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1"/>
  </p:notesMasterIdLst>
  <p:handoutMasterIdLst>
    <p:handoutMasterId r:id="rId22"/>
  </p:handoutMasterIdLst>
  <p:sldIdLst>
    <p:sldId id="320" r:id="rId2"/>
    <p:sldId id="307" r:id="rId3"/>
    <p:sldId id="280" r:id="rId4"/>
    <p:sldId id="308" r:id="rId5"/>
    <p:sldId id="282" r:id="rId6"/>
    <p:sldId id="288" r:id="rId7"/>
    <p:sldId id="265" r:id="rId8"/>
    <p:sldId id="266" r:id="rId9"/>
    <p:sldId id="270" r:id="rId10"/>
    <p:sldId id="303" r:id="rId11"/>
    <p:sldId id="316" r:id="rId12"/>
    <p:sldId id="317" r:id="rId13"/>
    <p:sldId id="318" r:id="rId14"/>
    <p:sldId id="271" r:id="rId15"/>
    <p:sldId id="273" r:id="rId16"/>
    <p:sldId id="311" r:id="rId17"/>
    <p:sldId id="306" r:id="rId18"/>
    <p:sldId id="304" r:id="rId19"/>
    <p:sldId id="319" r:id="rId20"/>
  </p:sldIdLst>
  <p:sldSz cx="9144000" cy="6858000" type="screen4x3"/>
  <p:notesSz cx="9947275" cy="6858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EA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56" autoAdjust="0"/>
    <p:restoredTop sz="97869" autoAdjust="0"/>
  </p:normalViewPr>
  <p:slideViewPr>
    <p:cSldViewPr>
      <p:cViewPr>
        <p:scale>
          <a:sx n="70" d="100"/>
          <a:sy n="70" d="100"/>
        </p:scale>
        <p:origin x="-1344" y="-180"/>
      </p:cViewPr>
      <p:guideLst>
        <p:guide orient="horz" pos="2160"/>
        <p:guide pos="2880"/>
      </p:guideLst>
    </p:cSldViewPr>
  </p:slideViewPr>
  <p:outlineViewPr>
    <p:cViewPr>
      <p:scale>
        <a:sx n="33" d="100"/>
        <a:sy n="33" d="100"/>
      </p:scale>
      <p:origin x="48" y="15324"/>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4310486" cy="3429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5634487" y="0"/>
            <a:ext cx="4310486" cy="342900"/>
          </a:xfrm>
          <a:prstGeom prst="rect">
            <a:avLst/>
          </a:prstGeom>
        </p:spPr>
        <p:txBody>
          <a:bodyPr vert="horz" lIns="91440" tIns="45720" rIns="91440" bIns="45720" rtlCol="0"/>
          <a:lstStyle>
            <a:lvl1pPr algn="r">
              <a:defRPr sz="1200"/>
            </a:lvl1pPr>
          </a:lstStyle>
          <a:p>
            <a:fld id="{694882AD-2F8F-4A9F-9A50-2F36A572E6FF}" type="datetimeFigureOut">
              <a:rPr lang="el-GR" smtClean="0"/>
              <a:t>7/2/2017</a:t>
            </a:fld>
            <a:endParaRPr lang="el-GR"/>
          </a:p>
        </p:txBody>
      </p:sp>
      <p:sp>
        <p:nvSpPr>
          <p:cNvPr id="4" name="Θέση υποσέλιδου 3"/>
          <p:cNvSpPr>
            <a:spLocks noGrp="1"/>
          </p:cNvSpPr>
          <p:nvPr>
            <p:ph type="ftr" sz="quarter" idx="2"/>
          </p:nvPr>
        </p:nvSpPr>
        <p:spPr>
          <a:xfrm>
            <a:off x="0" y="6513910"/>
            <a:ext cx="4310486" cy="342900"/>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5634487" y="6513910"/>
            <a:ext cx="4310486" cy="342900"/>
          </a:xfrm>
          <a:prstGeom prst="rect">
            <a:avLst/>
          </a:prstGeom>
        </p:spPr>
        <p:txBody>
          <a:bodyPr vert="horz" lIns="91440" tIns="45720" rIns="91440" bIns="45720" rtlCol="0" anchor="b"/>
          <a:lstStyle>
            <a:lvl1pPr algn="r">
              <a:defRPr sz="1200"/>
            </a:lvl1pPr>
          </a:lstStyle>
          <a:p>
            <a:fld id="{6CAB4C95-AEF7-4417-B825-0D5D22B233E8}" type="slidenum">
              <a:rPr lang="el-GR" smtClean="0"/>
              <a:t>‹#›</a:t>
            </a:fld>
            <a:endParaRPr lang="el-GR"/>
          </a:p>
        </p:txBody>
      </p:sp>
    </p:spTree>
    <p:extLst>
      <p:ext uri="{BB962C8B-B14F-4D97-AF65-F5344CB8AC3E}">
        <p14:creationId xmlns:p14="http://schemas.microsoft.com/office/powerpoint/2010/main" val="7432236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4310486" cy="3429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5634487" y="0"/>
            <a:ext cx="4310486" cy="342900"/>
          </a:xfrm>
          <a:prstGeom prst="rect">
            <a:avLst/>
          </a:prstGeom>
        </p:spPr>
        <p:txBody>
          <a:bodyPr vert="horz" lIns="91440" tIns="45720" rIns="91440" bIns="45720" rtlCol="0"/>
          <a:lstStyle>
            <a:lvl1pPr algn="r">
              <a:defRPr sz="1200"/>
            </a:lvl1pPr>
          </a:lstStyle>
          <a:p>
            <a:fld id="{57A51F74-58DB-46D6-8281-F161282FCCAA}" type="datetimeFigureOut">
              <a:rPr lang="el-GR" smtClean="0"/>
              <a:t>7/2/2017</a:t>
            </a:fld>
            <a:endParaRPr lang="el-GR"/>
          </a:p>
        </p:txBody>
      </p:sp>
      <p:sp>
        <p:nvSpPr>
          <p:cNvPr id="4" name="Θέση εικόνας διαφάνειας 3"/>
          <p:cNvSpPr>
            <a:spLocks noGrp="1" noRot="1" noChangeAspect="1"/>
          </p:cNvSpPr>
          <p:nvPr>
            <p:ph type="sldImg" idx="2"/>
          </p:nvPr>
        </p:nvSpPr>
        <p:spPr>
          <a:xfrm>
            <a:off x="3259138" y="514350"/>
            <a:ext cx="3429000" cy="257175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994728" y="3257550"/>
            <a:ext cx="7957820" cy="30861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6513910"/>
            <a:ext cx="4310486" cy="3429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5634487" y="6513910"/>
            <a:ext cx="4310486" cy="342900"/>
          </a:xfrm>
          <a:prstGeom prst="rect">
            <a:avLst/>
          </a:prstGeom>
        </p:spPr>
        <p:txBody>
          <a:bodyPr vert="horz" lIns="91440" tIns="45720" rIns="91440" bIns="45720" rtlCol="0" anchor="b"/>
          <a:lstStyle>
            <a:lvl1pPr algn="r">
              <a:defRPr sz="1200"/>
            </a:lvl1pPr>
          </a:lstStyle>
          <a:p>
            <a:fld id="{6B908568-7B64-44BE-B140-B67F764B96C8}" type="slidenum">
              <a:rPr lang="el-GR" smtClean="0"/>
              <a:t>‹#›</a:t>
            </a:fld>
            <a:endParaRPr lang="el-GR"/>
          </a:p>
        </p:txBody>
      </p:sp>
    </p:spTree>
    <p:extLst>
      <p:ext uri="{BB962C8B-B14F-4D97-AF65-F5344CB8AC3E}">
        <p14:creationId xmlns:p14="http://schemas.microsoft.com/office/powerpoint/2010/main" val="6029147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dirty="0" smtClean="0">
                <a:latin typeface="Arial" pitchFamily="34" charset="0"/>
                <a:cs typeface="Arial" pitchFamily="34" charset="0"/>
              </a:rPr>
              <a:t>(προσέχουμε να μην «μπερδεύουμε» τους δικούς μας στόχους, δεν «οδηγούμε» την ομάδα – η αξιολόγηση είναι απαραίτητη) </a:t>
            </a:r>
            <a:endParaRPr lang="el-GR" dirty="0"/>
          </a:p>
        </p:txBody>
      </p:sp>
      <p:sp>
        <p:nvSpPr>
          <p:cNvPr id="4" name="Θέση αριθμού διαφάνειας 3"/>
          <p:cNvSpPr>
            <a:spLocks noGrp="1"/>
          </p:cNvSpPr>
          <p:nvPr>
            <p:ph type="sldNum" sz="quarter" idx="10"/>
          </p:nvPr>
        </p:nvSpPr>
        <p:spPr/>
        <p:txBody>
          <a:bodyPr/>
          <a:lstStyle/>
          <a:p>
            <a:fld id="{6B908568-7B64-44BE-B140-B67F764B96C8}" type="slidenum">
              <a:rPr lang="el-GR" smtClean="0"/>
              <a:t>17</a:t>
            </a:fld>
            <a:endParaRPr lang="el-GR"/>
          </a:p>
        </p:txBody>
      </p:sp>
    </p:spTree>
    <p:extLst>
      <p:ext uri="{BB962C8B-B14F-4D97-AF65-F5344CB8AC3E}">
        <p14:creationId xmlns:p14="http://schemas.microsoft.com/office/powerpoint/2010/main" val="4053239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Τίτλος 13"/>
          <p:cNvSpPr>
            <a:spLocks noGrp="1"/>
          </p:cNvSpPr>
          <p:nvPr>
            <p:ph type="ctrTitle"/>
          </p:nvPr>
        </p:nvSpPr>
        <p:spPr>
          <a:xfrm>
            <a:off x="1432560" y="359898"/>
            <a:ext cx="7406640" cy="1472184"/>
          </a:xfrm>
        </p:spPr>
        <p:txBody>
          <a:bodyPr anchor="b"/>
          <a:lstStyle>
            <a:lvl1pPr algn="l">
              <a:defRPr/>
            </a:lvl1pPr>
            <a:extLst/>
          </a:lstStyle>
          <a:p>
            <a:r>
              <a:rPr kumimoji="0" lang="el-GR" smtClean="0"/>
              <a:t>Στυλ κύριου τίτλου</a:t>
            </a:r>
            <a:endParaRPr kumimoji="0" lang="en-US"/>
          </a:p>
        </p:txBody>
      </p:sp>
      <p:sp>
        <p:nvSpPr>
          <p:cNvPr id="22" name="Υπότιτλος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Στυλ κύριου υπότιτλου</a:t>
            </a:r>
            <a:endParaRPr kumimoji="0" lang="en-US"/>
          </a:p>
        </p:txBody>
      </p:sp>
      <p:sp>
        <p:nvSpPr>
          <p:cNvPr id="7" name="Θέση ημερομηνίας 6"/>
          <p:cNvSpPr>
            <a:spLocks noGrp="1"/>
          </p:cNvSpPr>
          <p:nvPr>
            <p:ph type="dt" sz="half" idx="10"/>
          </p:nvPr>
        </p:nvSpPr>
        <p:spPr/>
        <p:txBody>
          <a:bodyPr/>
          <a:lstStyle>
            <a:extLst/>
          </a:lstStyle>
          <a:p>
            <a:fld id="{9260F842-DE57-407C-AB0B-E905B11B8C9D}" type="datetimeFigureOut">
              <a:rPr lang="el-GR" smtClean="0"/>
              <a:pPr/>
              <a:t>7/2/2017</a:t>
            </a:fld>
            <a:endParaRPr lang="el-GR"/>
          </a:p>
        </p:txBody>
      </p:sp>
      <p:sp>
        <p:nvSpPr>
          <p:cNvPr id="20" name="Θέση υποσέλιδου 19"/>
          <p:cNvSpPr>
            <a:spLocks noGrp="1"/>
          </p:cNvSpPr>
          <p:nvPr>
            <p:ph type="ftr" sz="quarter" idx="11"/>
          </p:nvPr>
        </p:nvSpPr>
        <p:spPr/>
        <p:txBody>
          <a:bodyPr/>
          <a:lstStyle>
            <a:extLst/>
          </a:lstStyle>
          <a:p>
            <a:endParaRPr lang="el-GR"/>
          </a:p>
        </p:txBody>
      </p:sp>
      <p:sp>
        <p:nvSpPr>
          <p:cNvPr id="10" name="Θέση αριθμού διαφάνειας 9"/>
          <p:cNvSpPr>
            <a:spLocks noGrp="1"/>
          </p:cNvSpPr>
          <p:nvPr>
            <p:ph type="sldNum" sz="quarter" idx="12"/>
          </p:nvPr>
        </p:nvSpPr>
        <p:spPr/>
        <p:txBody>
          <a:bodyPr/>
          <a:lstStyle>
            <a:extLst/>
          </a:lstStyle>
          <a:p>
            <a:fld id="{1EC00550-7CB8-493D-AD3B-600828DF77CC}" type="slidenum">
              <a:rPr lang="el-GR" smtClean="0"/>
              <a:pPr/>
              <a:t>‹#›</a:t>
            </a:fld>
            <a:endParaRPr lang="el-GR"/>
          </a:p>
        </p:txBody>
      </p:sp>
      <p:sp>
        <p:nvSpPr>
          <p:cNvPr id="8" name="Έλλειψη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Έλλειψη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extLs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extLst/>
          </a:lstStyle>
          <a:p>
            <a:fld id="{9260F842-DE57-407C-AB0B-E905B11B8C9D}" type="datetimeFigureOut">
              <a:rPr lang="el-GR" smtClean="0"/>
              <a:pPr/>
              <a:t>7/2/2017</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1EC00550-7CB8-493D-AD3B-600828DF77CC}"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858000" y="274639"/>
            <a:ext cx="1828800" cy="5851525"/>
          </a:xfrm>
        </p:spPr>
        <p:txBody>
          <a:bodyPr vert="eaVert"/>
          <a:lstStyle>
            <a:extLs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extLst/>
          </a:lstStyle>
          <a:p>
            <a:fld id="{9260F842-DE57-407C-AB0B-E905B11B8C9D}" type="datetimeFigureOut">
              <a:rPr lang="el-GR" smtClean="0"/>
              <a:pPr/>
              <a:t>7/2/2017</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1EC00550-7CB8-493D-AD3B-600828DF77CC}"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extLst/>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extLst/>
          </a:lstStyle>
          <a:p>
            <a:fld id="{9260F842-DE57-407C-AB0B-E905B11B8C9D}" type="datetimeFigureOut">
              <a:rPr lang="el-GR" smtClean="0"/>
              <a:pPr/>
              <a:t>7/2/2017</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1EC00550-7CB8-493D-AD3B-600828DF77CC}"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Ορθογώνιο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Τίτλος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extLst/>
          </a:lstStyle>
          <a:p>
            <a:fld id="{9260F842-DE57-407C-AB0B-E905B11B8C9D}" type="datetimeFigureOut">
              <a:rPr lang="el-GR" smtClean="0"/>
              <a:pPr/>
              <a:t>7/2/2017</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1EC00550-7CB8-493D-AD3B-600828DF77CC}" type="slidenum">
              <a:rPr lang="el-GR" smtClean="0"/>
              <a:pPr/>
              <a:t>‹#›</a:t>
            </a:fld>
            <a:endParaRPr lang="el-GR"/>
          </a:p>
        </p:txBody>
      </p:sp>
      <p:sp>
        <p:nvSpPr>
          <p:cNvPr id="10" name="Ορθογώνιο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Έλλειψη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Έλλειψη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a:xfrm>
            <a:off x="1435608" y="274320"/>
            <a:ext cx="7498080" cy="1143000"/>
          </a:xfrm>
        </p:spPr>
        <p:txBody>
          <a:bodyPr/>
          <a:lstStyle>
            <a:extLst/>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extLst/>
          </a:lstStyle>
          <a:p>
            <a:fld id="{9260F842-DE57-407C-AB0B-E905B11B8C9D}" type="datetimeFigureOut">
              <a:rPr lang="el-GR" smtClean="0"/>
              <a:pPr/>
              <a:t>7/2/2017</a:t>
            </a:fld>
            <a:endParaRPr lang="el-GR"/>
          </a:p>
        </p:txBody>
      </p:sp>
      <p:sp>
        <p:nvSpPr>
          <p:cNvPr id="6" name="Θέση υποσέλιδου 5"/>
          <p:cNvSpPr>
            <a:spLocks noGrp="1"/>
          </p:cNvSpPr>
          <p:nvPr>
            <p:ph type="ftr" sz="quarter" idx="11"/>
          </p:nvPr>
        </p:nvSpPr>
        <p:spPr/>
        <p:txBody>
          <a:bodyPr/>
          <a:lstStyle>
            <a:extLst/>
          </a:lstStyle>
          <a:p>
            <a:endParaRPr lang="el-GR"/>
          </a:p>
        </p:txBody>
      </p:sp>
      <p:sp>
        <p:nvSpPr>
          <p:cNvPr id="7" name="Θέση αριθμού διαφάνειας 6"/>
          <p:cNvSpPr>
            <a:spLocks noGrp="1"/>
          </p:cNvSpPr>
          <p:nvPr>
            <p:ph type="sldNum" sz="quarter" idx="12"/>
          </p:nvPr>
        </p:nvSpPr>
        <p:spPr/>
        <p:txBody>
          <a:bodyPr/>
          <a:lstStyle>
            <a:extLst/>
          </a:lstStyle>
          <a:p>
            <a:fld id="{1EC00550-7CB8-493D-AD3B-600828DF77CC}"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extLst/>
          </a:lstStyle>
          <a:p>
            <a:fld id="{9260F842-DE57-407C-AB0B-E905B11B8C9D}" type="datetimeFigureOut">
              <a:rPr lang="el-GR" smtClean="0"/>
              <a:pPr/>
              <a:t>7/2/2017</a:t>
            </a:fld>
            <a:endParaRPr lang="el-GR"/>
          </a:p>
        </p:txBody>
      </p:sp>
      <p:sp>
        <p:nvSpPr>
          <p:cNvPr id="8" name="Θέση υποσέλιδου 7"/>
          <p:cNvSpPr>
            <a:spLocks noGrp="1"/>
          </p:cNvSpPr>
          <p:nvPr>
            <p:ph type="ftr" sz="quarter" idx="11"/>
          </p:nvPr>
        </p:nvSpPr>
        <p:spPr/>
        <p:txBody>
          <a:bodyPr/>
          <a:lstStyle>
            <a:extLst/>
          </a:lstStyle>
          <a:p>
            <a:endParaRPr lang="el-GR"/>
          </a:p>
        </p:txBody>
      </p:sp>
      <p:sp>
        <p:nvSpPr>
          <p:cNvPr id="9" name="Θέση αριθμού διαφάνειας 8"/>
          <p:cNvSpPr>
            <a:spLocks noGrp="1"/>
          </p:cNvSpPr>
          <p:nvPr>
            <p:ph type="sldNum" sz="quarter" idx="12"/>
          </p:nvPr>
        </p:nvSpPr>
        <p:spPr/>
        <p:txBody>
          <a:bodyPr/>
          <a:lstStyle>
            <a:extLst/>
          </a:lstStyle>
          <a:p>
            <a:fld id="{1EC00550-7CB8-493D-AD3B-600828DF77CC}"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a:xfrm>
            <a:off x="1435608" y="274320"/>
            <a:ext cx="7498080" cy="1143000"/>
          </a:xfrm>
        </p:spPr>
        <p:txBody>
          <a:bodyPr anchor="ctr"/>
          <a:lstStyle>
            <a:extLst/>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extLst/>
          </a:lstStyle>
          <a:p>
            <a:fld id="{9260F842-DE57-407C-AB0B-E905B11B8C9D}" type="datetimeFigureOut">
              <a:rPr lang="el-GR" smtClean="0"/>
              <a:pPr/>
              <a:t>7/2/2017</a:t>
            </a:fld>
            <a:endParaRPr lang="el-GR"/>
          </a:p>
        </p:txBody>
      </p:sp>
      <p:sp>
        <p:nvSpPr>
          <p:cNvPr id="4" name="Θέση υποσέλιδου 3"/>
          <p:cNvSpPr>
            <a:spLocks noGrp="1"/>
          </p:cNvSpPr>
          <p:nvPr>
            <p:ph type="ftr" sz="quarter" idx="11"/>
          </p:nvPr>
        </p:nvSpPr>
        <p:spPr/>
        <p:txBody>
          <a:bodyPr/>
          <a:lstStyle>
            <a:extLst/>
          </a:lstStyle>
          <a:p>
            <a:endParaRPr lang="el-GR"/>
          </a:p>
        </p:txBody>
      </p:sp>
      <p:sp>
        <p:nvSpPr>
          <p:cNvPr id="5" name="Θέση αριθμού διαφάνειας 4"/>
          <p:cNvSpPr>
            <a:spLocks noGrp="1"/>
          </p:cNvSpPr>
          <p:nvPr>
            <p:ph type="sldNum" sz="quarter" idx="12"/>
          </p:nvPr>
        </p:nvSpPr>
        <p:spPr/>
        <p:txBody>
          <a:bodyPr/>
          <a:lstStyle>
            <a:extLst/>
          </a:lstStyle>
          <a:p>
            <a:fld id="{1EC00550-7CB8-493D-AD3B-600828DF77CC}"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Ορθογώνιο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Θέση ημερομηνίας 1"/>
          <p:cNvSpPr>
            <a:spLocks noGrp="1"/>
          </p:cNvSpPr>
          <p:nvPr>
            <p:ph type="dt" sz="half" idx="10"/>
          </p:nvPr>
        </p:nvSpPr>
        <p:spPr/>
        <p:txBody>
          <a:bodyPr/>
          <a:lstStyle>
            <a:extLst/>
          </a:lstStyle>
          <a:p>
            <a:fld id="{9260F842-DE57-407C-AB0B-E905B11B8C9D}" type="datetimeFigureOut">
              <a:rPr lang="el-GR" smtClean="0"/>
              <a:pPr/>
              <a:t>7/2/2017</a:t>
            </a:fld>
            <a:endParaRPr lang="el-GR"/>
          </a:p>
        </p:txBody>
      </p:sp>
      <p:sp>
        <p:nvSpPr>
          <p:cNvPr id="3" name="Θέση υποσέλιδου 2"/>
          <p:cNvSpPr>
            <a:spLocks noGrp="1"/>
          </p:cNvSpPr>
          <p:nvPr>
            <p:ph type="ftr" sz="quarter" idx="11"/>
          </p:nvPr>
        </p:nvSpPr>
        <p:spPr/>
        <p:txBody>
          <a:bodyPr/>
          <a:lstStyle>
            <a:extLst/>
          </a:lstStyle>
          <a:p>
            <a:endParaRPr lang="el-GR"/>
          </a:p>
        </p:txBody>
      </p:sp>
      <p:sp>
        <p:nvSpPr>
          <p:cNvPr id="4" name="Θέση αριθμού διαφάνειας 3"/>
          <p:cNvSpPr>
            <a:spLocks noGrp="1"/>
          </p:cNvSpPr>
          <p:nvPr>
            <p:ph type="sldNum" sz="quarter" idx="12"/>
          </p:nvPr>
        </p:nvSpPr>
        <p:spPr/>
        <p:txBody>
          <a:bodyPr/>
          <a:lstStyle>
            <a:extLst/>
          </a:lstStyle>
          <a:p>
            <a:fld id="{1EC00550-7CB8-493D-AD3B-600828DF77CC}" type="slidenum">
              <a:rPr lang="el-GR" smtClean="0"/>
              <a:pPr/>
              <a:t>‹#›</a:t>
            </a:fld>
            <a:endParaRPr lang="el-GR"/>
          </a:p>
        </p:txBody>
      </p:sp>
      <p:sp>
        <p:nvSpPr>
          <p:cNvPr id="6" name="Ορθογώνιο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extLst/>
          </a:lstStyle>
          <a:p>
            <a:fld id="{9260F842-DE57-407C-AB0B-E905B11B8C9D}" type="datetimeFigureOut">
              <a:rPr lang="el-GR" smtClean="0"/>
              <a:pPr/>
              <a:t>7/2/2017</a:t>
            </a:fld>
            <a:endParaRPr lang="el-GR"/>
          </a:p>
        </p:txBody>
      </p:sp>
      <p:sp>
        <p:nvSpPr>
          <p:cNvPr id="6" name="Θέση υποσέλιδου 5"/>
          <p:cNvSpPr>
            <a:spLocks noGrp="1"/>
          </p:cNvSpPr>
          <p:nvPr>
            <p:ph type="ftr" sz="quarter" idx="11"/>
          </p:nvPr>
        </p:nvSpPr>
        <p:spPr/>
        <p:txBody>
          <a:bodyPr/>
          <a:lstStyle>
            <a:extLst/>
          </a:lstStyle>
          <a:p>
            <a:endParaRPr lang="el-GR"/>
          </a:p>
        </p:txBody>
      </p:sp>
      <p:sp>
        <p:nvSpPr>
          <p:cNvPr id="7" name="Θέση αριθμού διαφάνειας 6"/>
          <p:cNvSpPr>
            <a:spLocks noGrp="1"/>
          </p:cNvSpPr>
          <p:nvPr>
            <p:ph type="sldNum" sz="quarter" idx="12"/>
          </p:nvPr>
        </p:nvSpPr>
        <p:spPr/>
        <p:txBody>
          <a:bodyPr/>
          <a:lstStyle>
            <a:extLst/>
          </a:lstStyle>
          <a:p>
            <a:fld id="{1EC00550-7CB8-493D-AD3B-600828DF77CC}"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Στυλ κύριου τίτλου</a:t>
            </a:r>
            <a:endParaRPr kumimoji="0" lang="en-US"/>
          </a:p>
        </p:txBody>
      </p:sp>
      <p:sp>
        <p:nvSpPr>
          <p:cNvPr id="5" name="Θέση ημερομηνίας 4"/>
          <p:cNvSpPr>
            <a:spLocks noGrp="1"/>
          </p:cNvSpPr>
          <p:nvPr>
            <p:ph type="dt" sz="half" idx="10"/>
          </p:nvPr>
        </p:nvSpPr>
        <p:spPr/>
        <p:txBody>
          <a:bodyPr/>
          <a:lstStyle>
            <a:extLst/>
          </a:lstStyle>
          <a:p>
            <a:fld id="{9260F842-DE57-407C-AB0B-E905B11B8C9D}" type="datetimeFigureOut">
              <a:rPr lang="el-GR" smtClean="0"/>
              <a:pPr/>
              <a:t>7/2/2017</a:t>
            </a:fld>
            <a:endParaRPr lang="el-GR"/>
          </a:p>
        </p:txBody>
      </p:sp>
      <p:sp>
        <p:nvSpPr>
          <p:cNvPr id="6" name="Θέση υποσέλιδου 5"/>
          <p:cNvSpPr>
            <a:spLocks noGrp="1"/>
          </p:cNvSpPr>
          <p:nvPr>
            <p:ph type="ftr" sz="quarter" idx="11"/>
          </p:nvPr>
        </p:nvSpPr>
        <p:spPr/>
        <p:txBody>
          <a:bodyPr/>
          <a:lstStyle>
            <a:extLst/>
          </a:lstStyle>
          <a:p>
            <a:endParaRPr lang="el-GR"/>
          </a:p>
        </p:txBody>
      </p:sp>
      <p:sp>
        <p:nvSpPr>
          <p:cNvPr id="7" name="Θέση αριθμού διαφάνειας 6"/>
          <p:cNvSpPr>
            <a:spLocks noGrp="1"/>
          </p:cNvSpPr>
          <p:nvPr>
            <p:ph type="sldNum" sz="quarter" idx="12"/>
          </p:nvPr>
        </p:nvSpPr>
        <p:spPr/>
        <p:txBody>
          <a:bodyPr/>
          <a:lstStyle>
            <a:extLst/>
          </a:lstStyle>
          <a:p>
            <a:fld id="{1EC00550-7CB8-493D-AD3B-600828DF77CC}" type="slidenum">
              <a:rPr lang="el-GR" smtClean="0"/>
              <a:pPr/>
              <a:t>‹#›</a:t>
            </a:fld>
            <a:endParaRPr lang="el-GR"/>
          </a:p>
        </p:txBody>
      </p:sp>
      <p:sp>
        <p:nvSpPr>
          <p:cNvPr id="8" name="Ορθογώνιο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Θέση εικόνας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Διάγραμμα ροής: Διεργασία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Διάγραμμα ροής: Διεργασία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Θέση κειμένου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Στυλ υποδείγματος κειμένου</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Πίτα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Έλλειψη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Κουλούρα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Ορθογώνιο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Θέση τίτλου 4"/>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Στυλ κύριου τίτλου</a:t>
            </a:r>
            <a:endParaRPr kumimoji="0" lang="en-US"/>
          </a:p>
        </p:txBody>
      </p:sp>
      <p:sp>
        <p:nvSpPr>
          <p:cNvPr id="9" name="Θέση κειμένου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Θέση ημερομηνίας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260F842-DE57-407C-AB0B-E905B11B8C9D}" type="datetimeFigureOut">
              <a:rPr lang="el-GR" smtClean="0"/>
              <a:pPr/>
              <a:t>7/2/2017</a:t>
            </a:fld>
            <a:endParaRPr lang="el-GR"/>
          </a:p>
        </p:txBody>
      </p:sp>
      <p:sp>
        <p:nvSpPr>
          <p:cNvPr id="10" name="Θέση υποσέλιδου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l-GR"/>
          </a:p>
        </p:txBody>
      </p:sp>
      <p:sp>
        <p:nvSpPr>
          <p:cNvPr id="22" name="Θέση αριθμού διαφάνειας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1EC00550-7CB8-493D-AD3B-600828DF77CC}" type="slidenum">
              <a:rPr lang="el-GR" smtClean="0"/>
              <a:pPr/>
              <a:t>‹#›</a:t>
            </a:fld>
            <a:endParaRPr lang="el-GR"/>
          </a:p>
        </p:txBody>
      </p:sp>
      <p:sp>
        <p:nvSpPr>
          <p:cNvPr id="15" name="Ορθογώνιο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31640" y="548680"/>
            <a:ext cx="7498080" cy="2664296"/>
          </a:xfrm>
        </p:spPr>
        <p:txBody>
          <a:bodyPr>
            <a:normAutofit/>
          </a:bodyPr>
          <a:lstStyle/>
          <a:p>
            <a:pPr algn="ctr"/>
            <a:r>
              <a:rPr lang="el-GR" sz="2800" b="1" dirty="0">
                <a:solidFill>
                  <a:srgbClr val="4F271C">
                    <a:satMod val="130000"/>
                  </a:srgbClr>
                </a:solidFill>
                <a:effectLst>
                  <a:outerShdw blurRad="38100" dist="38100" dir="2700000" algn="tl">
                    <a:srgbClr val="000000">
                      <a:alpha val="43137"/>
                    </a:srgbClr>
                  </a:outerShdw>
                </a:effectLst>
                <a:latin typeface="Arial" pitchFamily="34" charset="0"/>
                <a:cs typeface="Arial" pitchFamily="34" charset="0"/>
              </a:rPr>
              <a:t>Η συμβολή των ομαδικών δραστηριοτήτων αυτοβοήθειας στην ενδυνάμωση </a:t>
            </a:r>
            <a:r>
              <a:rPr lang="en-US" sz="2800" b="1" dirty="0">
                <a:solidFill>
                  <a:srgbClr val="4F271C">
                    <a:satMod val="130000"/>
                  </a:srgbClr>
                </a:solidFill>
                <a:effectLst>
                  <a:outerShdw blurRad="38100" dist="38100" dir="2700000" algn="tl">
                    <a:srgbClr val="000000">
                      <a:alpha val="43137"/>
                    </a:srgbClr>
                  </a:outerShdw>
                </a:effectLst>
                <a:latin typeface="Arial" pitchFamily="34" charset="0"/>
                <a:cs typeface="Arial" pitchFamily="34" charset="0"/>
              </a:rPr>
              <a:t/>
            </a:r>
            <a:br>
              <a:rPr lang="en-US" sz="2800" b="1" dirty="0">
                <a:solidFill>
                  <a:srgbClr val="4F271C">
                    <a:satMod val="130000"/>
                  </a:srgbClr>
                </a:solidFill>
                <a:effectLst>
                  <a:outerShdw blurRad="38100" dist="38100" dir="2700000" algn="tl">
                    <a:srgbClr val="000000">
                      <a:alpha val="43137"/>
                    </a:srgbClr>
                  </a:outerShdw>
                </a:effectLst>
                <a:latin typeface="Arial" pitchFamily="34" charset="0"/>
                <a:cs typeface="Arial" pitchFamily="34" charset="0"/>
              </a:rPr>
            </a:br>
            <a:r>
              <a:rPr lang="el-GR" sz="2800" b="1" dirty="0">
                <a:solidFill>
                  <a:srgbClr val="4F271C">
                    <a:satMod val="130000"/>
                  </a:srgbClr>
                </a:solidFill>
                <a:effectLst>
                  <a:outerShdw blurRad="38100" dist="38100" dir="2700000" algn="tl">
                    <a:srgbClr val="000000">
                      <a:alpha val="43137"/>
                    </a:srgbClr>
                  </a:outerShdw>
                </a:effectLst>
                <a:latin typeface="Arial" pitchFamily="34" charset="0"/>
                <a:cs typeface="Arial" pitchFamily="34" charset="0"/>
              </a:rPr>
              <a:t>των ατόμων με προβλήματα ψυχικής </a:t>
            </a:r>
            <a:r>
              <a:rPr lang="el-GR" sz="2800" b="1" dirty="0" smtClean="0">
                <a:solidFill>
                  <a:srgbClr val="4F271C">
                    <a:satMod val="130000"/>
                  </a:srgbClr>
                </a:solidFill>
                <a:effectLst>
                  <a:outerShdw blurRad="38100" dist="38100" dir="2700000" algn="tl">
                    <a:srgbClr val="000000">
                      <a:alpha val="43137"/>
                    </a:srgbClr>
                  </a:outerShdw>
                </a:effectLst>
                <a:latin typeface="Arial" pitchFamily="34" charset="0"/>
                <a:cs typeface="Arial" pitchFamily="34" charset="0"/>
              </a:rPr>
              <a:t>υγείας</a:t>
            </a:r>
            <a:r>
              <a:rPr lang="el-GR" sz="3600" b="1" dirty="0">
                <a:solidFill>
                  <a:srgbClr val="FEB80A">
                    <a:lumMod val="50000"/>
                  </a:srgbClr>
                </a:solidFill>
                <a:effectLst>
                  <a:outerShdw blurRad="38100" dist="38100" dir="2700000" algn="tl">
                    <a:srgbClr val="000000">
                      <a:alpha val="43137"/>
                    </a:srgbClr>
                  </a:outerShdw>
                </a:effectLst>
                <a:ea typeface="Calibri"/>
                <a:cs typeface="Times New Roman"/>
              </a:rPr>
              <a:t/>
            </a:r>
            <a:br>
              <a:rPr lang="el-GR" sz="3600" b="1" dirty="0">
                <a:solidFill>
                  <a:srgbClr val="FEB80A">
                    <a:lumMod val="50000"/>
                  </a:srgbClr>
                </a:solidFill>
                <a:effectLst>
                  <a:outerShdw blurRad="38100" dist="38100" dir="2700000" algn="tl">
                    <a:srgbClr val="000000">
                      <a:alpha val="43137"/>
                    </a:srgbClr>
                  </a:outerShdw>
                </a:effectLst>
                <a:ea typeface="Calibri"/>
                <a:cs typeface="Times New Roman"/>
              </a:rPr>
            </a:br>
            <a:endParaRPr lang="el-GR" b="1" dirty="0">
              <a:effectLst>
                <a:outerShdw blurRad="38100" dist="38100" dir="2700000" algn="tl">
                  <a:srgbClr val="000000">
                    <a:alpha val="43137"/>
                  </a:srgbClr>
                </a:outerShdw>
              </a:effectLst>
            </a:endParaRPr>
          </a:p>
        </p:txBody>
      </p:sp>
      <p:sp>
        <p:nvSpPr>
          <p:cNvPr id="4" name="Ορθογώνιο 3"/>
          <p:cNvSpPr/>
          <p:nvPr/>
        </p:nvSpPr>
        <p:spPr>
          <a:xfrm>
            <a:off x="2882254" y="5013176"/>
            <a:ext cx="6174432" cy="923330"/>
          </a:xfrm>
          <a:prstGeom prst="rect">
            <a:avLst/>
          </a:prstGeom>
        </p:spPr>
        <p:txBody>
          <a:bodyPr wrap="square">
            <a:spAutoFit/>
          </a:bodyPr>
          <a:lstStyle/>
          <a:p>
            <a:pPr lvl="0" algn="r">
              <a:buClr>
                <a:srgbClr val="3891A7"/>
              </a:buClr>
              <a:buSzPct val="80000"/>
            </a:pPr>
            <a:r>
              <a:rPr lang="el-GR" dirty="0" err="1">
                <a:solidFill>
                  <a:prstClr val="black"/>
                </a:solidFill>
                <a:latin typeface="Arial" panose="020B0604020202020204" pitchFamily="34" charset="0"/>
                <a:cs typeface="Arial" panose="020B0604020202020204" pitchFamily="34" charset="0"/>
              </a:rPr>
              <a:t>Σαραντούλα</a:t>
            </a:r>
            <a:r>
              <a:rPr lang="el-GR" dirty="0">
                <a:solidFill>
                  <a:prstClr val="black"/>
                </a:solidFill>
                <a:latin typeface="Arial" panose="020B0604020202020204" pitchFamily="34" charset="0"/>
                <a:cs typeface="Arial" panose="020B0604020202020204" pitchFamily="34" charset="0"/>
              </a:rPr>
              <a:t> </a:t>
            </a:r>
            <a:r>
              <a:rPr lang="el-GR" dirty="0" err="1">
                <a:solidFill>
                  <a:prstClr val="black"/>
                </a:solidFill>
                <a:latin typeface="Arial" panose="020B0604020202020204" pitchFamily="34" charset="0"/>
                <a:cs typeface="Arial" panose="020B0604020202020204" pitchFamily="34" charset="0"/>
              </a:rPr>
              <a:t>Τοπάλη</a:t>
            </a:r>
            <a:r>
              <a:rPr lang="el-GR" dirty="0">
                <a:solidFill>
                  <a:prstClr val="black"/>
                </a:solidFill>
                <a:latin typeface="Arial" panose="020B0604020202020204" pitchFamily="34" charset="0"/>
                <a:cs typeface="Arial" panose="020B0604020202020204" pitchFamily="34" charset="0"/>
              </a:rPr>
              <a:t>, Κοινωνική </a:t>
            </a:r>
            <a:r>
              <a:rPr lang="el-GR" dirty="0" smtClean="0">
                <a:solidFill>
                  <a:prstClr val="black"/>
                </a:solidFill>
                <a:latin typeface="Arial" panose="020B0604020202020204" pitchFamily="34" charset="0"/>
                <a:cs typeface="Arial" panose="020B0604020202020204" pitchFamily="34" charset="0"/>
              </a:rPr>
              <a:t>Λειτουργός</a:t>
            </a:r>
            <a:endParaRPr lang="el-GR" dirty="0">
              <a:solidFill>
                <a:prstClr val="black"/>
              </a:solidFill>
              <a:latin typeface="Arial" panose="020B0604020202020204" pitchFamily="34" charset="0"/>
              <a:cs typeface="Arial" panose="020B0604020202020204" pitchFamily="34" charset="0"/>
            </a:endParaRPr>
          </a:p>
          <a:p>
            <a:pPr lvl="0" algn="r">
              <a:buClr>
                <a:srgbClr val="3891A7"/>
              </a:buClr>
              <a:buSzPct val="80000"/>
            </a:pPr>
            <a:r>
              <a:rPr lang="el-GR" dirty="0">
                <a:solidFill>
                  <a:prstClr val="black"/>
                </a:solidFill>
                <a:latin typeface="Arial" panose="020B0604020202020204" pitchFamily="34" charset="0"/>
                <a:cs typeface="Arial" panose="020B0604020202020204" pitchFamily="34" charset="0"/>
              </a:rPr>
              <a:t>Γιώτα Κούκου, Κοινωνικός Επιστήμονας </a:t>
            </a:r>
          </a:p>
          <a:p>
            <a:pPr lvl="0" algn="r">
              <a:buClr>
                <a:srgbClr val="3891A7"/>
              </a:buClr>
              <a:buSzPct val="80000"/>
            </a:pPr>
            <a:r>
              <a:rPr lang="el-GR" dirty="0">
                <a:solidFill>
                  <a:prstClr val="black"/>
                </a:solidFill>
                <a:latin typeface="Arial" panose="020B0604020202020204" pitchFamily="34" charset="0"/>
                <a:cs typeface="Arial" panose="020B0604020202020204" pitchFamily="34" charset="0"/>
              </a:rPr>
              <a:t>Εταιρία Κοινωνικής Ψυχιατρικής και Ψυχικής </a:t>
            </a:r>
            <a:r>
              <a:rPr lang="el-GR" dirty="0" smtClean="0">
                <a:solidFill>
                  <a:prstClr val="black"/>
                </a:solidFill>
                <a:latin typeface="Arial" panose="020B0604020202020204" pitchFamily="34" charset="0"/>
                <a:cs typeface="Arial" panose="020B0604020202020204" pitchFamily="34" charset="0"/>
              </a:rPr>
              <a:t>Υγείας</a:t>
            </a:r>
          </a:p>
        </p:txBody>
      </p:sp>
      <p:sp>
        <p:nvSpPr>
          <p:cNvPr id="11" name="Ορθογώνιο 10"/>
          <p:cNvSpPr/>
          <p:nvPr/>
        </p:nvSpPr>
        <p:spPr>
          <a:xfrm>
            <a:off x="3251422" y="6329051"/>
            <a:ext cx="2718048" cy="369332"/>
          </a:xfrm>
          <a:prstGeom prst="rect">
            <a:avLst/>
          </a:prstGeom>
        </p:spPr>
        <p:txBody>
          <a:bodyPr wrap="square">
            <a:spAutoFit/>
          </a:bodyPr>
          <a:lstStyle/>
          <a:p>
            <a:pPr marL="27432" lvl="0" algn="r">
              <a:spcBef>
                <a:spcPts val="600"/>
              </a:spcBef>
              <a:buClr>
                <a:srgbClr val="3891A7"/>
              </a:buClr>
              <a:buSzPct val="80000"/>
            </a:pPr>
            <a:r>
              <a:rPr lang="el-GR" dirty="0" smtClean="0">
                <a:solidFill>
                  <a:prstClr val="black"/>
                </a:solidFill>
                <a:latin typeface="Arial" panose="020B0604020202020204" pitchFamily="34" charset="0"/>
                <a:cs typeface="Arial" panose="020B0604020202020204" pitchFamily="34" charset="0"/>
              </a:rPr>
              <a:t>Αλεξανδρούπολη, 2016</a:t>
            </a:r>
          </a:p>
        </p:txBody>
      </p:sp>
      <p:sp>
        <p:nvSpPr>
          <p:cNvPr id="12" name="Τίτλος 1"/>
          <p:cNvSpPr txBox="1">
            <a:spLocks/>
          </p:cNvSpPr>
          <p:nvPr/>
        </p:nvSpPr>
        <p:spPr>
          <a:xfrm>
            <a:off x="1331640" y="2888531"/>
            <a:ext cx="7498080" cy="1656184"/>
          </a:xfrm>
          <a:prstGeom prst="rect">
            <a:avLst/>
          </a:prstGeom>
        </p:spPr>
        <p:txBody>
          <a:bodyPr anchor="ctr">
            <a:norm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el-GR" sz="1800" b="1" dirty="0" smtClean="0">
                <a:solidFill>
                  <a:srgbClr val="4F271C">
                    <a:satMod val="130000"/>
                  </a:srgbClr>
                </a:solidFill>
                <a:effectLst/>
                <a:latin typeface="Arial" pitchFamily="34" charset="0"/>
                <a:cs typeface="Arial" pitchFamily="34" charset="0"/>
              </a:rPr>
              <a:t>Στρογγυλό Τραπέζι 6: </a:t>
            </a:r>
          </a:p>
          <a:p>
            <a:pPr algn="ctr"/>
            <a:r>
              <a:rPr lang="el-GR" sz="1800" b="1" dirty="0" smtClean="0">
                <a:solidFill>
                  <a:srgbClr val="4F271C">
                    <a:satMod val="130000"/>
                  </a:srgbClr>
                </a:solidFill>
                <a:effectLst/>
                <a:latin typeface="Arial" pitchFamily="34" charset="0"/>
                <a:cs typeface="Arial" pitchFamily="34" charset="0"/>
              </a:rPr>
              <a:t>Η εποχή της αυτονομίας και οι </a:t>
            </a:r>
            <a:r>
              <a:rPr lang="el-GR" sz="1800" b="1" dirty="0" err="1" smtClean="0">
                <a:solidFill>
                  <a:srgbClr val="4F271C">
                    <a:satMod val="130000"/>
                  </a:srgbClr>
                </a:solidFill>
                <a:effectLst/>
                <a:latin typeface="Arial" pitchFamily="34" charset="0"/>
                <a:cs typeface="Arial" pitchFamily="34" charset="0"/>
              </a:rPr>
              <a:t>προ(σ)κλήσεις</a:t>
            </a:r>
            <a:r>
              <a:rPr lang="el-GR" sz="1800" b="1" dirty="0" smtClean="0">
                <a:solidFill>
                  <a:srgbClr val="4F271C">
                    <a:satMod val="130000"/>
                  </a:srgbClr>
                </a:solidFill>
                <a:effectLst/>
                <a:latin typeface="Arial" pitchFamily="34" charset="0"/>
                <a:cs typeface="Arial" pitchFamily="34" charset="0"/>
              </a:rPr>
              <a:t> της για τα άτομα με ψυχικές διαταραχές και τους επαγγελματίες ψυχικής υγείας</a:t>
            </a:r>
            <a:endParaRPr lang="el-GR" sz="1800" b="1" dirty="0">
              <a:effectLst/>
            </a:endParaRPr>
          </a:p>
        </p:txBody>
      </p:sp>
    </p:spTree>
    <p:extLst>
      <p:ext uri="{BB962C8B-B14F-4D97-AF65-F5344CB8AC3E}">
        <p14:creationId xmlns:p14="http://schemas.microsoft.com/office/powerpoint/2010/main" val="36680516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4082"/>
          </a:xfrm>
        </p:spPr>
        <p:txBody>
          <a:bodyPr>
            <a:normAutofit/>
          </a:bodyPr>
          <a:lstStyle/>
          <a:p>
            <a:pPr algn="ctr"/>
            <a:r>
              <a:rPr lang="el-GR" sz="2800" b="1" kern="0" dirty="0" smtClean="0">
                <a:latin typeface="Arial" pitchFamily="34" charset="0"/>
                <a:cs typeface="Arial" pitchFamily="34" charset="0"/>
              </a:rPr>
              <a:t>Εξέλιξη της ομάδας</a:t>
            </a:r>
            <a:endParaRPr lang="el-GR" sz="2800" b="1" dirty="0"/>
          </a:p>
        </p:txBody>
      </p:sp>
      <p:sp>
        <p:nvSpPr>
          <p:cNvPr id="3" name="2 - Θέση περιεχομένου"/>
          <p:cNvSpPr>
            <a:spLocks noGrp="1"/>
          </p:cNvSpPr>
          <p:nvPr>
            <p:ph idx="1"/>
          </p:nvPr>
        </p:nvSpPr>
        <p:spPr>
          <a:xfrm>
            <a:off x="899592" y="1268760"/>
            <a:ext cx="8238508" cy="5688632"/>
          </a:xfrm>
        </p:spPr>
        <p:txBody>
          <a:bodyPr>
            <a:normAutofit fontScale="92500" lnSpcReduction="10000"/>
          </a:bodyPr>
          <a:lstStyle/>
          <a:p>
            <a:pPr marL="82296" indent="0">
              <a:buNone/>
            </a:pPr>
            <a:r>
              <a:rPr lang="el-GR" sz="2400" b="1" dirty="0" smtClean="0">
                <a:effectLst>
                  <a:outerShdw blurRad="38100" dist="38100" dir="2700000" algn="tl">
                    <a:srgbClr val="000000">
                      <a:alpha val="43137"/>
                    </a:srgbClr>
                  </a:outerShdw>
                </a:effectLst>
                <a:latin typeface="Arial" panose="020B0604020202020204" pitchFamily="34" charset="0"/>
                <a:cs typeface="Arial" pitchFamily="34" charset="0"/>
              </a:rPr>
              <a:t>2</a:t>
            </a:r>
            <a:r>
              <a:rPr lang="el-GR" sz="2400" b="1" baseline="30000" dirty="0" smtClean="0">
                <a:effectLst>
                  <a:outerShdw blurRad="38100" dist="38100" dir="2700000" algn="tl">
                    <a:srgbClr val="000000">
                      <a:alpha val="43137"/>
                    </a:srgbClr>
                  </a:outerShdw>
                </a:effectLst>
                <a:latin typeface="Arial" pitchFamily="34" charset="0"/>
                <a:cs typeface="Arial" pitchFamily="34" charset="0"/>
              </a:rPr>
              <a:t>η</a:t>
            </a:r>
            <a:r>
              <a:rPr lang="el-GR" sz="2400" b="1" dirty="0" smtClean="0">
                <a:effectLst>
                  <a:outerShdw blurRad="38100" dist="38100" dir="2700000" algn="tl">
                    <a:srgbClr val="000000">
                      <a:alpha val="43137"/>
                    </a:srgbClr>
                  </a:outerShdw>
                </a:effectLst>
                <a:latin typeface="Arial" pitchFamily="34" charset="0"/>
                <a:cs typeface="Arial" pitchFamily="34" charset="0"/>
              </a:rPr>
              <a:t> περίοδος λειτουργίας  </a:t>
            </a:r>
            <a:r>
              <a:rPr lang="el-GR" sz="2400" dirty="0" smtClean="0">
                <a:effectLst>
                  <a:outerShdw blurRad="38100" dist="38100" dir="2700000" algn="tl">
                    <a:srgbClr val="000000">
                      <a:alpha val="43137"/>
                    </a:srgbClr>
                  </a:outerShdw>
                </a:effectLst>
                <a:latin typeface="Arial" pitchFamily="34" charset="0"/>
                <a:cs typeface="Arial" pitchFamily="34" charset="0"/>
              </a:rPr>
              <a:t>(</a:t>
            </a:r>
            <a:r>
              <a:rPr lang="el-GR" sz="2400" dirty="0" smtClean="0">
                <a:latin typeface="Arial" pitchFamily="34" charset="0"/>
                <a:cs typeface="Arial" pitchFamily="34" charset="0"/>
              </a:rPr>
              <a:t>1</a:t>
            </a:r>
            <a:r>
              <a:rPr lang="el-GR" sz="2400" baseline="30000" dirty="0" smtClean="0">
                <a:latin typeface="Arial" pitchFamily="34" charset="0"/>
                <a:cs typeface="Arial" pitchFamily="34" charset="0"/>
              </a:rPr>
              <a:t>ο</a:t>
            </a:r>
            <a:r>
              <a:rPr lang="el-GR" sz="2400" dirty="0" smtClean="0">
                <a:latin typeface="Arial" pitchFamily="34" charset="0"/>
                <a:cs typeface="Arial" pitchFamily="34" charset="0"/>
              </a:rPr>
              <a:t> εξ. 2015):</a:t>
            </a:r>
          </a:p>
          <a:p>
            <a:pPr>
              <a:buFont typeface="Courier New" panose="02070309020205020404" pitchFamily="49" charset="0"/>
              <a:buChar char="o"/>
            </a:pPr>
            <a:r>
              <a:rPr lang="el-GR" sz="2400" dirty="0" smtClean="0">
                <a:latin typeface="Arial" pitchFamily="34" charset="0"/>
                <a:cs typeface="Arial" pitchFamily="34" charset="0"/>
              </a:rPr>
              <a:t>αναζήτηση νέων μελών</a:t>
            </a:r>
          </a:p>
          <a:p>
            <a:pPr>
              <a:buFont typeface="Courier New" panose="02070309020205020404" pitchFamily="49" charset="0"/>
              <a:buChar char="o"/>
            </a:pPr>
            <a:r>
              <a:rPr lang="el-GR" sz="2400" dirty="0" smtClean="0">
                <a:latin typeface="Arial" pitchFamily="34" charset="0"/>
                <a:cs typeface="Arial" pitchFamily="34" charset="0"/>
              </a:rPr>
              <a:t> κρίση, ανασκόπηση,  αναθεώρηση, νέα διαμόρφωση της ομάδας</a:t>
            </a:r>
          </a:p>
          <a:p>
            <a:pPr>
              <a:buNone/>
            </a:pPr>
            <a:endParaRPr lang="el-GR" sz="2400" dirty="0" smtClean="0">
              <a:latin typeface="Arial" pitchFamily="34" charset="0"/>
              <a:cs typeface="Arial" pitchFamily="34" charset="0"/>
            </a:endParaRPr>
          </a:p>
          <a:p>
            <a:pPr marL="82296" indent="0">
              <a:buNone/>
            </a:pPr>
            <a:r>
              <a:rPr lang="el-GR" sz="2400" b="1" dirty="0" smtClean="0">
                <a:effectLst>
                  <a:outerShdw blurRad="38100" dist="38100" dir="2700000" algn="tl">
                    <a:srgbClr val="000000">
                      <a:alpha val="43137"/>
                    </a:srgbClr>
                  </a:outerShdw>
                </a:effectLst>
                <a:latin typeface="Arial" pitchFamily="34" charset="0"/>
                <a:cs typeface="Arial" pitchFamily="34" charset="0"/>
              </a:rPr>
              <a:t>3</a:t>
            </a:r>
            <a:r>
              <a:rPr lang="el-GR" sz="2400" b="1" baseline="30000" dirty="0" smtClean="0">
                <a:effectLst>
                  <a:outerShdw blurRad="38100" dist="38100" dir="2700000" algn="tl">
                    <a:srgbClr val="000000">
                      <a:alpha val="43137"/>
                    </a:srgbClr>
                  </a:outerShdw>
                </a:effectLst>
                <a:latin typeface="Arial" pitchFamily="34" charset="0"/>
                <a:cs typeface="Arial" pitchFamily="34" charset="0"/>
              </a:rPr>
              <a:t>η</a:t>
            </a:r>
            <a:r>
              <a:rPr lang="el-GR" sz="2400" b="1" dirty="0" smtClean="0">
                <a:effectLst>
                  <a:outerShdw blurRad="38100" dist="38100" dir="2700000" algn="tl">
                    <a:srgbClr val="000000">
                      <a:alpha val="43137"/>
                    </a:srgbClr>
                  </a:outerShdw>
                </a:effectLst>
                <a:latin typeface="Arial" pitchFamily="34" charset="0"/>
                <a:cs typeface="Arial" pitchFamily="34" charset="0"/>
              </a:rPr>
              <a:t> περίοδος λειτουργίας  </a:t>
            </a:r>
            <a:r>
              <a:rPr lang="el-GR" sz="2400" dirty="0" smtClean="0">
                <a:effectLst>
                  <a:outerShdw blurRad="38100" dist="38100" dir="2700000" algn="tl">
                    <a:srgbClr val="000000">
                      <a:alpha val="43137"/>
                    </a:srgbClr>
                  </a:outerShdw>
                </a:effectLst>
                <a:latin typeface="Arial" pitchFamily="34" charset="0"/>
                <a:cs typeface="Arial" pitchFamily="34" charset="0"/>
              </a:rPr>
              <a:t>(</a:t>
            </a:r>
            <a:r>
              <a:rPr lang="el-GR" sz="2400" dirty="0" smtClean="0">
                <a:latin typeface="Arial" pitchFamily="34" charset="0"/>
                <a:cs typeface="Arial" pitchFamily="34" charset="0"/>
              </a:rPr>
              <a:t>2</a:t>
            </a:r>
            <a:r>
              <a:rPr lang="el-GR" sz="2400" baseline="30000" dirty="0" smtClean="0">
                <a:latin typeface="Arial" pitchFamily="34" charset="0"/>
                <a:cs typeface="Arial" pitchFamily="34" charset="0"/>
              </a:rPr>
              <a:t>ο</a:t>
            </a:r>
            <a:r>
              <a:rPr lang="el-GR" sz="2400" dirty="0" smtClean="0">
                <a:latin typeface="Arial" pitchFamily="34" charset="0"/>
                <a:cs typeface="Arial" pitchFamily="34" charset="0"/>
              </a:rPr>
              <a:t> εξ. 2015):</a:t>
            </a:r>
          </a:p>
          <a:p>
            <a:pPr algn="just">
              <a:buNone/>
            </a:pPr>
            <a:r>
              <a:rPr lang="el-GR" sz="2400" dirty="0" smtClean="0">
                <a:latin typeface="Arial" pitchFamily="34" charset="0"/>
                <a:cs typeface="Arial" pitchFamily="34" charset="0"/>
              </a:rPr>
              <a:t>    Από τη θεωρία και τη δημιουργική απασχόληση στη βιωματική συμμετοχή  (συμπτώματα, υποτροπές, εμπειρίες, δυσκολίες, ανταλλαγή και αλληλοϋποστήριξη)</a:t>
            </a:r>
          </a:p>
          <a:p>
            <a:pPr>
              <a:buNone/>
            </a:pPr>
            <a:r>
              <a:rPr lang="el-GR" sz="2400" dirty="0" smtClean="0">
                <a:latin typeface="Arial" pitchFamily="34" charset="0"/>
                <a:cs typeface="Arial" pitchFamily="34" charset="0"/>
              </a:rPr>
              <a:t>      </a:t>
            </a:r>
          </a:p>
          <a:p>
            <a:pPr algn="just">
              <a:buFont typeface="Courier New" panose="02070309020205020404" pitchFamily="49" charset="0"/>
              <a:buChar char="o"/>
            </a:pPr>
            <a:r>
              <a:rPr lang="el-GR" sz="2400" dirty="0" smtClean="0">
                <a:latin typeface="Arial" pitchFamily="34" charset="0"/>
                <a:cs typeface="Arial" pitchFamily="34" charset="0"/>
              </a:rPr>
              <a:t>Σήμερα, τα μέλη φέρνουν στην ομάδα προβλήματα και δυσκολίες προς συζήτηση και το κάθε μέλος συμβάλλει στην επίλυση, ανακούφιση μέσα από τη δική του εμπειρία. </a:t>
            </a:r>
          </a:p>
          <a:p>
            <a:pPr algn="just">
              <a:buFont typeface="Courier New" panose="02070309020205020404" pitchFamily="49" charset="0"/>
              <a:buChar char="o"/>
            </a:pPr>
            <a:r>
              <a:rPr lang="el-GR" sz="2400" dirty="0" smtClean="0">
                <a:latin typeface="Arial" pitchFamily="34" charset="0"/>
                <a:cs typeface="Arial" pitchFamily="34" charset="0"/>
              </a:rPr>
              <a:t>Επαγγελματίας: πέρασμα από το ρόλο του «συντονιστή - εκπαιδευτή»  στο ρόλο «</a:t>
            </a:r>
            <a:r>
              <a:rPr lang="el-GR" sz="2400" dirty="0" err="1" smtClean="0">
                <a:latin typeface="Arial" panose="020B0604020202020204" pitchFamily="34" charset="0"/>
                <a:cs typeface="Arial" panose="020B0604020202020204" pitchFamily="34" charset="0"/>
              </a:rPr>
              <a:t>διευκολυντή</a:t>
            </a:r>
            <a:r>
              <a:rPr lang="el-GR" sz="2400" dirty="0" smtClean="0">
                <a:latin typeface="Arial" panose="020B0604020202020204" pitchFamily="34" charset="0"/>
                <a:cs typeface="Arial" panose="020B0604020202020204" pitchFamily="34" charset="0"/>
              </a:rPr>
              <a:t>».</a:t>
            </a:r>
          </a:p>
          <a:p>
            <a:pPr>
              <a:buNone/>
            </a:pPr>
            <a:endParaRPr lang="el-G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627983" y="116632"/>
            <a:ext cx="7498080" cy="1143000"/>
          </a:xfrm>
        </p:spPr>
        <p:txBody>
          <a:bodyPr/>
          <a:lstStyle/>
          <a:p>
            <a:r>
              <a:rPr lang="el-GR" sz="2800" b="1" dirty="0">
                <a:solidFill>
                  <a:prstClr val="black"/>
                </a:solidFill>
                <a:latin typeface="Arial" pitchFamily="34" charset="0"/>
                <a:cs typeface="Arial" pitchFamily="34" charset="0"/>
              </a:rPr>
              <a:t>Χαρακτηριστικά/ Μεθοδολογία</a:t>
            </a:r>
            <a:endParaRPr lang="el-GR" dirty="0"/>
          </a:p>
        </p:txBody>
      </p:sp>
      <p:sp>
        <p:nvSpPr>
          <p:cNvPr id="3" name="Θέση περιεχομένου 2"/>
          <p:cNvSpPr>
            <a:spLocks noGrp="1"/>
          </p:cNvSpPr>
          <p:nvPr>
            <p:ph idx="1"/>
          </p:nvPr>
        </p:nvSpPr>
        <p:spPr>
          <a:xfrm>
            <a:off x="971600" y="1196752"/>
            <a:ext cx="8013576" cy="5256584"/>
          </a:xfrm>
        </p:spPr>
        <p:txBody>
          <a:bodyPr>
            <a:normAutofit/>
          </a:bodyPr>
          <a:lstStyle/>
          <a:p>
            <a:pPr marL="0" indent="0">
              <a:buNone/>
            </a:pPr>
            <a:r>
              <a:rPr lang="el-GR" sz="2200" spc="-100" dirty="0" smtClean="0">
                <a:latin typeface="Arial" panose="020B0604020202020204" pitchFamily="34" charset="0"/>
                <a:cs typeface="Arial" panose="020B0604020202020204" pitchFamily="34" charset="0"/>
              </a:rPr>
              <a:t>  Αλεξανδρούπολη</a:t>
            </a:r>
          </a:p>
          <a:p>
            <a:pPr marL="0" indent="0">
              <a:buNone/>
            </a:pPr>
            <a:endParaRPr lang="el-GR" sz="2200" spc="-100" dirty="0" smtClean="0">
              <a:latin typeface="Arial" panose="020B0604020202020204" pitchFamily="34" charset="0"/>
              <a:cs typeface="Arial" panose="020B0604020202020204" pitchFamily="34" charset="0"/>
            </a:endParaRPr>
          </a:p>
          <a:p>
            <a:pPr marL="269875" lvl="0" indent="-269875" algn="just"/>
            <a:r>
              <a:rPr lang="el-GR" sz="2200" spc="-100" dirty="0" smtClean="0">
                <a:solidFill>
                  <a:prstClr val="black"/>
                </a:solidFill>
                <a:latin typeface="Arial" pitchFamily="34" charset="0"/>
                <a:cs typeface="Arial" pitchFamily="34" charset="0"/>
              </a:rPr>
              <a:t>Έναρξη: Μάρτιος 2015, Συχνότητα: μία φορ</a:t>
            </a:r>
            <a:r>
              <a:rPr lang="el-GR" sz="2200" spc="-100" dirty="0">
                <a:solidFill>
                  <a:prstClr val="black"/>
                </a:solidFill>
                <a:latin typeface="Arial" pitchFamily="34" charset="0"/>
                <a:cs typeface="Arial" pitchFamily="34" charset="0"/>
              </a:rPr>
              <a:t>ά</a:t>
            </a:r>
            <a:r>
              <a:rPr lang="el-GR" sz="2200" spc="-100" dirty="0" smtClean="0">
                <a:solidFill>
                  <a:prstClr val="black"/>
                </a:solidFill>
                <a:latin typeface="Arial" pitchFamily="34" charset="0"/>
                <a:cs typeface="Arial" pitchFamily="34" charset="0"/>
              </a:rPr>
              <a:t> την εβδομάδα, Διάρκεια: 1 ώρα, Συντονισμός: επαγγελματίες ψυχικής υγείας</a:t>
            </a:r>
          </a:p>
          <a:p>
            <a:pPr marL="0" lvl="0" indent="0" algn="just">
              <a:buNone/>
            </a:pPr>
            <a:endParaRPr lang="el-GR" sz="2200" spc="-100" dirty="0">
              <a:solidFill>
                <a:prstClr val="black"/>
              </a:solidFill>
              <a:latin typeface="Arial" pitchFamily="34" charset="0"/>
              <a:cs typeface="Arial" pitchFamily="34" charset="0"/>
            </a:endParaRPr>
          </a:p>
          <a:p>
            <a:pPr marL="269875" lvl="0" indent="-269875" algn="just"/>
            <a:r>
              <a:rPr lang="el-GR" sz="2200" spc="-100" dirty="0" smtClean="0">
                <a:solidFill>
                  <a:prstClr val="black"/>
                </a:solidFill>
                <a:latin typeface="Arial" pitchFamily="34" charset="0"/>
                <a:cs typeface="Arial" pitchFamily="34" charset="0"/>
              </a:rPr>
              <a:t>Σύνθεση: </a:t>
            </a:r>
            <a:r>
              <a:rPr lang="el-GR" sz="2200" b="1" spc="-100" dirty="0" smtClean="0">
                <a:solidFill>
                  <a:prstClr val="black"/>
                </a:solidFill>
                <a:latin typeface="Arial" pitchFamily="34" charset="0"/>
                <a:cs typeface="Arial" pitchFamily="34" charset="0"/>
              </a:rPr>
              <a:t>12</a:t>
            </a:r>
            <a:r>
              <a:rPr lang="el-GR" sz="2200" spc="-100" dirty="0" smtClean="0">
                <a:solidFill>
                  <a:prstClr val="black"/>
                </a:solidFill>
                <a:latin typeface="Arial" pitchFamily="34" charset="0"/>
                <a:cs typeface="Arial" pitchFamily="34" charset="0"/>
              </a:rPr>
              <a:t> μέλη </a:t>
            </a:r>
          </a:p>
          <a:p>
            <a:pPr marL="269875" lvl="0" indent="-269875" algn="just"/>
            <a:endParaRPr lang="el-GR" sz="2200" spc="-100" dirty="0">
              <a:solidFill>
                <a:prstClr val="black"/>
              </a:solidFill>
              <a:latin typeface="Arial" pitchFamily="34" charset="0"/>
              <a:cs typeface="Arial" pitchFamily="34" charset="0"/>
            </a:endParaRPr>
          </a:p>
          <a:p>
            <a:pPr marL="269875" lvl="0" indent="-269875" algn="just"/>
            <a:r>
              <a:rPr lang="el-GR" sz="2200" spc="-100" dirty="0" smtClean="0">
                <a:solidFill>
                  <a:prstClr val="black"/>
                </a:solidFill>
                <a:latin typeface="Arial" pitchFamily="34" charset="0"/>
                <a:cs typeface="Arial" pitchFamily="34" charset="0"/>
              </a:rPr>
              <a:t>Χαρακτηριστικά: στην </a:t>
            </a:r>
            <a:r>
              <a:rPr lang="el-GR" sz="2200" spc="-100" dirty="0" smtClean="0">
                <a:latin typeface="Arial" pitchFamily="34" charset="0"/>
                <a:cs typeface="Arial" pitchFamily="34" charset="0"/>
              </a:rPr>
              <a:t>πλειονότητα</a:t>
            </a:r>
            <a:r>
              <a:rPr lang="el-GR" sz="2200" spc="-100" dirty="0" smtClean="0">
                <a:solidFill>
                  <a:prstClr val="black"/>
                </a:solidFill>
                <a:latin typeface="Arial" pitchFamily="34" charset="0"/>
                <a:cs typeface="Arial" pitchFamily="34" charset="0"/>
              </a:rPr>
              <a:t> άντρες </a:t>
            </a:r>
            <a:r>
              <a:rPr lang="el-GR" sz="2200" spc="-100" dirty="0">
                <a:solidFill>
                  <a:prstClr val="black"/>
                </a:solidFill>
                <a:latin typeface="Arial" pitchFamily="34" charset="0"/>
                <a:cs typeface="Arial" pitchFamily="34" charset="0"/>
              </a:rPr>
              <a:t>(αναλογία </a:t>
            </a:r>
            <a:r>
              <a:rPr lang="el-GR" sz="2200" spc="-100" dirty="0" smtClean="0">
                <a:solidFill>
                  <a:prstClr val="black"/>
                </a:solidFill>
                <a:latin typeface="Arial" pitchFamily="34" charset="0"/>
                <a:cs typeface="Arial" pitchFamily="34" charset="0"/>
              </a:rPr>
              <a:t>8:4) </a:t>
            </a:r>
            <a:r>
              <a:rPr lang="el-GR" sz="2200" spc="-100" dirty="0">
                <a:solidFill>
                  <a:prstClr val="black"/>
                </a:solidFill>
                <a:latin typeface="Arial" pitchFamily="34" charset="0"/>
                <a:cs typeface="Arial" pitchFamily="34" charset="0"/>
              </a:rPr>
              <a:t>και το ηλικιακό φάσμα κυμαίνεται από </a:t>
            </a:r>
            <a:r>
              <a:rPr lang="el-GR" sz="2200" spc="-100" dirty="0" smtClean="0">
                <a:solidFill>
                  <a:prstClr val="black"/>
                </a:solidFill>
                <a:latin typeface="Arial" pitchFamily="34" charset="0"/>
                <a:cs typeface="Arial" pitchFamily="34" charset="0"/>
              </a:rPr>
              <a:t>36 </a:t>
            </a:r>
            <a:r>
              <a:rPr lang="el-GR" sz="2200" spc="-100" dirty="0">
                <a:solidFill>
                  <a:prstClr val="black"/>
                </a:solidFill>
                <a:latin typeface="Arial" pitchFamily="34" charset="0"/>
                <a:cs typeface="Arial" pitchFamily="34" charset="0"/>
              </a:rPr>
              <a:t>έως </a:t>
            </a:r>
            <a:r>
              <a:rPr lang="el-GR" sz="2200" spc="-100" dirty="0" smtClean="0">
                <a:solidFill>
                  <a:prstClr val="black"/>
                </a:solidFill>
                <a:latin typeface="Arial" pitchFamily="34" charset="0"/>
                <a:cs typeface="Arial" pitchFamily="34" charset="0"/>
              </a:rPr>
              <a:t>64 </a:t>
            </a:r>
            <a:r>
              <a:rPr lang="el-GR" sz="2200" spc="-100" dirty="0">
                <a:solidFill>
                  <a:prstClr val="black"/>
                </a:solidFill>
                <a:latin typeface="Arial" pitchFamily="34" charset="0"/>
                <a:cs typeface="Arial" pitchFamily="34" charset="0"/>
              </a:rPr>
              <a:t>έτη. Στην ομάδα υπάρχει ανομοιογένεια ως προς την ψυχοπαθολογία των μελών και ως προς το επίπεδο </a:t>
            </a:r>
            <a:r>
              <a:rPr lang="el-GR" sz="2200" spc="-100" dirty="0" smtClean="0">
                <a:solidFill>
                  <a:prstClr val="black"/>
                </a:solidFill>
                <a:latin typeface="Arial" pitchFamily="34" charset="0"/>
                <a:cs typeface="Arial" pitchFamily="34" charset="0"/>
              </a:rPr>
              <a:t>λειτουργικότητας.</a:t>
            </a:r>
            <a:endParaRPr lang="el-GR" sz="2200" spc="-100" dirty="0">
              <a:solidFill>
                <a:prstClr val="black"/>
              </a:solidFill>
              <a:latin typeface="Arial" pitchFamily="34" charset="0"/>
              <a:cs typeface="Arial" pitchFamily="34" charset="0"/>
            </a:endParaRPr>
          </a:p>
          <a:p>
            <a:pPr marL="0" lvl="0" indent="0" algn="just">
              <a:buNone/>
            </a:pPr>
            <a:endParaRPr lang="el-GR" sz="2200" dirty="0">
              <a:solidFill>
                <a:prstClr val="black"/>
              </a:solidFill>
              <a:latin typeface="Arial" pitchFamily="34" charset="0"/>
              <a:cs typeface="Arial" pitchFamily="34" charset="0"/>
            </a:endParaRPr>
          </a:p>
          <a:p>
            <a:pPr marL="0" indent="0">
              <a:buNone/>
            </a:pPr>
            <a:endParaRPr lang="el-GR" dirty="0"/>
          </a:p>
        </p:txBody>
      </p:sp>
      <p:pic>
        <p:nvPicPr>
          <p:cNvPr id="2050" name="Picture 2" descr="http://www.mazi.org.gr/images/11651040_10152972908606984_235579329_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5445224"/>
            <a:ext cx="3563888" cy="16939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67062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15616" y="260648"/>
            <a:ext cx="7498080" cy="1143000"/>
          </a:xfrm>
        </p:spPr>
        <p:txBody>
          <a:bodyPr/>
          <a:lstStyle/>
          <a:p>
            <a:pPr algn="ctr"/>
            <a:r>
              <a:rPr lang="el-GR" sz="2800" b="1" kern="0" dirty="0">
                <a:solidFill>
                  <a:prstClr val="black"/>
                </a:solidFill>
                <a:latin typeface="Arial" pitchFamily="34" charset="0"/>
                <a:cs typeface="Arial" pitchFamily="34" charset="0"/>
              </a:rPr>
              <a:t>Εξέλιξη της ομάδας</a:t>
            </a:r>
            <a:endParaRPr lang="el-GR" dirty="0"/>
          </a:p>
        </p:txBody>
      </p:sp>
      <p:sp>
        <p:nvSpPr>
          <p:cNvPr id="3" name="Θέση περιεχομένου 2"/>
          <p:cNvSpPr>
            <a:spLocks noGrp="1"/>
          </p:cNvSpPr>
          <p:nvPr>
            <p:ph idx="1"/>
          </p:nvPr>
        </p:nvSpPr>
        <p:spPr>
          <a:xfrm>
            <a:off x="926877" y="1484784"/>
            <a:ext cx="7965603" cy="5184576"/>
          </a:xfrm>
        </p:spPr>
        <p:txBody>
          <a:bodyPr>
            <a:normAutofit/>
          </a:bodyPr>
          <a:lstStyle/>
          <a:p>
            <a:pPr lvl="0" algn="just">
              <a:buNone/>
            </a:pPr>
            <a:r>
              <a:rPr lang="el-GR" sz="2200" dirty="0">
                <a:solidFill>
                  <a:prstClr val="black"/>
                </a:solidFill>
                <a:latin typeface="Arial" panose="020B0604020202020204" pitchFamily="34" charset="0"/>
                <a:cs typeface="Arial" pitchFamily="34" charset="0"/>
              </a:rPr>
              <a:t>Η ομάδα πέρασε από διάφορα στάδια εξέλιξης:</a:t>
            </a:r>
          </a:p>
          <a:p>
            <a:pPr lvl="0"/>
            <a:r>
              <a:rPr lang="el-GR" sz="2200" b="1" dirty="0">
                <a:solidFill>
                  <a:prstClr val="black"/>
                </a:solidFill>
                <a:effectLst>
                  <a:outerShdw blurRad="38100" dist="38100" dir="2700000" algn="tl">
                    <a:srgbClr val="000000">
                      <a:alpha val="43137"/>
                    </a:srgbClr>
                  </a:outerShdw>
                </a:effectLst>
                <a:latin typeface="Arial" pitchFamily="34" charset="0"/>
                <a:cs typeface="Arial" pitchFamily="34" charset="0"/>
              </a:rPr>
              <a:t>1</a:t>
            </a:r>
            <a:r>
              <a:rPr lang="el-GR" sz="2200" b="1" baseline="30000" dirty="0">
                <a:solidFill>
                  <a:prstClr val="black"/>
                </a:solidFill>
                <a:effectLst>
                  <a:outerShdw blurRad="38100" dist="38100" dir="2700000" algn="tl">
                    <a:srgbClr val="000000">
                      <a:alpha val="43137"/>
                    </a:srgbClr>
                  </a:outerShdw>
                </a:effectLst>
                <a:latin typeface="Arial" pitchFamily="34" charset="0"/>
                <a:cs typeface="Arial" pitchFamily="34" charset="0"/>
              </a:rPr>
              <a:t>η</a:t>
            </a:r>
            <a:r>
              <a:rPr lang="el-GR" sz="2200" b="1" dirty="0">
                <a:solidFill>
                  <a:prstClr val="black"/>
                </a:solidFill>
                <a:effectLst>
                  <a:outerShdw blurRad="38100" dist="38100" dir="2700000" algn="tl">
                    <a:srgbClr val="000000">
                      <a:alpha val="43137"/>
                    </a:srgbClr>
                  </a:outerShdw>
                </a:effectLst>
                <a:latin typeface="Arial" pitchFamily="34" charset="0"/>
                <a:cs typeface="Arial" pitchFamily="34" charset="0"/>
              </a:rPr>
              <a:t> περίοδος λειτουργίας </a:t>
            </a:r>
            <a:r>
              <a:rPr lang="el-GR" sz="2200" dirty="0" smtClean="0">
                <a:solidFill>
                  <a:prstClr val="black"/>
                </a:solidFill>
                <a:latin typeface="Arial" pitchFamily="34" charset="0"/>
                <a:cs typeface="Arial" pitchFamily="34" charset="0"/>
              </a:rPr>
              <a:t>(1</a:t>
            </a:r>
            <a:r>
              <a:rPr lang="el-GR" sz="2200" baseline="30000" dirty="0" smtClean="0">
                <a:solidFill>
                  <a:prstClr val="black"/>
                </a:solidFill>
                <a:latin typeface="Arial" pitchFamily="34" charset="0"/>
                <a:cs typeface="Arial" pitchFamily="34" charset="0"/>
              </a:rPr>
              <a:t>ο</a:t>
            </a:r>
            <a:r>
              <a:rPr lang="el-GR" sz="2200" dirty="0" smtClean="0">
                <a:solidFill>
                  <a:prstClr val="black"/>
                </a:solidFill>
                <a:latin typeface="Arial" pitchFamily="34" charset="0"/>
                <a:cs typeface="Arial" pitchFamily="34" charset="0"/>
              </a:rPr>
              <a:t> εξ. 2015): </a:t>
            </a:r>
          </a:p>
          <a:p>
            <a:pPr lvl="0" algn="just">
              <a:buFont typeface="Wingdings" panose="05000000000000000000" pitchFamily="2" charset="2"/>
              <a:buChar char="Ø"/>
            </a:pPr>
            <a:r>
              <a:rPr lang="el-GR" sz="2200" spc="-100" dirty="0" smtClean="0">
                <a:solidFill>
                  <a:prstClr val="black"/>
                </a:solidFill>
                <a:latin typeface="Arial" panose="020B0604020202020204" pitchFamily="34" charset="0"/>
                <a:cs typeface="Arial" panose="020B0604020202020204" pitchFamily="34" charset="0"/>
              </a:rPr>
              <a:t>Προπαρασκευαστική συνάντηση όλων των μελών της ομάδας</a:t>
            </a:r>
          </a:p>
          <a:p>
            <a:pPr lvl="0" algn="just">
              <a:buFont typeface="Wingdings" panose="05000000000000000000" pitchFamily="2" charset="2"/>
              <a:buChar char="Ø"/>
            </a:pPr>
            <a:r>
              <a:rPr lang="el-GR" sz="2200" spc="-100" dirty="0" smtClean="0">
                <a:solidFill>
                  <a:prstClr val="black"/>
                </a:solidFill>
                <a:latin typeface="Arial" panose="020B0604020202020204" pitchFamily="34" charset="0"/>
                <a:cs typeface="Arial" panose="020B0604020202020204" pitchFamily="34" charset="0"/>
              </a:rPr>
              <a:t>Θεματολογία : γενικότερα </a:t>
            </a:r>
            <a:r>
              <a:rPr lang="el-GR" sz="2200" spc="-100" dirty="0">
                <a:solidFill>
                  <a:prstClr val="black"/>
                </a:solidFill>
                <a:latin typeface="Arial" panose="020B0604020202020204" pitchFamily="34" charset="0"/>
                <a:cs typeface="Arial" panose="020B0604020202020204" pitchFamily="34" charset="0"/>
              </a:rPr>
              <a:t>στο τρόπο λειτουργίας της </a:t>
            </a:r>
            <a:r>
              <a:rPr lang="el-GR" sz="2200" spc="-100" dirty="0" smtClean="0">
                <a:solidFill>
                  <a:prstClr val="black"/>
                </a:solidFill>
                <a:latin typeface="Arial" panose="020B0604020202020204" pitchFamily="34" charset="0"/>
                <a:cs typeface="Arial" panose="020B0604020202020204" pitchFamily="34" charset="0"/>
              </a:rPr>
              <a:t>ΕΚΨ&amp;ΨΥ</a:t>
            </a:r>
          </a:p>
          <a:p>
            <a:pPr marL="0" lvl="0" indent="0">
              <a:buNone/>
            </a:pPr>
            <a:endParaRPr lang="el-GR" sz="2200" dirty="0" smtClean="0">
              <a:solidFill>
                <a:prstClr val="black"/>
              </a:solidFill>
              <a:latin typeface="Arial" panose="020B0604020202020204" pitchFamily="34" charset="0"/>
              <a:cs typeface="Arial" panose="020B0604020202020204" pitchFamily="34" charset="0"/>
            </a:endParaRPr>
          </a:p>
          <a:p>
            <a:pPr marL="0" lvl="0" indent="0">
              <a:buNone/>
            </a:pPr>
            <a:endParaRPr lang="el-GR" sz="2200" dirty="0">
              <a:solidFill>
                <a:prstClr val="black"/>
              </a:solidFill>
              <a:latin typeface="Arial" panose="020B0604020202020204" pitchFamily="34" charset="0"/>
              <a:cs typeface="Arial" panose="020B0604020202020204" pitchFamily="34" charset="0"/>
            </a:endParaRPr>
          </a:p>
          <a:p>
            <a:pPr lvl="0" algn="just"/>
            <a:r>
              <a:rPr lang="el-GR" sz="2200" dirty="0" smtClean="0">
                <a:solidFill>
                  <a:prstClr val="black"/>
                </a:solidFill>
                <a:latin typeface="Arial" pitchFamily="34" charset="0"/>
                <a:cs typeface="Arial" pitchFamily="34" charset="0"/>
              </a:rPr>
              <a:t>Σταδιακά</a:t>
            </a:r>
            <a:endParaRPr lang="el-GR" sz="2200" dirty="0">
              <a:solidFill>
                <a:prstClr val="black"/>
              </a:solidFill>
              <a:latin typeface="Arial" pitchFamily="34" charset="0"/>
              <a:cs typeface="Arial" pitchFamily="34" charset="0"/>
            </a:endParaRPr>
          </a:p>
          <a:p>
            <a:pPr lvl="0" algn="just">
              <a:spcBef>
                <a:spcPts val="1200"/>
              </a:spcBef>
              <a:buFont typeface="Wingdings" panose="05000000000000000000" pitchFamily="2" charset="2"/>
              <a:buChar char="Ø"/>
            </a:pPr>
            <a:r>
              <a:rPr lang="el-GR" sz="2200" spc="-100" dirty="0">
                <a:solidFill>
                  <a:prstClr val="black"/>
                </a:solidFill>
                <a:latin typeface="Arial" panose="020B0604020202020204" pitchFamily="34" charset="0"/>
                <a:cs typeface="Arial" pitchFamily="34" charset="0"/>
              </a:rPr>
              <a:t>Σε αυτή τη φάση </a:t>
            </a:r>
            <a:r>
              <a:rPr lang="el-GR" sz="2200" spc="-100" dirty="0" smtClean="0">
                <a:solidFill>
                  <a:prstClr val="black"/>
                </a:solidFill>
                <a:latin typeface="Arial" pitchFamily="34" charset="0"/>
                <a:cs typeface="Arial" pitchFamily="34" charset="0"/>
              </a:rPr>
              <a:t>τα μέλη της ομάδα ορίζουν τους κανόνες της και θέτουν τους προβληματισμούς και τις δυσκολίες τους</a:t>
            </a:r>
          </a:p>
          <a:p>
            <a:pPr lvl="0" algn="just">
              <a:spcBef>
                <a:spcPts val="1200"/>
              </a:spcBef>
              <a:buFont typeface="Wingdings" panose="05000000000000000000" pitchFamily="2" charset="2"/>
              <a:buChar char="Ø"/>
            </a:pPr>
            <a:r>
              <a:rPr lang="el-GR" sz="2200" spc="-100" dirty="0" smtClean="0">
                <a:solidFill>
                  <a:prstClr val="black"/>
                </a:solidFill>
                <a:latin typeface="Arial" pitchFamily="34" charset="0"/>
                <a:cs typeface="Arial" pitchFamily="34" charset="0"/>
              </a:rPr>
              <a:t>Εκφράζουν </a:t>
            </a:r>
            <a:r>
              <a:rPr lang="el-GR" sz="2200" spc="-100" dirty="0">
                <a:solidFill>
                  <a:prstClr val="black"/>
                </a:solidFill>
                <a:latin typeface="Arial" pitchFamily="34" charset="0"/>
                <a:cs typeface="Arial" pitchFamily="34" charset="0"/>
              </a:rPr>
              <a:t>την επιθυμία για μεγαλύτερο άνοιγμα στην </a:t>
            </a:r>
            <a:r>
              <a:rPr lang="el-GR" sz="2200" spc="-100" dirty="0" smtClean="0">
                <a:solidFill>
                  <a:prstClr val="black"/>
                </a:solidFill>
                <a:latin typeface="Arial" pitchFamily="34" charset="0"/>
                <a:cs typeface="Arial" pitchFamily="34" charset="0"/>
              </a:rPr>
              <a:t>κοινότητα</a:t>
            </a:r>
            <a:endParaRPr lang="el-GR" sz="2200" spc="-1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6668970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16632"/>
            <a:ext cx="8229600" cy="1143000"/>
          </a:xfrm>
        </p:spPr>
        <p:txBody>
          <a:bodyPr/>
          <a:lstStyle/>
          <a:p>
            <a:pPr algn="ctr"/>
            <a:r>
              <a:rPr lang="el-GR" sz="2800" b="1" kern="0" dirty="0">
                <a:solidFill>
                  <a:prstClr val="black"/>
                </a:solidFill>
                <a:latin typeface="Arial" pitchFamily="34" charset="0"/>
                <a:cs typeface="Arial" pitchFamily="34" charset="0"/>
              </a:rPr>
              <a:t>Εξέλιξη της ομάδας</a:t>
            </a:r>
            <a:endParaRPr lang="el-GR" dirty="0"/>
          </a:p>
        </p:txBody>
      </p:sp>
      <p:sp>
        <p:nvSpPr>
          <p:cNvPr id="3" name="Θέση περιεχομένου 2"/>
          <p:cNvSpPr>
            <a:spLocks noGrp="1"/>
          </p:cNvSpPr>
          <p:nvPr>
            <p:ph idx="1"/>
          </p:nvPr>
        </p:nvSpPr>
        <p:spPr>
          <a:xfrm>
            <a:off x="898595" y="1385392"/>
            <a:ext cx="8229600" cy="5355976"/>
          </a:xfrm>
        </p:spPr>
        <p:txBody>
          <a:bodyPr>
            <a:noAutofit/>
          </a:bodyPr>
          <a:lstStyle/>
          <a:p>
            <a:pPr lvl="0" algn="just">
              <a:spcBef>
                <a:spcPts val="0"/>
              </a:spcBef>
            </a:pPr>
            <a:r>
              <a:rPr lang="el-GR" sz="2200" b="1" spc="-100" dirty="0">
                <a:solidFill>
                  <a:prstClr val="black"/>
                </a:solidFill>
                <a:effectLst>
                  <a:outerShdw blurRad="38100" dist="38100" dir="2700000" algn="tl">
                    <a:srgbClr val="000000">
                      <a:alpha val="43137"/>
                    </a:srgbClr>
                  </a:outerShdw>
                </a:effectLst>
                <a:latin typeface="Arial" panose="020B0604020202020204" pitchFamily="34" charset="0"/>
                <a:cs typeface="Arial" pitchFamily="34" charset="0"/>
              </a:rPr>
              <a:t>2</a:t>
            </a:r>
            <a:r>
              <a:rPr lang="el-GR" sz="2200" b="1" spc="-100" baseline="30000" dirty="0">
                <a:solidFill>
                  <a:prstClr val="black"/>
                </a:solidFill>
                <a:effectLst>
                  <a:outerShdw blurRad="38100" dist="38100" dir="2700000" algn="tl">
                    <a:srgbClr val="000000">
                      <a:alpha val="43137"/>
                    </a:srgbClr>
                  </a:outerShdw>
                </a:effectLst>
                <a:latin typeface="Arial" pitchFamily="34" charset="0"/>
                <a:cs typeface="Arial" pitchFamily="34" charset="0"/>
              </a:rPr>
              <a:t>η</a:t>
            </a:r>
            <a:r>
              <a:rPr lang="el-GR" sz="2200" b="1" spc="-100" dirty="0">
                <a:solidFill>
                  <a:prstClr val="black"/>
                </a:solidFill>
                <a:effectLst>
                  <a:outerShdw blurRad="38100" dist="38100" dir="2700000" algn="tl">
                    <a:srgbClr val="000000">
                      <a:alpha val="43137"/>
                    </a:srgbClr>
                  </a:outerShdw>
                </a:effectLst>
                <a:latin typeface="Arial" pitchFamily="34" charset="0"/>
                <a:cs typeface="Arial" pitchFamily="34" charset="0"/>
              </a:rPr>
              <a:t> περίοδος λειτουργίας  </a:t>
            </a:r>
            <a:r>
              <a:rPr lang="el-GR" sz="2200" spc="-100" dirty="0" smtClean="0">
                <a:solidFill>
                  <a:prstClr val="black"/>
                </a:solidFill>
                <a:latin typeface="Arial" pitchFamily="34" charset="0"/>
                <a:cs typeface="Arial" pitchFamily="34" charset="0"/>
              </a:rPr>
              <a:t>(2</a:t>
            </a:r>
            <a:r>
              <a:rPr lang="el-GR" sz="2200" spc="-100" baseline="30000" dirty="0" smtClean="0">
                <a:solidFill>
                  <a:prstClr val="black"/>
                </a:solidFill>
                <a:latin typeface="Arial" pitchFamily="34" charset="0"/>
                <a:cs typeface="Arial" pitchFamily="34" charset="0"/>
              </a:rPr>
              <a:t>ο</a:t>
            </a:r>
            <a:r>
              <a:rPr lang="el-GR" sz="2200" spc="-100" dirty="0" smtClean="0">
                <a:solidFill>
                  <a:prstClr val="black"/>
                </a:solidFill>
                <a:latin typeface="Arial" pitchFamily="34" charset="0"/>
                <a:cs typeface="Arial" pitchFamily="34" charset="0"/>
              </a:rPr>
              <a:t> εξ. 2015):</a:t>
            </a:r>
            <a:endParaRPr lang="el-GR" sz="2200" spc="-100" dirty="0">
              <a:solidFill>
                <a:prstClr val="black"/>
              </a:solidFill>
              <a:latin typeface="Arial" pitchFamily="34" charset="0"/>
              <a:cs typeface="Arial" pitchFamily="34" charset="0"/>
            </a:endParaRPr>
          </a:p>
          <a:p>
            <a:pPr algn="just">
              <a:spcBef>
                <a:spcPts val="0"/>
              </a:spcBef>
              <a:buFont typeface="Wingdings" panose="05000000000000000000" pitchFamily="2" charset="2"/>
              <a:buChar char="Ø"/>
            </a:pPr>
            <a:r>
              <a:rPr lang="el-GR" sz="2200" spc="-100" dirty="0" smtClean="0">
                <a:solidFill>
                  <a:prstClr val="black"/>
                </a:solidFill>
                <a:latin typeface="Arial" pitchFamily="34" charset="0"/>
                <a:cs typeface="Arial" pitchFamily="34" charset="0"/>
              </a:rPr>
              <a:t>Διαφοροποίηση της ομάδας (ανοιχτή)</a:t>
            </a:r>
          </a:p>
          <a:p>
            <a:pPr algn="just">
              <a:spcBef>
                <a:spcPts val="0"/>
              </a:spcBef>
              <a:buFont typeface="Wingdings" panose="05000000000000000000" pitchFamily="2" charset="2"/>
              <a:buChar char="Ø"/>
            </a:pPr>
            <a:r>
              <a:rPr lang="el-GR" sz="2200" spc="-100" dirty="0" smtClean="0">
                <a:solidFill>
                  <a:prstClr val="black"/>
                </a:solidFill>
                <a:latin typeface="Arial" pitchFamily="34" charset="0"/>
                <a:cs typeface="Arial" pitchFamily="34" charset="0"/>
              </a:rPr>
              <a:t>Θεματολογία: Δικαιώματα ατόμων </a:t>
            </a:r>
            <a:r>
              <a:rPr lang="el-GR" sz="2200" spc="-100" dirty="0">
                <a:solidFill>
                  <a:prstClr val="black"/>
                </a:solidFill>
                <a:latin typeface="Arial" panose="020B0604020202020204" pitchFamily="34" charset="0"/>
                <a:cs typeface="Arial" panose="020B0604020202020204" pitchFamily="34" charset="0"/>
              </a:rPr>
              <a:t>με ψυχική διαταραχή και στις έννοιες της συνηγορίας και </a:t>
            </a:r>
            <a:r>
              <a:rPr lang="el-GR" sz="2200" spc="-100" dirty="0" smtClean="0">
                <a:solidFill>
                  <a:prstClr val="black"/>
                </a:solidFill>
                <a:latin typeface="Arial" panose="020B0604020202020204" pitchFamily="34" charset="0"/>
                <a:cs typeface="Arial" panose="020B0604020202020204" pitchFamily="34" charset="0"/>
              </a:rPr>
              <a:t>της ανάρρωσης</a:t>
            </a:r>
          </a:p>
          <a:p>
            <a:pPr marL="82296" indent="0" algn="just">
              <a:spcBef>
                <a:spcPts val="0"/>
              </a:spcBef>
              <a:buNone/>
            </a:pPr>
            <a:endParaRPr lang="el-GR" sz="2200" spc="-100" dirty="0">
              <a:solidFill>
                <a:prstClr val="black"/>
              </a:solidFill>
              <a:latin typeface="Arial" pitchFamily="34" charset="0"/>
              <a:cs typeface="Arial" pitchFamily="34" charset="0"/>
            </a:endParaRPr>
          </a:p>
          <a:p>
            <a:pPr lvl="0" algn="just">
              <a:spcBef>
                <a:spcPts val="0"/>
              </a:spcBef>
              <a:buNone/>
            </a:pPr>
            <a:endParaRPr lang="el-GR" sz="2200" spc="-100" dirty="0">
              <a:solidFill>
                <a:prstClr val="black"/>
              </a:solidFill>
              <a:latin typeface="Arial" pitchFamily="34" charset="0"/>
              <a:cs typeface="Arial" pitchFamily="34" charset="0"/>
            </a:endParaRPr>
          </a:p>
          <a:p>
            <a:pPr algn="just">
              <a:spcBef>
                <a:spcPts val="0"/>
              </a:spcBef>
            </a:pPr>
            <a:r>
              <a:rPr lang="el-GR" sz="2200" b="1" spc="-100" dirty="0">
                <a:solidFill>
                  <a:prstClr val="black"/>
                </a:solidFill>
                <a:effectLst>
                  <a:outerShdw blurRad="38100" dist="38100" dir="2700000" algn="tl">
                    <a:srgbClr val="000000">
                      <a:alpha val="43137"/>
                    </a:srgbClr>
                  </a:outerShdw>
                </a:effectLst>
                <a:latin typeface="Arial" pitchFamily="34" charset="0"/>
                <a:cs typeface="Arial" pitchFamily="34" charset="0"/>
              </a:rPr>
              <a:t>3</a:t>
            </a:r>
            <a:r>
              <a:rPr lang="el-GR" sz="2200" b="1" spc="-100" baseline="30000" dirty="0">
                <a:solidFill>
                  <a:prstClr val="black"/>
                </a:solidFill>
                <a:effectLst>
                  <a:outerShdw blurRad="38100" dist="38100" dir="2700000" algn="tl">
                    <a:srgbClr val="000000">
                      <a:alpha val="43137"/>
                    </a:srgbClr>
                  </a:outerShdw>
                </a:effectLst>
                <a:latin typeface="Arial" pitchFamily="34" charset="0"/>
                <a:cs typeface="Arial" pitchFamily="34" charset="0"/>
              </a:rPr>
              <a:t>η</a:t>
            </a:r>
            <a:r>
              <a:rPr lang="el-GR" sz="2200" b="1" spc="-100" dirty="0">
                <a:solidFill>
                  <a:prstClr val="black"/>
                </a:solidFill>
                <a:effectLst>
                  <a:outerShdw blurRad="38100" dist="38100" dir="2700000" algn="tl">
                    <a:srgbClr val="000000">
                      <a:alpha val="43137"/>
                    </a:srgbClr>
                  </a:outerShdw>
                </a:effectLst>
                <a:latin typeface="Arial" pitchFamily="34" charset="0"/>
                <a:cs typeface="Arial" pitchFamily="34" charset="0"/>
              </a:rPr>
              <a:t> περίοδος λειτουργίας  </a:t>
            </a:r>
            <a:r>
              <a:rPr lang="el-GR" sz="2200" spc="-100" dirty="0" smtClean="0">
                <a:solidFill>
                  <a:prstClr val="black"/>
                </a:solidFill>
                <a:latin typeface="Arial" pitchFamily="34" charset="0"/>
                <a:cs typeface="Arial" pitchFamily="34" charset="0"/>
              </a:rPr>
              <a:t>(1</a:t>
            </a:r>
            <a:r>
              <a:rPr lang="el-GR" sz="2200" spc="-100" baseline="30000" dirty="0" smtClean="0">
                <a:solidFill>
                  <a:prstClr val="black"/>
                </a:solidFill>
                <a:latin typeface="Arial" pitchFamily="34" charset="0"/>
                <a:cs typeface="Arial" pitchFamily="34" charset="0"/>
              </a:rPr>
              <a:t>ο</a:t>
            </a:r>
            <a:r>
              <a:rPr lang="el-GR" sz="2200" spc="-100" dirty="0" smtClean="0">
                <a:solidFill>
                  <a:prstClr val="black"/>
                </a:solidFill>
                <a:latin typeface="Arial" pitchFamily="34" charset="0"/>
                <a:cs typeface="Arial" pitchFamily="34" charset="0"/>
              </a:rPr>
              <a:t> εξ. 2016):</a:t>
            </a:r>
            <a:endParaRPr lang="el-GR" sz="2200" spc="-100" dirty="0">
              <a:solidFill>
                <a:prstClr val="black"/>
              </a:solidFill>
              <a:latin typeface="Arial" pitchFamily="34" charset="0"/>
              <a:cs typeface="Arial" pitchFamily="34" charset="0"/>
            </a:endParaRPr>
          </a:p>
          <a:p>
            <a:pPr algn="just">
              <a:spcBef>
                <a:spcPts val="0"/>
              </a:spcBef>
              <a:buFont typeface="Wingdings" panose="05000000000000000000" pitchFamily="2" charset="2"/>
              <a:buChar char="Ø"/>
            </a:pPr>
            <a:r>
              <a:rPr lang="el-GR" sz="2200" spc="-100" dirty="0">
                <a:solidFill>
                  <a:prstClr val="black"/>
                </a:solidFill>
                <a:latin typeface="Arial" pitchFamily="34" charset="0"/>
                <a:cs typeface="Arial" pitchFamily="34" charset="0"/>
              </a:rPr>
              <a:t>Τ</a:t>
            </a:r>
            <a:r>
              <a:rPr lang="el-GR" sz="2200" spc="-100" dirty="0" smtClean="0">
                <a:solidFill>
                  <a:prstClr val="black"/>
                </a:solidFill>
                <a:latin typeface="Arial" pitchFamily="34" charset="0"/>
                <a:cs typeface="Arial" pitchFamily="34" charset="0"/>
              </a:rPr>
              <a:t>α </a:t>
            </a:r>
            <a:r>
              <a:rPr lang="el-GR" sz="2200" spc="-100" dirty="0">
                <a:solidFill>
                  <a:prstClr val="black"/>
                </a:solidFill>
                <a:latin typeface="Arial" pitchFamily="34" charset="0"/>
                <a:cs typeface="Arial" pitchFamily="34" charset="0"/>
              </a:rPr>
              <a:t>μέλη φέρνουν στην ομάδα προβλήματα και δυσκολίες, που συζητούνται στην ομάδα και το κάθε μέλος συμβάλλει στην επίλυση, ανακούφιση μέσα από τη δική του εμπειρία</a:t>
            </a:r>
            <a:r>
              <a:rPr lang="el-GR" sz="2200" spc="-100" dirty="0" smtClean="0">
                <a:solidFill>
                  <a:prstClr val="black"/>
                </a:solidFill>
                <a:latin typeface="Arial" panose="020B0604020202020204" pitchFamily="34" charset="0"/>
                <a:cs typeface="Arial" panose="020B0604020202020204" pitchFamily="34" charset="0"/>
              </a:rPr>
              <a:t>.</a:t>
            </a:r>
          </a:p>
          <a:p>
            <a:pPr algn="just">
              <a:spcBef>
                <a:spcPts val="0"/>
              </a:spcBef>
              <a:buFont typeface="Wingdings" panose="05000000000000000000" pitchFamily="2" charset="2"/>
              <a:buChar char="Ø"/>
            </a:pPr>
            <a:r>
              <a:rPr lang="el-GR" sz="2200" spc="-100" dirty="0">
                <a:solidFill>
                  <a:prstClr val="black"/>
                </a:solidFill>
                <a:latin typeface="Arial" panose="020B0604020202020204" pitchFamily="34" charset="0"/>
                <a:cs typeface="Arial" panose="020B0604020202020204" pitchFamily="34" charset="0"/>
              </a:rPr>
              <a:t>Τ</a:t>
            </a:r>
            <a:r>
              <a:rPr lang="el-GR" sz="2200" spc="-100" dirty="0" smtClean="0">
                <a:solidFill>
                  <a:prstClr val="black"/>
                </a:solidFill>
                <a:latin typeface="Arial" panose="020B0604020202020204" pitchFamily="34" charset="0"/>
                <a:cs typeface="Arial" panose="020B0604020202020204" pitchFamily="34" charset="0"/>
              </a:rPr>
              <a:t>α χαρακτηριστικά της ομάδας δεν διαφοροποιήθηκαν σημαντικά εκτός των συναντήσεων της ομάδας, οι οποίες ορίστηκαν ανά 15 ημέρες. </a:t>
            </a:r>
          </a:p>
          <a:p>
            <a:pPr algn="just">
              <a:spcBef>
                <a:spcPts val="0"/>
              </a:spcBef>
              <a:buFont typeface="Wingdings" panose="05000000000000000000" pitchFamily="2" charset="2"/>
              <a:buChar char="Ø"/>
            </a:pPr>
            <a:r>
              <a:rPr lang="el-GR" sz="2200" spc="-100" dirty="0">
                <a:latin typeface="Arial" panose="020B0604020202020204" pitchFamily="34" charset="0"/>
                <a:cs typeface="Arial" panose="020B0604020202020204" pitchFamily="34" charset="0"/>
              </a:rPr>
              <a:t>Η</a:t>
            </a:r>
            <a:r>
              <a:rPr lang="el-GR" sz="2200" spc="-100" dirty="0" smtClean="0">
                <a:latin typeface="Arial" panose="020B0604020202020204" pitchFamily="34" charset="0"/>
                <a:cs typeface="Arial" panose="020B0604020202020204" pitchFamily="34" charset="0"/>
              </a:rPr>
              <a:t> ομάδα συνεχίζει τη λειτουργία της και </a:t>
            </a:r>
            <a:r>
              <a:rPr lang="el-GR" sz="2200" spc="-100" dirty="0">
                <a:latin typeface="Arial" panose="020B0604020202020204" pitchFamily="34" charset="0"/>
                <a:cs typeface="Arial" panose="020B0604020202020204" pitchFamily="34" charset="0"/>
              </a:rPr>
              <a:t>π</a:t>
            </a:r>
            <a:r>
              <a:rPr lang="el-GR" sz="2200" spc="-100" dirty="0" smtClean="0">
                <a:latin typeface="Arial" panose="020B0604020202020204" pitchFamily="34" charset="0"/>
                <a:cs typeface="Arial" panose="020B0604020202020204" pitchFamily="34" charset="0"/>
              </a:rPr>
              <a:t>αραμένει ανοιχτή σε μέλη που θέλουν να προστεθούν σε αυτή.</a:t>
            </a:r>
            <a:endParaRPr lang="el-GR" sz="2200" spc="-100" dirty="0">
              <a:solidFill>
                <a:prstClr val="black"/>
              </a:solidFill>
              <a:latin typeface="Arial" panose="020B0604020202020204" pitchFamily="34" charset="0"/>
              <a:cs typeface="Arial" panose="020B0604020202020204" pitchFamily="34" charset="0"/>
            </a:endParaRPr>
          </a:p>
          <a:p>
            <a:pPr marL="0" lvl="0" indent="0" algn="just">
              <a:spcBef>
                <a:spcPts val="0"/>
              </a:spcBef>
              <a:buNone/>
            </a:pPr>
            <a:endParaRPr lang="el-GR" sz="2000" spc="-1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95028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188640"/>
            <a:ext cx="8229600" cy="1066130"/>
          </a:xfrm>
        </p:spPr>
        <p:txBody>
          <a:bodyPr>
            <a:normAutofit/>
          </a:bodyPr>
          <a:lstStyle/>
          <a:p>
            <a:pPr algn="ctr"/>
            <a:r>
              <a:rPr lang="el-GR" sz="2800" b="1" dirty="0" smtClean="0">
                <a:latin typeface="Arial" pitchFamily="34" charset="0"/>
                <a:cs typeface="Arial" pitchFamily="34" charset="0"/>
              </a:rPr>
              <a:t>Στόχοι ομάδων</a:t>
            </a:r>
            <a:endParaRPr lang="el-GR" sz="2800" b="1" dirty="0">
              <a:latin typeface="Arial" pitchFamily="34" charset="0"/>
              <a:cs typeface="Arial" pitchFamily="34" charset="0"/>
            </a:endParaRPr>
          </a:p>
        </p:txBody>
      </p:sp>
      <p:sp>
        <p:nvSpPr>
          <p:cNvPr id="3" name="2 - Θέση περιεχομένου"/>
          <p:cNvSpPr>
            <a:spLocks noGrp="1"/>
          </p:cNvSpPr>
          <p:nvPr>
            <p:ph idx="1"/>
          </p:nvPr>
        </p:nvSpPr>
        <p:spPr>
          <a:xfrm>
            <a:off x="1043608" y="1268760"/>
            <a:ext cx="7920880" cy="5112568"/>
          </a:xfrm>
        </p:spPr>
        <p:txBody>
          <a:bodyPr>
            <a:noAutofit/>
          </a:bodyPr>
          <a:lstStyle/>
          <a:p>
            <a:pPr algn="just">
              <a:spcBef>
                <a:spcPts val="1800"/>
              </a:spcBef>
            </a:pPr>
            <a:r>
              <a:rPr lang="el-GR" sz="2000" spc="-100" dirty="0">
                <a:latin typeface="Arial" panose="020B0604020202020204" pitchFamily="34" charset="0"/>
                <a:cs typeface="Arial" pitchFamily="34" charset="0"/>
              </a:rPr>
              <a:t>Η</a:t>
            </a:r>
            <a:r>
              <a:rPr lang="el-GR" sz="2000" spc="-100" dirty="0" smtClean="0">
                <a:latin typeface="Arial" panose="020B0604020202020204" pitchFamily="34" charset="0"/>
                <a:cs typeface="Arial" pitchFamily="34" charset="0"/>
              </a:rPr>
              <a:t> παροχή γνώσεων και πληροφόρησης στους νέους σε παραμονή ενοίκους για</a:t>
            </a:r>
            <a:r>
              <a:rPr lang="el-GR" sz="2000" spc="-100" dirty="0" smtClean="0">
                <a:solidFill>
                  <a:srgbClr val="FF0000"/>
                </a:solidFill>
                <a:latin typeface="Arial" pitchFamily="34" charset="0"/>
                <a:cs typeface="Arial" pitchFamily="34" charset="0"/>
              </a:rPr>
              <a:t> </a:t>
            </a:r>
            <a:r>
              <a:rPr lang="el-GR" sz="2000" spc="-100" dirty="0" smtClean="0">
                <a:latin typeface="Arial" pitchFamily="34" charset="0"/>
                <a:cs typeface="Arial" pitchFamily="34" charset="0"/>
              </a:rPr>
              <a:t>τη λειτουργία των ΜΨΑ και του Οργανισμού.</a:t>
            </a:r>
          </a:p>
          <a:p>
            <a:pPr algn="just">
              <a:spcBef>
                <a:spcPts val="1800"/>
              </a:spcBef>
            </a:pPr>
            <a:r>
              <a:rPr lang="el-GR" sz="2000" spc="-100" dirty="0">
                <a:latin typeface="Arial" pitchFamily="34" charset="0"/>
                <a:cs typeface="Arial" pitchFamily="34" charset="0"/>
              </a:rPr>
              <a:t>Ε</a:t>
            </a:r>
            <a:r>
              <a:rPr lang="el-GR" sz="2000" spc="-100" dirty="0" smtClean="0">
                <a:latin typeface="Arial" pitchFamily="34" charset="0"/>
                <a:cs typeface="Arial" pitchFamily="34" charset="0"/>
              </a:rPr>
              <a:t>κπαίδευση στην αυτοδιαχείριση της χρονιότητας της διαταραχής και των συνεπειών της στη συνολική υγεία, την υποστήριξη στις κρίσεις και τις δυσκολίες</a:t>
            </a:r>
            <a:r>
              <a:rPr lang="el-GR" sz="2000" spc="-100" dirty="0">
                <a:latin typeface="Arial" pitchFamily="34" charset="0"/>
                <a:cs typeface="Arial" pitchFamily="34" charset="0"/>
              </a:rPr>
              <a:t>.</a:t>
            </a:r>
            <a:endParaRPr lang="el-GR" sz="2000" spc="-100" dirty="0" smtClean="0">
              <a:latin typeface="Arial" pitchFamily="34" charset="0"/>
              <a:cs typeface="Arial" pitchFamily="34" charset="0"/>
            </a:endParaRPr>
          </a:p>
          <a:p>
            <a:pPr algn="just">
              <a:spcBef>
                <a:spcPts val="1800"/>
              </a:spcBef>
            </a:pPr>
            <a:r>
              <a:rPr lang="el-GR" sz="2000" spc="-100" dirty="0">
                <a:latin typeface="Arial" pitchFamily="34" charset="0"/>
                <a:cs typeface="Arial" pitchFamily="34" charset="0"/>
              </a:rPr>
              <a:t>Σ</a:t>
            </a:r>
            <a:r>
              <a:rPr lang="el-GR" sz="2000" spc="-100" dirty="0" smtClean="0">
                <a:latin typeface="Arial" pitchFamily="34" charset="0"/>
                <a:cs typeface="Arial" pitchFamily="34" charset="0"/>
              </a:rPr>
              <a:t>τη καλλιέργεια της αυτοπεποίθησης και της αισιοδοξίας μέσα από την επικέντρωση στις δυνατότητες και όχι στα ελλείμματα.</a:t>
            </a:r>
          </a:p>
          <a:p>
            <a:pPr algn="just">
              <a:spcBef>
                <a:spcPts val="1800"/>
              </a:spcBef>
            </a:pPr>
            <a:r>
              <a:rPr lang="el-GR" sz="2000" spc="-100" dirty="0">
                <a:latin typeface="Arial" pitchFamily="34" charset="0"/>
                <a:cs typeface="Arial" pitchFamily="34" charset="0"/>
              </a:rPr>
              <a:t>Σ</a:t>
            </a:r>
            <a:r>
              <a:rPr lang="el-GR" sz="2000" spc="-100" dirty="0" smtClean="0">
                <a:latin typeface="Arial" pitchFamily="34" charset="0"/>
                <a:cs typeface="Arial" pitchFamily="34" charset="0"/>
              </a:rPr>
              <a:t>την ενεργητική συμπερίληψη στον κοινωνικό ιστό με έμφαση στην ανάκτηση κοινωνικών ρόλων. </a:t>
            </a:r>
          </a:p>
          <a:p>
            <a:pPr algn="just">
              <a:spcBef>
                <a:spcPts val="1800"/>
              </a:spcBef>
            </a:pPr>
            <a:r>
              <a:rPr lang="el-GR" sz="2000" spc="-100" dirty="0">
                <a:latin typeface="Arial" panose="020B0604020202020204" pitchFamily="34" charset="0"/>
                <a:cs typeface="Arial" panose="020B0604020202020204" pitchFamily="34" charset="0"/>
              </a:rPr>
              <a:t>Η ενδυνάμωση των μελών τους, ώστε να κερδίσουν την αυτοδιαχείριση και τον έλεγχο της καθημερινότητάς </a:t>
            </a:r>
            <a:r>
              <a:rPr lang="el-GR" sz="2000" spc="-100" dirty="0" smtClean="0">
                <a:latin typeface="Arial" panose="020B0604020202020204" pitchFamily="34" charset="0"/>
                <a:cs typeface="Arial" panose="020B0604020202020204" pitchFamily="34" charset="0"/>
              </a:rPr>
              <a:t>τους.  </a:t>
            </a:r>
            <a:endParaRPr lang="el-GR" sz="2000" spc="-100" dirty="0">
              <a:latin typeface="Arial" panose="020B0604020202020204" pitchFamily="34" charset="0"/>
              <a:cs typeface="Arial" panose="020B0604020202020204" pitchFamily="34" charset="0"/>
            </a:endParaRPr>
          </a:p>
          <a:p>
            <a:pPr algn="just">
              <a:spcBef>
                <a:spcPts val="1800"/>
              </a:spcBef>
            </a:pPr>
            <a:r>
              <a:rPr lang="el-GR" sz="2000" spc="-100" dirty="0">
                <a:latin typeface="Arial" panose="020B0604020202020204" pitchFamily="34" charset="0"/>
                <a:cs typeface="Arial" panose="020B0604020202020204" pitchFamily="34" charset="0"/>
              </a:rPr>
              <a:t>Να αποκτήσουν ισχυρότερο λόγο στη διεκδίκηση των δικαιωμάτων τους. </a:t>
            </a:r>
          </a:p>
          <a:p>
            <a:pPr algn="just"/>
            <a:endParaRPr lang="el-GR" sz="2000" dirty="0" smtClean="0">
              <a:latin typeface="Arial" pitchFamily="34" charset="0"/>
              <a:cs typeface="Arial" pitchFamily="34" charset="0"/>
            </a:endParaRPr>
          </a:p>
          <a:p>
            <a:endParaRPr lang="el-GR"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43608" y="404664"/>
            <a:ext cx="7643192" cy="936104"/>
          </a:xfrm>
        </p:spPr>
        <p:txBody>
          <a:bodyPr>
            <a:noAutofit/>
          </a:bodyPr>
          <a:lstStyle/>
          <a:p>
            <a:pPr algn="ctr"/>
            <a:r>
              <a:rPr lang="el-GR" sz="2800" b="1" dirty="0" smtClean="0">
                <a:latin typeface="Arial" pitchFamily="34" charset="0"/>
                <a:cs typeface="Arial" pitchFamily="34" charset="0"/>
              </a:rPr>
              <a:t>Αποτελέσματα Ομάδων</a:t>
            </a:r>
            <a:br>
              <a:rPr lang="el-GR" sz="2800" b="1" dirty="0" smtClean="0">
                <a:latin typeface="Arial" pitchFamily="34" charset="0"/>
                <a:cs typeface="Arial" pitchFamily="34" charset="0"/>
              </a:rPr>
            </a:br>
            <a:endParaRPr lang="el-GR" sz="2800" b="1" dirty="0">
              <a:latin typeface="Arial" pitchFamily="34" charset="0"/>
              <a:cs typeface="Arial" pitchFamily="34" charset="0"/>
            </a:endParaRPr>
          </a:p>
        </p:txBody>
      </p:sp>
      <p:sp>
        <p:nvSpPr>
          <p:cNvPr id="3" name="2 - Θέση περιεχομένου"/>
          <p:cNvSpPr>
            <a:spLocks noGrp="1"/>
          </p:cNvSpPr>
          <p:nvPr>
            <p:ph idx="1"/>
          </p:nvPr>
        </p:nvSpPr>
        <p:spPr>
          <a:xfrm>
            <a:off x="971600" y="1196752"/>
            <a:ext cx="7920880" cy="5112568"/>
          </a:xfrm>
        </p:spPr>
        <p:txBody>
          <a:bodyPr>
            <a:normAutofit fontScale="25000" lnSpcReduction="20000"/>
          </a:bodyPr>
          <a:lstStyle/>
          <a:p>
            <a:pPr>
              <a:buNone/>
            </a:pPr>
            <a:r>
              <a:rPr lang="el-GR" dirty="0" smtClean="0">
                <a:latin typeface="Arial" pitchFamily="34" charset="0"/>
                <a:cs typeface="Arial" pitchFamily="34" charset="0"/>
              </a:rPr>
              <a:t>    </a:t>
            </a:r>
            <a:endParaRPr lang="el-GR" sz="8400" dirty="0">
              <a:latin typeface="Arial" pitchFamily="34" charset="0"/>
              <a:cs typeface="Arial" pitchFamily="34" charset="0"/>
            </a:endParaRPr>
          </a:p>
          <a:p>
            <a:pPr marL="442913" lvl="0" indent="-442913" algn="just">
              <a:lnSpc>
                <a:spcPct val="120000"/>
              </a:lnSpc>
              <a:spcBef>
                <a:spcPts val="1200"/>
              </a:spcBef>
              <a:buFont typeface="Wingdings" pitchFamily="2" charset="2"/>
              <a:buChar char="ü"/>
            </a:pPr>
            <a:r>
              <a:rPr lang="el-GR" sz="8400" dirty="0">
                <a:latin typeface="Arial" pitchFamily="34" charset="0"/>
                <a:cs typeface="Arial" pitchFamily="34" charset="0"/>
              </a:rPr>
              <a:t>Ενίσχυση της αλληλοϋποστήριξης μεταξύ των μελών και των σχέσεων τους και έξω από το πλαίσιο της ομάδας </a:t>
            </a:r>
            <a:endParaRPr lang="el-GR" sz="8400" dirty="0" smtClean="0">
              <a:latin typeface="Arial" pitchFamily="34" charset="0"/>
              <a:cs typeface="Arial" pitchFamily="34" charset="0"/>
            </a:endParaRPr>
          </a:p>
          <a:p>
            <a:pPr marL="442913" indent="-442913" algn="just">
              <a:lnSpc>
                <a:spcPct val="120000"/>
              </a:lnSpc>
              <a:spcBef>
                <a:spcPts val="1200"/>
              </a:spcBef>
              <a:buFont typeface="Wingdings" pitchFamily="2" charset="2"/>
              <a:buChar char="ü"/>
            </a:pPr>
            <a:r>
              <a:rPr lang="el-GR" sz="8400" dirty="0" smtClean="0">
                <a:latin typeface="Arial" pitchFamily="34" charset="0"/>
                <a:cs typeface="Arial" pitchFamily="34" charset="0"/>
              </a:rPr>
              <a:t>Ενδυνάμωση της αυτοπεποίθησης των μελών μέσα από την διεκδίκηση των δικαιωμάτων στην καθημερινή ζωή και της ισοτιμίας  στην κοινότητα</a:t>
            </a:r>
            <a:endParaRPr lang="el-GR" sz="8400" dirty="0">
              <a:latin typeface="Arial" pitchFamily="34" charset="0"/>
              <a:cs typeface="Arial" pitchFamily="34" charset="0"/>
            </a:endParaRPr>
          </a:p>
          <a:p>
            <a:pPr marL="442913" lvl="0" indent="-442913" algn="just">
              <a:lnSpc>
                <a:spcPct val="120000"/>
              </a:lnSpc>
              <a:spcBef>
                <a:spcPts val="1200"/>
              </a:spcBef>
              <a:buFont typeface="Wingdings" pitchFamily="2" charset="2"/>
              <a:buChar char="ü"/>
            </a:pPr>
            <a:r>
              <a:rPr lang="el-GR" sz="8400" dirty="0">
                <a:latin typeface="Arial" pitchFamily="34" charset="0"/>
                <a:cs typeface="Arial" pitchFamily="34" charset="0"/>
              </a:rPr>
              <a:t>Βελτίωση στην κοινωνική ζωή, συμμετοχή σε δράσεις της τοπικής </a:t>
            </a:r>
            <a:r>
              <a:rPr lang="el-GR" sz="8400" dirty="0" smtClean="0">
                <a:latin typeface="Arial" pitchFamily="34" charset="0"/>
                <a:cs typeface="Arial" pitchFamily="34" charset="0"/>
              </a:rPr>
              <a:t>κοινωνίας, γνωριμία με την κοινότητα και ενεργή συμμετοχή σε δράσεις της</a:t>
            </a:r>
            <a:endParaRPr lang="el-GR" sz="8400" dirty="0">
              <a:latin typeface="Arial" pitchFamily="34" charset="0"/>
              <a:cs typeface="Arial" pitchFamily="34" charset="0"/>
            </a:endParaRPr>
          </a:p>
          <a:p>
            <a:pPr marL="442913" lvl="0" indent="-442913" algn="just">
              <a:lnSpc>
                <a:spcPct val="120000"/>
              </a:lnSpc>
              <a:spcBef>
                <a:spcPts val="1200"/>
              </a:spcBef>
              <a:buFont typeface="Wingdings" pitchFamily="2" charset="2"/>
              <a:buChar char="ü"/>
            </a:pPr>
            <a:r>
              <a:rPr lang="el-GR" sz="8400" dirty="0">
                <a:latin typeface="Arial" pitchFamily="34" charset="0"/>
                <a:cs typeface="Arial" pitchFamily="34" charset="0"/>
              </a:rPr>
              <a:t>Ενίσχυση της </a:t>
            </a:r>
            <a:r>
              <a:rPr lang="el-GR" sz="8400" dirty="0" smtClean="0">
                <a:latin typeface="Arial" pitchFamily="34" charset="0"/>
                <a:cs typeface="Arial" pitchFamily="34" charset="0"/>
              </a:rPr>
              <a:t>εμπιστοσύνης </a:t>
            </a:r>
            <a:r>
              <a:rPr lang="el-GR" sz="8400" dirty="0">
                <a:latin typeface="Arial" pitchFamily="34" charset="0"/>
                <a:cs typeface="Arial" pitchFamily="34" charset="0"/>
              </a:rPr>
              <a:t>στις δυνάμεις των </a:t>
            </a:r>
            <a:r>
              <a:rPr lang="el-GR" sz="8400" dirty="0" smtClean="0">
                <a:latin typeface="Arial" pitchFamily="34" charset="0"/>
                <a:cs typeface="Arial" pitchFamily="34" charset="0"/>
              </a:rPr>
              <a:t>μελών, στα θετικά τους σημεία</a:t>
            </a:r>
            <a:endParaRPr lang="el-GR" sz="8400" dirty="0">
              <a:latin typeface="Arial" pitchFamily="34" charset="0"/>
              <a:cs typeface="Arial" pitchFamily="34" charset="0"/>
            </a:endParaRPr>
          </a:p>
          <a:p>
            <a:pPr marL="442913" lvl="0" indent="-442913" algn="just">
              <a:lnSpc>
                <a:spcPct val="120000"/>
              </a:lnSpc>
              <a:spcBef>
                <a:spcPts val="1200"/>
              </a:spcBef>
              <a:buFont typeface="Wingdings" pitchFamily="2" charset="2"/>
              <a:buChar char="ü"/>
            </a:pPr>
            <a:r>
              <a:rPr lang="el-GR" sz="8400" dirty="0">
                <a:latin typeface="Arial" pitchFamily="34" charset="0"/>
                <a:cs typeface="Arial" pitchFamily="34" charset="0"/>
              </a:rPr>
              <a:t>Ανάπτυξη προσωπικών δεξιοτήτων και </a:t>
            </a:r>
            <a:r>
              <a:rPr lang="el-GR" sz="8400" dirty="0" smtClean="0">
                <a:latin typeface="Arial" pitchFamily="34" charset="0"/>
                <a:cs typeface="Arial" pitchFamily="34" charset="0"/>
              </a:rPr>
              <a:t>στρατηγικών (επαφή με υπηρεσίες, πρόσβαση σε υπηρεσίες υγείας, διαχείριση σωματικής υγείας, διαπραγμάτευση με θεραπευτές)</a:t>
            </a:r>
            <a:endParaRPr lang="el-GR" sz="8400" dirty="0" smtClean="0">
              <a:solidFill>
                <a:srgbClr val="FF0000"/>
              </a:solidFill>
              <a:latin typeface="Arial" pitchFamily="34" charset="0"/>
              <a:cs typeface="Arial" pitchFamily="34" charset="0"/>
            </a:endParaRPr>
          </a:p>
          <a:p>
            <a:pPr lvl="0">
              <a:buNone/>
            </a:pPr>
            <a:endParaRPr lang="el-GR" sz="2900" dirty="0">
              <a:solidFill>
                <a:srgbClr val="FF0000"/>
              </a:solidFill>
              <a:latin typeface="Arial" pitchFamily="34" charset="0"/>
              <a:cs typeface="Arial" pitchFamily="34" charset="0"/>
            </a:endParaRPr>
          </a:p>
          <a:p>
            <a:pPr>
              <a:buNone/>
            </a:pPr>
            <a:endParaRPr lang="el-G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43608" y="260648"/>
            <a:ext cx="7498080" cy="1143000"/>
          </a:xfrm>
        </p:spPr>
        <p:txBody>
          <a:bodyPr>
            <a:normAutofit/>
          </a:bodyPr>
          <a:lstStyle/>
          <a:p>
            <a:pPr algn="ctr"/>
            <a:r>
              <a:rPr lang="el-GR" sz="2800" b="1" dirty="0" smtClean="0">
                <a:latin typeface="Arial" pitchFamily="34" charset="0"/>
                <a:cs typeface="Arial" pitchFamily="34" charset="0"/>
              </a:rPr>
              <a:t>Επομένως</a:t>
            </a:r>
            <a:endParaRPr lang="el-GR" sz="2800" b="1" dirty="0">
              <a:latin typeface="Arial" pitchFamily="34" charset="0"/>
              <a:cs typeface="Arial" pitchFamily="34" charset="0"/>
            </a:endParaRPr>
          </a:p>
        </p:txBody>
      </p:sp>
      <p:sp>
        <p:nvSpPr>
          <p:cNvPr id="3" name="2 - Θέση περιεχομένου"/>
          <p:cNvSpPr>
            <a:spLocks noGrp="1"/>
          </p:cNvSpPr>
          <p:nvPr>
            <p:ph idx="1"/>
          </p:nvPr>
        </p:nvSpPr>
        <p:spPr>
          <a:xfrm>
            <a:off x="1187624" y="1628800"/>
            <a:ext cx="7704856" cy="5040560"/>
          </a:xfrm>
        </p:spPr>
        <p:txBody>
          <a:bodyPr>
            <a:normAutofit/>
          </a:bodyPr>
          <a:lstStyle/>
          <a:p>
            <a:pPr algn="just"/>
            <a:r>
              <a:rPr lang="el-GR" sz="2200" dirty="0" smtClean="0">
                <a:latin typeface="Arial" pitchFamily="34" charset="0"/>
                <a:cs typeface="Arial" pitchFamily="34" charset="0"/>
              </a:rPr>
              <a:t>Οι δύο ομάδες που παρουσιάστηκαν έχουν ως στόχο την ενδυνάμωση των μελών τους μέσα από την αλληλεπίδραση και αλληλοϋποστήριξη ατόμων με κοινές εμπειρίες  που τις ανταλλάσσουν.</a:t>
            </a:r>
          </a:p>
          <a:p>
            <a:pPr algn="just"/>
            <a:r>
              <a:rPr lang="el-GR" sz="2200" dirty="0" smtClean="0">
                <a:latin typeface="Arial" pitchFamily="34" charset="0"/>
                <a:cs typeface="Arial" pitchFamily="34" charset="0"/>
              </a:rPr>
              <a:t>Υπό μια ευρεία έννοια αποτελούν ομάδες αυτοβοήθειας (αντίστοιχες ομάδες με επαγγελματικό συντονισμό αναφέρονται και στη βιβλιογραφία ως ομάδες αυτοβοήθειας).</a:t>
            </a:r>
          </a:p>
          <a:p>
            <a:pPr algn="just"/>
            <a:r>
              <a:rPr lang="el-GR" sz="2200" dirty="0" smtClean="0">
                <a:latin typeface="Arial" pitchFamily="34" charset="0"/>
                <a:cs typeface="Arial" pitchFamily="34" charset="0"/>
              </a:rPr>
              <a:t>Στην ουσία πρόκειται για ομάδες υποστήριξης, ομάδες ενδυνάμωσης με στόχο τη μελλοντική τους λειτουργία χωρίς καθοδήγηση από επαγγελματίες ψυχικής υγείας. </a:t>
            </a:r>
          </a:p>
          <a:p>
            <a:pPr algn="just"/>
            <a:r>
              <a:rPr lang="el-GR" sz="2200" dirty="0" smtClean="0">
                <a:latin typeface="Arial" pitchFamily="34" charset="0"/>
                <a:cs typeface="Arial" pitchFamily="34" charset="0"/>
              </a:rPr>
              <a:t>Αντίφαση: αυτοβοήθεια – </a:t>
            </a:r>
            <a:r>
              <a:rPr lang="el-GR" sz="2200" dirty="0" err="1" smtClean="0">
                <a:latin typeface="Arial" pitchFamily="34" charset="0"/>
                <a:cs typeface="Arial" pitchFamily="34" charset="0"/>
              </a:rPr>
              <a:t>ετεροβοήθεια</a:t>
            </a:r>
            <a:r>
              <a:rPr lang="el-GR" sz="2200" dirty="0" smtClean="0">
                <a:latin typeface="Arial" pitchFamily="34" charset="0"/>
                <a:cs typeface="Arial" pitchFamily="34" charset="0"/>
              </a:rPr>
              <a:t>, όμως:</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4082"/>
          </a:xfrm>
        </p:spPr>
        <p:txBody>
          <a:bodyPr>
            <a:normAutofit/>
          </a:bodyPr>
          <a:lstStyle/>
          <a:p>
            <a:pPr algn="ctr"/>
            <a:r>
              <a:rPr lang="el-GR" sz="2800" b="1" dirty="0" smtClean="0">
                <a:latin typeface="Arial" pitchFamily="34" charset="0"/>
                <a:cs typeface="Arial" pitchFamily="34" charset="0"/>
              </a:rPr>
              <a:t>Σχόλια / Επισημάνσεις</a:t>
            </a:r>
            <a:endParaRPr lang="el-GR" sz="2800" b="1" dirty="0">
              <a:latin typeface="Arial" pitchFamily="34" charset="0"/>
              <a:cs typeface="Arial" pitchFamily="34" charset="0"/>
            </a:endParaRPr>
          </a:p>
        </p:txBody>
      </p:sp>
      <p:sp>
        <p:nvSpPr>
          <p:cNvPr id="3" name="2 - Θέση περιεχομένου"/>
          <p:cNvSpPr>
            <a:spLocks noGrp="1"/>
          </p:cNvSpPr>
          <p:nvPr>
            <p:ph idx="1"/>
          </p:nvPr>
        </p:nvSpPr>
        <p:spPr>
          <a:xfrm>
            <a:off x="971600" y="1052736"/>
            <a:ext cx="7920880" cy="5688632"/>
          </a:xfrm>
        </p:spPr>
        <p:txBody>
          <a:bodyPr>
            <a:normAutofit fontScale="92500" lnSpcReduction="10000"/>
          </a:bodyPr>
          <a:lstStyle/>
          <a:p>
            <a:pPr>
              <a:buFont typeface="Wingdings" panose="05000000000000000000" pitchFamily="2" charset="2"/>
              <a:buChar char="§"/>
            </a:pPr>
            <a:r>
              <a:rPr lang="el-GR" sz="2400" dirty="0" smtClean="0">
                <a:latin typeface="Arial" pitchFamily="34" charset="0"/>
                <a:cs typeface="Arial" pitchFamily="34" charset="0"/>
              </a:rPr>
              <a:t>Αναγκαιότητα  επαγγελματικής υποστήριξης σε δύο επίπεδα:</a:t>
            </a:r>
          </a:p>
          <a:p>
            <a:pPr algn="just">
              <a:spcBef>
                <a:spcPts val="600"/>
              </a:spcBef>
              <a:buFont typeface="Wingdings" pitchFamily="2" charset="2"/>
              <a:buChar char="ü"/>
            </a:pPr>
            <a:r>
              <a:rPr lang="el-GR" sz="2400" dirty="0" smtClean="0">
                <a:latin typeface="Arial" pitchFamily="34" charset="0"/>
                <a:cs typeface="Arial" pitchFamily="34" charset="0"/>
              </a:rPr>
              <a:t>Διεξαγωγή των συναντήσεων και προετοιμασία τους</a:t>
            </a:r>
          </a:p>
          <a:p>
            <a:pPr algn="just">
              <a:spcBef>
                <a:spcPts val="600"/>
              </a:spcBef>
              <a:buFont typeface="Wingdings" pitchFamily="2" charset="2"/>
              <a:buChar char="ü"/>
            </a:pPr>
            <a:r>
              <a:rPr lang="el-GR" sz="2400" dirty="0" smtClean="0">
                <a:latin typeface="Arial" pitchFamily="34" charset="0"/>
                <a:cs typeface="Arial" pitchFamily="34" charset="0"/>
              </a:rPr>
              <a:t>Υποστήριξη της συνολικής προσπάθειας - συναντήσεις με θεραπευτές, οικογένειες, διευθέτηση πρακτικών ζητημάτων (μετακίνηση, απελευθέρωση χρόνου κ.α.)</a:t>
            </a:r>
            <a:endParaRPr lang="el-GR" sz="2400" dirty="0" smtClean="0">
              <a:solidFill>
                <a:schemeClr val="accent2"/>
              </a:solidFill>
              <a:latin typeface="Arial" pitchFamily="34" charset="0"/>
              <a:cs typeface="Arial" pitchFamily="34" charset="0"/>
            </a:endParaRPr>
          </a:p>
          <a:p>
            <a:pPr marL="0" indent="0" algn="just">
              <a:spcBef>
                <a:spcPts val="600"/>
              </a:spcBef>
              <a:buNone/>
            </a:pPr>
            <a:endParaRPr lang="el-GR" sz="2400" dirty="0" smtClean="0">
              <a:latin typeface="Arial" pitchFamily="34" charset="0"/>
              <a:cs typeface="Arial" pitchFamily="34" charset="0"/>
            </a:endParaRPr>
          </a:p>
          <a:p>
            <a:pPr algn="just">
              <a:spcBef>
                <a:spcPts val="600"/>
              </a:spcBef>
              <a:buFont typeface="Wingdings" panose="05000000000000000000" pitchFamily="2" charset="2"/>
              <a:buChar char="§"/>
            </a:pPr>
            <a:r>
              <a:rPr lang="el-GR" sz="2400" dirty="0" smtClean="0">
                <a:latin typeface="Arial" pitchFamily="34" charset="0"/>
                <a:cs typeface="Arial" pitchFamily="34" charset="0"/>
              </a:rPr>
              <a:t>Η υποστήριξη των κλινικών απαραίτητη, αν και αρχικά φαίνεται πατερναλιστική.</a:t>
            </a:r>
          </a:p>
          <a:p>
            <a:pPr algn="just">
              <a:spcBef>
                <a:spcPts val="600"/>
              </a:spcBef>
              <a:buFont typeface="Wingdings" pitchFamily="2" charset="2"/>
              <a:buChar char="ü"/>
            </a:pPr>
            <a:r>
              <a:rPr lang="el-GR" sz="2400" dirty="0" smtClean="0">
                <a:latin typeface="Arial" pitchFamily="34" charset="0"/>
                <a:cs typeface="Arial" pitchFamily="34" charset="0"/>
              </a:rPr>
              <a:t>Υποστηρίζουμε, δίνοντας σταδιακά όλο και μεγαλύτερο ρόλο </a:t>
            </a:r>
          </a:p>
          <a:p>
            <a:pPr algn="just">
              <a:spcBef>
                <a:spcPts val="600"/>
              </a:spcBef>
              <a:buFont typeface="Wingdings" pitchFamily="2" charset="2"/>
              <a:buChar char="ü"/>
            </a:pPr>
            <a:r>
              <a:rPr lang="el-GR" sz="2400" dirty="0" smtClean="0">
                <a:latin typeface="Arial" pitchFamily="34" charset="0"/>
                <a:cs typeface="Arial" pitchFamily="34" charset="0"/>
              </a:rPr>
              <a:t>Δεν μπορούμε να απαιτήσουμε από τους λήπτες να «πάρουν τη ζωή</a:t>
            </a:r>
            <a:r>
              <a:rPr lang="el-GR" sz="2400" dirty="0" smtClean="0">
                <a:solidFill>
                  <a:srgbClr val="FF0000"/>
                </a:solidFill>
                <a:latin typeface="Arial" pitchFamily="34" charset="0"/>
                <a:cs typeface="Arial" pitchFamily="34" charset="0"/>
              </a:rPr>
              <a:t> </a:t>
            </a:r>
            <a:r>
              <a:rPr lang="el-GR" sz="2400" dirty="0" smtClean="0">
                <a:latin typeface="Arial" pitchFamily="34" charset="0"/>
                <a:cs typeface="Arial" pitchFamily="34" charset="0"/>
              </a:rPr>
              <a:t>στα χέρια τους», μέσα από μια ομάδα, όταν το μήνυμα είναι διαφορετικό σε όλες τις υπόλοιπες υπηρεσίες που τους παρέχουμε (σταθερότητα, κοινή στάση).</a:t>
            </a:r>
          </a:p>
          <a:p>
            <a:pPr algn="just">
              <a:buNone/>
            </a:pPr>
            <a:endParaRPr lang="el-GR"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1043608" y="116632"/>
            <a:ext cx="7498080" cy="1143000"/>
          </a:xfrm>
        </p:spPr>
        <p:txBody>
          <a:bodyPr>
            <a:normAutofit/>
          </a:bodyPr>
          <a:lstStyle/>
          <a:p>
            <a:pPr algn="ctr"/>
            <a:r>
              <a:rPr lang="el-GR" sz="2800" b="1" dirty="0" smtClean="0">
                <a:latin typeface="Arial" pitchFamily="34" charset="0"/>
                <a:cs typeface="Arial" pitchFamily="34" charset="0"/>
              </a:rPr>
              <a:t>Σχόλια / Επισημάνσεις</a:t>
            </a:r>
            <a:endParaRPr lang="el-GR" sz="2800" b="1" dirty="0"/>
          </a:p>
        </p:txBody>
      </p:sp>
      <p:sp>
        <p:nvSpPr>
          <p:cNvPr id="3" name="2 - Θέση περιεχομένου"/>
          <p:cNvSpPr>
            <a:spLocks noGrp="1"/>
          </p:cNvSpPr>
          <p:nvPr>
            <p:ph idx="1"/>
          </p:nvPr>
        </p:nvSpPr>
        <p:spPr>
          <a:xfrm>
            <a:off x="899592" y="1484784"/>
            <a:ext cx="7992888" cy="5184576"/>
          </a:xfrm>
        </p:spPr>
        <p:txBody>
          <a:bodyPr>
            <a:normAutofit fontScale="92500" lnSpcReduction="20000"/>
          </a:bodyPr>
          <a:lstStyle/>
          <a:p>
            <a:pPr algn="just">
              <a:buFont typeface="Wingdings" panose="05000000000000000000" pitchFamily="2" charset="2"/>
              <a:buChar char="§"/>
            </a:pPr>
            <a:r>
              <a:rPr lang="el-GR" sz="2400" dirty="0" smtClean="0">
                <a:latin typeface="Arial" pitchFamily="34" charset="0"/>
                <a:cs typeface="Arial" pitchFamily="34" charset="0"/>
              </a:rPr>
              <a:t>Μεγάλη διαδρομή μέχρι την ουσιαστική ενδυνάμωση και ανάληψη ευθύνης ζωής</a:t>
            </a:r>
          </a:p>
          <a:p>
            <a:pPr algn="just">
              <a:buFont typeface="Wingdings" panose="05000000000000000000" pitchFamily="2" charset="2"/>
              <a:buChar char="§"/>
            </a:pPr>
            <a:r>
              <a:rPr lang="el-GR" sz="2400" dirty="0" smtClean="0">
                <a:latin typeface="Arial" pitchFamily="34" charset="0"/>
                <a:cs typeface="Arial" pitchFamily="34" charset="0"/>
              </a:rPr>
              <a:t>Δεν αρκεί η γνώση, απαιτείται το βίωμα</a:t>
            </a:r>
          </a:p>
          <a:p>
            <a:pPr algn="just">
              <a:buNone/>
            </a:pPr>
            <a:endParaRPr lang="el-GR" sz="2400" dirty="0" smtClean="0">
              <a:latin typeface="Arial" pitchFamily="34" charset="0"/>
              <a:cs typeface="Arial" pitchFamily="34" charset="0"/>
            </a:endParaRPr>
          </a:p>
          <a:p>
            <a:pPr algn="just"/>
            <a:r>
              <a:rPr lang="el-GR" sz="2400" dirty="0" smtClean="0">
                <a:latin typeface="Arial" pitchFamily="34" charset="0"/>
                <a:cs typeface="Arial" pitchFamily="34" charset="0"/>
              </a:rPr>
              <a:t>Απαιτούνται: </a:t>
            </a:r>
          </a:p>
          <a:p>
            <a:pPr algn="just">
              <a:buFont typeface="Wingdings" panose="05000000000000000000" pitchFamily="2" charset="2"/>
              <a:buChar char="Ø"/>
            </a:pPr>
            <a:r>
              <a:rPr lang="el-GR" sz="2400" dirty="0" smtClean="0">
                <a:latin typeface="Arial" pitchFamily="34" charset="0"/>
                <a:cs typeface="Arial" pitchFamily="34" charset="0"/>
              </a:rPr>
              <a:t>περαιτέρω οργανωμένες και συστηματικές δράσεις ενδυνάμωσης </a:t>
            </a:r>
          </a:p>
          <a:p>
            <a:pPr algn="just">
              <a:buFont typeface="Wingdings" panose="05000000000000000000" pitchFamily="2" charset="2"/>
              <a:buChar char="Ø"/>
            </a:pPr>
            <a:r>
              <a:rPr lang="el-GR" sz="2400" dirty="0" smtClean="0">
                <a:latin typeface="Arial" pitchFamily="34" charset="0"/>
                <a:cs typeface="Arial" pitchFamily="34" charset="0"/>
              </a:rPr>
              <a:t>η συνεργασία των θεραπευτών σε όλα τα επίπεδα και η συνειδητοποίηση ότι δεν πρόκειται για απλές δραστηριότητες ελεύθερου χρόνου, που συνήθως οργανώνονται στις παρυφές της κλινικής καθημερινής πρακτικής</a:t>
            </a:r>
          </a:p>
          <a:p>
            <a:pPr algn="just">
              <a:buFont typeface="Wingdings" panose="05000000000000000000" pitchFamily="2" charset="2"/>
              <a:buChar char="Ø"/>
            </a:pPr>
            <a:r>
              <a:rPr lang="el-GR" sz="2400" dirty="0" smtClean="0">
                <a:latin typeface="Arial" pitchFamily="34" charset="0"/>
                <a:cs typeface="Arial" pitchFamily="34" charset="0"/>
              </a:rPr>
              <a:t>κοινή στάση απέναντι στο ρόλο που πρέπει να έχουν οι επαγγελματίες ψυχικής υγείας και τους στόχους των παρεχόμενων υπηρεσιών</a:t>
            </a:r>
          </a:p>
          <a:p>
            <a:pPr algn="just">
              <a:buFont typeface="Wingdings" panose="05000000000000000000" pitchFamily="2" charset="2"/>
              <a:buChar char="Ø"/>
            </a:pPr>
            <a:r>
              <a:rPr lang="el-GR" sz="2400" dirty="0" smtClean="0">
                <a:latin typeface="Arial" pitchFamily="34" charset="0"/>
                <a:cs typeface="Arial" pitchFamily="34" charset="0"/>
              </a:rPr>
              <a:t>εργασία με την οικογένεια</a:t>
            </a:r>
          </a:p>
          <a:p>
            <a:pPr algn="just">
              <a:buFont typeface="Wingdings" panose="05000000000000000000" pitchFamily="2" charset="2"/>
              <a:buChar char="Ø"/>
            </a:pPr>
            <a:endParaRPr lang="el-GR"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914400" y="5157192"/>
            <a:ext cx="8229600" cy="2580888"/>
          </a:xfrm>
        </p:spPr>
        <p:txBody>
          <a:bodyPr>
            <a:normAutofit/>
          </a:bodyPr>
          <a:lstStyle/>
          <a:p>
            <a:pPr marL="0" indent="0" algn="ctr">
              <a:buNone/>
            </a:pPr>
            <a:r>
              <a:rPr lang="el-GR" sz="4400" dirty="0" smtClean="0">
                <a:solidFill>
                  <a:schemeClr val="accent3">
                    <a:lumMod val="75000"/>
                  </a:schemeClr>
                </a:solidFill>
                <a:latin typeface="Arial" panose="020B0604020202020204" pitchFamily="34" charset="0"/>
                <a:cs typeface="Arial" panose="020B0604020202020204" pitchFamily="34" charset="0"/>
              </a:rPr>
              <a:t>Σας ευχαριστούμε πολύ</a:t>
            </a:r>
            <a:endParaRPr lang="el-GR" sz="4400" dirty="0">
              <a:solidFill>
                <a:schemeClr val="accent3">
                  <a:lumMod val="75000"/>
                </a:schemeClr>
              </a:solidFill>
              <a:latin typeface="Arial" panose="020B0604020202020204" pitchFamily="34" charset="0"/>
              <a:cs typeface="Arial" panose="020B0604020202020204" pitchFamily="34" charset="0"/>
            </a:endParaRPr>
          </a:p>
        </p:txBody>
      </p:sp>
      <p:pic>
        <p:nvPicPr>
          <p:cNvPr id="2" name="Εικόνα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7664" y="476672"/>
            <a:ext cx="6696744" cy="4104456"/>
          </a:xfrm>
          <a:prstGeom prst="rect">
            <a:avLst/>
          </a:prstGeom>
        </p:spPr>
      </p:pic>
    </p:spTree>
    <p:extLst>
      <p:ext uri="{BB962C8B-B14F-4D97-AF65-F5344CB8AC3E}">
        <p14:creationId xmlns:p14="http://schemas.microsoft.com/office/powerpoint/2010/main" val="36500229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274638"/>
            <a:ext cx="8147248" cy="1143000"/>
          </a:xfrm>
        </p:spPr>
        <p:txBody>
          <a:bodyPr>
            <a:normAutofit/>
          </a:bodyPr>
          <a:lstStyle/>
          <a:p>
            <a:pPr algn="ctr"/>
            <a:r>
              <a:rPr lang="el-GR" sz="2800" b="1" dirty="0" smtClean="0">
                <a:latin typeface="Arial" pitchFamily="34" charset="0"/>
                <a:cs typeface="Arial" pitchFamily="34" charset="0"/>
              </a:rPr>
              <a:t>Αυτοβοήθεια και Ομάδες Αυτοβοήθειας</a:t>
            </a:r>
            <a:endParaRPr lang="el-GR" sz="2800" b="1" dirty="0">
              <a:latin typeface="Arial" pitchFamily="34" charset="0"/>
              <a:cs typeface="Arial" pitchFamily="34" charset="0"/>
            </a:endParaRPr>
          </a:p>
        </p:txBody>
      </p:sp>
      <p:sp>
        <p:nvSpPr>
          <p:cNvPr id="3" name="2 - Θέση περιεχομένου"/>
          <p:cNvSpPr>
            <a:spLocks noGrp="1"/>
          </p:cNvSpPr>
          <p:nvPr>
            <p:ph idx="1"/>
          </p:nvPr>
        </p:nvSpPr>
        <p:spPr>
          <a:xfrm>
            <a:off x="1043608" y="1412776"/>
            <a:ext cx="7560840" cy="4641379"/>
          </a:xfrm>
        </p:spPr>
        <p:txBody>
          <a:bodyPr>
            <a:normAutofit lnSpcReduction="10000"/>
          </a:bodyPr>
          <a:lstStyle/>
          <a:p>
            <a:pPr marL="530225" indent="-441325" algn="just">
              <a:spcBef>
                <a:spcPts val="1200"/>
              </a:spcBef>
              <a:spcAft>
                <a:spcPts val="600"/>
              </a:spcAft>
            </a:pPr>
            <a:r>
              <a:rPr lang="el-GR" sz="2000" dirty="0" smtClean="0">
                <a:latin typeface="Arial" pitchFamily="34" charset="0"/>
                <a:cs typeface="Arial" pitchFamily="34" charset="0"/>
              </a:rPr>
              <a:t>Η αυτοβοήθεια σχετίζεται με την </a:t>
            </a:r>
            <a:r>
              <a:rPr lang="el-GR" sz="2000" i="1" dirty="0" smtClean="0">
                <a:latin typeface="Arial" pitchFamily="34" charset="0"/>
                <a:cs typeface="Arial" pitchFamily="34" charset="0"/>
              </a:rPr>
              <a:t>κινητοποίηση του προσωπικού δυναμικού</a:t>
            </a:r>
            <a:r>
              <a:rPr lang="el-GR" sz="2000" dirty="0" smtClean="0">
                <a:latin typeface="Arial" pitchFamily="34" charset="0"/>
                <a:cs typeface="Arial" pitchFamily="34" charset="0"/>
              </a:rPr>
              <a:t> του ατόμου για την επίλυση κάποιου προβλήματος και οι ομάδες αυτοβοήθειας αποτελούν </a:t>
            </a:r>
            <a:r>
              <a:rPr lang="el-GR" sz="2000" i="1" dirty="0" smtClean="0">
                <a:latin typeface="Arial" pitchFamily="34" charset="0"/>
                <a:cs typeface="Arial" pitchFamily="34" charset="0"/>
              </a:rPr>
              <a:t>συσπειρώσεις ατόμων</a:t>
            </a:r>
            <a:r>
              <a:rPr lang="el-GR" sz="2000" dirty="0" smtClean="0">
                <a:latin typeface="Arial" pitchFamily="34" charset="0"/>
                <a:cs typeface="Arial" pitchFamily="34" charset="0"/>
              </a:rPr>
              <a:t>, που αντιμετωπίζουν κάποιο </a:t>
            </a:r>
            <a:r>
              <a:rPr lang="el-GR" sz="2000" i="1" dirty="0" smtClean="0">
                <a:latin typeface="Arial" pitchFamily="34" charset="0"/>
                <a:cs typeface="Arial" pitchFamily="34" charset="0"/>
              </a:rPr>
              <a:t>κοινό πρόβλημα</a:t>
            </a:r>
            <a:r>
              <a:rPr lang="el-GR" sz="2000" dirty="0" smtClean="0">
                <a:latin typeface="Arial" pitchFamily="34" charset="0"/>
                <a:cs typeface="Arial" pitchFamily="34" charset="0"/>
              </a:rPr>
              <a:t>, το οποίο προσπαθούν να ξεπεράσουν μέσω αλληλοϋποστήριξης και ενδυνάμωσης </a:t>
            </a:r>
            <a:r>
              <a:rPr lang="el-GR" sz="1600" dirty="0" smtClean="0">
                <a:latin typeface="Arial" pitchFamily="34" charset="0"/>
                <a:cs typeface="Arial" pitchFamily="34" charset="0"/>
              </a:rPr>
              <a:t>(</a:t>
            </a:r>
            <a:r>
              <a:rPr lang="en-US" sz="1600" dirty="0" err="1" smtClean="0">
                <a:latin typeface="Arial" pitchFamily="34" charset="0"/>
                <a:cs typeface="Arial" pitchFamily="34" charset="0"/>
              </a:rPr>
              <a:t>Herrman</a:t>
            </a:r>
            <a:r>
              <a:rPr lang="el-GR" sz="1600" dirty="0" smtClean="0">
                <a:latin typeface="Arial" pitchFamily="34" charset="0"/>
                <a:cs typeface="Arial" pitchFamily="34" charset="0"/>
              </a:rPr>
              <a:t>, 2010·  </a:t>
            </a:r>
            <a:r>
              <a:rPr lang="en-GB" sz="1600" dirty="0" smtClean="0">
                <a:latin typeface="Arial" pitchFamily="34" charset="0"/>
                <a:cs typeface="Arial" pitchFamily="34" charset="0"/>
              </a:rPr>
              <a:t>Segal</a:t>
            </a:r>
            <a:r>
              <a:rPr lang="el-GR" sz="1600" dirty="0" smtClean="0">
                <a:latin typeface="Arial" pitchFamily="34" charset="0"/>
                <a:cs typeface="Arial" pitchFamily="34" charset="0"/>
              </a:rPr>
              <a:t>, </a:t>
            </a:r>
            <a:r>
              <a:rPr lang="en-GB" sz="1600" dirty="0" smtClean="0">
                <a:latin typeface="Arial" pitchFamily="34" charset="0"/>
                <a:cs typeface="Arial" pitchFamily="34" charset="0"/>
              </a:rPr>
              <a:t>Silverman</a:t>
            </a:r>
            <a:r>
              <a:rPr lang="el-GR" sz="1600" dirty="0" smtClean="0">
                <a:latin typeface="Arial" pitchFamily="34" charset="0"/>
                <a:cs typeface="Arial" pitchFamily="34" charset="0"/>
              </a:rPr>
              <a:t>, &amp; </a:t>
            </a:r>
            <a:r>
              <a:rPr lang="en-GB" sz="1600" dirty="0" err="1" smtClean="0">
                <a:latin typeface="Arial" pitchFamily="34" charset="0"/>
                <a:cs typeface="Arial" pitchFamily="34" charset="0"/>
              </a:rPr>
              <a:t>Temkin</a:t>
            </a:r>
            <a:r>
              <a:rPr lang="el-GR" sz="1600" dirty="0" smtClean="0">
                <a:latin typeface="Arial" pitchFamily="34" charset="0"/>
                <a:cs typeface="Arial" pitchFamily="34" charset="0"/>
              </a:rPr>
              <a:t>, 2010·  </a:t>
            </a:r>
            <a:r>
              <a:rPr lang="en-US" sz="1600" dirty="0" smtClean="0">
                <a:latin typeface="Arial" pitchFamily="34" charset="0"/>
                <a:cs typeface="Arial" pitchFamily="34" charset="0"/>
              </a:rPr>
              <a:t>Slade</a:t>
            </a:r>
            <a:r>
              <a:rPr lang="el-GR" sz="1600" dirty="0" smtClean="0">
                <a:latin typeface="Arial" pitchFamily="34" charset="0"/>
                <a:cs typeface="Arial" pitchFamily="34" charset="0"/>
              </a:rPr>
              <a:t>, 2009). </a:t>
            </a:r>
            <a:endParaRPr lang="en-US" sz="1600" dirty="0" smtClean="0">
              <a:latin typeface="Arial" pitchFamily="34" charset="0"/>
              <a:cs typeface="Arial" pitchFamily="34" charset="0"/>
            </a:endParaRPr>
          </a:p>
          <a:p>
            <a:pPr marL="88900" indent="0" algn="just">
              <a:spcBef>
                <a:spcPts val="1200"/>
              </a:spcBef>
              <a:spcAft>
                <a:spcPts val="600"/>
              </a:spcAft>
              <a:buNone/>
            </a:pPr>
            <a:endParaRPr lang="el-GR" sz="1600" dirty="0" smtClean="0">
              <a:latin typeface="Arial" pitchFamily="34" charset="0"/>
              <a:cs typeface="Arial" pitchFamily="34" charset="0"/>
            </a:endParaRPr>
          </a:p>
          <a:p>
            <a:pPr marL="530225" indent="-441325" algn="just">
              <a:spcBef>
                <a:spcPts val="1200"/>
              </a:spcBef>
              <a:spcAft>
                <a:spcPts val="600"/>
              </a:spcAft>
            </a:pPr>
            <a:r>
              <a:rPr lang="el-GR" sz="2000" dirty="0" smtClean="0">
                <a:latin typeface="Arial" pitchFamily="34" charset="0"/>
                <a:cs typeface="Arial" pitchFamily="34" charset="0"/>
              </a:rPr>
              <a:t>Πρόκειται για ομάδες, στις οποίες δίνεται προτεραιότητα στην προσωπική εμπειρία των συμμετεχόντων. Στηριζόμενες στην υπόθεση ότι όλοι μπορούν να συμβάλλουν με την προσωπική τους εμπειρία στους στόχους της ομάδας, οργανώνονται και λειτουργούν ως </a:t>
            </a:r>
            <a:r>
              <a:rPr lang="el-GR" sz="2000" b="1" dirty="0" smtClean="0">
                <a:latin typeface="Arial" pitchFamily="34" charset="0"/>
                <a:cs typeface="Arial" pitchFamily="34" charset="0"/>
              </a:rPr>
              <a:t>χώρος αμοιβαίας υποστήριξης</a:t>
            </a:r>
            <a:r>
              <a:rPr lang="el-GR" sz="2000" dirty="0" smtClean="0">
                <a:latin typeface="Arial" pitchFamily="34" charset="0"/>
                <a:cs typeface="Arial" pitchFamily="34" charset="0"/>
              </a:rPr>
              <a:t> </a:t>
            </a:r>
            <a:r>
              <a:rPr lang="el-GR" sz="1600" dirty="0" smtClean="0">
                <a:latin typeface="Arial" pitchFamily="34" charset="0"/>
                <a:cs typeface="Arial" pitchFamily="34" charset="0"/>
              </a:rPr>
              <a:t>(</a:t>
            </a:r>
            <a:r>
              <a:rPr lang="en-US" sz="1600" dirty="0" smtClean="0">
                <a:latin typeface="Arial" pitchFamily="34" charset="0"/>
                <a:cs typeface="Arial" pitchFamily="34" charset="0"/>
              </a:rPr>
              <a:t>Slade</a:t>
            </a:r>
            <a:r>
              <a:rPr lang="el-GR" sz="1600" dirty="0" smtClean="0">
                <a:latin typeface="Arial" pitchFamily="34" charset="0"/>
                <a:cs typeface="Arial" pitchFamily="34" charset="0"/>
              </a:rPr>
              <a:t>, 2009).</a:t>
            </a:r>
          </a:p>
          <a:p>
            <a:pPr marL="265113" indent="-176213" algn="just">
              <a:spcBef>
                <a:spcPts val="1200"/>
              </a:spcBef>
              <a:spcAft>
                <a:spcPts val="600"/>
              </a:spcAft>
              <a:buNone/>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620688"/>
            <a:ext cx="8229600" cy="576064"/>
          </a:xfrm>
        </p:spPr>
        <p:txBody>
          <a:bodyPr>
            <a:normAutofit fontScale="90000"/>
          </a:bodyPr>
          <a:lstStyle/>
          <a:p>
            <a:pPr algn="ctr"/>
            <a:r>
              <a:rPr lang="el-GR" sz="3200" b="1" dirty="0" smtClean="0">
                <a:latin typeface="Arial" pitchFamily="34" charset="0"/>
                <a:cs typeface="Arial" pitchFamily="34" charset="0"/>
              </a:rPr>
              <a:t>Ενδυνάμωση</a:t>
            </a:r>
            <a:r>
              <a:rPr lang="el-GR" sz="3600" dirty="0" smtClean="0">
                <a:latin typeface="Arial" pitchFamily="34" charset="0"/>
                <a:cs typeface="Arial" pitchFamily="34" charset="0"/>
              </a:rPr>
              <a:t> </a:t>
            </a:r>
            <a:endParaRPr lang="el-GR" sz="3600" dirty="0">
              <a:latin typeface="Arial" pitchFamily="34" charset="0"/>
              <a:cs typeface="Arial" pitchFamily="34" charset="0"/>
            </a:endParaRPr>
          </a:p>
        </p:txBody>
      </p:sp>
      <p:sp>
        <p:nvSpPr>
          <p:cNvPr id="3" name="2 - Θέση περιεχομένου"/>
          <p:cNvSpPr>
            <a:spLocks noGrp="1"/>
          </p:cNvSpPr>
          <p:nvPr>
            <p:ph idx="1"/>
          </p:nvPr>
        </p:nvSpPr>
        <p:spPr>
          <a:xfrm>
            <a:off x="1187624" y="1556792"/>
            <a:ext cx="7704856" cy="4968552"/>
          </a:xfrm>
        </p:spPr>
        <p:txBody>
          <a:bodyPr>
            <a:normAutofit fontScale="92500"/>
          </a:bodyPr>
          <a:lstStyle/>
          <a:p>
            <a:pPr algn="just">
              <a:spcBef>
                <a:spcPts val="1200"/>
              </a:spcBef>
            </a:pPr>
            <a:r>
              <a:rPr lang="el-GR" sz="2400" spc="-100" dirty="0" smtClean="0">
                <a:latin typeface="Arial" pitchFamily="34" charset="0"/>
                <a:cs typeface="Arial" pitchFamily="34" charset="0"/>
              </a:rPr>
              <a:t>Πρόκειται για </a:t>
            </a:r>
            <a:r>
              <a:rPr lang="el-GR" sz="2400" i="1" u="sng" spc="-100" dirty="0" smtClean="0">
                <a:latin typeface="Arial" pitchFamily="34" charset="0"/>
                <a:cs typeface="Arial" pitchFamily="34" charset="0"/>
              </a:rPr>
              <a:t>διαδικασία</a:t>
            </a:r>
            <a:r>
              <a:rPr lang="el-GR" sz="2400" spc="-100" dirty="0" smtClean="0">
                <a:latin typeface="Arial" pitchFamily="34" charset="0"/>
                <a:cs typeface="Arial" pitchFamily="34" charset="0"/>
              </a:rPr>
              <a:t> μέσω της οποίας τα άτομα αποκτούν μεγαλύτερο έλεγχο και επιρροή πάνω στις αποφάσεις και τις δράσεις  που επηρεάζουν την υγεία τους  (</a:t>
            </a:r>
            <a:r>
              <a:rPr lang="en-US" sz="2400" spc="-100" dirty="0" smtClean="0">
                <a:latin typeface="Arial" panose="020B0604020202020204" pitchFamily="34" charset="0"/>
                <a:cs typeface="Arial" panose="020B0604020202020204" pitchFamily="34" charset="0"/>
              </a:rPr>
              <a:t>WHO, 1998)</a:t>
            </a:r>
            <a:r>
              <a:rPr lang="el-GR" sz="2400" spc="-100" dirty="0" smtClean="0">
                <a:latin typeface="Arial" pitchFamily="34" charset="0"/>
                <a:cs typeface="Arial" pitchFamily="34" charset="0"/>
              </a:rPr>
              <a:t>.</a:t>
            </a:r>
          </a:p>
          <a:p>
            <a:pPr algn="just">
              <a:spcBef>
                <a:spcPts val="1200"/>
              </a:spcBef>
            </a:pPr>
            <a:r>
              <a:rPr lang="el-GR" sz="2400" spc="-100" dirty="0" smtClean="0">
                <a:latin typeface="Arial" pitchFamily="34" charset="0"/>
                <a:cs typeface="Arial" pitchFamily="34" charset="0"/>
              </a:rPr>
              <a:t>Η ενδυνάμωση συνδέεται α) με εσωτερικές διεργασίες και το προσωπικό δυναμικό του ατόμου, ως κινητήρια δύναμη για την ανάρρωσή του, β) με τους στόχους και τα αποτελέσματα μιας</a:t>
            </a:r>
            <a:r>
              <a:rPr lang="en-US" sz="2400" spc="-100" dirty="0" smtClean="0">
                <a:latin typeface="Arial" pitchFamily="34" charset="0"/>
                <a:cs typeface="Arial" pitchFamily="34" charset="0"/>
              </a:rPr>
              <a:t> </a:t>
            </a:r>
            <a:r>
              <a:rPr lang="el-GR" sz="2400" spc="-100" dirty="0" smtClean="0">
                <a:latin typeface="Arial" pitchFamily="34" charset="0"/>
                <a:cs typeface="Arial" pitchFamily="34" charset="0"/>
              </a:rPr>
              <a:t>διαδικασίας, γ) με πρακτικές εφαρμογές και προγράμματα υπηρεσιών προσανατολισμένων προς την ανάρρωση (</a:t>
            </a:r>
            <a:r>
              <a:rPr lang="en-US" sz="2400" spc="-100" dirty="0" smtClean="0">
                <a:latin typeface="Arial" panose="020B0604020202020204" pitchFamily="34" charset="0"/>
                <a:cs typeface="Arial" panose="020B0604020202020204" pitchFamily="34" charset="0"/>
              </a:rPr>
              <a:t>Corrigan</a:t>
            </a:r>
            <a:r>
              <a:rPr lang="el-GR" sz="2400" spc="-100" dirty="0" smtClean="0">
                <a:latin typeface="Arial" panose="020B0604020202020204" pitchFamily="34" charset="0"/>
                <a:cs typeface="Arial" panose="020B0604020202020204" pitchFamily="34" charset="0"/>
              </a:rPr>
              <a:t>, 2002· </a:t>
            </a:r>
            <a:r>
              <a:rPr lang="en-US" sz="2400" spc="-100" dirty="0" smtClean="0">
                <a:latin typeface="Arial" panose="020B0604020202020204" pitchFamily="34" charset="0"/>
                <a:cs typeface="Arial" panose="020B0604020202020204" pitchFamily="34" charset="0"/>
              </a:rPr>
              <a:t>Warner</a:t>
            </a:r>
            <a:r>
              <a:rPr lang="el-GR" sz="2400" spc="-100" dirty="0" smtClean="0">
                <a:latin typeface="Arial" pitchFamily="34" charset="0"/>
                <a:cs typeface="Arial" pitchFamily="34" charset="0"/>
              </a:rPr>
              <a:t>, 2009). </a:t>
            </a:r>
          </a:p>
          <a:p>
            <a:pPr algn="just">
              <a:spcBef>
                <a:spcPts val="1200"/>
              </a:spcBef>
            </a:pPr>
            <a:r>
              <a:rPr lang="el-GR" sz="2400" spc="-100" dirty="0" smtClean="0">
                <a:latin typeface="Arial" pitchFamily="34" charset="0"/>
                <a:cs typeface="Arial" pitchFamily="34" charset="0"/>
              </a:rPr>
              <a:t>Ερευνητικά αποτελέσματα κατατάσσουν την ενδυνάμωση στους πιο ισχυρούς υποκειμενικούς δείκτες που αλληλεπιδρούν με αντικειμενικούς </a:t>
            </a:r>
            <a:r>
              <a:rPr lang="el-GR" sz="2400" i="1" u="sng" spc="-100" dirty="0" smtClean="0">
                <a:latin typeface="Arial" pitchFamily="34" charset="0"/>
                <a:cs typeface="Arial" pitchFamily="34" charset="0"/>
              </a:rPr>
              <a:t>δείκτες ανάρρωσης</a:t>
            </a:r>
            <a:r>
              <a:rPr lang="el-GR" sz="2400" dirty="0" smtClean="0">
                <a:latin typeface="Arial" pitchFamily="34" charset="0"/>
                <a:cs typeface="Arial" pitchFamily="34" charset="0"/>
              </a:rPr>
              <a:t>.</a:t>
            </a:r>
          </a:p>
          <a:p>
            <a:pPr marL="0" indent="0" algn="just">
              <a:buNone/>
            </a:pPr>
            <a:endParaRPr lang="el-GR" sz="2000" dirty="0" smtClean="0">
              <a:latin typeface="Calibri" pitchFamily="34" charset="0"/>
            </a:endParaRPr>
          </a:p>
          <a:p>
            <a:pPr marL="0" indent="0" algn="just">
              <a:buNone/>
            </a:pPr>
            <a:endParaRPr lang="el-GR" sz="2000" dirty="0" smtClean="0">
              <a:latin typeface="Calibri" pitchFamily="34" charset="0"/>
            </a:endParaRPr>
          </a:p>
          <a:p>
            <a:pPr marL="0" indent="0" algn="just"/>
            <a:endParaRPr lang="el-GR" sz="2000" dirty="0" smtClean="0">
              <a:latin typeface="Calibri" pitchFamily="34" charset="0"/>
            </a:endParaRPr>
          </a:p>
          <a:p>
            <a:pPr marL="0" indent="0" algn="just">
              <a:buNone/>
            </a:pPr>
            <a:endParaRPr lang="el-GR" sz="2000" dirty="0">
              <a:latin typeface="Calibri" pitchFamily="34" charset="0"/>
            </a:endParaRPr>
          </a:p>
          <a:p>
            <a:pPr marL="0" indent="0" algn="just"/>
            <a:endParaRPr lang="el-GR" sz="2000" dirty="0" smtClean="0">
              <a:latin typeface="Calibri" pitchFamily="34" charset="0"/>
            </a:endParaRPr>
          </a:p>
          <a:p>
            <a:pPr marL="0" indent="0" algn="just">
              <a:buNone/>
            </a:pPr>
            <a:endParaRPr lang="el-GR"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2800" b="1" dirty="0" smtClean="0">
                <a:latin typeface="Arial" pitchFamily="34" charset="0"/>
                <a:cs typeface="Arial" pitchFamily="34" charset="0"/>
              </a:rPr>
              <a:t>Αυτοβοήθεια και ενδυνάμωση</a:t>
            </a:r>
            <a:endParaRPr lang="el-GR" sz="2800" b="1" dirty="0">
              <a:latin typeface="Arial" pitchFamily="34" charset="0"/>
              <a:cs typeface="Arial" pitchFamily="34" charset="0"/>
            </a:endParaRPr>
          </a:p>
        </p:txBody>
      </p:sp>
      <p:sp>
        <p:nvSpPr>
          <p:cNvPr id="3" name="2 - Θέση περιεχομένου"/>
          <p:cNvSpPr>
            <a:spLocks noGrp="1"/>
          </p:cNvSpPr>
          <p:nvPr>
            <p:ph idx="1"/>
          </p:nvPr>
        </p:nvSpPr>
        <p:spPr>
          <a:xfrm>
            <a:off x="1043608" y="1988840"/>
            <a:ext cx="7776864" cy="4608512"/>
          </a:xfrm>
        </p:spPr>
        <p:txBody>
          <a:bodyPr>
            <a:normAutofit/>
          </a:bodyPr>
          <a:lstStyle/>
          <a:p>
            <a:pPr algn="just"/>
            <a:r>
              <a:rPr lang="el-GR" sz="2200" spc="-100" dirty="0" smtClean="0">
                <a:latin typeface="Arial" pitchFamily="34" charset="0"/>
                <a:cs typeface="Arial" pitchFamily="34" charset="0"/>
              </a:rPr>
              <a:t>Σημείο εκκίνησης της αυτοβοήθειας είναι η θεμελιώδης πίστη στις</a:t>
            </a:r>
            <a:r>
              <a:rPr lang="en-US" sz="2200" spc="-100" dirty="0" smtClean="0">
                <a:latin typeface="Arial" pitchFamily="34" charset="0"/>
                <a:cs typeface="Arial" pitchFamily="34" charset="0"/>
              </a:rPr>
              <a:t> </a:t>
            </a:r>
            <a:r>
              <a:rPr lang="el-GR" sz="2200" spc="-100" dirty="0" smtClean="0">
                <a:latin typeface="Arial" pitchFamily="34" charset="0"/>
                <a:cs typeface="Arial" pitchFamily="34" charset="0"/>
              </a:rPr>
              <a:t>εσωτερικές δυνάμεις του ατόμου και η (</a:t>
            </a:r>
            <a:r>
              <a:rPr lang="el-GR" sz="2200" spc="-100" dirty="0" err="1" smtClean="0">
                <a:latin typeface="Arial" pitchFamily="34" charset="0"/>
                <a:cs typeface="Arial" pitchFamily="34" charset="0"/>
              </a:rPr>
              <a:t>επαν)ενεργοποίησή</a:t>
            </a:r>
            <a:r>
              <a:rPr lang="el-GR" sz="2200" spc="-100" dirty="0" smtClean="0">
                <a:latin typeface="Arial" pitchFamily="34" charset="0"/>
                <a:cs typeface="Arial" pitchFamily="34" charset="0"/>
              </a:rPr>
              <a:t> τους.</a:t>
            </a:r>
            <a:r>
              <a:rPr lang="en-US" sz="2200" spc="-100" dirty="0" smtClean="0">
                <a:latin typeface="Arial" pitchFamily="34" charset="0"/>
                <a:cs typeface="Arial" pitchFamily="34" charset="0"/>
              </a:rPr>
              <a:t> </a:t>
            </a:r>
            <a:r>
              <a:rPr lang="el-GR" sz="2200" spc="-100" dirty="0" smtClean="0">
                <a:latin typeface="Arial" pitchFamily="34" charset="0"/>
                <a:cs typeface="Arial" pitchFamily="34" charset="0"/>
              </a:rPr>
              <a:t>Ένα από τα</a:t>
            </a:r>
            <a:r>
              <a:rPr lang="en-US" sz="2200" spc="-100" dirty="0" smtClean="0">
                <a:latin typeface="Arial" pitchFamily="34" charset="0"/>
                <a:cs typeface="Arial" pitchFamily="34" charset="0"/>
              </a:rPr>
              <a:t> </a:t>
            </a:r>
            <a:r>
              <a:rPr lang="el-GR" sz="2200" b="1" spc="-100" dirty="0" smtClean="0">
                <a:latin typeface="Arial" pitchFamily="34" charset="0"/>
                <a:cs typeface="Arial" pitchFamily="34" charset="0"/>
              </a:rPr>
              <a:t>χαρακτηριστικά</a:t>
            </a:r>
            <a:r>
              <a:rPr lang="el-GR" sz="2200" spc="-100" dirty="0" smtClean="0">
                <a:latin typeface="Arial" pitchFamily="34" charset="0"/>
                <a:cs typeface="Arial" pitchFamily="34" charset="0"/>
              </a:rPr>
              <a:t> των ομάδων αυτοβοήθειας είναι η διαδικασία ενδυνάμωσης, που αποτελεί και στόχο της αυτοβοήθειας.</a:t>
            </a:r>
          </a:p>
          <a:p>
            <a:pPr algn="just">
              <a:buNone/>
            </a:pPr>
            <a:endParaRPr lang="el-GR" sz="2200" spc="-50" dirty="0" smtClean="0">
              <a:latin typeface="Arial" pitchFamily="34" charset="0"/>
              <a:cs typeface="Arial" pitchFamily="34" charset="0"/>
            </a:endParaRPr>
          </a:p>
          <a:p>
            <a:pPr algn="just"/>
            <a:r>
              <a:rPr lang="el-GR" sz="2200" spc="-100" dirty="0" smtClean="0">
                <a:latin typeface="Arial" pitchFamily="34" charset="0"/>
                <a:cs typeface="Arial" pitchFamily="34" charset="0"/>
              </a:rPr>
              <a:t>Η διαδικασία ενδυνάμωσης ενισχύει την ικανότητα του ατόμου να μεταβολίζει τις δυσχέρειες, να τις επεξεργάζεται, ώστε να φτάνει σε μια «νέα αντίληψη» που τον καθιστά ικανότερο και ανθεκτικότερο.</a:t>
            </a:r>
          </a:p>
          <a:p>
            <a:endParaRPr lang="el-GR" sz="2200" spc="-1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115616" y="260648"/>
            <a:ext cx="7498080" cy="1143000"/>
          </a:xfrm>
        </p:spPr>
        <p:txBody>
          <a:bodyPr>
            <a:normAutofit/>
          </a:bodyPr>
          <a:lstStyle/>
          <a:p>
            <a:pPr algn="ctr"/>
            <a:r>
              <a:rPr lang="el-GR" sz="2800" b="1" dirty="0" smtClean="0">
                <a:latin typeface="Arial" pitchFamily="34" charset="0"/>
                <a:cs typeface="Arial" pitchFamily="34" charset="0"/>
              </a:rPr>
              <a:t>Οι διαστάσεις της Ενδυνάμωσης</a:t>
            </a:r>
            <a:endParaRPr lang="el-GR" sz="2800" dirty="0"/>
          </a:p>
        </p:txBody>
      </p:sp>
      <p:sp>
        <p:nvSpPr>
          <p:cNvPr id="3" name="2 - Θέση περιεχομένου"/>
          <p:cNvSpPr>
            <a:spLocks noGrp="1"/>
          </p:cNvSpPr>
          <p:nvPr>
            <p:ph idx="1"/>
          </p:nvPr>
        </p:nvSpPr>
        <p:spPr>
          <a:xfrm>
            <a:off x="914400" y="1556792"/>
            <a:ext cx="8050088" cy="4853136"/>
          </a:xfrm>
        </p:spPr>
        <p:txBody>
          <a:bodyPr>
            <a:normAutofit/>
          </a:bodyPr>
          <a:lstStyle/>
          <a:p>
            <a:pPr algn="just">
              <a:buFont typeface="Wingdings" panose="05000000000000000000" pitchFamily="2" charset="2"/>
              <a:buChar char="Ø"/>
            </a:pPr>
            <a:r>
              <a:rPr lang="el-GR" sz="2200" b="1" dirty="0" smtClean="0">
                <a:latin typeface="Arial" panose="020B0604020202020204" pitchFamily="34" charset="0"/>
                <a:cs typeface="Arial" pitchFamily="34" charset="0"/>
              </a:rPr>
              <a:t>Σε </a:t>
            </a:r>
            <a:r>
              <a:rPr lang="el-GR" sz="2200" b="1" dirty="0">
                <a:latin typeface="Arial" pitchFamily="34" charset="0"/>
                <a:cs typeface="Arial" pitchFamily="34" charset="0"/>
              </a:rPr>
              <a:t>ατομικό </a:t>
            </a:r>
            <a:r>
              <a:rPr lang="el-GR" sz="2200" b="1" dirty="0" smtClean="0">
                <a:latin typeface="Arial" pitchFamily="34" charset="0"/>
                <a:cs typeface="Arial" pitchFamily="34" charset="0"/>
              </a:rPr>
              <a:t>επίπεδο: </a:t>
            </a:r>
          </a:p>
          <a:p>
            <a:pPr algn="just">
              <a:buFont typeface="Wingdings" panose="05000000000000000000" pitchFamily="2" charset="2"/>
              <a:buChar char="§"/>
            </a:pPr>
            <a:r>
              <a:rPr lang="el-GR" sz="2200" dirty="0" smtClean="0">
                <a:latin typeface="Arial" pitchFamily="34" charset="0"/>
                <a:cs typeface="Arial" pitchFamily="34" charset="0"/>
              </a:rPr>
              <a:t>αυτοπεποίθηση</a:t>
            </a:r>
          </a:p>
          <a:p>
            <a:pPr algn="just">
              <a:buFont typeface="Wingdings" panose="05000000000000000000" pitchFamily="2" charset="2"/>
              <a:buChar char="§"/>
            </a:pPr>
            <a:r>
              <a:rPr lang="el-GR" sz="2200" dirty="0">
                <a:latin typeface="Arial" pitchFamily="34" charset="0"/>
                <a:cs typeface="Arial" pitchFamily="34" charset="0"/>
              </a:rPr>
              <a:t>σ</a:t>
            </a:r>
            <a:r>
              <a:rPr lang="el-GR" sz="2200" dirty="0" smtClean="0">
                <a:latin typeface="Arial" pitchFamily="34" charset="0"/>
                <a:cs typeface="Arial" pitchFamily="34" charset="0"/>
              </a:rPr>
              <a:t>υμμετοχή στη λήψης αποφάσεων</a:t>
            </a:r>
          </a:p>
          <a:p>
            <a:pPr algn="just">
              <a:buFont typeface="Wingdings" panose="05000000000000000000" pitchFamily="2" charset="2"/>
              <a:buChar char="§"/>
            </a:pPr>
            <a:r>
              <a:rPr lang="el-GR" sz="2200" dirty="0" smtClean="0">
                <a:latin typeface="Arial" pitchFamily="34" charset="0"/>
                <a:cs typeface="Arial" pitchFamily="34" charset="0"/>
              </a:rPr>
              <a:t>αξιοπρέπεια </a:t>
            </a:r>
            <a:r>
              <a:rPr lang="el-GR" sz="2200" dirty="0">
                <a:latin typeface="Arial" pitchFamily="34" charset="0"/>
                <a:cs typeface="Arial" pitchFamily="34" charset="0"/>
              </a:rPr>
              <a:t>και </a:t>
            </a:r>
            <a:r>
              <a:rPr lang="el-GR" sz="2200" dirty="0" smtClean="0">
                <a:latin typeface="Arial" pitchFamily="34" charset="0"/>
                <a:cs typeface="Arial" pitchFamily="34" charset="0"/>
              </a:rPr>
              <a:t>σεβασμός</a:t>
            </a:r>
          </a:p>
          <a:p>
            <a:pPr algn="just">
              <a:buFont typeface="Wingdings" panose="05000000000000000000" pitchFamily="2" charset="2"/>
              <a:buChar char="§"/>
            </a:pPr>
            <a:r>
              <a:rPr lang="el-GR" sz="2200" dirty="0" smtClean="0">
                <a:latin typeface="Arial" pitchFamily="34" charset="0"/>
                <a:cs typeface="Arial" pitchFamily="34" charset="0"/>
              </a:rPr>
              <a:t>αίσθηση συμμετοχής</a:t>
            </a:r>
          </a:p>
          <a:p>
            <a:pPr marL="0" indent="0" algn="just">
              <a:buNone/>
            </a:pPr>
            <a:endParaRPr lang="el-GR" sz="2200" dirty="0" smtClean="0">
              <a:latin typeface="Arial" pitchFamily="34" charset="0"/>
              <a:cs typeface="Arial" pitchFamily="34" charset="0"/>
            </a:endParaRPr>
          </a:p>
          <a:p>
            <a:pPr algn="just">
              <a:buFont typeface="Wingdings" panose="05000000000000000000" pitchFamily="2" charset="2"/>
              <a:buChar char="Ø"/>
            </a:pPr>
            <a:r>
              <a:rPr lang="el-GR" sz="2200" b="1" dirty="0" smtClean="0">
                <a:latin typeface="Arial" pitchFamily="34" charset="0"/>
                <a:cs typeface="Arial" pitchFamily="34" charset="0"/>
              </a:rPr>
              <a:t>Σε συλλογικό επίπεδο:</a:t>
            </a:r>
            <a:endParaRPr lang="el-GR" sz="2200" b="1" dirty="0">
              <a:latin typeface="Arial" pitchFamily="34" charset="0"/>
              <a:cs typeface="Arial" pitchFamily="34" charset="0"/>
            </a:endParaRPr>
          </a:p>
          <a:p>
            <a:pPr algn="just">
              <a:buFont typeface="Wingdings" panose="05000000000000000000" pitchFamily="2" charset="2"/>
              <a:buChar char="§"/>
            </a:pPr>
            <a:r>
              <a:rPr lang="el-GR" sz="2200" dirty="0" smtClean="0">
                <a:latin typeface="Arial" panose="020B0604020202020204" pitchFamily="34" charset="0"/>
                <a:cs typeface="Arial" panose="020B0604020202020204" pitchFamily="34" charset="0"/>
              </a:rPr>
              <a:t>τη συλλογική αίσθηση της κοινότητας</a:t>
            </a:r>
          </a:p>
          <a:p>
            <a:pPr algn="just">
              <a:buFont typeface="Wingdings" panose="05000000000000000000" pitchFamily="2" charset="2"/>
              <a:buChar char="§"/>
            </a:pPr>
            <a:r>
              <a:rPr lang="el-GR" sz="2200" dirty="0" smtClean="0">
                <a:latin typeface="Arial" panose="020B0604020202020204" pitchFamily="34" charset="0"/>
                <a:cs typeface="Arial" panose="020B0604020202020204" pitchFamily="34" charset="0"/>
              </a:rPr>
              <a:t>την ανάπτυξη της συμμετοχής σε πολιτικές δράσεις</a:t>
            </a:r>
          </a:p>
          <a:p>
            <a:pPr algn="just">
              <a:buFont typeface="Wingdings" panose="05000000000000000000" pitchFamily="2" charset="2"/>
              <a:buChar char="§"/>
            </a:pPr>
            <a:r>
              <a:rPr lang="el-GR" sz="2200" dirty="0" smtClean="0">
                <a:latin typeface="Arial" panose="020B0604020202020204" pitchFamily="34" charset="0"/>
                <a:cs typeface="Arial" panose="020B0604020202020204" pitchFamily="34" charset="0"/>
              </a:rPr>
              <a:t>την ηγεσία στη διαδικασία λήψης αποφάσεων</a:t>
            </a:r>
          </a:p>
          <a:p>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65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418058"/>
          </a:xfrm>
        </p:spPr>
        <p:txBody>
          <a:bodyPr>
            <a:normAutofit fontScale="90000"/>
          </a:bodyPr>
          <a:lstStyle/>
          <a:p>
            <a:pPr algn="ctr"/>
            <a:r>
              <a:rPr lang="el-GR" sz="2800" b="1" dirty="0" smtClean="0">
                <a:solidFill>
                  <a:schemeClr val="tx1"/>
                </a:solidFill>
                <a:latin typeface="Arial" pitchFamily="34" charset="0"/>
                <a:cs typeface="Arial" pitchFamily="34" charset="0"/>
              </a:rPr>
              <a:t>Στοιχεία Ομάδων</a:t>
            </a:r>
            <a:endParaRPr lang="el-GR" sz="2800" b="1" dirty="0">
              <a:solidFill>
                <a:schemeClr val="tx1"/>
              </a:solidFill>
              <a:latin typeface="Arial" pitchFamily="34" charset="0"/>
              <a:cs typeface="Arial" pitchFamily="34" charset="0"/>
            </a:endParaRPr>
          </a:p>
        </p:txBody>
      </p:sp>
      <p:sp>
        <p:nvSpPr>
          <p:cNvPr id="3" name="2 - Θέση περιεχομένου"/>
          <p:cNvSpPr>
            <a:spLocks noGrp="1"/>
          </p:cNvSpPr>
          <p:nvPr>
            <p:ph idx="1"/>
          </p:nvPr>
        </p:nvSpPr>
        <p:spPr>
          <a:xfrm>
            <a:off x="251520" y="764704"/>
            <a:ext cx="4248472" cy="5760640"/>
          </a:xfrm>
          <a:solidFill>
            <a:schemeClr val="accent4">
              <a:lumMod val="20000"/>
              <a:lumOff val="80000"/>
            </a:schemeClr>
          </a:solidFill>
          <a:ln>
            <a:solidFill>
              <a:schemeClr val="tx2">
                <a:lumMod val="75000"/>
              </a:schemeClr>
            </a:solidFill>
          </a:ln>
        </p:spPr>
        <p:txBody>
          <a:bodyPr numCol="1">
            <a:noAutofit/>
          </a:bodyPr>
          <a:lstStyle/>
          <a:p>
            <a:pPr marL="216000" algn="just">
              <a:spcBef>
                <a:spcPts val="600"/>
              </a:spcBef>
              <a:buFont typeface="Wingdings" panose="05000000000000000000" pitchFamily="2" charset="2"/>
              <a:buChar char="ü"/>
              <a:tabLst>
                <a:tab pos="3859213" algn="l"/>
              </a:tabLst>
            </a:pPr>
            <a:r>
              <a:rPr lang="el-GR" sz="2000" dirty="0" smtClean="0">
                <a:solidFill>
                  <a:schemeClr val="accent1">
                    <a:lumMod val="75000"/>
                  </a:schemeClr>
                </a:solidFill>
                <a:effectLst>
                  <a:outerShdw blurRad="38100" dist="38100" dir="2700000" algn="tl">
                    <a:srgbClr val="000000">
                      <a:alpha val="43137"/>
                    </a:srgbClr>
                  </a:outerShdw>
                </a:effectLst>
                <a:latin typeface="Arial" pitchFamily="34" charset="0"/>
                <a:cs typeface="Arial" pitchFamily="34" charset="0"/>
              </a:rPr>
              <a:t>Αλεξανδρούπολη</a:t>
            </a:r>
          </a:p>
          <a:p>
            <a:pPr marL="216000" indent="-176213" algn="just">
              <a:spcBef>
                <a:spcPts val="600"/>
              </a:spcBef>
              <a:tabLst>
                <a:tab pos="3859213" algn="l"/>
              </a:tabLst>
            </a:pPr>
            <a:r>
              <a:rPr lang="el-GR" sz="2000" dirty="0" smtClean="0">
                <a:latin typeface="Arial" pitchFamily="34" charset="0"/>
                <a:cs typeface="Arial" pitchFamily="34" charset="0"/>
              </a:rPr>
              <a:t>Έναρξη: 2015</a:t>
            </a:r>
          </a:p>
          <a:p>
            <a:pPr marL="176213" indent="-176213" algn="just">
              <a:tabLst>
                <a:tab pos="3859213" algn="l"/>
              </a:tabLst>
            </a:pPr>
            <a:endParaRPr lang="el-GR" sz="2000" dirty="0" smtClean="0">
              <a:latin typeface="Arial" pitchFamily="34" charset="0"/>
              <a:cs typeface="Arial" pitchFamily="34" charset="0"/>
            </a:endParaRPr>
          </a:p>
          <a:p>
            <a:pPr marL="176213" indent="-176213" algn="just">
              <a:tabLst>
                <a:tab pos="3859213" algn="l"/>
              </a:tabLst>
            </a:pPr>
            <a:endParaRPr lang="el-GR" sz="2000" dirty="0" smtClean="0">
              <a:latin typeface="Arial" pitchFamily="34" charset="0"/>
              <a:cs typeface="Arial" pitchFamily="34" charset="0"/>
            </a:endParaRPr>
          </a:p>
          <a:p>
            <a:pPr marL="176213" indent="-176213" algn="just">
              <a:buNone/>
              <a:tabLst>
                <a:tab pos="3859213" algn="l"/>
              </a:tabLst>
            </a:pPr>
            <a:endParaRPr lang="el-GR" sz="2000" dirty="0" smtClean="0">
              <a:latin typeface="Arial" pitchFamily="34" charset="0"/>
              <a:cs typeface="Arial" pitchFamily="34" charset="0"/>
            </a:endParaRPr>
          </a:p>
          <a:p>
            <a:pPr marL="176213" indent="-176213" algn="just">
              <a:spcBef>
                <a:spcPts val="0"/>
              </a:spcBef>
              <a:tabLst>
                <a:tab pos="3859213" algn="l"/>
              </a:tabLst>
            </a:pPr>
            <a:r>
              <a:rPr lang="el-GR" sz="2000" dirty="0" smtClean="0">
                <a:latin typeface="Arial" pitchFamily="34" charset="0"/>
                <a:cs typeface="Arial" pitchFamily="34" charset="0"/>
              </a:rPr>
              <a:t>Μεθοδολογία </a:t>
            </a:r>
          </a:p>
          <a:p>
            <a:pPr marL="176213" indent="-176213" algn="just">
              <a:spcBef>
                <a:spcPts val="0"/>
              </a:spcBef>
              <a:tabLst>
                <a:tab pos="3859213" algn="l"/>
              </a:tabLst>
            </a:pPr>
            <a:r>
              <a:rPr lang="el-GR" sz="2000" dirty="0" smtClean="0">
                <a:latin typeface="Arial" pitchFamily="34" charset="0"/>
                <a:cs typeface="Arial" pitchFamily="34" charset="0"/>
              </a:rPr>
              <a:t>Χαρακτηριστικά</a:t>
            </a:r>
          </a:p>
          <a:p>
            <a:pPr marL="0" indent="0" algn="just">
              <a:spcBef>
                <a:spcPts val="0"/>
              </a:spcBef>
              <a:buNone/>
            </a:pPr>
            <a:endParaRPr lang="el-GR" sz="2000" dirty="0" smtClean="0">
              <a:latin typeface="Arial" pitchFamily="34" charset="0"/>
              <a:cs typeface="Arial" pitchFamily="34" charset="0"/>
            </a:endParaRPr>
          </a:p>
          <a:p>
            <a:pPr marL="419100" indent="-149225" algn="just">
              <a:buNone/>
            </a:pPr>
            <a:endParaRPr lang="el-GR" sz="1800" dirty="0"/>
          </a:p>
          <a:p>
            <a:pPr marL="419100" indent="-149225" algn="just"/>
            <a:endParaRPr lang="el-GR" sz="1800" dirty="0" smtClean="0"/>
          </a:p>
          <a:p>
            <a:pPr marL="419100" indent="-149225" algn="just"/>
            <a:endParaRPr lang="el-GR" sz="1800" dirty="0"/>
          </a:p>
          <a:p>
            <a:pPr marL="419100" indent="-149225" algn="just"/>
            <a:endParaRPr lang="el-GR" sz="1800" dirty="0" smtClean="0"/>
          </a:p>
          <a:p>
            <a:pPr marL="419100" indent="-149225" algn="just"/>
            <a:endParaRPr lang="el-GR" sz="1800" dirty="0"/>
          </a:p>
          <a:p>
            <a:pPr marL="419100" indent="-149225" algn="just"/>
            <a:endParaRPr lang="el-GR" sz="1800" dirty="0" smtClean="0"/>
          </a:p>
          <a:p>
            <a:endParaRPr lang="el-GR" sz="1800" dirty="0"/>
          </a:p>
        </p:txBody>
      </p:sp>
      <p:sp>
        <p:nvSpPr>
          <p:cNvPr id="4" name="2 - Θέση περιεχομένου"/>
          <p:cNvSpPr txBox="1">
            <a:spLocks/>
          </p:cNvSpPr>
          <p:nvPr/>
        </p:nvSpPr>
        <p:spPr>
          <a:xfrm>
            <a:off x="4751512" y="764704"/>
            <a:ext cx="4140968" cy="5760640"/>
          </a:xfrm>
          <a:prstGeom prst="rect">
            <a:avLst/>
          </a:prstGeom>
          <a:solidFill>
            <a:schemeClr val="accent2">
              <a:lumMod val="20000"/>
              <a:lumOff val="80000"/>
            </a:schemeClr>
          </a:solidFill>
          <a:ln>
            <a:solidFill>
              <a:schemeClr val="accent6">
                <a:lumMod val="75000"/>
              </a:schemeClr>
            </a:solidFill>
          </a:ln>
        </p:spPr>
        <p:txBody>
          <a:bodyPr vert="horz" lIns="91440" tIns="45720" rIns="91440" bIns="45720" rtlCol="0">
            <a:normAutofit/>
          </a:bodyPr>
          <a:lstStyle/>
          <a:p>
            <a:pPr marL="216000" indent="-179388" algn="just">
              <a:spcBef>
                <a:spcPts val="600"/>
              </a:spcBef>
              <a:buFont typeface="Wingdings" panose="05000000000000000000" pitchFamily="2" charset="2"/>
              <a:buChar char="ü"/>
            </a:pPr>
            <a:r>
              <a:rPr lang="el-GR" sz="2000" dirty="0" smtClean="0">
                <a:solidFill>
                  <a:schemeClr val="accent3">
                    <a:lumMod val="50000"/>
                  </a:schemeClr>
                </a:solidFill>
                <a:effectLst>
                  <a:outerShdw blurRad="38100" dist="38100" dir="2700000" algn="tl">
                    <a:srgbClr val="000000">
                      <a:alpha val="43137"/>
                    </a:srgbClr>
                  </a:outerShdw>
                </a:effectLst>
                <a:latin typeface="Arial" pitchFamily="34" charset="0"/>
                <a:cs typeface="Arial" pitchFamily="34" charset="0"/>
              </a:rPr>
              <a:t>   Άμφισσα</a:t>
            </a:r>
          </a:p>
          <a:p>
            <a:pPr marL="216000" indent="-179388" algn="just">
              <a:spcBef>
                <a:spcPts val="600"/>
              </a:spcBef>
              <a:buFont typeface="Arial" pitchFamily="34" charset="0"/>
              <a:buChar char="•"/>
            </a:pPr>
            <a:r>
              <a:rPr lang="el-GR" sz="2000" dirty="0" smtClean="0">
                <a:latin typeface="Arial" pitchFamily="34" charset="0"/>
                <a:cs typeface="Arial" pitchFamily="34" charset="0"/>
              </a:rPr>
              <a:t>Έναρξη: 2014</a:t>
            </a:r>
          </a:p>
          <a:p>
            <a:pPr marL="216000" indent="-179388" algn="just">
              <a:spcBef>
                <a:spcPts val="600"/>
              </a:spcBef>
              <a:buFont typeface="Arial" pitchFamily="34" charset="0"/>
              <a:buChar char="•"/>
            </a:pPr>
            <a:endParaRPr lang="el-GR" sz="2000" dirty="0" smtClean="0">
              <a:latin typeface="Arial" pitchFamily="34" charset="0"/>
              <a:cs typeface="Arial" pitchFamily="34" charset="0"/>
            </a:endParaRPr>
          </a:p>
          <a:p>
            <a:pPr marL="216000" indent="-179388" algn="just">
              <a:spcBef>
                <a:spcPts val="600"/>
              </a:spcBef>
              <a:buFont typeface="Arial" pitchFamily="34" charset="0"/>
              <a:buChar char="•"/>
            </a:pPr>
            <a:endParaRPr lang="el-GR" sz="2000" dirty="0" smtClean="0">
              <a:latin typeface="Arial" pitchFamily="34" charset="0"/>
              <a:cs typeface="Arial" pitchFamily="34" charset="0"/>
            </a:endParaRPr>
          </a:p>
          <a:p>
            <a:pPr marL="216000" indent="-179388" algn="just">
              <a:spcBef>
                <a:spcPts val="600"/>
              </a:spcBef>
            </a:pPr>
            <a:endParaRPr lang="el-GR" sz="2000" dirty="0" smtClean="0">
              <a:latin typeface="Arial" pitchFamily="34" charset="0"/>
              <a:cs typeface="Arial" pitchFamily="34" charset="0"/>
            </a:endParaRPr>
          </a:p>
          <a:p>
            <a:pPr marL="176213" indent="-176213" algn="just">
              <a:buFont typeface="Arial" pitchFamily="34" charset="0"/>
              <a:buChar char="•"/>
              <a:tabLst>
                <a:tab pos="3859213" algn="l"/>
              </a:tabLst>
            </a:pPr>
            <a:r>
              <a:rPr lang="el-GR" sz="2000" dirty="0" smtClean="0">
                <a:latin typeface="Arial" pitchFamily="34" charset="0"/>
                <a:cs typeface="Arial" pitchFamily="34" charset="0"/>
              </a:rPr>
              <a:t>Μεθοδολογία</a:t>
            </a:r>
          </a:p>
          <a:p>
            <a:pPr marL="176213" indent="-176213" algn="just">
              <a:buFont typeface="Arial" pitchFamily="34" charset="0"/>
              <a:buChar char="•"/>
              <a:tabLst>
                <a:tab pos="3859213" algn="l"/>
              </a:tabLst>
            </a:pPr>
            <a:r>
              <a:rPr lang="el-GR" sz="2000" dirty="0" smtClean="0">
                <a:latin typeface="Arial" pitchFamily="34" charset="0"/>
                <a:cs typeface="Arial" pitchFamily="34" charset="0"/>
              </a:rPr>
              <a:t>Χαρακτηριστικά</a:t>
            </a:r>
          </a:p>
          <a:p>
            <a:pPr algn="just"/>
            <a:endParaRPr lang="el-GR" sz="2000" dirty="0" smtClean="0">
              <a:latin typeface="Arial" pitchFamily="34" charset="0"/>
              <a:cs typeface="Arial" pitchFamily="34" charset="0"/>
            </a:endParaRPr>
          </a:p>
          <a:p>
            <a:pPr marL="216000" indent="-179388" algn="just">
              <a:spcBef>
                <a:spcPts val="600"/>
              </a:spcBef>
            </a:pPr>
            <a:endParaRPr lang="el-GR" sz="2000" dirty="0" smtClean="0">
              <a:latin typeface="Arial" pitchFamily="34" charset="0"/>
              <a:cs typeface="Arial" pitchFamily="34" charset="0"/>
            </a:endParaRPr>
          </a:p>
          <a:p>
            <a:pPr marL="179388" indent="-179388">
              <a:spcBef>
                <a:spcPts val="600"/>
              </a:spcBef>
              <a:buFont typeface="Arial" pitchFamily="34" charset="0"/>
              <a:buChar char="•"/>
            </a:pPr>
            <a:endParaRPr lang="el-GR" sz="2000" dirty="0" smtClean="0">
              <a:latin typeface="Arial" pitchFamily="34" charset="0"/>
              <a:cs typeface="Arial" pitchFamily="34" charset="0"/>
            </a:endParaRPr>
          </a:p>
          <a:p>
            <a:pPr marL="179388" indent="-179388">
              <a:spcBef>
                <a:spcPts val="600"/>
              </a:spcBef>
              <a:buFont typeface="Arial" pitchFamily="34" charset="0"/>
              <a:buChar char="•"/>
            </a:pPr>
            <a:endParaRPr lang="el-GR" sz="2000" dirty="0" smtClean="0">
              <a:latin typeface="Arial" pitchFamily="34" charset="0"/>
              <a:cs typeface="Arial" pitchFamily="34" charset="0"/>
            </a:endParaRPr>
          </a:p>
          <a:p>
            <a:pPr marL="179388" indent="-179388">
              <a:spcBef>
                <a:spcPts val="600"/>
              </a:spcBef>
              <a:buFont typeface="Arial" pitchFamily="34" charset="0"/>
              <a:buChar char="•"/>
            </a:pPr>
            <a:endParaRPr lang="el-GR" sz="2000" dirty="0" smtClean="0">
              <a:latin typeface="Arial" pitchFamily="34" charset="0"/>
              <a:cs typeface="Arial" pitchFamily="34" charset="0"/>
            </a:endParaRPr>
          </a:p>
          <a:p>
            <a:pPr marL="179388" indent="-179388"/>
            <a:endParaRPr lang="el-GR" sz="2000" dirty="0" smtClean="0">
              <a:latin typeface="Arial" pitchFamily="34" charset="0"/>
              <a:cs typeface="Arial" pitchFamily="34" charset="0"/>
            </a:endParaRPr>
          </a:p>
        </p:txBody>
      </p:sp>
      <p:cxnSp>
        <p:nvCxnSpPr>
          <p:cNvPr id="9" name="8 - Ευθύγραμμο βέλος σύνδεσης"/>
          <p:cNvCxnSpPr/>
          <p:nvPr/>
        </p:nvCxnSpPr>
        <p:spPr>
          <a:xfrm>
            <a:off x="2483768" y="3429000"/>
            <a:ext cx="1152128"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10 - Ευθύγραμμο βέλος σύνδεσης"/>
          <p:cNvCxnSpPr/>
          <p:nvPr/>
        </p:nvCxnSpPr>
        <p:spPr>
          <a:xfrm flipH="1">
            <a:off x="5220072" y="3356992"/>
            <a:ext cx="1008112"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11 - Έλλειψη"/>
          <p:cNvSpPr/>
          <p:nvPr/>
        </p:nvSpPr>
        <p:spPr>
          <a:xfrm>
            <a:off x="1619672" y="4077072"/>
            <a:ext cx="5976664" cy="1008112"/>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tx1"/>
                </a:solidFill>
                <a:latin typeface="Arial" pitchFamily="34" charset="0"/>
                <a:cs typeface="Arial" pitchFamily="34" charset="0"/>
              </a:rPr>
              <a:t>Κοινός στόχος </a:t>
            </a:r>
          </a:p>
          <a:p>
            <a:pPr algn="ctr"/>
            <a:r>
              <a:rPr lang="el-GR" dirty="0" smtClean="0">
                <a:solidFill>
                  <a:schemeClr val="tx1"/>
                </a:solidFill>
                <a:latin typeface="Arial" pitchFamily="34" charset="0"/>
                <a:cs typeface="Arial" pitchFamily="34" charset="0"/>
              </a:rPr>
              <a:t>ενδυνάμωση, αυτοδιαχείριση, </a:t>
            </a:r>
          </a:p>
          <a:p>
            <a:pPr algn="ctr"/>
            <a:r>
              <a:rPr lang="el-GR" dirty="0" smtClean="0">
                <a:solidFill>
                  <a:schemeClr val="tx1"/>
                </a:solidFill>
                <a:latin typeface="Arial" pitchFamily="34" charset="0"/>
                <a:cs typeface="Arial" pitchFamily="34" charset="0"/>
              </a:rPr>
              <a:t>έλεγχος της διαταραχής και της ζωής</a:t>
            </a:r>
            <a:endParaRPr lang="el-GR" dirty="0">
              <a:solidFill>
                <a:schemeClr val="tx1"/>
              </a:solidFill>
              <a:latin typeface="Arial" pitchFamily="34" charset="0"/>
              <a:cs typeface="Arial" pitchFamily="34" charset="0"/>
            </a:endParaRPr>
          </a:p>
        </p:txBody>
      </p:sp>
      <p:sp>
        <p:nvSpPr>
          <p:cNvPr id="13" name="12 - Στρογγυλεμένο ορθογώνιο"/>
          <p:cNvSpPr/>
          <p:nvPr/>
        </p:nvSpPr>
        <p:spPr>
          <a:xfrm>
            <a:off x="755576" y="1628800"/>
            <a:ext cx="7704856" cy="936104"/>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0" algn="ctr">
              <a:buNone/>
              <a:tabLst>
                <a:tab pos="3859213" algn="l"/>
              </a:tabLst>
            </a:pPr>
            <a:r>
              <a:rPr lang="el-GR" b="1" dirty="0" smtClean="0">
                <a:solidFill>
                  <a:schemeClr val="tx1"/>
                </a:solidFill>
                <a:latin typeface="Arial" pitchFamily="34" charset="0"/>
                <a:cs typeface="Arial" pitchFamily="34" charset="0"/>
              </a:rPr>
              <a:t>Αρχικό περιεχόμενο</a:t>
            </a:r>
          </a:p>
          <a:p>
            <a:pPr marL="179388" indent="0" algn="ctr">
              <a:buNone/>
              <a:tabLst>
                <a:tab pos="3859213" algn="l"/>
              </a:tabLst>
            </a:pPr>
            <a:r>
              <a:rPr lang="el-GR" b="1" dirty="0" smtClean="0">
                <a:solidFill>
                  <a:schemeClr val="bg1">
                    <a:lumMod val="50000"/>
                  </a:schemeClr>
                </a:solidFill>
                <a:latin typeface="Arial" pitchFamily="34" charset="0"/>
                <a:cs typeface="Arial" pitchFamily="34" charset="0"/>
              </a:rPr>
              <a:t>ομάδες πληροφόρησης, ενημέρωσης και κοινωνικοποίησης</a:t>
            </a:r>
          </a:p>
        </p:txBody>
      </p:sp>
      <p:sp>
        <p:nvSpPr>
          <p:cNvPr id="23" name="22 - Στρογγυλεμένο ορθογώνιο"/>
          <p:cNvSpPr/>
          <p:nvPr/>
        </p:nvSpPr>
        <p:spPr>
          <a:xfrm>
            <a:off x="2555776" y="5373216"/>
            <a:ext cx="4320480" cy="91440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0" algn="ctr">
              <a:buNone/>
              <a:tabLst>
                <a:tab pos="3859213" algn="l"/>
              </a:tabLst>
            </a:pPr>
            <a:r>
              <a:rPr lang="el-GR" b="1" dirty="0" smtClean="0">
                <a:solidFill>
                  <a:schemeClr val="tx1"/>
                </a:solidFill>
                <a:latin typeface="Arial" pitchFamily="34" charset="0"/>
                <a:cs typeface="Arial" pitchFamily="34" charset="0"/>
              </a:rPr>
              <a:t>Αποτελέσματα</a:t>
            </a:r>
          </a:p>
          <a:p>
            <a:pPr marL="179388" indent="0" algn="ctr">
              <a:buNone/>
              <a:tabLst>
                <a:tab pos="3859213" algn="l"/>
              </a:tabLst>
            </a:pPr>
            <a:r>
              <a:rPr lang="el-GR" b="1" dirty="0" smtClean="0">
                <a:solidFill>
                  <a:schemeClr val="bg1">
                    <a:lumMod val="50000"/>
                  </a:schemeClr>
                </a:solidFill>
                <a:latin typeface="Arial" pitchFamily="34" charset="0"/>
                <a:cs typeface="Arial" pitchFamily="34" charset="0"/>
              </a:rPr>
              <a:t>κοινά σε μεγάλο βαθμό</a:t>
            </a:r>
          </a:p>
        </p:txBody>
      </p:sp>
    </p:spTree>
    <p:extLst>
      <p:ext uri="{BB962C8B-B14F-4D97-AF65-F5344CB8AC3E}">
        <p14:creationId xmlns:p14="http://schemas.microsoft.com/office/powerpoint/2010/main" val="36398094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43608" y="332656"/>
            <a:ext cx="7498080" cy="1143000"/>
          </a:xfrm>
        </p:spPr>
        <p:txBody>
          <a:bodyPr>
            <a:normAutofit/>
          </a:bodyPr>
          <a:lstStyle/>
          <a:p>
            <a:pPr algn="ctr"/>
            <a:r>
              <a:rPr lang="el-GR" sz="2800" b="1" dirty="0" smtClean="0">
                <a:latin typeface="Arial" pitchFamily="34" charset="0"/>
                <a:cs typeface="Arial" pitchFamily="34" charset="0"/>
              </a:rPr>
              <a:t>Έναρξη</a:t>
            </a:r>
            <a:endParaRPr lang="el-GR" sz="2800" b="1" dirty="0">
              <a:latin typeface="Arial" pitchFamily="34" charset="0"/>
              <a:cs typeface="Arial" pitchFamily="34" charset="0"/>
            </a:endParaRPr>
          </a:p>
        </p:txBody>
      </p:sp>
      <p:sp>
        <p:nvSpPr>
          <p:cNvPr id="3" name="2 - Θέση περιεχομένου"/>
          <p:cNvSpPr>
            <a:spLocks noGrp="1"/>
          </p:cNvSpPr>
          <p:nvPr>
            <p:ph idx="1"/>
          </p:nvPr>
        </p:nvSpPr>
        <p:spPr>
          <a:xfrm>
            <a:off x="899592" y="1340768"/>
            <a:ext cx="8064896" cy="5040560"/>
          </a:xfrm>
        </p:spPr>
        <p:txBody>
          <a:bodyPr numCol="2" spcCol="180000">
            <a:noAutofit/>
          </a:bodyPr>
          <a:lstStyle/>
          <a:p>
            <a:pPr marL="182563" indent="-182563" algn="just">
              <a:tabLst>
                <a:tab pos="3859213" algn="l"/>
              </a:tabLst>
            </a:pPr>
            <a:r>
              <a:rPr lang="el-GR" sz="1900" spc="-100" dirty="0" smtClean="0">
                <a:latin typeface="Arial" panose="020B0604020202020204" pitchFamily="34" charset="0"/>
                <a:cs typeface="Arial" panose="020B0604020202020204" pitchFamily="34" charset="0"/>
              </a:rPr>
              <a:t>Η αρχική σκέψη για την έναρξη της ομάδας στην Αλεξανδρούπολη γεννήθηκε μέσα από την ανάγκη γνωριμίας των   ληπτών των υπηρεσιών της ΕΚΨ&amp;ΨΥ, που διαμένουν στις ΜΨΑ, με τη λειτουργία, του οργανισμού, τη φιλοσοφία και τους στόχους του. Επίσης με τη συμπερίληψή τους στις εκπαιδευτικές διαδικασίες, στις οποίες, κατά την ίδια περίοδο, συμμετείχε   το προσωπικό (ενδυνάμωση, συνηγορία, ανάρρωση κ.α.). Επιπλέον, εκτιμήθηκε η, από καιρό, έκφραση επιθυμίας των ληπτών να βρίσκονται  μεταξύ τους και να συζητούν θέματα κοινού ενδιαφέροντος. </a:t>
            </a:r>
            <a:endParaRPr lang="el-GR" sz="1900" dirty="0">
              <a:latin typeface="Arial" panose="020B0604020202020204" pitchFamily="34" charset="0"/>
              <a:cs typeface="Arial" panose="020B0604020202020204" pitchFamily="34" charset="0"/>
            </a:endParaRPr>
          </a:p>
          <a:p>
            <a:pPr marL="269875" indent="-179388" algn="just"/>
            <a:r>
              <a:rPr lang="el-GR" sz="1900" spc="-100" dirty="0" smtClean="0">
                <a:latin typeface="Arial" panose="020B0604020202020204" pitchFamily="34" charset="0"/>
                <a:cs typeface="Arial" panose="020B0604020202020204" pitchFamily="34" charset="0"/>
              </a:rPr>
              <a:t>Στην Άμφισσα, αφορμή για τη δημιουργία της ομάδας αποτέλεσε η διεξαγωγή σεμιναρίου της Ε</a:t>
            </a:r>
            <a:r>
              <a:rPr lang="en-US" sz="1900" spc="-100" dirty="0" smtClean="0">
                <a:latin typeface="Arial" panose="020B0604020202020204" pitchFamily="34" charset="0"/>
                <a:cs typeface="Arial" panose="020B0604020202020204" pitchFamily="34" charset="0"/>
              </a:rPr>
              <a:t>.</a:t>
            </a:r>
            <a:r>
              <a:rPr lang="el-GR" sz="1900" spc="-100" dirty="0" smtClean="0">
                <a:latin typeface="Arial" panose="020B0604020202020204" pitchFamily="34" charset="0"/>
                <a:cs typeface="Arial" panose="020B0604020202020204" pitchFamily="34" charset="0"/>
              </a:rPr>
              <a:t>Σ</a:t>
            </a:r>
            <a:r>
              <a:rPr lang="en-US" sz="1900" spc="-100" dirty="0" smtClean="0">
                <a:latin typeface="Arial" panose="020B0604020202020204" pitchFamily="34" charset="0"/>
                <a:cs typeface="Arial" panose="020B0604020202020204" pitchFamily="34" charset="0"/>
              </a:rPr>
              <a:t>.</a:t>
            </a:r>
            <a:r>
              <a:rPr lang="el-GR" sz="1900" spc="-100" dirty="0" smtClean="0">
                <a:latin typeface="Arial" panose="020B0604020202020204" pitchFamily="34" charset="0"/>
                <a:cs typeface="Arial" panose="020B0604020202020204" pitchFamily="34" charset="0"/>
              </a:rPr>
              <a:t>Α</a:t>
            </a:r>
            <a:r>
              <a:rPr lang="en-US" sz="1900" spc="-100" dirty="0" smtClean="0">
                <a:latin typeface="Arial" panose="020B0604020202020204" pitchFamily="34" charset="0"/>
                <a:cs typeface="Arial" panose="020B0604020202020204" pitchFamily="34" charset="0"/>
              </a:rPr>
              <a:t>.</a:t>
            </a:r>
            <a:r>
              <a:rPr lang="el-GR" sz="1900" spc="-100" dirty="0" err="1" smtClean="0">
                <a:latin typeface="Arial" panose="020B0604020202020204" pitchFamily="34" charset="0"/>
                <a:cs typeface="Arial" panose="020B0604020202020204" pitchFamily="34" charset="0"/>
              </a:rPr>
              <a:t>μεΑ</a:t>
            </a:r>
            <a:r>
              <a:rPr lang="el-GR" sz="1900" spc="-100" dirty="0" smtClean="0">
                <a:latin typeface="Arial" panose="020B0604020202020204" pitchFamily="34" charset="0"/>
                <a:cs typeface="Arial" panose="020B0604020202020204" pitchFamily="34" charset="0"/>
              </a:rPr>
              <a:t> με τίτλο: «Ενδυνάμωση της Συλλογικής Έκφρασης και της Συνηγορίας των Ατόμων με Ψυχική Αναπηρία». Λήπτες υπηρεσιών ψυχικής υγείας από την Κινητή Μονάδα Ν. Φωκίδας της ΕΚΨ&amp;ΨΥ παρακολούθησαν το σεμινάριο με επιτυχία</a:t>
            </a:r>
            <a:r>
              <a:rPr lang="en-US" sz="1900" spc="-100" dirty="0" smtClean="0">
                <a:latin typeface="Arial" panose="020B0604020202020204" pitchFamily="34" charset="0"/>
                <a:cs typeface="Arial" panose="020B0604020202020204" pitchFamily="34" charset="0"/>
              </a:rPr>
              <a:t>,</a:t>
            </a:r>
            <a:r>
              <a:rPr lang="el-GR" sz="1900" spc="-100" dirty="0" smtClean="0">
                <a:latin typeface="Arial" panose="020B0604020202020204" pitchFamily="34" charset="0"/>
                <a:cs typeface="Arial" panose="020B0604020202020204" pitchFamily="34" charset="0"/>
              </a:rPr>
              <a:t> με εκπαιδεύτρια επαγγελματία ψυχικής υγείας της ΕΚΨ&amp;ΨΥ </a:t>
            </a:r>
            <a:endParaRPr lang="el-GR" sz="1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60648"/>
            <a:ext cx="8229600" cy="868346"/>
          </a:xfrm>
        </p:spPr>
        <p:txBody>
          <a:bodyPr>
            <a:noAutofit/>
          </a:bodyPr>
          <a:lstStyle/>
          <a:p>
            <a:pPr algn="ctr"/>
            <a:r>
              <a:rPr lang="el-GR" sz="2800" b="1" dirty="0" smtClean="0">
                <a:latin typeface="Arial" pitchFamily="34" charset="0"/>
                <a:cs typeface="Arial" pitchFamily="34" charset="0"/>
              </a:rPr>
              <a:t>Χαρακτηριστικά/ Μεθοδολογία</a:t>
            </a:r>
            <a:endParaRPr lang="el-GR" sz="2800" b="1" dirty="0">
              <a:latin typeface="Arial" pitchFamily="34" charset="0"/>
              <a:cs typeface="Arial" pitchFamily="34" charset="0"/>
            </a:endParaRPr>
          </a:p>
        </p:txBody>
      </p:sp>
      <p:sp>
        <p:nvSpPr>
          <p:cNvPr id="3" name="2 - Θέση περιεχομένου"/>
          <p:cNvSpPr>
            <a:spLocks noGrp="1"/>
          </p:cNvSpPr>
          <p:nvPr>
            <p:ph idx="1"/>
          </p:nvPr>
        </p:nvSpPr>
        <p:spPr>
          <a:xfrm>
            <a:off x="1187624" y="1268760"/>
            <a:ext cx="7416824" cy="4968552"/>
          </a:xfrm>
        </p:spPr>
        <p:txBody>
          <a:bodyPr>
            <a:normAutofit/>
          </a:bodyPr>
          <a:lstStyle/>
          <a:p>
            <a:pPr marL="0" indent="0" algn="just">
              <a:buNone/>
            </a:pPr>
            <a:r>
              <a:rPr lang="el-GR" sz="2200" dirty="0" smtClean="0">
                <a:latin typeface="Arial" pitchFamily="34" charset="0"/>
                <a:cs typeface="Arial" pitchFamily="34" charset="0"/>
              </a:rPr>
              <a:t>   Άμφισσα, Ομάδα</a:t>
            </a:r>
            <a:r>
              <a:rPr lang="en-US" sz="2200" dirty="0" smtClean="0">
                <a:latin typeface="Arial" pitchFamily="34" charset="0"/>
                <a:cs typeface="Arial" pitchFamily="34" charset="0"/>
              </a:rPr>
              <a:t> </a:t>
            </a:r>
            <a:r>
              <a:rPr lang="el-GR" sz="2200" dirty="0" smtClean="0">
                <a:latin typeface="Arial" pitchFamily="34" charset="0"/>
                <a:cs typeface="Arial" pitchFamily="34" charset="0"/>
              </a:rPr>
              <a:t>Στήριξης «Έλα κι Εσύ»</a:t>
            </a:r>
          </a:p>
          <a:p>
            <a:pPr marL="0" indent="0" algn="just">
              <a:buNone/>
            </a:pPr>
            <a:endParaRPr lang="el-GR" sz="2200" dirty="0" smtClean="0">
              <a:latin typeface="Arial" pitchFamily="34" charset="0"/>
              <a:cs typeface="Arial" pitchFamily="34" charset="0"/>
            </a:endParaRPr>
          </a:p>
          <a:p>
            <a:pPr marL="269875" indent="-269875" algn="just"/>
            <a:r>
              <a:rPr lang="el-GR" sz="2200" spc="-100" dirty="0" smtClean="0">
                <a:latin typeface="Arial" pitchFamily="34" charset="0"/>
                <a:cs typeface="Arial" pitchFamily="34" charset="0"/>
              </a:rPr>
              <a:t>Έναρξη: Απρίλιος 2014, Συχνότητα: μια φορά την εβδομάδα, Διάρκεια: 1 ώρα, Συντονισμός: επαγγελματίας ψυχικής υγείας.  </a:t>
            </a:r>
          </a:p>
          <a:p>
            <a:pPr marL="269875" indent="-269875" algn="just"/>
            <a:endParaRPr lang="el-GR" sz="2200" dirty="0" smtClean="0">
              <a:latin typeface="Arial" pitchFamily="34" charset="0"/>
              <a:cs typeface="Arial" pitchFamily="34" charset="0"/>
            </a:endParaRPr>
          </a:p>
          <a:p>
            <a:pPr marL="269875" indent="-269875" algn="just"/>
            <a:r>
              <a:rPr lang="el-GR" sz="2200" spc="-100" dirty="0" smtClean="0">
                <a:latin typeface="Arial" pitchFamily="34" charset="0"/>
                <a:cs typeface="Arial" pitchFamily="34" charset="0"/>
              </a:rPr>
              <a:t>Σύνθεση: </a:t>
            </a:r>
            <a:r>
              <a:rPr lang="el-GR" sz="2200" b="1" spc="-100" dirty="0" smtClean="0">
                <a:latin typeface="Arial" pitchFamily="34" charset="0"/>
                <a:cs typeface="Arial" pitchFamily="34" charset="0"/>
              </a:rPr>
              <a:t>7 </a:t>
            </a:r>
            <a:r>
              <a:rPr lang="el-GR" sz="2200" spc="-100" dirty="0" smtClean="0">
                <a:latin typeface="Arial" pitchFamily="34" charset="0"/>
                <a:cs typeface="Arial" pitchFamily="34" charset="0"/>
              </a:rPr>
              <a:t>μέλη</a:t>
            </a:r>
            <a:endParaRPr lang="el-GR" sz="2200" spc="-100" dirty="0">
              <a:latin typeface="Arial" pitchFamily="34" charset="0"/>
              <a:cs typeface="Arial" pitchFamily="34" charset="0"/>
            </a:endParaRPr>
          </a:p>
          <a:p>
            <a:pPr marL="0" indent="0" algn="just">
              <a:buNone/>
            </a:pPr>
            <a:endParaRPr lang="el-GR" sz="2200" spc="-100" dirty="0" smtClean="0">
              <a:latin typeface="Arial" pitchFamily="34" charset="0"/>
              <a:cs typeface="Arial" pitchFamily="34" charset="0"/>
            </a:endParaRPr>
          </a:p>
          <a:p>
            <a:pPr marL="269875" indent="-269875" algn="just"/>
            <a:r>
              <a:rPr lang="el-GR" sz="2200" spc="-100" dirty="0" smtClean="0">
                <a:latin typeface="Arial" pitchFamily="34" charset="0"/>
                <a:cs typeface="Arial" pitchFamily="34" charset="0"/>
              </a:rPr>
              <a:t>Χαρακτηριστικά: στην πλειονότητα γυναίκες (αναλογία 5:2), ηλικίες από 37 έως 60 έτη, ανομοιογένεια ως προς την ψυχοπαθολογία και το επίπεδο λειτουργικότητας.</a:t>
            </a:r>
          </a:p>
          <a:p>
            <a:pPr marL="0" indent="0" algn="just">
              <a:buNone/>
            </a:pPr>
            <a:endParaRPr lang="el-GR" dirty="0"/>
          </a:p>
        </p:txBody>
      </p:sp>
      <p:pic>
        <p:nvPicPr>
          <p:cNvPr id="1026" name="Picture 2" descr="http://www.mazi.org.gr/images/come_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3848" y="5229200"/>
            <a:ext cx="2952328" cy="1628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9"/>
            <a:ext cx="8229600" cy="1082660"/>
          </a:xfrm>
        </p:spPr>
        <p:txBody>
          <a:bodyPr wrap="square" lIns="0" rIns="0" anchor="ctr" anchorCtr="1">
            <a:noAutofit/>
          </a:bodyPr>
          <a:lstStyle/>
          <a:p>
            <a:r>
              <a:rPr lang="el-GR" sz="2800" b="1" kern="0" dirty="0" smtClean="0">
                <a:latin typeface="Arial" pitchFamily="34" charset="0"/>
                <a:cs typeface="Arial" pitchFamily="34" charset="0"/>
              </a:rPr>
              <a:t>Εξέλιξη της ομάδας</a:t>
            </a:r>
            <a:r>
              <a:rPr lang="el-GR" sz="2800" kern="0" dirty="0" smtClean="0"/>
              <a:t/>
            </a:r>
            <a:br>
              <a:rPr lang="el-GR" sz="2800" kern="0" dirty="0" smtClean="0"/>
            </a:br>
            <a:endParaRPr lang="el-GR" sz="2800" kern="0" dirty="0"/>
          </a:p>
        </p:txBody>
      </p:sp>
      <p:sp>
        <p:nvSpPr>
          <p:cNvPr id="3" name="2 - Θέση περιεχομένου"/>
          <p:cNvSpPr>
            <a:spLocks noGrp="1"/>
          </p:cNvSpPr>
          <p:nvPr>
            <p:ph idx="1"/>
          </p:nvPr>
        </p:nvSpPr>
        <p:spPr>
          <a:xfrm>
            <a:off x="1043608" y="1052736"/>
            <a:ext cx="7776864" cy="5616624"/>
          </a:xfrm>
        </p:spPr>
        <p:txBody>
          <a:bodyPr>
            <a:normAutofit fontScale="55000" lnSpcReduction="20000"/>
          </a:bodyPr>
          <a:lstStyle/>
          <a:p>
            <a:pPr marL="111760" indent="0" algn="just">
              <a:buNone/>
            </a:pPr>
            <a:r>
              <a:rPr lang="el-GR" sz="4000" b="1" dirty="0" smtClean="0">
                <a:effectLst>
                  <a:outerShdw blurRad="38100" dist="38100" dir="2700000" algn="tl">
                    <a:srgbClr val="000000">
                      <a:alpha val="43137"/>
                    </a:srgbClr>
                  </a:outerShdw>
                </a:effectLst>
                <a:latin typeface="Arial" pitchFamily="34" charset="0"/>
                <a:cs typeface="Arial" pitchFamily="34" charset="0"/>
              </a:rPr>
              <a:t>1</a:t>
            </a:r>
            <a:r>
              <a:rPr lang="el-GR" sz="4000" b="1" baseline="30000" dirty="0" smtClean="0">
                <a:effectLst>
                  <a:outerShdw blurRad="38100" dist="38100" dir="2700000" algn="tl">
                    <a:srgbClr val="000000">
                      <a:alpha val="43137"/>
                    </a:srgbClr>
                  </a:outerShdw>
                </a:effectLst>
                <a:latin typeface="Arial" pitchFamily="34" charset="0"/>
                <a:cs typeface="Arial" pitchFamily="34" charset="0"/>
              </a:rPr>
              <a:t>η</a:t>
            </a:r>
            <a:r>
              <a:rPr lang="el-GR" sz="4000" b="1" dirty="0" smtClean="0">
                <a:effectLst>
                  <a:outerShdw blurRad="38100" dist="38100" dir="2700000" algn="tl">
                    <a:srgbClr val="000000">
                      <a:alpha val="43137"/>
                    </a:srgbClr>
                  </a:outerShdw>
                </a:effectLst>
                <a:latin typeface="Arial" pitchFamily="34" charset="0"/>
                <a:cs typeface="Arial" pitchFamily="34" charset="0"/>
              </a:rPr>
              <a:t> περίοδος λειτουργίας </a:t>
            </a:r>
            <a:r>
              <a:rPr lang="el-GR" sz="4000" dirty="0" smtClean="0">
                <a:latin typeface="Arial" pitchFamily="34" charset="0"/>
                <a:cs typeface="Arial" pitchFamily="34" charset="0"/>
              </a:rPr>
              <a:t>(2014): συγκεκριμένος ρόλος σε κάθε μέλος:</a:t>
            </a:r>
          </a:p>
          <a:p>
            <a:pPr marL="822960" lvl="0" indent="-457200" algn="just">
              <a:spcBef>
                <a:spcPts val="1200"/>
              </a:spcBef>
              <a:buFont typeface="Wingdings" panose="05000000000000000000" pitchFamily="2" charset="2"/>
              <a:buChar char="§"/>
            </a:pPr>
            <a:r>
              <a:rPr lang="el-GR" i="1" dirty="0" smtClean="0">
                <a:latin typeface="Arial" pitchFamily="34" charset="0"/>
                <a:cs typeface="Arial" pitchFamily="34" charset="0"/>
              </a:rPr>
              <a:t>ενημέρωση  για  νέες  θέσεις  εργασίας, σεμινάρια  επαγγελματικής  κατάρτισης</a:t>
            </a:r>
          </a:p>
          <a:p>
            <a:pPr marL="822960" lvl="0" indent="-457200" algn="just">
              <a:spcBef>
                <a:spcPts val="1200"/>
              </a:spcBef>
              <a:buFont typeface="Wingdings" panose="05000000000000000000" pitchFamily="2" charset="2"/>
              <a:buChar char="§"/>
            </a:pPr>
            <a:r>
              <a:rPr lang="el-GR" i="1" dirty="0" smtClean="0">
                <a:latin typeface="Arial" pitchFamily="34" charset="0"/>
                <a:cs typeface="Arial" pitchFamily="34" charset="0"/>
              </a:rPr>
              <a:t>ενημέρωση για τοπικές εκδηλώσεις, ημερίδες, πολιτιστικά δρώμενα</a:t>
            </a:r>
          </a:p>
          <a:p>
            <a:pPr marL="822960" lvl="0" indent="-457200" algn="just">
              <a:spcBef>
                <a:spcPts val="1200"/>
              </a:spcBef>
              <a:buFont typeface="Wingdings" panose="05000000000000000000" pitchFamily="2" charset="2"/>
              <a:buChar char="§"/>
            </a:pPr>
            <a:r>
              <a:rPr lang="el-GR" i="1" dirty="0" smtClean="0">
                <a:latin typeface="Arial" pitchFamily="34" charset="0"/>
                <a:cs typeface="Arial" pitchFamily="34" charset="0"/>
              </a:rPr>
              <a:t>έρευνα-μελέτη της επικαιρότητας, ανάγνωση επιστημονικών άρθρων από διαφορετικά πεδία ενδιαφέροντος των μελών</a:t>
            </a:r>
            <a:r>
              <a:rPr lang="el-GR" i="1" dirty="0" smtClean="0">
                <a:solidFill>
                  <a:schemeClr val="accent2"/>
                </a:solidFill>
                <a:latin typeface="Arial" pitchFamily="34" charset="0"/>
                <a:cs typeface="Arial" pitchFamily="34" charset="0"/>
              </a:rPr>
              <a:t> </a:t>
            </a:r>
            <a:r>
              <a:rPr lang="el-GR" i="1" dirty="0" smtClean="0">
                <a:latin typeface="Arial" pitchFamily="34" charset="0"/>
                <a:cs typeface="Arial" pitchFamily="34" charset="0"/>
              </a:rPr>
              <a:t>(πχ. άρθρα σχετικά με την πληροφορική)</a:t>
            </a:r>
          </a:p>
          <a:p>
            <a:pPr marL="822960" lvl="0" indent="-457200" algn="just">
              <a:spcBef>
                <a:spcPts val="1200"/>
              </a:spcBef>
              <a:buFont typeface="Wingdings" panose="05000000000000000000" pitchFamily="2" charset="2"/>
              <a:buChar char="§"/>
            </a:pPr>
            <a:r>
              <a:rPr lang="el-GR" i="1" dirty="0" smtClean="0">
                <a:latin typeface="Arial" pitchFamily="34" charset="0"/>
                <a:cs typeface="Arial" pitchFamily="34" charset="0"/>
              </a:rPr>
              <a:t>δικτύωση και εκπροσώπηση της ομάδας στην τοπική κοινότητα</a:t>
            </a:r>
          </a:p>
          <a:p>
            <a:pPr marL="568960" lvl="0" indent="-457200" algn="just">
              <a:buFont typeface="Wingdings" panose="05000000000000000000" pitchFamily="2" charset="2"/>
              <a:buChar char="§"/>
            </a:pPr>
            <a:endParaRPr lang="el-GR" dirty="0" smtClean="0">
              <a:latin typeface="Arial" pitchFamily="34" charset="0"/>
              <a:cs typeface="Arial" pitchFamily="34" charset="0"/>
            </a:endParaRPr>
          </a:p>
          <a:p>
            <a:pPr lvl="0" indent="-254000" algn="just">
              <a:buNone/>
            </a:pPr>
            <a:endParaRPr lang="el-GR" dirty="0" smtClean="0">
              <a:latin typeface="Arial" pitchFamily="34" charset="0"/>
              <a:cs typeface="Arial" pitchFamily="34" charset="0"/>
            </a:endParaRPr>
          </a:p>
          <a:p>
            <a:pPr lvl="0" indent="-254000" algn="just">
              <a:buNone/>
            </a:pPr>
            <a:r>
              <a:rPr lang="el-GR" dirty="0" smtClean="0">
                <a:latin typeface="Arial" pitchFamily="34" charset="0"/>
                <a:cs typeface="Arial" pitchFamily="34" charset="0"/>
              </a:rPr>
              <a:t>    </a:t>
            </a:r>
            <a:r>
              <a:rPr lang="el-GR" sz="3600" dirty="0" smtClean="0">
                <a:latin typeface="Arial" pitchFamily="34" charset="0"/>
                <a:cs typeface="Arial" pitchFamily="34" charset="0"/>
              </a:rPr>
              <a:t>Σταδιακά:</a:t>
            </a:r>
          </a:p>
          <a:p>
            <a:pPr marL="660400" lvl="0" indent="-571500" algn="just">
              <a:spcBef>
                <a:spcPts val="1200"/>
              </a:spcBef>
              <a:buFont typeface="Courier New" panose="02070309020205020404" pitchFamily="49" charset="0"/>
              <a:buChar char="o"/>
            </a:pPr>
            <a:r>
              <a:rPr lang="el-GR" sz="3600" dirty="0" smtClean="0">
                <a:latin typeface="Arial" pitchFamily="34" charset="0"/>
                <a:cs typeface="Arial" pitchFamily="34" charset="0"/>
              </a:rPr>
              <a:t>Τα μέλη της ομάδας συμμετέχουν πιο ενεργά στις δράσεις της κοινότητας ως μέλη μιας ομάδας με κοινά χαρακτηριστικά</a:t>
            </a:r>
          </a:p>
          <a:p>
            <a:pPr marL="660400" lvl="0" indent="-571500" algn="just">
              <a:spcBef>
                <a:spcPts val="1200"/>
              </a:spcBef>
              <a:buFont typeface="Courier New" panose="02070309020205020404" pitchFamily="49" charset="0"/>
              <a:buChar char="o"/>
            </a:pPr>
            <a:r>
              <a:rPr lang="el-GR" sz="3600" dirty="0" smtClean="0">
                <a:latin typeface="Arial" pitchFamily="34" charset="0"/>
                <a:cs typeface="Arial" pitchFamily="34" charset="0"/>
              </a:rPr>
              <a:t>Εκφράζουν την επιθυμία για μεγαλύτερο άνοιγμα στην κοινότητα και για τροποποιήσεις στο περιεχόμενο της ομάδας (ομάδα δημιουργικής απασχόλησης για προσέλκυση νέων μελών)</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1682</TotalTime>
  <Words>1574</Words>
  <Application>Microsoft Office PowerPoint</Application>
  <PresentationFormat>Προβολή στην οθόνη (4:3)</PresentationFormat>
  <Paragraphs>165</Paragraphs>
  <Slides>19</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19</vt:i4>
      </vt:variant>
    </vt:vector>
  </HeadingPairs>
  <TitlesOfParts>
    <vt:vector size="20" baseType="lpstr">
      <vt:lpstr>Ηλιοστάσιο</vt:lpstr>
      <vt:lpstr>Η συμβολή των ομαδικών δραστηριοτήτων αυτοβοήθειας στην ενδυνάμωση  των ατόμων με προβλήματα ψυχικής υγείας </vt:lpstr>
      <vt:lpstr>Αυτοβοήθεια και Ομάδες Αυτοβοήθειας</vt:lpstr>
      <vt:lpstr>Ενδυνάμωση </vt:lpstr>
      <vt:lpstr>Αυτοβοήθεια και ενδυνάμωση</vt:lpstr>
      <vt:lpstr>Οι διαστάσεις της Ενδυνάμωσης</vt:lpstr>
      <vt:lpstr>Στοιχεία Ομάδων</vt:lpstr>
      <vt:lpstr>Έναρξη</vt:lpstr>
      <vt:lpstr>Χαρακτηριστικά/ Μεθοδολογία</vt:lpstr>
      <vt:lpstr>Εξέλιξη της ομάδας </vt:lpstr>
      <vt:lpstr>Εξέλιξη της ομάδας</vt:lpstr>
      <vt:lpstr>Χαρακτηριστικά/ Μεθοδολογία</vt:lpstr>
      <vt:lpstr>Εξέλιξη της ομάδας</vt:lpstr>
      <vt:lpstr>Εξέλιξη της ομάδας</vt:lpstr>
      <vt:lpstr>Στόχοι ομάδων</vt:lpstr>
      <vt:lpstr>Αποτελέσματα Ομάδων </vt:lpstr>
      <vt:lpstr>Επομένως</vt:lpstr>
      <vt:lpstr>Σχόλια / Επισημάνσεις</vt:lpstr>
      <vt:lpstr>Σχόλια / Επισημάνσεις</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ekps4</cp:lastModifiedBy>
  <cp:revision>147</cp:revision>
  <cp:lastPrinted>2016-04-13T05:52:03Z</cp:lastPrinted>
  <dcterms:created xsi:type="dcterms:W3CDTF">2016-04-08T09:24:32Z</dcterms:created>
  <dcterms:modified xsi:type="dcterms:W3CDTF">2017-02-07T08:55:57Z</dcterms:modified>
</cp:coreProperties>
</file>