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3"/>
  </p:notesMasterIdLst>
  <p:sldIdLst>
    <p:sldId id="256" r:id="rId2"/>
  </p:sldIdLst>
  <p:sldSz cx="50406300" cy="28443238"/>
  <p:notesSz cx="9144000" cy="6858000"/>
  <p:defaultTextStyle>
    <a:defPPr>
      <a:defRPr lang="el-GR"/>
    </a:defPPr>
    <a:lvl1pPr marL="0" algn="l" defTabSz="4505615" rtl="0" eaLnBrk="1" latinLnBrk="0" hangingPunct="1">
      <a:defRPr sz="8900" kern="1200">
        <a:solidFill>
          <a:schemeClr val="tx1"/>
        </a:solidFill>
        <a:latin typeface="+mn-lt"/>
        <a:ea typeface="+mn-ea"/>
        <a:cs typeface="+mn-cs"/>
      </a:defRPr>
    </a:lvl1pPr>
    <a:lvl2pPr marL="2252807" algn="l" defTabSz="4505615" rtl="0" eaLnBrk="1" latinLnBrk="0" hangingPunct="1">
      <a:defRPr sz="8900" kern="1200">
        <a:solidFill>
          <a:schemeClr val="tx1"/>
        </a:solidFill>
        <a:latin typeface="+mn-lt"/>
        <a:ea typeface="+mn-ea"/>
        <a:cs typeface="+mn-cs"/>
      </a:defRPr>
    </a:lvl2pPr>
    <a:lvl3pPr marL="4505615" algn="l" defTabSz="4505615" rtl="0" eaLnBrk="1" latinLnBrk="0" hangingPunct="1">
      <a:defRPr sz="8900" kern="1200">
        <a:solidFill>
          <a:schemeClr val="tx1"/>
        </a:solidFill>
        <a:latin typeface="+mn-lt"/>
        <a:ea typeface="+mn-ea"/>
        <a:cs typeface="+mn-cs"/>
      </a:defRPr>
    </a:lvl3pPr>
    <a:lvl4pPr marL="6758422" algn="l" defTabSz="4505615" rtl="0" eaLnBrk="1" latinLnBrk="0" hangingPunct="1">
      <a:defRPr sz="8900" kern="1200">
        <a:solidFill>
          <a:schemeClr val="tx1"/>
        </a:solidFill>
        <a:latin typeface="+mn-lt"/>
        <a:ea typeface="+mn-ea"/>
        <a:cs typeface="+mn-cs"/>
      </a:defRPr>
    </a:lvl4pPr>
    <a:lvl5pPr marL="9011229" algn="l" defTabSz="4505615" rtl="0" eaLnBrk="1" latinLnBrk="0" hangingPunct="1">
      <a:defRPr sz="8900" kern="1200">
        <a:solidFill>
          <a:schemeClr val="tx1"/>
        </a:solidFill>
        <a:latin typeface="+mn-lt"/>
        <a:ea typeface="+mn-ea"/>
        <a:cs typeface="+mn-cs"/>
      </a:defRPr>
    </a:lvl5pPr>
    <a:lvl6pPr marL="11264036" algn="l" defTabSz="4505615" rtl="0" eaLnBrk="1" latinLnBrk="0" hangingPunct="1">
      <a:defRPr sz="8900" kern="1200">
        <a:solidFill>
          <a:schemeClr val="tx1"/>
        </a:solidFill>
        <a:latin typeface="+mn-lt"/>
        <a:ea typeface="+mn-ea"/>
        <a:cs typeface="+mn-cs"/>
      </a:defRPr>
    </a:lvl6pPr>
    <a:lvl7pPr marL="13516844" algn="l" defTabSz="4505615" rtl="0" eaLnBrk="1" latinLnBrk="0" hangingPunct="1">
      <a:defRPr sz="8900" kern="1200">
        <a:solidFill>
          <a:schemeClr val="tx1"/>
        </a:solidFill>
        <a:latin typeface="+mn-lt"/>
        <a:ea typeface="+mn-ea"/>
        <a:cs typeface="+mn-cs"/>
      </a:defRPr>
    </a:lvl7pPr>
    <a:lvl8pPr marL="15769651" algn="l" defTabSz="4505615" rtl="0" eaLnBrk="1" latinLnBrk="0" hangingPunct="1">
      <a:defRPr sz="8900" kern="1200">
        <a:solidFill>
          <a:schemeClr val="tx1"/>
        </a:solidFill>
        <a:latin typeface="+mn-lt"/>
        <a:ea typeface="+mn-ea"/>
        <a:cs typeface="+mn-cs"/>
      </a:defRPr>
    </a:lvl8pPr>
    <a:lvl9pPr marL="18022458" algn="l" defTabSz="4505615"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959">
          <p15:clr>
            <a:srgbClr val="A4A3A4"/>
          </p15:clr>
        </p15:guide>
        <p15:guide id="2" pos="158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7" d="100"/>
          <a:sy n="17" d="100"/>
        </p:scale>
        <p:origin x="-660" y="-84"/>
      </p:cViewPr>
      <p:guideLst>
        <p:guide orient="horz" pos="8959"/>
        <p:guide pos="1587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82CBE2F-5ED7-40A4-99BB-AF52C0A233B7}" type="datetimeFigureOut">
              <a:rPr lang="el-GR" smtClean="0"/>
              <a:pPr/>
              <a:t>02/06/2017</a:t>
            </a:fld>
            <a:endParaRPr lang="el-GR"/>
          </a:p>
        </p:txBody>
      </p:sp>
      <p:sp>
        <p:nvSpPr>
          <p:cNvPr id="4" name="3 - Θέση εικόνας διαφάνειας"/>
          <p:cNvSpPr>
            <a:spLocks noGrp="1" noRot="1" noChangeAspect="1"/>
          </p:cNvSpPr>
          <p:nvPr>
            <p:ph type="sldImg" idx="2"/>
          </p:nvPr>
        </p:nvSpPr>
        <p:spPr>
          <a:xfrm>
            <a:off x="2293938" y="514350"/>
            <a:ext cx="4556125" cy="257175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0805086F-0DC0-42C2-9A47-A62FF53579FE}" type="slidenum">
              <a:rPr lang="el-GR" smtClean="0"/>
              <a:pPr/>
              <a:t>‹#›</a:t>
            </a:fld>
            <a:endParaRPr lang="el-GR"/>
          </a:p>
        </p:txBody>
      </p:sp>
    </p:spTree>
    <p:extLst>
      <p:ext uri="{BB962C8B-B14F-4D97-AF65-F5344CB8AC3E}">
        <p14:creationId xmlns:p14="http://schemas.microsoft.com/office/powerpoint/2010/main" val="2313982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05086F-0DC0-42C2-9A47-A62FF53579FE}" type="slidenum">
              <a:rPr lang="el-GR" smtClean="0"/>
              <a:pPr/>
              <a:t>1</a:t>
            </a:fld>
            <a:endParaRPr lang="el-GR"/>
          </a:p>
        </p:txBody>
      </p:sp>
    </p:spTree>
    <p:extLst>
      <p:ext uri="{BB962C8B-B14F-4D97-AF65-F5344CB8AC3E}">
        <p14:creationId xmlns:p14="http://schemas.microsoft.com/office/powerpoint/2010/main" val="252658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35114"/>
            <a:ext cx="50406300" cy="28478354"/>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6230780" y="9972694"/>
            <a:ext cx="32111426" cy="6827961"/>
          </a:xfrm>
        </p:spPr>
        <p:txBody>
          <a:bodyPr anchor="b">
            <a:noAutofit/>
          </a:bodyPr>
          <a:lstStyle>
            <a:lvl1pPr algn="r">
              <a:defRPr sz="22326">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230780" y="16800645"/>
            <a:ext cx="32111426" cy="4549338"/>
          </a:xfrm>
        </p:spPr>
        <p:txBody>
          <a:bodyPr anchor="t"/>
          <a:lstStyle>
            <a:lvl1pPr marL="0" indent="0" algn="r">
              <a:buNone/>
              <a:defRPr>
                <a:solidFill>
                  <a:schemeClr val="tx1">
                    <a:lumMod val="50000"/>
                    <a:lumOff val="50000"/>
                  </a:schemeClr>
                </a:solidFill>
              </a:defRPr>
            </a:lvl1pPr>
            <a:lvl2pPr marL="1890248" indent="0" algn="ctr">
              <a:buNone/>
              <a:defRPr>
                <a:solidFill>
                  <a:schemeClr val="tx1">
                    <a:tint val="75000"/>
                  </a:schemeClr>
                </a:solidFill>
              </a:defRPr>
            </a:lvl2pPr>
            <a:lvl3pPr marL="3780495" indent="0" algn="ctr">
              <a:buNone/>
              <a:defRPr>
                <a:solidFill>
                  <a:schemeClr val="tx1">
                    <a:tint val="75000"/>
                  </a:schemeClr>
                </a:solidFill>
              </a:defRPr>
            </a:lvl3pPr>
            <a:lvl4pPr marL="5670743" indent="0" algn="ctr">
              <a:buNone/>
              <a:defRPr>
                <a:solidFill>
                  <a:schemeClr val="tx1">
                    <a:tint val="75000"/>
                  </a:schemeClr>
                </a:solidFill>
              </a:defRPr>
            </a:lvl4pPr>
            <a:lvl5pPr marL="7560991" indent="0" algn="ctr">
              <a:buNone/>
              <a:defRPr>
                <a:solidFill>
                  <a:schemeClr val="tx1">
                    <a:tint val="75000"/>
                  </a:schemeClr>
                </a:solidFill>
              </a:defRPr>
            </a:lvl5pPr>
            <a:lvl6pPr marL="9451238" indent="0" algn="ctr">
              <a:buNone/>
              <a:defRPr>
                <a:solidFill>
                  <a:schemeClr val="tx1">
                    <a:tint val="75000"/>
                  </a:schemeClr>
                </a:solidFill>
              </a:defRPr>
            </a:lvl6pPr>
            <a:lvl7pPr marL="11341486" indent="0" algn="ctr">
              <a:buNone/>
              <a:defRPr>
                <a:solidFill>
                  <a:schemeClr val="tx1">
                    <a:tint val="75000"/>
                  </a:schemeClr>
                </a:solidFill>
              </a:defRPr>
            </a:lvl7pPr>
            <a:lvl8pPr marL="13231734" indent="0" algn="ctr">
              <a:buNone/>
              <a:defRPr>
                <a:solidFill>
                  <a:schemeClr val="tx1">
                    <a:tint val="75000"/>
                  </a:schemeClr>
                </a:solidFill>
              </a:defRPr>
            </a:lvl8pPr>
            <a:lvl9pPr marL="15121981"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FD3302-2FDF-4F5C-8F35-17AC9B5536E9}" type="datetimeFigureOut">
              <a:rPr lang="el-GR" smtClean="0"/>
              <a:pPr/>
              <a:t>02/06/2017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D96FA2-EED4-48C4-8C9A-A474A4F619EA}" type="slidenum">
              <a:rPr lang="el-GR" smtClean="0"/>
              <a:pPr/>
              <a:t>‹#›</a:t>
            </a:fld>
            <a:endParaRPr lang="el-GR"/>
          </a:p>
        </p:txBody>
      </p:sp>
    </p:spTree>
    <p:extLst>
      <p:ext uri="{BB962C8B-B14F-4D97-AF65-F5344CB8AC3E}">
        <p14:creationId xmlns:p14="http://schemas.microsoft.com/office/powerpoint/2010/main" val="191333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800357" y="2528288"/>
            <a:ext cx="35541849" cy="14116274"/>
          </a:xfrm>
        </p:spPr>
        <p:txBody>
          <a:bodyPr anchor="ctr">
            <a:normAutofit/>
          </a:bodyPr>
          <a:lstStyle>
            <a:lvl1pPr algn="l">
              <a:defRPr sz="18191"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800357" y="18540778"/>
            <a:ext cx="35541849" cy="6515492"/>
          </a:xfrm>
        </p:spPr>
        <p:txBody>
          <a:bodyPr anchor="ctr">
            <a:normAutofit/>
          </a:bodyPr>
          <a:lstStyle>
            <a:lvl1pPr marL="0" indent="0" algn="l">
              <a:buNone/>
              <a:defRPr sz="7442">
                <a:solidFill>
                  <a:schemeClr val="tx1">
                    <a:lumMod val="75000"/>
                    <a:lumOff val="25000"/>
                  </a:schemeClr>
                </a:solidFill>
              </a:defRPr>
            </a:lvl1pPr>
            <a:lvl2pPr marL="1890248" indent="0">
              <a:buNone/>
              <a:defRPr sz="7442">
                <a:solidFill>
                  <a:schemeClr val="tx1">
                    <a:tint val="75000"/>
                  </a:schemeClr>
                </a:solidFill>
              </a:defRPr>
            </a:lvl2pPr>
            <a:lvl3pPr marL="3780495" indent="0">
              <a:buNone/>
              <a:defRPr sz="6615">
                <a:solidFill>
                  <a:schemeClr val="tx1">
                    <a:tint val="75000"/>
                  </a:schemeClr>
                </a:solidFill>
              </a:defRPr>
            </a:lvl3pPr>
            <a:lvl4pPr marL="5670743" indent="0">
              <a:buNone/>
              <a:defRPr sz="5788">
                <a:solidFill>
                  <a:schemeClr val="tx1">
                    <a:tint val="75000"/>
                  </a:schemeClr>
                </a:solidFill>
              </a:defRPr>
            </a:lvl4pPr>
            <a:lvl5pPr marL="7560991" indent="0">
              <a:buNone/>
              <a:defRPr sz="5788">
                <a:solidFill>
                  <a:schemeClr val="tx1">
                    <a:tint val="75000"/>
                  </a:schemeClr>
                </a:solidFill>
              </a:defRPr>
            </a:lvl5pPr>
            <a:lvl6pPr marL="9451238" indent="0">
              <a:buNone/>
              <a:defRPr sz="5788">
                <a:solidFill>
                  <a:schemeClr val="tx1">
                    <a:tint val="75000"/>
                  </a:schemeClr>
                </a:solidFill>
              </a:defRPr>
            </a:lvl6pPr>
            <a:lvl7pPr marL="11341486" indent="0">
              <a:buNone/>
              <a:defRPr sz="5788">
                <a:solidFill>
                  <a:schemeClr val="tx1">
                    <a:tint val="75000"/>
                  </a:schemeClr>
                </a:solidFill>
              </a:defRPr>
            </a:lvl7pPr>
            <a:lvl8pPr marL="13231734" indent="0">
              <a:buNone/>
              <a:defRPr sz="5788">
                <a:solidFill>
                  <a:schemeClr val="tx1">
                    <a:tint val="75000"/>
                  </a:schemeClr>
                </a:solidFill>
              </a:defRPr>
            </a:lvl8pPr>
            <a:lvl9pPr marL="15121981" indent="0">
              <a:buNone/>
              <a:defRPr sz="578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D3302-2FDF-4F5C-8F35-17AC9B5536E9}" type="datetimeFigureOut">
              <a:rPr lang="el-GR" smtClean="0"/>
              <a:pPr/>
              <a:t>02/06/2017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D96FA2-EED4-48C4-8C9A-A474A4F619EA}" type="slidenum">
              <a:rPr lang="el-GR" smtClean="0"/>
              <a:pPr/>
              <a:t>‹#›</a:t>
            </a:fld>
            <a:endParaRPr lang="el-GR"/>
          </a:p>
        </p:txBody>
      </p:sp>
    </p:spTree>
    <p:extLst>
      <p:ext uri="{BB962C8B-B14F-4D97-AF65-F5344CB8AC3E}">
        <p14:creationId xmlns:p14="http://schemas.microsoft.com/office/powerpoint/2010/main" val="2703140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50484" y="2528288"/>
            <a:ext cx="33464185" cy="12536094"/>
          </a:xfrm>
        </p:spPr>
        <p:txBody>
          <a:bodyPr anchor="ctr">
            <a:normAutofit/>
          </a:bodyPr>
          <a:lstStyle>
            <a:lvl1pPr algn="l">
              <a:defRPr sz="18191"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648131" y="15064382"/>
            <a:ext cx="29868891" cy="1580180"/>
          </a:xfrm>
        </p:spPr>
        <p:txBody>
          <a:bodyPr anchor="ctr">
            <a:noAutofit/>
          </a:bodyPr>
          <a:lstStyle>
            <a:lvl1pPr marL="0" indent="0">
              <a:buFontTx/>
              <a:buNone/>
              <a:defRPr sz="6615">
                <a:solidFill>
                  <a:schemeClr val="tx1">
                    <a:lumMod val="50000"/>
                    <a:lumOff val="50000"/>
                  </a:schemeClr>
                </a:solidFill>
              </a:defRPr>
            </a:lvl1pPr>
            <a:lvl2pPr marL="1890248" indent="0">
              <a:buFontTx/>
              <a:buNone/>
              <a:defRPr/>
            </a:lvl2pPr>
            <a:lvl3pPr marL="3780495" indent="0">
              <a:buFontTx/>
              <a:buNone/>
              <a:defRPr/>
            </a:lvl3pPr>
            <a:lvl4pPr marL="5670743" indent="0">
              <a:buFontTx/>
              <a:buNone/>
              <a:defRPr/>
            </a:lvl4pPr>
            <a:lvl5pPr marL="756099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800357" y="18540778"/>
            <a:ext cx="35541849" cy="6515492"/>
          </a:xfrm>
        </p:spPr>
        <p:txBody>
          <a:bodyPr anchor="ctr">
            <a:normAutofit/>
          </a:bodyPr>
          <a:lstStyle>
            <a:lvl1pPr marL="0" indent="0" algn="l">
              <a:buNone/>
              <a:defRPr sz="7442">
                <a:solidFill>
                  <a:schemeClr val="tx1">
                    <a:lumMod val="75000"/>
                    <a:lumOff val="25000"/>
                  </a:schemeClr>
                </a:solidFill>
              </a:defRPr>
            </a:lvl1pPr>
            <a:lvl2pPr marL="1890248" indent="0">
              <a:buNone/>
              <a:defRPr sz="7442">
                <a:solidFill>
                  <a:schemeClr val="tx1">
                    <a:tint val="75000"/>
                  </a:schemeClr>
                </a:solidFill>
              </a:defRPr>
            </a:lvl2pPr>
            <a:lvl3pPr marL="3780495" indent="0">
              <a:buNone/>
              <a:defRPr sz="6615">
                <a:solidFill>
                  <a:schemeClr val="tx1">
                    <a:tint val="75000"/>
                  </a:schemeClr>
                </a:solidFill>
              </a:defRPr>
            </a:lvl3pPr>
            <a:lvl4pPr marL="5670743" indent="0">
              <a:buNone/>
              <a:defRPr sz="5788">
                <a:solidFill>
                  <a:schemeClr val="tx1">
                    <a:tint val="75000"/>
                  </a:schemeClr>
                </a:solidFill>
              </a:defRPr>
            </a:lvl4pPr>
            <a:lvl5pPr marL="7560991" indent="0">
              <a:buNone/>
              <a:defRPr sz="5788">
                <a:solidFill>
                  <a:schemeClr val="tx1">
                    <a:tint val="75000"/>
                  </a:schemeClr>
                </a:solidFill>
              </a:defRPr>
            </a:lvl5pPr>
            <a:lvl6pPr marL="9451238" indent="0">
              <a:buNone/>
              <a:defRPr sz="5788">
                <a:solidFill>
                  <a:schemeClr val="tx1">
                    <a:tint val="75000"/>
                  </a:schemeClr>
                </a:solidFill>
              </a:defRPr>
            </a:lvl6pPr>
            <a:lvl7pPr marL="11341486" indent="0">
              <a:buNone/>
              <a:defRPr sz="5788">
                <a:solidFill>
                  <a:schemeClr val="tx1">
                    <a:tint val="75000"/>
                  </a:schemeClr>
                </a:solidFill>
              </a:defRPr>
            </a:lvl7pPr>
            <a:lvl8pPr marL="13231734" indent="0">
              <a:buNone/>
              <a:defRPr sz="5788">
                <a:solidFill>
                  <a:schemeClr val="tx1">
                    <a:tint val="75000"/>
                  </a:schemeClr>
                </a:solidFill>
              </a:defRPr>
            </a:lvl8pPr>
            <a:lvl9pPr marL="15121981" indent="0">
              <a:buNone/>
              <a:defRPr sz="578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D3302-2FDF-4F5C-8F35-17AC9B5536E9}" type="datetimeFigureOut">
              <a:rPr lang="el-GR" smtClean="0"/>
              <a:pPr/>
              <a:t>02/06/2017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D96FA2-EED4-48C4-8C9A-A474A4F619EA}" type="slidenum">
              <a:rPr lang="el-GR" smtClean="0"/>
              <a:pPr/>
              <a:t>‹#›</a:t>
            </a:fld>
            <a:endParaRPr lang="el-GR"/>
          </a:p>
        </p:txBody>
      </p:sp>
      <p:sp>
        <p:nvSpPr>
          <p:cNvPr id="20" name="TextBox 19"/>
          <p:cNvSpPr txBox="1"/>
          <p:nvPr/>
        </p:nvSpPr>
        <p:spPr>
          <a:xfrm>
            <a:off x="2240294" y="3278056"/>
            <a:ext cx="2520315" cy="2425331"/>
          </a:xfrm>
          <a:prstGeom prst="rect">
            <a:avLst/>
          </a:prstGeom>
        </p:spPr>
        <p:txBody>
          <a:bodyPr vert="horz" lIns="378047" tIns="189024" rIns="378047" bIns="189024" rtlCol="0" anchor="ctr">
            <a:noAutofit/>
          </a:bodyPr>
          <a:lstStyle/>
          <a:p>
            <a:pPr lvl="0"/>
            <a:r>
              <a:rPr lang="en-US" sz="33075"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36767042" y="11971858"/>
            <a:ext cx="2520315" cy="2425331"/>
          </a:xfrm>
          <a:prstGeom prst="rect">
            <a:avLst/>
          </a:prstGeom>
        </p:spPr>
        <p:txBody>
          <a:bodyPr vert="horz" lIns="378047" tIns="189024" rIns="378047" bIns="189024" rtlCol="0" anchor="ctr">
            <a:noAutofit/>
          </a:bodyPr>
          <a:lstStyle/>
          <a:p>
            <a:pPr lvl="0"/>
            <a:r>
              <a:rPr lang="en-US" sz="33075" baseline="0" dirty="0">
                <a:ln w="3175" cmpd="sng">
                  <a:noFill/>
                </a:ln>
                <a:solidFill>
                  <a:schemeClr val="accent1">
                    <a:lumMod val="60000"/>
                    <a:lumOff val="40000"/>
                  </a:schemeClr>
                </a:solidFill>
                <a:latin typeface="Arial"/>
              </a:rPr>
              <a:t>”</a:t>
            </a:r>
            <a:endParaRPr lang="en-US" sz="36796" dirty="0">
              <a:solidFill>
                <a:schemeClr val="accent1">
                  <a:lumMod val="60000"/>
                  <a:lumOff val="40000"/>
                </a:schemeClr>
              </a:solidFill>
              <a:latin typeface="Arial"/>
            </a:endParaRPr>
          </a:p>
        </p:txBody>
      </p:sp>
    </p:spTree>
    <p:extLst>
      <p:ext uri="{BB962C8B-B14F-4D97-AF65-F5344CB8AC3E}">
        <p14:creationId xmlns:p14="http://schemas.microsoft.com/office/powerpoint/2010/main" val="3404635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800357" y="8012831"/>
            <a:ext cx="35541849" cy="10764550"/>
          </a:xfrm>
        </p:spPr>
        <p:txBody>
          <a:bodyPr anchor="b">
            <a:normAutofit/>
          </a:bodyPr>
          <a:lstStyle>
            <a:lvl1pPr algn="l">
              <a:defRPr sz="18191"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800357" y="18777381"/>
            <a:ext cx="35541849" cy="6278888"/>
          </a:xfrm>
        </p:spPr>
        <p:txBody>
          <a:bodyPr anchor="t">
            <a:normAutofit/>
          </a:bodyPr>
          <a:lstStyle>
            <a:lvl1pPr marL="0" indent="0" algn="l">
              <a:buNone/>
              <a:defRPr sz="7442">
                <a:solidFill>
                  <a:schemeClr val="tx1">
                    <a:lumMod val="75000"/>
                    <a:lumOff val="25000"/>
                  </a:schemeClr>
                </a:solidFill>
              </a:defRPr>
            </a:lvl1pPr>
            <a:lvl2pPr marL="1890248" indent="0">
              <a:buNone/>
              <a:defRPr sz="7442">
                <a:solidFill>
                  <a:schemeClr val="tx1">
                    <a:tint val="75000"/>
                  </a:schemeClr>
                </a:solidFill>
              </a:defRPr>
            </a:lvl2pPr>
            <a:lvl3pPr marL="3780495" indent="0">
              <a:buNone/>
              <a:defRPr sz="6615">
                <a:solidFill>
                  <a:schemeClr val="tx1">
                    <a:tint val="75000"/>
                  </a:schemeClr>
                </a:solidFill>
              </a:defRPr>
            </a:lvl3pPr>
            <a:lvl4pPr marL="5670743" indent="0">
              <a:buNone/>
              <a:defRPr sz="5788">
                <a:solidFill>
                  <a:schemeClr val="tx1">
                    <a:tint val="75000"/>
                  </a:schemeClr>
                </a:solidFill>
              </a:defRPr>
            </a:lvl4pPr>
            <a:lvl5pPr marL="7560991" indent="0">
              <a:buNone/>
              <a:defRPr sz="5788">
                <a:solidFill>
                  <a:schemeClr val="tx1">
                    <a:tint val="75000"/>
                  </a:schemeClr>
                </a:solidFill>
              </a:defRPr>
            </a:lvl5pPr>
            <a:lvl6pPr marL="9451238" indent="0">
              <a:buNone/>
              <a:defRPr sz="5788">
                <a:solidFill>
                  <a:schemeClr val="tx1">
                    <a:tint val="75000"/>
                  </a:schemeClr>
                </a:solidFill>
              </a:defRPr>
            </a:lvl6pPr>
            <a:lvl7pPr marL="11341486" indent="0">
              <a:buNone/>
              <a:defRPr sz="5788">
                <a:solidFill>
                  <a:schemeClr val="tx1">
                    <a:tint val="75000"/>
                  </a:schemeClr>
                </a:solidFill>
              </a:defRPr>
            </a:lvl7pPr>
            <a:lvl8pPr marL="13231734" indent="0">
              <a:buNone/>
              <a:defRPr sz="5788">
                <a:solidFill>
                  <a:schemeClr val="tx1">
                    <a:tint val="75000"/>
                  </a:schemeClr>
                </a:solidFill>
              </a:defRPr>
            </a:lvl8pPr>
            <a:lvl9pPr marL="15121981" indent="0">
              <a:buNone/>
              <a:defRPr sz="578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D3302-2FDF-4F5C-8F35-17AC9B5536E9}" type="datetimeFigureOut">
              <a:rPr lang="el-GR" smtClean="0"/>
              <a:pPr/>
              <a:t>02/06/2017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D96FA2-EED4-48C4-8C9A-A474A4F619EA}" type="slidenum">
              <a:rPr lang="el-GR" smtClean="0"/>
              <a:pPr/>
              <a:t>‹#›</a:t>
            </a:fld>
            <a:endParaRPr lang="el-GR"/>
          </a:p>
        </p:txBody>
      </p:sp>
    </p:spTree>
    <p:extLst>
      <p:ext uri="{BB962C8B-B14F-4D97-AF65-F5344CB8AC3E}">
        <p14:creationId xmlns:p14="http://schemas.microsoft.com/office/powerpoint/2010/main" val="2643214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3850484" y="2528288"/>
            <a:ext cx="33464185" cy="12536094"/>
          </a:xfrm>
        </p:spPr>
        <p:txBody>
          <a:bodyPr anchor="ctr">
            <a:normAutofit/>
          </a:bodyPr>
          <a:lstStyle>
            <a:lvl1pPr algn="l">
              <a:defRPr sz="18191"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2800347" y="16644561"/>
            <a:ext cx="35541853" cy="2132820"/>
          </a:xfrm>
        </p:spPr>
        <p:txBody>
          <a:bodyPr anchor="b">
            <a:noAutofit/>
          </a:bodyPr>
          <a:lstStyle>
            <a:lvl1pPr marL="0" indent="0">
              <a:buFontTx/>
              <a:buNone/>
              <a:defRPr sz="9923">
                <a:solidFill>
                  <a:schemeClr val="tx1">
                    <a:lumMod val="75000"/>
                    <a:lumOff val="25000"/>
                  </a:schemeClr>
                </a:solidFill>
              </a:defRPr>
            </a:lvl1pPr>
            <a:lvl2pPr marL="1890248" indent="0">
              <a:buFontTx/>
              <a:buNone/>
              <a:defRPr/>
            </a:lvl2pPr>
            <a:lvl3pPr marL="3780495" indent="0">
              <a:buFontTx/>
              <a:buNone/>
              <a:defRPr/>
            </a:lvl3pPr>
            <a:lvl4pPr marL="5670743" indent="0">
              <a:buFontTx/>
              <a:buNone/>
              <a:defRPr/>
            </a:lvl4pPr>
            <a:lvl5pPr marL="756099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800357" y="18777381"/>
            <a:ext cx="35541849" cy="6278888"/>
          </a:xfrm>
        </p:spPr>
        <p:txBody>
          <a:bodyPr anchor="t">
            <a:normAutofit/>
          </a:bodyPr>
          <a:lstStyle>
            <a:lvl1pPr marL="0" indent="0" algn="l">
              <a:buNone/>
              <a:defRPr sz="7442">
                <a:solidFill>
                  <a:schemeClr val="tx1">
                    <a:lumMod val="50000"/>
                    <a:lumOff val="50000"/>
                  </a:schemeClr>
                </a:solidFill>
              </a:defRPr>
            </a:lvl1pPr>
            <a:lvl2pPr marL="1890248" indent="0">
              <a:buNone/>
              <a:defRPr sz="7442">
                <a:solidFill>
                  <a:schemeClr val="tx1">
                    <a:tint val="75000"/>
                  </a:schemeClr>
                </a:solidFill>
              </a:defRPr>
            </a:lvl2pPr>
            <a:lvl3pPr marL="3780495" indent="0">
              <a:buNone/>
              <a:defRPr sz="6615">
                <a:solidFill>
                  <a:schemeClr val="tx1">
                    <a:tint val="75000"/>
                  </a:schemeClr>
                </a:solidFill>
              </a:defRPr>
            </a:lvl3pPr>
            <a:lvl4pPr marL="5670743" indent="0">
              <a:buNone/>
              <a:defRPr sz="5788">
                <a:solidFill>
                  <a:schemeClr val="tx1">
                    <a:tint val="75000"/>
                  </a:schemeClr>
                </a:solidFill>
              </a:defRPr>
            </a:lvl4pPr>
            <a:lvl5pPr marL="7560991" indent="0">
              <a:buNone/>
              <a:defRPr sz="5788">
                <a:solidFill>
                  <a:schemeClr val="tx1">
                    <a:tint val="75000"/>
                  </a:schemeClr>
                </a:solidFill>
              </a:defRPr>
            </a:lvl5pPr>
            <a:lvl6pPr marL="9451238" indent="0">
              <a:buNone/>
              <a:defRPr sz="5788">
                <a:solidFill>
                  <a:schemeClr val="tx1">
                    <a:tint val="75000"/>
                  </a:schemeClr>
                </a:solidFill>
              </a:defRPr>
            </a:lvl6pPr>
            <a:lvl7pPr marL="11341486" indent="0">
              <a:buNone/>
              <a:defRPr sz="5788">
                <a:solidFill>
                  <a:schemeClr val="tx1">
                    <a:tint val="75000"/>
                  </a:schemeClr>
                </a:solidFill>
              </a:defRPr>
            </a:lvl7pPr>
            <a:lvl8pPr marL="13231734" indent="0">
              <a:buNone/>
              <a:defRPr sz="5788">
                <a:solidFill>
                  <a:schemeClr val="tx1">
                    <a:tint val="75000"/>
                  </a:schemeClr>
                </a:solidFill>
              </a:defRPr>
            </a:lvl8pPr>
            <a:lvl9pPr marL="15121981" indent="0">
              <a:buNone/>
              <a:defRPr sz="578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D3302-2FDF-4F5C-8F35-17AC9B5536E9}" type="datetimeFigureOut">
              <a:rPr lang="el-GR" smtClean="0"/>
              <a:pPr/>
              <a:t>02/06/2017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D96FA2-EED4-48C4-8C9A-A474A4F619EA}" type="slidenum">
              <a:rPr lang="el-GR" smtClean="0"/>
              <a:pPr/>
              <a:t>‹#›</a:t>
            </a:fld>
            <a:endParaRPr lang="el-GR"/>
          </a:p>
        </p:txBody>
      </p:sp>
      <p:sp>
        <p:nvSpPr>
          <p:cNvPr id="24" name="TextBox 23"/>
          <p:cNvSpPr txBox="1"/>
          <p:nvPr/>
        </p:nvSpPr>
        <p:spPr>
          <a:xfrm>
            <a:off x="2240294" y="3278056"/>
            <a:ext cx="2520315" cy="2425331"/>
          </a:xfrm>
          <a:prstGeom prst="rect">
            <a:avLst/>
          </a:prstGeom>
        </p:spPr>
        <p:txBody>
          <a:bodyPr vert="horz" lIns="378047" tIns="189024" rIns="378047" bIns="189024" rtlCol="0" anchor="ctr">
            <a:noAutofit/>
          </a:bodyPr>
          <a:lstStyle/>
          <a:p>
            <a:pPr lvl="0"/>
            <a:r>
              <a:rPr lang="en-US" sz="33075"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36767042" y="11971858"/>
            <a:ext cx="2520315" cy="2425331"/>
          </a:xfrm>
          <a:prstGeom prst="rect">
            <a:avLst/>
          </a:prstGeom>
        </p:spPr>
        <p:txBody>
          <a:bodyPr vert="horz" lIns="378047" tIns="189024" rIns="378047" bIns="189024" rtlCol="0" anchor="ctr">
            <a:noAutofit/>
          </a:bodyPr>
          <a:lstStyle/>
          <a:p>
            <a:pPr lvl="0"/>
            <a:r>
              <a:rPr lang="en-US" sz="33075"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61857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835352" y="2528288"/>
            <a:ext cx="35506852" cy="12536094"/>
          </a:xfrm>
        </p:spPr>
        <p:txBody>
          <a:bodyPr anchor="ctr">
            <a:normAutofit/>
          </a:bodyPr>
          <a:lstStyle>
            <a:lvl1pPr algn="l">
              <a:defRPr sz="18191"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2800347" y="16644561"/>
            <a:ext cx="35541853" cy="2132820"/>
          </a:xfrm>
        </p:spPr>
        <p:txBody>
          <a:bodyPr anchor="b">
            <a:noAutofit/>
          </a:bodyPr>
          <a:lstStyle>
            <a:lvl1pPr marL="0" indent="0">
              <a:buFontTx/>
              <a:buNone/>
              <a:defRPr sz="9923">
                <a:solidFill>
                  <a:schemeClr val="accent1"/>
                </a:solidFill>
              </a:defRPr>
            </a:lvl1pPr>
            <a:lvl2pPr marL="1890248" indent="0">
              <a:buFontTx/>
              <a:buNone/>
              <a:defRPr/>
            </a:lvl2pPr>
            <a:lvl3pPr marL="3780495" indent="0">
              <a:buFontTx/>
              <a:buNone/>
              <a:defRPr/>
            </a:lvl3pPr>
            <a:lvl4pPr marL="5670743" indent="0">
              <a:buFontTx/>
              <a:buNone/>
              <a:defRPr/>
            </a:lvl4pPr>
            <a:lvl5pPr marL="756099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800357" y="18777381"/>
            <a:ext cx="35541849" cy="6278888"/>
          </a:xfrm>
        </p:spPr>
        <p:txBody>
          <a:bodyPr anchor="t">
            <a:normAutofit/>
          </a:bodyPr>
          <a:lstStyle>
            <a:lvl1pPr marL="0" indent="0" algn="l">
              <a:buNone/>
              <a:defRPr sz="7442">
                <a:solidFill>
                  <a:schemeClr val="tx1">
                    <a:lumMod val="50000"/>
                    <a:lumOff val="50000"/>
                  </a:schemeClr>
                </a:solidFill>
              </a:defRPr>
            </a:lvl1pPr>
            <a:lvl2pPr marL="1890248" indent="0">
              <a:buNone/>
              <a:defRPr sz="7442">
                <a:solidFill>
                  <a:schemeClr val="tx1">
                    <a:tint val="75000"/>
                  </a:schemeClr>
                </a:solidFill>
              </a:defRPr>
            </a:lvl2pPr>
            <a:lvl3pPr marL="3780495" indent="0">
              <a:buNone/>
              <a:defRPr sz="6615">
                <a:solidFill>
                  <a:schemeClr val="tx1">
                    <a:tint val="75000"/>
                  </a:schemeClr>
                </a:solidFill>
              </a:defRPr>
            </a:lvl3pPr>
            <a:lvl4pPr marL="5670743" indent="0">
              <a:buNone/>
              <a:defRPr sz="5788">
                <a:solidFill>
                  <a:schemeClr val="tx1">
                    <a:tint val="75000"/>
                  </a:schemeClr>
                </a:solidFill>
              </a:defRPr>
            </a:lvl4pPr>
            <a:lvl5pPr marL="7560991" indent="0">
              <a:buNone/>
              <a:defRPr sz="5788">
                <a:solidFill>
                  <a:schemeClr val="tx1">
                    <a:tint val="75000"/>
                  </a:schemeClr>
                </a:solidFill>
              </a:defRPr>
            </a:lvl5pPr>
            <a:lvl6pPr marL="9451238" indent="0">
              <a:buNone/>
              <a:defRPr sz="5788">
                <a:solidFill>
                  <a:schemeClr val="tx1">
                    <a:tint val="75000"/>
                  </a:schemeClr>
                </a:solidFill>
              </a:defRPr>
            </a:lvl6pPr>
            <a:lvl7pPr marL="11341486" indent="0">
              <a:buNone/>
              <a:defRPr sz="5788">
                <a:solidFill>
                  <a:schemeClr val="tx1">
                    <a:tint val="75000"/>
                  </a:schemeClr>
                </a:solidFill>
              </a:defRPr>
            </a:lvl7pPr>
            <a:lvl8pPr marL="13231734" indent="0">
              <a:buNone/>
              <a:defRPr sz="5788">
                <a:solidFill>
                  <a:schemeClr val="tx1">
                    <a:tint val="75000"/>
                  </a:schemeClr>
                </a:solidFill>
              </a:defRPr>
            </a:lvl8pPr>
            <a:lvl9pPr marL="15121981" indent="0">
              <a:buNone/>
              <a:defRPr sz="578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D3302-2FDF-4F5C-8F35-17AC9B5536E9}" type="datetimeFigureOut">
              <a:rPr lang="el-GR" smtClean="0"/>
              <a:pPr/>
              <a:t>02/06/2017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D96FA2-EED4-48C4-8C9A-A474A4F619EA}" type="slidenum">
              <a:rPr lang="el-GR" smtClean="0"/>
              <a:pPr/>
              <a:t>‹#›</a:t>
            </a:fld>
            <a:endParaRPr lang="el-GR"/>
          </a:p>
        </p:txBody>
      </p:sp>
    </p:spTree>
    <p:extLst>
      <p:ext uri="{BB962C8B-B14F-4D97-AF65-F5344CB8AC3E}">
        <p14:creationId xmlns:p14="http://schemas.microsoft.com/office/powerpoint/2010/main" val="1133787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FD3302-2FDF-4F5C-8F35-17AC9B5536E9}" type="datetimeFigureOut">
              <a:rPr lang="el-GR" smtClean="0"/>
              <a:pPr/>
              <a:t>02/06/2017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D96FA2-EED4-48C4-8C9A-A474A4F619EA}" type="slidenum">
              <a:rPr lang="el-GR" smtClean="0"/>
              <a:pPr/>
              <a:t>‹#›</a:t>
            </a:fld>
            <a:endParaRPr lang="el-GR"/>
          </a:p>
        </p:txBody>
      </p:sp>
    </p:spTree>
    <p:extLst>
      <p:ext uri="{BB962C8B-B14F-4D97-AF65-F5344CB8AC3E}">
        <p14:creationId xmlns:p14="http://schemas.microsoft.com/office/powerpoint/2010/main" val="3627423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941350" y="2528286"/>
            <a:ext cx="5394297" cy="21780150"/>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00357" y="2528288"/>
            <a:ext cx="29189308" cy="217801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FD3302-2FDF-4F5C-8F35-17AC9B5536E9}" type="datetimeFigureOut">
              <a:rPr lang="el-GR" smtClean="0"/>
              <a:pPr/>
              <a:t>02/06/2017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D96FA2-EED4-48C4-8C9A-A474A4F619EA}" type="slidenum">
              <a:rPr lang="el-GR" smtClean="0"/>
              <a:pPr/>
              <a:t>‹#›</a:t>
            </a:fld>
            <a:endParaRPr lang="el-GR"/>
          </a:p>
        </p:txBody>
      </p:sp>
    </p:spTree>
    <p:extLst>
      <p:ext uri="{BB962C8B-B14F-4D97-AF65-F5344CB8AC3E}">
        <p14:creationId xmlns:p14="http://schemas.microsoft.com/office/powerpoint/2010/main" val="220982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4884"/>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FD3302-2FDF-4F5C-8F35-17AC9B5536E9}" type="datetimeFigureOut">
              <a:rPr lang="el-GR" smtClean="0"/>
              <a:pPr/>
              <a:t>02/06/2017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D96FA2-EED4-48C4-8C9A-A474A4F619EA}" type="slidenum">
              <a:rPr lang="el-GR" smtClean="0"/>
              <a:pPr/>
              <a:t>‹#›</a:t>
            </a:fld>
            <a:endParaRPr lang="el-GR"/>
          </a:p>
        </p:txBody>
      </p:sp>
    </p:spTree>
    <p:extLst>
      <p:ext uri="{BB962C8B-B14F-4D97-AF65-F5344CB8AC3E}">
        <p14:creationId xmlns:p14="http://schemas.microsoft.com/office/powerpoint/2010/main" val="1446700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00357" y="11201723"/>
            <a:ext cx="35541849" cy="7575660"/>
          </a:xfrm>
        </p:spPr>
        <p:txBody>
          <a:bodyPr anchor="b"/>
          <a:lstStyle>
            <a:lvl1pPr algn="l">
              <a:defRPr sz="16538"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800357" y="18777381"/>
            <a:ext cx="35541849" cy="3568469"/>
          </a:xfrm>
        </p:spPr>
        <p:txBody>
          <a:bodyPr anchor="t"/>
          <a:lstStyle>
            <a:lvl1pPr marL="0" indent="0" algn="l">
              <a:buNone/>
              <a:defRPr sz="8269">
                <a:solidFill>
                  <a:schemeClr val="tx1">
                    <a:lumMod val="50000"/>
                    <a:lumOff val="50000"/>
                  </a:schemeClr>
                </a:solidFill>
              </a:defRPr>
            </a:lvl1pPr>
            <a:lvl2pPr marL="1890248" indent="0">
              <a:buNone/>
              <a:defRPr sz="7442">
                <a:solidFill>
                  <a:schemeClr val="tx1">
                    <a:tint val="75000"/>
                  </a:schemeClr>
                </a:solidFill>
              </a:defRPr>
            </a:lvl2pPr>
            <a:lvl3pPr marL="3780495" indent="0">
              <a:buNone/>
              <a:defRPr sz="6615">
                <a:solidFill>
                  <a:schemeClr val="tx1">
                    <a:tint val="75000"/>
                  </a:schemeClr>
                </a:solidFill>
              </a:defRPr>
            </a:lvl3pPr>
            <a:lvl4pPr marL="5670743" indent="0">
              <a:buNone/>
              <a:defRPr sz="5788">
                <a:solidFill>
                  <a:schemeClr val="tx1">
                    <a:tint val="75000"/>
                  </a:schemeClr>
                </a:solidFill>
              </a:defRPr>
            </a:lvl4pPr>
            <a:lvl5pPr marL="7560991" indent="0">
              <a:buNone/>
              <a:defRPr sz="5788">
                <a:solidFill>
                  <a:schemeClr val="tx1">
                    <a:tint val="75000"/>
                  </a:schemeClr>
                </a:solidFill>
              </a:defRPr>
            </a:lvl5pPr>
            <a:lvl6pPr marL="9451238" indent="0">
              <a:buNone/>
              <a:defRPr sz="5788">
                <a:solidFill>
                  <a:schemeClr val="tx1">
                    <a:tint val="75000"/>
                  </a:schemeClr>
                </a:solidFill>
              </a:defRPr>
            </a:lvl6pPr>
            <a:lvl7pPr marL="11341486" indent="0">
              <a:buNone/>
              <a:defRPr sz="5788">
                <a:solidFill>
                  <a:schemeClr val="tx1">
                    <a:tint val="75000"/>
                  </a:schemeClr>
                </a:solidFill>
              </a:defRPr>
            </a:lvl7pPr>
            <a:lvl8pPr marL="13231734" indent="0">
              <a:buNone/>
              <a:defRPr sz="5788">
                <a:solidFill>
                  <a:schemeClr val="tx1">
                    <a:tint val="75000"/>
                  </a:schemeClr>
                </a:solidFill>
              </a:defRPr>
            </a:lvl8pPr>
            <a:lvl9pPr marL="15121981" indent="0">
              <a:buNone/>
              <a:defRPr sz="578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D3302-2FDF-4F5C-8F35-17AC9B5536E9}" type="datetimeFigureOut">
              <a:rPr lang="el-GR" smtClean="0"/>
              <a:pPr/>
              <a:t>02/06/2017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D96FA2-EED4-48C4-8C9A-A474A4F619EA}" type="slidenum">
              <a:rPr lang="el-GR" smtClean="0"/>
              <a:pPr/>
              <a:t>‹#›</a:t>
            </a:fld>
            <a:endParaRPr lang="el-GR"/>
          </a:p>
        </p:txBody>
      </p:sp>
    </p:spTree>
    <p:extLst>
      <p:ext uri="{BB962C8B-B14F-4D97-AF65-F5344CB8AC3E}">
        <p14:creationId xmlns:p14="http://schemas.microsoft.com/office/powerpoint/2010/main" val="3630211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800355" y="8960943"/>
            <a:ext cx="17298370" cy="160953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1043845" y="8960945"/>
            <a:ext cx="17298366" cy="160953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FD3302-2FDF-4F5C-8F35-17AC9B5536E9}" type="datetimeFigureOut">
              <a:rPr lang="el-GR" smtClean="0"/>
              <a:pPr/>
              <a:t>02/06/2017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DD96FA2-EED4-48C4-8C9A-A474A4F619EA}" type="slidenum">
              <a:rPr lang="el-GR" smtClean="0"/>
              <a:pPr/>
              <a:t>‹#›</a:t>
            </a:fld>
            <a:endParaRPr lang="el-GR"/>
          </a:p>
        </p:txBody>
      </p:sp>
    </p:spTree>
    <p:extLst>
      <p:ext uri="{BB962C8B-B14F-4D97-AF65-F5344CB8AC3E}">
        <p14:creationId xmlns:p14="http://schemas.microsoft.com/office/powerpoint/2010/main" val="1396195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793785" y="8962577"/>
            <a:ext cx="17304935" cy="2390020"/>
          </a:xfrm>
        </p:spPr>
        <p:txBody>
          <a:bodyPr anchor="b">
            <a:noAutofit/>
          </a:bodyPr>
          <a:lstStyle>
            <a:lvl1pPr marL="0" indent="0">
              <a:buNone/>
              <a:defRPr sz="9923" b="0"/>
            </a:lvl1pPr>
            <a:lvl2pPr marL="1890248" indent="0">
              <a:buNone/>
              <a:defRPr sz="8269" b="1"/>
            </a:lvl2pPr>
            <a:lvl3pPr marL="3780495" indent="0">
              <a:buNone/>
              <a:defRPr sz="7442" b="1"/>
            </a:lvl3pPr>
            <a:lvl4pPr marL="5670743" indent="0">
              <a:buNone/>
              <a:defRPr sz="6615" b="1"/>
            </a:lvl4pPr>
            <a:lvl5pPr marL="7560991" indent="0">
              <a:buNone/>
              <a:defRPr sz="6615" b="1"/>
            </a:lvl5pPr>
            <a:lvl6pPr marL="9451238" indent="0">
              <a:buNone/>
              <a:defRPr sz="6615" b="1"/>
            </a:lvl6pPr>
            <a:lvl7pPr marL="11341486" indent="0">
              <a:buNone/>
              <a:defRPr sz="6615" b="1"/>
            </a:lvl7pPr>
            <a:lvl8pPr marL="13231734" indent="0">
              <a:buNone/>
              <a:defRPr sz="6615" b="1"/>
            </a:lvl8pPr>
            <a:lvl9pPr marL="15121981" indent="0">
              <a:buNone/>
              <a:defRPr sz="6615" b="1"/>
            </a:lvl9pPr>
          </a:lstStyle>
          <a:p>
            <a:pPr lvl="0"/>
            <a:r>
              <a:rPr lang="en-US" smtClean="0"/>
              <a:t>Click to edit Master text styles</a:t>
            </a:r>
          </a:p>
        </p:txBody>
      </p:sp>
      <p:sp>
        <p:nvSpPr>
          <p:cNvPr id="4" name="Content Placeholder 3"/>
          <p:cNvSpPr>
            <a:spLocks noGrp="1"/>
          </p:cNvSpPr>
          <p:nvPr>
            <p:ph sz="half" idx="2"/>
          </p:nvPr>
        </p:nvSpPr>
        <p:spPr>
          <a:xfrm>
            <a:off x="2793785" y="11352599"/>
            <a:ext cx="17304935" cy="1370367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1037284" y="8962577"/>
            <a:ext cx="17304914" cy="2390020"/>
          </a:xfrm>
        </p:spPr>
        <p:txBody>
          <a:bodyPr anchor="b">
            <a:noAutofit/>
          </a:bodyPr>
          <a:lstStyle>
            <a:lvl1pPr marL="0" indent="0">
              <a:buNone/>
              <a:defRPr sz="9923" b="0"/>
            </a:lvl1pPr>
            <a:lvl2pPr marL="1890248" indent="0">
              <a:buNone/>
              <a:defRPr sz="8269" b="1"/>
            </a:lvl2pPr>
            <a:lvl3pPr marL="3780495" indent="0">
              <a:buNone/>
              <a:defRPr sz="7442" b="1"/>
            </a:lvl3pPr>
            <a:lvl4pPr marL="5670743" indent="0">
              <a:buNone/>
              <a:defRPr sz="6615" b="1"/>
            </a:lvl4pPr>
            <a:lvl5pPr marL="7560991" indent="0">
              <a:buNone/>
              <a:defRPr sz="6615" b="1"/>
            </a:lvl5pPr>
            <a:lvl6pPr marL="9451238" indent="0">
              <a:buNone/>
              <a:defRPr sz="6615" b="1"/>
            </a:lvl6pPr>
            <a:lvl7pPr marL="11341486" indent="0">
              <a:buNone/>
              <a:defRPr sz="6615" b="1"/>
            </a:lvl7pPr>
            <a:lvl8pPr marL="13231734" indent="0">
              <a:buNone/>
              <a:defRPr sz="6615" b="1"/>
            </a:lvl8pPr>
            <a:lvl9pPr marL="15121981" indent="0">
              <a:buNone/>
              <a:defRPr sz="6615" b="1"/>
            </a:lvl9pPr>
          </a:lstStyle>
          <a:p>
            <a:pPr lvl="0"/>
            <a:r>
              <a:rPr lang="en-US" smtClean="0"/>
              <a:t>Click to edit Master text styles</a:t>
            </a:r>
          </a:p>
        </p:txBody>
      </p:sp>
      <p:sp>
        <p:nvSpPr>
          <p:cNvPr id="6" name="Content Placeholder 5"/>
          <p:cNvSpPr>
            <a:spLocks noGrp="1"/>
          </p:cNvSpPr>
          <p:nvPr>
            <p:ph sz="quarter" idx="4"/>
          </p:nvPr>
        </p:nvSpPr>
        <p:spPr>
          <a:xfrm>
            <a:off x="21037290" y="11352599"/>
            <a:ext cx="17304910" cy="1370367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FD3302-2FDF-4F5C-8F35-17AC9B5536E9}" type="datetimeFigureOut">
              <a:rPr lang="el-GR" smtClean="0"/>
              <a:pPr/>
              <a:t>02/06/2017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DD96FA2-EED4-48C4-8C9A-A474A4F619EA}" type="slidenum">
              <a:rPr lang="el-GR" smtClean="0"/>
              <a:pPr/>
              <a:t>‹#›</a:t>
            </a:fld>
            <a:endParaRPr lang="el-GR"/>
          </a:p>
        </p:txBody>
      </p:sp>
    </p:spTree>
    <p:extLst>
      <p:ext uri="{BB962C8B-B14F-4D97-AF65-F5344CB8AC3E}">
        <p14:creationId xmlns:p14="http://schemas.microsoft.com/office/powerpoint/2010/main" val="183726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00353" y="2528288"/>
            <a:ext cx="35541849" cy="547795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FD3302-2FDF-4F5C-8F35-17AC9B5536E9}" type="datetimeFigureOut">
              <a:rPr lang="el-GR" smtClean="0"/>
              <a:pPr/>
              <a:t>02/06/2017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DD96FA2-EED4-48C4-8C9A-A474A4F619EA}" type="slidenum">
              <a:rPr lang="el-GR" smtClean="0"/>
              <a:pPr/>
              <a:t>‹#›</a:t>
            </a:fld>
            <a:endParaRPr lang="el-GR"/>
          </a:p>
        </p:txBody>
      </p:sp>
    </p:spTree>
    <p:extLst>
      <p:ext uri="{BB962C8B-B14F-4D97-AF65-F5344CB8AC3E}">
        <p14:creationId xmlns:p14="http://schemas.microsoft.com/office/powerpoint/2010/main" val="3547037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D3302-2FDF-4F5C-8F35-17AC9B5536E9}" type="datetimeFigureOut">
              <a:rPr lang="el-GR" smtClean="0"/>
              <a:pPr/>
              <a:t>02/06/2017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DD96FA2-EED4-48C4-8C9A-A474A4F619EA}" type="slidenum">
              <a:rPr lang="el-GR" smtClean="0"/>
              <a:pPr/>
              <a:t>‹#›</a:t>
            </a:fld>
            <a:endParaRPr lang="el-GR"/>
          </a:p>
        </p:txBody>
      </p:sp>
    </p:spTree>
    <p:extLst>
      <p:ext uri="{BB962C8B-B14F-4D97-AF65-F5344CB8AC3E}">
        <p14:creationId xmlns:p14="http://schemas.microsoft.com/office/powerpoint/2010/main" val="672007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00353" y="6215391"/>
            <a:ext cx="15936064" cy="5302379"/>
          </a:xfrm>
        </p:spPr>
        <p:txBody>
          <a:bodyPr anchor="b">
            <a:normAutofit/>
          </a:bodyPr>
          <a:lstStyle>
            <a:lvl1pPr>
              <a:defRPr sz="8269"/>
            </a:lvl1pPr>
          </a:lstStyle>
          <a:p>
            <a:r>
              <a:rPr lang="en-US" smtClean="0"/>
              <a:t>Click to edit Master title style</a:t>
            </a:r>
            <a:endParaRPr lang="en-US" dirty="0"/>
          </a:p>
        </p:txBody>
      </p:sp>
      <p:sp>
        <p:nvSpPr>
          <p:cNvPr id="3" name="Content Placeholder 2"/>
          <p:cNvSpPr>
            <a:spLocks noGrp="1"/>
          </p:cNvSpPr>
          <p:nvPr>
            <p:ph idx="1"/>
          </p:nvPr>
        </p:nvSpPr>
        <p:spPr>
          <a:xfrm>
            <a:off x="19681533" y="2135626"/>
            <a:ext cx="18660671" cy="2292064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800353" y="11517767"/>
            <a:ext cx="15936064" cy="10718883"/>
          </a:xfrm>
        </p:spPr>
        <p:txBody>
          <a:bodyPr>
            <a:normAutofit/>
          </a:bodyPr>
          <a:lstStyle>
            <a:lvl1pPr marL="0" indent="0">
              <a:buNone/>
              <a:defRPr sz="5788"/>
            </a:lvl1pPr>
            <a:lvl2pPr marL="1889681" indent="0">
              <a:buNone/>
              <a:defRPr sz="5788"/>
            </a:lvl2pPr>
            <a:lvl3pPr marL="3779363" indent="0">
              <a:buNone/>
              <a:defRPr sz="4961"/>
            </a:lvl3pPr>
            <a:lvl4pPr marL="5669044" indent="0">
              <a:buNone/>
              <a:defRPr sz="4134"/>
            </a:lvl4pPr>
            <a:lvl5pPr marL="7558721" indent="0">
              <a:buNone/>
              <a:defRPr sz="4134"/>
            </a:lvl5pPr>
            <a:lvl6pPr marL="9448402" indent="0">
              <a:buNone/>
              <a:defRPr sz="4134"/>
            </a:lvl6pPr>
            <a:lvl7pPr marL="11338083" indent="0">
              <a:buNone/>
              <a:defRPr sz="4134"/>
            </a:lvl7pPr>
            <a:lvl8pPr marL="13227765" indent="0">
              <a:buNone/>
              <a:defRPr sz="4134"/>
            </a:lvl8pPr>
            <a:lvl9pPr marL="15117446" indent="0">
              <a:buNone/>
              <a:defRPr sz="413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D3302-2FDF-4F5C-8F35-17AC9B5536E9}" type="datetimeFigureOut">
              <a:rPr lang="el-GR" smtClean="0"/>
              <a:pPr/>
              <a:t>02/06/2017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DD96FA2-EED4-48C4-8C9A-A474A4F619EA}" type="slidenum">
              <a:rPr lang="el-GR" smtClean="0"/>
              <a:pPr/>
              <a:t>‹#›</a:t>
            </a:fld>
            <a:endParaRPr lang="el-GR"/>
          </a:p>
        </p:txBody>
      </p:sp>
    </p:spTree>
    <p:extLst>
      <p:ext uri="{BB962C8B-B14F-4D97-AF65-F5344CB8AC3E}">
        <p14:creationId xmlns:p14="http://schemas.microsoft.com/office/powerpoint/2010/main" val="280748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00355" y="19910266"/>
            <a:ext cx="35541845" cy="2350520"/>
          </a:xfrm>
        </p:spPr>
        <p:txBody>
          <a:bodyPr anchor="b">
            <a:normAutofit/>
          </a:bodyPr>
          <a:lstStyle>
            <a:lvl1pPr algn="l">
              <a:defRPr sz="9923"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800353" y="2528288"/>
            <a:ext cx="35541849" cy="15949938"/>
          </a:xfrm>
        </p:spPr>
        <p:txBody>
          <a:bodyPr anchor="t">
            <a:normAutofit/>
          </a:bodyPr>
          <a:lstStyle>
            <a:lvl1pPr marL="0" indent="0" algn="ctr">
              <a:buNone/>
              <a:defRPr sz="6615"/>
            </a:lvl1pPr>
            <a:lvl2pPr marL="1890248" indent="0">
              <a:buNone/>
              <a:defRPr sz="6615"/>
            </a:lvl2pPr>
            <a:lvl3pPr marL="3780495" indent="0">
              <a:buNone/>
              <a:defRPr sz="6615"/>
            </a:lvl3pPr>
            <a:lvl4pPr marL="5670743" indent="0">
              <a:buNone/>
              <a:defRPr sz="6615"/>
            </a:lvl4pPr>
            <a:lvl5pPr marL="7560991" indent="0">
              <a:buNone/>
              <a:defRPr sz="6615"/>
            </a:lvl5pPr>
            <a:lvl6pPr marL="9451238" indent="0">
              <a:buNone/>
              <a:defRPr sz="6615"/>
            </a:lvl6pPr>
            <a:lvl7pPr marL="11341486" indent="0">
              <a:buNone/>
              <a:defRPr sz="6615"/>
            </a:lvl7pPr>
            <a:lvl8pPr marL="13231734" indent="0">
              <a:buNone/>
              <a:defRPr sz="6615"/>
            </a:lvl8pPr>
            <a:lvl9pPr marL="15121981" indent="0">
              <a:buNone/>
              <a:defRPr sz="6615"/>
            </a:lvl9pPr>
          </a:lstStyle>
          <a:p>
            <a:r>
              <a:rPr lang="en-US" smtClean="0"/>
              <a:t>Click icon to add picture</a:t>
            </a:r>
            <a:endParaRPr lang="en-US" dirty="0"/>
          </a:p>
        </p:txBody>
      </p:sp>
      <p:sp>
        <p:nvSpPr>
          <p:cNvPr id="4" name="Text Placeholder 3"/>
          <p:cNvSpPr>
            <a:spLocks noGrp="1"/>
          </p:cNvSpPr>
          <p:nvPr>
            <p:ph type="body" sz="half" idx="2"/>
          </p:nvPr>
        </p:nvSpPr>
        <p:spPr>
          <a:xfrm>
            <a:off x="2800355" y="22260786"/>
            <a:ext cx="35541845" cy="2795483"/>
          </a:xfrm>
        </p:spPr>
        <p:txBody>
          <a:bodyPr>
            <a:normAutofit/>
          </a:bodyPr>
          <a:lstStyle>
            <a:lvl1pPr marL="0" indent="0">
              <a:buNone/>
              <a:defRPr sz="4961"/>
            </a:lvl1pPr>
            <a:lvl2pPr marL="1890248" indent="0">
              <a:buNone/>
              <a:defRPr sz="4961"/>
            </a:lvl2pPr>
            <a:lvl3pPr marL="3780495" indent="0">
              <a:buNone/>
              <a:defRPr sz="4134"/>
            </a:lvl3pPr>
            <a:lvl4pPr marL="5670743" indent="0">
              <a:buNone/>
              <a:defRPr sz="3721"/>
            </a:lvl4pPr>
            <a:lvl5pPr marL="7560991" indent="0">
              <a:buNone/>
              <a:defRPr sz="3721"/>
            </a:lvl5pPr>
            <a:lvl6pPr marL="9451238" indent="0">
              <a:buNone/>
              <a:defRPr sz="3721"/>
            </a:lvl6pPr>
            <a:lvl7pPr marL="11341486" indent="0">
              <a:buNone/>
              <a:defRPr sz="3721"/>
            </a:lvl7pPr>
            <a:lvl8pPr marL="13231734" indent="0">
              <a:buNone/>
              <a:defRPr sz="3721"/>
            </a:lvl8pPr>
            <a:lvl9pPr marL="15121981" indent="0">
              <a:buNone/>
              <a:defRPr sz="372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D3302-2FDF-4F5C-8F35-17AC9B5536E9}" type="datetimeFigureOut">
              <a:rPr lang="el-GR" smtClean="0"/>
              <a:pPr/>
              <a:t>02/06/2017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DD96FA2-EED4-48C4-8C9A-A474A4F619EA}" type="slidenum">
              <a:rPr lang="el-GR" smtClean="0"/>
              <a:pPr/>
              <a:t>‹#›</a:t>
            </a:fld>
            <a:endParaRPr lang="el-GR"/>
          </a:p>
        </p:txBody>
      </p:sp>
    </p:spTree>
    <p:extLst>
      <p:ext uri="{BB962C8B-B14F-4D97-AF65-F5344CB8AC3E}">
        <p14:creationId xmlns:p14="http://schemas.microsoft.com/office/powerpoint/2010/main" val="375514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35114"/>
            <a:ext cx="50406300" cy="28478354"/>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800353" y="2528288"/>
            <a:ext cx="35541849" cy="547795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00353" y="8960945"/>
            <a:ext cx="35541849" cy="160953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788724" y="25056272"/>
            <a:ext cx="3770298" cy="1514339"/>
          </a:xfrm>
          <a:prstGeom prst="rect">
            <a:avLst/>
          </a:prstGeom>
        </p:spPr>
        <p:txBody>
          <a:bodyPr vert="horz" lIns="91440" tIns="45720" rIns="91440" bIns="45720" rtlCol="0" anchor="ctr"/>
          <a:lstStyle>
            <a:lvl1pPr algn="r">
              <a:defRPr sz="3721">
                <a:solidFill>
                  <a:schemeClr val="tx1">
                    <a:tint val="75000"/>
                  </a:schemeClr>
                </a:solidFill>
              </a:defRPr>
            </a:lvl1pPr>
          </a:lstStyle>
          <a:p>
            <a:fld id="{10FD3302-2FDF-4F5C-8F35-17AC9B5536E9}" type="datetimeFigureOut">
              <a:rPr lang="el-GR" smtClean="0"/>
              <a:pPr/>
              <a:t>02/06/2017</a:t>
            </a:fld>
            <a:endParaRPr lang="el-GR"/>
          </a:p>
        </p:txBody>
      </p:sp>
      <p:sp>
        <p:nvSpPr>
          <p:cNvPr id="5" name="Footer Placeholder 4"/>
          <p:cNvSpPr>
            <a:spLocks noGrp="1"/>
          </p:cNvSpPr>
          <p:nvPr>
            <p:ph type="ftr" sz="quarter" idx="3"/>
          </p:nvPr>
        </p:nvSpPr>
        <p:spPr>
          <a:xfrm>
            <a:off x="2800353" y="25056272"/>
            <a:ext cx="26036690" cy="1514339"/>
          </a:xfrm>
          <a:prstGeom prst="rect">
            <a:avLst/>
          </a:prstGeom>
        </p:spPr>
        <p:txBody>
          <a:bodyPr vert="horz" lIns="91440" tIns="45720" rIns="91440" bIns="45720" rtlCol="0" anchor="ctr"/>
          <a:lstStyle>
            <a:lvl1pPr algn="l">
              <a:defRPr sz="3721">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35517024" y="25056272"/>
            <a:ext cx="2825180" cy="1514339"/>
          </a:xfrm>
          <a:prstGeom prst="rect">
            <a:avLst/>
          </a:prstGeom>
        </p:spPr>
        <p:txBody>
          <a:bodyPr vert="horz" lIns="91440" tIns="45720" rIns="91440" bIns="45720" rtlCol="0" anchor="ctr"/>
          <a:lstStyle>
            <a:lvl1pPr algn="r">
              <a:defRPr sz="3721">
                <a:solidFill>
                  <a:schemeClr val="accent1"/>
                </a:solidFill>
              </a:defRPr>
            </a:lvl1pPr>
          </a:lstStyle>
          <a:p>
            <a:fld id="{CDD96FA2-EED4-48C4-8C9A-A474A4F619EA}" type="slidenum">
              <a:rPr lang="el-GR" smtClean="0"/>
              <a:pPr/>
              <a:t>‹#›</a:t>
            </a:fld>
            <a:endParaRPr lang="el-GR"/>
          </a:p>
        </p:txBody>
      </p:sp>
    </p:spTree>
    <p:extLst>
      <p:ext uri="{BB962C8B-B14F-4D97-AF65-F5344CB8AC3E}">
        <p14:creationId xmlns:p14="http://schemas.microsoft.com/office/powerpoint/2010/main" val="95326549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1890248" rtl="0" eaLnBrk="1" latinLnBrk="0" hangingPunct="1">
        <a:spcBef>
          <a:spcPct val="0"/>
        </a:spcBef>
        <a:buNone/>
        <a:defRPr sz="14884"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417686" indent="-1417686" algn="l" defTabSz="1890248" rtl="0" eaLnBrk="1" latinLnBrk="0" hangingPunct="1">
        <a:spcBef>
          <a:spcPts val="4134"/>
        </a:spcBef>
        <a:spcAft>
          <a:spcPts val="0"/>
        </a:spcAft>
        <a:buClr>
          <a:schemeClr val="accent1"/>
        </a:buClr>
        <a:buSzPct val="80000"/>
        <a:buFont typeface="Wingdings 3" charset="2"/>
        <a:buChar char=""/>
        <a:defRPr sz="7442" kern="1200">
          <a:solidFill>
            <a:schemeClr val="tx1">
              <a:lumMod val="75000"/>
              <a:lumOff val="25000"/>
            </a:schemeClr>
          </a:solidFill>
          <a:latin typeface="+mn-lt"/>
          <a:ea typeface="+mn-ea"/>
          <a:cs typeface="+mn-cs"/>
        </a:defRPr>
      </a:lvl1pPr>
      <a:lvl2pPr marL="3071652" indent="-1181405" algn="l" defTabSz="1890248" rtl="0" eaLnBrk="1" latinLnBrk="0" hangingPunct="1">
        <a:spcBef>
          <a:spcPts val="4134"/>
        </a:spcBef>
        <a:spcAft>
          <a:spcPts val="0"/>
        </a:spcAft>
        <a:buClr>
          <a:schemeClr val="accent1"/>
        </a:buClr>
        <a:buSzPct val="80000"/>
        <a:buFont typeface="Wingdings 3" charset="2"/>
        <a:buChar char=""/>
        <a:defRPr sz="6615" kern="1200">
          <a:solidFill>
            <a:schemeClr val="tx1">
              <a:lumMod val="75000"/>
              <a:lumOff val="25000"/>
            </a:schemeClr>
          </a:solidFill>
          <a:latin typeface="+mn-lt"/>
          <a:ea typeface="+mn-ea"/>
          <a:cs typeface="+mn-cs"/>
        </a:defRPr>
      </a:lvl2pPr>
      <a:lvl3pPr marL="4725619" indent="-945124" algn="l" defTabSz="1890248" rtl="0" eaLnBrk="1" latinLnBrk="0" hangingPunct="1">
        <a:spcBef>
          <a:spcPts val="4134"/>
        </a:spcBef>
        <a:spcAft>
          <a:spcPts val="0"/>
        </a:spcAft>
        <a:buClr>
          <a:schemeClr val="accent1"/>
        </a:buClr>
        <a:buSzPct val="80000"/>
        <a:buFont typeface="Wingdings 3" charset="2"/>
        <a:buChar char=""/>
        <a:defRPr sz="5788" kern="1200">
          <a:solidFill>
            <a:schemeClr val="tx1">
              <a:lumMod val="75000"/>
              <a:lumOff val="25000"/>
            </a:schemeClr>
          </a:solidFill>
          <a:latin typeface="+mn-lt"/>
          <a:ea typeface="+mn-ea"/>
          <a:cs typeface="+mn-cs"/>
        </a:defRPr>
      </a:lvl3pPr>
      <a:lvl4pPr marL="6615867" indent="-945124" algn="l" defTabSz="1890248" rtl="0" eaLnBrk="1" latinLnBrk="0" hangingPunct="1">
        <a:spcBef>
          <a:spcPts val="4134"/>
        </a:spcBef>
        <a:spcAft>
          <a:spcPts val="0"/>
        </a:spcAft>
        <a:buClr>
          <a:schemeClr val="accent1"/>
        </a:buClr>
        <a:buSzPct val="80000"/>
        <a:buFont typeface="Wingdings 3" charset="2"/>
        <a:buChar char=""/>
        <a:defRPr sz="4961" kern="1200">
          <a:solidFill>
            <a:schemeClr val="tx1">
              <a:lumMod val="75000"/>
              <a:lumOff val="25000"/>
            </a:schemeClr>
          </a:solidFill>
          <a:latin typeface="+mn-lt"/>
          <a:ea typeface="+mn-ea"/>
          <a:cs typeface="+mn-cs"/>
        </a:defRPr>
      </a:lvl4pPr>
      <a:lvl5pPr marL="8506115" indent="-945124" algn="l" defTabSz="1890248" rtl="0" eaLnBrk="1" latinLnBrk="0" hangingPunct="1">
        <a:spcBef>
          <a:spcPts val="4134"/>
        </a:spcBef>
        <a:spcAft>
          <a:spcPts val="0"/>
        </a:spcAft>
        <a:buClr>
          <a:schemeClr val="accent1"/>
        </a:buClr>
        <a:buSzPct val="80000"/>
        <a:buFont typeface="Wingdings 3" charset="2"/>
        <a:buChar char=""/>
        <a:defRPr sz="4961" kern="1200">
          <a:solidFill>
            <a:schemeClr val="tx1">
              <a:lumMod val="75000"/>
              <a:lumOff val="25000"/>
            </a:schemeClr>
          </a:solidFill>
          <a:latin typeface="+mn-lt"/>
          <a:ea typeface="+mn-ea"/>
          <a:cs typeface="+mn-cs"/>
        </a:defRPr>
      </a:lvl5pPr>
      <a:lvl6pPr marL="10396362" indent="-945124" algn="l" defTabSz="1890248" rtl="0" eaLnBrk="1" latinLnBrk="0" hangingPunct="1">
        <a:spcBef>
          <a:spcPts val="4134"/>
        </a:spcBef>
        <a:spcAft>
          <a:spcPts val="0"/>
        </a:spcAft>
        <a:buClr>
          <a:schemeClr val="accent1"/>
        </a:buClr>
        <a:buSzPct val="80000"/>
        <a:buFont typeface="Wingdings 3" charset="2"/>
        <a:buChar char=""/>
        <a:defRPr sz="4961" kern="1200">
          <a:solidFill>
            <a:schemeClr val="tx1">
              <a:lumMod val="75000"/>
              <a:lumOff val="25000"/>
            </a:schemeClr>
          </a:solidFill>
          <a:latin typeface="+mn-lt"/>
          <a:ea typeface="+mn-ea"/>
          <a:cs typeface="+mn-cs"/>
        </a:defRPr>
      </a:lvl6pPr>
      <a:lvl7pPr marL="12286610" indent="-945124" algn="l" defTabSz="1890248" rtl="0" eaLnBrk="1" latinLnBrk="0" hangingPunct="1">
        <a:spcBef>
          <a:spcPts val="4134"/>
        </a:spcBef>
        <a:spcAft>
          <a:spcPts val="0"/>
        </a:spcAft>
        <a:buClr>
          <a:schemeClr val="accent1"/>
        </a:buClr>
        <a:buSzPct val="80000"/>
        <a:buFont typeface="Wingdings 3" charset="2"/>
        <a:buChar char=""/>
        <a:defRPr sz="4961" kern="1200">
          <a:solidFill>
            <a:schemeClr val="tx1">
              <a:lumMod val="75000"/>
              <a:lumOff val="25000"/>
            </a:schemeClr>
          </a:solidFill>
          <a:latin typeface="+mn-lt"/>
          <a:ea typeface="+mn-ea"/>
          <a:cs typeface="+mn-cs"/>
        </a:defRPr>
      </a:lvl7pPr>
      <a:lvl8pPr marL="14176858" indent="-945124" algn="l" defTabSz="1890248" rtl="0" eaLnBrk="1" latinLnBrk="0" hangingPunct="1">
        <a:spcBef>
          <a:spcPts val="4134"/>
        </a:spcBef>
        <a:spcAft>
          <a:spcPts val="0"/>
        </a:spcAft>
        <a:buClr>
          <a:schemeClr val="accent1"/>
        </a:buClr>
        <a:buSzPct val="80000"/>
        <a:buFont typeface="Wingdings 3" charset="2"/>
        <a:buChar char=""/>
        <a:defRPr sz="4961" kern="1200">
          <a:solidFill>
            <a:schemeClr val="tx1">
              <a:lumMod val="75000"/>
              <a:lumOff val="25000"/>
            </a:schemeClr>
          </a:solidFill>
          <a:latin typeface="+mn-lt"/>
          <a:ea typeface="+mn-ea"/>
          <a:cs typeface="+mn-cs"/>
        </a:defRPr>
      </a:lvl8pPr>
      <a:lvl9pPr marL="16067105" indent="-945124" algn="l" defTabSz="1890248" rtl="0" eaLnBrk="1" latinLnBrk="0" hangingPunct="1">
        <a:spcBef>
          <a:spcPts val="4134"/>
        </a:spcBef>
        <a:spcAft>
          <a:spcPts val="0"/>
        </a:spcAft>
        <a:buClr>
          <a:schemeClr val="accent1"/>
        </a:buClr>
        <a:buSzPct val="80000"/>
        <a:buFont typeface="Wingdings 3" charset="2"/>
        <a:buChar char=""/>
        <a:defRPr sz="4961" kern="1200">
          <a:solidFill>
            <a:schemeClr val="tx1">
              <a:lumMod val="75000"/>
              <a:lumOff val="25000"/>
            </a:schemeClr>
          </a:solidFill>
          <a:latin typeface="+mn-lt"/>
          <a:ea typeface="+mn-ea"/>
          <a:cs typeface="+mn-cs"/>
        </a:defRPr>
      </a:lvl9pPr>
    </p:bodyStyle>
    <p:otherStyle>
      <a:defPPr>
        <a:defRPr lang="en-US"/>
      </a:defPPr>
      <a:lvl1pPr marL="0" algn="l" defTabSz="1890248" rtl="0" eaLnBrk="1" latinLnBrk="0" hangingPunct="1">
        <a:defRPr sz="7442" kern="1200">
          <a:solidFill>
            <a:schemeClr val="tx1"/>
          </a:solidFill>
          <a:latin typeface="+mn-lt"/>
          <a:ea typeface="+mn-ea"/>
          <a:cs typeface="+mn-cs"/>
        </a:defRPr>
      </a:lvl1pPr>
      <a:lvl2pPr marL="1890248" algn="l" defTabSz="1890248" rtl="0" eaLnBrk="1" latinLnBrk="0" hangingPunct="1">
        <a:defRPr sz="7442" kern="1200">
          <a:solidFill>
            <a:schemeClr val="tx1"/>
          </a:solidFill>
          <a:latin typeface="+mn-lt"/>
          <a:ea typeface="+mn-ea"/>
          <a:cs typeface="+mn-cs"/>
        </a:defRPr>
      </a:lvl2pPr>
      <a:lvl3pPr marL="3780495" algn="l" defTabSz="1890248" rtl="0" eaLnBrk="1" latinLnBrk="0" hangingPunct="1">
        <a:defRPr sz="7442" kern="1200">
          <a:solidFill>
            <a:schemeClr val="tx1"/>
          </a:solidFill>
          <a:latin typeface="+mn-lt"/>
          <a:ea typeface="+mn-ea"/>
          <a:cs typeface="+mn-cs"/>
        </a:defRPr>
      </a:lvl3pPr>
      <a:lvl4pPr marL="5670743" algn="l" defTabSz="1890248" rtl="0" eaLnBrk="1" latinLnBrk="0" hangingPunct="1">
        <a:defRPr sz="7442" kern="1200">
          <a:solidFill>
            <a:schemeClr val="tx1"/>
          </a:solidFill>
          <a:latin typeface="+mn-lt"/>
          <a:ea typeface="+mn-ea"/>
          <a:cs typeface="+mn-cs"/>
        </a:defRPr>
      </a:lvl4pPr>
      <a:lvl5pPr marL="7560991" algn="l" defTabSz="1890248" rtl="0" eaLnBrk="1" latinLnBrk="0" hangingPunct="1">
        <a:defRPr sz="7442" kern="1200">
          <a:solidFill>
            <a:schemeClr val="tx1"/>
          </a:solidFill>
          <a:latin typeface="+mn-lt"/>
          <a:ea typeface="+mn-ea"/>
          <a:cs typeface="+mn-cs"/>
        </a:defRPr>
      </a:lvl5pPr>
      <a:lvl6pPr marL="9451238" algn="l" defTabSz="1890248" rtl="0" eaLnBrk="1" latinLnBrk="0" hangingPunct="1">
        <a:defRPr sz="7442" kern="1200">
          <a:solidFill>
            <a:schemeClr val="tx1"/>
          </a:solidFill>
          <a:latin typeface="+mn-lt"/>
          <a:ea typeface="+mn-ea"/>
          <a:cs typeface="+mn-cs"/>
        </a:defRPr>
      </a:lvl6pPr>
      <a:lvl7pPr marL="11341486" algn="l" defTabSz="1890248" rtl="0" eaLnBrk="1" latinLnBrk="0" hangingPunct="1">
        <a:defRPr sz="7442" kern="1200">
          <a:solidFill>
            <a:schemeClr val="tx1"/>
          </a:solidFill>
          <a:latin typeface="+mn-lt"/>
          <a:ea typeface="+mn-ea"/>
          <a:cs typeface="+mn-cs"/>
        </a:defRPr>
      </a:lvl7pPr>
      <a:lvl8pPr marL="13231734" algn="l" defTabSz="1890248" rtl="0" eaLnBrk="1" latinLnBrk="0" hangingPunct="1">
        <a:defRPr sz="7442" kern="1200">
          <a:solidFill>
            <a:schemeClr val="tx1"/>
          </a:solidFill>
          <a:latin typeface="+mn-lt"/>
          <a:ea typeface="+mn-ea"/>
          <a:cs typeface="+mn-cs"/>
        </a:defRPr>
      </a:lvl8pPr>
      <a:lvl9pPr marL="15121981" algn="l" defTabSz="1890248" rtl="0" eaLnBrk="1" latinLnBrk="0" hangingPunct="1">
        <a:defRPr sz="74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Z:\logos cb\logo_programmatos.tif"/>
          <p:cNvPicPr>
            <a:picLocks noChangeAspect="1" noChangeArrowheads="1"/>
          </p:cNvPicPr>
          <p:nvPr/>
        </p:nvPicPr>
        <p:blipFill rotWithShape="1">
          <a:blip r:embed="rId3" cstate="print">
            <a:lum bright="20000"/>
          </a:blip>
          <a:srcRect r="45377" b="1053"/>
          <a:stretch/>
        </p:blipFill>
        <p:spPr bwMode="auto">
          <a:xfrm>
            <a:off x="7201150" y="4428531"/>
            <a:ext cx="18650072" cy="19985765"/>
          </a:xfrm>
          <a:prstGeom prst="rect">
            <a:avLst/>
          </a:prstGeom>
          <a:noFill/>
        </p:spPr>
      </p:pic>
      <p:pic>
        <p:nvPicPr>
          <p:cNvPr id="2" name="Picture 2" descr="Z:\ΑΡΧΕΙΑ ΝΙΚΗΣ ΑΠΟ USB\D 1.4 ΠΑΡΑΔΟΤΕΑ ΕΝΔΙΑΜΕΣΗΣ ΕΚΘΕΣΗΣ\ΔΡ 1 ΕΚΠΑΙΔΕΥΣΗ\ΦΩΤΟΓΡΑΦΙΕΣ ΣΕΜΙΝΑΡΙΩΝ\photo 5.JPG"/>
          <p:cNvPicPr>
            <a:picLocks noChangeAspect="1" noChangeArrowheads="1"/>
          </p:cNvPicPr>
          <p:nvPr/>
        </p:nvPicPr>
        <p:blipFill>
          <a:blip r:embed="rId4" cstate="print">
            <a:lum bright="30000" contrast="-30000"/>
          </a:blip>
          <a:srcRect/>
          <a:stretch>
            <a:fillRect/>
          </a:stretch>
        </p:blipFill>
        <p:spPr bwMode="auto">
          <a:xfrm>
            <a:off x="39820774" y="17317963"/>
            <a:ext cx="10009112" cy="10654231"/>
          </a:xfrm>
          <a:prstGeom prst="ellipse">
            <a:avLst/>
          </a:prstGeom>
          <a:ln>
            <a:noFill/>
          </a:ln>
          <a:effectLst>
            <a:softEdge rad="317500"/>
          </a:effectLst>
        </p:spPr>
      </p:pic>
      <p:sp>
        <p:nvSpPr>
          <p:cNvPr id="1025" name="Rectangle 1"/>
          <p:cNvSpPr>
            <a:spLocks noChangeArrowheads="1"/>
          </p:cNvSpPr>
          <p:nvPr/>
        </p:nvSpPr>
        <p:spPr bwMode="auto">
          <a:xfrm>
            <a:off x="1224486" y="5887571"/>
            <a:ext cx="47525280" cy="17802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lnSpc>
                <a:spcPts val="4600"/>
              </a:lnSpc>
              <a:spcBef>
                <a:spcPct val="0"/>
              </a:spcBef>
              <a:spcAft>
                <a:spcPct val="0"/>
              </a:spcAft>
              <a:tabLst>
                <a:tab pos="457200" algn="l"/>
              </a:tabLst>
            </a:pPr>
            <a:r>
              <a:rPr lang="el-GR" sz="3500" dirty="0" smtClean="0">
                <a:ea typeface="Calibri" pitchFamily="34" charset="0"/>
                <a:cs typeface="Times New Roman" pitchFamily="18" charset="0"/>
              </a:rPr>
              <a:t>Η Ψυχιατρική Μεταρρύθμιση στην Ελλάδα, μετά από πορεία 30 ετών, βρίσκεται ακόμη σε κρίσιμο σημείο, καθώς, παρά το σημαντικό έργο που έχει επιτευχθεί, ποτέ δεν αντιμετωπίστηκαν αποτελεσματικά τα εμπόδια και οι δυσλειτουργίες του συστήματος. </a:t>
            </a:r>
            <a:endParaRPr lang="el-GR" sz="3500" dirty="0" smtClean="0">
              <a:cs typeface="Arial" pitchFamily="34" charset="0"/>
            </a:endParaRPr>
          </a:p>
          <a:p>
            <a:pPr lvl="0" algn="just" defTabSz="914400" eaLnBrk="0" fontAlgn="base" hangingPunct="0">
              <a:lnSpc>
                <a:spcPts val="4600"/>
              </a:lnSpc>
              <a:spcBef>
                <a:spcPct val="0"/>
              </a:spcBef>
              <a:spcAft>
                <a:spcPct val="0"/>
              </a:spcAft>
              <a:tabLst>
                <a:tab pos="457200" algn="l"/>
              </a:tabLst>
            </a:pPr>
            <a:r>
              <a:rPr lang="el-GR" sz="3500" dirty="0" smtClean="0">
                <a:ea typeface="Calibri" pitchFamily="34" charset="0"/>
                <a:cs typeface="Times New Roman" pitchFamily="18" charset="0"/>
              </a:rPr>
              <a:t>Η ανυπαρξία κεντρικού εθνικού σχεδιασμού, η μη ολοκλήρωση της τομεοποίησης με συνέπεια τον κατακερματισμό των υπηρεσιών, την έλλειψη δομών </a:t>
            </a:r>
            <a:r>
              <a:rPr lang="el-GR" sz="3500" dirty="0" err="1" smtClean="0">
                <a:ea typeface="Calibri" pitchFamily="34" charset="0"/>
                <a:cs typeface="Times New Roman" pitchFamily="18" charset="0"/>
              </a:rPr>
              <a:t>εξωνοσοκομειακής</a:t>
            </a:r>
            <a:r>
              <a:rPr lang="el-GR" sz="3500" dirty="0" smtClean="0">
                <a:ea typeface="Calibri" pitchFamily="34" charset="0"/>
                <a:cs typeface="Times New Roman" pitchFamily="18" charset="0"/>
              </a:rPr>
              <a:t> περίθαλψης και την απουσία διασύνδεσης και συντονισμού των διαφόρων υπηρεσιών, η σχάση ανάμεσα στον δημόσιο και τρίτο τομέα, αλλά και η απουσία ενός σοβαρού συστήματος αξιολόγησης είναι μερικές μόνο από τις αιτίες που προκαλούν αυτή την κατάσταση στον χώρο της ψυχικής υγείας.</a:t>
            </a:r>
            <a:endParaRPr lang="el-GR" sz="3500" dirty="0" smtClean="0">
              <a:cs typeface="Arial" pitchFamily="34" charset="0"/>
            </a:endParaRPr>
          </a:p>
          <a:p>
            <a:pPr lvl="0" algn="just" defTabSz="914400" eaLnBrk="0" fontAlgn="base" hangingPunct="0">
              <a:lnSpc>
                <a:spcPts val="4600"/>
              </a:lnSpc>
              <a:spcBef>
                <a:spcPct val="0"/>
              </a:spcBef>
              <a:spcAft>
                <a:spcPct val="0"/>
              </a:spcAft>
              <a:tabLst>
                <a:tab pos="457200" algn="l"/>
              </a:tabLst>
            </a:pPr>
            <a:r>
              <a:rPr lang="el-GR" sz="3500" dirty="0" smtClean="0">
                <a:ea typeface="Calibri" pitchFamily="34" charset="0"/>
                <a:cs typeface="Times New Roman" pitchFamily="18" charset="0"/>
              </a:rPr>
              <a:t>Οι δυσλειτουργίες αυτές διαφαίνονται ακόμη εντονότερα σήμερα που η χώρα βρίσκεται σε μια τρομερή οικονομική και κοινωνική κρίση, με αποτέλεσμα  ενώ οι ανάγκες των πολιτών για υπηρεσίες ψυχικής υγείας, ψυχοκοινωνικής υποστήριξης και πρόνοιας αυξάνονται κατακόρυφα, την ίδια στιγμή οι υπηρεσίες που καλούνται να ανταποκριθούν στις ανάγκες αυτές  εμφανίζονται </a:t>
            </a:r>
            <a:r>
              <a:rPr lang="el-GR" sz="3500" dirty="0" err="1" smtClean="0">
                <a:ea typeface="Calibri" pitchFamily="34" charset="0"/>
                <a:cs typeface="Times New Roman" pitchFamily="18" charset="0"/>
              </a:rPr>
              <a:t>υποστελεχωμένες</a:t>
            </a:r>
            <a:r>
              <a:rPr lang="el-GR" sz="3500" dirty="0" smtClean="0">
                <a:ea typeface="Calibri" pitchFamily="34" charset="0"/>
                <a:cs typeface="Times New Roman" pitchFamily="18" charset="0"/>
              </a:rPr>
              <a:t>, ξεκομμένες η μία από την άλλη και με ελάχιστους υλικούς πόρους.  </a:t>
            </a:r>
            <a:endParaRPr lang="el-GR" sz="3500" dirty="0" smtClean="0">
              <a:cs typeface="Arial" pitchFamily="34" charset="0"/>
            </a:endParaRPr>
          </a:p>
          <a:p>
            <a:pPr lvl="0" algn="just" defTabSz="914400" eaLnBrk="0" fontAlgn="base" hangingPunct="0">
              <a:lnSpc>
                <a:spcPts val="4600"/>
              </a:lnSpc>
              <a:spcBef>
                <a:spcPct val="0"/>
              </a:spcBef>
              <a:spcAft>
                <a:spcPct val="0"/>
              </a:spcAft>
              <a:tabLst>
                <a:tab pos="457200" algn="l"/>
              </a:tabLst>
            </a:pPr>
            <a:r>
              <a:rPr lang="el-GR" sz="3500" dirty="0" smtClean="0">
                <a:ea typeface="Calibri" pitchFamily="34" charset="0"/>
                <a:cs typeface="Times New Roman" pitchFamily="18" charset="0"/>
              </a:rPr>
              <a:t>Κατά συνέπεια, λοιπόν, δεν μπορεί να γίνεται λόγος για κατάλληλη και έγκαιρη αντιμετώπιση, συνέχεια στη φροντίδα, σταθερότητα στην περίθαλψη και ενιαίο συντονισμό. Έτσι οι πολίτες που χρειάζονται ψυχιατρική κάλυψη, αλλά παράλληλα και στεγαστική δομή ή δομή για </a:t>
            </a:r>
            <a:r>
              <a:rPr lang="el-GR" sz="3500" dirty="0" err="1" smtClean="0">
                <a:ea typeface="Calibri" pitchFamily="34" charset="0"/>
                <a:cs typeface="Times New Roman" pitchFamily="18" charset="0"/>
              </a:rPr>
              <a:t>προεπαγγελματική</a:t>
            </a:r>
            <a:r>
              <a:rPr lang="el-GR" sz="3500" dirty="0" smtClean="0">
                <a:ea typeface="Calibri" pitchFamily="34" charset="0"/>
                <a:cs typeface="Times New Roman" pitchFamily="18" charset="0"/>
              </a:rPr>
              <a:t> προετοιμασία, δυσκολεύονται να μάθουν πού μπορούν ν’ απευθυνθούν και πώς να επιλύσουν τα πολυδιάστατα προβλήματά τους.</a:t>
            </a:r>
            <a:endParaRPr lang="el-GR" sz="3500" dirty="0" smtClean="0">
              <a:cs typeface="Arial" pitchFamily="34" charset="0"/>
            </a:endParaRPr>
          </a:p>
          <a:p>
            <a:pPr lvl="0" algn="just" defTabSz="914400" eaLnBrk="0" fontAlgn="base" hangingPunct="0">
              <a:lnSpc>
                <a:spcPts val="4600"/>
              </a:lnSpc>
              <a:spcBef>
                <a:spcPct val="0"/>
              </a:spcBef>
              <a:spcAft>
                <a:spcPct val="0"/>
              </a:spcAft>
              <a:tabLst>
                <a:tab pos="457200" algn="l"/>
              </a:tabLst>
            </a:pPr>
            <a:r>
              <a:rPr lang="el-GR" sz="3500" dirty="0" smtClean="0">
                <a:ea typeface="Calibri" pitchFamily="34" charset="0"/>
                <a:cs typeface="Times New Roman" pitchFamily="18" charset="0"/>
              </a:rPr>
              <a:t>Ακριβώς αυτό το  κενό επιχειρούμε να καλύψουμε με το συγκεκριμένο πιλοτικό πρόγραμμα «</a:t>
            </a:r>
            <a:r>
              <a:rPr lang="el-GR" sz="3500" b="1" dirty="0" smtClean="0">
                <a:ea typeface="Calibri" pitchFamily="34" charset="0"/>
                <a:cs typeface="Times New Roman" pitchFamily="18" charset="0"/>
              </a:rPr>
              <a:t>Δεσμοί: Ενδυνάμωση και Δικτύωση Φορέων Ψυχικής Υγείας για βελτίωση Υπηρεσιών στην Κοινότητα». </a:t>
            </a:r>
            <a:r>
              <a:rPr lang="el-GR" sz="3500" dirty="0" smtClean="0">
                <a:ea typeface="Calibri" pitchFamily="34" charset="0"/>
                <a:cs typeface="Times New Roman" pitchFamily="18" charset="0"/>
              </a:rPr>
              <a:t>Να παρέχουμε δηλαδή σωστή ενημέρωση, παραπομπή και δικτύωση των πολιτών με φορείς ψυχικής υγείας, πρόνοιας, κοινωνικής και εργασιακής αποκατάστασης, στοχεύοντας όμως παράλληλα  στη διασύνδεση των υπηρεσιών μεταξύ τους μέσα από ένα δίκτυο παροχής υπηρεσιών ψυχικής υγείας. Απώτερος στόχος μας είναι να αισθάνεται ο πολίτης που βρίσκεται σε ανάγκη ότι υπάρχει μια συνέχεια στην φροντίδα του και όχι μεμονωμένες και ασύνδετες ενέργειες.</a:t>
            </a:r>
            <a:endParaRPr lang="el-GR" sz="3500" dirty="0" smtClean="0">
              <a:cs typeface="Arial" pitchFamily="34" charset="0"/>
            </a:endParaRPr>
          </a:p>
          <a:p>
            <a:pPr lvl="0" algn="just" defTabSz="914400" eaLnBrk="0" fontAlgn="base" hangingPunct="0">
              <a:lnSpc>
                <a:spcPts val="4600"/>
              </a:lnSpc>
              <a:spcBef>
                <a:spcPct val="0"/>
              </a:spcBef>
              <a:spcAft>
                <a:spcPct val="0"/>
              </a:spcAft>
              <a:tabLst>
                <a:tab pos="457200" algn="l"/>
              </a:tabLst>
            </a:pPr>
            <a:r>
              <a:rPr lang="el-GR" sz="3500" dirty="0" smtClean="0">
                <a:ea typeface="Calibri" pitchFamily="34" charset="0"/>
                <a:cs typeface="Times New Roman" pitchFamily="18" charset="0"/>
              </a:rPr>
              <a:t>Η πρωτοβουλία γι’ αυτό το πρόγραμμα ανήκει στην Εταιρία Κοινωνικής Ψυχιατρικής και Ψυχικής Υγείας </a:t>
            </a:r>
            <a:r>
              <a:rPr lang="el-GR" sz="3500" b="1" dirty="0" smtClean="0">
                <a:ea typeface="Calibri" pitchFamily="34" charset="0"/>
                <a:cs typeface="Times New Roman" pitchFamily="18" charset="0"/>
              </a:rPr>
              <a:t>(ΕΚΨΥ &amp; ΨΥ</a:t>
            </a:r>
            <a:r>
              <a:rPr lang="el-GR" sz="3500" dirty="0" smtClean="0">
                <a:ea typeface="Calibri" pitchFamily="34" charset="0"/>
                <a:cs typeface="Times New Roman" pitchFamily="18" charset="0"/>
              </a:rPr>
              <a:t>) και βασίζεται στο μοντέλο που λειτουργεί με επιτυχία τα τελευταία 5 χρόνια στο νομό Φωκίδας (δίκτυο «</a:t>
            </a:r>
            <a:r>
              <a:rPr lang="el-GR" sz="3500" dirty="0" err="1" smtClean="0">
                <a:ea typeface="Calibri" pitchFamily="34" charset="0"/>
                <a:cs typeface="Times New Roman" pitchFamily="18" charset="0"/>
              </a:rPr>
              <a:t>Ακεσώ</a:t>
            </a:r>
            <a:r>
              <a:rPr lang="el-GR" sz="3500" dirty="0" smtClean="0">
                <a:ea typeface="Calibri" pitchFamily="34" charset="0"/>
                <a:cs typeface="Times New Roman" pitchFamily="18" charset="0"/>
              </a:rPr>
              <a:t>»). Η υλοποίηση του συγκεκριμένου έργου γίνεται σε συνεργασία με τις Κοινωνικές Συνεταιριστικές Δραστηριότητες Ευπαθών Ομάδων (Κ.Σ.Δ.Ε.Ο) - </a:t>
            </a:r>
            <a:r>
              <a:rPr lang="el-GR" sz="3500" b="1" dirty="0" smtClean="0">
                <a:ea typeface="Calibri" pitchFamily="34" charset="0"/>
                <a:cs typeface="Times New Roman" pitchFamily="18" charset="0"/>
              </a:rPr>
              <a:t>«ΕΔΡΑ»</a:t>
            </a:r>
            <a:r>
              <a:rPr lang="el-GR" sz="3500" dirty="0" smtClean="0">
                <a:ea typeface="Calibri" pitchFamily="34" charset="0"/>
                <a:cs typeface="Times New Roman" pitchFamily="18" charset="0"/>
              </a:rPr>
              <a:t>, την Αστική Μη Κερδοσκοπική Εταιρεία</a:t>
            </a:r>
            <a:r>
              <a:rPr lang="el-GR" sz="3500" b="1" dirty="0" smtClean="0">
                <a:ea typeface="Calibri" pitchFamily="34" charset="0"/>
                <a:cs typeface="Times New Roman" pitchFamily="18" charset="0"/>
              </a:rPr>
              <a:t> ΑΚΤΑΙΑ</a:t>
            </a:r>
            <a:r>
              <a:rPr lang="el-GR" sz="3500" dirty="0" smtClean="0">
                <a:ea typeface="Calibri" pitchFamily="34" charset="0"/>
                <a:cs typeface="Times New Roman" pitchFamily="18" charset="0"/>
              </a:rPr>
              <a:t>, την Πανελλαδική Ένωση για την Ψυχοκοινωνική Αποκατάσταση και την Επαγγελματική Επανένταξη </a:t>
            </a:r>
            <a:r>
              <a:rPr lang="el-GR" sz="3500" b="1" dirty="0" smtClean="0">
                <a:ea typeface="Calibri" pitchFamily="34" charset="0"/>
                <a:cs typeface="Times New Roman" pitchFamily="18" charset="0"/>
              </a:rPr>
              <a:t>(ΠΕΨΑΕΕ) </a:t>
            </a:r>
            <a:r>
              <a:rPr lang="el-GR" sz="3500" dirty="0" smtClean="0">
                <a:ea typeface="Calibri" pitchFamily="34" charset="0"/>
                <a:cs typeface="Times New Roman" pitchFamily="18" charset="0"/>
              </a:rPr>
              <a:t>και την Πανελλήνια Ομοσπονδία Κοινωνικών Συνεταιρισμών Περιορισμένης Ευθύνης</a:t>
            </a:r>
            <a:r>
              <a:rPr lang="el-GR" sz="3500" b="1" dirty="0" smtClean="0">
                <a:ea typeface="Calibri" pitchFamily="34" charset="0"/>
                <a:cs typeface="Times New Roman" pitchFamily="18" charset="0"/>
              </a:rPr>
              <a:t> (Π.Ο.Κοι.Σ.Π.Ε.)</a:t>
            </a:r>
            <a:r>
              <a:rPr lang="el-GR" sz="3500" dirty="0" smtClean="0">
                <a:ea typeface="Calibri" pitchFamily="34" charset="0"/>
                <a:cs typeface="Times New Roman" pitchFamily="18" charset="0"/>
              </a:rPr>
              <a:t>.</a:t>
            </a:r>
            <a:endParaRPr lang="el-GR" sz="3500" dirty="0" smtClean="0">
              <a:cs typeface="Arial" pitchFamily="34" charset="0"/>
            </a:endParaRPr>
          </a:p>
          <a:p>
            <a:pPr lvl="0" algn="just" defTabSz="914400" eaLnBrk="0" fontAlgn="base" hangingPunct="0">
              <a:lnSpc>
                <a:spcPts val="4600"/>
              </a:lnSpc>
              <a:spcBef>
                <a:spcPct val="0"/>
              </a:spcBef>
              <a:spcAft>
                <a:spcPct val="0"/>
              </a:spcAft>
              <a:tabLst>
                <a:tab pos="457200" algn="l"/>
              </a:tabLst>
            </a:pPr>
            <a:r>
              <a:rPr lang="el-GR" sz="3500" u="sng" dirty="0" smtClean="0">
                <a:ea typeface="Calibri" pitchFamily="34" charset="0"/>
                <a:cs typeface="Times New Roman" pitchFamily="18" charset="0"/>
              </a:rPr>
              <a:t>Κύριες δράσεις του έργου είναι:</a:t>
            </a:r>
            <a:r>
              <a:rPr lang="el-GR" sz="3500" dirty="0" smtClean="0">
                <a:ea typeface="Calibri" pitchFamily="34" charset="0"/>
                <a:cs typeface="Times New Roman" pitchFamily="18" charset="0"/>
              </a:rPr>
              <a:t>  </a:t>
            </a:r>
            <a:endParaRPr lang="el-GR" sz="3500" dirty="0" smtClean="0">
              <a:cs typeface="Arial" pitchFamily="34" charset="0"/>
            </a:endParaRPr>
          </a:p>
          <a:p>
            <a:pPr lvl="0" algn="just" defTabSz="914400" eaLnBrk="0" fontAlgn="base" hangingPunct="0">
              <a:lnSpc>
                <a:spcPts val="4600"/>
              </a:lnSpc>
              <a:spcBef>
                <a:spcPct val="0"/>
              </a:spcBef>
              <a:spcAft>
                <a:spcPct val="0"/>
              </a:spcAft>
              <a:buFontTx/>
              <a:buChar char="•"/>
              <a:tabLst>
                <a:tab pos="457200" algn="l"/>
              </a:tabLst>
            </a:pPr>
            <a:r>
              <a:rPr lang="el-GR" sz="3500" dirty="0" smtClean="0">
                <a:ea typeface="Calibri" pitchFamily="34" charset="0"/>
                <a:cs typeface="Times New Roman" pitchFamily="18" charset="0"/>
              </a:rPr>
              <a:t>Η χαρτογράφηση, καταγραφή και δικτύωση των φορέων ψυχικής υγείας στις περιοχές που δραστηριοποιούνται οι παραπάνω φορείς (κεντρική και δυτική Αττική, νομό Φθιώτιδας, νομό Έβρου και τα νησιά  Κάλυμνο, Κω και Κάρπαθο). </a:t>
            </a:r>
            <a:endParaRPr lang="el-GR" sz="3500" dirty="0" smtClean="0">
              <a:cs typeface="Arial" pitchFamily="34" charset="0"/>
            </a:endParaRPr>
          </a:p>
          <a:p>
            <a:pPr lvl="0" algn="just" defTabSz="914400" eaLnBrk="0" fontAlgn="base" hangingPunct="0">
              <a:lnSpc>
                <a:spcPts val="4600"/>
              </a:lnSpc>
              <a:spcBef>
                <a:spcPct val="0"/>
              </a:spcBef>
              <a:spcAft>
                <a:spcPct val="0"/>
              </a:spcAft>
              <a:buFontTx/>
              <a:buChar char="•"/>
              <a:tabLst>
                <a:tab pos="457200" algn="l"/>
              </a:tabLst>
            </a:pPr>
            <a:r>
              <a:rPr lang="el-GR" sz="3500" dirty="0" smtClean="0">
                <a:ea typeface="Calibri" pitchFamily="34" charset="0"/>
                <a:cs typeface="Times New Roman" pitchFamily="18" charset="0"/>
              </a:rPr>
              <a:t>Η δημιουργία</a:t>
            </a:r>
            <a:r>
              <a:rPr lang="el-GR" sz="3500" dirty="0" smtClean="0">
                <a:solidFill>
                  <a:srgbClr val="222222"/>
                </a:solidFill>
                <a:ea typeface="Times New Roman" pitchFamily="18" charset="0"/>
                <a:cs typeface="Arial" pitchFamily="34" charset="0"/>
              </a:rPr>
              <a:t> </a:t>
            </a:r>
            <a:r>
              <a:rPr lang="el-GR" sz="3500" b="1" dirty="0" smtClean="0">
                <a:ea typeface="Times New Roman" pitchFamily="18" charset="0"/>
                <a:cs typeface="Arial" pitchFamily="34" charset="0"/>
              </a:rPr>
              <a:t>υπηρεσιών υποδοχής, καταγραφής, διασύνδεσης, παραπομπής και παρακολούθησης ψυχοκοινωνικών και </a:t>
            </a:r>
            <a:r>
              <a:rPr lang="el-GR" sz="3500" b="1" dirty="0" err="1" smtClean="0">
                <a:ea typeface="Times New Roman" pitchFamily="18" charset="0"/>
                <a:cs typeface="Arial" pitchFamily="34" charset="0"/>
              </a:rPr>
              <a:t>προνοιακών</a:t>
            </a:r>
            <a:r>
              <a:rPr lang="el-GR" sz="3500" b="1" dirty="0" smtClean="0">
                <a:ea typeface="Times New Roman" pitchFamily="18" charset="0"/>
                <a:cs typeface="Arial" pitchFamily="34" charset="0"/>
              </a:rPr>
              <a:t> αιτημάτων του πληθυσμού των νομών που αναφέρθηκαν παραπάνω. Τα αιτήματα φτάνουν</a:t>
            </a:r>
            <a:r>
              <a:rPr lang="el-GR" sz="3500" b="1" dirty="0" smtClean="0">
                <a:solidFill>
                  <a:srgbClr val="00B0F0"/>
                </a:solidFill>
                <a:ea typeface="Times New Roman" pitchFamily="18" charset="0"/>
                <a:cs typeface="Arial" pitchFamily="34" charset="0"/>
              </a:rPr>
              <a:t> </a:t>
            </a:r>
            <a:r>
              <a:rPr lang="el-GR" sz="3500" b="1" dirty="0" smtClean="0">
                <a:ea typeface="Times New Roman" pitchFamily="18" charset="0"/>
                <a:cs typeface="Arial" pitchFamily="34" charset="0"/>
              </a:rPr>
              <a:t>στα </a:t>
            </a:r>
            <a:r>
              <a:rPr lang="el-GR" sz="3500" dirty="0" smtClean="0">
                <a:ea typeface="Calibri" pitchFamily="34" charset="0"/>
                <a:cs typeface="Times New Roman" pitchFamily="18" charset="0"/>
              </a:rPr>
              <a:t>Σημεία Ενημέρωσης &amp; Διασύνδεσης Πολιτών για Υπηρεσίες Ψυχικής Υγείας και Επανένταξης </a:t>
            </a:r>
            <a:r>
              <a:rPr lang="el-GR" sz="3500" b="1" dirty="0" smtClean="0">
                <a:ea typeface="Calibri" pitchFamily="34" charset="0"/>
                <a:cs typeface="Times New Roman" pitchFamily="18" charset="0"/>
              </a:rPr>
              <a:t>(ΣΕΠΥΨΥ-Ε)</a:t>
            </a:r>
            <a:r>
              <a:rPr lang="el-GR" sz="3500" dirty="0" smtClean="0">
                <a:ea typeface="Calibri" pitchFamily="34" charset="0"/>
                <a:cs typeface="Times New Roman" pitchFamily="18" charset="0"/>
              </a:rPr>
              <a:t> είτε </a:t>
            </a:r>
            <a:r>
              <a:rPr lang="el-GR" sz="3500" u="sng" dirty="0" smtClean="0">
                <a:ea typeface="Calibri" pitchFamily="34" charset="0"/>
                <a:cs typeface="Times New Roman" pitchFamily="18" charset="0"/>
              </a:rPr>
              <a:t>άμεσα</a:t>
            </a:r>
            <a:r>
              <a:rPr lang="el-GR" sz="3500" dirty="0" smtClean="0">
                <a:ea typeface="Calibri" pitchFamily="34" charset="0"/>
                <a:cs typeface="Times New Roman" pitchFamily="18" charset="0"/>
              </a:rPr>
              <a:t> </a:t>
            </a:r>
            <a:r>
              <a:rPr lang="el-GR" sz="3500" b="1" dirty="0">
                <a:ea typeface="Times New Roman" pitchFamily="18" charset="0"/>
                <a:cs typeface="Arial" pitchFamily="34" charset="0"/>
              </a:rPr>
              <a:t>από τους ενδιαφερόμενους πολίτες </a:t>
            </a:r>
            <a:r>
              <a:rPr lang="el-GR" sz="3500" dirty="0" smtClean="0">
                <a:ea typeface="Calibri" pitchFamily="34" charset="0"/>
                <a:cs typeface="Times New Roman" pitchFamily="18" charset="0"/>
              </a:rPr>
              <a:t>μέσω τηλεφώνου ή  μέσω της ειδικής ιστοσελίδας  </a:t>
            </a:r>
            <a:r>
              <a:rPr lang="el-GR" sz="3600" b="1" dirty="0" smtClean="0">
                <a:solidFill>
                  <a:schemeClr val="accent5">
                    <a:lumMod val="75000"/>
                  </a:schemeClr>
                </a:solidFill>
                <a:ea typeface="Calibri" pitchFamily="34" charset="0"/>
                <a:cs typeface="Times New Roman" pitchFamily="18" charset="0"/>
              </a:rPr>
              <a:t>(</a:t>
            </a:r>
            <a:r>
              <a:rPr lang="en-US" sz="3600" b="1" dirty="0" smtClean="0">
                <a:solidFill>
                  <a:schemeClr val="accent5">
                    <a:lumMod val="75000"/>
                  </a:schemeClr>
                </a:solidFill>
                <a:ea typeface="Calibri" pitchFamily="34" charset="0"/>
                <a:cs typeface="Times New Roman" pitchFamily="18" charset="0"/>
              </a:rPr>
              <a:t>www.mentalhelpnet.gr)</a:t>
            </a:r>
            <a:r>
              <a:rPr lang="el-GR" sz="3500" b="1" dirty="0" smtClean="0">
                <a:solidFill>
                  <a:schemeClr val="accent5">
                    <a:lumMod val="75000"/>
                  </a:schemeClr>
                </a:solidFill>
                <a:ea typeface="Calibri" pitchFamily="34" charset="0"/>
                <a:cs typeface="Times New Roman" pitchFamily="18" charset="0"/>
              </a:rPr>
              <a:t> </a:t>
            </a:r>
            <a:r>
              <a:rPr lang="el-GR" sz="3500" dirty="0" smtClean="0">
                <a:ea typeface="Calibri" pitchFamily="34" charset="0"/>
                <a:cs typeface="Times New Roman" pitchFamily="18" charset="0"/>
              </a:rPr>
              <a:t>του προγράμματος, είτε όμως </a:t>
            </a:r>
            <a:r>
              <a:rPr lang="el-GR" sz="3500" b="1" dirty="0">
                <a:ea typeface="Times New Roman" pitchFamily="18" charset="0"/>
                <a:cs typeface="Arial" pitchFamily="34" charset="0"/>
              </a:rPr>
              <a:t>και έμμεσα μέσω των  συνεργαζόμενων φορέων</a:t>
            </a:r>
            <a:r>
              <a:rPr lang="el-GR" sz="3500" dirty="0" smtClean="0">
                <a:solidFill>
                  <a:srgbClr val="222222"/>
                </a:solidFill>
                <a:ea typeface="Times New Roman" pitchFamily="18" charset="0"/>
                <a:cs typeface="Arial" pitchFamily="34" charset="0"/>
              </a:rPr>
              <a:t>. </a:t>
            </a:r>
            <a:r>
              <a:rPr lang="el-GR" sz="3500" dirty="0" smtClean="0">
                <a:ea typeface="Times New Roman" pitchFamily="18" charset="0"/>
                <a:cs typeface="Times New Roman" pitchFamily="18" charset="0"/>
              </a:rPr>
              <a:t>Με αυτό τον τρόπο λοιπόν,</a:t>
            </a:r>
            <a:r>
              <a:rPr lang="el-GR" sz="3500" dirty="0" smtClean="0">
                <a:ea typeface="Calibri" pitchFamily="34" charset="0"/>
                <a:cs typeface="Times New Roman" pitchFamily="18" charset="0"/>
              </a:rPr>
              <a:t> ο πολίτης πληροφορείται και παραπέμπεται άμεσα, έγκυρα και αποτελεσματικά στις υπηρεσίες που χρειάζεται. </a:t>
            </a:r>
            <a:endParaRPr lang="el-GR" sz="3500" dirty="0" smtClean="0">
              <a:cs typeface="Arial" pitchFamily="34" charset="0"/>
            </a:endParaRPr>
          </a:p>
          <a:p>
            <a:pPr lvl="0" algn="just" defTabSz="914400" eaLnBrk="0" fontAlgn="base" hangingPunct="0">
              <a:lnSpc>
                <a:spcPts val="4600"/>
              </a:lnSpc>
              <a:spcBef>
                <a:spcPct val="0"/>
              </a:spcBef>
              <a:spcAft>
                <a:spcPct val="0"/>
              </a:spcAft>
              <a:tabLst>
                <a:tab pos="457200" algn="l"/>
              </a:tabLst>
            </a:pPr>
            <a:r>
              <a:rPr lang="el-GR" sz="3500" dirty="0" smtClean="0">
                <a:ea typeface="Calibri" pitchFamily="34" charset="0"/>
                <a:cs typeface="Times New Roman" pitchFamily="18" charset="0"/>
              </a:rPr>
              <a:t>Παράλληλα, προκειμένου να είμαστε σε θέση να παρέχουμε αποτελεσματική δικτύωση και ολοκληρωμένες υπηρεσίες, διεξαγάγαμε  έναν κύκλο εκπαιδευτικών σεμιναρίων επιμόρφωσης και κατάρτισης των στελεχών των συνεργαζομένων φορέων, ενώ βρίσκεται σε εξέλιξη  και η σύνταξη εγχειριδίου για τον τρόπο δικτύωσης των Μη Κερδοσκοπικών Οργανισμών (Μ.Κ.Ο.) </a:t>
            </a:r>
            <a:endParaRPr lang="el-GR" sz="3500" dirty="0" smtClean="0">
              <a:cs typeface="Arial" pitchFamily="34" charset="0"/>
            </a:endParaRPr>
          </a:p>
          <a:p>
            <a:pPr lvl="0" algn="just" defTabSz="914400" eaLnBrk="0" fontAlgn="base" hangingPunct="0">
              <a:lnSpc>
                <a:spcPts val="4600"/>
              </a:lnSpc>
              <a:spcBef>
                <a:spcPct val="0"/>
              </a:spcBef>
              <a:spcAft>
                <a:spcPct val="0"/>
              </a:spcAft>
              <a:tabLst>
                <a:tab pos="457200" algn="l"/>
              </a:tabLst>
            </a:pPr>
            <a:r>
              <a:rPr lang="el-GR" sz="3500" dirty="0" smtClean="0">
                <a:ea typeface="Calibri" pitchFamily="34" charset="0"/>
                <a:cs typeface="Calibri" pitchFamily="34" charset="0"/>
              </a:rPr>
              <a:t>Το έργο χρηματοδοτείται από τα </a:t>
            </a:r>
            <a:r>
              <a:rPr lang="en-US" sz="3500" dirty="0" smtClean="0">
                <a:ea typeface="Calibri" pitchFamily="34" charset="0"/>
                <a:cs typeface="Calibri" pitchFamily="34" charset="0"/>
              </a:rPr>
              <a:t>EEA Grants</a:t>
            </a:r>
            <a:r>
              <a:rPr lang="el-GR" sz="3500" dirty="0" smtClean="0">
                <a:ea typeface="Calibri" pitchFamily="34" charset="0"/>
                <a:cs typeface="Calibri" pitchFamily="34" charset="0"/>
              </a:rPr>
              <a:t> στο πλαίσιο του προγράμματος «Είμαστε όλοι Πολίτες» που διαχειρίζεται το Ίδρυμα Μποδοσάκη.</a:t>
            </a:r>
            <a:r>
              <a:rPr lang="en-US" sz="3500" dirty="0" smtClean="0">
                <a:ea typeface="Calibri" pitchFamily="34" charset="0"/>
                <a:cs typeface="Calibri" pitchFamily="34" charset="0"/>
              </a:rPr>
              <a:t> </a:t>
            </a:r>
            <a:r>
              <a:rPr lang="el-GR" sz="3500" dirty="0" smtClean="0">
                <a:cs typeface="Arial" pitchFamily="34" charset="0"/>
              </a:rPr>
              <a:t>Από την μέχρι τώρα εμπειρία μας</a:t>
            </a:r>
            <a:r>
              <a:rPr lang="en-US" sz="3500" dirty="0">
                <a:cs typeface="Arial" pitchFamily="34" charset="0"/>
              </a:rPr>
              <a:t> </a:t>
            </a:r>
            <a:r>
              <a:rPr lang="en-US" sz="3500" dirty="0" smtClean="0">
                <a:cs typeface="Arial" pitchFamily="34" charset="0"/>
              </a:rPr>
              <a:t> </a:t>
            </a:r>
            <a:r>
              <a:rPr lang="el-GR" sz="3500" dirty="0" smtClean="0">
                <a:cs typeface="Arial" pitchFamily="34" charset="0"/>
              </a:rPr>
              <a:t>διαπιστώσαμε ότι </a:t>
            </a:r>
            <a:r>
              <a:rPr lang="el-GR" sz="3500" dirty="0">
                <a:cs typeface="Arial" pitchFamily="34" charset="0"/>
              </a:rPr>
              <a:t>π</a:t>
            </a:r>
            <a:r>
              <a:rPr lang="el-GR" sz="3500" dirty="0" smtClean="0"/>
              <a:t>αρόλο που οι ανάγκες είναι μεγάλες άλλο τόσο μεγάλες είναι και οι αντιστάσεις. Αντιστάσεις που προκύπτουν τόσο από την έλλειψη κουλτούρας δικτύωσης όσο και από την κόπωση και την ματαίωση όλων των εμπλεκομένων.</a:t>
            </a:r>
            <a:r>
              <a:rPr lang="en-US" sz="3500" dirty="0" smtClean="0"/>
              <a:t> </a:t>
            </a:r>
            <a:r>
              <a:rPr lang="el-GR" sz="3500" dirty="0" smtClean="0"/>
              <a:t>Προκειμένου να κάμψουμε τις αντιστάσεις αυτές και να δημιουργήσουμε κλίμα εμπιστοσύνης και συνεργασίας, αναπτύξαμε σταθερή και συστηματική επαφή</a:t>
            </a:r>
            <a:r>
              <a:rPr lang="en-US" sz="3500" dirty="0"/>
              <a:t> </a:t>
            </a:r>
            <a:r>
              <a:rPr lang="el-GR" sz="3500" dirty="0" smtClean="0"/>
              <a:t>με τις</a:t>
            </a:r>
            <a:r>
              <a:rPr lang="en-US" sz="3500" dirty="0" smtClean="0"/>
              <a:t> </a:t>
            </a:r>
            <a:r>
              <a:rPr lang="el-GR" sz="3500" dirty="0" smtClean="0"/>
              <a:t>υπηρεσίες, μέσα από ένα πνεύμα διασύνδεσης, προσπαθώντας παράλληλα να επιλύσουμε μαζί τους και κάποιες δύσκολες</a:t>
            </a:r>
            <a:r>
              <a:rPr lang="en-US" sz="3500" dirty="0"/>
              <a:t> </a:t>
            </a:r>
            <a:r>
              <a:rPr lang="el-GR" sz="3500" dirty="0" smtClean="0"/>
              <a:t>περιπτώσεις.</a:t>
            </a:r>
            <a:r>
              <a:rPr lang="en-US" sz="3500" dirty="0" smtClean="0"/>
              <a:t> </a:t>
            </a:r>
            <a:r>
              <a:rPr lang="el-GR" sz="3500" dirty="0" smtClean="0"/>
              <a:t>Σχετικά με τους πολίτες από την άλλη, προβήκαμε σε συστηματικές δράσεις ενημέρωσης και γνωστοποίησης του έργου μας. Διαπιστώσαμε ωστόσο ότι σε κάποιες περιπτώσεις, όπως για παράδειγμα στα νησιά, παρότι υπάρχει μεγάλη ανάγκη</a:t>
            </a:r>
            <a:r>
              <a:rPr lang="en-US" sz="3500" smtClean="0"/>
              <a:t>,</a:t>
            </a:r>
            <a:r>
              <a:rPr lang="el-GR" sz="3500" smtClean="0"/>
              <a:t> </a:t>
            </a:r>
            <a:r>
              <a:rPr lang="el-GR" sz="3500" dirty="0" smtClean="0"/>
              <a:t>οι κάτοικοι δύσκολα απευθύνονται</a:t>
            </a:r>
            <a:r>
              <a:rPr lang="en-US" sz="3500" dirty="0" smtClean="0"/>
              <a:t> </a:t>
            </a:r>
            <a:r>
              <a:rPr lang="el-GR" sz="3500" dirty="0" smtClean="0"/>
              <a:t>στα ΣΕΠΥΨΥ-Ε για πληροφορίες. Μια πρώτη ερμηνεία του φαινομένου είναι ότι  ο στιγματισμός και η καχυποψία που είναι έτσι και αλλιώς πιο έντονα από ό,τι στα μεγάλα αστικά κέντρα,</a:t>
            </a:r>
            <a:r>
              <a:rPr lang="en-US" sz="3500" dirty="0"/>
              <a:t> </a:t>
            </a:r>
            <a:r>
              <a:rPr lang="el-GR" sz="3500" dirty="0" smtClean="0"/>
              <a:t>επιτείνονται </a:t>
            </a:r>
            <a:r>
              <a:rPr lang="en-US" sz="3500" dirty="0" smtClean="0"/>
              <a:t> </a:t>
            </a:r>
            <a:r>
              <a:rPr lang="el-GR" sz="3500" dirty="0" smtClean="0"/>
              <a:t>αυτή την περίοδο εξαιτίας και της</a:t>
            </a:r>
            <a:r>
              <a:rPr lang="el-GR" sz="3500" dirty="0"/>
              <a:t> </a:t>
            </a:r>
            <a:r>
              <a:rPr lang="el-GR" sz="3500" dirty="0" smtClean="0"/>
              <a:t>έντασης των τοπικών προβλημάτων (έλλειψη υπηρεσιών, προσφυγικό κτλ).Είναι φανερό επομένως ότι χρειάζεται χρόνος, σταθερότητα και επιμονή για να μπορέσουμε να κάμψουμε τις αντιστάσεις και να κάνουμε τους ανθρώπους να μας εμπιστευτούν. Είναι επίσης φανερό</a:t>
            </a:r>
            <a:r>
              <a:rPr lang="en-US" sz="3500" dirty="0"/>
              <a:t> </a:t>
            </a:r>
            <a:r>
              <a:rPr lang="el-GR" sz="3500" dirty="0" smtClean="0"/>
              <a:t>ότι όπου μπορέσαμε να βοηθήσουμε </a:t>
            </a:r>
            <a:r>
              <a:rPr lang="el-GR" sz="3500" u="sng" dirty="0" smtClean="0"/>
              <a:t>στην πράξη </a:t>
            </a:r>
            <a:r>
              <a:rPr lang="el-GR" sz="3500" dirty="0" smtClean="0"/>
              <a:t>για την επίλυση των προβλημάτων</a:t>
            </a:r>
            <a:r>
              <a:rPr lang="el-GR" sz="3500" dirty="0"/>
              <a:t> </a:t>
            </a:r>
            <a:r>
              <a:rPr lang="el-GR" sz="3500" dirty="0" smtClean="0"/>
              <a:t>διασύνδεσης</a:t>
            </a:r>
            <a:r>
              <a:rPr lang="en-US" sz="3500" dirty="0" smtClean="0"/>
              <a:t> </a:t>
            </a:r>
            <a:r>
              <a:rPr lang="el-GR" sz="3500" dirty="0" smtClean="0"/>
              <a:t>εκεί είχαμε και την θετικότερη ανταπόκριση από φορείς και ιδιώτες. </a:t>
            </a:r>
          </a:p>
          <a:p>
            <a:pPr lvl="0" algn="just" defTabSz="914400" eaLnBrk="0" fontAlgn="base" hangingPunct="0">
              <a:lnSpc>
                <a:spcPts val="4700"/>
              </a:lnSpc>
              <a:spcBef>
                <a:spcPct val="0"/>
              </a:spcBef>
              <a:spcAft>
                <a:spcPct val="0"/>
              </a:spcAft>
              <a:tabLst>
                <a:tab pos="457200" algn="l"/>
              </a:tabLst>
            </a:pPr>
            <a:endParaRPr lang="el-GR" sz="3300" dirty="0" smtClean="0">
              <a:cs typeface="Arial" pitchFamily="34" charset="0"/>
            </a:endParaRPr>
          </a:p>
        </p:txBody>
      </p:sp>
      <p:sp>
        <p:nvSpPr>
          <p:cNvPr id="1026" name="Rectangle 2"/>
          <p:cNvSpPr>
            <a:spLocks noChangeArrowheads="1"/>
          </p:cNvSpPr>
          <p:nvPr/>
        </p:nvSpPr>
        <p:spPr bwMode="auto">
          <a:xfrm>
            <a:off x="576414" y="-738664"/>
            <a:ext cx="49181464"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l-GR" sz="4800" b="1" dirty="0" smtClean="0">
              <a:latin typeface="Arial" pitchFamily="34" charset="0"/>
              <a:ea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l-GR" sz="4800" b="1" dirty="0" smtClean="0">
              <a:latin typeface="Arial" pitchFamily="34" charset="0"/>
              <a:ea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l-GR" sz="4800" b="1" dirty="0" smtClean="0">
                <a:latin typeface="Arial" pitchFamily="34" charset="0"/>
                <a:ea typeface="Times New Roman" pitchFamily="18" charset="0"/>
                <a:cs typeface="Calibri" pitchFamily="34" charset="0"/>
              </a:rPr>
              <a:t>Ε</a:t>
            </a:r>
            <a:r>
              <a:rPr kumimoji="0" lang="el-GR" sz="4800" b="1"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ΝΔΥΝΑΜΩΣΗ ΚΑΙ ΔΙΚΤΥΩΣΗ ΦΟΡΕΩΝ ΨΥΧΙΚΗΣ ΥΓΕΙΑΣ </a:t>
            </a:r>
            <a:endParaRPr kumimoji="0" lang="el-GR" sz="4800" b="1"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4800" b="1"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ΓΙΑ ΒΕΛΤΙΩΣΗ ΥΠΗΡΕΣΙΩΝ ΣΤΗΝ ΚΟΙΝΟΤΗΤΑ</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sz="40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endParaRPr>
          </a:p>
          <a:p>
            <a:pPr algn="ctr"/>
            <a:r>
              <a:rPr lang="el-GR" sz="3600" b="1" dirty="0" smtClean="0"/>
              <a:t>Νίκη </a:t>
            </a:r>
            <a:r>
              <a:rPr lang="el-GR" sz="3600" b="1" dirty="0" err="1" smtClean="0"/>
              <a:t>Δαρμογιάννη</a:t>
            </a:r>
            <a:r>
              <a:rPr lang="el-GR" sz="3600" b="1" dirty="0" smtClean="0"/>
              <a:t>, Παιδαγωγός-Ψυχολόγος, </a:t>
            </a:r>
            <a:r>
              <a:rPr lang="en-US" sz="3600" b="1" dirty="0" smtClean="0"/>
              <a:t>MSc </a:t>
            </a:r>
            <a:endParaRPr lang="el-GR" sz="3600" b="1" dirty="0" smtClean="0"/>
          </a:p>
          <a:p>
            <a:pPr algn="ctr"/>
            <a:r>
              <a:rPr lang="el-GR" sz="3600" b="1" dirty="0" smtClean="0"/>
              <a:t>Παναγιώτα Φίτσιου, Ψυχολόγος, </a:t>
            </a:r>
            <a:r>
              <a:rPr lang="en-US" sz="3600" b="1" dirty="0" smtClean="0"/>
              <a:t>MSc – </a:t>
            </a:r>
            <a:r>
              <a:rPr lang="el-GR" sz="3600" b="1" dirty="0" smtClean="0"/>
              <a:t>Ψυχοθεραπεύτρια</a:t>
            </a:r>
            <a:endParaRPr lang="en-US" sz="3600" b="1" dirty="0" smtClean="0"/>
          </a:p>
          <a:p>
            <a:pPr algn="ctr"/>
            <a:r>
              <a:rPr lang="el-GR" sz="3600" b="1" dirty="0" smtClean="0"/>
              <a:t>Μαρία Πασχούλα, Υπεύθυνη Επικοινωνίας </a:t>
            </a:r>
          </a:p>
          <a:p>
            <a:pPr algn="ctr"/>
            <a:r>
              <a:rPr lang="el-GR" sz="3600" b="1" dirty="0" smtClean="0"/>
              <a:t>Εταιρία Κοινωνικής Ψυχιατρικής και Ψυχικής Υγείας, δομή Αττικής</a:t>
            </a:r>
          </a:p>
          <a:p>
            <a:pPr algn="ctr"/>
            <a:endParaRPr lang="el-GR" sz="4000" dirty="0" smtClean="0"/>
          </a:p>
          <a:p>
            <a:pPr algn="ctr"/>
            <a:endParaRPr kumimoji="0" lang="el-GR"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descr="Z:\logos cb\EKPSY.jpg"/>
          <p:cNvPicPr>
            <a:picLocks noChangeAspect="1" noChangeArrowheads="1"/>
          </p:cNvPicPr>
          <p:nvPr/>
        </p:nvPicPr>
        <p:blipFill>
          <a:blip r:embed="rId5" cstate="print"/>
          <a:srcRect/>
          <a:stretch>
            <a:fillRect/>
          </a:stretch>
        </p:blipFill>
        <p:spPr bwMode="auto">
          <a:xfrm>
            <a:off x="504406" y="0"/>
            <a:ext cx="8534400" cy="2959100"/>
          </a:xfrm>
          <a:prstGeom prst="rect">
            <a:avLst/>
          </a:prstGeom>
          <a:noFill/>
        </p:spPr>
      </p:pic>
      <p:pic>
        <p:nvPicPr>
          <p:cNvPr id="1028" name="Picture 4" descr="Z:\logos cb\EDRA.png"/>
          <p:cNvPicPr>
            <a:picLocks noChangeAspect="1" noChangeArrowheads="1"/>
          </p:cNvPicPr>
          <p:nvPr/>
        </p:nvPicPr>
        <p:blipFill>
          <a:blip r:embed="rId6" cstate="print"/>
          <a:srcRect/>
          <a:stretch>
            <a:fillRect/>
          </a:stretch>
        </p:blipFill>
        <p:spPr bwMode="auto">
          <a:xfrm>
            <a:off x="9217374" y="0"/>
            <a:ext cx="6732587" cy="3562350"/>
          </a:xfrm>
          <a:prstGeom prst="rect">
            <a:avLst/>
          </a:prstGeom>
          <a:noFill/>
        </p:spPr>
      </p:pic>
      <p:pic>
        <p:nvPicPr>
          <p:cNvPr id="1029" name="Picture 5" descr="Z:\logos cb\pepsaee.png"/>
          <p:cNvPicPr>
            <a:picLocks noChangeAspect="1" noChangeArrowheads="1"/>
          </p:cNvPicPr>
          <p:nvPr/>
        </p:nvPicPr>
        <p:blipFill>
          <a:blip r:embed="rId7" cstate="print"/>
          <a:srcRect/>
          <a:stretch>
            <a:fillRect/>
          </a:stretch>
        </p:blipFill>
        <p:spPr bwMode="auto">
          <a:xfrm>
            <a:off x="38020574" y="0"/>
            <a:ext cx="5159561" cy="4729901"/>
          </a:xfrm>
          <a:prstGeom prst="rect">
            <a:avLst/>
          </a:prstGeom>
          <a:noFill/>
        </p:spPr>
      </p:pic>
      <p:pic>
        <p:nvPicPr>
          <p:cNvPr id="1030" name="Picture 6" descr="Z:\logos cb\pokoispe.jpg"/>
          <p:cNvPicPr>
            <a:picLocks noChangeAspect="1" noChangeArrowheads="1"/>
          </p:cNvPicPr>
          <p:nvPr/>
        </p:nvPicPr>
        <p:blipFill>
          <a:blip r:embed="rId8" cstate="print"/>
          <a:srcRect/>
          <a:stretch>
            <a:fillRect/>
          </a:stretch>
        </p:blipFill>
        <p:spPr bwMode="auto">
          <a:xfrm>
            <a:off x="43781214" y="0"/>
            <a:ext cx="5134962" cy="4219227"/>
          </a:xfrm>
          <a:prstGeom prst="rect">
            <a:avLst/>
          </a:prstGeom>
          <a:noFill/>
        </p:spPr>
      </p:pic>
      <p:pic>
        <p:nvPicPr>
          <p:cNvPr id="24" name="23 - Εικόνα" descr="C:\Users\FOTEINI\AppData\Local\Microsoft\Windows\Temporary Internet Files\Content.Word\aktaia.png"/>
          <p:cNvPicPr/>
          <p:nvPr/>
        </p:nvPicPr>
        <p:blipFill>
          <a:blip r:embed="rId9" cstate="print"/>
          <a:srcRect/>
          <a:stretch>
            <a:fillRect/>
          </a:stretch>
        </p:blipFill>
        <p:spPr bwMode="auto">
          <a:xfrm>
            <a:off x="34132142" y="828131"/>
            <a:ext cx="3816424" cy="2304256"/>
          </a:xfrm>
          <a:prstGeom prst="rect">
            <a:avLst/>
          </a:prstGeom>
          <a:noFill/>
          <a:ln w="9525">
            <a:noFill/>
            <a:miter lim="800000"/>
            <a:headEnd/>
            <a:tailEnd/>
          </a:ln>
        </p:spPr>
      </p:pic>
      <p:pic>
        <p:nvPicPr>
          <p:cNvPr id="1032" name="Picture 8" descr="Z:\logos dikaiwmatwn\LOGOS_SAMEratio_Horiz_GR_xorigoi.jpg"/>
          <p:cNvPicPr>
            <a:picLocks noChangeAspect="1" noChangeArrowheads="1"/>
          </p:cNvPicPr>
          <p:nvPr/>
        </p:nvPicPr>
        <p:blipFill>
          <a:blip r:embed="rId10" cstate="print"/>
          <a:srcRect/>
          <a:stretch>
            <a:fillRect/>
          </a:stretch>
        </p:blipFill>
        <p:spPr bwMode="auto">
          <a:xfrm>
            <a:off x="14401950" y="24327471"/>
            <a:ext cx="15769752" cy="4115766"/>
          </a:xfrm>
          <a:prstGeom prst="rect">
            <a:avLst/>
          </a:prstGeom>
          <a:noFill/>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430</TotalTime>
  <Words>419</Words>
  <Application>Microsoft Office PowerPoint</Application>
  <PresentationFormat>Προσαρμογή</PresentationFormat>
  <Paragraphs>21</Paragraphs>
  <Slides>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vt:i4>
      </vt:variant>
    </vt:vector>
  </HeadingPairs>
  <TitlesOfParts>
    <vt:vector size="2" baseType="lpstr">
      <vt:lpstr>Facet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NIKI</cp:lastModifiedBy>
  <cp:revision>49</cp:revision>
  <dcterms:created xsi:type="dcterms:W3CDTF">2016-03-07T10:56:37Z</dcterms:created>
  <dcterms:modified xsi:type="dcterms:W3CDTF">2017-06-02T08:27:28Z</dcterms:modified>
</cp:coreProperties>
</file>