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91" d="100"/>
          <a:sy n="91" d="100"/>
        </p:scale>
        <p:origin x="-126" y="-1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53074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54571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2140002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876967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620742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96774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511633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2307011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70315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65240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413805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08016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913795" y="2912232"/>
            <a:ext cx="5107208"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912232"/>
            <a:ext cx="5095357"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00672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236508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210406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4252961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DAF61AA-5A98-4049-A93E-477E5505141A}" type="datetimeFigureOut">
              <a:rPr lang="en-US" smtClean="0"/>
              <a:pPr/>
              <a:t>12/18/2020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74497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DAF61AA-5A98-4049-A93E-477E5505141A}" type="datetimeFigureOut">
              <a:rPr lang="en-US" smtClean="0"/>
              <a:pPr/>
              <a:t>12/18/2020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392990842"/>
      </p:ext>
    </p:extLst>
  </p:cSld>
  <p:clrMap bg1="dk1" tx1="lt1" bg2="dk2" tx2="lt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FCC7404-A022-4605-90CD-50C4B4D2815F}"/>
              </a:ext>
            </a:extLst>
          </p:cNvPr>
          <p:cNvPicPr>
            <a:picLocks noChangeAspect="1"/>
          </p:cNvPicPr>
          <p:nvPr/>
        </p:nvPicPr>
        <p:blipFill rotWithShape="1">
          <a:blip r:embed="rId2">
            <a:alphaModFix amt="70000"/>
          </a:blip>
          <a:srcRect t="8902" r="-1" b="-1"/>
          <a:stretch/>
        </p:blipFill>
        <p:spPr>
          <a:xfrm>
            <a:off x="20" y="10"/>
            <a:ext cx="12188932" cy="6856614"/>
          </a:xfrm>
          <a:prstGeom prst="rect">
            <a:avLst/>
          </a:prstGeom>
        </p:spPr>
      </p:pic>
      <p:sp>
        <p:nvSpPr>
          <p:cNvPr id="2" name="Τίτλος 1">
            <a:extLst>
              <a:ext uri="{FF2B5EF4-FFF2-40B4-BE49-F238E27FC236}">
                <a16:creationId xmlns:a16="http://schemas.microsoft.com/office/drawing/2014/main" xmlns="" id="{CCFC521A-5C1A-4790-BBBC-3002A534516A}"/>
              </a:ext>
            </a:extLst>
          </p:cNvPr>
          <p:cNvSpPr>
            <a:spLocks noGrp="1"/>
          </p:cNvSpPr>
          <p:nvPr>
            <p:ph type="ctrTitle"/>
          </p:nvPr>
        </p:nvSpPr>
        <p:spPr>
          <a:xfrm>
            <a:off x="994404" y="731041"/>
            <a:ext cx="10191942" cy="3173034"/>
          </a:xfrm>
        </p:spPr>
        <p:txBody>
          <a:bodyPr>
            <a:normAutofit/>
          </a:bodyPr>
          <a:lstStyle/>
          <a:p>
            <a:r>
              <a:rPr lang="el-GR" sz="6600" b="1" dirty="0" err="1" smtClean="0">
                <a:solidFill>
                  <a:srgbClr val="FFFFFF"/>
                </a:solidFill>
              </a:rPr>
              <a:t>Υποθετικα</a:t>
            </a:r>
            <a:r>
              <a:rPr lang="el-GR" sz="6600" b="1" dirty="0" smtClean="0">
                <a:solidFill>
                  <a:srgbClr val="FFFFFF"/>
                </a:solidFill>
              </a:rPr>
              <a:t> </a:t>
            </a:r>
            <a:r>
              <a:rPr lang="el-GR" sz="6600" dirty="0" err="1">
                <a:solidFill>
                  <a:srgbClr val="FFFFFF"/>
                </a:solidFill>
              </a:rPr>
              <a:t>ο</a:t>
            </a:r>
            <a:r>
              <a:rPr lang="el-GR" sz="6600" b="1" dirty="0" err="1" smtClean="0">
                <a:solidFill>
                  <a:srgbClr val="FFFFFF"/>
                </a:solidFill>
              </a:rPr>
              <a:t>ρια</a:t>
            </a:r>
            <a:r>
              <a:rPr lang="el-GR" sz="6600" b="1" dirty="0" smtClean="0">
                <a:solidFill>
                  <a:srgbClr val="FFFFFF"/>
                </a:solidFill>
              </a:rPr>
              <a:t> </a:t>
            </a:r>
            <a:r>
              <a:rPr lang="el-GR" sz="6600" b="1" dirty="0">
                <a:solidFill>
                  <a:srgbClr val="FFFFFF"/>
                </a:solidFill>
              </a:rPr>
              <a:t>του </a:t>
            </a:r>
            <a:r>
              <a:rPr lang="el-GR" sz="6600" b="1" dirty="0" err="1" smtClean="0">
                <a:solidFill>
                  <a:srgbClr val="FFFFFF"/>
                </a:solidFill>
              </a:rPr>
              <a:t>ασυνειδητου</a:t>
            </a:r>
            <a:r>
              <a:rPr lang="el-GR" sz="6600" b="1" dirty="0" smtClean="0">
                <a:solidFill>
                  <a:srgbClr val="FFFFFF"/>
                </a:solidFill>
              </a:rPr>
              <a:t> </a:t>
            </a:r>
            <a:r>
              <a:rPr lang="el-GR" sz="6600" b="1" dirty="0" err="1" smtClean="0">
                <a:solidFill>
                  <a:srgbClr val="FFFFFF"/>
                </a:solidFill>
              </a:rPr>
              <a:t>ψυχικου</a:t>
            </a:r>
            <a:r>
              <a:rPr lang="el-GR" sz="6600" b="1" dirty="0" smtClean="0">
                <a:solidFill>
                  <a:srgbClr val="FFFFFF"/>
                </a:solidFill>
              </a:rPr>
              <a:t> </a:t>
            </a:r>
            <a:r>
              <a:rPr lang="el-GR" sz="6600" b="1" dirty="0" err="1" smtClean="0">
                <a:solidFill>
                  <a:srgbClr val="FFFFFF"/>
                </a:solidFill>
              </a:rPr>
              <a:t>πεδιου</a:t>
            </a:r>
            <a:endParaRPr lang="el-GR" sz="6600" b="1" dirty="0">
              <a:solidFill>
                <a:srgbClr val="FFFFFF"/>
              </a:solidFill>
            </a:endParaRPr>
          </a:p>
        </p:txBody>
      </p:sp>
      <p:sp>
        <p:nvSpPr>
          <p:cNvPr id="3" name="Υπότιτλος 2">
            <a:extLst>
              <a:ext uri="{FF2B5EF4-FFF2-40B4-BE49-F238E27FC236}">
                <a16:creationId xmlns:a16="http://schemas.microsoft.com/office/drawing/2014/main" xmlns="" id="{E81AB17D-B947-4324-BA8C-2EDD7F6F1647}"/>
              </a:ext>
            </a:extLst>
          </p:cNvPr>
          <p:cNvSpPr>
            <a:spLocks noGrp="1"/>
          </p:cNvSpPr>
          <p:nvPr>
            <p:ph type="subTitle" idx="1"/>
          </p:nvPr>
        </p:nvSpPr>
        <p:spPr>
          <a:xfrm>
            <a:off x="1524000" y="4069354"/>
            <a:ext cx="9144000" cy="1265285"/>
          </a:xfrm>
        </p:spPr>
        <p:txBody>
          <a:bodyPr>
            <a:normAutofit/>
          </a:bodyPr>
          <a:lstStyle/>
          <a:p>
            <a:endParaRPr lang="el-GR" sz="2200" dirty="0">
              <a:solidFill>
                <a:srgbClr val="FFFFFF"/>
              </a:solidFill>
            </a:endParaRPr>
          </a:p>
        </p:txBody>
      </p:sp>
    </p:spTree>
    <p:extLst>
      <p:ext uri="{BB962C8B-B14F-4D97-AF65-F5344CB8AC3E}">
        <p14:creationId xmlns:p14="http://schemas.microsoft.com/office/powerpoint/2010/main" xmlns="" val="3286472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4A777DE-2608-4FBF-B244-2A1C3BF73FA3}"/>
              </a:ext>
            </a:extLst>
          </p:cNvPr>
          <p:cNvSpPr txBox="1"/>
          <p:nvPr/>
        </p:nvSpPr>
        <p:spPr>
          <a:xfrm>
            <a:off x="771525" y="533400"/>
            <a:ext cx="10810875" cy="4832092"/>
          </a:xfrm>
          <a:prstGeom prst="rect">
            <a:avLst/>
          </a:prstGeom>
          <a:noFill/>
        </p:spPr>
        <p:txBody>
          <a:bodyPr wrap="square" rtlCol="0">
            <a:spAutoFit/>
          </a:bodyPr>
          <a:lstStyle/>
          <a:p>
            <a:pPr algn="ctr"/>
            <a:r>
              <a:rPr lang="el-GR" sz="2800" b="1" dirty="0"/>
              <a:t>Οι συνέπειες </a:t>
            </a:r>
            <a:r>
              <a:rPr lang="el-GR" sz="2800" dirty="0"/>
              <a:t>διαφοροποίησης μεταξύ απώθησης και διχοτόμησης είναι πολύ σημαντικές.</a:t>
            </a:r>
            <a:endParaRPr lang="en-US" sz="2800" dirty="0"/>
          </a:p>
          <a:p>
            <a:pPr algn="ctr"/>
            <a:endParaRPr lang="el-GR" sz="2800" dirty="0"/>
          </a:p>
          <a:p>
            <a:pPr marL="457200" indent="-457200" algn="just">
              <a:buFont typeface="Arial" panose="020B0604020202020204" pitchFamily="34" charset="0"/>
              <a:buChar char="•"/>
            </a:pPr>
            <a:r>
              <a:rPr lang="el-GR" sz="2800" dirty="0"/>
              <a:t>Η επιστροφή των απωθημένων γεννά τη σηματοδότηση του άγχους</a:t>
            </a:r>
          </a:p>
          <a:p>
            <a:pPr marL="457200" indent="-457200" algn="just">
              <a:buFont typeface="Arial" panose="020B0604020202020204" pitchFamily="34" charset="0"/>
              <a:buChar char="•"/>
            </a:pPr>
            <a:r>
              <a:rPr lang="el-GR" sz="2800" dirty="0"/>
              <a:t>Η επιστροφή των διχοτομημένων στοιχείων συνδέεται από συναισθήματα που αποτελούν σοβαρή απειλή</a:t>
            </a:r>
          </a:p>
          <a:p>
            <a:pPr marL="457200" indent="-457200" algn="just">
              <a:buFont typeface="Arial" panose="020B0604020202020204" pitchFamily="34" charset="0"/>
              <a:buChar char="•"/>
            </a:pPr>
            <a:r>
              <a:rPr lang="el-GR" sz="2800" dirty="0"/>
              <a:t>Το ανυπεράσπιστο (</a:t>
            </a:r>
            <a:r>
              <a:rPr lang="en-US" sz="2800" b="1" dirty="0"/>
              <a:t>Freud</a:t>
            </a:r>
            <a:r>
              <a:rPr lang="en-US" sz="2800" dirty="0"/>
              <a:t>),</a:t>
            </a:r>
            <a:r>
              <a:rPr lang="el-GR" sz="2800" dirty="0"/>
              <a:t> η εκμηδένιση (</a:t>
            </a:r>
            <a:r>
              <a:rPr lang="en-US" sz="2800" b="1" dirty="0"/>
              <a:t>M</a:t>
            </a:r>
            <a:r>
              <a:rPr lang="en-US" sz="2800" dirty="0"/>
              <a:t>. </a:t>
            </a:r>
            <a:r>
              <a:rPr lang="en-US" sz="2800" b="1" dirty="0"/>
              <a:t>Klein</a:t>
            </a:r>
            <a:r>
              <a:rPr lang="en-US" sz="2800" dirty="0"/>
              <a:t>),</a:t>
            </a:r>
            <a:r>
              <a:rPr lang="el-GR" sz="2800" dirty="0"/>
              <a:t>ο φόβος χωρίς όνομα (</a:t>
            </a:r>
            <a:r>
              <a:rPr lang="en-US" sz="2800" b="1" dirty="0"/>
              <a:t>Bion</a:t>
            </a:r>
            <a:r>
              <a:rPr lang="en-US" sz="2800" dirty="0"/>
              <a:t>), </a:t>
            </a:r>
            <a:r>
              <a:rPr lang="el-GR" sz="2800" dirty="0"/>
              <a:t>η αποσύνδεση ή μαρτύριο (</a:t>
            </a:r>
            <a:r>
              <a:rPr lang="en-US" sz="2800" b="1" dirty="0"/>
              <a:t>Winnicott</a:t>
            </a:r>
            <a:r>
              <a:rPr lang="en-US" sz="2800" dirty="0"/>
              <a:t>)</a:t>
            </a:r>
            <a:r>
              <a:rPr lang="el-GR" sz="2800" dirty="0"/>
              <a:t> όταν οι ναρκισσιστικές επενδύσεις απειλούνται σοβαρά το λευκό </a:t>
            </a:r>
            <a:r>
              <a:rPr lang="en-US" sz="2800" dirty="0"/>
              <a:t>(</a:t>
            </a:r>
            <a:r>
              <a:rPr lang="en-US" sz="2800" b="1" dirty="0"/>
              <a:t>Green</a:t>
            </a:r>
            <a:r>
              <a:rPr lang="en-US" sz="2800" dirty="0"/>
              <a:t>) </a:t>
            </a:r>
            <a:endParaRPr lang="el-GR" sz="2800" dirty="0"/>
          </a:p>
        </p:txBody>
      </p:sp>
    </p:spTree>
    <p:extLst>
      <p:ext uri="{BB962C8B-B14F-4D97-AF65-F5344CB8AC3E}">
        <p14:creationId xmlns:p14="http://schemas.microsoft.com/office/powerpoint/2010/main" xmlns="" val="452430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B482AF1-DF20-44EC-BB73-10D6AD7E98D2}"/>
              </a:ext>
            </a:extLst>
          </p:cNvPr>
          <p:cNvSpPr>
            <a:spLocks noGrp="1"/>
          </p:cNvSpPr>
          <p:nvPr>
            <p:ph type="title"/>
          </p:nvPr>
        </p:nvSpPr>
        <p:spPr>
          <a:xfrm>
            <a:off x="723900" y="476250"/>
            <a:ext cx="10629900" cy="1349375"/>
          </a:xfrm>
        </p:spPr>
        <p:txBody>
          <a:bodyPr>
            <a:normAutofit fontScale="90000"/>
          </a:bodyPr>
          <a:lstStyle/>
          <a:p>
            <a:pPr algn="ctr"/>
            <a:r>
              <a:rPr lang="el-GR" b="1" dirty="0" err="1" smtClean="0"/>
              <a:t>Διχοτομηση</a:t>
            </a:r>
            <a:r>
              <a:rPr lang="el-GR" b="1" dirty="0" smtClean="0"/>
              <a:t> </a:t>
            </a:r>
            <a:r>
              <a:rPr lang="el-GR" b="1" dirty="0"/>
              <a:t>και </a:t>
            </a:r>
            <a:r>
              <a:rPr lang="el-GR" b="1" dirty="0" err="1" smtClean="0"/>
              <a:t>καταθλιψη</a:t>
            </a:r>
            <a:r>
              <a:rPr lang="el-GR" b="1" dirty="0" smtClean="0"/>
              <a:t> </a:t>
            </a:r>
            <a:r>
              <a:rPr lang="el-GR" b="1" dirty="0"/>
              <a:t>στο </a:t>
            </a:r>
            <a:r>
              <a:rPr lang="el-GR" b="1" dirty="0" err="1" smtClean="0"/>
              <a:t>εσωτερικο</a:t>
            </a:r>
            <a:r>
              <a:rPr lang="el-GR" b="1" dirty="0" smtClean="0"/>
              <a:t> </a:t>
            </a:r>
            <a:r>
              <a:rPr lang="el-GR" b="1" dirty="0"/>
              <a:t>του </a:t>
            </a:r>
            <a:r>
              <a:rPr lang="el-GR" b="1" dirty="0" err="1" smtClean="0"/>
              <a:t>ψυχικου</a:t>
            </a:r>
            <a:r>
              <a:rPr lang="el-GR" b="1" dirty="0" smtClean="0"/>
              <a:t> </a:t>
            </a:r>
            <a:r>
              <a:rPr lang="el-GR" b="1" dirty="0" err="1" smtClean="0"/>
              <a:t>πεδιου</a:t>
            </a:r>
            <a:r>
              <a:rPr lang="el-GR" b="1" dirty="0" smtClean="0"/>
              <a:t> </a:t>
            </a:r>
            <a:r>
              <a:rPr lang="el-GR" b="1" dirty="0"/>
              <a:t>των </a:t>
            </a:r>
            <a:r>
              <a:rPr lang="el-GR" b="1" dirty="0" err="1" smtClean="0"/>
              <a:t>οριακων</a:t>
            </a:r>
            <a:r>
              <a:rPr lang="el-GR" b="1" dirty="0" smtClean="0"/>
              <a:t> </a:t>
            </a:r>
            <a:r>
              <a:rPr lang="el-GR" b="1" dirty="0" err="1" smtClean="0"/>
              <a:t>περιπτωσεων</a:t>
            </a:r>
            <a:r>
              <a:rPr lang="el-GR" b="1" dirty="0" smtClean="0"/>
              <a:t> </a:t>
            </a:r>
            <a:endParaRPr lang="el-GR" b="1" dirty="0"/>
          </a:p>
        </p:txBody>
      </p:sp>
      <p:pic>
        <p:nvPicPr>
          <p:cNvPr id="5" name="Θέση περιεχομένου 4">
            <a:extLst>
              <a:ext uri="{FF2B5EF4-FFF2-40B4-BE49-F238E27FC236}">
                <a16:creationId xmlns:a16="http://schemas.microsoft.com/office/drawing/2014/main" xmlns="" id="{FB84BD63-1D0A-49E9-B4D6-AD1730F78EB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05027" y="2162175"/>
            <a:ext cx="3200146" cy="3995738"/>
          </a:xfrm>
        </p:spPr>
      </p:pic>
      <p:pic>
        <p:nvPicPr>
          <p:cNvPr id="7" name="Εικόνα 6">
            <a:extLst>
              <a:ext uri="{FF2B5EF4-FFF2-40B4-BE49-F238E27FC236}">
                <a16:creationId xmlns:a16="http://schemas.microsoft.com/office/drawing/2014/main" xmlns="" id="{D32ADE62-4A7F-48D4-B458-966667245B94}"/>
              </a:ext>
            </a:extLst>
          </p:cNvPr>
          <p:cNvPicPr>
            <a:picLocks noChangeAspect="1"/>
          </p:cNvPicPr>
          <p:nvPr/>
        </p:nvPicPr>
        <p:blipFill>
          <a:blip r:embed="rId3">
            <a:extLst>
              <a:ext uri="{BEBA8EAE-BF5A-486C-A8C5-ECC9F3942E4B}">
                <a14:imgProps xmlns:a14="http://schemas.microsoft.com/office/drawing/2010/main" xmlns="">
                  <a14:imgLayer r:embed="rId4">
                    <a14:imgEffect>
                      <a14:artisticPlasticWrap/>
                    </a14:imgEffect>
                  </a14:imgLayer>
                </a14:imgProps>
              </a:ext>
              <a:ext uri="{28A0092B-C50C-407E-A947-70E740481C1C}">
                <a14:useLocalDpi xmlns:a14="http://schemas.microsoft.com/office/drawing/2010/main" xmlns="" val="0"/>
              </a:ext>
            </a:extLst>
          </a:blip>
          <a:stretch>
            <a:fillRect/>
          </a:stretch>
        </p:blipFill>
        <p:spPr>
          <a:xfrm>
            <a:off x="4733925" y="2262188"/>
            <a:ext cx="3028950" cy="1349376"/>
          </a:xfrm>
          <a:prstGeom prst="rect">
            <a:avLst/>
          </a:prstGeom>
        </p:spPr>
      </p:pic>
      <p:pic>
        <p:nvPicPr>
          <p:cNvPr id="9" name="Εικόνα 8">
            <a:extLst>
              <a:ext uri="{FF2B5EF4-FFF2-40B4-BE49-F238E27FC236}">
                <a16:creationId xmlns:a16="http://schemas.microsoft.com/office/drawing/2014/main" xmlns="" id="{84B5C07A-B776-4F05-A37D-AB060CE546F0}"/>
              </a:ext>
            </a:extLst>
          </p:cNvPr>
          <p:cNvPicPr>
            <a:picLocks noChangeAspect="1"/>
          </p:cNvPicPr>
          <p:nvPr/>
        </p:nvPicPr>
        <p:blipFill>
          <a:blip r:embed="rId5">
            <a:extLst>
              <a:ext uri="{BEBA8EAE-BF5A-486C-A8C5-ECC9F3942E4B}">
                <a14:imgProps xmlns:a14="http://schemas.microsoft.com/office/drawing/2010/main" xmlns="">
                  <a14:imgLayer r:embed="rId6">
                    <a14:imgEffect>
                      <a14:artisticMarker/>
                    </a14:imgEffect>
                  </a14:imgLayer>
                </a14:imgProps>
              </a:ext>
              <a:ext uri="{28A0092B-C50C-407E-A947-70E740481C1C}">
                <a14:useLocalDpi xmlns:a14="http://schemas.microsoft.com/office/drawing/2010/main" xmlns="" val="0"/>
              </a:ext>
            </a:extLst>
          </a:blip>
          <a:stretch>
            <a:fillRect/>
          </a:stretch>
        </p:blipFill>
        <p:spPr>
          <a:xfrm>
            <a:off x="5048250" y="4048127"/>
            <a:ext cx="2714625" cy="1685925"/>
          </a:xfrm>
          <a:prstGeom prst="rect">
            <a:avLst/>
          </a:prstGeom>
        </p:spPr>
      </p:pic>
      <p:pic>
        <p:nvPicPr>
          <p:cNvPr id="11" name="Εικόνα 10">
            <a:extLst>
              <a:ext uri="{FF2B5EF4-FFF2-40B4-BE49-F238E27FC236}">
                <a16:creationId xmlns:a16="http://schemas.microsoft.com/office/drawing/2014/main" xmlns="" id="{24B51699-BB39-4AA4-8636-ACED335C7E85}"/>
              </a:ext>
            </a:extLst>
          </p:cNvPr>
          <p:cNvPicPr>
            <a:picLocks noChangeAspect="1"/>
          </p:cNvPicPr>
          <p:nvPr/>
        </p:nvPicPr>
        <p:blipFill>
          <a:blip r:embed="rId7">
            <a:extLst>
              <a:ext uri="{BEBA8EAE-BF5A-486C-A8C5-ECC9F3942E4B}">
                <a14:imgProps xmlns:a14="http://schemas.microsoft.com/office/drawing/2010/main" xmlns="">
                  <a14:imgLayer r:embed="rId8">
                    <a14:imgEffect>
                      <a14:artisticPaintBrush/>
                    </a14:imgEffect>
                  </a14:imgLayer>
                </a14:imgProps>
              </a:ext>
              <a:ext uri="{28A0092B-C50C-407E-A947-70E740481C1C}">
                <a14:useLocalDpi xmlns:a14="http://schemas.microsoft.com/office/drawing/2010/main" xmlns="" val="0"/>
              </a:ext>
            </a:extLst>
          </a:blip>
          <a:stretch>
            <a:fillRect/>
          </a:stretch>
        </p:blipFill>
        <p:spPr>
          <a:xfrm>
            <a:off x="8491664" y="2641601"/>
            <a:ext cx="1914525" cy="2390775"/>
          </a:xfrm>
          <a:prstGeom prst="rect">
            <a:avLst/>
          </a:prstGeom>
        </p:spPr>
      </p:pic>
    </p:spTree>
    <p:extLst>
      <p:ext uri="{BB962C8B-B14F-4D97-AF65-F5344CB8AC3E}">
        <p14:creationId xmlns:p14="http://schemas.microsoft.com/office/powerpoint/2010/main" xmlns="" val="3522795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C2198F1-0EB6-43AF-9B08-BA01AE1413F5}"/>
              </a:ext>
            </a:extLst>
          </p:cNvPr>
          <p:cNvSpPr txBox="1"/>
          <p:nvPr/>
        </p:nvSpPr>
        <p:spPr>
          <a:xfrm>
            <a:off x="266701" y="361950"/>
            <a:ext cx="11125200" cy="6432530"/>
          </a:xfrm>
          <a:prstGeom prst="rect">
            <a:avLst/>
          </a:prstGeom>
          <a:noFill/>
        </p:spPr>
        <p:txBody>
          <a:bodyPr wrap="square" rtlCol="0">
            <a:spAutoFit/>
          </a:bodyPr>
          <a:lstStyle/>
          <a:p>
            <a:pPr marL="457200" indent="-457200" algn="just">
              <a:buFont typeface="Wingdings" panose="05000000000000000000" pitchFamily="2" charset="2"/>
              <a:buChar char="Ø"/>
            </a:pPr>
            <a:r>
              <a:rPr lang="el-GR" sz="2800" dirty="0"/>
              <a:t>Η</a:t>
            </a:r>
            <a:r>
              <a:rPr lang="el-GR" sz="2400" dirty="0"/>
              <a:t> διχοτόμηση που παρεμβαίνει στις οριακές περιπτώσεις δεν είναι ταυτόσημη, ούτε με την απώθηση στην νεύρωση, ούτε με την διχοτόμηση στην ψύχωση.</a:t>
            </a:r>
          </a:p>
          <a:p>
            <a:pPr algn="just"/>
            <a:endParaRPr lang="el-GR" sz="2400" dirty="0"/>
          </a:p>
          <a:p>
            <a:pPr marL="457200" indent="-457200" algn="just">
              <a:buFont typeface="Wingdings" panose="05000000000000000000" pitchFamily="2" charset="2"/>
              <a:buChar char="Ø"/>
            </a:pPr>
            <a:r>
              <a:rPr lang="el-GR" sz="2400" dirty="0"/>
              <a:t>Η ιδιαιτερότητα της έγκειται στο γεγονός ότι αναπτύσσεται σε δύο επίπεδα </a:t>
            </a:r>
            <a:r>
              <a:rPr lang="en-US" sz="2400" dirty="0"/>
              <a:t>:</a:t>
            </a:r>
            <a:endParaRPr lang="el-GR" sz="2400" dirty="0"/>
          </a:p>
          <a:p>
            <a:pPr marL="971550" lvl="1" indent="-514350" algn="just">
              <a:buFont typeface="+mj-lt"/>
              <a:buAutoNum type="alphaUcPeriod"/>
            </a:pPr>
            <a:r>
              <a:rPr lang="el-GR" sz="2400" dirty="0"/>
              <a:t>Το επίπεδο μεταξύ ψυχικού και μη ψυχικού (σώμα και εξωτερικός κόσμος)</a:t>
            </a:r>
          </a:p>
          <a:p>
            <a:pPr marL="971550" lvl="1" indent="-514350" algn="just">
              <a:buFont typeface="+mj-lt"/>
              <a:buAutoNum type="alphaUcPeriod"/>
            </a:pPr>
            <a:r>
              <a:rPr lang="el-GR" sz="2400" dirty="0"/>
              <a:t>Στο εσωτερικό της ψυχικής σφαίρας</a:t>
            </a:r>
          </a:p>
          <a:p>
            <a:pPr lvl="1" algn="just"/>
            <a:endParaRPr lang="el-GR" sz="2400" dirty="0"/>
          </a:p>
          <a:p>
            <a:pPr marL="514350" indent="-514350" algn="just">
              <a:buFont typeface="Wingdings" panose="05000000000000000000" pitchFamily="2" charset="2"/>
              <a:buChar char="Ø"/>
            </a:pPr>
            <a:r>
              <a:rPr lang="el-GR" sz="2400" dirty="0"/>
              <a:t>Τα σύνορα του «εγώ» είναι πολύ εφήμερα, και η διχοτόμηση ακολουθεί τα σύνορα του «εγώ» στις κινήσεις τους, όχι σύμφωνα με μια συμπεριφορά σε σχέση με την κατάσταση, αλλά με μια μεταβλητότητα και αποτελεί</a:t>
            </a:r>
          </a:p>
          <a:p>
            <a:pPr algn="just"/>
            <a:r>
              <a:rPr lang="el-GR" sz="2400" dirty="0"/>
              <a:t>      έναν τρόπο αντίδρασης στο άγχος αποχωρισμού (απώλεια) και στο άγχος</a:t>
            </a:r>
          </a:p>
          <a:p>
            <a:pPr algn="just"/>
            <a:r>
              <a:rPr lang="el-GR" sz="2400" dirty="0"/>
              <a:t>      της παρείσφρησης (εν ρήξη)  </a:t>
            </a:r>
          </a:p>
          <a:p>
            <a:pPr algn="just"/>
            <a:endParaRPr lang="el-GR" sz="2400" dirty="0"/>
          </a:p>
          <a:p>
            <a:pPr marL="514350" indent="-514350" algn="just">
              <a:buFont typeface="Wingdings" panose="05000000000000000000" pitchFamily="2" charset="2"/>
              <a:buChar char="Ø"/>
            </a:pPr>
            <a:r>
              <a:rPr lang="el-GR" sz="2400" dirty="0"/>
              <a:t>Η μεταβλητότητα των ορίων του «εγώ» δεν γίνεται αισθητή ως ένα είδος εμπλουτισμού της εμπειρίας, αλλά ως </a:t>
            </a:r>
            <a:r>
              <a:rPr lang="el-GR" sz="2400" b="1" dirty="0"/>
              <a:t>έσχατο μέτρο άμυνας </a:t>
            </a:r>
            <a:r>
              <a:rPr lang="el-GR" sz="2400" dirty="0"/>
              <a:t>ενάντια στην </a:t>
            </a:r>
            <a:r>
              <a:rPr lang="el-GR" sz="2400" b="1" dirty="0"/>
              <a:t>αποσύνθεση</a:t>
            </a:r>
            <a:r>
              <a:rPr lang="el-GR" sz="2400" dirty="0"/>
              <a:t> ή το</a:t>
            </a:r>
            <a:r>
              <a:rPr lang="el-GR" sz="2400" b="1" dirty="0"/>
              <a:t> μαρασμό</a:t>
            </a:r>
            <a:r>
              <a:rPr lang="el-GR" sz="2400" dirty="0"/>
              <a:t>.</a:t>
            </a:r>
          </a:p>
        </p:txBody>
      </p:sp>
      <p:sp>
        <p:nvSpPr>
          <p:cNvPr id="3" name="Βέλος: Δεξιό 2">
            <a:extLst>
              <a:ext uri="{FF2B5EF4-FFF2-40B4-BE49-F238E27FC236}">
                <a16:creationId xmlns:a16="http://schemas.microsoft.com/office/drawing/2014/main" xmlns="" id="{5B72BF8A-A153-4F62-800E-0A8CDD30479D}"/>
              </a:ext>
            </a:extLst>
          </p:cNvPr>
          <p:cNvSpPr/>
          <p:nvPr/>
        </p:nvSpPr>
        <p:spPr>
          <a:xfrm>
            <a:off x="6762750" y="3676650"/>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Βέλος: Δεξιό 3">
            <a:extLst>
              <a:ext uri="{FF2B5EF4-FFF2-40B4-BE49-F238E27FC236}">
                <a16:creationId xmlns:a16="http://schemas.microsoft.com/office/drawing/2014/main" xmlns="" id="{5E73B5E0-547F-4744-B8A9-84E87909241C}"/>
              </a:ext>
            </a:extLst>
          </p:cNvPr>
          <p:cNvSpPr/>
          <p:nvPr/>
        </p:nvSpPr>
        <p:spPr>
          <a:xfrm>
            <a:off x="9890023" y="4132250"/>
            <a:ext cx="679703" cy="347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53914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7DD60F2-1B40-4C2A-AFF2-621298136882}"/>
              </a:ext>
            </a:extLst>
          </p:cNvPr>
          <p:cNvSpPr txBox="1"/>
          <p:nvPr/>
        </p:nvSpPr>
        <p:spPr>
          <a:xfrm>
            <a:off x="600075" y="533400"/>
            <a:ext cx="10887075" cy="6063198"/>
          </a:xfrm>
          <a:prstGeom prst="rect">
            <a:avLst/>
          </a:prstGeom>
          <a:noFill/>
        </p:spPr>
        <p:txBody>
          <a:bodyPr wrap="square" numCol="1" rtlCol="0">
            <a:spAutoFit/>
          </a:bodyPr>
          <a:lstStyle/>
          <a:p>
            <a:pPr marL="285750" indent="-285750" algn="just">
              <a:buFont typeface="Wingdings" panose="05000000000000000000" pitchFamily="2" charset="2"/>
              <a:buChar char="Ø"/>
            </a:pPr>
            <a:r>
              <a:rPr lang="el-GR" sz="2000" dirty="0"/>
              <a:t>Συνυπάρχοντας, με το πρώτο επίπεδο της διχοτόμησης, το δεύτερο επίπεδο που ενεργεί στο εσωτερικό της ψυχικής σφαίρας, καταλήγει στη δημιουργία απομονωμένων πυρήνων, σχετικά δομημένων, που όμως δεν επικοινωνούν μεταξύ τους.</a:t>
            </a:r>
          </a:p>
          <a:p>
            <a:pPr algn="just"/>
            <a:endParaRPr lang="el-GR" sz="2000" dirty="0"/>
          </a:p>
          <a:p>
            <a:pPr marL="285750" indent="-285750" algn="just">
              <a:buFont typeface="Wingdings" panose="05000000000000000000" pitchFamily="2" charset="2"/>
              <a:buChar char="Ø"/>
            </a:pPr>
            <a:r>
              <a:rPr lang="el-GR" sz="2000" dirty="0"/>
              <a:t>Το αποτέλεσμα είναι μια απουσία ενότητας και μια εντύπωση ενός αντιφατικού σύνολού σχέσεων, οι οποίες εμφανίζουν την εικόνα ενός «εγώ» χωρίς συνοχή, χωρίς ειρμό.</a:t>
            </a:r>
          </a:p>
          <a:p>
            <a:pPr marL="285750" indent="-285750" algn="just">
              <a:buFont typeface="Wingdings" panose="05000000000000000000" pitchFamily="2" charset="2"/>
              <a:buChar char="Ø"/>
            </a:pPr>
            <a:endParaRPr lang="el-GR" sz="2000" dirty="0"/>
          </a:p>
          <a:p>
            <a:pPr marL="285750" indent="-285750" algn="just">
              <a:buFont typeface="Wingdings" panose="05000000000000000000" pitchFamily="2" charset="2"/>
              <a:buChar char="Ø"/>
            </a:pPr>
            <a:r>
              <a:rPr lang="el-GR" sz="2000" dirty="0"/>
              <a:t>Η </a:t>
            </a:r>
            <a:r>
              <a:rPr lang="el-GR" sz="2000" b="1" dirty="0"/>
              <a:t>απουσία ειρμού </a:t>
            </a:r>
            <a:r>
              <a:rPr lang="el-GR" sz="2000" dirty="0"/>
              <a:t>βασίζεται στην ύπαρξη σκέψεων, συναισθημάτων, αντιφατικών φαντασιώσεων, και στην παράθεση δεδομένων που διέπονται από την αρχή της πραγματικότητας, και την αρχή της ευχαρίστησης – δυσαρέσκειας – χωρίς η μια να υπερισχύει της άλλης, και έτσι να προσβάλλεται η σκέψη.</a:t>
            </a:r>
          </a:p>
          <a:p>
            <a:pPr marL="285750" indent="-285750" algn="just">
              <a:buFont typeface="Wingdings" panose="05000000000000000000" pitchFamily="2" charset="2"/>
              <a:buChar char="Ø"/>
            </a:pPr>
            <a:endParaRPr lang="el-GR" sz="2000" dirty="0"/>
          </a:p>
          <a:p>
            <a:pPr marL="285750" indent="-285750" algn="just">
              <a:buFont typeface="Wingdings" panose="05000000000000000000" pitchFamily="2" charset="2"/>
              <a:buChar char="Ø"/>
            </a:pPr>
            <a:r>
              <a:rPr lang="el-GR" sz="2000" dirty="0"/>
              <a:t>Η απουσία συνοχής εκφράζεται από ένα συναίσθημα αδιαφορίας και αποστασιοποίησης, μια έλλειψη ζωτικότητας από την αδυναμία να νοιώσει ότι υπάρχει ή ότι είναι παρών στους άλλους, από την εντύπωση της ασημαντότητας, όλων των πραγμάτων που αφαιρούν κάθε αξία από τη ζωή. </a:t>
            </a:r>
          </a:p>
          <a:p>
            <a:pPr marL="285750" indent="-285750" algn="just">
              <a:buFont typeface="Wingdings" panose="05000000000000000000" pitchFamily="2" charset="2"/>
              <a:buChar char="Ø"/>
            </a:pPr>
            <a:endParaRPr lang="el-GR" sz="2000" dirty="0"/>
          </a:p>
          <a:p>
            <a:pPr algn="ctr"/>
            <a:r>
              <a:rPr lang="el-GR" sz="2000" dirty="0"/>
              <a:t>         οι εκδηλώσεις αυτές είναι εκφράσεις του θεμελιακού κενού που διακατέχει το υποκείμενο.    </a:t>
            </a:r>
          </a:p>
          <a:p>
            <a:pPr algn="just"/>
            <a:endParaRPr lang="el-GR" sz="2800" dirty="0"/>
          </a:p>
        </p:txBody>
      </p:sp>
      <p:sp>
        <p:nvSpPr>
          <p:cNvPr id="3" name="Βέλος: Δεξιό 2">
            <a:extLst>
              <a:ext uri="{FF2B5EF4-FFF2-40B4-BE49-F238E27FC236}">
                <a16:creationId xmlns:a16="http://schemas.microsoft.com/office/drawing/2014/main" xmlns="" id="{D9885C9C-1BEE-4D66-BC5B-5FB9D76C43FC}"/>
              </a:ext>
            </a:extLst>
          </p:cNvPr>
          <p:cNvSpPr/>
          <p:nvPr/>
        </p:nvSpPr>
        <p:spPr>
          <a:xfrm>
            <a:off x="704850" y="7934326"/>
            <a:ext cx="60960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Βέλος: Δεξιό 3">
            <a:extLst>
              <a:ext uri="{FF2B5EF4-FFF2-40B4-BE49-F238E27FC236}">
                <a16:creationId xmlns:a16="http://schemas.microsoft.com/office/drawing/2014/main" xmlns="" id="{65DB0474-6CCE-49B7-A8C6-D513991C5778}"/>
              </a:ext>
            </a:extLst>
          </p:cNvPr>
          <p:cNvSpPr/>
          <p:nvPr/>
        </p:nvSpPr>
        <p:spPr>
          <a:xfrm>
            <a:off x="685800" y="5820808"/>
            <a:ext cx="628650" cy="295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48682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F41CBBD-18D4-4DC0-97E0-E3434DCE861E}"/>
              </a:ext>
            </a:extLst>
          </p:cNvPr>
          <p:cNvSpPr>
            <a:spLocks noGrp="1"/>
          </p:cNvSpPr>
          <p:nvPr>
            <p:ph type="title"/>
          </p:nvPr>
        </p:nvSpPr>
        <p:spPr>
          <a:xfrm>
            <a:off x="838200" y="681037"/>
            <a:ext cx="10515600" cy="1009651"/>
          </a:xfrm>
        </p:spPr>
        <p:txBody>
          <a:bodyPr>
            <a:normAutofit fontScale="90000"/>
          </a:bodyPr>
          <a:lstStyle/>
          <a:p>
            <a:pPr algn="ctr"/>
            <a:r>
              <a:rPr lang="el-GR" sz="4000" b="1" dirty="0" err="1" smtClean="0"/>
              <a:t>Πρωτογενησ</a:t>
            </a:r>
            <a:r>
              <a:rPr lang="el-GR" sz="4000" b="1" dirty="0" smtClean="0"/>
              <a:t> </a:t>
            </a:r>
            <a:r>
              <a:rPr lang="el-GR" sz="4000" b="1" dirty="0" err="1" smtClean="0"/>
              <a:t>καταθλιψη</a:t>
            </a:r>
            <a:r>
              <a:rPr lang="el-GR" sz="4000" b="1" dirty="0" smtClean="0"/>
              <a:t> </a:t>
            </a:r>
            <a:r>
              <a:rPr lang="el-GR" sz="4000" dirty="0" err="1" smtClean="0"/>
              <a:t>ειναι</a:t>
            </a:r>
            <a:r>
              <a:rPr lang="el-GR" sz="4000" dirty="0" smtClean="0"/>
              <a:t> </a:t>
            </a:r>
            <a:r>
              <a:rPr lang="el-GR" sz="4000" dirty="0" err="1" smtClean="0"/>
              <a:t>ακομη</a:t>
            </a:r>
            <a:r>
              <a:rPr lang="el-GR" sz="4000" dirty="0" smtClean="0"/>
              <a:t> </a:t>
            </a:r>
            <a:r>
              <a:rPr lang="el-GR" sz="4000" dirty="0" err="1" smtClean="0"/>
              <a:t>ε</a:t>
            </a:r>
            <a:r>
              <a:rPr lang="el-GR" sz="4000" dirty="0" err="1" smtClean="0"/>
              <a:t>νασ</a:t>
            </a:r>
            <a:r>
              <a:rPr lang="el-GR" sz="4000" dirty="0" smtClean="0"/>
              <a:t> </a:t>
            </a:r>
            <a:r>
              <a:rPr lang="el-GR" sz="4000" dirty="0" err="1" smtClean="0"/>
              <a:t>θεμελιωδησ</a:t>
            </a:r>
            <a:r>
              <a:rPr lang="el-GR" sz="4000" dirty="0" smtClean="0"/>
              <a:t> </a:t>
            </a:r>
            <a:r>
              <a:rPr lang="el-GR" sz="4000" dirty="0" err="1" smtClean="0"/>
              <a:t>μηχανισμοσ</a:t>
            </a:r>
            <a:r>
              <a:rPr lang="el-GR" sz="4000" dirty="0" smtClean="0"/>
              <a:t> </a:t>
            </a:r>
            <a:r>
              <a:rPr lang="el-GR" sz="4000" dirty="0"/>
              <a:t>που </a:t>
            </a:r>
            <a:r>
              <a:rPr lang="el-GR" sz="4000" dirty="0" err="1" smtClean="0"/>
              <a:t>λειτουργει</a:t>
            </a:r>
            <a:r>
              <a:rPr lang="el-GR" sz="4000" dirty="0" smtClean="0"/>
              <a:t> </a:t>
            </a:r>
            <a:r>
              <a:rPr lang="el-GR" sz="4000" dirty="0"/>
              <a:t>στο </a:t>
            </a:r>
            <a:r>
              <a:rPr lang="el-GR" sz="4000" dirty="0" err="1" smtClean="0"/>
              <a:t>ψυχικο</a:t>
            </a:r>
            <a:r>
              <a:rPr lang="el-GR" sz="4000" dirty="0" smtClean="0"/>
              <a:t> </a:t>
            </a:r>
            <a:r>
              <a:rPr lang="el-GR" sz="4000" dirty="0" err="1" smtClean="0"/>
              <a:t>πεδιο</a:t>
            </a:r>
            <a:r>
              <a:rPr lang="el-GR" sz="4000" dirty="0"/>
              <a:t>, </a:t>
            </a:r>
            <a:r>
              <a:rPr lang="el-GR" sz="4000" dirty="0" err="1" smtClean="0"/>
              <a:t>παραλληλα</a:t>
            </a:r>
            <a:r>
              <a:rPr lang="el-GR" sz="4000" dirty="0" smtClean="0"/>
              <a:t> </a:t>
            </a:r>
            <a:r>
              <a:rPr lang="el-GR" sz="4000" dirty="0"/>
              <a:t>με την </a:t>
            </a:r>
            <a:r>
              <a:rPr lang="el-GR" sz="4000" dirty="0" err="1" smtClean="0"/>
              <a:t>διχοτομηση</a:t>
            </a:r>
            <a:r>
              <a:rPr lang="el-GR" sz="4000" dirty="0"/>
              <a:t>.</a:t>
            </a:r>
            <a:r>
              <a:rPr lang="el-GR" sz="4000" b="1" dirty="0"/>
              <a:t> </a:t>
            </a:r>
            <a:r>
              <a:rPr lang="el-GR" sz="4400" b="1" dirty="0"/>
              <a:t/>
            </a:r>
            <a:br>
              <a:rPr lang="el-GR" sz="4400" b="1" dirty="0"/>
            </a:br>
            <a:endParaRPr lang="el-GR" dirty="0"/>
          </a:p>
        </p:txBody>
      </p:sp>
      <p:sp>
        <p:nvSpPr>
          <p:cNvPr id="3" name="Θέση περιεχομένου 2">
            <a:extLst>
              <a:ext uri="{FF2B5EF4-FFF2-40B4-BE49-F238E27FC236}">
                <a16:creationId xmlns:a16="http://schemas.microsoft.com/office/drawing/2014/main" xmlns="" id="{23300CD2-D6A7-4175-B994-2782722D3A03}"/>
              </a:ext>
            </a:extLst>
          </p:cNvPr>
          <p:cNvSpPr>
            <a:spLocks noGrp="1"/>
          </p:cNvSpPr>
          <p:nvPr>
            <p:ph idx="1"/>
          </p:nvPr>
        </p:nvSpPr>
        <p:spPr/>
        <p:txBody>
          <a:bodyPr numCol="2">
            <a:normAutofit fontScale="85000" lnSpcReduction="10000"/>
          </a:bodyPr>
          <a:lstStyle/>
          <a:p>
            <a:pPr algn="just">
              <a:buFont typeface="Wingdings" panose="05000000000000000000" pitchFamily="2" charset="2"/>
              <a:buChar char="Ø"/>
            </a:pPr>
            <a:r>
              <a:rPr lang="el-GR" dirty="0"/>
              <a:t>Ο όρος χρησιμοποιείται ως μια </a:t>
            </a:r>
            <a:r>
              <a:rPr lang="el-GR" b="1" dirty="0"/>
              <a:t>ριζική αποεπένδυση, </a:t>
            </a:r>
            <a:r>
              <a:rPr lang="el-GR" dirty="0"/>
              <a:t>που παράγει αυτές τις καταστάσεις κενού της σκέψης, χωρίς καμία συναισθηματική συνιστώσα όπως ο πόνος ή οδύνη.</a:t>
            </a:r>
          </a:p>
          <a:p>
            <a:pPr algn="just">
              <a:buFont typeface="Wingdings" panose="05000000000000000000" pitchFamily="2" charset="2"/>
              <a:buChar char="Ø"/>
            </a:pPr>
            <a:r>
              <a:rPr lang="el-GR" dirty="0"/>
              <a:t>Ο μηχανισμός εκφράζεται κλινικά σε αδυναμία της  αναπαριστώσης, αποδυνάμωση της επένδυσης του ψυχισμού.</a:t>
            </a:r>
          </a:p>
          <a:p>
            <a:pPr algn="just">
              <a:buFont typeface="Wingdings" panose="05000000000000000000" pitchFamily="2" charset="2"/>
              <a:buChar char="Ø"/>
            </a:pPr>
            <a:r>
              <a:rPr lang="el-GR" dirty="0"/>
              <a:t>Μπορεί να οδηγήσει σε μια αναρχική επανεπένδυση από τις ενορμήσεις (καταστροφικές περισσότερο), που συνεπάγεται μια ενισχυμένη διχοτόμηση.</a:t>
            </a:r>
          </a:p>
          <a:p>
            <a:pPr algn="just">
              <a:buFont typeface="Wingdings" panose="05000000000000000000" pitchFamily="2" charset="2"/>
              <a:buChar char="Ø"/>
            </a:pPr>
            <a:r>
              <a:rPr lang="el-GR" dirty="0"/>
              <a:t>Η ανικανότητα να συντελεστεί διεργασία του πένθους, να γίνουν ανεκτά τα συναισθήματα ενοχής, αποτελούν εντυπωσιακά χαρακτηριστικά, που εξηγούν συμπτώματα όπως η </a:t>
            </a:r>
            <a:r>
              <a:rPr lang="el-GR" b="1" dirty="0"/>
              <a:t>διαδραμάτιση</a:t>
            </a:r>
            <a:r>
              <a:rPr lang="el-GR" dirty="0"/>
              <a:t>, η </a:t>
            </a:r>
            <a:r>
              <a:rPr lang="el-GR" b="1" dirty="0"/>
              <a:t>ψυχοπαθητική συμπεριφορά</a:t>
            </a:r>
            <a:r>
              <a:rPr lang="el-GR" dirty="0"/>
              <a:t>, οι </a:t>
            </a:r>
            <a:r>
              <a:rPr lang="el-GR" b="1" dirty="0"/>
              <a:t>πολύμορφες διαστροφές</a:t>
            </a:r>
            <a:r>
              <a:rPr lang="el-GR" dirty="0"/>
              <a:t>, η </a:t>
            </a:r>
            <a:r>
              <a:rPr lang="el-GR" b="1" dirty="0"/>
              <a:t>τοξικομανία</a:t>
            </a:r>
            <a:r>
              <a:rPr lang="el-GR" dirty="0"/>
              <a:t>, ο </a:t>
            </a:r>
            <a:r>
              <a:rPr lang="el-GR" b="1" dirty="0"/>
              <a:t>αλκοολισμός</a:t>
            </a:r>
            <a:r>
              <a:rPr lang="el-GR" dirty="0"/>
              <a:t>.</a:t>
            </a:r>
          </a:p>
          <a:p>
            <a:pPr algn="just">
              <a:buFont typeface="Wingdings" panose="05000000000000000000" pitchFamily="2" charset="2"/>
              <a:buChar char="Ø"/>
            </a:pPr>
            <a:r>
              <a:rPr lang="el-GR" dirty="0"/>
              <a:t>Προστίθενται περίοδοι αδράνειας και αναστολής, με μόνα συναισθήματα αυτά που συνοδεύουν τα αστείρευτα δάκρυα </a:t>
            </a:r>
          </a:p>
          <a:p>
            <a:pPr algn="just">
              <a:buFont typeface="Wingdings" panose="05000000000000000000" pitchFamily="2" charset="2"/>
              <a:buChar char="Ø"/>
            </a:pPr>
            <a:r>
              <a:rPr lang="el-GR" dirty="0"/>
              <a:t>Την ατέρμονη απελπισία</a:t>
            </a:r>
          </a:p>
        </p:txBody>
      </p:sp>
      <p:pic>
        <p:nvPicPr>
          <p:cNvPr id="5" name="Εικόνα 4">
            <a:extLst>
              <a:ext uri="{FF2B5EF4-FFF2-40B4-BE49-F238E27FC236}">
                <a16:creationId xmlns:a16="http://schemas.microsoft.com/office/drawing/2014/main" xmlns="" id="{C600879E-A56F-4245-B5C3-EF6958BB79E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02603" y="4364368"/>
            <a:ext cx="1948069" cy="1964869"/>
          </a:xfrm>
          <a:prstGeom prst="rect">
            <a:avLst/>
          </a:prstGeom>
        </p:spPr>
      </p:pic>
    </p:spTree>
    <p:extLst>
      <p:ext uri="{BB962C8B-B14F-4D97-AF65-F5344CB8AC3E}">
        <p14:creationId xmlns:p14="http://schemas.microsoft.com/office/powerpoint/2010/main" xmlns="" val="427886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92EEA0D-FCF8-4131-981B-4DBDB5EEEE68}"/>
              </a:ext>
            </a:extLst>
          </p:cNvPr>
          <p:cNvSpPr>
            <a:spLocks noGrp="1"/>
          </p:cNvSpPr>
          <p:nvPr>
            <p:ph type="title"/>
          </p:nvPr>
        </p:nvSpPr>
        <p:spPr>
          <a:xfrm>
            <a:off x="838200" y="681037"/>
            <a:ext cx="10515600" cy="442913"/>
          </a:xfrm>
        </p:spPr>
        <p:txBody>
          <a:bodyPr>
            <a:normAutofit fontScale="90000"/>
          </a:bodyPr>
          <a:lstStyle/>
          <a:p>
            <a:pPr algn="ctr"/>
            <a:r>
              <a:rPr lang="el-GR" b="1" dirty="0" smtClean="0"/>
              <a:t>Δυο </a:t>
            </a:r>
            <a:r>
              <a:rPr lang="el-GR" b="1" dirty="0" err="1" smtClean="0"/>
              <a:t>οριακεσ</a:t>
            </a:r>
            <a:r>
              <a:rPr lang="el-GR" b="1" dirty="0" smtClean="0"/>
              <a:t> </a:t>
            </a:r>
            <a:r>
              <a:rPr lang="el-GR" b="1" dirty="0" err="1" smtClean="0"/>
              <a:t>ζωνεσ</a:t>
            </a:r>
            <a:r>
              <a:rPr lang="el-GR" b="1" dirty="0" smtClean="0"/>
              <a:t> </a:t>
            </a:r>
            <a:r>
              <a:rPr lang="el-GR" b="1" dirty="0"/>
              <a:t/>
            </a:r>
            <a:br>
              <a:rPr lang="el-GR" b="1" dirty="0"/>
            </a:br>
            <a:endParaRPr lang="el-GR" b="1" dirty="0"/>
          </a:p>
        </p:txBody>
      </p:sp>
      <p:pic>
        <p:nvPicPr>
          <p:cNvPr id="9" name="Θέση περιεχομένου 8">
            <a:extLst>
              <a:ext uri="{FF2B5EF4-FFF2-40B4-BE49-F238E27FC236}">
                <a16:creationId xmlns:a16="http://schemas.microsoft.com/office/drawing/2014/main" xmlns="" id="{7F503EDF-97D7-4327-AF03-D84BA2783905}"/>
              </a:ext>
            </a:extLst>
          </p:cNvPr>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7529222" y="2103154"/>
            <a:ext cx="3824578" cy="2152081"/>
          </a:xfrm>
        </p:spPr>
      </p:pic>
      <p:pic>
        <p:nvPicPr>
          <p:cNvPr id="7" name="Θέση περιεχομένου 6">
            <a:extLst>
              <a:ext uri="{FF2B5EF4-FFF2-40B4-BE49-F238E27FC236}">
                <a16:creationId xmlns:a16="http://schemas.microsoft.com/office/drawing/2014/main" xmlns="" id="{72B9AB9B-65EB-487D-9738-9C2A8269C671}"/>
              </a:ext>
            </a:extLst>
          </p:cNvPr>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8547866" y="4495592"/>
            <a:ext cx="2143125" cy="2143125"/>
          </a:xfrm>
        </p:spPr>
      </p:pic>
      <p:sp>
        <p:nvSpPr>
          <p:cNvPr id="5" name="TextBox 4">
            <a:extLst>
              <a:ext uri="{FF2B5EF4-FFF2-40B4-BE49-F238E27FC236}">
                <a16:creationId xmlns:a16="http://schemas.microsoft.com/office/drawing/2014/main" xmlns="" id="{728C2319-245E-4499-B60A-9F3D50F33294}"/>
              </a:ext>
            </a:extLst>
          </p:cNvPr>
          <p:cNvSpPr txBox="1"/>
          <p:nvPr/>
        </p:nvSpPr>
        <p:spPr>
          <a:xfrm>
            <a:off x="609601" y="971550"/>
            <a:ext cx="10744200" cy="1631216"/>
          </a:xfrm>
          <a:prstGeom prst="rect">
            <a:avLst/>
          </a:prstGeom>
          <a:noFill/>
        </p:spPr>
        <p:txBody>
          <a:bodyPr wrap="square" rtlCol="0">
            <a:spAutoFit/>
          </a:bodyPr>
          <a:lstStyle/>
          <a:p>
            <a:pPr marL="342900" indent="-342900" algn="just">
              <a:buFont typeface="+mj-lt"/>
              <a:buAutoNum type="arabicPeriod"/>
            </a:pPr>
            <a:r>
              <a:rPr lang="el-GR" sz="2000" dirty="0"/>
              <a:t>Το όνειρο (ενδιάμεση ζώνη στον εσωτερικό χώρο, μεταξύ του ασυνείδητου και του συνειδητού</a:t>
            </a:r>
          </a:p>
          <a:p>
            <a:pPr marL="342900" indent="-342900" algn="just">
              <a:buFont typeface="+mj-lt"/>
              <a:buAutoNum type="arabicPeriod"/>
            </a:pPr>
            <a:r>
              <a:rPr lang="el-GR" sz="2000" dirty="0"/>
              <a:t>Η ζώνη του παιχνιδιού της αυταπάτης, τα δημιουργήματά του δυνητικού χώρου (ενδιάμεση ζώνη μεταξύ του «έξω» και «μέσα»)</a:t>
            </a:r>
          </a:p>
          <a:p>
            <a:pPr marL="342900" indent="-342900">
              <a:buFont typeface="+mj-lt"/>
              <a:buAutoNum type="arabicPeriod"/>
            </a:pPr>
            <a:endParaRPr lang="el-GR" sz="2000" dirty="0"/>
          </a:p>
        </p:txBody>
      </p:sp>
      <p:sp>
        <p:nvSpPr>
          <p:cNvPr id="10" name="TextBox 9">
            <a:extLst>
              <a:ext uri="{FF2B5EF4-FFF2-40B4-BE49-F238E27FC236}">
                <a16:creationId xmlns:a16="http://schemas.microsoft.com/office/drawing/2014/main" xmlns="" id="{82557101-660F-4694-BD71-522EC3AC4685}"/>
              </a:ext>
            </a:extLst>
          </p:cNvPr>
          <p:cNvSpPr txBox="1"/>
          <p:nvPr/>
        </p:nvSpPr>
        <p:spPr>
          <a:xfrm>
            <a:off x="1" y="2602766"/>
            <a:ext cx="7084611" cy="3785652"/>
          </a:xfrm>
          <a:prstGeom prst="rect">
            <a:avLst/>
          </a:prstGeom>
          <a:noFill/>
        </p:spPr>
        <p:txBody>
          <a:bodyPr wrap="square" rtlCol="0">
            <a:spAutoFit/>
          </a:bodyPr>
          <a:lstStyle/>
          <a:p>
            <a:pPr marL="342900" indent="-342900" algn="just">
              <a:buFont typeface="Wingdings" panose="05000000000000000000" pitchFamily="2" charset="2"/>
              <a:buChar char="Ø"/>
            </a:pPr>
            <a:r>
              <a:rPr lang="el-GR" sz="2000" dirty="0"/>
              <a:t>Οι οριακές περιπτώσεις χαρακτηρίζονται από τη λειτουργική ανικανότητα δημιουργίας παράγωγων του δυνητικού χώρου. Στη θέση των μεταβατικών φαινομένων δημιουργούν συμπτώματα που πληρούν τη λειτουργία τους.</a:t>
            </a:r>
          </a:p>
          <a:p>
            <a:pPr algn="ctr"/>
            <a:endParaRPr lang="el-GR" sz="2000" dirty="0"/>
          </a:p>
          <a:p>
            <a:pPr marL="342900" indent="-342900" algn="just">
              <a:buFont typeface="Wingdings" panose="05000000000000000000" pitchFamily="2" charset="2"/>
              <a:buChar char="Ø"/>
            </a:pPr>
            <a:r>
              <a:rPr lang="el-GR" sz="2000" dirty="0"/>
              <a:t>Προκύπτει η ομοιότητα ανάμεσα στην αντιφατική λογική των μεταβατικών φαινομένων της ενδιάμεσης ζώνης και τη λογική της δραστηριότητας της σκέψης, που λανθάνει στα συμπτώματα των οριακών περιπτώσεων. Χωρίς αυτό να σημαίνει ότι ίδιοι οι ασθενείς είναι ανίκανοι να δημιουργήσουν αντικείμενα ή μεταβατικά φαινόμενα.</a:t>
            </a:r>
          </a:p>
        </p:txBody>
      </p:sp>
    </p:spTree>
    <p:extLst>
      <p:ext uri="{BB962C8B-B14F-4D97-AF65-F5344CB8AC3E}">
        <p14:creationId xmlns:p14="http://schemas.microsoft.com/office/powerpoint/2010/main" xmlns="" val="168310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7256D42-5C7A-4C83-A466-32702C487C42}"/>
              </a:ext>
            </a:extLst>
          </p:cNvPr>
          <p:cNvSpPr>
            <a:spLocks noGrp="1"/>
          </p:cNvSpPr>
          <p:nvPr>
            <p:ph type="title"/>
          </p:nvPr>
        </p:nvSpPr>
        <p:spPr>
          <a:xfrm>
            <a:off x="1704974" y="457200"/>
            <a:ext cx="8410575" cy="1304925"/>
          </a:xfrm>
        </p:spPr>
        <p:txBody>
          <a:bodyPr/>
          <a:lstStyle/>
          <a:p>
            <a:pPr algn="ctr"/>
            <a:r>
              <a:rPr lang="el-GR" sz="4000" b="1" dirty="0" err="1" smtClean="0"/>
              <a:t>Σχετικα</a:t>
            </a:r>
            <a:r>
              <a:rPr lang="el-GR" sz="4000" b="1" dirty="0" smtClean="0"/>
              <a:t> </a:t>
            </a:r>
            <a:r>
              <a:rPr lang="el-GR" sz="4000" b="1" dirty="0"/>
              <a:t>με το </a:t>
            </a:r>
            <a:r>
              <a:rPr lang="el-GR" sz="4000" b="1" dirty="0" err="1" smtClean="0"/>
              <a:t>ονειρο</a:t>
            </a:r>
            <a:r>
              <a:rPr lang="el-GR" dirty="0"/>
              <a:t/>
            </a:r>
            <a:br>
              <a:rPr lang="el-GR" dirty="0"/>
            </a:br>
            <a:endParaRPr lang="el-GR" dirty="0"/>
          </a:p>
        </p:txBody>
      </p:sp>
      <p:pic>
        <p:nvPicPr>
          <p:cNvPr id="6" name="Θέση περιεχομένου 5">
            <a:extLst>
              <a:ext uri="{FF2B5EF4-FFF2-40B4-BE49-F238E27FC236}">
                <a16:creationId xmlns:a16="http://schemas.microsoft.com/office/drawing/2014/main" xmlns="" id="{9EA17737-7A07-417A-92E4-79128497F61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283462" y="1762125"/>
            <a:ext cx="5214126" cy="2536466"/>
          </a:xfrm>
        </p:spPr>
      </p:pic>
      <p:sp>
        <p:nvSpPr>
          <p:cNvPr id="4" name="Θέση κειμένου 3">
            <a:extLst>
              <a:ext uri="{FF2B5EF4-FFF2-40B4-BE49-F238E27FC236}">
                <a16:creationId xmlns:a16="http://schemas.microsoft.com/office/drawing/2014/main" xmlns="" id="{BACEF22E-9FD6-4BDC-8A5E-C6CCE3EDF580}"/>
              </a:ext>
            </a:extLst>
          </p:cNvPr>
          <p:cNvSpPr>
            <a:spLocks noGrp="1"/>
          </p:cNvSpPr>
          <p:nvPr>
            <p:ph type="body" sz="half" idx="2"/>
          </p:nvPr>
        </p:nvSpPr>
        <p:spPr>
          <a:xfrm>
            <a:off x="-76200" y="1552575"/>
            <a:ext cx="6067426" cy="5305425"/>
          </a:xfrm>
        </p:spPr>
        <p:txBody>
          <a:bodyPr>
            <a:normAutofit lnSpcReduction="10000"/>
          </a:bodyPr>
          <a:lstStyle/>
          <a:p>
            <a:pPr marL="285750" indent="-285750" algn="just">
              <a:buFont typeface="Wingdings" panose="05000000000000000000" pitchFamily="2" charset="2"/>
              <a:buChar char="Ø"/>
            </a:pPr>
            <a:r>
              <a:rPr lang="el-GR" sz="2400" dirty="0"/>
              <a:t>Η </a:t>
            </a:r>
            <a:r>
              <a:rPr lang="el-GR" sz="2000" dirty="0"/>
              <a:t>ανάλυση του ονείρου είναι συχνά, μη παραγωγική στη θεραπεία των οριακών περιπτώσεων. Τα όνειρα δεν έχουν δομηθεί, ούτε έχουν  επινοηθεί από το ψυχικό όργανο για να εκφράσουν την εκπλήρωση μιας επιθυμίας, αλλά για να υπηρετήσουν μια λειτουργία εκκένωσης.</a:t>
            </a:r>
          </a:p>
          <a:p>
            <a:pPr marL="285750" indent="-285750" algn="just">
              <a:buFont typeface="Wingdings" panose="05000000000000000000" pitchFamily="2" charset="2"/>
              <a:buChar char="Ø"/>
            </a:pPr>
            <a:r>
              <a:rPr lang="el-GR" sz="2000" dirty="0"/>
              <a:t>Το «φράγμα του ονείρου» είναι μια σημαντική λειτουργία του ψυχικού οργάνου </a:t>
            </a:r>
            <a:r>
              <a:rPr lang="en-US" sz="2000" dirty="0"/>
              <a:t>(Bion, 19</a:t>
            </a:r>
            <a:r>
              <a:rPr lang="el-GR" sz="2000" dirty="0"/>
              <a:t>6</a:t>
            </a:r>
            <a:r>
              <a:rPr lang="en-US" sz="2000" dirty="0"/>
              <a:t>2)</a:t>
            </a:r>
            <a:r>
              <a:rPr lang="el-GR" sz="2000" dirty="0"/>
              <a:t> που ανακουφίζει το ψυχικό όργανο από τις οδυνηρές διεγέρσεις ή από τις συσσωματώσεις.</a:t>
            </a:r>
          </a:p>
          <a:p>
            <a:pPr marL="285750" indent="-285750" algn="just">
              <a:buFont typeface="Wingdings" panose="05000000000000000000" pitchFamily="2" charset="2"/>
              <a:buChar char="Ø"/>
            </a:pPr>
            <a:r>
              <a:rPr lang="el-GR" sz="2000" dirty="0"/>
              <a:t>Δεν μιλάμε για συμπύκνωση, αλλά για συγκεκριμενοποίηση.</a:t>
            </a:r>
          </a:p>
          <a:p>
            <a:pPr marL="285750" indent="-285750" algn="just">
              <a:buFont typeface="Wingdings" panose="05000000000000000000" pitchFamily="2" charset="2"/>
              <a:buChar char="Ø"/>
            </a:pPr>
            <a:r>
              <a:rPr lang="el-GR" sz="2000" dirty="0"/>
              <a:t>Τα όνειρα μπορούν να αποτελούν την ενεστώσα έκφραση τραυματικών εμπειριών.</a:t>
            </a:r>
          </a:p>
        </p:txBody>
      </p:sp>
      <p:sp>
        <p:nvSpPr>
          <p:cNvPr id="7" name="TextBox 6">
            <a:extLst>
              <a:ext uri="{FF2B5EF4-FFF2-40B4-BE49-F238E27FC236}">
                <a16:creationId xmlns:a16="http://schemas.microsoft.com/office/drawing/2014/main" xmlns="" id="{502BB072-EF08-4397-BFE4-BBA2F60D5269}"/>
              </a:ext>
            </a:extLst>
          </p:cNvPr>
          <p:cNvSpPr txBox="1"/>
          <p:nvPr/>
        </p:nvSpPr>
        <p:spPr>
          <a:xfrm>
            <a:off x="6200776" y="4857751"/>
            <a:ext cx="5676899" cy="1631216"/>
          </a:xfrm>
          <a:prstGeom prst="rect">
            <a:avLst/>
          </a:prstGeom>
          <a:noFill/>
        </p:spPr>
        <p:txBody>
          <a:bodyPr wrap="square" rtlCol="0">
            <a:spAutoFit/>
          </a:bodyPr>
          <a:lstStyle/>
          <a:p>
            <a:pPr marL="342900" indent="-342900" algn="just">
              <a:buFont typeface="Wingdings" panose="05000000000000000000" pitchFamily="2" charset="2"/>
              <a:buChar char="v"/>
            </a:pPr>
            <a:r>
              <a:rPr lang="el-GR" sz="2000" b="1" dirty="0"/>
              <a:t>Συμπερασματικά</a:t>
            </a:r>
            <a:r>
              <a:rPr lang="en-US" sz="2000" dirty="0"/>
              <a:t>: </a:t>
            </a:r>
            <a:r>
              <a:rPr lang="el-GR" sz="2000" dirty="0"/>
              <a:t>Οι μεταβατικοί χώροι του «μέσα» και του «έξω» δεν αποτελούν πλέον ζώνες συμβιβασμού μεταξύ ασυνειδήτου και της     λογοκρισίας, και συμβιβασμού μεταξύ εσωτερικού </a:t>
            </a:r>
            <a:r>
              <a:rPr lang="el-GR" sz="2000" dirty="0" err="1"/>
              <a:t>κσι</a:t>
            </a:r>
            <a:r>
              <a:rPr lang="el-GR" sz="2000" dirty="0"/>
              <a:t> εξωτερικού χώρου.</a:t>
            </a:r>
          </a:p>
        </p:txBody>
      </p:sp>
    </p:spTree>
    <p:extLst>
      <p:ext uri="{BB962C8B-B14F-4D97-AF65-F5344CB8AC3E}">
        <p14:creationId xmlns:p14="http://schemas.microsoft.com/office/powerpoint/2010/main" xmlns="" val="4279892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83B4358-82D1-459A-84CD-9C06A9BBF79D}"/>
              </a:ext>
            </a:extLst>
          </p:cNvPr>
          <p:cNvSpPr>
            <a:spLocks noGrp="1"/>
          </p:cNvSpPr>
          <p:nvPr>
            <p:ph type="title"/>
          </p:nvPr>
        </p:nvSpPr>
        <p:spPr>
          <a:xfrm>
            <a:off x="1914524" y="0"/>
            <a:ext cx="7572375" cy="962025"/>
          </a:xfrm>
        </p:spPr>
        <p:txBody>
          <a:bodyPr>
            <a:normAutofit/>
          </a:bodyPr>
          <a:lstStyle/>
          <a:p>
            <a:pPr algn="ctr"/>
            <a:r>
              <a:rPr lang="el-GR" sz="4000" b="1" dirty="0" err="1" smtClean="0"/>
              <a:t>Λευκη</a:t>
            </a:r>
            <a:r>
              <a:rPr lang="el-GR" sz="4000" b="1" dirty="0" smtClean="0"/>
              <a:t> </a:t>
            </a:r>
            <a:r>
              <a:rPr lang="el-GR" sz="4000" b="1" dirty="0" err="1" smtClean="0"/>
              <a:t>ψυχωση</a:t>
            </a:r>
            <a:endParaRPr lang="el-GR" sz="4000" b="1" dirty="0"/>
          </a:p>
        </p:txBody>
      </p:sp>
      <p:pic>
        <p:nvPicPr>
          <p:cNvPr id="6" name="Θέση περιεχομένου 5">
            <a:extLst>
              <a:ext uri="{FF2B5EF4-FFF2-40B4-BE49-F238E27FC236}">
                <a16:creationId xmlns:a16="http://schemas.microsoft.com/office/drawing/2014/main" xmlns="" id="{51EA5F66-971A-4939-BBF5-5745B32B8EE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061573" y="1304925"/>
            <a:ext cx="2032520" cy="1352550"/>
          </a:xfrm>
        </p:spPr>
      </p:pic>
      <p:sp>
        <p:nvSpPr>
          <p:cNvPr id="4" name="Θέση κειμένου 3">
            <a:extLst>
              <a:ext uri="{FF2B5EF4-FFF2-40B4-BE49-F238E27FC236}">
                <a16:creationId xmlns:a16="http://schemas.microsoft.com/office/drawing/2014/main" xmlns="" id="{8A92057A-BC7D-4A9C-9F06-2644A03474D4}"/>
              </a:ext>
            </a:extLst>
          </p:cNvPr>
          <p:cNvSpPr>
            <a:spLocks noGrp="1"/>
          </p:cNvSpPr>
          <p:nvPr>
            <p:ph type="body" sz="half" idx="2"/>
          </p:nvPr>
        </p:nvSpPr>
        <p:spPr>
          <a:xfrm>
            <a:off x="839788" y="1190625"/>
            <a:ext cx="9213848" cy="5667375"/>
          </a:xfrm>
        </p:spPr>
        <p:txBody>
          <a:bodyPr numCol="1">
            <a:normAutofit fontScale="77500" lnSpcReduction="20000"/>
          </a:bodyPr>
          <a:lstStyle/>
          <a:p>
            <a:pPr marL="228600" marR="0" lvl="0" indent="-228600" algn="just" defTabSz="914400" rtl="0" eaLnBrk="1" fontAlgn="auto" latinLnBrk="0" hangingPunct="1">
              <a:lnSpc>
                <a:spcPct val="110000"/>
              </a:lnSpc>
              <a:spcBef>
                <a:spcPts val="1000"/>
              </a:spcBef>
              <a:spcAft>
                <a:spcPts val="0"/>
              </a:spcAft>
              <a:buClr>
                <a:srgbClr val="594DC3"/>
              </a:buClr>
              <a:buSzTx/>
              <a:buFont typeface="Wingdings" panose="05000000000000000000" pitchFamily="2" charset="2"/>
              <a:buChar char="Ø"/>
              <a:tabLst/>
              <a:defRPr/>
            </a:pPr>
            <a:r>
              <a:rPr kumimoji="0" lang="el-GR" sz="2600" i="0" u="none" strike="noStrike" kern="1200" normalizeH="0" baseline="0" noProof="0" dirty="0">
                <a:ln w="0"/>
                <a:effectLst>
                  <a:outerShdw blurRad="38100" dist="19050" dir="2700000" algn="tl" rotWithShape="0">
                    <a:schemeClr val="dk1">
                      <a:alpha val="40000"/>
                    </a:schemeClr>
                  </a:outerShdw>
                </a:effectLst>
                <a:uLnTx/>
                <a:uFillTx/>
                <a:latin typeface="Arial"/>
                <a:ea typeface="+mn-ea"/>
                <a:cs typeface="+mn-cs"/>
              </a:rPr>
              <a:t>Το περιεχόμενο του ασυνειδήτου, συγκροτείται από σχέσεις αντικειμένου, είτε με μερικά αντικείμενα, είτε με ολικά (τα πρόσωπα).</a:t>
            </a:r>
          </a:p>
          <a:p>
            <a:pPr marL="228600" marR="0" lvl="0" indent="-228600" algn="just" defTabSz="914400" rtl="0" eaLnBrk="1" fontAlgn="auto" latinLnBrk="0" hangingPunct="1">
              <a:lnSpc>
                <a:spcPct val="110000"/>
              </a:lnSpc>
              <a:spcBef>
                <a:spcPts val="1000"/>
              </a:spcBef>
              <a:spcAft>
                <a:spcPts val="0"/>
              </a:spcAft>
              <a:buClr>
                <a:srgbClr val="594DC3"/>
              </a:buClr>
              <a:buSzTx/>
              <a:buFont typeface="Wingdings" panose="05000000000000000000" pitchFamily="2" charset="2"/>
              <a:buChar char="Ø"/>
              <a:tabLst/>
              <a:defRPr/>
            </a:pPr>
            <a:r>
              <a:rPr kumimoji="0" lang="el-GR" sz="2600" i="0" u="none" strike="noStrike" kern="1200" normalizeH="0" baseline="0" noProof="0" dirty="0">
                <a:ln w="0"/>
                <a:effectLst>
                  <a:outerShdw blurRad="38100" dist="19050" dir="2700000" algn="tl" rotWithShape="0">
                    <a:schemeClr val="dk1">
                      <a:alpha val="40000"/>
                    </a:schemeClr>
                  </a:outerShdw>
                </a:effectLst>
                <a:uLnTx/>
                <a:uFillTx/>
                <a:latin typeface="Arial"/>
                <a:ea typeface="+mn-ea"/>
                <a:cs typeface="+mn-cs"/>
              </a:rPr>
              <a:t>Μέσα από αυτό το είδος σχέσης αντικειμένου, θεωρούμε ότι έχουμε να κάνουμε με μια τριγωνική σχέση, που περιλαμβάνει μια διάκριση σε  δύο γονικές μορφές   τη μητέρα, και τον πατέρα. Όπου αντί για αμφιθυμικά συναισθήματα, ταυτόχρονα, θετικά και αρνητικά για τον καθένα από τους γονείς, υπάρχει       η διχοτόμηση μεταξύ του καλού και του κακού, του διώκτη, και του εξιδανικευμένου.</a:t>
            </a:r>
          </a:p>
          <a:p>
            <a:pPr marL="228600" marR="0" lvl="0" indent="-228600" algn="just" defTabSz="914400" rtl="0" eaLnBrk="1" fontAlgn="auto" latinLnBrk="0" hangingPunct="1">
              <a:lnSpc>
                <a:spcPct val="110000"/>
              </a:lnSpc>
              <a:spcBef>
                <a:spcPts val="1000"/>
              </a:spcBef>
              <a:spcAft>
                <a:spcPts val="0"/>
              </a:spcAft>
              <a:buClr>
                <a:srgbClr val="594DC3"/>
              </a:buClr>
              <a:buSzTx/>
              <a:buFont typeface="Wingdings" panose="05000000000000000000" pitchFamily="2" charset="2"/>
              <a:buChar char="Ø"/>
              <a:tabLst/>
              <a:defRPr/>
            </a:pPr>
            <a:r>
              <a:rPr kumimoji="0" lang="el-GR" sz="2600" i="0" u="none" strike="noStrike" kern="1200" normalizeH="0" baseline="0" noProof="0" dirty="0">
                <a:ln w="0"/>
                <a:effectLst>
                  <a:outerShdw blurRad="38100" dist="19050" dir="2700000" algn="tl" rotWithShape="0">
                    <a:schemeClr val="dk1">
                      <a:alpha val="40000"/>
                    </a:schemeClr>
                  </a:outerShdw>
                </a:effectLst>
                <a:uLnTx/>
                <a:uFillTx/>
                <a:latin typeface="Arial"/>
                <a:ea typeface="+mn-ea"/>
                <a:cs typeface="+mn-cs"/>
              </a:rPr>
              <a:t>Όλα συμβαίνουν, εάν η σχέση αντικειμένων που είναι συνδεδεμένη με τις ενορμήσεις, να ήταν με τόσο ωμό τρόπο, γεμάτη με καταστροφικά στοιχεία, ώστε ο μόνος τρόπος για να αντιταχθεί κάποιος, να είναι η οικοδόμηση μιας εξιδανικευμένης ναρκισσιστικής σχέσης αντικειμένου που συνήθως αποδεικνύεται ανεπαρκής.</a:t>
            </a:r>
          </a:p>
          <a:p>
            <a:pPr marL="228600" marR="0" lvl="0" indent="-228600" algn="just" defTabSz="914400" rtl="0" eaLnBrk="1" fontAlgn="auto" latinLnBrk="0" hangingPunct="1">
              <a:lnSpc>
                <a:spcPct val="110000"/>
              </a:lnSpc>
              <a:spcBef>
                <a:spcPts val="1000"/>
              </a:spcBef>
              <a:spcAft>
                <a:spcPts val="0"/>
              </a:spcAft>
              <a:buClr>
                <a:srgbClr val="594DC3"/>
              </a:buClr>
              <a:buSzTx/>
              <a:buFont typeface="Wingdings" panose="05000000000000000000" pitchFamily="2" charset="2"/>
              <a:buChar char="Ø"/>
              <a:tabLst/>
              <a:defRPr/>
            </a:pPr>
            <a:r>
              <a:rPr kumimoji="0" lang="el-GR" sz="2600" i="0" u="none" strike="noStrike" kern="1200" normalizeH="0" baseline="0" noProof="0" dirty="0">
                <a:ln w="0"/>
                <a:effectLst>
                  <a:outerShdw blurRad="38100" dist="19050" dir="2700000" algn="tl" rotWithShape="0">
                    <a:schemeClr val="dk1">
                      <a:alpha val="40000"/>
                    </a:schemeClr>
                  </a:outerShdw>
                </a:effectLst>
                <a:uLnTx/>
                <a:uFillTx/>
                <a:latin typeface="Arial"/>
                <a:ea typeface="+mn-ea"/>
                <a:cs typeface="+mn-cs"/>
              </a:rPr>
              <a:t>Επιπλέον, ο παράδοξος φόβος εγκατάλειψης από το «κακό» αντικείμενο, δεν θα οδηγήσει πουθενά αλλού παρά μόνο, στην έρημο, χωρίς να υπάρχει η δυνατότητα προσέγγισης του εξιδανικευμένου, πολύ απομακρυσμένου, μη διαθέσιμου και αναξιόπιστου «καλού» αντικειμένου.</a:t>
            </a:r>
          </a:p>
          <a:p>
            <a:endParaRPr lang="el-GR" dirty="0"/>
          </a:p>
        </p:txBody>
      </p:sp>
      <p:pic>
        <p:nvPicPr>
          <p:cNvPr id="8" name="Εικόνα 7">
            <a:extLst>
              <a:ext uri="{FF2B5EF4-FFF2-40B4-BE49-F238E27FC236}">
                <a16:creationId xmlns:a16="http://schemas.microsoft.com/office/drawing/2014/main" xmlns="" id="{3F46C23C-681A-46FA-BFDF-DDD2EF0FDB5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22158" y="3133725"/>
            <a:ext cx="1895475" cy="2419350"/>
          </a:xfrm>
          <a:prstGeom prst="rect">
            <a:avLst/>
          </a:prstGeom>
        </p:spPr>
      </p:pic>
      <p:sp>
        <p:nvSpPr>
          <p:cNvPr id="9" name="Βέλος: Δεξιό 8">
            <a:extLst>
              <a:ext uri="{FF2B5EF4-FFF2-40B4-BE49-F238E27FC236}">
                <a16:creationId xmlns:a16="http://schemas.microsoft.com/office/drawing/2014/main" xmlns="" id="{4DD4F13C-C925-4AF7-B318-3795ED10CF2B}"/>
              </a:ext>
            </a:extLst>
          </p:cNvPr>
          <p:cNvSpPr/>
          <p:nvPr/>
        </p:nvSpPr>
        <p:spPr>
          <a:xfrm>
            <a:off x="2958835" y="2990850"/>
            <a:ext cx="42386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693639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4CE8157-1F27-4781-8E6A-37E0CE1BCBB9}"/>
              </a:ext>
            </a:extLst>
          </p:cNvPr>
          <p:cNvSpPr txBox="1"/>
          <p:nvPr/>
        </p:nvSpPr>
        <p:spPr>
          <a:xfrm>
            <a:off x="104775" y="238126"/>
            <a:ext cx="11534775" cy="5262979"/>
          </a:xfrm>
          <a:prstGeom prst="rect">
            <a:avLst/>
          </a:prstGeom>
          <a:noFill/>
        </p:spPr>
        <p:txBody>
          <a:bodyPr wrap="square" numCol="2" rtlCol="0">
            <a:spAutoFit/>
          </a:bodyPr>
          <a:lstStyle/>
          <a:p>
            <a:pPr algn="just"/>
            <a:endParaRPr lang="el-GR" sz="2400" dirty="0"/>
          </a:p>
          <a:p>
            <a:pPr algn="just"/>
            <a:endParaRPr lang="el-GR" sz="2400" dirty="0"/>
          </a:p>
          <a:p>
            <a:pPr algn="just"/>
            <a:endParaRPr lang="el-GR" sz="2400" dirty="0"/>
          </a:p>
          <a:p>
            <a:pPr algn="just"/>
            <a:r>
              <a:rPr lang="el-GR" sz="2400" dirty="0"/>
              <a:t>Ο</a:t>
            </a:r>
            <a:r>
              <a:rPr lang="en-US" sz="2400" dirty="0"/>
              <a:t> </a:t>
            </a:r>
            <a:r>
              <a:rPr lang="en-US" sz="2400" b="1" dirty="0"/>
              <a:t>Winnicott </a:t>
            </a:r>
            <a:r>
              <a:rPr lang="el-GR" sz="2400" dirty="0"/>
              <a:t>έκθεσε την έννοια του </a:t>
            </a:r>
            <a:r>
              <a:rPr lang="el-GR" sz="2400" b="1" dirty="0"/>
              <a:t>ψευδούς εαυτού</a:t>
            </a:r>
            <a:r>
              <a:rPr lang="el-GR" sz="2400" dirty="0"/>
              <a:t>, για να κατανοήσουμε τη λειτουργία των ναρκισσιστικών τάσεων στους ασθενείς αυτού του είδους.</a:t>
            </a:r>
          </a:p>
          <a:p>
            <a:pPr algn="just"/>
            <a:endParaRPr lang="el-GR" sz="2400" dirty="0"/>
          </a:p>
          <a:p>
            <a:pPr algn="just"/>
            <a:endParaRPr lang="el-GR" sz="2400" dirty="0"/>
          </a:p>
          <a:p>
            <a:pPr algn="just"/>
            <a:endParaRPr lang="el-GR" sz="2400" dirty="0"/>
          </a:p>
          <a:p>
            <a:pPr algn="just"/>
            <a:endParaRPr lang="el-GR" sz="2400" dirty="0"/>
          </a:p>
          <a:p>
            <a:pPr algn="just"/>
            <a:endParaRPr lang="el-GR" sz="2400" dirty="0"/>
          </a:p>
          <a:p>
            <a:pPr algn="just"/>
            <a:endParaRPr lang="el-GR" sz="2400" dirty="0"/>
          </a:p>
          <a:p>
            <a:pPr algn="just"/>
            <a:endParaRPr lang="el-GR" sz="2400" dirty="0"/>
          </a:p>
          <a:p>
            <a:pPr marL="342900" indent="-342900" algn="just">
              <a:buFont typeface="Wingdings" panose="05000000000000000000" pitchFamily="2" charset="2"/>
              <a:buChar char="Ø"/>
            </a:pPr>
            <a:r>
              <a:rPr lang="el-GR" sz="2400" dirty="0"/>
              <a:t>Ο </a:t>
            </a:r>
            <a:r>
              <a:rPr lang="el-GR" sz="2400" b="1" dirty="0"/>
              <a:t>ψευδής εαυτός </a:t>
            </a:r>
            <a:r>
              <a:rPr lang="el-GR" sz="2400" dirty="0"/>
              <a:t>δεν βασίζεται στις πραγματικές εμπειρίες του ασθενούς, αλλά στην συγκαταβατική προσαρμογή του παιδιού στην εικόνα που η μητέρα του έχει σχηματίσει για αυτό και στην οποία είναι αναγκασμένο να ομοιάσει.</a:t>
            </a:r>
          </a:p>
          <a:p>
            <a:pPr algn="just"/>
            <a:endParaRPr lang="el-GR" sz="2400" dirty="0"/>
          </a:p>
          <a:p>
            <a:pPr marL="342900" indent="-342900" algn="just">
              <a:buFont typeface="Wingdings" panose="05000000000000000000" pitchFamily="2" charset="2"/>
              <a:buChar char="Ø"/>
            </a:pPr>
            <a:r>
              <a:rPr lang="el-GR" sz="2400" dirty="0"/>
              <a:t>Αυτό, υπηρετεί το ναρκισσισμό του αντικειμένου, παρά το ναρκισσισμό του εαυτού. Πρόκειται για ένα ναρκισσισμό αλλοτριωμένο, τον οποίο άλλος ιδιοποιήθηκε. </a:t>
            </a:r>
            <a:r>
              <a:rPr lang="en-US" sz="2400" dirty="0"/>
              <a:t> </a:t>
            </a:r>
            <a:r>
              <a:rPr lang="el-GR" sz="2400" dirty="0"/>
              <a:t> </a:t>
            </a:r>
          </a:p>
        </p:txBody>
      </p:sp>
      <p:pic>
        <p:nvPicPr>
          <p:cNvPr id="4" name="Εικόνα 3">
            <a:extLst>
              <a:ext uri="{FF2B5EF4-FFF2-40B4-BE49-F238E27FC236}">
                <a16:creationId xmlns:a16="http://schemas.microsoft.com/office/drawing/2014/main" xmlns="" id="{FAB0CB70-FECD-493E-B76B-A43CC9BEBA3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7125" y="3286124"/>
            <a:ext cx="2857500" cy="1600200"/>
          </a:xfrm>
          <a:prstGeom prst="rect">
            <a:avLst/>
          </a:prstGeom>
        </p:spPr>
      </p:pic>
      <p:pic>
        <p:nvPicPr>
          <p:cNvPr id="6" name="Εικόνα 5">
            <a:extLst>
              <a:ext uri="{FF2B5EF4-FFF2-40B4-BE49-F238E27FC236}">
                <a16:creationId xmlns:a16="http://schemas.microsoft.com/office/drawing/2014/main" xmlns="" id="{01078EB3-9C05-4FE6-A3D3-2D997C5B20D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66975" y="3251277"/>
            <a:ext cx="2333625" cy="1962150"/>
          </a:xfrm>
          <a:prstGeom prst="rect">
            <a:avLst/>
          </a:prstGeom>
        </p:spPr>
      </p:pic>
      <p:pic>
        <p:nvPicPr>
          <p:cNvPr id="8" name="Εικόνα 7">
            <a:extLst>
              <a:ext uri="{FF2B5EF4-FFF2-40B4-BE49-F238E27FC236}">
                <a16:creationId xmlns:a16="http://schemas.microsoft.com/office/drawing/2014/main" xmlns="" id="{C8B60D10-A537-4B7E-AD2C-E202899C7A5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2450" y="4964377"/>
            <a:ext cx="2638425" cy="1733550"/>
          </a:xfrm>
          <a:prstGeom prst="rect">
            <a:avLst/>
          </a:prstGeom>
        </p:spPr>
      </p:pic>
    </p:spTree>
    <p:extLst>
      <p:ext uri="{BB962C8B-B14F-4D97-AF65-F5344CB8AC3E}">
        <p14:creationId xmlns:p14="http://schemas.microsoft.com/office/powerpoint/2010/main" xmlns="" val="409813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24D0CC7-522F-4AD3-A6B5-D06415F97F50}"/>
              </a:ext>
            </a:extLst>
          </p:cNvPr>
          <p:cNvSpPr>
            <a:spLocks noGrp="1"/>
          </p:cNvSpPr>
          <p:nvPr>
            <p:ph type="title"/>
          </p:nvPr>
        </p:nvSpPr>
        <p:spPr>
          <a:xfrm>
            <a:off x="508884" y="-111319"/>
            <a:ext cx="9000876" cy="898497"/>
          </a:xfrm>
        </p:spPr>
        <p:txBody>
          <a:bodyPr/>
          <a:lstStyle/>
          <a:p>
            <a:r>
              <a:rPr lang="el-GR" b="1" dirty="0" err="1" smtClean="0"/>
              <a:t>Ουτε</a:t>
            </a:r>
            <a:r>
              <a:rPr lang="el-GR" b="1" dirty="0" smtClean="0"/>
              <a:t> </a:t>
            </a:r>
            <a:r>
              <a:rPr lang="el-GR" b="1" dirty="0"/>
              <a:t>ναι </a:t>
            </a:r>
            <a:r>
              <a:rPr lang="el-GR" b="1" dirty="0" err="1" smtClean="0"/>
              <a:t>ουτε</a:t>
            </a:r>
            <a:r>
              <a:rPr lang="el-GR" b="1" dirty="0" smtClean="0"/>
              <a:t> </a:t>
            </a:r>
            <a:r>
              <a:rPr lang="el-GR" dirty="0" err="1"/>
              <a:t>ο</a:t>
            </a:r>
            <a:r>
              <a:rPr lang="el-GR" b="1" dirty="0" err="1" smtClean="0"/>
              <a:t>χι</a:t>
            </a:r>
            <a:endParaRPr lang="el-GR" dirty="0"/>
          </a:p>
        </p:txBody>
      </p:sp>
      <p:pic>
        <p:nvPicPr>
          <p:cNvPr id="6" name="Θέση περιεχομένου 5">
            <a:extLst>
              <a:ext uri="{FF2B5EF4-FFF2-40B4-BE49-F238E27FC236}">
                <a16:creationId xmlns:a16="http://schemas.microsoft.com/office/drawing/2014/main" xmlns="" id="{CDC22A8D-C2D2-47C1-8614-FBF4669ECD0E}"/>
              </a:ext>
            </a:extLst>
          </p:cNvPr>
          <p:cNvPicPr>
            <a:picLocks noGrp="1" noChangeAspect="1"/>
          </p:cNvPicPr>
          <p:nvPr>
            <p:ph idx="1"/>
          </p:nvPr>
        </p:nvPicPr>
        <p:blipFill>
          <a:blip r:embed="rId2">
            <a:extLst>
              <a:ext uri="{BEBA8EAE-BF5A-486C-A8C5-ECC9F3942E4B}">
                <a14:imgProps xmlns:a14="http://schemas.microsoft.com/office/drawing/2010/main" xmlns="">
                  <a14:imgLayer r:embed="rId3">
                    <a14:imgEffect>
                      <a14:artisticGlowEdges/>
                    </a14:imgEffect>
                  </a14:imgLayer>
                </a14:imgProps>
              </a:ext>
              <a:ext uri="{28A0092B-C50C-407E-A947-70E740481C1C}">
                <a14:useLocalDpi xmlns:a14="http://schemas.microsoft.com/office/drawing/2010/main" xmlns="" val="0"/>
              </a:ext>
            </a:extLst>
          </a:blip>
          <a:stretch>
            <a:fillRect/>
          </a:stretch>
        </p:blipFill>
        <p:spPr>
          <a:xfrm>
            <a:off x="9024730" y="787179"/>
            <a:ext cx="2330658" cy="1009816"/>
          </a:xfrm>
        </p:spPr>
      </p:pic>
      <p:sp>
        <p:nvSpPr>
          <p:cNvPr id="4" name="Θέση κειμένου 3">
            <a:extLst>
              <a:ext uri="{FF2B5EF4-FFF2-40B4-BE49-F238E27FC236}">
                <a16:creationId xmlns:a16="http://schemas.microsoft.com/office/drawing/2014/main" xmlns="" id="{A7D8F660-AE39-4B3C-BBBF-7145E5DB18EE}"/>
              </a:ext>
            </a:extLst>
          </p:cNvPr>
          <p:cNvSpPr>
            <a:spLocks noGrp="1"/>
          </p:cNvSpPr>
          <p:nvPr>
            <p:ph type="body" sz="half" idx="2"/>
          </p:nvPr>
        </p:nvSpPr>
        <p:spPr>
          <a:xfrm>
            <a:off x="127221" y="890546"/>
            <a:ext cx="8277307" cy="5967454"/>
          </a:xfrm>
        </p:spPr>
        <p:txBody>
          <a:bodyPr numCol="2">
            <a:normAutofit fontScale="70000" lnSpcReduction="20000"/>
          </a:bodyPr>
          <a:lstStyle/>
          <a:p>
            <a:pPr marL="0" indent="0">
              <a:buNone/>
            </a:pPr>
            <a:r>
              <a:rPr lang="el-GR" sz="2300" b="1" dirty="0"/>
              <a:t>Σύμφωνα με την αρχή της πραγματικότητας</a:t>
            </a:r>
          </a:p>
          <a:p>
            <a:pPr algn="r"/>
            <a:endParaRPr lang="el-GR" sz="2300" dirty="0"/>
          </a:p>
          <a:p>
            <a:pPr algn="r">
              <a:buFont typeface="Wingdings" panose="05000000000000000000" pitchFamily="2" charset="2"/>
              <a:buChar char="Ø"/>
            </a:pPr>
            <a:r>
              <a:rPr lang="el-GR" sz="2300" dirty="0"/>
              <a:t> Το ψυχικό όργανο οφείλει να αποφασίσει, αν το αντικείμενο είναι ή δεν είναι παρόν</a:t>
            </a:r>
          </a:p>
          <a:p>
            <a:pPr marL="0" indent="0" algn="r">
              <a:buNone/>
            </a:pPr>
            <a:r>
              <a:rPr lang="el-GR" sz="2300" dirty="0"/>
              <a:t> «ναι» ή «όχι»</a:t>
            </a:r>
          </a:p>
          <a:p>
            <a:pPr algn="r">
              <a:buFont typeface="Wingdings" panose="05000000000000000000" pitchFamily="2" charset="2"/>
              <a:buChar char="Ø"/>
            </a:pPr>
            <a:r>
              <a:rPr lang="el-GR" sz="2300" dirty="0"/>
              <a:t>Ο</a:t>
            </a:r>
            <a:r>
              <a:rPr lang="en-US" sz="2300" dirty="0"/>
              <a:t> </a:t>
            </a:r>
            <a:r>
              <a:rPr lang="en-US" sz="2300" b="1" dirty="0"/>
              <a:t>Winnicott</a:t>
            </a:r>
            <a:r>
              <a:rPr lang="en-US" sz="2300" dirty="0"/>
              <a:t> </a:t>
            </a:r>
            <a:r>
              <a:rPr lang="el-GR" sz="2300" dirty="0"/>
              <a:t> προσδιόρισε το μεταβατικό αντικείμενο ως συνύπαρξη του «ναι» και του «όχι»</a:t>
            </a:r>
          </a:p>
          <a:p>
            <a:pPr algn="r">
              <a:buFont typeface="Wingdings" panose="05000000000000000000" pitchFamily="2" charset="2"/>
              <a:buChar char="Ø"/>
            </a:pPr>
            <a:r>
              <a:rPr lang="el-GR" sz="2300" dirty="0"/>
              <a:t>Το μεταβατικό αντικείμενο είναι ή δεν είναι ο μαστός</a:t>
            </a:r>
          </a:p>
          <a:p>
            <a:pPr algn="r">
              <a:buFont typeface="Wingdings" panose="05000000000000000000" pitchFamily="2" charset="2"/>
              <a:buChar char="Ø"/>
            </a:pPr>
            <a:endParaRPr lang="el-GR" sz="2300" dirty="0"/>
          </a:p>
          <a:p>
            <a:pPr algn="r">
              <a:buFont typeface="Wingdings" panose="05000000000000000000" pitchFamily="2" charset="2"/>
              <a:buChar char="Ø"/>
            </a:pPr>
            <a:r>
              <a:rPr lang="el-GR" sz="2300" dirty="0"/>
              <a:t>Με υπαρξιακούς όρους η ερώτηση θα μπορούσε να είναι, το αντικείμενο είναι νεκρό</a:t>
            </a:r>
            <a:r>
              <a:rPr lang="en-US" sz="2300" dirty="0"/>
              <a:t>; </a:t>
            </a:r>
            <a:r>
              <a:rPr lang="el-GR" sz="2300" dirty="0"/>
              <a:t>Ή  ζωντανό</a:t>
            </a:r>
            <a:r>
              <a:rPr lang="en-US" sz="2300" dirty="0"/>
              <a:t>;</a:t>
            </a:r>
            <a:r>
              <a:rPr lang="el-GR" sz="2300" dirty="0"/>
              <a:t> Εδώ, υπογραμμίζεται </a:t>
            </a:r>
            <a:r>
              <a:rPr lang="el-GR" sz="2300" b="1" dirty="0"/>
              <a:t>η έννοια της απουσίας </a:t>
            </a:r>
            <a:r>
              <a:rPr lang="en-US" sz="2300" b="1" dirty="0"/>
              <a:t>(Lucan)</a:t>
            </a:r>
            <a:endParaRPr lang="el-GR" sz="2300" b="1" dirty="0"/>
          </a:p>
          <a:p>
            <a:pPr algn="r">
              <a:buFont typeface="Wingdings" panose="05000000000000000000" pitchFamily="2" charset="2"/>
              <a:buChar char="Ø"/>
            </a:pPr>
            <a:r>
              <a:rPr lang="el-GR" sz="2300" dirty="0"/>
              <a:t>Η απουσία δεν αφορά ούτε την </a:t>
            </a:r>
            <a:r>
              <a:rPr lang="el-GR" sz="2300" b="1" dirty="0"/>
              <a:t>απώλεια</a:t>
            </a:r>
            <a:r>
              <a:rPr lang="el-GR" sz="2300" dirty="0"/>
              <a:t>, ούτε το </a:t>
            </a:r>
            <a:r>
              <a:rPr lang="el-GR" sz="2300" b="1" dirty="0"/>
              <a:t>θάνατο</a:t>
            </a:r>
            <a:r>
              <a:rPr lang="el-GR" sz="2300" dirty="0"/>
              <a:t>.                                               </a:t>
            </a:r>
          </a:p>
          <a:p>
            <a:pPr algn="r">
              <a:buFont typeface="Wingdings" panose="05000000000000000000" pitchFamily="2" charset="2"/>
              <a:buChar char="Ø"/>
            </a:pPr>
            <a:endParaRPr lang="el-GR" sz="2300" dirty="0"/>
          </a:p>
          <a:p>
            <a:pPr algn="r">
              <a:buFont typeface="Wingdings" panose="05000000000000000000" pitchFamily="2" charset="2"/>
              <a:buChar char="Ø"/>
            </a:pPr>
            <a:r>
              <a:rPr lang="el-GR" sz="2300" dirty="0"/>
              <a:t>Είναι μια ενδιάμεση κατάσταση μεταξύ </a:t>
            </a:r>
            <a:r>
              <a:rPr lang="el-GR" sz="2300" b="1" dirty="0"/>
              <a:t>παρουσίας</a:t>
            </a:r>
            <a:r>
              <a:rPr lang="el-GR" sz="2300" dirty="0"/>
              <a:t> και </a:t>
            </a:r>
            <a:r>
              <a:rPr lang="el-GR" sz="2300" b="1" dirty="0"/>
              <a:t>απώλειας</a:t>
            </a:r>
            <a:r>
              <a:rPr lang="el-GR" sz="2300" dirty="0"/>
              <a:t>.</a:t>
            </a:r>
          </a:p>
          <a:p>
            <a:pPr marL="0" indent="0" algn="r">
              <a:buNone/>
            </a:pPr>
            <a:endParaRPr lang="el-GR" sz="2300" dirty="0"/>
          </a:p>
          <a:p>
            <a:pPr marL="0" indent="0" algn="r">
              <a:buNone/>
            </a:pPr>
            <a:r>
              <a:rPr lang="el-GR" sz="2300" dirty="0"/>
              <a:t>Στην </a:t>
            </a:r>
            <a:r>
              <a:rPr lang="el-GR" sz="2300" b="1" dirty="0"/>
              <a:t>υπερβολή της παρουσίας       </a:t>
            </a:r>
            <a:r>
              <a:rPr lang="el-GR" sz="2300" dirty="0"/>
              <a:t>υπάρχει παρείσφρηση</a:t>
            </a:r>
          </a:p>
          <a:p>
            <a:pPr marL="0" indent="0" algn="r">
              <a:buNone/>
            </a:pPr>
            <a:r>
              <a:rPr lang="el-GR" sz="2300" dirty="0"/>
              <a:t>Στην </a:t>
            </a:r>
            <a:r>
              <a:rPr lang="el-GR" sz="2300" b="1" dirty="0"/>
              <a:t>υπερβολή της απουσίας         </a:t>
            </a:r>
            <a:r>
              <a:rPr lang="el-GR" sz="2300" dirty="0"/>
              <a:t>υπάρχει απώλεια</a:t>
            </a:r>
          </a:p>
          <a:p>
            <a:pPr marL="0" indent="0" algn="r">
              <a:buNone/>
            </a:pPr>
            <a:r>
              <a:rPr lang="el-GR" sz="2300" dirty="0"/>
              <a:t>Το ζεύγος </a:t>
            </a:r>
            <a:r>
              <a:rPr lang="el-GR" sz="2300" b="1" dirty="0"/>
              <a:t>απουσία – παρουσία </a:t>
            </a:r>
            <a:r>
              <a:rPr lang="el-GR" sz="2300" dirty="0"/>
              <a:t>δεν μπορεί να διαχωριστεί</a:t>
            </a:r>
          </a:p>
          <a:p>
            <a:pPr algn="r"/>
            <a:endParaRPr lang="el-GR" sz="2300" dirty="0"/>
          </a:p>
          <a:p>
            <a:pPr algn="r">
              <a:buFont typeface="Wingdings" panose="05000000000000000000" pitchFamily="2" charset="2"/>
              <a:buChar char="Ø"/>
            </a:pPr>
            <a:r>
              <a:rPr lang="el-GR" sz="2300" dirty="0"/>
              <a:t>Όμως χρειάζεται να καταβληθεί σημαντική προσπάθεια για να ανεχθούμε την απουσία, να την διαφοροποιήσουμε από την απώλεια και να δώσουμε στον κόσμο της αναπαράστασης τον πλήρη ρόλο του</a:t>
            </a:r>
            <a:endParaRPr lang="en-US" sz="2300" dirty="0"/>
          </a:p>
          <a:p>
            <a:endParaRPr lang="el-GR" dirty="0"/>
          </a:p>
        </p:txBody>
      </p:sp>
      <p:sp>
        <p:nvSpPr>
          <p:cNvPr id="7" name="TextBox 6">
            <a:extLst>
              <a:ext uri="{FF2B5EF4-FFF2-40B4-BE49-F238E27FC236}">
                <a16:creationId xmlns:a16="http://schemas.microsoft.com/office/drawing/2014/main" xmlns="" id="{4B19B81C-2DF1-421D-91EB-5483289E0667}"/>
              </a:ext>
            </a:extLst>
          </p:cNvPr>
          <p:cNvSpPr txBox="1"/>
          <p:nvPr/>
        </p:nvSpPr>
        <p:spPr>
          <a:xfrm>
            <a:off x="8579457" y="2130950"/>
            <a:ext cx="3244133" cy="1200329"/>
          </a:xfrm>
          <a:prstGeom prst="rect">
            <a:avLst/>
          </a:prstGeom>
          <a:noFill/>
        </p:spPr>
        <p:txBody>
          <a:bodyPr wrap="square" rtlCol="0">
            <a:spAutoFit/>
          </a:bodyPr>
          <a:lstStyle/>
          <a:p>
            <a:pPr marL="0" indent="0" algn="ctr">
              <a:buNone/>
            </a:pPr>
            <a:r>
              <a:rPr lang="el-GR" sz="1800" b="1" dirty="0"/>
              <a:t> Φαντασία ή σκέψη </a:t>
            </a:r>
          </a:p>
          <a:p>
            <a:pPr marL="0" indent="0" algn="ctr">
              <a:buNone/>
            </a:pPr>
            <a:r>
              <a:rPr lang="el-GR" sz="1800" b="1" dirty="0"/>
              <a:t>        </a:t>
            </a:r>
          </a:p>
          <a:p>
            <a:pPr marL="0" indent="0" algn="ctr">
              <a:buNone/>
            </a:pPr>
            <a:r>
              <a:rPr lang="el-GR" sz="1800" b="1" dirty="0"/>
              <a:t>   δημιουργικότητα και    ζωτικότητα</a:t>
            </a:r>
            <a:endParaRPr lang="el-GR" dirty="0"/>
          </a:p>
        </p:txBody>
      </p:sp>
      <p:sp>
        <p:nvSpPr>
          <p:cNvPr id="8" name="Βέλος: Δεξιό 7">
            <a:extLst>
              <a:ext uri="{FF2B5EF4-FFF2-40B4-BE49-F238E27FC236}">
                <a16:creationId xmlns:a16="http://schemas.microsoft.com/office/drawing/2014/main" xmlns="" id="{8DC81BB2-5102-4F1D-B4C6-D76F9C33D709}"/>
              </a:ext>
            </a:extLst>
          </p:cNvPr>
          <p:cNvSpPr/>
          <p:nvPr/>
        </p:nvSpPr>
        <p:spPr>
          <a:xfrm>
            <a:off x="10082255" y="2476669"/>
            <a:ext cx="405517" cy="32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Βέλος: Δεξιό 2">
            <a:extLst>
              <a:ext uri="{FF2B5EF4-FFF2-40B4-BE49-F238E27FC236}">
                <a16:creationId xmlns:a16="http://schemas.microsoft.com/office/drawing/2014/main" xmlns="" id="{7B080A64-8733-47F2-B967-2D317DAF758A}"/>
              </a:ext>
            </a:extLst>
          </p:cNvPr>
          <p:cNvSpPr/>
          <p:nvPr/>
        </p:nvSpPr>
        <p:spPr>
          <a:xfrm>
            <a:off x="5780415" y="2142100"/>
            <a:ext cx="302149" cy="3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xmlns="" id="{9FE90BAA-8B2C-4DA1-BB21-EB3F03A7E7BA}"/>
              </a:ext>
            </a:extLst>
          </p:cNvPr>
          <p:cNvSpPr/>
          <p:nvPr/>
        </p:nvSpPr>
        <p:spPr>
          <a:xfrm>
            <a:off x="6371280" y="2687149"/>
            <a:ext cx="302149" cy="3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19531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594B63B-BAF1-4154-BB20-A8C33403BF68}"/>
              </a:ext>
            </a:extLst>
          </p:cNvPr>
          <p:cNvSpPr>
            <a:spLocks noGrp="1"/>
          </p:cNvSpPr>
          <p:nvPr>
            <p:ph type="title"/>
          </p:nvPr>
        </p:nvSpPr>
        <p:spPr>
          <a:xfrm>
            <a:off x="838200" y="857250"/>
            <a:ext cx="10515600" cy="833438"/>
          </a:xfrm>
        </p:spPr>
        <p:txBody>
          <a:bodyPr>
            <a:normAutofit fontScale="90000"/>
          </a:bodyPr>
          <a:lstStyle/>
          <a:p>
            <a:pPr algn="ctr"/>
            <a:r>
              <a:rPr lang="el-GR" dirty="0" err="1" smtClean="0"/>
              <a:t>Υπαρχουν</a:t>
            </a:r>
            <a:r>
              <a:rPr lang="el-GR" dirty="0" smtClean="0"/>
              <a:t> </a:t>
            </a:r>
            <a:r>
              <a:rPr lang="el-GR" dirty="0"/>
              <a:t>δυο </a:t>
            </a:r>
            <a:r>
              <a:rPr lang="el-GR" dirty="0" err="1" smtClean="0"/>
              <a:t>υποθετικα</a:t>
            </a:r>
            <a:r>
              <a:rPr lang="el-GR" dirty="0" smtClean="0"/>
              <a:t> </a:t>
            </a:r>
            <a:r>
              <a:rPr lang="el-GR" dirty="0" err="1"/>
              <a:t>ο</a:t>
            </a:r>
            <a:r>
              <a:rPr lang="el-GR" dirty="0" err="1" smtClean="0"/>
              <a:t>ρια</a:t>
            </a:r>
            <a:r>
              <a:rPr lang="el-GR" dirty="0"/>
              <a:t>, </a:t>
            </a:r>
            <a:r>
              <a:rPr lang="el-GR" dirty="0" err="1" smtClean="0"/>
              <a:t>διαφορετικησ</a:t>
            </a:r>
            <a:r>
              <a:rPr lang="el-GR" dirty="0" smtClean="0"/>
              <a:t> </a:t>
            </a:r>
            <a:r>
              <a:rPr lang="el-GR" dirty="0" err="1" smtClean="0"/>
              <a:t>φυσεωσ</a:t>
            </a:r>
            <a:r>
              <a:rPr lang="el-GR" dirty="0" smtClean="0"/>
              <a:t> </a:t>
            </a:r>
            <a:r>
              <a:rPr lang="el-GR" dirty="0"/>
              <a:t>του </a:t>
            </a:r>
            <a:r>
              <a:rPr lang="el-GR" dirty="0" err="1" smtClean="0"/>
              <a:t>ψυχικου</a:t>
            </a:r>
            <a:r>
              <a:rPr lang="el-GR" dirty="0" smtClean="0"/>
              <a:t> </a:t>
            </a:r>
            <a:r>
              <a:rPr lang="el-GR" dirty="0" err="1" smtClean="0"/>
              <a:t>πεδιου</a:t>
            </a:r>
            <a:r>
              <a:rPr lang="el-GR" dirty="0"/>
              <a:t/>
            </a:r>
            <a:br>
              <a:rPr lang="el-GR" dirty="0"/>
            </a:br>
            <a:r>
              <a:rPr lang="el-GR" b="1" dirty="0"/>
              <a:t>το </a:t>
            </a:r>
            <a:r>
              <a:rPr lang="el-GR" b="1" dirty="0" err="1" smtClean="0"/>
              <a:t>σωμα</a:t>
            </a:r>
            <a:r>
              <a:rPr lang="el-GR" b="1" dirty="0" smtClean="0"/>
              <a:t> </a:t>
            </a:r>
            <a:r>
              <a:rPr lang="el-GR" b="1" dirty="0"/>
              <a:t>και η </a:t>
            </a:r>
            <a:r>
              <a:rPr lang="el-GR" b="1" dirty="0" err="1" smtClean="0"/>
              <a:t>πραξη</a:t>
            </a:r>
            <a:r>
              <a:rPr lang="el-GR" dirty="0"/>
              <a:t/>
            </a:r>
            <a:br>
              <a:rPr lang="el-GR" dirty="0"/>
            </a:br>
            <a:endParaRPr lang="el-GR" dirty="0"/>
          </a:p>
        </p:txBody>
      </p:sp>
      <p:sp>
        <p:nvSpPr>
          <p:cNvPr id="3" name="Θέση περιεχομένου 2">
            <a:extLst>
              <a:ext uri="{FF2B5EF4-FFF2-40B4-BE49-F238E27FC236}">
                <a16:creationId xmlns:a16="http://schemas.microsoft.com/office/drawing/2014/main" xmlns="" id="{91C2CB31-DEED-4CDA-92A2-BDEC1568CCB3}"/>
              </a:ext>
            </a:extLst>
          </p:cNvPr>
          <p:cNvSpPr>
            <a:spLocks noGrp="1"/>
          </p:cNvSpPr>
          <p:nvPr>
            <p:ph idx="1"/>
          </p:nvPr>
        </p:nvSpPr>
        <p:spPr>
          <a:xfrm>
            <a:off x="838200" y="1825624"/>
            <a:ext cx="10515600" cy="5032375"/>
          </a:xfrm>
        </p:spPr>
        <p:txBody>
          <a:bodyPr>
            <a:normAutofit/>
          </a:bodyPr>
          <a:lstStyle/>
          <a:p>
            <a:pPr algn="just">
              <a:buFont typeface="Wingdings" panose="05000000000000000000" pitchFamily="2" charset="2"/>
              <a:buChar char="Ø"/>
            </a:pPr>
            <a:endParaRPr lang="el-GR" dirty="0"/>
          </a:p>
          <a:p>
            <a:pPr algn="just">
              <a:buFont typeface="Wingdings" panose="05000000000000000000" pitchFamily="2" charset="2"/>
              <a:buChar char="Ø"/>
            </a:pPr>
            <a:r>
              <a:rPr lang="el-GR" dirty="0"/>
              <a:t>Ο σκοπός της ενόρμησης επιτυγχάνεται χάρη σε αυτό που ο </a:t>
            </a:r>
            <a:r>
              <a:rPr lang="en-US" dirty="0"/>
              <a:t>Freud </a:t>
            </a:r>
            <a:r>
              <a:rPr lang="el-GR" dirty="0"/>
              <a:t>ονόμασε </a:t>
            </a:r>
            <a:r>
              <a:rPr lang="el-GR" b="1" dirty="0"/>
              <a:t>ειδική δράση </a:t>
            </a:r>
            <a:r>
              <a:rPr lang="el-GR" dirty="0"/>
              <a:t>η οποία έχει τη δύναμη να μετατρέπει μια κατάσταση αδυναμίας, σε μια ικανοποιητική εμπειρία, μετά την αποτυχία της ψευδαισθιακής πραγματοποίησης της επιθυμίας. Ακολούθως, η </a:t>
            </a:r>
            <a:r>
              <a:rPr lang="el-GR" b="1" dirty="0"/>
              <a:t>διαδραμάτιση</a:t>
            </a:r>
            <a:r>
              <a:rPr lang="el-GR" dirty="0"/>
              <a:t> είναι το αντίθετο της </a:t>
            </a:r>
            <a:r>
              <a:rPr lang="el-GR" b="1" dirty="0"/>
              <a:t>ειδικής δράσης</a:t>
            </a:r>
            <a:r>
              <a:rPr lang="el-GR" dirty="0"/>
              <a:t>.</a:t>
            </a:r>
          </a:p>
          <a:p>
            <a:pPr algn="just">
              <a:buFont typeface="Wingdings" panose="05000000000000000000" pitchFamily="2" charset="2"/>
              <a:buChar char="Ø"/>
            </a:pPr>
            <a:r>
              <a:rPr lang="el-GR" dirty="0"/>
              <a:t>Η λειτουργία της διαδραματικής ή της αντιδραστικής συμπεριφοράς συνιστάται στο να εκφορτιστεί η ένταση και να αποτρέψει, δηλαδή να αντιταχθεί</a:t>
            </a:r>
          </a:p>
          <a:p>
            <a:pPr algn="just">
              <a:buFont typeface="Wingdings" panose="05000000000000000000" pitchFamily="2" charset="2"/>
              <a:buChar char="Ø"/>
            </a:pPr>
            <a:r>
              <a:rPr lang="el-GR" dirty="0"/>
              <a:t>Στόχος είναι να περάσει εσπευσμένα στη δράση προκειμένου να βραχυκλώσει την  ψυχική πραγματικότητα, τα δύο άκρα της ενόρμησης</a:t>
            </a:r>
            <a:r>
              <a:rPr lang="en-US" dirty="0"/>
              <a:t>:</a:t>
            </a:r>
            <a:r>
              <a:rPr lang="el-GR" dirty="0"/>
              <a:t> </a:t>
            </a:r>
            <a:r>
              <a:rPr lang="el-GR" dirty="0">
                <a:effectLst>
                  <a:outerShdw blurRad="38100" dist="38100" dir="2700000" algn="tl">
                    <a:srgbClr val="000000">
                      <a:alpha val="43137"/>
                    </a:srgbClr>
                  </a:outerShdw>
                </a:effectLst>
              </a:rPr>
              <a:t>η (σωματική) προέλευση </a:t>
            </a:r>
            <a:r>
              <a:rPr lang="el-GR" dirty="0"/>
              <a:t>και ο </a:t>
            </a:r>
            <a:r>
              <a:rPr lang="el-GR" dirty="0">
                <a:effectLst>
                  <a:outerShdw blurRad="38100" dist="38100" dir="2700000" algn="tl">
                    <a:srgbClr val="000000">
                      <a:alpha val="43137"/>
                    </a:srgbClr>
                  </a:outerShdw>
                </a:effectLst>
              </a:rPr>
              <a:t>σκοπός (δράση), </a:t>
            </a:r>
            <a:r>
              <a:rPr lang="el-GR" dirty="0"/>
              <a:t>οπού οριοθετούν το ασυνείδητο ψυχικό πεδίο.</a:t>
            </a:r>
          </a:p>
        </p:txBody>
      </p:sp>
    </p:spTree>
    <p:extLst>
      <p:ext uri="{BB962C8B-B14F-4D97-AF65-F5344CB8AC3E}">
        <p14:creationId xmlns:p14="http://schemas.microsoft.com/office/powerpoint/2010/main" xmlns="" val="3295539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1F839F5-A3C1-4C41-A1C5-94C5AB114CF0}"/>
              </a:ext>
            </a:extLst>
          </p:cNvPr>
          <p:cNvSpPr>
            <a:spLocks noGrp="1"/>
          </p:cNvSpPr>
          <p:nvPr>
            <p:ph type="title"/>
          </p:nvPr>
        </p:nvSpPr>
        <p:spPr>
          <a:xfrm>
            <a:off x="838200" y="1"/>
            <a:ext cx="10515600" cy="1558456"/>
          </a:xfrm>
        </p:spPr>
        <p:txBody>
          <a:bodyPr>
            <a:normAutofit/>
          </a:bodyPr>
          <a:lstStyle/>
          <a:p>
            <a:pPr algn="ctr"/>
            <a:r>
              <a:rPr lang="el-GR" dirty="0" err="1" smtClean="0"/>
              <a:t>Σασ</a:t>
            </a:r>
            <a:r>
              <a:rPr lang="el-GR" dirty="0" smtClean="0"/>
              <a:t> </a:t>
            </a:r>
            <a:r>
              <a:rPr lang="el-GR" dirty="0" err="1" smtClean="0"/>
              <a:t>ευχαριστω</a:t>
            </a:r>
            <a:r>
              <a:rPr lang="el-GR" dirty="0" smtClean="0"/>
              <a:t> </a:t>
            </a:r>
            <a:r>
              <a:rPr lang="el-GR" smtClean="0"/>
              <a:t>πολυ </a:t>
            </a:r>
            <a:endParaRPr lang="el-GR" dirty="0"/>
          </a:p>
        </p:txBody>
      </p:sp>
      <p:pic>
        <p:nvPicPr>
          <p:cNvPr id="4" name="Εικόνα 3">
            <a:extLst>
              <a:ext uri="{FF2B5EF4-FFF2-40B4-BE49-F238E27FC236}">
                <a16:creationId xmlns:a16="http://schemas.microsoft.com/office/drawing/2014/main" xmlns="" id="{70A10774-A352-4751-8BF2-E1233382172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06232" y="1558457"/>
            <a:ext cx="6379535" cy="5072931"/>
          </a:xfrm>
          <a:prstGeom prst="rect">
            <a:avLst/>
          </a:prstGeom>
        </p:spPr>
      </p:pic>
    </p:spTree>
    <p:extLst>
      <p:ext uri="{BB962C8B-B14F-4D97-AF65-F5344CB8AC3E}">
        <p14:creationId xmlns:p14="http://schemas.microsoft.com/office/powerpoint/2010/main" xmlns="" val="183550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356964-D225-43E5-A2CC-3EF70ED808D5}"/>
              </a:ext>
            </a:extLst>
          </p:cNvPr>
          <p:cNvSpPr txBox="1"/>
          <p:nvPr/>
        </p:nvSpPr>
        <p:spPr>
          <a:xfrm>
            <a:off x="285750" y="285749"/>
            <a:ext cx="10972799" cy="5663089"/>
          </a:xfrm>
          <a:prstGeom prst="rect">
            <a:avLst/>
          </a:prstGeom>
          <a:noFill/>
        </p:spPr>
        <p:txBody>
          <a:bodyPr wrap="square" rtlCol="0">
            <a:spAutoFit/>
          </a:bodyPr>
          <a:lstStyle/>
          <a:p>
            <a:pPr algn="just"/>
            <a:endParaRPr lang="el-GR" dirty="0"/>
          </a:p>
          <a:p>
            <a:pPr marL="285750" indent="-285750" algn="just">
              <a:buFont typeface="Wingdings" panose="05000000000000000000" pitchFamily="2" charset="2"/>
              <a:buChar char="v"/>
            </a:pPr>
            <a:endParaRPr lang="el-GR" dirty="0"/>
          </a:p>
          <a:p>
            <a:pPr marL="285750" indent="-285750" algn="just">
              <a:buFont typeface="Wingdings" panose="05000000000000000000" pitchFamily="2" charset="2"/>
              <a:buChar char="v"/>
            </a:pPr>
            <a:endParaRPr lang="el-GR" dirty="0"/>
          </a:p>
          <a:p>
            <a:pPr marL="285750" indent="-285750" algn="just">
              <a:buFont typeface="Wingdings" panose="05000000000000000000" pitchFamily="2" charset="2"/>
              <a:buChar char="v"/>
            </a:pPr>
            <a:r>
              <a:rPr lang="el-GR" dirty="0"/>
              <a:t> </a:t>
            </a:r>
            <a:r>
              <a:rPr lang="el-GR" sz="2800" dirty="0"/>
              <a:t>το βασικό στο ψυχικό πεδίο σύμφωνα με τον </a:t>
            </a:r>
            <a:r>
              <a:rPr lang="en-US" sz="2800" b="1" dirty="0"/>
              <a:t>Freud</a:t>
            </a:r>
            <a:r>
              <a:rPr lang="el-GR" sz="2800" dirty="0"/>
              <a:t>, είναι η μείωση της έντασης της δυσαρέσκειας</a:t>
            </a:r>
          </a:p>
          <a:p>
            <a:pPr marL="457200" indent="-457200" algn="just">
              <a:buFont typeface="Wingdings" panose="05000000000000000000" pitchFamily="2" charset="2"/>
              <a:buChar char="v"/>
            </a:pPr>
            <a:r>
              <a:rPr lang="el-GR" sz="2800" dirty="0"/>
              <a:t>Για τον </a:t>
            </a:r>
            <a:r>
              <a:rPr lang="en-US" sz="2800" b="1" dirty="0"/>
              <a:t>Hartmann</a:t>
            </a:r>
            <a:r>
              <a:rPr lang="en-US" sz="2800" dirty="0"/>
              <a:t> </a:t>
            </a:r>
            <a:r>
              <a:rPr lang="el-GR" sz="2800" dirty="0"/>
              <a:t>ως εκπρόσωπος της Αμερικάνικης σχολής, η θεμελιώδης λειτουργία είναι η προσαρμογή.</a:t>
            </a:r>
          </a:p>
          <a:p>
            <a:pPr marL="457200" indent="-457200" algn="just">
              <a:buFont typeface="Wingdings" panose="05000000000000000000" pitchFamily="2" charset="2"/>
              <a:buChar char="v"/>
            </a:pPr>
            <a:r>
              <a:rPr lang="el-GR" sz="2800" dirty="0"/>
              <a:t>Ο </a:t>
            </a:r>
            <a:r>
              <a:rPr lang="en-US" sz="2800" b="1" dirty="0"/>
              <a:t>Green</a:t>
            </a:r>
            <a:r>
              <a:rPr lang="el-GR" sz="2800" dirty="0"/>
              <a:t>, θεωρεί ότι η λειτουργία είναι η </a:t>
            </a:r>
            <a:r>
              <a:rPr lang="el-GR" sz="2800" b="1" dirty="0"/>
              <a:t>αναπαράσταση, </a:t>
            </a:r>
            <a:r>
              <a:rPr lang="el-GR" sz="2800" dirty="0"/>
              <a:t>όρος που περιλαμβάνει την αναπαράσταση του εξωτερικού κόσμου και ταυτόχρονα του εσωτερικού κόσμου.</a:t>
            </a:r>
          </a:p>
          <a:p>
            <a:pPr marL="914400" lvl="1" indent="-457200" algn="just">
              <a:buFont typeface="Arial" panose="020B0604020202020204" pitchFamily="34" charset="0"/>
              <a:buChar char="•"/>
            </a:pPr>
            <a:r>
              <a:rPr lang="el-GR" sz="2800" dirty="0"/>
              <a:t>Αυτό προϋποθέτει πλήθος αναπαραστάσεων, που περιλαμβάνουν τόσο αναπαραστάσεις – εκπροσώπους όσο και αναπαραστάσεις λέξεων, συναισθημάτων, πράξεις και σωματικές καταστάσεις.</a:t>
            </a:r>
          </a:p>
        </p:txBody>
      </p:sp>
    </p:spTree>
    <p:extLst>
      <p:ext uri="{BB962C8B-B14F-4D97-AF65-F5344CB8AC3E}">
        <p14:creationId xmlns:p14="http://schemas.microsoft.com/office/powerpoint/2010/main" xmlns="" val="954782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95002EE-4B64-4849-97DC-288F81C2F1B0}"/>
              </a:ext>
            </a:extLst>
          </p:cNvPr>
          <p:cNvSpPr>
            <a:spLocks noGrp="1"/>
          </p:cNvSpPr>
          <p:nvPr>
            <p:ph type="title"/>
          </p:nvPr>
        </p:nvSpPr>
        <p:spPr>
          <a:xfrm>
            <a:off x="913795" y="1066801"/>
            <a:ext cx="10353761" cy="869120"/>
          </a:xfrm>
        </p:spPr>
        <p:txBody>
          <a:bodyPr>
            <a:noAutofit/>
          </a:bodyPr>
          <a:lstStyle/>
          <a:p>
            <a:pPr algn="ctr"/>
            <a:r>
              <a:rPr lang="el-GR" sz="2800" b="1" dirty="0">
                <a:effectLst>
                  <a:outerShdw blurRad="38100" dist="38100" dir="2700000" algn="tl">
                    <a:srgbClr val="000000">
                      <a:alpha val="43137"/>
                    </a:srgbClr>
                  </a:outerShdw>
                </a:effectLst>
              </a:rPr>
              <a:t>Το </a:t>
            </a:r>
            <a:r>
              <a:rPr lang="el-GR" sz="2800" b="1" dirty="0" err="1" smtClean="0">
                <a:effectLst>
                  <a:outerShdw blurRad="38100" dist="38100" dir="2700000" algn="tl">
                    <a:srgbClr val="000000">
                      <a:alpha val="43137"/>
                    </a:srgbClr>
                  </a:outerShdw>
                </a:effectLst>
              </a:rPr>
              <a:t>ψυχικο</a:t>
            </a:r>
            <a:r>
              <a:rPr lang="el-GR" sz="2800" b="1" dirty="0" smtClean="0">
                <a:effectLst>
                  <a:outerShdw blurRad="38100" dist="38100" dir="2700000" algn="tl">
                    <a:srgbClr val="000000">
                      <a:alpha val="43137"/>
                    </a:srgbClr>
                  </a:outerShdw>
                </a:effectLst>
              </a:rPr>
              <a:t> </a:t>
            </a:r>
            <a:r>
              <a:rPr lang="el-GR" sz="2800" b="1" dirty="0" err="1" smtClean="0">
                <a:effectLst>
                  <a:outerShdw blurRad="38100" dist="38100" dir="2700000" algn="tl">
                    <a:srgbClr val="000000">
                      <a:alpha val="43137"/>
                    </a:srgbClr>
                  </a:outerShdw>
                </a:effectLst>
              </a:rPr>
              <a:t>πεδιο</a:t>
            </a:r>
            <a:r>
              <a:rPr lang="el-GR" sz="2800" b="1" dirty="0" smtClean="0">
                <a:effectLst>
                  <a:outerShdw blurRad="38100" dist="38100" dir="2700000" algn="tl">
                    <a:srgbClr val="000000">
                      <a:alpha val="43137"/>
                    </a:srgbClr>
                  </a:outerShdw>
                </a:effectLst>
              </a:rPr>
              <a:t> </a:t>
            </a:r>
            <a:r>
              <a:rPr lang="el-GR" sz="2800" b="1" dirty="0" err="1" smtClean="0">
                <a:effectLst>
                  <a:outerShdw blurRad="38100" dist="38100" dir="2700000" algn="tl">
                    <a:srgbClr val="000000">
                      <a:alpha val="43137"/>
                    </a:srgbClr>
                  </a:outerShdw>
                </a:effectLst>
              </a:rPr>
              <a:t>υποκειται</a:t>
            </a:r>
            <a:r>
              <a:rPr lang="el-GR" sz="2800" b="1" dirty="0" smtClean="0">
                <a:effectLst>
                  <a:outerShdw blurRad="38100" dist="38100" dir="2700000" algn="tl">
                    <a:srgbClr val="000000">
                      <a:alpha val="43137"/>
                    </a:srgbClr>
                  </a:outerShdw>
                </a:effectLst>
              </a:rPr>
              <a:t> </a:t>
            </a:r>
            <a:r>
              <a:rPr lang="el-GR" sz="2800" b="1" dirty="0">
                <a:effectLst>
                  <a:outerShdw blurRad="38100" dist="38100" dir="2700000" algn="tl">
                    <a:srgbClr val="000000">
                      <a:alpha val="43137"/>
                    </a:srgbClr>
                  </a:outerShdw>
                </a:effectLst>
              </a:rPr>
              <a:t>σε μια </a:t>
            </a:r>
            <a:r>
              <a:rPr lang="el-GR" sz="2800" b="1" dirty="0" err="1" smtClean="0">
                <a:effectLst>
                  <a:outerShdw blurRad="38100" dist="38100" dir="2700000" algn="tl">
                    <a:srgbClr val="000000">
                      <a:alpha val="43137"/>
                    </a:srgbClr>
                  </a:outerShdw>
                </a:effectLst>
              </a:rPr>
              <a:t>διττη</a:t>
            </a:r>
            <a:r>
              <a:rPr lang="el-GR" sz="2800" b="1" dirty="0" smtClean="0">
                <a:effectLst>
                  <a:outerShdw blurRad="38100" dist="38100" dir="2700000" algn="tl">
                    <a:srgbClr val="000000">
                      <a:alpha val="43137"/>
                    </a:srgbClr>
                  </a:outerShdw>
                </a:effectLst>
              </a:rPr>
              <a:t> </a:t>
            </a:r>
            <a:r>
              <a:rPr lang="el-GR" sz="2800" b="1" dirty="0" err="1" smtClean="0">
                <a:effectLst>
                  <a:outerShdw blurRad="38100" dist="38100" dir="2700000" algn="tl">
                    <a:srgbClr val="000000">
                      <a:alpha val="43137"/>
                    </a:srgbClr>
                  </a:outerShdw>
                </a:effectLst>
              </a:rPr>
              <a:t>επιρροη</a:t>
            </a:r>
            <a:r>
              <a:rPr lang="en-US" sz="2800" b="1" dirty="0" smtClean="0">
                <a:effectLst>
                  <a:outerShdw blurRad="38100" dist="38100" dir="2700000" algn="tl">
                    <a:srgbClr val="000000">
                      <a:alpha val="43137"/>
                    </a:srgbClr>
                  </a:outerShdw>
                </a:effectLst>
              </a:rPr>
              <a:t>:</a:t>
            </a:r>
            <a:r>
              <a:rPr lang="el-GR" sz="2800" dirty="0"/>
              <a:t/>
            </a:r>
            <a:br>
              <a:rPr lang="el-GR" sz="2800" dirty="0"/>
            </a:br>
            <a:r>
              <a:rPr lang="el-GR" sz="2800" dirty="0">
                <a:effectLst>
                  <a:outerShdw blurRad="38100" dist="38100" dir="2700000" algn="tl">
                    <a:srgbClr val="000000">
                      <a:alpha val="43137"/>
                    </a:srgbClr>
                  </a:outerShdw>
                </a:effectLst>
              </a:rPr>
              <a:t>1</a:t>
            </a:r>
            <a:r>
              <a:rPr lang="el-GR" sz="2800" dirty="0"/>
              <a:t>.την </a:t>
            </a:r>
            <a:r>
              <a:rPr lang="el-GR" sz="2800" dirty="0" err="1" smtClean="0"/>
              <a:t>πιεση</a:t>
            </a:r>
            <a:r>
              <a:rPr lang="el-GR" sz="2800" dirty="0" smtClean="0"/>
              <a:t> </a:t>
            </a:r>
            <a:r>
              <a:rPr lang="el-GR" sz="2800" dirty="0" err="1" smtClean="0"/>
              <a:t>τησ</a:t>
            </a:r>
            <a:r>
              <a:rPr lang="el-GR" sz="2800" dirty="0" smtClean="0"/>
              <a:t> </a:t>
            </a:r>
            <a:r>
              <a:rPr lang="el-GR" sz="2800" dirty="0" err="1" smtClean="0"/>
              <a:t>ενορμησησ</a:t>
            </a:r>
            <a:r>
              <a:rPr lang="el-GR" sz="2800" dirty="0" smtClean="0"/>
              <a:t> (για </a:t>
            </a:r>
            <a:r>
              <a:rPr lang="el-GR" sz="2800" dirty="0"/>
              <a:t>να </a:t>
            </a:r>
            <a:r>
              <a:rPr lang="el-GR" sz="2800" dirty="0" err="1" smtClean="0"/>
              <a:t>πραγματοποιηθεη</a:t>
            </a:r>
            <a:r>
              <a:rPr lang="el-GR" sz="2800" dirty="0" smtClean="0"/>
              <a:t> </a:t>
            </a:r>
            <a:r>
              <a:rPr lang="el-GR" sz="2800" dirty="0"/>
              <a:t>η </a:t>
            </a:r>
            <a:r>
              <a:rPr lang="el-GR" sz="2800" dirty="0" err="1" smtClean="0"/>
              <a:t>ειδικη</a:t>
            </a:r>
            <a:r>
              <a:rPr lang="el-GR" sz="2800" dirty="0" smtClean="0"/>
              <a:t> </a:t>
            </a:r>
            <a:r>
              <a:rPr lang="el-GR" sz="2800" dirty="0" err="1" smtClean="0"/>
              <a:t>δραση</a:t>
            </a:r>
            <a:r>
              <a:rPr lang="el-GR" sz="2800" dirty="0"/>
              <a:t>)</a:t>
            </a:r>
            <a:br>
              <a:rPr lang="el-GR" sz="2800" dirty="0"/>
            </a:br>
            <a:r>
              <a:rPr lang="el-GR" sz="2800" dirty="0">
                <a:effectLst>
                  <a:outerShdw blurRad="38100" dist="38100" dir="2700000" algn="tl">
                    <a:srgbClr val="000000">
                      <a:alpha val="43137"/>
                    </a:srgbClr>
                  </a:outerShdw>
                </a:effectLst>
              </a:rPr>
              <a:t>2. </a:t>
            </a:r>
            <a:r>
              <a:rPr lang="el-GR" sz="2800" dirty="0"/>
              <a:t>την </a:t>
            </a:r>
            <a:r>
              <a:rPr lang="el-GR" sz="2800" dirty="0" err="1" smtClean="0"/>
              <a:t>επιπτωση</a:t>
            </a:r>
            <a:r>
              <a:rPr lang="el-GR" sz="2800" dirty="0" smtClean="0"/>
              <a:t> </a:t>
            </a:r>
            <a:r>
              <a:rPr lang="el-GR" sz="2800" dirty="0"/>
              <a:t>του </a:t>
            </a:r>
            <a:r>
              <a:rPr lang="el-GR" sz="2800" dirty="0" err="1" smtClean="0"/>
              <a:t>αντικειμενου</a:t>
            </a:r>
            <a:r>
              <a:rPr lang="el-GR" sz="2800" dirty="0" smtClean="0"/>
              <a:t> </a:t>
            </a:r>
            <a:r>
              <a:rPr lang="el-GR" sz="2800" dirty="0"/>
              <a:t>μέσω </a:t>
            </a:r>
            <a:r>
              <a:rPr lang="el-GR" sz="2800" dirty="0" err="1" smtClean="0"/>
              <a:t>τησ</a:t>
            </a:r>
            <a:r>
              <a:rPr lang="el-GR" sz="2800" dirty="0" smtClean="0"/>
              <a:t> </a:t>
            </a:r>
            <a:r>
              <a:rPr lang="el-GR" sz="2800" dirty="0" err="1" smtClean="0"/>
              <a:t>αναπαραστασης</a:t>
            </a:r>
            <a:r>
              <a:rPr lang="el-GR" sz="2800" dirty="0" smtClean="0"/>
              <a:t> </a:t>
            </a:r>
            <a:r>
              <a:rPr lang="el-GR" sz="2800" dirty="0"/>
              <a:t>του</a:t>
            </a:r>
            <a:br>
              <a:rPr lang="el-GR" sz="2800" dirty="0"/>
            </a:br>
            <a:endParaRPr lang="el-GR" sz="2800" dirty="0"/>
          </a:p>
        </p:txBody>
      </p:sp>
      <p:sp>
        <p:nvSpPr>
          <p:cNvPr id="3" name="Θέση περιεχομένου 2">
            <a:extLst>
              <a:ext uri="{FF2B5EF4-FFF2-40B4-BE49-F238E27FC236}">
                <a16:creationId xmlns:a16="http://schemas.microsoft.com/office/drawing/2014/main" xmlns="" id="{E28D83C7-391D-4275-8E07-B0D575C98775}"/>
              </a:ext>
            </a:extLst>
          </p:cNvPr>
          <p:cNvSpPr>
            <a:spLocks noGrp="1"/>
          </p:cNvSpPr>
          <p:nvPr>
            <p:ph idx="1"/>
          </p:nvPr>
        </p:nvSpPr>
        <p:spPr>
          <a:xfrm>
            <a:off x="913795" y="2202510"/>
            <a:ext cx="10353762" cy="4118777"/>
          </a:xfrm>
        </p:spPr>
        <p:txBody>
          <a:bodyPr>
            <a:normAutofit fontScale="85000" lnSpcReduction="10000"/>
          </a:bodyPr>
          <a:lstStyle/>
          <a:p>
            <a:pPr marL="0" indent="0" algn="just">
              <a:buNone/>
            </a:pPr>
            <a:endParaRPr lang="el-GR" dirty="0"/>
          </a:p>
          <a:p>
            <a:pPr algn="just">
              <a:buFont typeface="Wingdings" panose="05000000000000000000" pitchFamily="2" charset="2"/>
              <a:buChar char="Ø"/>
            </a:pPr>
            <a:r>
              <a:rPr lang="el-GR" dirty="0"/>
              <a:t>Η επίτευξη του σκοπού της ενόρμησης απαιτεί την ύπαρξη ενός αφοσιωμένου αντικειμένου που εξασφαλίζει την ικανοποίηση της ανάγκης, και το οποίο παίζει ταυτόχρονα το ρόλο του βοηθού στο εμβρυικό «εγώ» του παιδιού. Αυτές οι λειτουργίες συγχέονται και ενσαρκώνονται στις μητρικές φροντίδες.</a:t>
            </a:r>
          </a:p>
          <a:p>
            <a:pPr lvl="1" algn="just">
              <a:buFont typeface="Arial" panose="020B0604020202020204" pitchFamily="34" charset="0"/>
              <a:buChar char="•"/>
            </a:pPr>
            <a:r>
              <a:rPr lang="el-GR" dirty="0"/>
              <a:t> </a:t>
            </a:r>
            <a:r>
              <a:rPr lang="el-GR" sz="2600" dirty="0"/>
              <a:t>Το «εγώ» του παιδιού θα ενεργήσει ατομικά όταν ολοκληρωθεί ο χωρισμός του από το μαστό.</a:t>
            </a:r>
          </a:p>
          <a:p>
            <a:pPr lvl="1" algn="just">
              <a:buFont typeface="Arial" panose="020B0604020202020204" pitchFamily="34" charset="0"/>
              <a:buChar char="•"/>
            </a:pPr>
            <a:r>
              <a:rPr lang="el-GR" sz="2600" dirty="0"/>
              <a:t>Το παιδί επιχειρεί να αποκαταστήσει μέσα στη μοναξιά το χαμένο παράδεισο της συγχώνευσης, αλλά και η αποστέρηση, η απογοήτευση τον υποχρεώνει να ανεχθεί μαζί με το αίσθημα ευημερίας, τη δυσαρέσκεια και το θυμό που καθηλώνονται σε αρχαϊκές  μορφές ή αναπαραστάσεις.</a:t>
            </a:r>
          </a:p>
        </p:txBody>
      </p:sp>
    </p:spTree>
    <p:extLst>
      <p:ext uri="{BB962C8B-B14F-4D97-AF65-F5344CB8AC3E}">
        <p14:creationId xmlns:p14="http://schemas.microsoft.com/office/powerpoint/2010/main" xmlns="" val="3871997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DFC01AF-DEF5-44B7-9128-15344C0A1389}"/>
              </a:ext>
            </a:extLst>
          </p:cNvPr>
          <p:cNvSpPr>
            <a:spLocks noGrp="1"/>
          </p:cNvSpPr>
          <p:nvPr>
            <p:ph type="title"/>
          </p:nvPr>
        </p:nvSpPr>
        <p:spPr/>
        <p:txBody>
          <a:bodyPr>
            <a:normAutofit/>
          </a:bodyPr>
          <a:lstStyle/>
          <a:p>
            <a:pPr algn="ctr"/>
            <a:r>
              <a:rPr lang="el-GR" sz="2800" b="1" dirty="0"/>
              <a:t>Η </a:t>
            </a:r>
            <a:r>
              <a:rPr lang="el-GR" sz="2800" b="1" dirty="0" err="1" smtClean="0"/>
              <a:t>αποπειρα</a:t>
            </a:r>
            <a:r>
              <a:rPr lang="el-GR" sz="2800" b="1" dirty="0" smtClean="0"/>
              <a:t> </a:t>
            </a:r>
            <a:r>
              <a:rPr lang="el-GR" sz="2800" b="1" dirty="0" err="1" smtClean="0"/>
              <a:t>διαχωρισμου</a:t>
            </a:r>
            <a:endParaRPr lang="el-GR" sz="2800" b="1" dirty="0"/>
          </a:p>
        </p:txBody>
      </p:sp>
      <p:sp>
        <p:nvSpPr>
          <p:cNvPr id="3" name="Θέση περιεχομένου 2">
            <a:extLst>
              <a:ext uri="{FF2B5EF4-FFF2-40B4-BE49-F238E27FC236}">
                <a16:creationId xmlns:a16="http://schemas.microsoft.com/office/drawing/2014/main" xmlns="" id="{77C3516B-B045-4B40-8E92-8E78DC5764EF}"/>
              </a:ext>
            </a:extLst>
          </p:cNvPr>
          <p:cNvSpPr>
            <a:spLocks noGrp="1"/>
          </p:cNvSpPr>
          <p:nvPr>
            <p:ph idx="1"/>
          </p:nvPr>
        </p:nvSpPr>
        <p:spPr/>
        <p:txBody>
          <a:bodyPr/>
          <a:lstStyle/>
          <a:p>
            <a:pPr>
              <a:buFont typeface="Arial" panose="020B0604020202020204" pitchFamily="34" charset="0"/>
              <a:buChar char="•"/>
            </a:pPr>
            <a:r>
              <a:rPr lang="el-GR" dirty="0"/>
              <a:t>Του καλού από το κακό</a:t>
            </a:r>
          </a:p>
          <a:p>
            <a:pPr>
              <a:buFont typeface="Arial" panose="020B0604020202020204" pitchFamily="34" charset="0"/>
              <a:buChar char="•"/>
            </a:pPr>
            <a:r>
              <a:rPr lang="el-GR" dirty="0"/>
              <a:t>Της ευχαρίστησης από τη δυσαρέσκεια </a:t>
            </a:r>
          </a:p>
          <a:p>
            <a:pPr>
              <a:buFont typeface="Arial" panose="020B0604020202020204" pitchFamily="34" charset="0"/>
              <a:buChar char="•"/>
            </a:pPr>
            <a:r>
              <a:rPr lang="el-GR" dirty="0"/>
              <a:t>Του σώματος από την ψυχή</a:t>
            </a:r>
          </a:p>
          <a:p>
            <a:pPr>
              <a:buFont typeface="Arial" panose="020B0604020202020204" pitchFamily="34" charset="0"/>
              <a:buChar char="•"/>
            </a:pPr>
            <a:r>
              <a:rPr lang="el-GR" dirty="0"/>
              <a:t>Τη φαντασίωση από την πραγματικότητα</a:t>
            </a:r>
          </a:p>
          <a:p>
            <a:pPr marL="0" indent="0" algn="ctr">
              <a:buNone/>
            </a:pPr>
            <a:r>
              <a:rPr lang="el-GR" dirty="0"/>
              <a:t>Αποτελούν εγχειρήματα που επιφέρουν τη διχοτόμηση στην οριακή περίπτωση.</a:t>
            </a:r>
          </a:p>
        </p:txBody>
      </p:sp>
    </p:spTree>
    <p:extLst>
      <p:ext uri="{BB962C8B-B14F-4D97-AF65-F5344CB8AC3E}">
        <p14:creationId xmlns:p14="http://schemas.microsoft.com/office/powerpoint/2010/main" xmlns="" val="2993641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BA43310-5CDF-451E-A887-1F39A26A670E}"/>
              </a:ext>
            </a:extLst>
          </p:cNvPr>
          <p:cNvSpPr txBox="1"/>
          <p:nvPr/>
        </p:nvSpPr>
        <p:spPr>
          <a:xfrm>
            <a:off x="1190626" y="1085850"/>
            <a:ext cx="9525000" cy="4401205"/>
          </a:xfrm>
          <a:prstGeom prst="rect">
            <a:avLst/>
          </a:prstGeom>
          <a:noFill/>
        </p:spPr>
        <p:txBody>
          <a:bodyPr wrap="square" rtlCol="0">
            <a:spAutoFit/>
          </a:bodyPr>
          <a:lstStyle/>
          <a:p>
            <a:pPr algn="just"/>
            <a:r>
              <a:rPr lang="el-GR" sz="2800" dirty="0"/>
              <a:t>Η </a:t>
            </a:r>
            <a:r>
              <a:rPr lang="el-GR" sz="2800" b="1" dirty="0"/>
              <a:t>διχοτόμηση</a:t>
            </a:r>
            <a:r>
              <a:rPr lang="el-GR" sz="2800" dirty="0"/>
              <a:t> είναι απαραίτητη στην εργασία του ψυχικού οργάνου, το οποίο δεν πρέπει ούτε να υπερφορτώνεται, ούτε να κατακλύζεται από μια ανυπόφορη ένταση.</a:t>
            </a:r>
          </a:p>
          <a:p>
            <a:pPr algn="just"/>
            <a:r>
              <a:rPr lang="el-GR" sz="2800" b="1" dirty="0"/>
              <a:t>Για να επιβιώσει </a:t>
            </a:r>
            <a:r>
              <a:rPr lang="el-GR" sz="2800" dirty="0"/>
              <a:t>χρειάζεται να ξαναβρεί μια </a:t>
            </a:r>
            <a:r>
              <a:rPr lang="el-GR" sz="2800" dirty="0" err="1"/>
              <a:t>έλαχιστη</a:t>
            </a:r>
            <a:r>
              <a:rPr lang="el-GR" sz="2800" dirty="0"/>
              <a:t> ηρεμία ή ανακούφιση, αν όχι ευημερία.</a:t>
            </a:r>
          </a:p>
          <a:p>
            <a:pPr algn="just"/>
            <a:r>
              <a:rPr lang="el-GR" sz="2800" b="1" dirty="0"/>
              <a:t>Η ριζική διχοτόμηση </a:t>
            </a:r>
            <a:r>
              <a:rPr lang="el-GR" sz="2800" dirty="0"/>
              <a:t>καθιστά αδύνατη τη διεργασία της αναπαράστασης, μια παραλυσία του «εγώ» μέσα στην λειτουργία της κρίσης.</a:t>
            </a:r>
          </a:p>
          <a:p>
            <a:pPr algn="just"/>
            <a:r>
              <a:rPr lang="el-GR" sz="2800" dirty="0"/>
              <a:t>Σε αυτή την περίπτωση διχοτομούνται όχι μόνο ορισμένες ενορμήσεις, αλλά και σημαντικά τμήματα του «εγώ»</a:t>
            </a:r>
          </a:p>
        </p:txBody>
      </p:sp>
    </p:spTree>
    <p:extLst>
      <p:ext uri="{BB962C8B-B14F-4D97-AF65-F5344CB8AC3E}">
        <p14:creationId xmlns:p14="http://schemas.microsoft.com/office/powerpoint/2010/main" xmlns="" val="3184539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70B18C3-DD3A-427F-B8F4-7EDB7F589E3A}"/>
              </a:ext>
            </a:extLst>
          </p:cNvPr>
          <p:cNvSpPr>
            <a:spLocks noGrp="1"/>
          </p:cNvSpPr>
          <p:nvPr>
            <p:ph type="title"/>
          </p:nvPr>
        </p:nvSpPr>
        <p:spPr/>
        <p:txBody>
          <a:bodyPr/>
          <a:lstStyle/>
          <a:p>
            <a:pPr algn="ctr"/>
            <a:r>
              <a:rPr lang="el-GR" b="1" dirty="0" err="1" smtClean="0"/>
              <a:t>Απωλεια</a:t>
            </a:r>
            <a:r>
              <a:rPr lang="el-GR" b="1" dirty="0" smtClean="0"/>
              <a:t> </a:t>
            </a:r>
            <a:r>
              <a:rPr lang="el-GR" b="1" dirty="0"/>
              <a:t>και </a:t>
            </a:r>
            <a:r>
              <a:rPr lang="el-GR" b="1" dirty="0" err="1" smtClean="0"/>
              <a:t>παρεισφρηση</a:t>
            </a:r>
            <a:endParaRPr lang="el-GR" b="1" dirty="0"/>
          </a:p>
        </p:txBody>
      </p:sp>
      <p:sp>
        <p:nvSpPr>
          <p:cNvPr id="3" name="Θέση περιεχομένου 2">
            <a:extLst>
              <a:ext uri="{FF2B5EF4-FFF2-40B4-BE49-F238E27FC236}">
                <a16:creationId xmlns:a16="http://schemas.microsoft.com/office/drawing/2014/main" xmlns="" id="{E803691B-1BFC-4094-B49D-94FCD821639F}"/>
              </a:ext>
            </a:extLst>
          </p:cNvPr>
          <p:cNvSpPr>
            <a:spLocks noGrp="1"/>
          </p:cNvSpPr>
          <p:nvPr>
            <p:ph idx="1"/>
          </p:nvPr>
        </p:nvSpPr>
        <p:spPr/>
        <p:txBody>
          <a:bodyPr>
            <a:normAutofit fontScale="40000" lnSpcReduction="20000"/>
          </a:bodyPr>
          <a:lstStyle/>
          <a:p>
            <a:pPr marL="0" indent="0" algn="just">
              <a:buNone/>
            </a:pPr>
            <a:r>
              <a:rPr lang="el-GR" sz="5100" dirty="0"/>
              <a:t>Ο χωρισμός μαστού – παιδιού, σχετίζεται με μια διττή σύνεση, ένα συμβόλαιο </a:t>
            </a:r>
            <a:r>
              <a:rPr lang="el-GR" sz="5100" b="1" dirty="0"/>
              <a:t>για δύο, </a:t>
            </a:r>
            <a:r>
              <a:rPr lang="el-GR" sz="5100" dirty="0"/>
              <a:t>όπου η μητέρα και το παιδί συνδέονται με την αναφορά </a:t>
            </a:r>
            <a:r>
              <a:rPr lang="el-GR" sz="5100" b="1" dirty="0"/>
              <a:t>σε έναν τρίτο</a:t>
            </a:r>
            <a:r>
              <a:rPr lang="en-US" sz="5100" dirty="0"/>
              <a:t>:</a:t>
            </a:r>
            <a:r>
              <a:rPr lang="el-GR" sz="5100" dirty="0"/>
              <a:t> τον πατέρα, που είναι παρών από την αρχή, στην ψυχή της μητέρας.</a:t>
            </a:r>
          </a:p>
          <a:p>
            <a:pPr algn="just">
              <a:buFont typeface="Wingdings" panose="05000000000000000000" pitchFamily="2" charset="2"/>
              <a:buChar char="Ø"/>
            </a:pPr>
            <a:r>
              <a:rPr lang="el-GR" sz="3800" dirty="0"/>
              <a:t>Το </a:t>
            </a:r>
            <a:r>
              <a:rPr lang="el-GR" sz="4400" dirty="0"/>
              <a:t>παράδοξο αποτέλεσμα της διχοτόμησης σε αυτά τα παραδείγματα είναι το εξής</a:t>
            </a:r>
            <a:r>
              <a:rPr lang="en-US" sz="4400" dirty="0"/>
              <a:t>:</a:t>
            </a:r>
            <a:endParaRPr lang="el-GR" sz="4400" dirty="0"/>
          </a:p>
          <a:p>
            <a:pPr marL="514350" indent="-514350" algn="just">
              <a:buFont typeface="+mj-lt"/>
              <a:buAutoNum type="arabicParenR"/>
            </a:pPr>
            <a:r>
              <a:rPr lang="el-GR" sz="4400" dirty="0"/>
              <a:t>Κάτι πρέπει να αποκλειστεί, να απορριφθεί, να διαψευσθεί, κάτι το μη επεξεργάσιμο, το αδιανόητο.</a:t>
            </a:r>
          </a:p>
          <a:p>
            <a:pPr marL="514350" indent="-514350" algn="just">
              <a:buFont typeface="+mj-lt"/>
              <a:buAutoNum type="arabicParenR"/>
            </a:pPr>
            <a:r>
              <a:rPr lang="el-GR" sz="4400" dirty="0"/>
              <a:t>Οι διχοτομημένοι όροι θα επιστρέψουν όπως επιστρέφει το απωθημένο, ωστόσο, θα έχουν αποκτήσει ένα παρεισφρητικό διωκτικό χαρακτήρα, ο οποίος είναι η συνέπεια του μηχανισμού της προβολικής ταύτισης.</a:t>
            </a:r>
          </a:p>
          <a:p>
            <a:pPr algn="just">
              <a:buFont typeface="Wingdings" panose="05000000000000000000" pitchFamily="2" charset="2"/>
              <a:buChar char="v"/>
            </a:pPr>
            <a:r>
              <a:rPr lang="el-GR" sz="4400" dirty="0"/>
              <a:t>  Έτσι παρουσιάζονται δύο είδη άγχους, </a:t>
            </a:r>
            <a:r>
              <a:rPr lang="el-GR" sz="4400" b="1" dirty="0"/>
              <a:t>η απώλεια και η παρείσφρηση</a:t>
            </a:r>
            <a:r>
              <a:rPr lang="el-GR" sz="4400" dirty="0"/>
              <a:t>. </a:t>
            </a:r>
          </a:p>
          <a:p>
            <a:pPr>
              <a:buFont typeface="Wingdings" panose="05000000000000000000" pitchFamily="2" charset="2"/>
              <a:buChar char="Ø"/>
            </a:pPr>
            <a:endParaRPr lang="el-GR" b="1" dirty="0"/>
          </a:p>
        </p:txBody>
      </p:sp>
    </p:spTree>
    <p:extLst>
      <p:ext uri="{BB962C8B-B14F-4D97-AF65-F5344CB8AC3E}">
        <p14:creationId xmlns:p14="http://schemas.microsoft.com/office/powerpoint/2010/main" xmlns="" val="11690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0EEA6AF-9A65-4F88-AFAD-846DA1DF9582}"/>
              </a:ext>
            </a:extLst>
          </p:cNvPr>
          <p:cNvSpPr txBox="1"/>
          <p:nvPr/>
        </p:nvSpPr>
        <p:spPr>
          <a:xfrm>
            <a:off x="0" y="-495151"/>
            <a:ext cx="12192000" cy="7355860"/>
          </a:xfrm>
          <a:prstGeom prst="rect">
            <a:avLst/>
          </a:prstGeom>
          <a:noFill/>
        </p:spPr>
        <p:txBody>
          <a:bodyPr wrap="square" rtlCol="0">
            <a:spAutoFit/>
          </a:bodyPr>
          <a:lstStyle/>
          <a:p>
            <a:pPr algn="just"/>
            <a:endParaRPr lang="el-GR" sz="2800" dirty="0"/>
          </a:p>
          <a:p>
            <a:pPr marL="285750" indent="-285750" algn="just">
              <a:buFont typeface="Wingdings" panose="05000000000000000000" pitchFamily="2" charset="2"/>
              <a:buChar char="Ø"/>
            </a:pPr>
            <a:endParaRPr lang="el-GR" sz="2800" dirty="0"/>
          </a:p>
          <a:p>
            <a:pPr marL="285750" indent="-285750" algn="just">
              <a:buFont typeface="Wingdings" panose="05000000000000000000" pitchFamily="2" charset="2"/>
              <a:buChar char="Ø"/>
            </a:pPr>
            <a:r>
              <a:rPr lang="el-GR" sz="2800" dirty="0"/>
              <a:t>Η </a:t>
            </a:r>
            <a:r>
              <a:rPr lang="el-GR" sz="2400" dirty="0"/>
              <a:t>διχοτόμηση συντελείται μεταξύ ψυχής και σώματος, και κατά συνέπεια μεταξύ των σωματικών αισθήσεων και των συναισθημάτων.</a:t>
            </a:r>
          </a:p>
          <a:p>
            <a:pPr marL="285750" indent="-285750" algn="just">
              <a:buFont typeface="Wingdings" panose="05000000000000000000" pitchFamily="2" charset="2"/>
              <a:buChar char="Ø"/>
            </a:pPr>
            <a:r>
              <a:rPr lang="el-GR" sz="2400" dirty="0"/>
              <a:t>Το διχοτομημένο σώμα θα παρεισφρήσει στην ψυχική σφαίρα, υπό μορφή </a:t>
            </a:r>
            <a:r>
              <a:rPr lang="el-GR" sz="2400" b="1" dirty="0"/>
              <a:t>ψυχοσωματικών συμπτωμάτων </a:t>
            </a:r>
            <a:r>
              <a:rPr lang="el-GR" sz="2400" dirty="0"/>
              <a:t>ή </a:t>
            </a:r>
            <a:r>
              <a:rPr lang="el-GR" sz="2400" b="1" dirty="0"/>
              <a:t>υποχονδρίας.</a:t>
            </a:r>
            <a:endParaRPr lang="el-GR" sz="2400" dirty="0"/>
          </a:p>
          <a:p>
            <a:pPr marL="914400" lvl="1" indent="-457200" algn="just">
              <a:buFont typeface="Arial" panose="020B0604020202020204" pitchFamily="34" charset="0"/>
              <a:buChar char="•"/>
            </a:pPr>
            <a:r>
              <a:rPr lang="el-GR" sz="2400" dirty="0"/>
              <a:t>Τα ψυχοσωματικά συμπτώματα δεν έχουν την ίδια αξία. Απέναντι στον ψυχικό συμβολισμό            αποτελούν σωματικές οδύνες, φορτισμένες με ουδετεροποιημένη επιθετικότητα(καταστροφικότητα).</a:t>
            </a:r>
          </a:p>
          <a:p>
            <a:pPr marL="914400" lvl="1" indent="-457200" algn="just">
              <a:buFont typeface="Arial" panose="020B0604020202020204" pitchFamily="34" charset="0"/>
              <a:buChar char="•"/>
            </a:pPr>
            <a:r>
              <a:rPr lang="el-GR" sz="2400" dirty="0"/>
              <a:t>Αντίθετα, τα υποχονδριακά συμπτώματα             αποτελούν την οδυνηρή σωματική αναπαράσταση ενός οργάνου, φορτισμένου με ναρκισσιστική αποσεξουαλικοποιημένη και καταστροφική λίμπιντο.</a:t>
            </a:r>
          </a:p>
          <a:p>
            <a:pPr marL="914400" lvl="1" indent="-457200" algn="just">
              <a:buFont typeface="Arial" panose="020B0604020202020204" pitchFamily="34" charset="0"/>
              <a:buChar char="•"/>
            </a:pPr>
            <a:r>
              <a:rPr lang="el-GR" sz="2400" dirty="0"/>
              <a:t>Η διαδραμάτιση επίσης (αν θεωρηθεί σύμπτωμα), μπορεί να έχει συμβολικό νόημα για τον αναλυτή, όμως για τον ασθενή αποτελεί αποφόρτιση και μένει «τυφλός» στο νόημα της.</a:t>
            </a:r>
          </a:p>
          <a:p>
            <a:pPr lvl="1" algn="just"/>
            <a:endParaRPr lang="el-GR" sz="2400" dirty="0"/>
          </a:p>
          <a:p>
            <a:pPr marL="914400" lvl="1" indent="-457200" algn="just">
              <a:buFont typeface="Wingdings" panose="05000000000000000000" pitchFamily="2" charset="2"/>
              <a:buChar char="v"/>
            </a:pPr>
            <a:r>
              <a:rPr lang="el-GR" sz="2400" dirty="0"/>
              <a:t>Συμπερασματικά</a:t>
            </a:r>
            <a:r>
              <a:rPr lang="en-US" sz="2400" dirty="0"/>
              <a:t>: </a:t>
            </a:r>
            <a:r>
              <a:rPr lang="el-GR" sz="2400" dirty="0"/>
              <a:t>Οι σωματικές αντιδράσεις και η διαδραμάτιση, επιτελούν την ίδια λειτουργία            την εκ φόρτιση που βραχυκυκλώνει την ψυχική </a:t>
            </a:r>
            <a:r>
              <a:rPr lang="el-GR" sz="2400" dirty="0" smtClean="0"/>
              <a:t>πραγματικότητα</a:t>
            </a:r>
            <a:r>
              <a:rPr lang="el-GR" sz="2400" dirty="0"/>
              <a:t>. </a:t>
            </a:r>
          </a:p>
          <a:p>
            <a:pPr marL="914400" lvl="1" indent="-457200">
              <a:buFont typeface="Arial" panose="020B0604020202020204" pitchFamily="34" charset="0"/>
              <a:buChar char="•"/>
            </a:pPr>
            <a:endParaRPr lang="el-GR" sz="2800" dirty="0"/>
          </a:p>
        </p:txBody>
      </p:sp>
      <p:sp>
        <p:nvSpPr>
          <p:cNvPr id="3" name="Βέλος: Δεξιό 2">
            <a:extLst>
              <a:ext uri="{FF2B5EF4-FFF2-40B4-BE49-F238E27FC236}">
                <a16:creationId xmlns:a16="http://schemas.microsoft.com/office/drawing/2014/main" xmlns="" id="{6E4F7574-4AB4-4298-938B-69889CACF171}"/>
              </a:ext>
            </a:extLst>
          </p:cNvPr>
          <p:cNvSpPr/>
          <p:nvPr/>
        </p:nvSpPr>
        <p:spPr>
          <a:xfrm>
            <a:off x="7453826" y="2964354"/>
            <a:ext cx="725782" cy="531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Βέλος: Δεξιό 3">
            <a:extLst>
              <a:ext uri="{FF2B5EF4-FFF2-40B4-BE49-F238E27FC236}">
                <a16:creationId xmlns:a16="http://schemas.microsoft.com/office/drawing/2014/main" xmlns="" id="{883C2D47-F0DB-4776-8875-A5190E987741}"/>
              </a:ext>
            </a:extLst>
          </p:cNvPr>
          <p:cNvSpPr/>
          <p:nvPr/>
        </p:nvSpPr>
        <p:spPr>
          <a:xfrm>
            <a:off x="2692435" y="2297173"/>
            <a:ext cx="639161" cy="422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Δεξιό 4">
            <a:extLst>
              <a:ext uri="{FF2B5EF4-FFF2-40B4-BE49-F238E27FC236}">
                <a16:creationId xmlns:a16="http://schemas.microsoft.com/office/drawing/2014/main" xmlns="" id="{51C15B98-FF6E-457D-8813-3CAAA0B076BD}"/>
              </a:ext>
            </a:extLst>
          </p:cNvPr>
          <p:cNvSpPr/>
          <p:nvPr/>
        </p:nvSpPr>
        <p:spPr>
          <a:xfrm>
            <a:off x="3838062" y="5970115"/>
            <a:ext cx="638851" cy="491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306735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AADDAC7-259B-4350-9C84-89D87CC77C3B}"/>
              </a:ext>
            </a:extLst>
          </p:cNvPr>
          <p:cNvSpPr>
            <a:spLocks noGrp="1"/>
          </p:cNvSpPr>
          <p:nvPr>
            <p:ph type="title"/>
          </p:nvPr>
        </p:nvSpPr>
        <p:spPr/>
        <p:txBody>
          <a:bodyPr/>
          <a:lstStyle/>
          <a:p>
            <a:pPr algn="ctr"/>
            <a:r>
              <a:rPr lang="el-GR" b="1" dirty="0" err="1" smtClean="0"/>
              <a:t>Διχοτομηση</a:t>
            </a:r>
            <a:r>
              <a:rPr lang="el-GR" b="1" dirty="0" smtClean="0"/>
              <a:t> </a:t>
            </a:r>
            <a:r>
              <a:rPr lang="el-GR" b="1" dirty="0"/>
              <a:t>και </a:t>
            </a:r>
            <a:r>
              <a:rPr lang="el-GR" b="1" dirty="0" err="1" smtClean="0"/>
              <a:t>απωθηση</a:t>
            </a:r>
            <a:r>
              <a:rPr lang="el-GR" b="1" dirty="0" smtClean="0"/>
              <a:t> </a:t>
            </a:r>
            <a:endParaRPr lang="el-GR" b="1" dirty="0"/>
          </a:p>
        </p:txBody>
      </p:sp>
      <p:sp>
        <p:nvSpPr>
          <p:cNvPr id="3" name="Θέση κειμένου 2">
            <a:extLst>
              <a:ext uri="{FF2B5EF4-FFF2-40B4-BE49-F238E27FC236}">
                <a16:creationId xmlns:a16="http://schemas.microsoft.com/office/drawing/2014/main" xmlns="" id="{9CE8555D-E876-44FE-8EF3-C484254074ED}"/>
              </a:ext>
            </a:extLst>
          </p:cNvPr>
          <p:cNvSpPr>
            <a:spLocks noGrp="1"/>
          </p:cNvSpPr>
          <p:nvPr>
            <p:ph type="body" idx="1"/>
          </p:nvPr>
        </p:nvSpPr>
        <p:spPr/>
        <p:txBody>
          <a:bodyPr/>
          <a:lstStyle/>
          <a:p>
            <a:pPr algn="ctr"/>
            <a:r>
              <a:rPr lang="el-GR" dirty="0"/>
              <a:t>Απώθηση </a:t>
            </a:r>
          </a:p>
        </p:txBody>
      </p:sp>
      <p:sp>
        <p:nvSpPr>
          <p:cNvPr id="4" name="Θέση περιεχομένου 3">
            <a:extLst>
              <a:ext uri="{FF2B5EF4-FFF2-40B4-BE49-F238E27FC236}">
                <a16:creationId xmlns:a16="http://schemas.microsoft.com/office/drawing/2014/main" xmlns="" id="{97DBFFE7-720C-4BEC-93D7-BA3107C46DA0}"/>
              </a:ext>
            </a:extLst>
          </p:cNvPr>
          <p:cNvSpPr>
            <a:spLocks noGrp="1"/>
          </p:cNvSpPr>
          <p:nvPr>
            <p:ph sz="half" idx="2"/>
          </p:nvPr>
        </p:nvSpPr>
        <p:spPr>
          <a:xfrm>
            <a:off x="839788" y="2505074"/>
            <a:ext cx="5157787" cy="4352925"/>
          </a:xfrm>
        </p:spPr>
        <p:txBody>
          <a:bodyPr>
            <a:normAutofit lnSpcReduction="10000"/>
          </a:bodyPr>
          <a:lstStyle/>
          <a:p>
            <a:pPr marL="0" indent="0" algn="just">
              <a:buNone/>
            </a:pPr>
            <a:endParaRPr lang="el-GR" dirty="0"/>
          </a:p>
          <a:p>
            <a:pPr marL="0" indent="0" algn="just">
              <a:buNone/>
            </a:pPr>
            <a:r>
              <a:rPr lang="el-GR" dirty="0"/>
              <a:t>Η επιστροφή του απωθημένου συμβολίζεται και επανασυνδέεται με τις άλλες αναπαραστάσεις, με συναισθήματα ή με παράγωγα του «εκείνο». </a:t>
            </a:r>
          </a:p>
          <a:p>
            <a:pPr algn="just">
              <a:buFont typeface="Arial" panose="020B0604020202020204" pitchFamily="34" charset="0"/>
              <a:buChar char="•"/>
            </a:pPr>
            <a:r>
              <a:rPr lang="el-GR" dirty="0"/>
              <a:t>Οι δεσμοί παραμένουν ανέπαφοι.</a:t>
            </a:r>
          </a:p>
          <a:p>
            <a:pPr algn="just">
              <a:buFont typeface="Arial" panose="020B0604020202020204" pitchFamily="34" charset="0"/>
              <a:buChar char="•"/>
            </a:pPr>
            <a:r>
              <a:rPr lang="el-GR" dirty="0"/>
              <a:t>Οι αρχικοί όροι που ήταν ενωμένοι αντικαταστάθηκαν από άλλους, η σχέση όμως που εγκαταστάθηκε από αυτούς τους δεσμούς έχει μεταμορφωθεί, δεν έχει αλλοιωθεί.</a:t>
            </a:r>
          </a:p>
          <a:p>
            <a:pPr>
              <a:buFont typeface="Arial" panose="020B0604020202020204" pitchFamily="34" charset="0"/>
              <a:buChar char="•"/>
            </a:pPr>
            <a:endParaRPr lang="el-GR" dirty="0"/>
          </a:p>
        </p:txBody>
      </p:sp>
      <p:sp>
        <p:nvSpPr>
          <p:cNvPr id="5" name="Θέση κειμένου 4">
            <a:extLst>
              <a:ext uri="{FF2B5EF4-FFF2-40B4-BE49-F238E27FC236}">
                <a16:creationId xmlns:a16="http://schemas.microsoft.com/office/drawing/2014/main" xmlns="" id="{DC751CF8-CE26-4856-8B5D-0A4B4A9EF402}"/>
              </a:ext>
            </a:extLst>
          </p:cNvPr>
          <p:cNvSpPr>
            <a:spLocks noGrp="1"/>
          </p:cNvSpPr>
          <p:nvPr>
            <p:ph type="body" sz="quarter" idx="3"/>
          </p:nvPr>
        </p:nvSpPr>
        <p:spPr/>
        <p:txBody>
          <a:bodyPr/>
          <a:lstStyle/>
          <a:p>
            <a:pPr algn="ctr"/>
            <a:r>
              <a:rPr lang="el-GR" dirty="0"/>
              <a:t>διχοτόμηση</a:t>
            </a:r>
          </a:p>
        </p:txBody>
      </p:sp>
      <p:sp>
        <p:nvSpPr>
          <p:cNvPr id="6" name="Θέση περιεχομένου 5">
            <a:extLst>
              <a:ext uri="{FF2B5EF4-FFF2-40B4-BE49-F238E27FC236}">
                <a16:creationId xmlns:a16="http://schemas.microsoft.com/office/drawing/2014/main" xmlns="" id="{19DEBD04-50C8-481E-AE55-BD61F993383A}"/>
              </a:ext>
            </a:extLst>
          </p:cNvPr>
          <p:cNvSpPr>
            <a:spLocks noGrp="1"/>
          </p:cNvSpPr>
          <p:nvPr>
            <p:ph sz="quarter" idx="4"/>
          </p:nvPr>
        </p:nvSpPr>
        <p:spPr/>
        <p:txBody>
          <a:bodyPr>
            <a:normAutofit/>
          </a:bodyPr>
          <a:lstStyle/>
          <a:p>
            <a:pPr marL="0" indent="0" algn="just">
              <a:buNone/>
            </a:pPr>
            <a:r>
              <a:rPr lang="el-GR" dirty="0"/>
              <a:t>Οι δεσμοί υπέστησαν τέτοια καταστροφή ή αλλοίωση, όπου μόνο με μια εντατική προσπάθεια κατασκευής με φαντασία, ο αναλυτής μπορεί να επιχειρήσει την αναδόμηση αυτού που μπορεί να υπάρξουν αυτοί οι δεσμοί.</a:t>
            </a:r>
          </a:p>
        </p:txBody>
      </p:sp>
    </p:spTree>
    <p:extLst>
      <p:ext uri="{BB962C8B-B14F-4D97-AF65-F5344CB8AC3E}">
        <p14:creationId xmlns:p14="http://schemas.microsoft.com/office/powerpoint/2010/main" xmlns="" val="39381485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TM04033921[[fn=Δασμασκό]]</Template>
  <TotalTime>2867</TotalTime>
  <Words>2014</Words>
  <Application>Microsoft Office PowerPoint</Application>
  <PresentationFormat>Προσαρμογή</PresentationFormat>
  <Paragraphs>137</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Damask</vt:lpstr>
      <vt:lpstr>Υποθετικα ορια του ασυνειδητου ψυχικου πεδιου</vt:lpstr>
      <vt:lpstr>Υπαρχουν δυο υποθετικα ορια, διαφορετικησ φυσεωσ του ψυχικου πεδιου το σωμα και η πραξη </vt:lpstr>
      <vt:lpstr>Διαφάνεια 3</vt:lpstr>
      <vt:lpstr>Το ψυχικο πεδιο υποκειται σε μια διττη επιρροη: 1.την πιεση τησ ενορμησησ (για να πραγματοποιηθεη η ειδικη δραση) 2. την επιπτωση του αντικειμενου μέσω τησ αναπαραστασης του </vt:lpstr>
      <vt:lpstr>Η αποπειρα διαχωρισμου</vt:lpstr>
      <vt:lpstr>Διαφάνεια 6</vt:lpstr>
      <vt:lpstr>Απωλεια και παρεισφρηση</vt:lpstr>
      <vt:lpstr>Διαφάνεια 8</vt:lpstr>
      <vt:lpstr>Διχοτομηση και απωθηση </vt:lpstr>
      <vt:lpstr>Διαφάνεια 10</vt:lpstr>
      <vt:lpstr>Διχοτομηση και καταθλιψη στο εσωτερικο του ψυχικου πεδιου των οριακων περιπτωσεων </vt:lpstr>
      <vt:lpstr>Διαφάνεια 12</vt:lpstr>
      <vt:lpstr>Διαφάνεια 13</vt:lpstr>
      <vt:lpstr>Πρωτογενησ καταθλιψη ειναι ακομη ενασ θεμελιωδησ μηχανισμοσ που λειτουργει στο ψυχικο πεδιο, παραλληλα με την διχοτομηση.  </vt:lpstr>
      <vt:lpstr>Δυο οριακεσ ζωνεσ  </vt:lpstr>
      <vt:lpstr>Σχετικα με το ονειρο </vt:lpstr>
      <vt:lpstr>Λευκη ψυχωση</vt:lpstr>
      <vt:lpstr>Διαφάνεια 18</vt:lpstr>
      <vt:lpstr>Ουτε ναι ουτε οχι</vt:lpstr>
      <vt:lpstr>Σασ ευχαριστω πολυ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Υποθετικά όρια του ασυνείδητου ψυχικού πεδίου</dc:title>
  <dc:creator>heleni k.</dc:creator>
  <cp:lastModifiedBy>User</cp:lastModifiedBy>
  <cp:revision>59</cp:revision>
  <dcterms:created xsi:type="dcterms:W3CDTF">2020-12-14T20:26:53Z</dcterms:created>
  <dcterms:modified xsi:type="dcterms:W3CDTF">2020-12-18T14:57:37Z</dcterms:modified>
</cp:coreProperties>
</file>