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304"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9" r:id="rId18"/>
    <p:sldId id="280" r:id="rId19"/>
    <p:sldId id="281" r:id="rId20"/>
    <p:sldId id="282" r:id="rId21"/>
    <p:sldId id="283" r:id="rId22"/>
    <p:sldId id="284" r:id="rId23"/>
    <p:sldId id="285" r:id="rId24"/>
    <p:sldId id="286" r:id="rId25"/>
    <p:sldId id="289"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303" r:id="rId4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fld id="{C01AC758-9999-425A-9879-9854523A6010}" type="datetimeFigureOut">
              <a:rPr lang="el-GR" smtClean="0"/>
              <a:pPr/>
              <a:t>27/5/2021</a:t>
            </a:fld>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DEEF7DE-DCAD-4A80-9D8B-7579F01DFE17}"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C01AC758-9999-425A-9879-9854523A6010}" type="datetimeFigureOut">
              <a:rPr lang="el-GR" smtClean="0"/>
              <a:pPr/>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DEEF7DE-DCAD-4A80-9D8B-7579F01DFE17}"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C01AC758-9999-425A-9879-9854523A6010}" type="datetimeFigureOut">
              <a:rPr lang="el-GR" smtClean="0"/>
              <a:pPr/>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DEEF7DE-DCAD-4A80-9D8B-7579F01DFE17}"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C01AC758-9999-425A-9879-9854523A6010}" type="datetimeFigureOut">
              <a:rPr lang="el-GR" smtClean="0"/>
              <a:pPr/>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DEEF7DE-DCAD-4A80-9D8B-7579F01DFE17}"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C01AC758-9999-425A-9879-9854523A6010}" type="datetimeFigureOut">
              <a:rPr lang="el-GR" smtClean="0"/>
              <a:pPr/>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DEEF7DE-DCAD-4A80-9D8B-7579F01DFE17}"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C01AC758-9999-425A-9879-9854523A6010}" type="datetimeFigureOut">
              <a:rPr lang="el-GR" smtClean="0"/>
              <a:pPr/>
              <a:t>27/5/2021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DEEF7DE-DCAD-4A80-9D8B-7579F01DFE17}"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6" name="25 - Θέση ημερομηνίας"/>
          <p:cNvSpPr>
            <a:spLocks noGrp="1"/>
          </p:cNvSpPr>
          <p:nvPr>
            <p:ph type="dt" sz="half" idx="10"/>
          </p:nvPr>
        </p:nvSpPr>
        <p:spPr/>
        <p:txBody>
          <a:bodyPr rtlCol="0"/>
          <a:lstStyle/>
          <a:p>
            <a:fld id="{C01AC758-9999-425A-9879-9854523A6010}" type="datetimeFigureOut">
              <a:rPr lang="el-GR" smtClean="0"/>
              <a:pPr/>
              <a:t>27/5/2021</a:t>
            </a:fld>
            <a:endParaRPr lang="el-GR"/>
          </a:p>
        </p:txBody>
      </p:sp>
      <p:sp>
        <p:nvSpPr>
          <p:cNvPr id="27" name="26 - Θέση αριθμού διαφάνειας"/>
          <p:cNvSpPr>
            <a:spLocks noGrp="1"/>
          </p:cNvSpPr>
          <p:nvPr>
            <p:ph type="sldNum" sz="quarter" idx="11"/>
          </p:nvPr>
        </p:nvSpPr>
        <p:spPr/>
        <p:txBody>
          <a:bodyPr rtlCol="0"/>
          <a:lstStyle/>
          <a:p>
            <a:fld id="{9DEEF7DE-DCAD-4A80-9D8B-7579F01DFE17}"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fld id="{C01AC758-9999-425A-9879-9854523A6010}" type="datetimeFigureOut">
              <a:rPr lang="el-GR" smtClean="0"/>
              <a:pPr/>
              <a:t>27/5/2021</a:t>
            </a:fld>
            <a:endParaRPr lang="el-GR"/>
          </a:p>
        </p:txBody>
      </p:sp>
      <p:sp>
        <p:nvSpPr>
          <p:cNvPr id="4" name="3 - Θέση υποσέλιδου"/>
          <p:cNvSpPr>
            <a:spLocks noGrp="1"/>
          </p:cNvSpPr>
          <p:nvPr>
            <p:ph type="ftr" sz="quarter" idx="11"/>
          </p:nvPr>
        </p:nvSpPr>
        <p:spPr>
          <a:xfrm>
            <a:off x="5257800" y="612648"/>
            <a:ext cx="1325880" cy="457200"/>
          </a:xfrm>
        </p:spPr>
        <p:txBody>
          <a:bodyPr/>
          <a:lstStyle/>
          <a:p>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9DEEF7DE-DCAD-4A80-9D8B-7579F01DFE17}"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01AC758-9999-425A-9879-9854523A6010}" type="datetimeFigureOut">
              <a:rPr lang="el-GR" smtClean="0"/>
              <a:pPr/>
              <a:t>27/5/2021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9DEEF7DE-DCAD-4A80-9D8B-7579F01DFE17}"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C01AC758-9999-425A-9879-9854523A6010}" type="datetimeFigureOut">
              <a:rPr lang="el-GR" smtClean="0"/>
              <a:pPr/>
              <a:t>27/5/2021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DEEF7DE-DCAD-4A80-9D8B-7579F01DFE17}"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01AC758-9999-425A-9879-9854523A6010}" type="datetimeFigureOut">
              <a:rPr lang="el-GR" smtClean="0"/>
              <a:pPr/>
              <a:t>27/5/2021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DEEF7DE-DCAD-4A80-9D8B-7579F01DFE17}"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C01AC758-9999-425A-9879-9854523A6010}" type="datetimeFigureOut">
              <a:rPr lang="el-GR" smtClean="0"/>
              <a:pPr/>
              <a:t>27/5/2021</a:t>
            </a:fld>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9DEEF7DE-DCAD-4A80-9D8B-7579F01DFE17}"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C:\Users\user\Desktop\ekei-nomizeis-iparxei-elpida-750x399.jpe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4" name="3 - Τίτλος"/>
          <p:cNvSpPr>
            <a:spLocks noGrp="1"/>
          </p:cNvSpPr>
          <p:nvPr>
            <p:ph type="title"/>
          </p:nvPr>
        </p:nvSpPr>
        <p:spPr>
          <a:xfrm>
            <a:off x="457200" y="620688"/>
            <a:ext cx="8229600" cy="1589112"/>
          </a:xfrm>
        </p:spPr>
        <p:txBody>
          <a:bodyPr>
            <a:noAutofit/>
          </a:bodyPr>
          <a:lstStyle/>
          <a:p>
            <a:pPr algn="ctr"/>
            <a:r>
              <a:rPr lang="el-GR" sz="5000" b="1" dirty="0">
                <a:solidFill>
                  <a:srgbClr val="FFFF00"/>
                </a:solidFill>
              </a:rPr>
              <a:t>Ελπίδα</a:t>
            </a:r>
            <a:r>
              <a:rPr lang="en-US" sz="5000" b="1" dirty="0">
                <a:solidFill>
                  <a:srgbClr val="FFFF00"/>
                </a:solidFill>
              </a:rPr>
              <a:t>:</a:t>
            </a:r>
            <a:br>
              <a:rPr lang="el-GR" sz="5000" b="1" dirty="0">
                <a:solidFill>
                  <a:srgbClr val="FFFF00"/>
                </a:solidFill>
              </a:rPr>
            </a:br>
            <a:r>
              <a:rPr lang="en-US" sz="5000" b="1" dirty="0">
                <a:solidFill>
                  <a:srgbClr val="FFFF00"/>
                </a:solidFill>
              </a:rPr>
              <a:t> </a:t>
            </a:r>
            <a:r>
              <a:rPr lang="el-GR" sz="5000" b="1" dirty="0">
                <a:solidFill>
                  <a:srgbClr val="FFFF00"/>
                </a:solidFill>
              </a:rPr>
              <a:t>μια ψυχική στρατηγική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476672"/>
            <a:ext cx="8928992" cy="6264696"/>
          </a:xfrm>
        </p:spPr>
        <p:txBody>
          <a:bodyPr>
            <a:noAutofit/>
          </a:bodyPr>
          <a:lstStyle/>
          <a:p>
            <a:pPr algn="just"/>
            <a:r>
              <a:rPr lang="el-GR" sz="3300" dirty="0"/>
              <a:t>Για να δείξει τη διαφορά ανάμεσα στην επιθυμία και την ελπίδα, ο </a:t>
            </a:r>
            <a:r>
              <a:rPr lang="en-US" sz="3300" dirty="0"/>
              <a:t>Boris </a:t>
            </a:r>
            <a:r>
              <a:rPr lang="el-GR" sz="3300" dirty="0"/>
              <a:t>παραθέτει την περίπτωση μιας αναλυόμενης που διατηρούσε το σωματικό της βάρος πάνω από το φυσιολογικό προκειμένου να αποφύγει κάθε απόπειρα γοητείας και ενδεχόμενης ικανοποίησης από σεξουαλικές σχέσεις. </a:t>
            </a:r>
          </a:p>
          <a:p>
            <a:pPr algn="just"/>
            <a:endParaRPr lang="el-GR" sz="1500" dirty="0"/>
          </a:p>
          <a:p>
            <a:pPr algn="just"/>
            <a:r>
              <a:rPr lang="el-GR" sz="3300" dirty="0"/>
              <a:t>Η αναλυόμενη φοβόταν μήπως η ικανοποίηση υπονόμευε της ελπίδες της σε σχέση με την εμπειρία όπως αυτή την φανταζόταν.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620688"/>
            <a:ext cx="8784976" cy="6048672"/>
          </a:xfrm>
        </p:spPr>
        <p:txBody>
          <a:bodyPr>
            <a:noAutofit/>
          </a:bodyPr>
          <a:lstStyle/>
          <a:p>
            <a:pPr algn="just">
              <a:buNone/>
            </a:pPr>
            <a:r>
              <a:rPr lang="el-GR" sz="2900" dirty="0"/>
              <a:t>Κατά τον συγγραφέα, το συναίσθημα της ελπίδας </a:t>
            </a:r>
          </a:p>
          <a:p>
            <a:pPr algn="just">
              <a:buNone/>
            </a:pPr>
            <a:r>
              <a:rPr lang="el-GR" sz="2900" dirty="0"/>
              <a:t>καταλήγει να είναι αντίθετο με αυτήν, ιδίως όταν οι </a:t>
            </a:r>
          </a:p>
          <a:p>
            <a:pPr algn="just">
              <a:buNone/>
            </a:pPr>
            <a:r>
              <a:rPr lang="el-GR" sz="2900" dirty="0" err="1"/>
              <a:t>προαντιλήψεις</a:t>
            </a:r>
            <a:r>
              <a:rPr lang="el-GR" sz="2900" dirty="0"/>
              <a:t> είναι πολύ απομακρυσμένες από </a:t>
            </a:r>
          </a:p>
          <a:p>
            <a:pPr algn="just">
              <a:buNone/>
            </a:pPr>
            <a:r>
              <a:rPr lang="el-GR" sz="2900" dirty="0"/>
              <a:t>αυτά που μπορεί να προσφέρει η πραγματικότητα. </a:t>
            </a:r>
          </a:p>
          <a:p>
            <a:pPr algn="just">
              <a:buNone/>
            </a:pPr>
            <a:endParaRPr lang="el-GR" sz="1800" dirty="0"/>
          </a:p>
          <a:p>
            <a:pPr algn="just">
              <a:buNone/>
            </a:pPr>
            <a:r>
              <a:rPr lang="el-GR" sz="2900" dirty="0"/>
              <a:t>Ωστόσο, παρατηρούμε ότι όσο η ελπίδα </a:t>
            </a:r>
          </a:p>
          <a:p>
            <a:pPr algn="just">
              <a:buNone/>
            </a:pPr>
            <a:r>
              <a:rPr lang="el-GR" sz="2900" dirty="0"/>
              <a:t>εξειδικεύεται σε σχέση με ένα αντικείμενο, τόσο </a:t>
            </a:r>
          </a:p>
          <a:p>
            <a:pPr algn="just">
              <a:buNone/>
            </a:pPr>
            <a:r>
              <a:rPr lang="el-GR" sz="2900" dirty="0"/>
              <a:t>περισσότερο μένει κοντά στην επιθυμία. </a:t>
            </a:r>
          </a:p>
          <a:p>
            <a:pPr algn="just">
              <a:buNone/>
            </a:pPr>
            <a:endParaRPr lang="el-GR" sz="1800" dirty="0"/>
          </a:p>
          <a:p>
            <a:pPr algn="just">
              <a:buNone/>
            </a:pPr>
            <a:r>
              <a:rPr lang="el-GR" sz="2900" dirty="0"/>
              <a:t>Όταν η ελπίδα κυριαρχεί επί της επιθυμίας το </a:t>
            </a:r>
          </a:p>
          <a:p>
            <a:pPr algn="just">
              <a:buNone/>
            </a:pPr>
            <a:r>
              <a:rPr lang="el-GR" sz="2900" dirty="0"/>
              <a:t>μελλοντικό και το δυνητικό καταφέρνουν να  </a:t>
            </a:r>
          </a:p>
          <a:p>
            <a:pPr algn="just">
              <a:buNone/>
            </a:pPr>
            <a:r>
              <a:rPr lang="el-GR" sz="2900" dirty="0"/>
              <a:t>αποκτήσουν πολλαπλάσια σημασία σε σχέση με το </a:t>
            </a:r>
          </a:p>
          <a:p>
            <a:pPr algn="just">
              <a:buNone/>
            </a:pPr>
            <a:r>
              <a:rPr lang="el-GR" sz="2900" dirty="0"/>
              <a:t>παρόν. </a:t>
            </a:r>
          </a:p>
          <a:p>
            <a:pPr>
              <a:buNone/>
            </a:pP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692696"/>
            <a:ext cx="8856984" cy="6048672"/>
          </a:xfrm>
        </p:spPr>
        <p:txBody>
          <a:bodyPr>
            <a:noAutofit/>
          </a:bodyPr>
          <a:lstStyle/>
          <a:p>
            <a:pPr algn="just"/>
            <a:r>
              <a:rPr lang="el-GR" sz="3200" dirty="0"/>
              <a:t>Όταν μια ελπίδα εγκαταλείπεται δεν προκύπτουν αναγκαστικά η απελπισία, η κατάρρευση ή ο μαρασμός, αλλά είναι πιθανόν να υπάρχει πληθώρα επιθυμιών που εκδηλώνονται είτε με την απαίτηση άμεσων </a:t>
            </a:r>
            <a:r>
              <a:rPr lang="el-GR" sz="3200" dirty="0" err="1"/>
              <a:t>εκφορτίσεων</a:t>
            </a:r>
            <a:r>
              <a:rPr lang="el-GR" sz="3200" dirty="0"/>
              <a:t> είτε με άνοιγμα προς πιθανές εκπληρώσεις. </a:t>
            </a:r>
          </a:p>
          <a:p>
            <a:pPr algn="just"/>
            <a:endParaRPr lang="el-GR" sz="2000" dirty="0"/>
          </a:p>
          <a:p>
            <a:pPr algn="just"/>
            <a:r>
              <a:rPr lang="el-GR" sz="3000" dirty="0"/>
              <a:t>Η ελπίδα στηρίζεται σε μια σταθερή εικόνα αυτοεκτίμησης, αποδοχής της ιδέας του καλού που θα έρθει, εμπιστοσύνης σε μελλοντικές δυνατότητες και στη σχέση με τα αντικείμενα.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620688"/>
            <a:ext cx="8784976" cy="6120680"/>
          </a:xfrm>
        </p:spPr>
        <p:txBody>
          <a:bodyPr>
            <a:normAutofit lnSpcReduction="10000"/>
          </a:bodyPr>
          <a:lstStyle/>
          <a:p>
            <a:pPr algn="just"/>
            <a:r>
              <a:rPr lang="el-GR" sz="3300" dirty="0"/>
              <a:t>Από λειτουργική άποψη η ελπίδα συνδέεται με το ιδεώδες του Εγώ. Θεωρήθηκε ως απόπειρα ένωσης του Εγώ με του ιδεώδες του Εγώ, αφού η απουσία ελπίδας (απελπισία) σημαίνουν την εγκατάλειψη του σχεδίου αυτού. </a:t>
            </a:r>
          </a:p>
          <a:p>
            <a:pPr algn="just"/>
            <a:endParaRPr lang="el-GR" sz="2000" dirty="0"/>
          </a:p>
          <a:p>
            <a:pPr algn="just"/>
            <a:r>
              <a:rPr lang="el-GR" sz="3300" dirty="0"/>
              <a:t>Ο καταθλιπτικός δεν φαντασιώνεται πια τη συνάντηση του Εγώ και του ιδεώδους του. Αντίθετα, οι </a:t>
            </a:r>
            <a:r>
              <a:rPr lang="el-GR" sz="3300" dirty="0" err="1"/>
              <a:t>υπομανιακές</a:t>
            </a:r>
            <a:r>
              <a:rPr lang="el-GR" sz="3300" dirty="0"/>
              <a:t> τάσεις εκδηλώνονται συχνά με μια αθεράπευτη αισιοδοξία, όπου η ελπίδα διατηρείται πέρα από κάθε πιθανότητα.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692696"/>
            <a:ext cx="8626160" cy="6048672"/>
          </a:xfrm>
        </p:spPr>
        <p:txBody>
          <a:bodyPr>
            <a:normAutofit/>
          </a:bodyPr>
          <a:lstStyle/>
          <a:p>
            <a:pPr algn="just"/>
            <a:r>
              <a:rPr lang="el-GR" dirty="0"/>
              <a:t>Ο </a:t>
            </a:r>
            <a:r>
              <a:rPr lang="en-US" dirty="0"/>
              <a:t>J. </a:t>
            </a:r>
            <a:r>
              <a:rPr lang="en-US" dirty="0" err="1"/>
              <a:t>Begoin</a:t>
            </a:r>
            <a:r>
              <a:rPr lang="el-GR" dirty="0"/>
              <a:t>, μιλά για τα πρώτα αντικείμενα που επενδύονται με όλες τις ελπίδες της ανάπτυξης και θεωρεί ότι η μεγαλύτερη οδύνη είναι όταν τα βλέπει κανείς να αποτυγχάνουν στο έργο τους, γεγονός που βιώνεται πάντα από το παιδί (λόγω της παιδικής παντοδυναμίας στην οποία τρέφεται η καταθλιπτική θέση) με τη μορφή της ενοχής</a:t>
            </a:r>
            <a:r>
              <a:rPr lang="en-US" dirty="0"/>
              <a:t>: </a:t>
            </a:r>
            <a:r>
              <a:rPr lang="el-GR" dirty="0"/>
              <a:t>δεν στάθηκε ικανό να προκαλέσει την αγάπη και την προσοχή των αντικειμένων. </a:t>
            </a:r>
          </a:p>
          <a:p>
            <a:pPr algn="just"/>
            <a:endParaRPr lang="el-GR" sz="2000" dirty="0"/>
          </a:p>
          <a:p>
            <a:pPr algn="just"/>
            <a:r>
              <a:rPr lang="el-GR" dirty="0"/>
              <a:t>Για τον </a:t>
            </a:r>
            <a:r>
              <a:rPr lang="en-US" dirty="0" err="1"/>
              <a:t>Begoin</a:t>
            </a:r>
            <a:r>
              <a:rPr lang="en-US" dirty="0"/>
              <a:t> </a:t>
            </a:r>
            <a:r>
              <a:rPr lang="el-GR" dirty="0"/>
              <a:t>ο τραυματισμός βρίσκεται σε ένα μυστικό πυρήνα απελπισίας σε σχέση με τα μέρη του εαυτού που δεν βρήκαν αρκετά καλές συνθήκες για να αναπτυχθούν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692696"/>
            <a:ext cx="8856984" cy="6048672"/>
          </a:xfrm>
        </p:spPr>
        <p:txBody>
          <a:bodyPr>
            <a:normAutofit/>
          </a:bodyPr>
          <a:lstStyle/>
          <a:p>
            <a:pPr algn="just"/>
            <a:r>
              <a:rPr lang="el-GR" sz="3200" dirty="0"/>
              <a:t>Η </a:t>
            </a:r>
            <a:r>
              <a:rPr lang="en-US" sz="3200" dirty="0"/>
              <a:t>J. </a:t>
            </a:r>
            <a:r>
              <a:rPr lang="en-US" sz="3200" dirty="0" err="1"/>
              <a:t>Chassequet-Smirgel</a:t>
            </a:r>
            <a:r>
              <a:rPr lang="en-US" sz="3200" dirty="0"/>
              <a:t> </a:t>
            </a:r>
            <a:r>
              <a:rPr lang="el-GR" sz="3200" dirty="0"/>
              <a:t>τονίζει επίσης το ρόλο των αντικειμένων, αναφέροντας ότι </a:t>
            </a:r>
            <a:r>
              <a:rPr lang="el-GR" sz="3200" u="sng" dirty="0"/>
              <a:t>στα αντικείμενα πέφτει ο ρόλος να παρέχουν αρκετές ικανοποιήσεις </a:t>
            </a:r>
            <a:r>
              <a:rPr lang="el-GR" sz="3200" dirty="0"/>
              <a:t>ώστε το υποκείμενο να μην επιθυμεί να παλινδρομήσει </a:t>
            </a:r>
            <a:r>
              <a:rPr lang="el-GR" sz="3200" u="sng" dirty="0"/>
              <a:t>και αρκετές στερήσεις</a:t>
            </a:r>
            <a:r>
              <a:rPr lang="el-GR" sz="3200" dirty="0"/>
              <a:t> ώστε να μην επιθυμεί να σταματήσει την πορεία του προς τα εμπρός. </a:t>
            </a:r>
          </a:p>
          <a:p>
            <a:pPr algn="just"/>
            <a:endParaRPr lang="el-GR" dirty="0"/>
          </a:p>
          <a:p>
            <a:pPr algn="just"/>
            <a:r>
              <a:rPr lang="el-GR" sz="3200" dirty="0"/>
              <a:t>Το παιδί, στο οποίο το ιδεώδες του Εγώ διατηρεί τη διάσταση της υπόσχεσης, συντηρεί την ελπίδα και επομένως μπορεί να επενδύσει στην εξέλιξή του.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620688"/>
            <a:ext cx="8698168" cy="6237312"/>
          </a:xfrm>
        </p:spPr>
        <p:txBody>
          <a:bodyPr>
            <a:normAutofit fontScale="92500" lnSpcReduction="20000"/>
          </a:bodyPr>
          <a:lstStyle/>
          <a:p>
            <a:pPr algn="just"/>
            <a:r>
              <a:rPr lang="el-GR" sz="3000" dirty="0"/>
              <a:t>Στην αντίθετη περίπτωση, κάθε φορά που πλησιάζει και επενδύει </a:t>
            </a:r>
            <a:r>
              <a:rPr lang="el-GR" sz="3000" dirty="0" err="1"/>
              <a:t>λιβιδινικά</a:t>
            </a:r>
            <a:r>
              <a:rPr lang="el-GR" sz="3000" dirty="0"/>
              <a:t> μια θέση, την υπερασπίζεται σκληρά λόγω του άγχους της απώλειας (που συνεπάγεται η εγκατάλειψη της) και λόγω του φόβου μήπως δεν βρει στην επόμενη θέση ένα απόλυτα ικανοποιητικό υποκατάστατο (διαπίστωση Φρόυντ σχετικά με τον άνθρωπο με τους λύκους)</a:t>
            </a:r>
          </a:p>
          <a:p>
            <a:endParaRPr lang="el-GR" sz="1100" dirty="0"/>
          </a:p>
          <a:p>
            <a:endParaRPr lang="el-GR" sz="600" dirty="0"/>
          </a:p>
          <a:p>
            <a:pPr algn="just"/>
            <a:r>
              <a:rPr lang="el-GR" sz="3000" dirty="0"/>
              <a:t>Κατά την </a:t>
            </a:r>
            <a:r>
              <a:rPr lang="en-US" sz="3000" dirty="0"/>
              <a:t>J. </a:t>
            </a:r>
            <a:r>
              <a:rPr lang="en-US" sz="3000" dirty="0" err="1"/>
              <a:t>Chassequet-Smirgel</a:t>
            </a:r>
            <a:r>
              <a:rPr lang="en-US" sz="3000" dirty="0"/>
              <a:t> </a:t>
            </a:r>
            <a:r>
              <a:rPr lang="el-GR" sz="3000" dirty="0"/>
              <a:t>η </a:t>
            </a:r>
            <a:r>
              <a:rPr lang="el-GR" sz="3000" dirty="0" err="1"/>
              <a:t>λιβιδινική</a:t>
            </a:r>
            <a:r>
              <a:rPr lang="el-GR" sz="3000" dirty="0"/>
              <a:t> αδράνεια μπορεί να γίνει κατανοητή κατά ένα μέρος, ως αποτέλεσμα πρώιμων ελλείψεων που εμπόδισαν το παιδί να επενδύσει στην εξέλιξή του αυτή </a:t>
            </a:r>
            <a:r>
              <a:rPr lang="el-GR" sz="3000" dirty="0" err="1"/>
              <a:t>καθ’αυτή</a:t>
            </a:r>
            <a:r>
              <a:rPr lang="el-GR" sz="3000" dirty="0"/>
              <a:t>. </a:t>
            </a:r>
          </a:p>
          <a:p>
            <a:pPr algn="just"/>
            <a:endParaRPr lang="el-GR" sz="1100" dirty="0"/>
          </a:p>
          <a:p>
            <a:pPr algn="just"/>
            <a:r>
              <a:rPr lang="el-GR" sz="3000" dirty="0"/>
              <a:t>Γενικά στην εξέλιξη, η προβολή που γίνεται μπροστά από τον ίδιο τον εαυτό από το ιδεώδες του Εγώ παίζει σημαντικό ρόλο.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620688"/>
            <a:ext cx="8698168" cy="6237312"/>
          </a:xfrm>
        </p:spPr>
        <p:txBody>
          <a:bodyPr>
            <a:normAutofit/>
          </a:bodyPr>
          <a:lstStyle/>
          <a:p>
            <a:pPr algn="just"/>
            <a:r>
              <a:rPr lang="el-GR" dirty="0"/>
              <a:t>Πράγματι, πως μπορεί κανείς να προοδεύσει αν καθετί νέο που αποκτά (το οποίο συνοδεύεται πάντα από μια τουλάχιστον μερική απώλεια του αντικειμένου καθώς και του προηγούμενου τρόπου ύπαρξης, επομένως συνεπάγεται και ένα πένθος) δεν έρχεται να αντισταθμίσει αυτό το οποίο χρειάστηκε κανείς να απαρνηθεί;</a:t>
            </a:r>
          </a:p>
          <a:p>
            <a:pPr algn="just"/>
            <a:endParaRPr lang="el-GR" dirty="0"/>
          </a:p>
          <a:p>
            <a:pPr algn="just"/>
            <a:r>
              <a:rPr lang="el-GR" dirty="0"/>
              <a:t>Τι να κάνει αν η εγκατάλειψη των παθητικών πρωκτικών ικανοποιήσεων δεν ακολουθείται από την ενθρόνιση μιας πρωκτικής δραστηριότητας με την κυριαρχία και την περηφάνια που μπορεί να απορρέουν από αυτήν όταν εισάγεται η εκπαίδευση των σφιγκτήρων;</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       </a:t>
            </a:r>
          </a:p>
        </p:txBody>
      </p:sp>
      <p:sp>
        <p:nvSpPr>
          <p:cNvPr id="3" name="2 - Θέση περιεχομένου"/>
          <p:cNvSpPr>
            <a:spLocks noGrp="1"/>
          </p:cNvSpPr>
          <p:nvPr>
            <p:ph idx="1"/>
          </p:nvPr>
        </p:nvSpPr>
        <p:spPr>
          <a:xfrm>
            <a:off x="179512" y="692696"/>
            <a:ext cx="8784976" cy="6165304"/>
          </a:xfrm>
        </p:spPr>
        <p:txBody>
          <a:bodyPr>
            <a:normAutofit lnSpcReduction="10000"/>
          </a:bodyPr>
          <a:lstStyle/>
          <a:p>
            <a:pPr algn="just"/>
            <a:r>
              <a:rPr lang="el-GR" dirty="0"/>
              <a:t>Αυτές οι σημαντικές παρατηρήσεις απαιτούν ορισμένες διευκρινήσεις. Παρόλο που είναι αλήθεια ότι η </a:t>
            </a:r>
            <a:r>
              <a:rPr lang="el-GR" dirty="0" err="1"/>
              <a:t>ναρκισσική</a:t>
            </a:r>
            <a:r>
              <a:rPr lang="el-GR" dirty="0"/>
              <a:t> επιβεβαίωση (</a:t>
            </a:r>
            <a:r>
              <a:rPr lang="en-US" dirty="0"/>
              <a:t>B. Grunberger,1971) </a:t>
            </a:r>
            <a:r>
              <a:rPr lang="el-GR" dirty="0"/>
              <a:t>είναι αναγκαία για να επιτρέψει στο παιδί να προχωρήσει, ενώ η ανεπάρκεια της δεν επιτρέπει στο Εγώ να επιτύχει τη συνοχή του, αφού λείπει η επένδυση του παιδιού ως ατομική οντότητα κυρίως από μέρους της μητέρας, είναι επίσης αλήθεια ότι</a:t>
            </a:r>
            <a:r>
              <a:rPr lang="en-US" dirty="0"/>
              <a:t>: </a:t>
            </a:r>
            <a:endParaRPr lang="el-GR" dirty="0"/>
          </a:p>
          <a:p>
            <a:endParaRPr lang="en-US" dirty="0"/>
          </a:p>
          <a:p>
            <a:pPr marL="514350" indent="-514350" algn="just">
              <a:buAutoNum type="alphaLcParenR"/>
            </a:pPr>
            <a:r>
              <a:rPr lang="el-GR" dirty="0"/>
              <a:t>Η πολύ σημαντική επένδυση της μητέρας μπορεί να καταλήξει να διαστρέψει την εξέλιξη συνδυάζοντας τη </a:t>
            </a:r>
            <a:r>
              <a:rPr lang="el-GR" dirty="0" err="1"/>
              <a:t>ναρκισσική</a:t>
            </a:r>
            <a:r>
              <a:rPr lang="el-GR" dirty="0"/>
              <a:t> επιβεβαίωση με μια σεξουαλική σαγήνη που οδηγεί στην καθήλωση της διαστροφής </a:t>
            </a:r>
          </a:p>
          <a:p>
            <a:pPr marL="514350" indent="-514350" algn="just">
              <a:buNone/>
            </a:pPr>
            <a:r>
              <a:rPr lang="el-GR" dirty="0"/>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764704"/>
            <a:ext cx="8784976" cy="5976664"/>
          </a:xfrm>
        </p:spPr>
        <p:txBody>
          <a:bodyPr>
            <a:normAutofit lnSpcReduction="10000"/>
          </a:bodyPr>
          <a:lstStyle/>
          <a:p>
            <a:pPr algn="just">
              <a:buNone/>
            </a:pPr>
            <a:r>
              <a:rPr lang="en-US" dirty="0"/>
              <a:t>b) </a:t>
            </a:r>
            <a:r>
              <a:rPr lang="el-GR" dirty="0"/>
              <a:t>Οι δυσκολίες του υποκειμένου σε σχέση με την επένδυση των ορίων προκαλούν διακυμάνσεις οι οποίες μπορούν να έχουν ως αποτέλεσμα τη μη εγκαθίδρυση μιας ικανοποιητικής απόστασης ανάμεσα στο Εγώ και το ιδεώδες του Εγώ. Τότε όλο το Εγώ παραμένει διαποτισμένο από την παιδική μεγαλομανία που κανονικά διοχετεύεται προς το Ιδεώδες του Εγώ.  </a:t>
            </a:r>
          </a:p>
          <a:p>
            <a:pPr algn="just">
              <a:buNone/>
            </a:pPr>
            <a:endParaRPr lang="el-GR" dirty="0"/>
          </a:p>
          <a:p>
            <a:pPr algn="just">
              <a:buNone/>
            </a:pPr>
            <a:r>
              <a:rPr lang="en-US" dirty="0"/>
              <a:t>c) </a:t>
            </a:r>
            <a:r>
              <a:rPr lang="el-GR" dirty="0"/>
              <a:t>Οι ίδιες δυσκολίες μπορούν επίσης να οδηγήσουν σε σημαντικές διχοτομήσεις ανάμεσα στο </a:t>
            </a:r>
            <a:r>
              <a:rPr lang="el-GR" dirty="0" err="1"/>
              <a:t>ναρκισσικό</a:t>
            </a:r>
            <a:r>
              <a:rPr lang="el-GR" dirty="0"/>
              <a:t> ρεύμα και το ρεύμα προς το αντικείμενο, αποτέλεσμα του οποίου είναι ο σχηματισμός ενός ιδεώδους του Εγώ υπερβολικού ως προς τις εκδηλώσεις του.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332656"/>
            <a:ext cx="8534400" cy="758952"/>
          </a:xfrm>
        </p:spPr>
        <p:txBody>
          <a:bodyPr>
            <a:normAutofit fontScale="90000"/>
          </a:bodyPr>
          <a:lstStyle/>
          <a:p>
            <a:br>
              <a:rPr lang="el-GR" dirty="0"/>
            </a:br>
            <a:br>
              <a:rPr lang="el-GR" dirty="0"/>
            </a:br>
            <a:endParaRPr lang="el-GR" b="1" dirty="0">
              <a:solidFill>
                <a:srgbClr val="C00000"/>
              </a:solidFill>
            </a:endParaRPr>
          </a:p>
        </p:txBody>
      </p:sp>
      <p:sp>
        <p:nvSpPr>
          <p:cNvPr id="3" name="2 - Θέση περιεχομένου"/>
          <p:cNvSpPr>
            <a:spLocks noGrp="1"/>
          </p:cNvSpPr>
          <p:nvPr>
            <p:ph idx="1"/>
          </p:nvPr>
        </p:nvSpPr>
        <p:spPr>
          <a:xfrm>
            <a:off x="107504" y="692696"/>
            <a:ext cx="8856984" cy="6165304"/>
          </a:xfrm>
        </p:spPr>
        <p:txBody>
          <a:bodyPr>
            <a:normAutofit/>
          </a:bodyPr>
          <a:lstStyle/>
          <a:p>
            <a:pPr algn="ctr">
              <a:buNone/>
            </a:pPr>
            <a:r>
              <a:rPr lang="el-GR" sz="3000" dirty="0"/>
              <a:t>Το συναίσθημα της ελπίδας είναι μια </a:t>
            </a:r>
            <a:r>
              <a:rPr lang="el-GR" sz="3000" b="1" dirty="0"/>
              <a:t>ψυχική στρατηγική</a:t>
            </a:r>
            <a:r>
              <a:rPr lang="el-GR" sz="3000" dirty="0"/>
              <a:t> που</a:t>
            </a:r>
            <a:r>
              <a:rPr lang="en-US" sz="3000" dirty="0"/>
              <a:t>:</a:t>
            </a:r>
            <a:r>
              <a:rPr lang="el-GR" sz="3000" dirty="0"/>
              <a:t> </a:t>
            </a:r>
            <a:endParaRPr lang="en-US" sz="3000" dirty="0"/>
          </a:p>
          <a:p>
            <a:pPr algn="ctr">
              <a:buNone/>
            </a:pPr>
            <a:endParaRPr lang="el-GR" sz="2600" dirty="0"/>
          </a:p>
          <a:p>
            <a:endParaRPr lang="en-US" sz="800" dirty="0"/>
          </a:p>
          <a:p>
            <a:pPr algn="just">
              <a:buNone/>
            </a:pPr>
            <a:r>
              <a:rPr lang="el-GR" dirty="0"/>
              <a:t>α</a:t>
            </a:r>
            <a:r>
              <a:rPr lang="en-US" dirty="0"/>
              <a:t>) </a:t>
            </a:r>
            <a:r>
              <a:rPr lang="el-GR" b="1" u="sng" dirty="0"/>
              <a:t>από τη μια μένει προσκολλημένη στην πραγματικότητα</a:t>
            </a:r>
            <a:r>
              <a:rPr lang="el-GR" u="sng" dirty="0"/>
              <a:t> μέσω της αυταπάτης </a:t>
            </a:r>
            <a:r>
              <a:rPr lang="el-GR" dirty="0"/>
              <a:t>που είναι βασικό συστατικό των </a:t>
            </a:r>
            <a:r>
              <a:rPr lang="el-GR" b="1" dirty="0">
                <a:solidFill>
                  <a:srgbClr val="C00000"/>
                </a:solidFill>
              </a:rPr>
              <a:t>προσδοκιών</a:t>
            </a:r>
            <a:r>
              <a:rPr lang="el-GR" dirty="0"/>
              <a:t> μας και</a:t>
            </a:r>
            <a:endParaRPr lang="en-US" dirty="0"/>
          </a:p>
          <a:p>
            <a:pPr algn="just">
              <a:buNone/>
            </a:pPr>
            <a:endParaRPr lang="el-GR" sz="800" dirty="0"/>
          </a:p>
          <a:p>
            <a:pPr algn="just">
              <a:buNone/>
            </a:pPr>
            <a:endParaRPr lang="en-US" sz="1600" dirty="0"/>
          </a:p>
          <a:p>
            <a:pPr algn="just">
              <a:buNone/>
            </a:pPr>
            <a:r>
              <a:rPr lang="el-GR" dirty="0"/>
              <a:t> β) </a:t>
            </a:r>
            <a:r>
              <a:rPr lang="el-GR" b="1" u="sng" dirty="0"/>
              <a:t>από την άλλη τείνει να βραχυκυκλώσει την πραγματικότητα</a:t>
            </a:r>
            <a:r>
              <a:rPr lang="el-GR" dirty="0"/>
              <a:t>, η οποία φέρει μια κρίση που βεβαιώνει ότι </a:t>
            </a:r>
            <a:r>
              <a:rPr lang="el-GR" b="1" dirty="0">
                <a:solidFill>
                  <a:srgbClr val="C00000"/>
                </a:solidFill>
              </a:rPr>
              <a:t>οι εσωτερικές μας ευχές δεν αντιστοιχούν αναγκαστικά σε αυτό που μπορεί να ξανασυναντήσουμε</a:t>
            </a: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692696"/>
            <a:ext cx="8784976" cy="6165304"/>
          </a:xfrm>
        </p:spPr>
        <p:txBody>
          <a:bodyPr>
            <a:normAutofit/>
          </a:bodyPr>
          <a:lstStyle/>
          <a:p>
            <a:pPr algn="just"/>
            <a:r>
              <a:rPr lang="el-GR" dirty="0"/>
              <a:t>Σε αντίθεση με τους </a:t>
            </a:r>
            <a:r>
              <a:rPr lang="el-GR" dirty="0" err="1"/>
              <a:t>ψυχωσικούς</a:t>
            </a:r>
            <a:r>
              <a:rPr lang="el-GR" dirty="0"/>
              <a:t> ασθενείς, οι ασθενείς οι οποίοι εμφανίζουν τις </a:t>
            </a:r>
            <a:r>
              <a:rPr lang="el-GR" dirty="0" err="1"/>
              <a:t>ναρκισσικές</a:t>
            </a:r>
            <a:r>
              <a:rPr lang="el-GR" dirty="0"/>
              <a:t> διαταραχές που μας απασχολούν ακολουθούν κυρίως τον τελευταίο δρόμο. </a:t>
            </a:r>
          </a:p>
          <a:p>
            <a:pPr algn="just"/>
            <a:endParaRPr lang="el-GR" sz="1500" dirty="0"/>
          </a:p>
          <a:p>
            <a:pPr algn="just"/>
            <a:r>
              <a:rPr lang="el-GR" dirty="0"/>
              <a:t>Οι επενδύσεις τους γίνονται είτε </a:t>
            </a:r>
            <a:r>
              <a:rPr lang="el-GR" dirty="0" err="1"/>
              <a:t>επι</a:t>
            </a:r>
            <a:r>
              <a:rPr lang="el-GR" dirty="0"/>
              <a:t> εξιδανικευμένων </a:t>
            </a:r>
            <a:r>
              <a:rPr lang="el-GR" dirty="0" err="1"/>
              <a:t>γονεικών</a:t>
            </a:r>
            <a:r>
              <a:rPr lang="el-GR" dirty="0"/>
              <a:t> εικόνων που βιώνονται ως πανίσχυρες και με τις οποίες οι ασθενείς τείνουν να ταυτιστούν, είτε ο άλλος υπάρχει μόνο ως μέρος εαυτού, δίδυμη εικόνα ή καθρέφτης που αντανακλά. </a:t>
            </a:r>
          </a:p>
          <a:p>
            <a:pPr algn="just"/>
            <a:endParaRPr lang="el-GR" sz="1500" dirty="0"/>
          </a:p>
          <a:p>
            <a:pPr algn="just"/>
            <a:r>
              <a:rPr lang="el-GR" dirty="0"/>
              <a:t>Πρόκειται λοιπόν για αντικείμενα που είναι αναγκαία για τη λειτουργία του Εαυτού και για την αυτοεκτίμηση.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692696"/>
            <a:ext cx="8626160" cy="6165304"/>
          </a:xfrm>
        </p:spPr>
        <p:txBody>
          <a:bodyPr>
            <a:normAutofit/>
          </a:bodyPr>
          <a:lstStyle/>
          <a:p>
            <a:pPr algn="just"/>
            <a:r>
              <a:rPr lang="el-GR" dirty="0"/>
              <a:t>Αν είναι αλήθεια ότι η αναμονή μέσα στην ελπίδα εμφανίζεται κυρίως όταν λείπουν οι ικανοποιήσεις, πως μπορούμε να κατανοήσουμε την εμμονή της ελπίδας αντί </a:t>
            </a:r>
            <a:r>
              <a:rPr lang="el-GR" dirty="0" err="1"/>
              <a:t>π.χ</a:t>
            </a:r>
            <a:r>
              <a:rPr lang="el-GR" dirty="0"/>
              <a:t> να έχουμε μια καταθλιπτική αντίδραση προκαλούμενη από την απουσία ή απώλεια αντικειμένων που παρέχουν ικανοποιήσεις;</a:t>
            </a:r>
          </a:p>
          <a:p>
            <a:pPr algn="just"/>
            <a:endParaRPr lang="el-GR" dirty="0"/>
          </a:p>
          <a:p>
            <a:pPr algn="just"/>
            <a:r>
              <a:rPr lang="el-GR" dirty="0"/>
              <a:t>Αυτό μπορεί να εξηγηθεί λόγω της ενεργοποίησης της παντοδυναμίας, η οποία σε αυτές τις περιπτώσεις δεν επιτρέπει να αντιμετωπίζει κανείς το ενδεχόμενο απώλειας του </a:t>
            </a:r>
            <a:r>
              <a:rPr lang="el-GR" dirty="0" err="1"/>
              <a:t>ναρκισσικού</a:t>
            </a:r>
            <a:r>
              <a:rPr lang="el-GR" dirty="0"/>
              <a:t> αντικειμένου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620688"/>
            <a:ext cx="8842184" cy="6120680"/>
          </a:xfrm>
        </p:spPr>
        <p:txBody>
          <a:bodyPr>
            <a:normAutofit fontScale="85000" lnSpcReduction="10000"/>
          </a:bodyPr>
          <a:lstStyle/>
          <a:p>
            <a:pPr algn="just"/>
            <a:r>
              <a:rPr lang="el-GR" sz="3000" dirty="0"/>
              <a:t>Μιλώντας για την απελπισία,</a:t>
            </a:r>
            <a:r>
              <a:rPr lang="en-US" sz="3000" dirty="0"/>
              <a:t> </a:t>
            </a:r>
            <a:r>
              <a:rPr lang="el-GR" sz="3000" dirty="0"/>
              <a:t>ο</a:t>
            </a:r>
            <a:r>
              <a:rPr lang="en-US" sz="3000" dirty="0"/>
              <a:t> A. </a:t>
            </a:r>
            <a:r>
              <a:rPr lang="en-US" sz="3000" dirty="0" err="1"/>
              <a:t>Haynal</a:t>
            </a:r>
            <a:r>
              <a:rPr lang="en-US" sz="3000" dirty="0"/>
              <a:t> (1976)</a:t>
            </a:r>
            <a:r>
              <a:rPr lang="el-GR" sz="3000" dirty="0"/>
              <a:t> έλεγε ότι είναι το συναίσθημα ότι ο εσωτερικός κόσμος είναι ερειπωμένος, ενώ το καταθλιπτικό συναίσθημα συνδέεται με την έννοια της αλλαγής. </a:t>
            </a:r>
          </a:p>
          <a:p>
            <a:pPr algn="just"/>
            <a:endParaRPr lang="el-GR" sz="600" dirty="0"/>
          </a:p>
          <a:p>
            <a:pPr algn="just"/>
            <a:r>
              <a:rPr lang="el-GR" sz="3000" dirty="0"/>
              <a:t>Αν το άγχος είναι ένα σήμα κινδύνου, το καταθλιπτικό συναίσθημα είναι ένας σήμα αλλαγής προς μια αρνητική κατεύθυνση (την κατεύθυνση της απώλειας) και ο φόβος μπροστά στην αλλαγή είναι το άγχος αποχωρισμού από καταστάσεις ή αντικείμενα</a:t>
            </a:r>
          </a:p>
          <a:p>
            <a:pPr algn="just"/>
            <a:endParaRPr lang="el-GR" sz="600" dirty="0"/>
          </a:p>
          <a:p>
            <a:pPr algn="just"/>
            <a:r>
              <a:rPr lang="el-GR" sz="3000" dirty="0"/>
              <a:t>Το καταθλιπτικό συναίσθημα θα σήμαινε λοιπόν την αλλαγή προς μια κατεύθυνση, η οποία δεν θα ήταν θετική γιατί θα ήταν αλλαγή σε σχέση με μια απώλεια, με συνεπαγόμενο πένθος, γεγονός που δεν γίνεται αποδεκτό από τον ασθενή, όπως δεν εκδηλώνεται και η ενοχή η οποία συνδέεται με τις κατηγορίες του Υπερεγώ μια και κατά ένα ορισμένο τρόπο εξαπατηθεί. </a:t>
            </a:r>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32656"/>
            <a:ext cx="8229600" cy="864096"/>
          </a:xfrm>
        </p:spPr>
        <p:txBody>
          <a:bodyPr>
            <a:normAutofit/>
          </a:bodyPr>
          <a:lstStyle/>
          <a:p>
            <a:pPr algn="just"/>
            <a:r>
              <a:rPr lang="el-GR" dirty="0"/>
              <a:t>Μια μέρα θα έρθει…</a:t>
            </a:r>
          </a:p>
        </p:txBody>
      </p:sp>
      <p:sp>
        <p:nvSpPr>
          <p:cNvPr id="3" name="2 - Θέση περιεχομένου"/>
          <p:cNvSpPr>
            <a:spLocks noGrp="1"/>
          </p:cNvSpPr>
          <p:nvPr>
            <p:ph idx="1"/>
          </p:nvPr>
        </p:nvSpPr>
        <p:spPr>
          <a:xfrm>
            <a:off x="107504" y="1124744"/>
            <a:ext cx="8928992" cy="5733256"/>
          </a:xfrm>
        </p:spPr>
        <p:txBody>
          <a:bodyPr>
            <a:normAutofit fontScale="70000" lnSpcReduction="20000"/>
          </a:bodyPr>
          <a:lstStyle/>
          <a:p>
            <a:pPr algn="just">
              <a:buNone/>
            </a:pPr>
            <a:r>
              <a:rPr lang="el-GR" sz="3100" dirty="0"/>
              <a:t>Ο </a:t>
            </a:r>
            <a:r>
              <a:rPr lang="en-US" sz="3100" dirty="0"/>
              <a:t>L. Altman </a:t>
            </a:r>
            <a:r>
              <a:rPr lang="el-GR" sz="3100" dirty="0"/>
              <a:t>στην προσπάθεια του να περιγράψει αυτό που </a:t>
            </a:r>
          </a:p>
          <a:p>
            <a:pPr algn="just">
              <a:buNone/>
            </a:pPr>
            <a:r>
              <a:rPr lang="el-GR" sz="3100" dirty="0"/>
              <a:t>αποκαλεί </a:t>
            </a:r>
            <a:r>
              <a:rPr lang="el-GR" sz="3100" b="1" dirty="0">
                <a:solidFill>
                  <a:srgbClr val="FF0000"/>
                </a:solidFill>
              </a:rPr>
              <a:t>σύνδρομο αναμονής </a:t>
            </a:r>
            <a:r>
              <a:rPr lang="el-GR" sz="3100" dirty="0"/>
              <a:t>αναφέρεται σε δύο αντίθετες </a:t>
            </a:r>
          </a:p>
          <a:p>
            <a:pPr algn="just">
              <a:buNone/>
            </a:pPr>
            <a:r>
              <a:rPr lang="el-GR" sz="3100" dirty="0"/>
              <a:t>έννοιες (ενεργητική και αναστολή της πράξης) </a:t>
            </a:r>
          </a:p>
          <a:p>
            <a:pPr algn="just">
              <a:buNone/>
            </a:pPr>
            <a:endParaRPr lang="el-GR" sz="1900" dirty="0"/>
          </a:p>
          <a:p>
            <a:pPr algn="just"/>
            <a:r>
              <a:rPr lang="el-GR" sz="3400" dirty="0"/>
              <a:t>Στην ενεργητική έννοια αναμένει κανείς σε κατάσταση συναγερμού, έτοιμος να δράσει, έχοντας πλήρη συνείδηση</a:t>
            </a:r>
          </a:p>
          <a:p>
            <a:pPr algn="just"/>
            <a:endParaRPr lang="el-GR" dirty="0"/>
          </a:p>
          <a:p>
            <a:pPr algn="just"/>
            <a:r>
              <a:rPr lang="el-GR" sz="3400" dirty="0"/>
              <a:t>Ενώ στην έννοια</a:t>
            </a:r>
            <a:r>
              <a:rPr lang="en-US" sz="3400" dirty="0"/>
              <a:t> </a:t>
            </a:r>
            <a:r>
              <a:rPr lang="el-GR" sz="3400" dirty="0"/>
              <a:t>της αναστολής της πράξης παίζουν συχνά ρόλο οι αναστολές της σκέψης. Η τάση για αναβολή έρχεται στο προσκήνιο ενώ μοιάζει να απουσιάζει η πρόθεση για να προχωρήσει κανείς. </a:t>
            </a:r>
          </a:p>
          <a:p>
            <a:pPr algn="just">
              <a:buNone/>
            </a:pPr>
            <a:endParaRPr lang="en-US" sz="1900" dirty="0"/>
          </a:p>
          <a:p>
            <a:pPr algn="just">
              <a:buNone/>
            </a:pPr>
            <a:endParaRPr lang="el-GR" sz="1900" dirty="0"/>
          </a:p>
          <a:p>
            <a:pPr algn="just">
              <a:buNone/>
            </a:pPr>
            <a:r>
              <a:rPr lang="el-GR" sz="3400" dirty="0"/>
              <a:t>Αυτό αναγνωρίζει η ασθενής του </a:t>
            </a:r>
            <a:r>
              <a:rPr lang="en-US" sz="3400" dirty="0"/>
              <a:t>Altman </a:t>
            </a:r>
            <a:r>
              <a:rPr lang="el-GR" sz="3400" dirty="0"/>
              <a:t>που λέει «Όταν θα </a:t>
            </a:r>
          </a:p>
          <a:p>
            <a:pPr algn="just">
              <a:buNone/>
            </a:pPr>
            <a:r>
              <a:rPr lang="el-GR" sz="3400" dirty="0"/>
              <a:t>πάψω να έρχομαι εδώ, ελπίζω ότι θα μπορέσω να κάνω κάτι </a:t>
            </a:r>
            <a:endParaRPr lang="en-US" sz="3400" dirty="0"/>
          </a:p>
          <a:p>
            <a:pPr algn="just">
              <a:buNone/>
            </a:pPr>
            <a:r>
              <a:rPr lang="el-GR" sz="3400" dirty="0"/>
              <a:t>άλλο από το να εύχομαι να εκπληρωθούν τα όνειρά μου στο </a:t>
            </a:r>
            <a:endParaRPr lang="en-US" sz="3400" dirty="0"/>
          </a:p>
          <a:p>
            <a:pPr algn="just">
              <a:buNone/>
            </a:pPr>
            <a:r>
              <a:rPr lang="el-GR" sz="3400" dirty="0"/>
              <a:t>μέλλον. Καταλήγεις να κουράζεσαι αναμένοντας στο μέλλον. </a:t>
            </a:r>
            <a:endParaRPr lang="en-US" sz="3400" dirty="0"/>
          </a:p>
          <a:p>
            <a:pPr algn="just">
              <a:buNone/>
            </a:pPr>
            <a:r>
              <a:rPr lang="el-GR" sz="3400" dirty="0"/>
              <a:t>Όμως τελικά αυτό είναι πιο διασκεδαστικό από το βλέπεις τα </a:t>
            </a:r>
            <a:endParaRPr lang="en-US" sz="3400" dirty="0"/>
          </a:p>
          <a:p>
            <a:pPr algn="just">
              <a:buNone/>
            </a:pPr>
            <a:r>
              <a:rPr lang="el-GR" sz="3400" dirty="0"/>
              <a:t>πράγματα να φτάνουν </a:t>
            </a:r>
            <a:r>
              <a:rPr lang="el-GR" sz="3400" dirty="0" err="1"/>
              <a:t>σ’ένα</a:t>
            </a:r>
            <a:r>
              <a:rPr lang="el-GR" sz="3400" dirty="0"/>
              <a:t> τέλος»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764704"/>
            <a:ext cx="9036496" cy="6093296"/>
          </a:xfrm>
        </p:spPr>
        <p:txBody>
          <a:bodyPr>
            <a:normAutofit fontScale="70000" lnSpcReduction="20000"/>
          </a:bodyPr>
          <a:lstStyle/>
          <a:p>
            <a:pPr algn="just">
              <a:buNone/>
            </a:pPr>
            <a:r>
              <a:rPr lang="el-GR" sz="3300" dirty="0"/>
              <a:t>Είναι σαν μια κινητική κατάσταση σε αναστολή…</a:t>
            </a:r>
          </a:p>
          <a:p>
            <a:pPr algn="just">
              <a:buNone/>
            </a:pPr>
            <a:r>
              <a:rPr lang="el-GR" sz="3300" b="1" dirty="0">
                <a:solidFill>
                  <a:schemeClr val="tx2"/>
                </a:solidFill>
              </a:rPr>
              <a:t> «Θα έρθει μια μέρα που θα μεγαλώσω…»</a:t>
            </a:r>
          </a:p>
          <a:p>
            <a:pPr algn="just">
              <a:buNone/>
            </a:pPr>
            <a:endParaRPr lang="el-GR" b="1" dirty="0">
              <a:solidFill>
                <a:schemeClr val="tx2"/>
              </a:solidFill>
            </a:endParaRPr>
          </a:p>
          <a:p>
            <a:pPr algn="just">
              <a:buNone/>
            </a:pPr>
            <a:r>
              <a:rPr lang="el-GR" sz="3300" dirty="0"/>
              <a:t>Ένας αναλυόμενος που </a:t>
            </a:r>
            <a:r>
              <a:rPr lang="el-GR" sz="3300" dirty="0" err="1"/>
              <a:t>διηγόταν</a:t>
            </a:r>
            <a:r>
              <a:rPr lang="el-GR" sz="3300" dirty="0"/>
              <a:t> πως ήταν μικρός ήλπιζε ότι αν </a:t>
            </a:r>
          </a:p>
          <a:p>
            <a:pPr algn="just">
              <a:buNone/>
            </a:pPr>
            <a:r>
              <a:rPr lang="el-GR" sz="3300" dirty="0"/>
              <a:t>έβαζε την μητέρα του </a:t>
            </a:r>
            <a:r>
              <a:rPr lang="el-GR" sz="3300" dirty="0" err="1"/>
              <a:t>σ’ένα</a:t>
            </a:r>
            <a:r>
              <a:rPr lang="el-GR" sz="3300" dirty="0"/>
              <a:t> βαρέλι θα την εμπόδιζε να </a:t>
            </a:r>
          </a:p>
          <a:p>
            <a:pPr algn="just">
              <a:buNone/>
            </a:pPr>
            <a:r>
              <a:rPr lang="el-GR" sz="3300" dirty="0"/>
              <a:t>μεγαλώσει και μεγαλώνοντας ο ίδιος θα μπορούσε να την </a:t>
            </a:r>
          </a:p>
          <a:p>
            <a:pPr algn="just">
              <a:buNone/>
            </a:pPr>
            <a:r>
              <a:rPr lang="el-GR" sz="3300" dirty="0"/>
              <a:t>παντρευτεί, ενώ θα κρατούσε φυλακισμένο τον πατέρα του στο </a:t>
            </a:r>
          </a:p>
          <a:p>
            <a:pPr algn="just">
              <a:buNone/>
            </a:pPr>
            <a:r>
              <a:rPr lang="el-GR" sz="3300" dirty="0"/>
              <a:t>κοτέτσι.</a:t>
            </a:r>
          </a:p>
          <a:p>
            <a:pPr algn="just">
              <a:buNone/>
            </a:pPr>
            <a:endParaRPr lang="el-GR" dirty="0"/>
          </a:p>
          <a:p>
            <a:pPr algn="just">
              <a:buNone/>
            </a:pPr>
            <a:r>
              <a:rPr lang="el-GR" sz="3300" dirty="0"/>
              <a:t>Το σχέδιο το οποίο αναβάλλεται, έχοντας  τις ρίζες του στην </a:t>
            </a:r>
          </a:p>
          <a:p>
            <a:pPr algn="just">
              <a:buNone/>
            </a:pPr>
            <a:r>
              <a:rPr lang="el-GR" sz="3300" dirty="0"/>
              <a:t>απόγνωση της παιδικής αδυναμίας, ανήκει στην ίδια κατηγορία του </a:t>
            </a:r>
          </a:p>
          <a:p>
            <a:pPr algn="just">
              <a:buNone/>
            </a:pPr>
            <a:r>
              <a:rPr lang="el-GR" sz="3300" dirty="0"/>
              <a:t>«παραλόγου» που ανήκει και η πίστη ότι το πέος θα βλαστήσει </a:t>
            </a:r>
          </a:p>
          <a:p>
            <a:pPr algn="just">
              <a:buNone/>
            </a:pPr>
            <a:r>
              <a:rPr lang="el-GR" sz="3300" dirty="0"/>
              <a:t>όπως σκεφτόταν ο μικρός Χανς βλέποντας τα γεννητικά όργανα της </a:t>
            </a:r>
          </a:p>
          <a:p>
            <a:pPr algn="just">
              <a:buNone/>
            </a:pPr>
            <a:r>
              <a:rPr lang="el-GR" sz="3300" dirty="0"/>
              <a:t>αδερφής του. </a:t>
            </a:r>
          </a:p>
          <a:p>
            <a:pPr algn="just">
              <a:buNone/>
            </a:pPr>
            <a:endParaRPr lang="el-GR" dirty="0"/>
          </a:p>
          <a:p>
            <a:pPr algn="just">
              <a:buNone/>
            </a:pPr>
            <a:r>
              <a:rPr lang="el-GR" sz="3300" dirty="0"/>
              <a:t>Εντούτοις, αυτό το κύμα ποτίζει τον παιδικό ναρκισσισμό και </a:t>
            </a:r>
          </a:p>
          <a:p>
            <a:pPr algn="just">
              <a:buNone/>
            </a:pPr>
            <a:r>
              <a:rPr lang="el-GR" sz="3300" dirty="0"/>
              <a:t>καλλιεργεί το έδαφος για μια άλλη πραγματικότητα στην οποία δεν </a:t>
            </a:r>
          </a:p>
          <a:p>
            <a:pPr algn="just">
              <a:buNone/>
            </a:pPr>
            <a:r>
              <a:rPr lang="el-GR" sz="3300" dirty="0"/>
              <a:t>μπορούν να εγγραφούν η απώλεια και η απουσία. </a:t>
            </a:r>
          </a:p>
          <a:p>
            <a:pPr algn="just">
              <a:buNone/>
            </a:pPr>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548680"/>
            <a:ext cx="8928992" cy="6309320"/>
          </a:xfrm>
        </p:spPr>
        <p:txBody>
          <a:bodyPr>
            <a:normAutofit fontScale="85000" lnSpcReduction="10000"/>
          </a:bodyPr>
          <a:lstStyle/>
          <a:p>
            <a:pPr algn="just">
              <a:buNone/>
            </a:pPr>
            <a:r>
              <a:rPr lang="el-GR" sz="3200" dirty="0"/>
              <a:t>Ένας άλλος ασθενής έλεγε ότι το παρόν δεν είχε </a:t>
            </a:r>
            <a:r>
              <a:rPr lang="el-GR" sz="3200" dirty="0" err="1"/>
              <a:t>γι’αυτόν</a:t>
            </a:r>
            <a:r>
              <a:rPr lang="el-GR" sz="3200" dirty="0"/>
              <a:t> </a:t>
            </a:r>
          </a:p>
          <a:p>
            <a:pPr algn="just">
              <a:buNone/>
            </a:pPr>
            <a:r>
              <a:rPr lang="el-GR" sz="3200" dirty="0"/>
              <a:t>άλλο νόημα από το να χρησιμεύει ως αναφορά για ένα </a:t>
            </a:r>
          </a:p>
          <a:p>
            <a:pPr algn="just">
              <a:buNone/>
            </a:pPr>
            <a:r>
              <a:rPr lang="el-GR" sz="3200" dirty="0"/>
              <a:t>μελλοντικό χρόνο κατά τον οποίο θα είχε την γνώση και </a:t>
            </a:r>
          </a:p>
          <a:p>
            <a:pPr algn="just">
              <a:buNone/>
            </a:pPr>
            <a:r>
              <a:rPr lang="el-GR" sz="3200" dirty="0"/>
              <a:t>την ικανότητα για να πραγματοποιήσει μια σειρά από </a:t>
            </a:r>
          </a:p>
          <a:p>
            <a:pPr algn="just">
              <a:buNone/>
            </a:pPr>
            <a:r>
              <a:rPr lang="el-GR" sz="3200" dirty="0"/>
              <a:t>αλλαγές τις οποίες έκρινε αναγκαίες για την ζωή του. </a:t>
            </a:r>
          </a:p>
          <a:p>
            <a:pPr algn="just">
              <a:buNone/>
            </a:pPr>
            <a:endParaRPr lang="el-GR" dirty="0"/>
          </a:p>
          <a:p>
            <a:pPr algn="just">
              <a:buNone/>
            </a:pPr>
            <a:r>
              <a:rPr lang="el-GR" sz="3200" dirty="0"/>
              <a:t>Οι ήρωες του </a:t>
            </a:r>
            <a:r>
              <a:rPr lang="el-GR" sz="3200" dirty="0" err="1"/>
              <a:t>Σάμουελ</a:t>
            </a:r>
            <a:r>
              <a:rPr lang="el-GR" sz="3200" dirty="0"/>
              <a:t> </a:t>
            </a:r>
            <a:r>
              <a:rPr lang="el-GR" sz="3200" dirty="0" err="1"/>
              <a:t>Μπέκετ</a:t>
            </a:r>
            <a:r>
              <a:rPr lang="el-GR" sz="3200" dirty="0"/>
              <a:t>, στο «Περιμένοντας τον </a:t>
            </a:r>
          </a:p>
          <a:p>
            <a:pPr algn="just">
              <a:buNone/>
            </a:pPr>
            <a:r>
              <a:rPr lang="el-GR" sz="3200" dirty="0" err="1"/>
              <a:t>Γκοντό</a:t>
            </a:r>
            <a:r>
              <a:rPr lang="el-GR" sz="3200" dirty="0"/>
              <a:t>» (1952), διατηρούν την ελπίδα μιας λυτρωτικής </a:t>
            </a:r>
          </a:p>
          <a:p>
            <a:pPr algn="just">
              <a:buNone/>
            </a:pPr>
            <a:r>
              <a:rPr lang="el-GR" sz="3200" dirty="0"/>
              <a:t>άφιξης. Ακόμα κι αφού περίμεναν για πολύ μάταια τον </a:t>
            </a:r>
          </a:p>
          <a:p>
            <a:pPr algn="just">
              <a:buNone/>
            </a:pPr>
            <a:r>
              <a:rPr lang="el-GR" sz="3200" dirty="0" err="1"/>
              <a:t>Γκοντό</a:t>
            </a:r>
            <a:r>
              <a:rPr lang="el-GR" sz="3200" dirty="0"/>
              <a:t> εκείνος δεν ήρθε ποτέ.  </a:t>
            </a:r>
          </a:p>
          <a:p>
            <a:pPr algn="just">
              <a:buNone/>
            </a:pPr>
            <a:endParaRPr lang="el-GR" sz="3200" dirty="0"/>
          </a:p>
          <a:p>
            <a:pPr algn="just">
              <a:buNone/>
            </a:pPr>
            <a:r>
              <a:rPr lang="el-GR" sz="3100" dirty="0"/>
              <a:t>Ο </a:t>
            </a:r>
            <a:r>
              <a:rPr lang="en-US" sz="3100" dirty="0"/>
              <a:t>Winnicott </a:t>
            </a:r>
            <a:r>
              <a:rPr lang="el-GR" sz="3100" dirty="0"/>
              <a:t>και ο </a:t>
            </a:r>
            <a:r>
              <a:rPr lang="en-US" sz="3100" dirty="0"/>
              <a:t>B. Bettelheim </a:t>
            </a:r>
            <a:r>
              <a:rPr lang="el-GR" sz="3100" dirty="0"/>
              <a:t>έχουν μιλήσει για τα </a:t>
            </a:r>
          </a:p>
          <a:p>
            <a:pPr algn="just">
              <a:buNone/>
            </a:pPr>
            <a:r>
              <a:rPr lang="el-GR" sz="3100" dirty="0"/>
              <a:t>αποτελέσματα της υπερβολικά μακρόχρονης αναμονής </a:t>
            </a:r>
          </a:p>
          <a:p>
            <a:pPr algn="just">
              <a:buNone/>
            </a:pPr>
            <a:r>
              <a:rPr lang="el-GR" sz="3100" dirty="0"/>
              <a:t>που ξεπερνά τις ικανότητες του υποκειμένου να αναβάλει </a:t>
            </a:r>
          </a:p>
          <a:p>
            <a:pPr algn="just">
              <a:buNone/>
            </a:pPr>
            <a:r>
              <a:rPr lang="el-GR" sz="3100" dirty="0"/>
              <a:t>την εκπλήρωση. </a:t>
            </a:r>
          </a:p>
          <a:p>
            <a:pPr algn="just">
              <a:buNone/>
            </a:pPr>
            <a:endParaRPr lang="el-GR" sz="3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  </a:t>
            </a:r>
          </a:p>
        </p:txBody>
      </p:sp>
      <p:sp>
        <p:nvSpPr>
          <p:cNvPr id="3" name="2 - Θέση περιεχομένου"/>
          <p:cNvSpPr>
            <a:spLocks noGrp="1"/>
          </p:cNvSpPr>
          <p:nvPr>
            <p:ph idx="1"/>
          </p:nvPr>
        </p:nvSpPr>
        <p:spPr>
          <a:xfrm>
            <a:off x="107504" y="692696"/>
            <a:ext cx="8698168" cy="5976664"/>
          </a:xfrm>
        </p:spPr>
        <p:txBody>
          <a:bodyPr>
            <a:normAutofit lnSpcReduction="10000"/>
          </a:bodyPr>
          <a:lstStyle/>
          <a:p>
            <a:pPr algn="just"/>
            <a:endParaRPr lang="el-GR" sz="600" dirty="0"/>
          </a:p>
          <a:p>
            <a:pPr algn="just"/>
            <a:r>
              <a:rPr lang="el-GR" sz="3200" dirty="0"/>
              <a:t>Πέρα από έναν ορισμένο χρόνο, το αντικείμενο, ακόμα και αν εκδηλώσει τελικά την παρουσία του θα σχετίζεται πάντα με το ίχνος του </a:t>
            </a:r>
            <a:r>
              <a:rPr lang="el-GR" sz="3200" dirty="0" err="1"/>
              <a:t>απωλεσθέντος</a:t>
            </a:r>
            <a:r>
              <a:rPr lang="el-GR" sz="3200" dirty="0"/>
              <a:t>.</a:t>
            </a:r>
          </a:p>
          <a:p>
            <a:pPr algn="just"/>
            <a:endParaRPr lang="el-GR" sz="3200" dirty="0"/>
          </a:p>
          <a:p>
            <a:pPr algn="just"/>
            <a:r>
              <a:rPr lang="el-GR" sz="3200" dirty="0"/>
              <a:t> Στο εξής θα επενδύονται η απώλεια του αντικειμένου και η απουσία της ελπίδας. </a:t>
            </a:r>
          </a:p>
          <a:p>
            <a:pPr algn="just"/>
            <a:endParaRPr lang="el-GR" sz="3200" dirty="0"/>
          </a:p>
          <a:p>
            <a:pPr algn="just"/>
            <a:r>
              <a:rPr lang="el-GR" sz="3200" dirty="0"/>
              <a:t>Ο </a:t>
            </a:r>
            <a:r>
              <a:rPr lang="en-US" sz="3200" dirty="0" err="1"/>
              <a:t>Winnicott</a:t>
            </a:r>
            <a:r>
              <a:rPr lang="el-GR" sz="3200" dirty="0"/>
              <a:t> μιλά για την εμπειρία ενός πρωτόγονου άγχους αποχωρισμού που εισάγει το κενό και τη ναρκισσιστική καταστροφή.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692696"/>
            <a:ext cx="8784976" cy="5976664"/>
          </a:xfrm>
        </p:spPr>
        <p:txBody>
          <a:bodyPr>
            <a:noAutofit/>
          </a:bodyPr>
          <a:lstStyle/>
          <a:p>
            <a:pPr algn="just"/>
            <a:r>
              <a:rPr lang="el-GR" sz="3300" dirty="0"/>
              <a:t>Αναφερόμενος στις εμπειρίες αναγκαστικών αναμονών, ο </a:t>
            </a:r>
            <a:r>
              <a:rPr lang="en-US" sz="3300" dirty="0"/>
              <a:t>E. </a:t>
            </a:r>
            <a:r>
              <a:rPr lang="en-US" sz="3300" dirty="0" err="1"/>
              <a:t>Bergler</a:t>
            </a:r>
            <a:r>
              <a:rPr lang="en-US" sz="3300" dirty="0"/>
              <a:t> (1939) </a:t>
            </a:r>
            <a:r>
              <a:rPr lang="el-GR" sz="3300" dirty="0"/>
              <a:t>υπογραμμίζει τους κινδύνους για την οργάνωση μέσα στον μαζοχισμό της προσωπικότητας, λόγω της ενεργοποίησης των μαζοχιστικών ευχών της </a:t>
            </a:r>
            <a:r>
              <a:rPr lang="el-GR" sz="3300" dirty="0" err="1"/>
              <a:t>στοματικότητας</a:t>
            </a:r>
            <a:r>
              <a:rPr lang="el-GR" sz="3300" dirty="0"/>
              <a:t> και </a:t>
            </a:r>
            <a:r>
              <a:rPr lang="el-GR" sz="3300" dirty="0" err="1"/>
              <a:t>πρωκτικότητας</a:t>
            </a:r>
            <a:r>
              <a:rPr lang="el-GR" sz="3300" dirty="0"/>
              <a:t>, καθώς και τον κίνδυνο της ψυχαναγκαστικής επανάληψης παθητικών βιωμάτων ώστε το υποκείμενο μέσω της ενεργούς κυριαρχίας </a:t>
            </a:r>
            <a:r>
              <a:rPr lang="el-GR" sz="3300" dirty="0" err="1"/>
              <a:t>επι</a:t>
            </a:r>
            <a:r>
              <a:rPr lang="el-GR" sz="3300" dirty="0"/>
              <a:t> των βιωμάτων να αποκαταστήσει την εκτίμηση του πληγωμένου εαυτού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476672"/>
            <a:ext cx="8229600" cy="1066800"/>
          </a:xfrm>
        </p:spPr>
        <p:txBody>
          <a:bodyPr/>
          <a:lstStyle/>
          <a:p>
            <a:pPr algn="just"/>
            <a:r>
              <a:rPr lang="el-GR" b="1" dirty="0"/>
              <a:t>Αύριο όλα θα πάνε καλύτερα… </a:t>
            </a:r>
          </a:p>
        </p:txBody>
      </p:sp>
      <p:sp>
        <p:nvSpPr>
          <p:cNvPr id="3" name="2 - Θέση περιεχομένου"/>
          <p:cNvSpPr>
            <a:spLocks noGrp="1"/>
          </p:cNvSpPr>
          <p:nvPr>
            <p:ph idx="1"/>
          </p:nvPr>
        </p:nvSpPr>
        <p:spPr>
          <a:xfrm>
            <a:off x="301752" y="1340768"/>
            <a:ext cx="8503920" cy="5328592"/>
          </a:xfrm>
        </p:spPr>
        <p:txBody>
          <a:bodyPr>
            <a:normAutofit/>
          </a:bodyPr>
          <a:lstStyle/>
          <a:p>
            <a:pPr algn="just"/>
            <a:r>
              <a:rPr lang="el-GR" dirty="0"/>
              <a:t>Το κείμενο Δυσφορία στον πολιτισμό (1930) συνοψίζει τις ιδέες του Φρόυντ για την πίστη. Υποστηρίζει ότι οι θρησκευτικές ανάγκες προέρχονται από την αδυναμία του παιδιού και τη νοσταλγία του για τον πατέρα. Στηρίζονται από το φόβο μιας ανώτερης δύναμης (αφού ο ναρκισσισμός του υποκειμένου προβάλλεται στους γονείς) </a:t>
            </a:r>
          </a:p>
          <a:p>
            <a:pPr algn="just"/>
            <a:endParaRPr lang="el-GR" dirty="0"/>
          </a:p>
          <a:p>
            <a:pPr algn="just"/>
            <a:r>
              <a:rPr lang="el-GR" dirty="0"/>
              <a:t>«Δεν μπορώ να σκεφτώ καμία ανάγκη της παιδικής ηλικίας τόσο ισχυρή όσο την ανάγκη της πατρικής προστασίας» (Φρουντ,1930)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620688"/>
            <a:ext cx="9036496" cy="6120680"/>
          </a:xfrm>
        </p:spPr>
        <p:txBody>
          <a:bodyPr>
            <a:normAutofit fontScale="92500" lnSpcReduction="10000"/>
          </a:bodyPr>
          <a:lstStyle/>
          <a:p>
            <a:pPr algn="just"/>
            <a:r>
              <a:rPr lang="el-GR" sz="3100" dirty="0"/>
              <a:t>Θα πρέπει όμως το παιδί να μπορεί να πιστέψει ότι θέλουν πράγματι να του δώσουν την προστασία, ότι η προστασία του είναι προσιτή και ότι το ίδιο είναι άξιο να την έχει. Η ενοχή δεν πρέπει να παρεμβαίνει σε μεγάλο βαθμό. Αλλιώς η κατάσταση φθείρεται είτε προς την υποταγή και την σαδομαζοχιστική ανταλλαγή, είτε προς την κατεύθυνση μιας παράλογης εξέγερση</a:t>
            </a:r>
            <a:r>
              <a:rPr lang="el-GR" dirty="0"/>
              <a:t>ς. </a:t>
            </a:r>
          </a:p>
          <a:p>
            <a:pPr>
              <a:buNone/>
            </a:pPr>
            <a:endParaRPr lang="el-GR" dirty="0"/>
          </a:p>
          <a:p>
            <a:r>
              <a:rPr lang="el-GR" sz="3100" dirty="0"/>
              <a:t>Το αίσθημα της ενοχής έχει δύο πηγές</a:t>
            </a:r>
            <a:r>
              <a:rPr lang="en-US" sz="3100" dirty="0"/>
              <a:t>: </a:t>
            </a:r>
            <a:r>
              <a:rPr lang="el-GR" sz="3100" dirty="0"/>
              <a:t>εκείνη που έχει την αρχή της στο ότι </a:t>
            </a:r>
            <a:r>
              <a:rPr lang="el-GR" sz="3100" b="1" dirty="0"/>
              <a:t>η εξουσία απαιτεί απάρνηση των ενστικτωδών ικανοποιήσεων </a:t>
            </a:r>
            <a:r>
              <a:rPr lang="el-GR" sz="3100" dirty="0"/>
              <a:t>και εκείνη που ξεκινά από </a:t>
            </a:r>
            <a:r>
              <a:rPr lang="el-GR" sz="3100" b="1" dirty="0"/>
              <a:t>ένα Υπερεγώ το οποίο ωθεί στην τιμωρία</a:t>
            </a:r>
            <a:r>
              <a:rPr lang="el-GR" sz="3100" dirty="0"/>
              <a:t>. Αυτές οι πηγές συναντιούνται για να υφάνουν την ιστορία ενός υποκειμένου.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692696"/>
            <a:ext cx="8856984" cy="6165304"/>
          </a:xfrm>
        </p:spPr>
        <p:txBody>
          <a:bodyPr>
            <a:normAutofit/>
          </a:bodyPr>
          <a:lstStyle/>
          <a:p>
            <a:r>
              <a:rPr lang="el-GR" b="1" u="sng" dirty="0">
                <a:solidFill>
                  <a:srgbClr val="C00000"/>
                </a:solidFill>
              </a:rPr>
              <a:t>Οι προσδοκίες μας</a:t>
            </a:r>
            <a:r>
              <a:rPr lang="el-GR" dirty="0"/>
              <a:t>, οι οποίες εισάγονται ως πιθανή ή και σχεδόν εξασφαλισμένη την πραγματοποίηση της επιθυμίας, </a:t>
            </a:r>
            <a:r>
              <a:rPr lang="el-GR" b="1" u="sng" dirty="0">
                <a:solidFill>
                  <a:srgbClr val="C00000"/>
                </a:solidFill>
              </a:rPr>
              <a:t>μέσα στον ψυχισμό διασφαλίζουν την εικόνα ενός καλού αντικειμένου που θα έρθει</a:t>
            </a:r>
            <a:r>
              <a:rPr lang="el-GR" dirty="0"/>
              <a:t>, που μπορεί και θέλει να ανταποκριθεί στα αιτήματα μας. </a:t>
            </a:r>
          </a:p>
          <a:p>
            <a:endParaRPr lang="el-GR" dirty="0"/>
          </a:p>
          <a:p>
            <a:r>
              <a:rPr lang="el-GR" dirty="0"/>
              <a:t>Ο </a:t>
            </a:r>
            <a:r>
              <a:rPr lang="en-US" dirty="0" err="1"/>
              <a:t>Winnicott</a:t>
            </a:r>
            <a:r>
              <a:rPr lang="en-US" dirty="0"/>
              <a:t> (1958) </a:t>
            </a:r>
            <a:r>
              <a:rPr lang="el-GR" dirty="0"/>
              <a:t>πίστευε ότι </a:t>
            </a:r>
            <a:r>
              <a:rPr lang="el-GR" b="1" dirty="0"/>
              <a:t>το καλό αυτό αντικείμενο ανταποκρίνεται σε κάτι που είχαμε στο παρελθόν</a:t>
            </a:r>
            <a:r>
              <a:rPr lang="el-GR" dirty="0"/>
              <a:t>, </a:t>
            </a:r>
            <a:r>
              <a:rPr lang="el-GR" b="1" dirty="0">
                <a:solidFill>
                  <a:srgbClr val="C00000"/>
                </a:solidFill>
              </a:rPr>
              <a:t>στις πρώτες μας σχέσεις με το αντικείμενο </a:t>
            </a:r>
            <a:r>
              <a:rPr lang="el-GR" dirty="0"/>
              <a:t>και ότι </a:t>
            </a:r>
            <a:r>
              <a:rPr lang="el-GR" u="sng" dirty="0"/>
              <a:t>η ελπίδα να το ξαναβρούμε μπορεί να αποτελέσει ακόμα και τη βάση ορισμένων αντικοινωνικών πράξεων </a:t>
            </a:r>
            <a:r>
              <a:rPr lang="el-GR" dirty="0"/>
              <a:t>(κλεπτομανία)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692696"/>
            <a:ext cx="8856984" cy="6165304"/>
          </a:xfrm>
        </p:spPr>
        <p:txBody>
          <a:bodyPr>
            <a:normAutofit fontScale="92500" lnSpcReduction="20000"/>
          </a:bodyPr>
          <a:lstStyle/>
          <a:p>
            <a:pPr algn="just">
              <a:buNone/>
            </a:pPr>
            <a:r>
              <a:rPr lang="el-GR" sz="3100" dirty="0"/>
              <a:t>Στην πορεία της ιστορίας αυτής η ελπίδα γίνεται το </a:t>
            </a:r>
          </a:p>
          <a:p>
            <a:pPr algn="just">
              <a:buNone/>
            </a:pPr>
            <a:r>
              <a:rPr lang="el-GR" sz="3100" dirty="0"/>
              <a:t>σήμα της συνάντησης με έναν πατέρα που </a:t>
            </a:r>
          </a:p>
          <a:p>
            <a:pPr algn="just">
              <a:buNone/>
            </a:pPr>
            <a:r>
              <a:rPr lang="el-GR" sz="3100" dirty="0"/>
              <a:t>αποδέχεται να προστατεύει και με μια μητέρα </a:t>
            </a:r>
          </a:p>
          <a:p>
            <a:pPr algn="just">
              <a:buNone/>
            </a:pPr>
            <a:r>
              <a:rPr lang="el-GR" sz="3100" dirty="0"/>
              <a:t>αλάνθαστη στις ανταμοιβές που παρέχει. Η ελπίδα </a:t>
            </a:r>
          </a:p>
          <a:p>
            <a:pPr algn="just">
              <a:buNone/>
            </a:pPr>
            <a:r>
              <a:rPr lang="el-GR" sz="3100" dirty="0"/>
              <a:t>είναι ελπίδα συμμετοχής στους καρπούς μιας </a:t>
            </a:r>
          </a:p>
          <a:p>
            <a:pPr algn="just">
              <a:buNone/>
            </a:pPr>
            <a:r>
              <a:rPr lang="el-GR" sz="3100" dirty="0"/>
              <a:t>τέτοιας συνάντησης </a:t>
            </a:r>
          </a:p>
          <a:p>
            <a:pPr algn="just">
              <a:buNone/>
            </a:pPr>
            <a:endParaRPr lang="el-GR" dirty="0"/>
          </a:p>
          <a:p>
            <a:pPr algn="just">
              <a:buNone/>
            </a:pPr>
            <a:r>
              <a:rPr lang="el-GR" sz="3300" dirty="0"/>
              <a:t>Τα συναισθήματα ελπίδας όταν καθορίζουν </a:t>
            </a:r>
          </a:p>
          <a:p>
            <a:pPr algn="just">
              <a:buNone/>
            </a:pPr>
            <a:r>
              <a:rPr lang="el-GR" sz="3300" dirty="0"/>
              <a:t>καταστάσεις προσδοκίας παίζουν συνήθως τον </a:t>
            </a:r>
          </a:p>
          <a:p>
            <a:pPr algn="just">
              <a:buNone/>
            </a:pPr>
            <a:r>
              <a:rPr lang="el-GR" sz="3300" dirty="0"/>
              <a:t>ρόλο ενός παράγοντα που ενεργοποιεί τις </a:t>
            </a:r>
          </a:p>
          <a:p>
            <a:pPr algn="just">
              <a:buNone/>
            </a:pPr>
            <a:r>
              <a:rPr lang="el-GR" sz="3300" dirty="0"/>
              <a:t>δυνάμεις διεργασίας και ένταξης του Εγώ, ωθούν </a:t>
            </a:r>
          </a:p>
          <a:p>
            <a:pPr algn="just">
              <a:buNone/>
            </a:pPr>
            <a:r>
              <a:rPr lang="el-GR" sz="3300" dirty="0"/>
              <a:t>προς τα εμπρός προσπαθώντας να χαράξουν </a:t>
            </a:r>
          </a:p>
          <a:p>
            <a:pPr algn="just">
              <a:buNone/>
            </a:pPr>
            <a:r>
              <a:rPr lang="el-GR" sz="3300" dirty="0"/>
              <a:t>πιθανές λύσεις και να ελαττώσουν την ψυχική </a:t>
            </a:r>
          </a:p>
          <a:p>
            <a:pPr algn="just">
              <a:buNone/>
            </a:pPr>
            <a:r>
              <a:rPr lang="el-GR" sz="3300" dirty="0"/>
              <a:t>οδύνη.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620688"/>
            <a:ext cx="9036496" cy="6120680"/>
          </a:xfrm>
        </p:spPr>
        <p:txBody>
          <a:bodyPr>
            <a:normAutofit/>
          </a:bodyPr>
          <a:lstStyle/>
          <a:p>
            <a:pPr algn="just">
              <a:buNone/>
            </a:pPr>
            <a:r>
              <a:rPr lang="el-GR" sz="3000" dirty="0"/>
              <a:t>Οι μορφές αναζήτησης είναι πολυάριθμες</a:t>
            </a:r>
            <a:r>
              <a:rPr lang="en-US" sz="3000" dirty="0"/>
              <a:t>: </a:t>
            </a:r>
            <a:endParaRPr lang="el-GR" sz="3000" dirty="0"/>
          </a:p>
          <a:p>
            <a:pPr algn="just">
              <a:buNone/>
            </a:pPr>
            <a:r>
              <a:rPr lang="el-GR" sz="3000" dirty="0"/>
              <a:t>αναζήτηση του άγιου Δισκοπότηρου, πίστη σε μια </a:t>
            </a:r>
          </a:p>
          <a:p>
            <a:pPr algn="just">
              <a:buNone/>
            </a:pPr>
            <a:r>
              <a:rPr lang="el-GR" sz="3000" dirty="0"/>
              <a:t>ύπαρξη χωρίς πόνο πέραν αυτής της ζωής, </a:t>
            </a:r>
          </a:p>
          <a:p>
            <a:pPr algn="just">
              <a:buNone/>
            </a:pPr>
            <a:r>
              <a:rPr lang="el-GR" sz="3000" dirty="0"/>
              <a:t>προσφυγή στη θεραπευτική δύναμη σε στιγμές </a:t>
            </a:r>
          </a:p>
          <a:p>
            <a:pPr algn="just">
              <a:buNone/>
            </a:pPr>
            <a:r>
              <a:rPr lang="el-GR" sz="3000" dirty="0"/>
              <a:t>απόγνωσης </a:t>
            </a:r>
            <a:r>
              <a:rPr lang="el-GR" sz="3000" dirty="0" err="1"/>
              <a:t>κ.ο.κ</a:t>
            </a:r>
            <a:r>
              <a:rPr lang="el-GR" sz="3000" dirty="0"/>
              <a:t>. </a:t>
            </a:r>
          </a:p>
          <a:p>
            <a:pPr algn="just">
              <a:buNone/>
            </a:pPr>
            <a:endParaRPr lang="el-GR" sz="1100" dirty="0"/>
          </a:p>
          <a:p>
            <a:pPr algn="just">
              <a:buNone/>
            </a:pPr>
            <a:r>
              <a:rPr lang="el-GR" sz="3000" dirty="0"/>
              <a:t>Όπως και η ελπίδα που τις υποκινεί, χρησιμεύουν </a:t>
            </a:r>
          </a:p>
          <a:p>
            <a:pPr algn="just">
              <a:buNone/>
            </a:pPr>
            <a:r>
              <a:rPr lang="el-GR" sz="3000" dirty="0"/>
              <a:t>ως οθόνη κατά του φόβου και ως διασφάλιση </a:t>
            </a:r>
          </a:p>
          <a:p>
            <a:pPr algn="just">
              <a:buNone/>
            </a:pPr>
            <a:r>
              <a:rPr lang="el-GR" sz="3000" dirty="0"/>
              <a:t>εναντίον της απελπισίας. </a:t>
            </a:r>
          </a:p>
          <a:p>
            <a:pPr algn="just">
              <a:buNone/>
            </a:pPr>
            <a:endParaRPr lang="el-GR" sz="1000" dirty="0"/>
          </a:p>
          <a:p>
            <a:pPr algn="just">
              <a:buNone/>
            </a:pPr>
            <a:r>
              <a:rPr lang="el-GR" sz="3000" dirty="0"/>
              <a:t>Ωστόσο, πάνω </a:t>
            </a:r>
            <a:r>
              <a:rPr lang="el-GR" sz="3000" dirty="0" err="1"/>
              <a:t>απ’όλα</a:t>
            </a:r>
            <a:r>
              <a:rPr lang="el-GR" sz="3000" dirty="0"/>
              <a:t>, οι ελπίδες προσπαθούν να </a:t>
            </a:r>
          </a:p>
          <a:p>
            <a:pPr algn="just">
              <a:buNone/>
            </a:pPr>
            <a:r>
              <a:rPr lang="el-GR" sz="3000" dirty="0"/>
              <a:t>διατηρήσουν </a:t>
            </a:r>
            <a:r>
              <a:rPr lang="el-GR" sz="3000" dirty="0" err="1"/>
              <a:t>υπο</a:t>
            </a:r>
            <a:r>
              <a:rPr lang="el-GR" sz="3000" dirty="0"/>
              <a:t> έλεγχο τις δυνάμεις της  </a:t>
            </a:r>
          </a:p>
          <a:p>
            <a:pPr algn="just">
              <a:buNone/>
            </a:pPr>
            <a:r>
              <a:rPr lang="el-GR" sz="3000" dirty="0" err="1"/>
              <a:t>αυτοκαταστροφικότητας</a:t>
            </a:r>
            <a:r>
              <a:rPr lang="el-GR" sz="3000" dirty="0"/>
              <a:t> και της διάλυσης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620688"/>
            <a:ext cx="8784976" cy="6120680"/>
          </a:xfrm>
        </p:spPr>
        <p:txBody>
          <a:bodyPr>
            <a:noAutofit/>
          </a:bodyPr>
          <a:lstStyle/>
          <a:p>
            <a:pPr algn="just"/>
            <a:r>
              <a:rPr lang="el-GR" sz="3000" dirty="0" err="1"/>
              <a:t>Σ’αυτή</a:t>
            </a:r>
            <a:r>
              <a:rPr lang="el-GR" sz="3000" dirty="0"/>
              <a:t> την προοπτική η ελπίδα είναι μια συνδέουσα επένδυση στην υπηρεσία του Έρωτα, όμως η επένδυση αυτή μπορεί να παίξει και το παιχνίδι της τάσης για επανάληψη, κατάσταση που εικονογραφούν οι οριακοί.</a:t>
            </a:r>
            <a:endParaRPr lang="en-US" sz="3000" dirty="0"/>
          </a:p>
          <a:p>
            <a:pPr algn="just"/>
            <a:endParaRPr lang="en-US" sz="1500" dirty="0"/>
          </a:p>
          <a:p>
            <a:pPr algn="just"/>
            <a:r>
              <a:rPr lang="el-GR" sz="3000" dirty="0"/>
              <a:t> Στην περίπτωση αυτή ο βαθμός διαπλοκής και επανασύνδεσης των δύο ενορμήσεων (προς τον έρωτα/λειτουργική ελπίδα και προς τον θάνατο) κατευθύνει το παιχνίδι. </a:t>
            </a:r>
          </a:p>
          <a:p>
            <a:pPr algn="just">
              <a:buNone/>
            </a:pPr>
            <a:endParaRPr lang="el-GR" sz="1000" dirty="0"/>
          </a:p>
          <a:p>
            <a:pPr algn="just"/>
            <a:r>
              <a:rPr lang="el-GR" sz="3000" dirty="0"/>
              <a:t>Ένας πίνακας του Ελβετού ζωγράφου </a:t>
            </a:r>
            <a:r>
              <a:rPr lang="en-US" sz="3000" dirty="0" err="1"/>
              <a:t>Cuno</a:t>
            </a:r>
            <a:r>
              <a:rPr lang="en-US" sz="3000" dirty="0"/>
              <a:t> </a:t>
            </a:r>
            <a:r>
              <a:rPr lang="en-US" sz="3000" dirty="0" err="1"/>
              <a:t>Amiet</a:t>
            </a:r>
            <a:r>
              <a:rPr lang="en-US" sz="3000" dirty="0"/>
              <a:t> (1902) </a:t>
            </a:r>
            <a:r>
              <a:rPr lang="el-GR" sz="3000" dirty="0"/>
              <a:t>με τίτλο «Ελπίδα» δείχνει τη διαπλοκή των </a:t>
            </a:r>
            <a:r>
              <a:rPr lang="el-GR" sz="3000" dirty="0" err="1"/>
              <a:t>ενορμήσεων</a:t>
            </a:r>
            <a:r>
              <a:rPr lang="el-GR" sz="3000" dirty="0"/>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1026" name="Picture 2" descr="C:\Users\user\Desktop\bf540ca6d71bde4ead512a2c7c241f1e.jpg"/>
          <p:cNvPicPr>
            <a:picLocks noGrp="1" noChangeAspect="1" noChangeArrowheads="1"/>
          </p:cNvPicPr>
          <p:nvPr>
            <p:ph idx="1"/>
          </p:nvPr>
        </p:nvPicPr>
        <p:blipFill>
          <a:blip r:embed="rId2" cstate="print"/>
          <a:srcRect/>
          <a:stretch>
            <a:fillRect/>
          </a:stretch>
        </p:blipFill>
        <p:spPr bwMode="auto">
          <a:xfrm>
            <a:off x="179512" y="116632"/>
            <a:ext cx="8784976" cy="6624736"/>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764704"/>
            <a:ext cx="8856984" cy="5904656"/>
          </a:xfrm>
        </p:spPr>
        <p:txBody>
          <a:bodyPr>
            <a:normAutofit/>
          </a:bodyPr>
          <a:lstStyle/>
          <a:p>
            <a:pPr algn="just"/>
            <a:r>
              <a:rPr lang="el-GR" dirty="0"/>
              <a:t>Είναι προφανές ότι το Εγώ εκδηλώνεται με διαφορετικό δυναμικό αν πρόκειται για ελπίδες που εγγράφονται σε ένα οργανωμένο και υποστηριζόμενο από τις προσπάθειες του υποκειμένου δίκτυο ή </a:t>
            </a:r>
          </a:p>
          <a:p>
            <a:pPr algn="just"/>
            <a:endParaRPr lang="el-GR" dirty="0"/>
          </a:p>
          <a:p>
            <a:pPr algn="just"/>
            <a:r>
              <a:rPr lang="el-GR" dirty="0"/>
              <a:t>αν αυτό το δίκτυο παραδίδεται στις εξωτερικές δυνάμεις και στους άλλους για την πραγμάτωσή του</a:t>
            </a:r>
          </a:p>
          <a:p>
            <a:pPr algn="just"/>
            <a:endParaRPr lang="el-GR" dirty="0"/>
          </a:p>
          <a:p>
            <a:pPr algn="just"/>
            <a:r>
              <a:rPr lang="el-GR" dirty="0"/>
              <a:t> ή τέλος αν ακολουθείται μια ενδιάμεση οδός κατά την οποία αυτό που ελπίζουμε να αποκτήσουμε ως απάντηση στο αίτημά μας συναρθρώνεται με ερωτήματα και αναζητήσεις του ατόμου.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692696"/>
            <a:ext cx="8856984" cy="6165304"/>
          </a:xfrm>
        </p:spPr>
        <p:txBody>
          <a:bodyPr>
            <a:noAutofit/>
          </a:bodyPr>
          <a:lstStyle/>
          <a:p>
            <a:pPr algn="just"/>
            <a:r>
              <a:rPr lang="el-GR" sz="3400" dirty="0"/>
              <a:t>Όσον αφορά στους ασθενείς που έρχονται να μας δουν, αυτοί κρατούν διάφορες θέσεις στα δίκτυα της προσδοκίας. </a:t>
            </a:r>
          </a:p>
          <a:p>
            <a:pPr algn="just"/>
            <a:endParaRPr lang="el-GR" sz="3200" dirty="0"/>
          </a:p>
          <a:p>
            <a:pPr algn="just"/>
            <a:r>
              <a:rPr lang="el-GR" sz="3400" dirty="0"/>
              <a:t>Η ελπίδα ως κινητήρια δύναμη, όταν ο ασθενής διαμορφώνει το αίτημα της θεραπείας, η είσοδος στη θεραπευτική αγωγή, καθώς και η συνέχιση και προσήλωση στη θεραπεία, έχουν προσελκύσει καιρό τώρα το ενδιαφέρον των συγγραφέων.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692696"/>
            <a:ext cx="8784976" cy="5976664"/>
          </a:xfrm>
        </p:spPr>
        <p:txBody>
          <a:bodyPr>
            <a:normAutofit fontScale="92500"/>
          </a:bodyPr>
          <a:lstStyle/>
          <a:p>
            <a:pPr algn="just"/>
            <a:r>
              <a:rPr lang="el-GR" dirty="0"/>
              <a:t>Ο </a:t>
            </a:r>
            <a:r>
              <a:rPr lang="el-GR" dirty="0" err="1"/>
              <a:t>Φρουντ</a:t>
            </a:r>
            <a:r>
              <a:rPr lang="el-GR" dirty="0"/>
              <a:t> (1905) σημείωνε </a:t>
            </a:r>
            <a:r>
              <a:rPr lang="el-GR" dirty="0" err="1"/>
              <a:t>οτι</a:t>
            </a:r>
            <a:r>
              <a:rPr lang="en-US" dirty="0"/>
              <a:t>: </a:t>
            </a:r>
            <a:r>
              <a:rPr lang="el-GR" dirty="0"/>
              <a:t>«το ενδιαφέρον μας ελκύεται κυρίως από την ψυχική κατάσταση των προσδοκιών που επηρεάζουν την εκδήλωση ψυχικών διαταραχών και τη θεραπεία τους. Στάσεις που χαρακτηρίζονται από φόβο και έχουν επιπτώσεις στα θεραπευτικά αποτελέσματα. Θα ήταν σημαντικό να ξέραμε με βεβαιότητα αν επηρεάζουν την αρχή της ασθένειας. Η αντίθετη διάθεση κατά την οποία η αναμονή χρωματίζεται από ελπίδα και πίστη είναι δύναμη αποτελεσματική στην οποία μπορούμε να υπολογίζουμε»</a:t>
            </a:r>
          </a:p>
          <a:p>
            <a:pPr algn="just"/>
            <a:endParaRPr lang="el-GR" sz="1100" dirty="0"/>
          </a:p>
          <a:p>
            <a:pPr algn="just">
              <a:buNone/>
            </a:pPr>
            <a:r>
              <a:rPr lang="el-GR" dirty="0"/>
              <a:t>Πρόκειται δηλαδή για στάση που υποστηρίζεται από την </a:t>
            </a:r>
          </a:p>
          <a:p>
            <a:pPr algn="just">
              <a:buNone/>
            </a:pPr>
            <a:r>
              <a:rPr lang="el-GR" dirty="0"/>
              <a:t>επιθυμία του ασθενούς να θεραπευτεί και από την σχέση </a:t>
            </a:r>
          </a:p>
          <a:p>
            <a:pPr algn="just">
              <a:buNone/>
            </a:pPr>
            <a:r>
              <a:rPr lang="el-GR" dirty="0"/>
              <a:t>του με τον θεραπευτή. </a:t>
            </a:r>
          </a:p>
          <a:p>
            <a:pPr algn="just"/>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620688"/>
            <a:ext cx="8698168" cy="6048672"/>
          </a:xfrm>
        </p:spPr>
        <p:txBody>
          <a:bodyPr>
            <a:normAutofit/>
          </a:bodyPr>
          <a:lstStyle/>
          <a:p>
            <a:pPr algn="just"/>
            <a:r>
              <a:rPr lang="el-GR" dirty="0"/>
              <a:t>Αναλυτές και μη αναλυτές έχουν μελετήσει τις επιπτώσεις της ελπίδας στις διάφορες εκφάνσεις της ψυχικής λειτουργίας</a:t>
            </a:r>
            <a:r>
              <a:rPr lang="en-US" dirty="0"/>
              <a:t>: </a:t>
            </a:r>
            <a:r>
              <a:rPr lang="el-GR" dirty="0"/>
              <a:t>στην έκφραση των συγκινήσεων, στις σωματικές εκδηλώσεις, στις επιλογές μπροστά σε ποικίλες εναλλακτικές δυνατότητες δράσης, στην απόφαση να αρχίσει κανείς μια θεραπεία και να επιμείνει </a:t>
            </a:r>
            <a:r>
              <a:rPr lang="el-GR" dirty="0" err="1"/>
              <a:t>σ’αυτήν</a:t>
            </a:r>
            <a:r>
              <a:rPr lang="el-GR" dirty="0"/>
              <a:t>. </a:t>
            </a:r>
          </a:p>
          <a:p>
            <a:pPr algn="just"/>
            <a:endParaRPr lang="el-GR" dirty="0"/>
          </a:p>
          <a:p>
            <a:pPr algn="just"/>
            <a:r>
              <a:rPr lang="el-GR" dirty="0"/>
              <a:t>Μια παλιά μελέτη της </a:t>
            </a:r>
            <a:r>
              <a:rPr lang="en-US" dirty="0"/>
              <a:t>N. Van Duke (1962) </a:t>
            </a:r>
            <a:r>
              <a:rPr lang="el-GR" dirty="0"/>
              <a:t>υποστήριζε ότι όσο πιο στενή είναι η συνάφεια ανάμεσα στην ασθένεια και στην ελπίδα, τόσο μεγαλύτερη είναι η πιθανότητα αποδοχής της θεραπείας από τους ενδιαφερόμενους.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692696"/>
            <a:ext cx="8856984" cy="6048672"/>
          </a:xfrm>
        </p:spPr>
        <p:txBody>
          <a:bodyPr>
            <a:normAutofit lnSpcReduction="10000"/>
          </a:bodyPr>
          <a:lstStyle/>
          <a:p>
            <a:pPr algn="just"/>
            <a:r>
              <a:rPr lang="el-GR" sz="3400" dirty="0"/>
              <a:t>Οι περισσότεροι συγγραφείς τονίζουν δυο παράγοντες</a:t>
            </a:r>
            <a:r>
              <a:rPr lang="en-US" sz="3400" dirty="0"/>
              <a:t>: </a:t>
            </a:r>
            <a:endParaRPr lang="el-GR" sz="3400" dirty="0"/>
          </a:p>
          <a:p>
            <a:pPr algn="just"/>
            <a:endParaRPr lang="el-GR" sz="2500" dirty="0"/>
          </a:p>
          <a:p>
            <a:pPr algn="just"/>
            <a:r>
              <a:rPr lang="el-GR" sz="3400" dirty="0"/>
              <a:t>α) την ποιότητα της σχέσης ανάμεσα στον ασθενή και στον θεραπευτή, η οποία σταθεροποιεί τις ελπίδες ή αντίθετα τις αποδυναμώνει και </a:t>
            </a:r>
          </a:p>
          <a:p>
            <a:pPr algn="just"/>
            <a:endParaRPr lang="el-GR" sz="2500" dirty="0"/>
          </a:p>
          <a:p>
            <a:pPr algn="just"/>
            <a:r>
              <a:rPr lang="el-GR" sz="3400" dirty="0"/>
              <a:t>β) την προσωπικότητα του ασθενούς, τα κίνητρα του, τις ικανότητες του να δεσμεύεται και την πηγή των προσδοκιών του.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836712"/>
            <a:ext cx="8534400" cy="1008112"/>
          </a:xfrm>
        </p:spPr>
        <p:txBody>
          <a:bodyPr>
            <a:normAutofit fontScale="90000"/>
          </a:bodyPr>
          <a:lstStyle/>
          <a:p>
            <a:pPr algn="ctr"/>
            <a:r>
              <a:rPr lang="el-GR" b="1" dirty="0">
                <a:solidFill>
                  <a:schemeClr val="accent1"/>
                </a:solidFill>
              </a:rPr>
              <a:t>Τι σημαίνει το</a:t>
            </a:r>
            <a:r>
              <a:rPr lang="en-US" b="1" dirty="0">
                <a:solidFill>
                  <a:schemeClr val="accent1"/>
                </a:solidFill>
              </a:rPr>
              <a:t>:</a:t>
            </a:r>
            <a:r>
              <a:rPr lang="el-GR" b="1" dirty="0">
                <a:solidFill>
                  <a:schemeClr val="accent1"/>
                </a:solidFill>
              </a:rPr>
              <a:t> </a:t>
            </a:r>
            <a:br>
              <a:rPr lang="el-GR" b="1" dirty="0">
                <a:solidFill>
                  <a:schemeClr val="accent1"/>
                </a:solidFill>
              </a:rPr>
            </a:br>
            <a:r>
              <a:rPr lang="el-GR" b="1" u="sng" dirty="0">
                <a:solidFill>
                  <a:schemeClr val="accent1"/>
                </a:solidFill>
              </a:rPr>
              <a:t>«αύριο όλα θα πάνε καλύτερα»</a:t>
            </a:r>
            <a:br>
              <a:rPr lang="el-GR" b="1" u="sng" dirty="0">
                <a:solidFill>
                  <a:schemeClr val="accent1"/>
                </a:solidFill>
              </a:rPr>
            </a:br>
            <a:endParaRPr lang="el-GR" b="1" dirty="0">
              <a:solidFill>
                <a:schemeClr val="accent1"/>
              </a:solidFill>
            </a:endParaRPr>
          </a:p>
        </p:txBody>
      </p:sp>
      <p:sp>
        <p:nvSpPr>
          <p:cNvPr id="3" name="2 - Θέση περιεχομένου"/>
          <p:cNvSpPr>
            <a:spLocks noGrp="1"/>
          </p:cNvSpPr>
          <p:nvPr>
            <p:ph idx="1"/>
          </p:nvPr>
        </p:nvSpPr>
        <p:spPr>
          <a:xfrm>
            <a:off x="107504" y="1700808"/>
            <a:ext cx="8928992" cy="4968552"/>
          </a:xfrm>
        </p:spPr>
        <p:txBody>
          <a:bodyPr>
            <a:normAutofit/>
          </a:bodyPr>
          <a:lstStyle/>
          <a:p>
            <a:pPr algn="ctr">
              <a:buNone/>
            </a:pPr>
            <a:endParaRPr lang="en-US" dirty="0"/>
          </a:p>
          <a:p>
            <a:pPr algn="ctr">
              <a:buNone/>
            </a:pPr>
            <a:r>
              <a:rPr lang="el-GR" dirty="0"/>
              <a:t>Ότι η ζωή θα ξαναβρεί τη γεύση της, επειδή ελπίζουμε </a:t>
            </a:r>
          </a:p>
          <a:p>
            <a:pPr algn="ctr">
              <a:buNone/>
            </a:pPr>
            <a:r>
              <a:rPr lang="el-GR" dirty="0"/>
              <a:t>ότι θα ξαναβρεθεί εκείνο που συμπίπτει με το ιδεώδες, </a:t>
            </a:r>
          </a:p>
          <a:p>
            <a:pPr algn="ctr">
              <a:buNone/>
            </a:pPr>
            <a:r>
              <a:rPr lang="el-GR" dirty="0"/>
              <a:t>ή </a:t>
            </a:r>
          </a:p>
          <a:p>
            <a:pPr algn="ctr">
              <a:buNone/>
            </a:pPr>
            <a:r>
              <a:rPr lang="el-GR" dirty="0"/>
              <a:t>ανταποκρίνεται σε μια διχοτόμηση όπως για </a:t>
            </a:r>
            <a:endParaRPr lang="en-US" dirty="0"/>
          </a:p>
          <a:p>
            <a:pPr algn="ctr">
              <a:buNone/>
            </a:pPr>
            <a:r>
              <a:rPr lang="el-GR" dirty="0"/>
              <a:t>παράδειγμα να μένει κάποιος αγκιστρωμένος στη </a:t>
            </a:r>
            <a:endParaRPr lang="en-US" dirty="0"/>
          </a:p>
          <a:p>
            <a:pPr algn="ctr">
              <a:buNone/>
            </a:pPr>
            <a:r>
              <a:rPr lang="el-GR" dirty="0"/>
              <a:t>γεμάτη ελπίδα αναμονή παρά το βαθύ χάσμα που </a:t>
            </a:r>
            <a:endParaRPr lang="en-US" dirty="0"/>
          </a:p>
          <a:p>
            <a:pPr algn="ctr">
              <a:buNone/>
            </a:pPr>
            <a:r>
              <a:rPr lang="el-GR" dirty="0"/>
              <a:t>χωρίζει τις προσδοκίες του από την πραγματικότητα </a:t>
            </a:r>
            <a:endParaRPr lang="en-US" dirty="0"/>
          </a:p>
          <a:p>
            <a:pPr algn="ctr">
              <a:buNone/>
            </a:pPr>
            <a:r>
              <a:rPr lang="el-GR" dirty="0"/>
              <a:t>και την απουσία σταθερής προσπάθειας για να </a:t>
            </a:r>
            <a:endParaRPr lang="en-US" dirty="0"/>
          </a:p>
          <a:p>
            <a:pPr algn="ctr">
              <a:buNone/>
            </a:pPr>
            <a:r>
              <a:rPr lang="el-GR" dirty="0"/>
              <a:t>καλύψει αυτό το χάσμα;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    </a:t>
            </a:r>
          </a:p>
        </p:txBody>
      </p:sp>
      <p:sp>
        <p:nvSpPr>
          <p:cNvPr id="3" name="2 - Θέση περιεχομένου"/>
          <p:cNvSpPr>
            <a:spLocks noGrp="1"/>
          </p:cNvSpPr>
          <p:nvPr>
            <p:ph idx="1"/>
          </p:nvPr>
        </p:nvSpPr>
        <p:spPr>
          <a:xfrm>
            <a:off x="107504" y="548680"/>
            <a:ext cx="8856984" cy="6309320"/>
          </a:xfrm>
        </p:spPr>
        <p:txBody>
          <a:bodyPr>
            <a:noAutofit/>
          </a:bodyPr>
          <a:lstStyle/>
          <a:p>
            <a:pPr algn="just"/>
            <a:r>
              <a:rPr lang="el-GR" sz="3500" dirty="0"/>
              <a:t>Η αντικοινωνική τάση αναπτύσσεται στη βάση της απώλειας ενός θετικού πράγματος που υπήρξε στην εμπειρία ενός παιδιού. Αργότερα αυτό το πράγμα του αφαιρέθηκε και έμεινε το συναίσθημα της στέρησης. </a:t>
            </a:r>
            <a:endParaRPr lang="en-US" sz="3500" dirty="0"/>
          </a:p>
          <a:p>
            <a:pPr algn="just"/>
            <a:endParaRPr lang="el-GR" sz="1500" dirty="0"/>
          </a:p>
          <a:p>
            <a:pPr algn="just"/>
            <a:r>
              <a:rPr lang="el-GR" sz="3500" dirty="0"/>
              <a:t>Κλέβει κανείς σε στιγμές ελπίδας, προσπαθώντας με απληστία να καλύψει την έλλειψη αυτή. Η ελπίδα να ξαναβρεί αυτό που έχει χαθεί στηρίζει την κλεπτομανία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764704"/>
            <a:ext cx="8856984" cy="5976664"/>
          </a:xfrm>
        </p:spPr>
        <p:txBody>
          <a:bodyPr>
            <a:noAutofit/>
          </a:bodyPr>
          <a:lstStyle/>
          <a:p>
            <a:pPr algn="just">
              <a:buNone/>
            </a:pPr>
            <a:r>
              <a:rPr lang="el-GR" sz="3000" b="1" dirty="0"/>
              <a:t>Όσο πιο σημαντική η αποσύνδεση των </a:t>
            </a:r>
            <a:endParaRPr lang="en-US" sz="3000" b="1" dirty="0"/>
          </a:p>
          <a:p>
            <a:pPr algn="just">
              <a:buNone/>
            </a:pPr>
            <a:r>
              <a:rPr lang="el-GR" sz="3000" b="1" dirty="0"/>
              <a:t>ενορμήσεων</a:t>
            </a:r>
            <a:r>
              <a:rPr lang="el-GR" sz="3000" dirty="0"/>
              <a:t>, την οποία ενεργοποιεί η στέρηση</a:t>
            </a:r>
            <a:r>
              <a:rPr lang="en-US" sz="3000" dirty="0"/>
              <a:t>,</a:t>
            </a:r>
            <a:r>
              <a:rPr lang="el-GR" sz="3000" dirty="0"/>
              <a:t> </a:t>
            </a:r>
            <a:endParaRPr lang="en-US" sz="3000" dirty="0"/>
          </a:p>
          <a:p>
            <a:pPr algn="just">
              <a:buNone/>
            </a:pPr>
            <a:r>
              <a:rPr lang="el-GR" sz="3000" b="1" dirty="0"/>
              <a:t>τόσο περισσότερο η αναζήτηση του </a:t>
            </a:r>
            <a:endParaRPr lang="en-US" sz="3000" b="1" dirty="0"/>
          </a:p>
          <a:p>
            <a:pPr algn="just">
              <a:buNone/>
            </a:pPr>
            <a:r>
              <a:rPr lang="el-GR" sz="3000" b="1" dirty="0"/>
              <a:t>αντικειμένου και η καταστροφικότητα </a:t>
            </a:r>
            <a:endParaRPr lang="en-US" sz="3000" b="1" dirty="0"/>
          </a:p>
          <a:p>
            <a:pPr algn="just">
              <a:buNone/>
            </a:pPr>
            <a:r>
              <a:rPr lang="el-GR" sz="3000" b="1" dirty="0"/>
              <a:t>διαχωρίζονται η μια απ</a:t>
            </a:r>
            <a:r>
              <a:rPr lang="en-US" sz="3000" b="1" dirty="0"/>
              <a:t>’</a:t>
            </a:r>
            <a:r>
              <a:rPr lang="el-GR" sz="3000" b="1" dirty="0"/>
              <a:t>την άλλη</a:t>
            </a:r>
            <a:r>
              <a:rPr lang="el-GR" sz="3000" dirty="0"/>
              <a:t>.</a:t>
            </a:r>
            <a:r>
              <a:rPr lang="en-US" sz="3000" dirty="0"/>
              <a:t> </a:t>
            </a:r>
            <a:r>
              <a:rPr lang="el-GR" sz="3000" dirty="0"/>
              <a:t>Έτσι ο </a:t>
            </a:r>
            <a:endParaRPr lang="en-US" sz="3000" dirty="0"/>
          </a:p>
          <a:p>
            <a:pPr algn="just">
              <a:buNone/>
            </a:pPr>
            <a:r>
              <a:rPr lang="el-GR" sz="3000" dirty="0"/>
              <a:t>βαθμός αποσύνδεσης θα αυξηθεί στο παιδί. </a:t>
            </a:r>
            <a:endParaRPr lang="en-US" sz="3000" dirty="0"/>
          </a:p>
          <a:p>
            <a:pPr algn="just">
              <a:buNone/>
            </a:pPr>
            <a:endParaRPr lang="en-US" dirty="0"/>
          </a:p>
          <a:p>
            <a:pPr algn="just">
              <a:buFont typeface="Arial" pitchFamily="34" charset="0"/>
              <a:buChar char="•"/>
            </a:pPr>
            <a:r>
              <a:rPr lang="el-GR" sz="3000" dirty="0"/>
              <a:t>Κατά τον </a:t>
            </a:r>
            <a:r>
              <a:rPr lang="en-US" sz="3000" dirty="0"/>
              <a:t>Winnicott</a:t>
            </a:r>
            <a:r>
              <a:rPr lang="el-GR" sz="3000" dirty="0"/>
              <a:t> το γεγονός ότι το παιδί </a:t>
            </a:r>
            <a:endParaRPr lang="en-US" sz="3000" dirty="0"/>
          </a:p>
          <a:p>
            <a:pPr algn="just">
              <a:buNone/>
            </a:pPr>
            <a:r>
              <a:rPr lang="el-GR" sz="3000" dirty="0"/>
              <a:t>ενοχλεί το περιβάλλον του με την αντικοινωνική </a:t>
            </a:r>
            <a:endParaRPr lang="en-US" sz="3000" dirty="0"/>
          </a:p>
          <a:p>
            <a:pPr algn="just">
              <a:buNone/>
            </a:pPr>
            <a:r>
              <a:rPr lang="el-GR" sz="3000" dirty="0"/>
              <a:t>πράξη έχει την θετική αξία μια έκκλησης και </a:t>
            </a:r>
            <a:endParaRPr lang="en-US" sz="3000" dirty="0"/>
          </a:p>
          <a:p>
            <a:pPr algn="just">
              <a:buNone/>
            </a:pPr>
            <a:r>
              <a:rPr lang="el-GR" sz="3000" dirty="0"/>
              <a:t>ελπίδας ότι η έκκληση αυτή θα βρει κάποια </a:t>
            </a:r>
            <a:endParaRPr lang="en-US" sz="3000" dirty="0"/>
          </a:p>
          <a:p>
            <a:pPr algn="just">
              <a:buNone/>
            </a:pPr>
            <a:r>
              <a:rPr lang="el-GR" sz="3000" dirty="0"/>
              <a:t>ανταπόκριση </a:t>
            </a:r>
          </a:p>
          <a:p>
            <a:pPr algn="just">
              <a:buNone/>
            </a:pPr>
            <a:endParaRPr lang="el-GR" dirty="0"/>
          </a:p>
          <a:p>
            <a:pPr algn="just">
              <a:buNone/>
            </a:pPr>
            <a:endParaRPr lang="el-GR"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620688"/>
            <a:ext cx="8856984" cy="6120680"/>
          </a:xfrm>
        </p:spPr>
        <p:txBody>
          <a:bodyPr>
            <a:normAutofit/>
          </a:bodyPr>
          <a:lstStyle/>
          <a:p>
            <a:pPr algn="just"/>
            <a:r>
              <a:rPr lang="el-GR" dirty="0"/>
              <a:t>Η αντικοινωνική πράξη ευνοεί την ένωση της </a:t>
            </a:r>
            <a:r>
              <a:rPr lang="el-GR" dirty="0" err="1"/>
              <a:t>λιβιδούς</a:t>
            </a:r>
            <a:r>
              <a:rPr lang="el-GR" dirty="0"/>
              <a:t> και της </a:t>
            </a:r>
            <a:r>
              <a:rPr lang="el-GR" dirty="0" err="1"/>
              <a:t>καταστροφικότητας</a:t>
            </a:r>
            <a:r>
              <a:rPr lang="el-GR" dirty="0"/>
              <a:t>. </a:t>
            </a:r>
            <a:r>
              <a:rPr lang="el-GR" dirty="0" err="1"/>
              <a:t>Σ’αυτή</a:t>
            </a:r>
            <a:r>
              <a:rPr lang="el-GR" dirty="0"/>
              <a:t> την οπτική, η ελπίδα χρησιμοποιείται από τον ψυχισμό</a:t>
            </a:r>
            <a:r>
              <a:rPr lang="en-US" dirty="0"/>
              <a:t>:</a:t>
            </a:r>
          </a:p>
          <a:p>
            <a:pPr algn="just"/>
            <a:endParaRPr lang="en-US" dirty="0"/>
          </a:p>
          <a:p>
            <a:pPr>
              <a:buNone/>
            </a:pPr>
            <a:r>
              <a:rPr lang="el-GR" dirty="0"/>
              <a:t>α)</a:t>
            </a:r>
            <a:r>
              <a:rPr lang="en-US" dirty="0"/>
              <a:t> </a:t>
            </a:r>
            <a:r>
              <a:rPr lang="el-GR" u="sng" dirty="0"/>
              <a:t>είτε ως προστασία εναντίον μιας επώδυνης πραγματικότητας</a:t>
            </a:r>
          </a:p>
          <a:p>
            <a:pPr>
              <a:buNone/>
            </a:pPr>
            <a:endParaRPr lang="el-GR" sz="1000" dirty="0"/>
          </a:p>
          <a:p>
            <a:pPr algn="just">
              <a:buNone/>
            </a:pPr>
            <a:r>
              <a:rPr lang="el-GR" dirty="0"/>
              <a:t>β) </a:t>
            </a:r>
            <a:r>
              <a:rPr lang="el-GR" u="sng" dirty="0"/>
              <a:t>είτε ως μέσο για να μείνει κανείς προσκολλημένος σε αυτό που υπάρχει κίνδυνος να αποκολληθεί</a:t>
            </a:r>
            <a:endParaRPr lang="el-GR" dirty="0"/>
          </a:p>
          <a:p>
            <a:endParaRPr lang="el-GR" dirty="0"/>
          </a:p>
          <a:p>
            <a:pPr algn="just"/>
            <a:r>
              <a:rPr lang="el-GR" dirty="0"/>
              <a:t>Με αυτή την έννοια </a:t>
            </a:r>
            <a:r>
              <a:rPr lang="el-GR" b="1" dirty="0">
                <a:solidFill>
                  <a:srgbClr val="C00000"/>
                </a:solidFill>
              </a:rPr>
              <a:t>η ελπίδα ανήκει στην τάξη των αμυνών</a:t>
            </a:r>
            <a:r>
              <a:rPr lang="el-GR" dirty="0"/>
              <a:t> εναντίον μιας αποσύνδεσης των ενορμήσεων που είναι σχετική με την </a:t>
            </a:r>
            <a:r>
              <a:rPr lang="el-GR" dirty="0" err="1"/>
              <a:t>αποεπένδυση</a:t>
            </a:r>
            <a:r>
              <a:rPr lang="el-GR" dirty="0"/>
              <a:t> του αντικειμένου ή και του ίδιου του εαυτού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620688"/>
            <a:ext cx="8856984" cy="6048672"/>
          </a:xfrm>
        </p:spPr>
        <p:txBody>
          <a:bodyPr>
            <a:normAutofit fontScale="92500" lnSpcReduction="10000"/>
          </a:bodyPr>
          <a:lstStyle/>
          <a:p>
            <a:pPr algn="just"/>
            <a:r>
              <a:rPr lang="el-GR" sz="3000" dirty="0"/>
              <a:t>Με την ελπίδα η σχέση με το αντικείμενο και τον ναρκισσισμό δεν εκμηδενίζεται και έτσι αποφεύγεται η ρήξη της σχέσης (η παντοδυναμία ικανοποιείται, αφού τίποτα δεν είναι αδύνατο για την ελπίδα) </a:t>
            </a:r>
          </a:p>
          <a:p>
            <a:pPr algn="just"/>
            <a:endParaRPr lang="el-GR" sz="1600" dirty="0"/>
          </a:p>
          <a:p>
            <a:pPr algn="just"/>
            <a:r>
              <a:rPr lang="el-GR" sz="3000" dirty="0"/>
              <a:t>Η αποφυγή της κατάθλιψης και του πένθους καθώς και η επιθυμία για το αντικείμενο που ελπίζουμε να ξαναβρούμε</a:t>
            </a:r>
            <a:r>
              <a:rPr lang="en-US" sz="3000" dirty="0"/>
              <a:t>,</a:t>
            </a:r>
            <a:r>
              <a:rPr lang="el-GR" sz="3000" dirty="0"/>
              <a:t> αντισταθμίζουν την απειλή του ευνουχισμού που συνεπάγεται η αναγνώριση των ορίων μιας πραγματικότητας, η οποία βραχυκυκλώνεται χάρη στη διατήρηση της αναμονής με την ελπίδα. </a:t>
            </a:r>
          </a:p>
          <a:p>
            <a:pPr algn="just"/>
            <a:endParaRPr lang="el-GR" sz="1600" dirty="0"/>
          </a:p>
          <a:p>
            <a:pPr algn="just"/>
            <a:r>
              <a:rPr lang="el-GR" sz="3000" dirty="0"/>
              <a:t>Γιατί αν είμαστε ικανοποιημένοι</a:t>
            </a:r>
            <a:r>
              <a:rPr lang="en-US" sz="3000" dirty="0"/>
              <a:t>,</a:t>
            </a:r>
            <a:r>
              <a:rPr lang="el-GR" sz="3000" dirty="0"/>
              <a:t> το να αναμένουμε, να τρέχουμε και να ελπίζουμε δεν έχει νόημα.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620688"/>
            <a:ext cx="8928992" cy="6237312"/>
          </a:xfrm>
        </p:spPr>
        <p:txBody>
          <a:bodyPr>
            <a:normAutofit lnSpcReduction="10000"/>
          </a:bodyPr>
          <a:lstStyle/>
          <a:p>
            <a:pPr algn="just"/>
            <a:r>
              <a:rPr lang="el-GR" dirty="0" err="1"/>
              <a:t>Κατ’αυτόν</a:t>
            </a:r>
            <a:r>
              <a:rPr lang="el-GR" dirty="0"/>
              <a:t> τον τρόπο και σε ορισμένο μέτρο το Υπερεγώ περιπαίζεται γιατί δεν συμβαίνει τίποτα που θα μπορούσε να ενεργοποιήσει την ανάγκη για τιμωρία. </a:t>
            </a:r>
          </a:p>
          <a:p>
            <a:pPr algn="just"/>
            <a:endParaRPr lang="el-GR" sz="1100" dirty="0"/>
          </a:p>
          <a:p>
            <a:pPr algn="just"/>
            <a:r>
              <a:rPr lang="el-GR" dirty="0"/>
              <a:t>Η ενοχή ως επί το πλείστων παρακάμπτεται και γίνεται ένας συμβιβασμός μέσω του οποίου η ελπίδα διαιωνίζει την επιθυμία, αλλά δεν επιδέχεται την πραγματοποίησή της.  </a:t>
            </a:r>
          </a:p>
          <a:p>
            <a:pPr algn="just"/>
            <a:endParaRPr lang="el-GR" sz="1000" dirty="0"/>
          </a:p>
          <a:p>
            <a:pPr algn="just"/>
            <a:r>
              <a:rPr lang="el-GR" dirty="0"/>
              <a:t>Οι ελπίδες που έχουν εκπληρωθεί ανήκουν στην τάξη του μη αναμενόμενου. Του θαύματος; Το θαύμα είναι ακριβώς αυτό που δεν αναμένουμε και ίσως ένα αναμενόμενο θαύμα δεν είναι παρά η αναπαράσταση που καλύπτει την πραγματικότητα του θανάτου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692696"/>
            <a:ext cx="8784976" cy="6048672"/>
          </a:xfrm>
        </p:spPr>
        <p:txBody>
          <a:bodyPr>
            <a:normAutofit/>
          </a:bodyPr>
          <a:lstStyle/>
          <a:p>
            <a:pPr algn="just"/>
            <a:r>
              <a:rPr lang="el-GR" dirty="0"/>
              <a:t>Ο </a:t>
            </a:r>
            <a:r>
              <a:rPr lang="en-US" dirty="0"/>
              <a:t>H.</a:t>
            </a:r>
            <a:r>
              <a:rPr lang="el-GR" dirty="0"/>
              <a:t> </a:t>
            </a:r>
            <a:r>
              <a:rPr lang="en-US" dirty="0"/>
              <a:t>Boris</a:t>
            </a:r>
            <a:r>
              <a:rPr lang="el-GR" dirty="0"/>
              <a:t> </a:t>
            </a:r>
            <a:r>
              <a:rPr lang="en-US" dirty="0"/>
              <a:t>(1976) </a:t>
            </a:r>
            <a:r>
              <a:rPr lang="el-GR" dirty="0"/>
              <a:t>θεωρεί ότι η ελπίδα αναπτύσσεται στη βάση </a:t>
            </a:r>
            <a:r>
              <a:rPr lang="el-GR" dirty="0" err="1"/>
              <a:t>προαντιλήψεων</a:t>
            </a:r>
            <a:r>
              <a:rPr lang="el-GR" dirty="0"/>
              <a:t>, οι οποίες αφορούν στα πράγματα και στις εμπειρίες. </a:t>
            </a:r>
          </a:p>
          <a:p>
            <a:pPr algn="just"/>
            <a:endParaRPr lang="el-GR" dirty="0"/>
          </a:p>
          <a:p>
            <a:pPr algn="just"/>
            <a:r>
              <a:rPr lang="el-GR" dirty="0"/>
              <a:t>Για παράδειγμα η ιδέα ότι ένα στήθος υπάρχει για το μωρό, όχι μόνο ως αντικείμενο το οποίο ικανοποιεί τη στοματική επιθυμία, αλλά ως προσδοκία ενός πράγματος το οποίο μπορεί να είναι δικό του, μέσα του, ή του προσφέρεται από εξωτερικές δυνάμεις. </a:t>
            </a:r>
          </a:p>
          <a:p>
            <a:pPr algn="just"/>
            <a:endParaRPr lang="el-GR" dirty="0"/>
          </a:p>
          <a:p>
            <a:pPr algn="just"/>
            <a:r>
              <a:rPr lang="el-GR" b="1" dirty="0">
                <a:solidFill>
                  <a:srgbClr val="C00000"/>
                </a:solidFill>
              </a:rPr>
              <a:t>Η ελπίδα λοιπόν διαφοροποιείται πολύ νωρίς από την επιθυμία</a:t>
            </a:r>
            <a:r>
              <a:rPr lang="el-GR" dirty="0"/>
              <a:t>.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2097</TotalTime>
  <Words>3144</Words>
  <Application>Microsoft Office PowerPoint</Application>
  <PresentationFormat>Προβολή στην οθόνη (4:3)</PresentationFormat>
  <Paragraphs>236</Paragraphs>
  <Slides>39</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39</vt:i4>
      </vt:variant>
    </vt:vector>
  </HeadingPairs>
  <TitlesOfParts>
    <vt:vector size="44" baseType="lpstr">
      <vt:lpstr>Arial</vt:lpstr>
      <vt:lpstr>Georgia</vt:lpstr>
      <vt:lpstr>Trebuchet MS</vt:lpstr>
      <vt:lpstr>Wingdings 2</vt:lpstr>
      <vt:lpstr>Αστικό</vt:lpstr>
      <vt:lpstr>Ελπίδα:  μια ψυχική στρατηγική </vt:lpstr>
      <vt:lpstr>  </vt:lpstr>
      <vt:lpstr>Παρουσίαση του PowerPoint</vt:lpstr>
      <vt:lpstr>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vt:lpstr>
      <vt:lpstr>Παρουσίαση του PowerPoint</vt:lpstr>
      <vt:lpstr>Παρουσίαση του PowerPoint</vt:lpstr>
      <vt:lpstr>Παρουσίαση του PowerPoint</vt:lpstr>
      <vt:lpstr>Παρουσίαση του PowerPoint</vt:lpstr>
      <vt:lpstr>Μια μέρα θα έρθει…</vt:lpstr>
      <vt:lpstr>Παρουσίαση του PowerPoint</vt:lpstr>
      <vt:lpstr>Παρουσίαση του PowerPoint</vt:lpstr>
      <vt:lpstr>  </vt:lpstr>
      <vt:lpstr>Παρουσίαση του PowerPoint</vt:lpstr>
      <vt:lpstr>Αύριο όλα θα πάνε καλύτερα…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Τι σημαίνει το:  «αύριο όλα θα πάνε καλύτερα»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Πανδώρα στο Έργα και Ημέραι</dc:title>
  <dc:creator>user</dc:creator>
  <cp:lastModifiedBy>user</cp:lastModifiedBy>
  <cp:revision>345</cp:revision>
  <dcterms:created xsi:type="dcterms:W3CDTF">2021-03-05T08:04:03Z</dcterms:created>
  <dcterms:modified xsi:type="dcterms:W3CDTF">2021-05-27T08:42:22Z</dcterms:modified>
</cp:coreProperties>
</file>