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9" r:id="rId3"/>
    <p:sldId id="311" r:id="rId4"/>
    <p:sldId id="310" r:id="rId5"/>
    <p:sldId id="296" r:id="rId6"/>
    <p:sldId id="297" r:id="rId7"/>
    <p:sldId id="312" r:id="rId8"/>
    <p:sldId id="299" r:id="rId9"/>
    <p:sldId id="313" r:id="rId10"/>
    <p:sldId id="314" r:id="rId11"/>
    <p:sldId id="315" r:id="rId12"/>
    <p:sldId id="319" r:id="rId13"/>
    <p:sldId id="321" r:id="rId14"/>
    <p:sldId id="323" r:id="rId15"/>
    <p:sldId id="322" r:id="rId16"/>
    <p:sldId id="320"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EB1"/>
    <a:srgbClr val="CCC3AC"/>
    <a:srgbClr val="E2005B"/>
    <a:srgbClr val="C42E52"/>
    <a:srgbClr val="D75574"/>
    <a:srgbClr val="BF0D37"/>
    <a:srgbClr val="CC0066"/>
    <a:srgbClr val="FF0066"/>
    <a:srgbClr val="940A2B"/>
    <a:srgbClr val="AE1E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24" autoAdjust="0"/>
  </p:normalViewPr>
  <p:slideViewPr>
    <p:cSldViewPr>
      <p:cViewPr>
        <p:scale>
          <a:sx n="103" d="100"/>
          <a:sy n="103" d="100"/>
        </p:scale>
        <p:origin x="-426" y="4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1FCCF9-40F9-4152-AC6A-3790523F773F}" type="datetimeFigureOut">
              <a:rPr lang="el-GR" smtClean="0"/>
              <a:pPr/>
              <a:t>01/06/2017</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901DB5-FC20-46FA-838A-5D0D68269D80}" type="slidenum">
              <a:rPr lang="el-GR" smtClean="0"/>
              <a:pPr/>
              <a:t>‹#›</a:t>
            </a:fld>
            <a:endParaRPr lang="el-GR"/>
          </a:p>
        </p:txBody>
      </p:sp>
    </p:spTree>
    <p:extLst>
      <p:ext uri="{BB962C8B-B14F-4D97-AF65-F5344CB8AC3E}">
        <p14:creationId xmlns:p14="http://schemas.microsoft.com/office/powerpoint/2010/main" val="1271017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ED6BA-9521-4F72-BC27-C4B3B463EFE4}" type="datetimeFigureOut">
              <a:rPr lang="el-GR" smtClean="0"/>
              <a:pPr/>
              <a:t>01/06/2017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718EF-D942-4810-8902-031F25AA47EC}" type="slidenum">
              <a:rPr lang="el-GR" smtClean="0"/>
              <a:pPr/>
              <a:t>‹#›</a:t>
            </a:fld>
            <a:endParaRPr lang="el-GR"/>
          </a:p>
        </p:txBody>
      </p:sp>
    </p:spTree>
    <p:extLst>
      <p:ext uri="{BB962C8B-B14F-4D97-AF65-F5344CB8AC3E}">
        <p14:creationId xmlns:p14="http://schemas.microsoft.com/office/powerpoint/2010/main" val="1157718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7"/>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01/06/2017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01/06/2017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0"/>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40"/>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01/06/2017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01/06/2017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01/06/2017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01/06/2017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01/06/2017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01/06/2017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01/06/2017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2"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01/06/2017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01/06/2017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64999">
              <a:srgbClr val="F0EBD5"/>
            </a:gs>
            <a:gs pos="100000">
              <a:srgbClr val="D1C39F"/>
            </a:gs>
          </a:gsLst>
          <a:lin ang="18900000" scaled="1"/>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01/06/2017</a:t>
            </a:fld>
            <a:endParaRPr lang="el-GR"/>
          </a:p>
        </p:txBody>
      </p:sp>
      <p:sp>
        <p:nvSpPr>
          <p:cNvPr id="5" name="4 - Θέση υποσέλιδου"/>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PowerPoint_Slide2.sldx"/></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package" Target="../embeddings/Microsoft_PowerPoint_Slide3.sldx"/></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package" Target="../embeddings/Microsoft_PowerPoint_Slide4.sld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PowerPoint_Slide1.sl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2130427"/>
            <a:ext cx="8136904" cy="1470025"/>
          </a:xfrm>
        </p:spPr>
        <p:txBody>
          <a:bodyPr>
            <a:noAutofit/>
          </a:bodyPr>
          <a:lstStyle/>
          <a:p>
            <a:pPr>
              <a:spcBef>
                <a:spcPts val="1800"/>
              </a:spcBef>
              <a:spcAft>
                <a:spcPts val="1800"/>
              </a:spcAft>
            </a:pPr>
            <a:r>
              <a:rPr lang="el-GR" sz="2400" b="1" dirty="0" smtClean="0">
                <a:solidFill>
                  <a:srgbClr val="AE1E4B"/>
                </a:solidFill>
                <a:effectLst>
                  <a:outerShdw blurRad="38100" dist="38100" dir="2700000" algn="tl">
                    <a:srgbClr val="000000">
                      <a:alpha val="43137"/>
                    </a:srgbClr>
                  </a:outerShdw>
                </a:effectLst>
              </a:rPr>
              <a:t>ΤΟ ΔΙΚΑΙΩΜΑ ΣΤΗΝ «ΠΡΟΑΣΠΙΣΗ ΤΩΝ ΔΙΚΑΙΩΜΑΤΩΝ». </a:t>
            </a:r>
            <a:r>
              <a:rPr lang="el-GR" sz="2800" b="1" dirty="0" smtClean="0">
                <a:solidFill>
                  <a:srgbClr val="AE1E4B"/>
                </a:solidFill>
              </a:rPr>
              <a:t/>
            </a:r>
            <a:br>
              <a:rPr lang="el-GR" sz="2800" b="1" dirty="0" smtClean="0">
                <a:solidFill>
                  <a:srgbClr val="AE1E4B"/>
                </a:solidFill>
              </a:rPr>
            </a:br>
            <a:r>
              <a:rPr lang="el-GR" sz="2000" b="1" dirty="0" smtClean="0">
                <a:solidFill>
                  <a:srgbClr val="AE1E4B"/>
                </a:solidFill>
              </a:rPr>
              <a:t>ΖΗΤΗΜΑΤΑ ΔΙΑΧΕΙΡΙΣΗΣ ΜΕΣΑ ΑΠΟ ΤΗΝ ΚΛΙΝΙΚΗ ΠΡΑΚΤΙΚΗ </a:t>
            </a:r>
            <a:br>
              <a:rPr lang="el-GR" sz="2000" b="1" dirty="0" smtClean="0">
                <a:solidFill>
                  <a:srgbClr val="AE1E4B"/>
                </a:solidFill>
              </a:rPr>
            </a:br>
            <a:r>
              <a:rPr lang="el-GR" sz="2000" b="1" dirty="0" smtClean="0">
                <a:solidFill>
                  <a:srgbClr val="AE1E4B"/>
                </a:solidFill>
              </a:rPr>
              <a:t> ΣΕ ΜΟΝΑΔΕΣ ΨΥΧΟΚΟΙΝΩΝΙΚΗΣ ΑΠΟΚΑΤΑΣΤΑΣΗΣ</a:t>
            </a:r>
            <a:endParaRPr lang="el-GR" sz="2000" dirty="0">
              <a:solidFill>
                <a:srgbClr val="AE1E4B"/>
              </a:solidFill>
            </a:endParaRPr>
          </a:p>
        </p:txBody>
      </p:sp>
      <p:sp>
        <p:nvSpPr>
          <p:cNvPr id="3" name="2 - Υπότιτλος"/>
          <p:cNvSpPr>
            <a:spLocks noGrp="1"/>
          </p:cNvSpPr>
          <p:nvPr>
            <p:ph type="subTitle" idx="1"/>
          </p:nvPr>
        </p:nvSpPr>
        <p:spPr>
          <a:xfrm>
            <a:off x="2555776" y="4365104"/>
            <a:ext cx="5904656" cy="1273696"/>
          </a:xfrm>
        </p:spPr>
        <p:txBody>
          <a:bodyPr>
            <a:normAutofit lnSpcReduction="10000"/>
          </a:bodyPr>
          <a:lstStyle/>
          <a:p>
            <a:pPr algn="r"/>
            <a:endParaRPr lang="el-GR" dirty="0" smtClean="0"/>
          </a:p>
          <a:p>
            <a:pPr algn="r"/>
            <a:r>
              <a:rPr lang="el-GR" sz="2000" i="1" dirty="0" smtClean="0">
                <a:solidFill>
                  <a:srgbClr val="A41C46"/>
                </a:solidFill>
              </a:rPr>
              <a:t>Αγγελική </a:t>
            </a:r>
            <a:r>
              <a:rPr lang="el-GR" sz="2000" i="1" dirty="0" err="1" smtClean="0">
                <a:solidFill>
                  <a:srgbClr val="A41C46"/>
                </a:solidFill>
              </a:rPr>
              <a:t>Γιαντσελίδου</a:t>
            </a:r>
            <a:r>
              <a:rPr lang="el-GR" sz="2000" i="1" dirty="0" smtClean="0">
                <a:solidFill>
                  <a:srgbClr val="A41C46"/>
                </a:solidFill>
              </a:rPr>
              <a:t>, Ψυχολόγος, </a:t>
            </a:r>
            <a:r>
              <a:rPr lang="en-US" sz="2000" i="1" dirty="0" err="1" smtClean="0">
                <a:solidFill>
                  <a:srgbClr val="A41C46"/>
                </a:solidFill>
              </a:rPr>
              <a:t>MSc</a:t>
            </a:r>
            <a:r>
              <a:rPr lang="el-GR" sz="2000" i="1" dirty="0" smtClean="0">
                <a:solidFill>
                  <a:srgbClr val="A41C46"/>
                </a:solidFill>
              </a:rPr>
              <a:t>.</a:t>
            </a:r>
          </a:p>
          <a:p>
            <a:pPr algn="r"/>
            <a:r>
              <a:rPr lang="el-GR" sz="1800" i="1" dirty="0" smtClean="0">
                <a:solidFill>
                  <a:srgbClr val="A41C46"/>
                </a:solidFill>
              </a:rPr>
              <a:t>Εταιρία Κοινωνικής Ψυχιατρικής και Ψυχικής Υγείας </a:t>
            </a:r>
          </a:p>
          <a:p>
            <a:endParaRPr lang="el-GR" dirty="0">
              <a:solidFill>
                <a:srgbClr val="CC00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4" descr="166924_157467267688052_953687728_n"/>
          <p:cNvPicPr>
            <a:picLocks noChangeAspect="1" noChangeArrowheads="1"/>
          </p:cNvPicPr>
          <p:nvPr/>
        </p:nvPicPr>
        <p:blipFill>
          <a:blip r:embed="rId2" cstate="print"/>
          <a:stretch>
            <a:fillRect/>
          </a:stretch>
        </p:blipFill>
        <p:spPr bwMode="auto">
          <a:xfrm>
            <a:off x="0" y="0"/>
            <a:ext cx="9144000" cy="6858000"/>
          </a:xfrm>
          <a:prstGeom prst="rect">
            <a:avLst/>
          </a:prstGeom>
          <a:noFill/>
          <a:ln>
            <a:noFill/>
          </a:ln>
        </p:spPr>
      </p:pic>
      <p:sp>
        <p:nvSpPr>
          <p:cNvPr id="5" name="1 - Τίτλος"/>
          <p:cNvSpPr txBox="1">
            <a:spLocks/>
          </p:cNvSpPr>
          <p:nvPr/>
        </p:nvSpPr>
        <p:spPr>
          <a:xfrm>
            <a:off x="323528" y="260648"/>
            <a:ext cx="822960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3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Αλληλεπίδραση με την κοινότητα και παραβίαση δικαιωμάτων</a:t>
            </a:r>
            <a:endParaRPr kumimoji="0" lang="el-GR" sz="23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2 - Θέση περιεχομένου"/>
          <p:cNvSpPr txBox="1">
            <a:spLocks/>
          </p:cNvSpPr>
          <p:nvPr/>
        </p:nvSpPr>
        <p:spPr>
          <a:xfrm>
            <a:off x="539552" y="908720"/>
            <a:ext cx="7992888" cy="5400600"/>
          </a:xfrm>
          <a:prstGeom prst="rect">
            <a:avLst/>
          </a:prstGeom>
        </p:spPr>
        <p:txBody>
          <a:bodyPr vert="horz" lIns="91440" tIns="45720" rIns="91440" bIns="45720" rtlCol="0">
            <a:normAutofit/>
          </a:bodyPr>
          <a:lstStyle/>
          <a:p>
            <a:pPr marR="0" lvl="0" indent="-174625" algn="just" defTabSz="914400" rtl="0" eaLnBrk="1" fontAlgn="auto" latinLnBrk="0" hangingPunct="1">
              <a:lnSpc>
                <a:spcPct val="100000"/>
              </a:lnSpc>
              <a:spcBef>
                <a:spcPts val="1200"/>
              </a:spcBef>
              <a:spcAft>
                <a:spcPts val="600"/>
              </a:spcAft>
              <a:buClrTx/>
              <a:buSzTx/>
              <a:buFont typeface="Arial" pitchFamily="34" charset="0"/>
              <a:buNone/>
              <a:tabLst/>
              <a:defRPr/>
            </a:pPr>
            <a:r>
              <a:rPr kumimoji="0" lang="el-GR" sz="2000" b="0" i="0" u="none" strike="noStrike" kern="1200" cap="none" spc="0" normalizeH="0" baseline="0" noProof="0" dirty="0" smtClean="0">
                <a:ln>
                  <a:noFill/>
                </a:ln>
                <a:solidFill>
                  <a:srgbClr val="D75574"/>
                </a:solidFill>
                <a:effectLst>
                  <a:outerShdw blurRad="38100" dist="38100" dir="2700000" algn="tl">
                    <a:srgbClr val="000000">
                      <a:alpha val="43137"/>
                    </a:srgbClr>
                  </a:outerShdw>
                </a:effectLst>
                <a:uLnTx/>
                <a:uFillTx/>
                <a:latin typeface="Arial" pitchFamily="34" charset="0"/>
                <a:ea typeface="+mn-ea"/>
                <a:cs typeface="Arial" pitchFamily="34" charset="0"/>
              </a:rPr>
              <a:t>Αναζητήθηκαν οι καταγεγραμμένες περιπτώσεις παραβίασης</a:t>
            </a:r>
            <a:r>
              <a:rPr kumimoji="0" lang="el-GR" sz="2000" b="0" i="0" u="none" strike="noStrike" kern="1200" cap="none" spc="0" normalizeH="0" noProof="0" dirty="0" smtClean="0">
                <a:ln>
                  <a:noFill/>
                </a:ln>
                <a:solidFill>
                  <a:srgbClr val="D75574"/>
                </a:solidFill>
                <a:effectLst>
                  <a:outerShdw blurRad="38100" dist="38100" dir="2700000" algn="tl">
                    <a:srgbClr val="000000">
                      <a:alpha val="43137"/>
                    </a:srgbClr>
                  </a:outerShdw>
                </a:effectLst>
                <a:uLnTx/>
                <a:uFillTx/>
                <a:latin typeface="Arial" pitchFamily="34" charset="0"/>
                <a:ea typeface="+mn-ea"/>
                <a:cs typeface="Arial" pitchFamily="34" charset="0"/>
              </a:rPr>
              <a:t>  </a:t>
            </a:r>
            <a:r>
              <a:rPr kumimoji="0" lang="el-GR" sz="2000" b="0" i="0" u="none" strike="noStrike" kern="1200" cap="none" spc="0" normalizeH="0" baseline="0" noProof="0" dirty="0" smtClean="0">
                <a:ln>
                  <a:noFill/>
                </a:ln>
                <a:solidFill>
                  <a:srgbClr val="D75574"/>
                </a:solidFill>
                <a:effectLst>
                  <a:outerShdw blurRad="38100" dist="38100" dir="2700000" algn="tl">
                    <a:srgbClr val="000000">
                      <a:alpha val="43137"/>
                    </a:srgbClr>
                  </a:outerShdw>
                </a:effectLst>
                <a:uLnTx/>
                <a:uFillTx/>
                <a:latin typeface="Arial" pitchFamily="34" charset="0"/>
                <a:ea typeface="+mn-ea"/>
                <a:cs typeface="Arial" pitchFamily="34" charset="0"/>
              </a:rPr>
              <a:t>δικαιωμάτων των ενοίκων των ΜΨΑ της ΕΚΨ&amp;ΨΥ στην Αλεξανδρούπολη από το 2002 έως το 2015.</a:t>
            </a:r>
            <a:endParaRPr lang="el-GR" sz="2400" dirty="0" smtClean="0">
              <a:solidFill>
                <a:srgbClr val="D75574"/>
              </a:solidFill>
              <a:effectLst>
                <a:outerShdw blurRad="38100" dist="38100" dir="2700000" algn="tl">
                  <a:srgbClr val="000000">
                    <a:alpha val="43137"/>
                  </a:srgbClr>
                </a:outerShdw>
              </a:effectLst>
            </a:endParaRPr>
          </a:p>
          <a:p>
            <a:pPr marR="0" lvl="0" algn="just" defTabSz="914400" rtl="0" eaLnBrk="1" fontAlgn="auto" latinLnBrk="0" hangingPunct="1">
              <a:lnSpc>
                <a:spcPct val="100000"/>
              </a:lnSpc>
              <a:spcBef>
                <a:spcPts val="1200"/>
              </a:spcBef>
              <a:spcAft>
                <a:spcPts val="600"/>
              </a:spcAft>
              <a:buClrTx/>
              <a:buSzTx/>
              <a:buFont typeface="Arial" pitchFamily="34" charset="0"/>
              <a:buNone/>
              <a:tabLst/>
              <a:defRPr/>
            </a:pPr>
            <a:r>
              <a:rPr kumimoji="0" lang="el-GR" sz="2000" b="0" i="0" u="none" strike="noStrike" kern="1200" cap="none" spc="0" normalizeH="0" baseline="0" noProof="0" dirty="0" smtClean="0">
                <a:ln>
                  <a:noFill/>
                </a:ln>
                <a:solidFill>
                  <a:srgbClr val="D75574"/>
                </a:solidFill>
                <a:effectLst>
                  <a:outerShdw blurRad="38100" dist="38100" dir="2700000" algn="tl">
                    <a:srgbClr val="000000">
                      <a:alpha val="43137"/>
                    </a:srgbClr>
                  </a:outerShdw>
                </a:effectLst>
                <a:uLnTx/>
                <a:uFillTx/>
                <a:latin typeface="Arial" pitchFamily="34" charset="0"/>
                <a:ea typeface="+mn-ea"/>
                <a:cs typeface="Arial" pitchFamily="34" charset="0"/>
              </a:rPr>
              <a:t>Μελετήθηκαν φάκελοι ενοίκων, κλινικά ημερολόγια, πρακτικά</a:t>
            </a:r>
            <a:r>
              <a:rPr kumimoji="0" lang="el-GR" sz="2000" b="0" i="0" u="none" strike="noStrike" kern="1200" cap="none" spc="0" normalizeH="0" noProof="0" dirty="0" smtClean="0">
                <a:ln>
                  <a:noFill/>
                </a:ln>
                <a:solidFill>
                  <a:srgbClr val="D75574"/>
                </a:solidFill>
                <a:effectLst>
                  <a:outerShdw blurRad="38100" dist="38100" dir="2700000" algn="tl">
                    <a:srgbClr val="000000">
                      <a:alpha val="43137"/>
                    </a:srgbClr>
                  </a:outerShdw>
                </a:effectLst>
                <a:uLnTx/>
                <a:uFillTx/>
                <a:latin typeface="Arial" pitchFamily="34" charset="0"/>
                <a:ea typeface="+mn-ea"/>
                <a:cs typeface="Arial" pitchFamily="34" charset="0"/>
              </a:rPr>
              <a:t> </a:t>
            </a:r>
            <a:r>
              <a:rPr kumimoji="0" lang="el-GR" sz="2000" b="0" i="0" u="none" strike="noStrike" kern="1200" cap="none" spc="0" normalizeH="0" baseline="0" noProof="0" dirty="0" smtClean="0">
                <a:ln>
                  <a:noFill/>
                </a:ln>
                <a:solidFill>
                  <a:srgbClr val="D75574"/>
                </a:solidFill>
                <a:effectLst>
                  <a:outerShdw blurRad="38100" dist="38100" dir="2700000" algn="tl">
                    <a:srgbClr val="000000">
                      <a:alpha val="43137"/>
                    </a:srgbClr>
                  </a:outerShdw>
                </a:effectLst>
                <a:uLnTx/>
                <a:uFillTx/>
                <a:latin typeface="Arial" pitchFamily="34" charset="0"/>
                <a:ea typeface="+mn-ea"/>
                <a:cs typeface="Arial" pitchFamily="34" charset="0"/>
              </a:rPr>
              <a:t>συναντήσεων</a:t>
            </a:r>
          </a:p>
          <a:p>
            <a:pPr marL="174625" marR="0" lvl="0" indent="-174625"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174625" marR="0" lvl="0" indent="-174625"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p>
          <a:p>
            <a:pPr marL="174625" marR="0" lvl="0" indent="-174625"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dirty="0" smtClean="0">
              <a:solidFill>
                <a:schemeClr val="bg1"/>
              </a:solidFill>
              <a:latin typeface="Arial" pitchFamily="34" charset="0"/>
              <a:cs typeface="Arial" pitchFamily="34" charset="0"/>
            </a:endParaRPr>
          </a:p>
          <a:p>
            <a:pPr marL="174625" marR="0" lvl="0" indent="-174625"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174625" marR="0" lvl="0" indent="-174625"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dirty="0" smtClean="0">
              <a:solidFill>
                <a:schemeClr val="bg1"/>
              </a:solidFill>
              <a:latin typeface="Arial" pitchFamily="34" charset="0"/>
              <a:cs typeface="Arial" pitchFamily="34" charset="0"/>
            </a:endParaRPr>
          </a:p>
          <a:p>
            <a:pPr marL="174625" marR="0" lvl="0" indent="-174625"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R="0" lvl="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bg1"/>
                </a:solidFill>
                <a:uLnTx/>
                <a:uFillTx/>
                <a:latin typeface="Arial" pitchFamily="34" charset="0"/>
                <a:ea typeface="+mn-ea"/>
                <a:cs typeface="Arial" pitchFamily="34" charset="0"/>
              </a:rPr>
              <a:t>Δεν συμπεριλήφθηκαν οι περιπτώσεις ακούσιας νοσηλείας,      που αποτελούν ιδιαίτερο θέμα μελέτης </a:t>
            </a:r>
            <a:r>
              <a:rPr kumimoji="0" lang="el-GR" sz="2000" b="1" i="0" u="none" strike="noStrike" kern="1200" cap="none" spc="0" normalizeH="0" noProof="0" dirty="0" smtClean="0">
                <a:ln>
                  <a:noFill/>
                </a:ln>
                <a:solidFill>
                  <a:schemeClr val="bg1"/>
                </a:solidFill>
                <a:uLnTx/>
                <a:uFillTx/>
                <a:latin typeface="Arial" pitchFamily="34" charset="0"/>
                <a:ea typeface="+mn-ea"/>
                <a:cs typeface="Arial" pitchFamily="34" charset="0"/>
              </a:rPr>
              <a:t>για τις ΜΨΑ</a:t>
            </a:r>
            <a:endParaRPr kumimoji="0" lang="el-GR" sz="2000" b="1" i="0" u="none" strike="noStrike" kern="1200" cap="none" spc="0" normalizeH="0" baseline="0" noProof="0" dirty="0" smtClean="0">
              <a:ln>
                <a:noFill/>
              </a:ln>
              <a:solidFill>
                <a:schemeClr val="bg1"/>
              </a:solidFill>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3707904" y="0"/>
          <a:ext cx="8286751" cy="6858000"/>
        </p:xfrm>
        <a:graphic>
          <a:graphicData uri="http://schemas.openxmlformats.org/presentationml/2006/ole">
            <mc:AlternateContent xmlns:mc="http://schemas.openxmlformats.org/markup-compatibility/2006">
              <mc:Choice xmlns:v="urn:schemas-microsoft-com:vml" Requires="v">
                <p:oleObj spid="_x0000_s94214" name="Διαφάνεια" r:id="rId4" imgW="4139229" imgH="2699017" progId="PowerPoint.Slide.12">
                  <p:embed/>
                </p:oleObj>
              </mc:Choice>
              <mc:Fallback>
                <p:oleObj name="Διαφάνεια" r:id="rId4" imgW="4139229" imgH="2699017" progId="PowerPoint.Slide.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0"/>
                        <a:ext cx="8286751"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Rectangle 2"/>
          <p:cNvSpPr>
            <a:spLocks noChangeArrowheads="1"/>
          </p:cNvSpPr>
          <p:nvPr/>
        </p:nvSpPr>
        <p:spPr bwMode="auto">
          <a:xfrm>
            <a:off x="2" y="-184666"/>
            <a:ext cx="184731" cy="369332"/>
          </a:xfrm>
          <a:prstGeom prst="rect">
            <a:avLst/>
          </a:prstGeom>
          <a:noFill/>
          <a:ln w="9525">
            <a:noFill/>
            <a:miter lim="800000"/>
            <a:headEnd/>
            <a:tailEnd/>
          </a:ln>
        </p:spPr>
        <p:txBody>
          <a:bodyPr wrap="none" anchor="ctr">
            <a:spAutoFit/>
          </a:bodyPr>
          <a:lstStyle/>
          <a:p>
            <a:endParaRPr lang="el-GR">
              <a:latin typeface="Calibri" pitchFamily="34" charset="0"/>
            </a:endParaRPr>
          </a:p>
        </p:txBody>
      </p:sp>
      <p:sp>
        <p:nvSpPr>
          <p:cNvPr id="22532" name="5 - Τίτλος"/>
          <p:cNvSpPr>
            <a:spLocks noGrp="1"/>
          </p:cNvSpPr>
          <p:nvPr>
            <p:ph type="title"/>
          </p:nvPr>
        </p:nvSpPr>
        <p:spPr>
          <a:xfrm>
            <a:off x="0" y="1"/>
            <a:ext cx="8604448" cy="1124743"/>
          </a:xfrm>
          <a:solidFill>
            <a:schemeClr val="bg1"/>
          </a:solidFill>
        </p:spPr>
        <p:txBody>
          <a:bodyPr/>
          <a:lstStyle/>
          <a:p>
            <a:pPr eaLnBrk="1" hangingPunct="1">
              <a:defRPr/>
            </a:pPr>
            <a:r>
              <a:rPr lang="el-GR" sz="2800" b="1" dirty="0" smtClean="0">
                <a:solidFill>
                  <a:schemeClr val="tx1">
                    <a:lumMod val="65000"/>
                    <a:lumOff val="35000"/>
                  </a:schemeClr>
                </a:solidFill>
                <a:latin typeface="Arial" pitchFamily="34" charset="0"/>
                <a:cs typeface="Arial" pitchFamily="34" charset="0"/>
              </a:rPr>
              <a:t/>
            </a:r>
            <a:br>
              <a:rPr lang="el-GR" sz="2800" b="1" dirty="0" smtClean="0">
                <a:solidFill>
                  <a:schemeClr val="tx1">
                    <a:lumMod val="65000"/>
                    <a:lumOff val="35000"/>
                  </a:schemeClr>
                </a:solidFill>
                <a:latin typeface="Arial" pitchFamily="34" charset="0"/>
                <a:cs typeface="Arial" pitchFamily="34" charset="0"/>
              </a:rPr>
            </a:br>
            <a:r>
              <a:rPr lang="el-GR" sz="2800" b="1" dirty="0" smtClean="0">
                <a:solidFill>
                  <a:schemeClr val="tx1">
                    <a:lumMod val="65000"/>
                    <a:lumOff val="35000"/>
                  </a:schemeClr>
                </a:solidFill>
                <a:latin typeface="Arial" pitchFamily="34" charset="0"/>
                <a:cs typeface="Arial" pitchFamily="34" charset="0"/>
              </a:rPr>
              <a:t>Δυσκολίες στην καθημερινή πρακτική</a:t>
            </a:r>
            <a:r>
              <a:rPr lang="en-US" sz="2800" b="1" dirty="0" smtClean="0">
                <a:solidFill>
                  <a:schemeClr val="tx1">
                    <a:lumMod val="65000"/>
                    <a:lumOff val="35000"/>
                  </a:schemeClr>
                </a:solidFill>
                <a:latin typeface="Arial" pitchFamily="34" charset="0"/>
                <a:cs typeface="Arial" pitchFamily="34" charset="0"/>
              </a:rPr>
              <a:t>  1</a:t>
            </a:r>
            <a:endParaRPr lang="el-GR" sz="2800" b="1" dirty="0" smtClean="0">
              <a:solidFill>
                <a:schemeClr val="tx1">
                  <a:lumMod val="65000"/>
                  <a:lumOff val="35000"/>
                </a:schemeClr>
              </a:solidFill>
              <a:latin typeface="Arial" pitchFamily="34" charset="0"/>
              <a:cs typeface="Arial" pitchFamily="34" charset="0"/>
            </a:endParaRPr>
          </a:p>
        </p:txBody>
      </p:sp>
      <p:sp>
        <p:nvSpPr>
          <p:cNvPr id="2054" name="7 - Θέση περιεχομένου"/>
          <p:cNvSpPr>
            <a:spLocks noGrp="1"/>
          </p:cNvSpPr>
          <p:nvPr>
            <p:ph sz="half" idx="2"/>
          </p:nvPr>
        </p:nvSpPr>
        <p:spPr>
          <a:xfrm>
            <a:off x="467544" y="1268760"/>
            <a:ext cx="5904457" cy="1348754"/>
          </a:xfrm>
        </p:spPr>
        <p:txBody>
          <a:bodyPr>
            <a:noAutofit/>
          </a:bodyPr>
          <a:lstStyle/>
          <a:p>
            <a:pPr algn="ctr">
              <a:buNone/>
            </a:pPr>
            <a:r>
              <a:rPr lang="el-GR" sz="2000" dirty="0" smtClean="0">
                <a:latin typeface="Arial" pitchFamily="34" charset="0"/>
                <a:cs typeface="Arial" pitchFamily="34" charset="0"/>
              </a:rPr>
              <a:t>    Οι περισσότερες παραβιάσεις σημειώθηκαν                                         στην πρόσβαση και εξυπηρέτηση σε υπηρεσίες               και ένας μικρότερος αριθμός στην                                                                   αλληλεπίδραση με το συγγενικό περιβάλλον </a:t>
            </a:r>
          </a:p>
        </p:txBody>
      </p:sp>
      <p:sp>
        <p:nvSpPr>
          <p:cNvPr id="8" name="7 - Ορθογώνιο"/>
          <p:cNvSpPr/>
          <p:nvPr/>
        </p:nvSpPr>
        <p:spPr>
          <a:xfrm>
            <a:off x="179512" y="2780928"/>
            <a:ext cx="6552728" cy="2893100"/>
          </a:xfrm>
          <a:prstGeom prst="rect">
            <a:avLst/>
          </a:prstGeom>
        </p:spPr>
        <p:txBody>
          <a:bodyPr wrap="square">
            <a:spAutoFit/>
          </a:bodyPr>
          <a:lstStyle/>
          <a:p>
            <a:pPr algn="just">
              <a:buNone/>
            </a:pPr>
            <a:r>
              <a:rPr lang="el-GR" sz="2000" b="1" dirty="0" smtClean="0">
                <a:solidFill>
                  <a:srgbClr val="E2005B"/>
                </a:solidFill>
                <a:latin typeface="Arial" pitchFamily="34" charset="0"/>
                <a:cs typeface="Arial" pitchFamily="34" charset="0"/>
              </a:rPr>
              <a:t>Συγγενικό περιβάλλον:</a:t>
            </a:r>
          </a:p>
          <a:p>
            <a:pPr marL="269875" indent="-269875" algn="just">
              <a:spcBef>
                <a:spcPts val="600"/>
              </a:spcBef>
              <a:buFont typeface="Wingdings" pitchFamily="2" charset="2"/>
              <a:buChar char="ü"/>
              <a:tabLst>
                <a:tab pos="269875" algn="l"/>
              </a:tabLst>
            </a:pPr>
            <a:r>
              <a:rPr lang="el-GR" sz="2100" dirty="0" smtClean="0"/>
              <a:t>Παρακράτηση συντάξεων,  αντικρουόμενα συμφέροντα</a:t>
            </a:r>
          </a:p>
          <a:p>
            <a:pPr marL="269875" indent="-269875" algn="just">
              <a:spcBef>
                <a:spcPts val="600"/>
              </a:spcBef>
              <a:buFont typeface="Wingdings" pitchFamily="2" charset="2"/>
              <a:buChar char="ü"/>
              <a:tabLst>
                <a:tab pos="269875" algn="l"/>
              </a:tabLst>
            </a:pPr>
            <a:r>
              <a:rPr lang="el-GR" sz="2100" dirty="0" smtClean="0"/>
              <a:t> Συγκεχυμένοι ρόλοι σε περιπτώσεις δικαστικής συμπαράστασης με συμπαραστάτη συγγενή αλλά ανάθεση φροντίδας στη μονάδα</a:t>
            </a:r>
          </a:p>
          <a:p>
            <a:pPr marL="269875" indent="-269875" algn="just">
              <a:spcBef>
                <a:spcPts val="600"/>
              </a:spcBef>
              <a:buFont typeface="Wingdings" pitchFamily="2" charset="2"/>
              <a:buChar char="ü"/>
              <a:tabLst>
                <a:tab pos="269875" algn="l"/>
              </a:tabLst>
            </a:pPr>
            <a:r>
              <a:rPr lang="el-GR" sz="2100" dirty="0" smtClean="0"/>
              <a:t> Μη τήρηση των δεσμεύσεων που απορρέουν από τη δικαστική συμπαράσταση αλλά και δικαστική συμπαράσταση χωρίς αντίστοιχη αναγκαιότητα</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3707904" y="0"/>
          <a:ext cx="8286751" cy="6858000"/>
        </p:xfrm>
        <a:graphic>
          <a:graphicData uri="http://schemas.openxmlformats.org/presentationml/2006/ole">
            <mc:AlternateContent xmlns:mc="http://schemas.openxmlformats.org/markup-compatibility/2006">
              <mc:Choice xmlns:v="urn:schemas-microsoft-com:vml" Requires="v">
                <p:oleObj spid="_x0000_s98310" name="Διαφάνεια" r:id="rId4" imgW="4139229" imgH="2699017" progId="PowerPoint.Slide.12">
                  <p:embed/>
                </p:oleObj>
              </mc:Choice>
              <mc:Fallback>
                <p:oleObj name="Διαφάνεια" r:id="rId4" imgW="4139229" imgH="2699017" progId="PowerPoint.Slide.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0"/>
                        <a:ext cx="8286751"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Rectangle 2"/>
          <p:cNvSpPr>
            <a:spLocks noChangeArrowheads="1"/>
          </p:cNvSpPr>
          <p:nvPr/>
        </p:nvSpPr>
        <p:spPr bwMode="auto">
          <a:xfrm>
            <a:off x="2" y="-184666"/>
            <a:ext cx="184731" cy="369332"/>
          </a:xfrm>
          <a:prstGeom prst="rect">
            <a:avLst/>
          </a:prstGeom>
          <a:noFill/>
          <a:ln w="9525">
            <a:noFill/>
            <a:miter lim="800000"/>
            <a:headEnd/>
            <a:tailEnd/>
          </a:ln>
        </p:spPr>
        <p:txBody>
          <a:bodyPr wrap="none" anchor="ctr">
            <a:spAutoFit/>
          </a:bodyPr>
          <a:lstStyle/>
          <a:p>
            <a:endParaRPr lang="el-GR">
              <a:latin typeface="Calibri" pitchFamily="34" charset="0"/>
            </a:endParaRPr>
          </a:p>
        </p:txBody>
      </p:sp>
      <p:sp>
        <p:nvSpPr>
          <p:cNvPr id="22532" name="5 - Τίτλος"/>
          <p:cNvSpPr>
            <a:spLocks noGrp="1"/>
          </p:cNvSpPr>
          <p:nvPr>
            <p:ph type="title"/>
          </p:nvPr>
        </p:nvSpPr>
        <p:spPr>
          <a:xfrm>
            <a:off x="0" y="1"/>
            <a:ext cx="8604448" cy="1124743"/>
          </a:xfrm>
          <a:solidFill>
            <a:schemeClr val="bg1"/>
          </a:solidFill>
        </p:spPr>
        <p:txBody>
          <a:bodyPr/>
          <a:lstStyle/>
          <a:p>
            <a:pPr eaLnBrk="1" hangingPunct="1">
              <a:defRPr/>
            </a:pPr>
            <a:r>
              <a:rPr lang="el-GR" sz="2800" b="1" dirty="0" smtClean="0">
                <a:solidFill>
                  <a:schemeClr val="tx1">
                    <a:lumMod val="65000"/>
                    <a:lumOff val="35000"/>
                  </a:schemeClr>
                </a:solidFill>
                <a:latin typeface="Arial" pitchFamily="34" charset="0"/>
                <a:cs typeface="Arial" pitchFamily="34" charset="0"/>
              </a:rPr>
              <a:t/>
            </a:r>
            <a:br>
              <a:rPr lang="el-GR" sz="2800" b="1" dirty="0" smtClean="0">
                <a:solidFill>
                  <a:schemeClr val="tx1">
                    <a:lumMod val="65000"/>
                    <a:lumOff val="35000"/>
                  </a:schemeClr>
                </a:solidFill>
                <a:latin typeface="Arial" pitchFamily="34" charset="0"/>
                <a:cs typeface="Arial" pitchFamily="34" charset="0"/>
              </a:rPr>
            </a:br>
            <a:r>
              <a:rPr lang="el-GR" sz="2800" b="1" dirty="0" smtClean="0">
                <a:solidFill>
                  <a:schemeClr val="tx1">
                    <a:lumMod val="65000"/>
                    <a:lumOff val="35000"/>
                  </a:schemeClr>
                </a:solidFill>
                <a:latin typeface="Arial" pitchFamily="34" charset="0"/>
                <a:cs typeface="Arial" pitchFamily="34" charset="0"/>
              </a:rPr>
              <a:t>Δυσκολίες στην καθημερινή πρακτική</a:t>
            </a:r>
            <a:r>
              <a:rPr lang="en-US" sz="2800" b="1" dirty="0" smtClean="0">
                <a:solidFill>
                  <a:schemeClr val="tx1">
                    <a:lumMod val="65000"/>
                    <a:lumOff val="35000"/>
                  </a:schemeClr>
                </a:solidFill>
                <a:latin typeface="Arial" pitchFamily="34" charset="0"/>
                <a:cs typeface="Arial" pitchFamily="34" charset="0"/>
              </a:rPr>
              <a:t>  </a:t>
            </a:r>
            <a:r>
              <a:rPr lang="el-GR" sz="2800" b="1" dirty="0" smtClean="0">
                <a:solidFill>
                  <a:schemeClr val="tx1">
                    <a:lumMod val="65000"/>
                    <a:lumOff val="35000"/>
                  </a:schemeClr>
                </a:solidFill>
                <a:latin typeface="Arial" pitchFamily="34" charset="0"/>
                <a:cs typeface="Arial" pitchFamily="34" charset="0"/>
              </a:rPr>
              <a:t>2</a:t>
            </a:r>
          </a:p>
        </p:txBody>
      </p:sp>
      <p:sp>
        <p:nvSpPr>
          <p:cNvPr id="2054" name="7 - Θέση περιεχομένου"/>
          <p:cNvSpPr>
            <a:spLocks noGrp="1"/>
          </p:cNvSpPr>
          <p:nvPr>
            <p:ph sz="half" idx="2"/>
          </p:nvPr>
        </p:nvSpPr>
        <p:spPr>
          <a:xfrm>
            <a:off x="467544" y="1268760"/>
            <a:ext cx="5904457" cy="504056"/>
          </a:xfrm>
        </p:spPr>
        <p:txBody>
          <a:bodyPr>
            <a:noAutofit/>
          </a:bodyPr>
          <a:lstStyle/>
          <a:p>
            <a:pPr algn="ctr">
              <a:buNone/>
            </a:pPr>
            <a:r>
              <a:rPr lang="el-GR" sz="2000" b="1" dirty="0" smtClean="0">
                <a:solidFill>
                  <a:srgbClr val="E2005B"/>
                </a:solidFill>
                <a:latin typeface="Arial" pitchFamily="34" charset="0"/>
                <a:cs typeface="Arial" pitchFamily="34" charset="0"/>
              </a:rPr>
              <a:t>Πρόσβαση και εξυπηρέτηση σε υπηρεσίες</a:t>
            </a:r>
          </a:p>
        </p:txBody>
      </p:sp>
      <p:sp>
        <p:nvSpPr>
          <p:cNvPr id="7" name="6 - Ορθογώνιο"/>
          <p:cNvSpPr/>
          <p:nvPr/>
        </p:nvSpPr>
        <p:spPr>
          <a:xfrm>
            <a:off x="827584" y="1412777"/>
            <a:ext cx="5904656" cy="2846933"/>
          </a:xfrm>
          <a:prstGeom prst="rect">
            <a:avLst/>
          </a:prstGeom>
        </p:spPr>
        <p:txBody>
          <a:bodyPr wrap="square">
            <a:spAutoFit/>
          </a:bodyPr>
          <a:lstStyle/>
          <a:p>
            <a:pPr algn="just">
              <a:spcBef>
                <a:spcPts val="1200"/>
              </a:spcBef>
              <a:spcAft>
                <a:spcPts val="600"/>
              </a:spcAft>
              <a:buNone/>
            </a:pPr>
            <a:r>
              <a:rPr lang="el-GR" sz="2100" dirty="0" smtClean="0">
                <a:latin typeface="+mj-lt"/>
              </a:rPr>
              <a:t> </a:t>
            </a:r>
          </a:p>
          <a:p>
            <a:pPr marL="360363" indent="-360363">
              <a:spcBef>
                <a:spcPts val="1200"/>
              </a:spcBef>
              <a:spcAft>
                <a:spcPts val="600"/>
              </a:spcAft>
              <a:buFont typeface="Wingdings" pitchFamily="2" charset="2"/>
              <a:buChar char="ü"/>
            </a:pPr>
            <a:r>
              <a:rPr lang="el-GR" sz="2200" dirty="0" smtClean="0">
                <a:effectLst>
                  <a:outerShdw blurRad="38100" dist="38100" dir="2700000" algn="tl">
                    <a:srgbClr val="000000">
                      <a:alpha val="43137"/>
                    </a:srgbClr>
                  </a:outerShdw>
                </a:effectLst>
                <a:latin typeface="+mj-lt"/>
              </a:rPr>
              <a:t>Υπηρεσίες υγείας                                                         </a:t>
            </a:r>
            <a:r>
              <a:rPr lang="el-GR" sz="2200" dirty="0" smtClean="0">
                <a:latin typeface="+mj-lt"/>
              </a:rPr>
              <a:t>- </a:t>
            </a:r>
            <a:r>
              <a:rPr lang="el-GR" sz="2000" dirty="0" smtClean="0">
                <a:latin typeface="+mj-lt"/>
              </a:rPr>
              <a:t>παραμέληση  της σωματικής φροντίδας                  - άνιση μεταχείριση στη λήψη φροντίδας                           - κακές πρακτικές</a:t>
            </a:r>
          </a:p>
          <a:p>
            <a:pPr marL="360363" indent="-360363" algn="just">
              <a:spcBef>
                <a:spcPts val="600"/>
              </a:spcBef>
              <a:buFont typeface="Wingdings" pitchFamily="2" charset="2"/>
              <a:buChar char="ü"/>
            </a:pPr>
            <a:r>
              <a:rPr lang="el-GR" sz="2200" dirty="0" smtClean="0">
                <a:effectLst>
                  <a:outerShdw blurRad="38100" dist="38100" dir="2700000" algn="tl">
                    <a:srgbClr val="000000">
                      <a:alpha val="43137"/>
                    </a:srgbClr>
                  </a:outerShdw>
                </a:effectLst>
                <a:latin typeface="+mj-lt"/>
              </a:rPr>
              <a:t>Άλλες υπηρεσίες</a:t>
            </a:r>
          </a:p>
          <a:p>
            <a:pPr marL="360363" indent="-360363">
              <a:spcBef>
                <a:spcPts val="600"/>
              </a:spcBef>
            </a:pPr>
            <a:r>
              <a:rPr lang="el-GR" sz="2200" dirty="0" smtClean="0">
                <a:latin typeface="+mj-lt"/>
              </a:rPr>
              <a:t>       - Ειδική αναφορά στις τραπεζικές συναλλαγές</a:t>
            </a:r>
            <a:endParaRPr lang="el-GR" sz="2200" dirty="0">
              <a:latin typeface="+mj-lt"/>
            </a:endParaRPr>
          </a:p>
        </p:txBody>
      </p:sp>
      <p:sp>
        <p:nvSpPr>
          <p:cNvPr id="9" name="8 - Ορθογώνιο"/>
          <p:cNvSpPr/>
          <p:nvPr/>
        </p:nvSpPr>
        <p:spPr>
          <a:xfrm>
            <a:off x="0" y="4581128"/>
            <a:ext cx="6804248" cy="1015663"/>
          </a:xfrm>
          <a:prstGeom prst="rect">
            <a:avLst/>
          </a:prstGeom>
        </p:spPr>
        <p:txBody>
          <a:bodyPr wrap="square">
            <a:spAutoFit/>
          </a:bodyPr>
          <a:lstStyle/>
          <a:p>
            <a:pPr algn="ctr">
              <a:defRPr/>
            </a:pPr>
            <a:r>
              <a:rPr lang="el-GR" sz="2000" dirty="0" smtClean="0">
                <a:solidFill>
                  <a:srgbClr val="E2005B"/>
                </a:solidFill>
                <a:effectLst>
                  <a:outerShdw blurRad="38100" dist="38100" dir="2700000" algn="tl">
                    <a:srgbClr val="000000">
                      <a:alpha val="43137"/>
                    </a:srgbClr>
                  </a:outerShdw>
                </a:effectLst>
              </a:rPr>
              <a:t>Η δικαιοπρακτική ικανότητα συνδέεται                                                                       με το γεγονός της  αναπηρίας και                                                                                    όχι με την πραγματική ικανότητα λήψης αποφάσεων</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 Τίτλος"/>
          <p:cNvSpPr>
            <a:spLocks noGrp="1"/>
          </p:cNvSpPr>
          <p:nvPr>
            <p:ph type="title"/>
          </p:nvPr>
        </p:nvSpPr>
        <p:spPr/>
        <p:txBody>
          <a:bodyPr/>
          <a:lstStyle/>
          <a:p>
            <a:pPr eaLnBrk="1" hangingPunct="1"/>
            <a:r>
              <a:rPr lang="el-GR" dirty="0" smtClean="0"/>
              <a:t>Δ</a:t>
            </a:r>
          </a:p>
        </p:txBody>
      </p:sp>
      <p:graphicFrame>
        <p:nvGraphicFramePr>
          <p:cNvPr id="5122" name="Object 2"/>
          <p:cNvGraphicFramePr>
            <a:graphicFrameLocks noGrp="1" noChangeAspect="1"/>
          </p:cNvGraphicFramePr>
          <p:nvPr>
            <p:ph idx="1"/>
          </p:nvPr>
        </p:nvGraphicFramePr>
        <p:xfrm>
          <a:off x="0" y="1587"/>
          <a:ext cx="9142413" cy="6856413"/>
        </p:xfrm>
        <a:graphic>
          <a:graphicData uri="http://schemas.openxmlformats.org/presentationml/2006/ole">
            <mc:AlternateContent xmlns:mc="http://schemas.openxmlformats.org/markup-compatibility/2006">
              <mc:Choice xmlns:v="urn:schemas-microsoft-com:vml" Requires="v">
                <p:oleObj spid="_x0000_s99334" name="Διαφάνεια" r:id="rId4" imgW="4570541" imgH="3427323" progId="PowerPoint.Slide.12">
                  <p:embed/>
                </p:oleObj>
              </mc:Choice>
              <mc:Fallback>
                <p:oleObj name="Διαφάνεια" r:id="rId4" imgW="4570541" imgH="3427323" progId="PowerPoint.Slide.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7"/>
                        <a:ext cx="9142413" cy="685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txBox="1">
            <a:spLocks noChangeArrowheads="1"/>
          </p:cNvSpPr>
          <p:nvPr/>
        </p:nvSpPr>
        <p:spPr bwMode="auto">
          <a:xfrm>
            <a:off x="0" y="332656"/>
            <a:ext cx="8784976" cy="432048"/>
          </a:xfrm>
          <a:prstGeom prst="rect">
            <a:avLst/>
          </a:prstGeom>
          <a:solidFill>
            <a:srgbClr val="BFB497">
              <a:alpha val="92000"/>
            </a:srgbClr>
          </a:solidFill>
          <a:ln w="9525">
            <a:solidFill>
              <a:srgbClr val="FF0066"/>
            </a:solidFill>
            <a:miter lim="800000"/>
            <a:headEnd/>
            <a:tailEnd/>
          </a:ln>
        </p:spPr>
        <p:txBody>
          <a:bodyPr/>
          <a:lstStyle/>
          <a:p>
            <a:pPr marL="342900" indent="-342900" algn="ctr" fontAlgn="auto">
              <a:spcBef>
                <a:spcPts val="600"/>
              </a:spcBef>
              <a:spcAft>
                <a:spcPts val="0"/>
              </a:spcAft>
              <a:defRPr/>
            </a:pPr>
            <a:r>
              <a:rPr lang="el-GR" sz="2300" b="1" kern="0" dirty="0" smtClean="0">
                <a:solidFill>
                  <a:srgbClr val="E2005B"/>
                </a:solidFill>
                <a:effectLst>
                  <a:outerShdw blurRad="38100" dist="38100" dir="2700000" algn="tl">
                    <a:srgbClr val="000000">
                      <a:alpha val="43137"/>
                    </a:srgbClr>
                  </a:outerShdw>
                </a:effectLst>
                <a:latin typeface="Arial" pitchFamily="34" charset="0"/>
                <a:cs typeface="Arial" pitchFamily="34" charset="0"/>
              </a:rPr>
              <a:t>Κοινά χαρακτηριστικά στην πλειονότητα των παραβιάσεων </a:t>
            </a:r>
            <a:endParaRPr lang="el-GR" sz="2300" b="1" kern="0" dirty="0">
              <a:solidFill>
                <a:srgbClr val="E2005B"/>
              </a:solidFill>
              <a:latin typeface="+mn-lt"/>
              <a:cs typeface="+mn-cs"/>
            </a:endParaRPr>
          </a:p>
        </p:txBody>
      </p:sp>
      <p:sp>
        <p:nvSpPr>
          <p:cNvPr id="8" name="Rectangle 3"/>
          <p:cNvSpPr txBox="1">
            <a:spLocks noChangeArrowheads="1"/>
          </p:cNvSpPr>
          <p:nvPr/>
        </p:nvSpPr>
        <p:spPr bwMode="auto">
          <a:xfrm>
            <a:off x="4286251" y="4000502"/>
            <a:ext cx="3714751" cy="428625"/>
          </a:xfrm>
          <a:prstGeom prst="rect">
            <a:avLst/>
          </a:prstGeom>
          <a:solidFill>
            <a:srgbClr val="BFB497">
              <a:alpha val="50000"/>
            </a:srgbClr>
          </a:solidFill>
          <a:ln w="9525">
            <a:noFill/>
            <a:miter lim="800000"/>
            <a:headEnd/>
            <a:tailEnd/>
          </a:ln>
        </p:spPr>
        <p:txBody>
          <a:bodyPr/>
          <a:lstStyle/>
          <a:p>
            <a:pPr marL="342900" indent="-342900" algn="ctr" fontAlgn="auto">
              <a:lnSpc>
                <a:spcPct val="90000"/>
              </a:lnSpc>
              <a:spcBef>
                <a:spcPts val="1200"/>
              </a:spcBef>
              <a:spcAft>
                <a:spcPts val="600"/>
              </a:spcAft>
              <a:defRPr/>
            </a:pPr>
            <a:endParaRPr lang="el-GR" sz="2600" b="1" kern="0" dirty="0">
              <a:solidFill>
                <a:srgbClr val="E2005B"/>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3"/>
          <p:cNvSpPr txBox="1">
            <a:spLocks noChangeArrowheads="1"/>
          </p:cNvSpPr>
          <p:nvPr/>
        </p:nvSpPr>
        <p:spPr bwMode="auto">
          <a:xfrm>
            <a:off x="683568" y="1196752"/>
            <a:ext cx="7776864" cy="5328592"/>
          </a:xfrm>
          <a:prstGeom prst="rect">
            <a:avLst/>
          </a:prstGeom>
          <a:solidFill>
            <a:srgbClr val="CCC3AC"/>
          </a:solidFill>
          <a:ln w="9525">
            <a:noFill/>
            <a:miter lim="800000"/>
            <a:headEnd/>
            <a:tailEnd/>
          </a:ln>
        </p:spPr>
        <p:txBody>
          <a:bodyPr/>
          <a:lstStyle/>
          <a:p>
            <a:pPr marL="269875" indent="-269875" algn="just">
              <a:spcBef>
                <a:spcPts val="600"/>
              </a:spcBef>
              <a:spcAft>
                <a:spcPts val="600"/>
              </a:spcAft>
              <a:buFont typeface="Wingdings" pitchFamily="2" charset="2"/>
              <a:buChar char="ü"/>
            </a:pPr>
            <a:r>
              <a:rPr lang="el-GR" sz="2000" b="1" dirty="0" smtClean="0">
                <a:solidFill>
                  <a:srgbClr val="E2005B"/>
                </a:solidFill>
                <a:latin typeface="Arial" pitchFamily="34" charset="0"/>
                <a:cs typeface="Arial" pitchFamily="34" charset="0"/>
              </a:rPr>
              <a:t>η στάση απέναντι στην ικανότητα δικαιοπραξίας ως εξαίρεση κι όχι ως κανόνα </a:t>
            </a:r>
          </a:p>
          <a:p>
            <a:pPr marL="269875" indent="-269875" algn="just">
              <a:spcBef>
                <a:spcPts val="600"/>
              </a:spcBef>
              <a:spcAft>
                <a:spcPts val="600"/>
              </a:spcAft>
              <a:buFont typeface="Wingdings" pitchFamily="2" charset="2"/>
              <a:buChar char="ü"/>
            </a:pPr>
            <a:r>
              <a:rPr lang="el-GR" sz="2000" b="1" dirty="0" smtClean="0">
                <a:solidFill>
                  <a:srgbClr val="E2005B"/>
                </a:solidFill>
                <a:latin typeface="Arial" pitchFamily="34" charset="0"/>
                <a:cs typeface="Arial" pitchFamily="34" charset="0"/>
              </a:rPr>
              <a:t>η αδυναμία αντίληψης των δυνατοτήτων των ατόμων πέρα από το δίπολο «ικανότητα - ανικανότητα»</a:t>
            </a:r>
          </a:p>
          <a:p>
            <a:pPr marL="269875" indent="-269875" algn="just">
              <a:spcBef>
                <a:spcPts val="600"/>
              </a:spcBef>
              <a:spcAft>
                <a:spcPts val="600"/>
              </a:spcAft>
              <a:buFont typeface="Wingdings" pitchFamily="2" charset="2"/>
              <a:buChar char="ü"/>
            </a:pPr>
            <a:r>
              <a:rPr lang="el-GR" sz="2000" b="1" dirty="0" smtClean="0">
                <a:solidFill>
                  <a:srgbClr val="E2005B"/>
                </a:solidFill>
                <a:latin typeface="Arial" pitchFamily="34" charset="0"/>
                <a:cs typeface="Arial" pitchFamily="34" charset="0"/>
              </a:rPr>
              <a:t>η ευθύγραμμη απόδοση της συμπεριφοράς στην ψυχοπαθολογία και τις ιδιαιτερότητες της νόσου</a:t>
            </a:r>
          </a:p>
          <a:p>
            <a:pPr marL="269875" indent="-269875" algn="just">
              <a:spcBef>
                <a:spcPts val="600"/>
              </a:spcBef>
              <a:spcAft>
                <a:spcPts val="600"/>
              </a:spcAft>
              <a:buFont typeface="Wingdings" pitchFamily="2" charset="2"/>
              <a:buChar char="ü"/>
            </a:pPr>
            <a:r>
              <a:rPr lang="el-GR" sz="2000" b="1" dirty="0" smtClean="0">
                <a:solidFill>
                  <a:srgbClr val="E2005B"/>
                </a:solidFill>
                <a:latin typeface="Arial" pitchFamily="34" charset="0"/>
                <a:cs typeface="Arial" pitchFamily="34" charset="0"/>
              </a:rPr>
              <a:t>οι αντιλήψεις για τον ψυχικά ασθενή </a:t>
            </a:r>
            <a:r>
              <a:rPr lang="el-GR" b="1" dirty="0" smtClean="0">
                <a:solidFill>
                  <a:srgbClr val="E2005B"/>
                </a:solidFill>
                <a:latin typeface="Arial" pitchFamily="34" charset="0"/>
                <a:cs typeface="Arial" pitchFamily="34" charset="0"/>
              </a:rPr>
              <a:t>(</a:t>
            </a:r>
            <a:r>
              <a:rPr lang="el-GR" b="1" dirty="0" smtClean="0">
                <a:solidFill>
                  <a:srgbClr val="E2005B"/>
                </a:solidFill>
                <a:latin typeface="Arial" charset="0"/>
                <a:cs typeface="Arial" charset="0"/>
              </a:rPr>
              <a:t>ευάλωτος, αδύναμος, δεν διεκδικεί) </a:t>
            </a:r>
            <a:r>
              <a:rPr lang="el-GR" sz="2000" b="1" dirty="0" smtClean="0">
                <a:solidFill>
                  <a:srgbClr val="E2005B"/>
                </a:solidFill>
                <a:latin typeface="Arial" charset="0"/>
                <a:cs typeface="Arial" charset="0"/>
              </a:rPr>
              <a:t>και οι προκαταλήψεις </a:t>
            </a:r>
            <a:r>
              <a:rPr lang="el-GR" b="1" dirty="0" smtClean="0">
                <a:solidFill>
                  <a:srgbClr val="E2005B"/>
                </a:solidFill>
                <a:latin typeface="Arial" charset="0"/>
                <a:cs typeface="Arial" charset="0"/>
              </a:rPr>
              <a:t>(απρόβλεπτη συμπεριφορά, επικινδυνότητα)</a:t>
            </a:r>
          </a:p>
          <a:p>
            <a:pPr marL="269875" indent="-269875" algn="just">
              <a:spcBef>
                <a:spcPts val="600"/>
              </a:spcBef>
              <a:spcAft>
                <a:spcPts val="600"/>
              </a:spcAft>
              <a:buFont typeface="Wingdings" pitchFamily="2" charset="2"/>
              <a:buChar char="ü"/>
            </a:pPr>
            <a:r>
              <a:rPr lang="el-GR" sz="2000" b="1" dirty="0" smtClean="0">
                <a:solidFill>
                  <a:srgbClr val="E2005B"/>
                </a:solidFill>
                <a:latin typeface="Arial" pitchFamily="34" charset="0"/>
                <a:cs typeface="Arial" pitchFamily="34" charset="0"/>
              </a:rPr>
              <a:t>η ερμηνεία του νομικού πλαισίου που διέπει τις ΜΨΑ </a:t>
            </a:r>
          </a:p>
          <a:p>
            <a:pPr marL="269875" indent="-269875" algn="just">
              <a:spcBef>
                <a:spcPts val="600"/>
              </a:spcBef>
              <a:spcAft>
                <a:spcPts val="600"/>
              </a:spcAft>
              <a:buFont typeface="Wingdings" pitchFamily="2" charset="2"/>
              <a:buChar char="ü"/>
            </a:pPr>
            <a:r>
              <a:rPr lang="el-GR" sz="2000" b="1" dirty="0" smtClean="0">
                <a:solidFill>
                  <a:srgbClr val="E2005B"/>
                </a:solidFill>
                <a:latin typeface="Arial" pitchFamily="34" charset="0"/>
                <a:cs typeface="Arial" pitchFamily="34" charset="0"/>
              </a:rPr>
              <a:t>οι πολιτικές στην ψυχική υγεία </a:t>
            </a:r>
            <a:r>
              <a:rPr lang="el-GR" b="1" dirty="0" smtClean="0">
                <a:solidFill>
                  <a:srgbClr val="E2005B"/>
                </a:solidFill>
                <a:latin typeface="Arial" pitchFamily="34" charset="0"/>
                <a:cs typeface="Arial" pitchFamily="34" charset="0"/>
              </a:rPr>
              <a:t>(αποσπασματικότητα, ασυνέχεια, ασάφεια, </a:t>
            </a:r>
            <a:r>
              <a:rPr lang="el-GR" b="1" dirty="0" err="1" smtClean="0">
                <a:solidFill>
                  <a:srgbClr val="E2005B"/>
                </a:solidFill>
                <a:latin typeface="Arial" pitchFamily="34" charset="0"/>
                <a:cs typeface="Arial" pitchFamily="34" charset="0"/>
              </a:rPr>
              <a:t>συστημικά</a:t>
            </a:r>
            <a:r>
              <a:rPr lang="el-GR" b="1" dirty="0" smtClean="0">
                <a:solidFill>
                  <a:srgbClr val="E2005B"/>
                </a:solidFill>
                <a:latin typeface="Arial" pitchFamily="34" charset="0"/>
                <a:cs typeface="Arial" pitchFamily="34" charset="0"/>
              </a:rPr>
              <a:t> κενά)</a:t>
            </a:r>
          </a:p>
          <a:p>
            <a:pPr marL="269875" indent="-269875" algn="just">
              <a:spcBef>
                <a:spcPts val="600"/>
              </a:spcBef>
              <a:spcAft>
                <a:spcPts val="600"/>
              </a:spcAft>
              <a:buFont typeface="Wingdings" pitchFamily="2" charset="2"/>
              <a:buChar char="ü"/>
            </a:pPr>
            <a:r>
              <a:rPr lang="el-GR" sz="2000" b="1" dirty="0" smtClean="0">
                <a:solidFill>
                  <a:srgbClr val="E2005B"/>
                </a:solidFill>
                <a:latin typeface="Arial" pitchFamily="34" charset="0"/>
                <a:cs typeface="Arial" pitchFamily="34" charset="0"/>
              </a:rPr>
              <a:t>οι προσωπικές στάσεις των αποδεκτών/ διαχειριστών των αιτημάτων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556792"/>
            <a:ext cx="8136904" cy="4709118"/>
          </a:xfrm>
        </p:spPr>
        <p:txBody>
          <a:bodyPr>
            <a:normAutofit fontScale="92500" lnSpcReduction="10000"/>
          </a:bodyPr>
          <a:lstStyle/>
          <a:p>
            <a:pPr indent="11113" algn="just">
              <a:lnSpc>
                <a:spcPct val="110000"/>
              </a:lnSpc>
              <a:buNone/>
            </a:pPr>
            <a:r>
              <a:rPr lang="el-GR" sz="2400" dirty="0" smtClean="0">
                <a:solidFill>
                  <a:srgbClr val="BD2D4F"/>
                </a:solidFill>
                <a:effectLst>
                  <a:outerShdw blurRad="38100" dist="38100" dir="2700000" algn="tl">
                    <a:srgbClr val="000000">
                      <a:alpha val="43137"/>
                    </a:srgbClr>
                  </a:outerShdw>
                </a:effectLst>
                <a:latin typeface="Lucida Sans Unicode" pitchFamily="34" charset="0"/>
                <a:cs typeface="Lucida Sans Unicode" pitchFamily="34" charset="0"/>
              </a:rPr>
              <a:t>Δεν παρατηρήθηκε μείωση των περιστατικών στην πορεία των ετών, ως απόρροια των δράσεων ευαισθητοποίησης και ενημέρωσης στην κοινότητα. </a:t>
            </a:r>
          </a:p>
          <a:p>
            <a:pPr indent="11113" algn="just">
              <a:lnSpc>
                <a:spcPct val="110000"/>
              </a:lnSpc>
              <a:buNone/>
            </a:pPr>
            <a:endParaRPr lang="el-GR" sz="2400" dirty="0" smtClean="0">
              <a:solidFill>
                <a:srgbClr val="BD2D4F"/>
              </a:solidFill>
              <a:effectLst>
                <a:outerShdw blurRad="38100" dist="38100" dir="2700000" algn="tl">
                  <a:srgbClr val="000000">
                    <a:alpha val="43137"/>
                  </a:srgbClr>
                </a:outerShdw>
              </a:effectLst>
              <a:latin typeface="Lucida Sans Unicode" pitchFamily="34" charset="0"/>
              <a:cs typeface="Lucida Sans Unicode" pitchFamily="34" charset="0"/>
            </a:endParaRPr>
          </a:p>
          <a:p>
            <a:pPr indent="11113" algn="just">
              <a:lnSpc>
                <a:spcPct val="110000"/>
              </a:lnSpc>
              <a:buNone/>
            </a:pPr>
            <a:r>
              <a:rPr lang="el-GR" sz="2500" dirty="0" smtClean="0">
                <a:solidFill>
                  <a:srgbClr val="BD2D4F"/>
                </a:solidFill>
                <a:effectLst>
                  <a:outerShdw blurRad="38100" dist="38100" dir="2700000" algn="tl">
                    <a:srgbClr val="000000">
                      <a:alpha val="43137"/>
                    </a:srgbClr>
                  </a:outerShdw>
                </a:effectLst>
                <a:latin typeface="Lucida Sans Unicode" pitchFamily="34" charset="0"/>
                <a:cs typeface="Lucida Sans Unicode" pitchFamily="34" charset="0"/>
              </a:rPr>
              <a:t>Αντιθέτως,</a:t>
            </a:r>
          </a:p>
          <a:p>
            <a:pPr indent="11113" algn="just">
              <a:lnSpc>
                <a:spcPct val="110000"/>
              </a:lnSpc>
              <a:buNone/>
            </a:pPr>
            <a:r>
              <a:rPr lang="el-GR" sz="2400" dirty="0" smtClean="0">
                <a:solidFill>
                  <a:srgbClr val="BD2D4F"/>
                </a:solidFill>
                <a:effectLst>
                  <a:outerShdw blurRad="38100" dist="38100" dir="2700000" algn="tl">
                    <a:srgbClr val="000000">
                      <a:alpha val="43137"/>
                    </a:srgbClr>
                  </a:outerShdw>
                </a:effectLst>
                <a:latin typeface="Lucida Sans Unicode" pitchFamily="34" charset="0"/>
                <a:cs typeface="Lucida Sans Unicode" pitchFamily="34" charset="0"/>
              </a:rPr>
              <a:t>Διαφαίνεται μια μεγαλύτερη επιφυλακτικότητα, καχυποψία, δυσκαμψία στις οικονομικές συναλλαγές </a:t>
            </a:r>
          </a:p>
          <a:p>
            <a:pPr indent="11113" algn="just">
              <a:buNone/>
            </a:pPr>
            <a:endParaRPr lang="el-GR" sz="2400" dirty="0" smtClean="0">
              <a:solidFill>
                <a:srgbClr val="BD2D4F"/>
              </a:solidFill>
              <a:effectLst>
                <a:outerShdw blurRad="38100" dist="38100" dir="2700000" algn="tl">
                  <a:srgbClr val="000000">
                    <a:alpha val="43137"/>
                  </a:srgbClr>
                </a:outerShdw>
              </a:effectLst>
              <a:latin typeface="Lucida Sans Unicode" pitchFamily="34" charset="0"/>
              <a:cs typeface="Lucida Sans Unicode" pitchFamily="34" charset="0"/>
            </a:endParaRPr>
          </a:p>
          <a:p>
            <a:pPr indent="11113" algn="just">
              <a:buNone/>
            </a:pPr>
            <a:r>
              <a:rPr lang="el-GR" sz="2400" dirty="0" smtClean="0">
                <a:solidFill>
                  <a:srgbClr val="BD2D4F"/>
                </a:solidFill>
                <a:effectLst>
                  <a:outerShdw blurRad="38100" dist="38100" dir="2700000" algn="tl">
                    <a:srgbClr val="000000">
                      <a:alpha val="43137"/>
                    </a:srgbClr>
                  </a:outerShdw>
                </a:effectLst>
                <a:latin typeface="Lucida Sans Unicode" pitchFamily="34" charset="0"/>
                <a:cs typeface="Lucida Sans Unicode" pitchFamily="34" charset="0"/>
              </a:rPr>
              <a:t>Πού οφείλεται; </a:t>
            </a:r>
          </a:p>
          <a:p>
            <a:pPr indent="11113" algn="just">
              <a:buNone/>
            </a:pPr>
            <a:endParaRPr lang="el-GR" sz="2400" dirty="0" smtClean="0">
              <a:solidFill>
                <a:srgbClr val="BD2D4F"/>
              </a:solidFill>
              <a:effectLst>
                <a:outerShdw blurRad="38100" dist="38100" dir="2700000" algn="tl">
                  <a:srgbClr val="000000">
                    <a:alpha val="43137"/>
                  </a:srgbClr>
                </a:outerShdw>
              </a:effectLst>
              <a:latin typeface="Lucida Sans Unicode" pitchFamily="34" charset="0"/>
              <a:cs typeface="Lucida Sans Unicode" pitchFamily="34" charset="0"/>
            </a:endParaRPr>
          </a:p>
          <a:p>
            <a:pPr indent="11113" algn="just">
              <a:buNone/>
            </a:pPr>
            <a:endParaRPr lang="el-GR" b="1" dirty="0" smtClean="0">
              <a:solidFill>
                <a:srgbClr val="BD2D4F"/>
              </a:solidFill>
              <a:effectLst>
                <a:outerShdw blurRad="38100" dist="38100" dir="2700000" algn="tl">
                  <a:srgbClr val="000000">
                    <a:alpha val="43137"/>
                  </a:srgbClr>
                </a:outerShdw>
              </a:effectLst>
              <a:latin typeface="Comic Sans MS" pitchFamily="66" charset="0"/>
            </a:endParaRPr>
          </a:p>
          <a:p>
            <a:pPr>
              <a:buNone/>
            </a:pPr>
            <a:r>
              <a:rPr lang="el-GR" sz="2000" b="1" dirty="0" smtClean="0"/>
              <a:t> </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rgbClr val="E2005B"/>
                </a:solidFill>
                <a:latin typeface="Arial" pitchFamily="34" charset="0"/>
                <a:cs typeface="Arial" pitchFamily="34" charset="0"/>
              </a:rPr>
              <a:t>Φταίει η κρίση;</a:t>
            </a:r>
            <a:endParaRPr lang="el-GR" sz="3200" dirty="0">
              <a:solidFill>
                <a:srgbClr val="E2005B"/>
              </a:solidFill>
              <a:latin typeface="Arial" pitchFamily="34" charset="0"/>
              <a:cs typeface="Arial" pitchFamily="34" charset="0"/>
            </a:endParaRPr>
          </a:p>
        </p:txBody>
      </p:sp>
      <p:sp>
        <p:nvSpPr>
          <p:cNvPr id="3" name="2 - Θέση περιεχομένου"/>
          <p:cNvSpPr>
            <a:spLocks noGrp="1"/>
          </p:cNvSpPr>
          <p:nvPr>
            <p:ph idx="1"/>
          </p:nvPr>
        </p:nvSpPr>
        <p:spPr>
          <a:xfrm>
            <a:off x="683568" y="1600202"/>
            <a:ext cx="7848872" cy="4525963"/>
          </a:xfrm>
        </p:spPr>
        <p:txBody>
          <a:bodyPr>
            <a:normAutofit/>
          </a:bodyPr>
          <a:lstStyle/>
          <a:p>
            <a:pPr marL="0" algn="just">
              <a:spcBef>
                <a:spcPts val="600"/>
              </a:spcBef>
              <a:spcAft>
                <a:spcPts val="600"/>
              </a:spcAft>
              <a:buNone/>
            </a:pPr>
            <a:r>
              <a:rPr lang="el-GR" sz="2200" dirty="0" smtClean="0">
                <a:latin typeface="Arial" pitchFamily="34" charset="0"/>
                <a:cs typeface="Arial" pitchFamily="34" charset="0"/>
              </a:rPr>
              <a:t>Ζητήματα που συνδέονται με την αναστολή προτεραιοτήτων της Ψυχιατρικής Μεταρρύθμισης, τις κακές πρακτικές, τη στάση απέναντι στη διαφορετικότητα δεν σχετίζονται μόνο με τη δεδομένη οικονομική συγκυρία, αλλά έχουν επισημανθεί και σε παλαιότερες περιόδους</a:t>
            </a:r>
          </a:p>
          <a:p>
            <a:pPr marL="0" indent="0" algn="just">
              <a:spcBef>
                <a:spcPts val="600"/>
              </a:spcBef>
              <a:spcAft>
                <a:spcPts val="600"/>
              </a:spcAft>
              <a:buNone/>
            </a:pPr>
            <a:r>
              <a:rPr lang="el-GR" sz="2200" dirty="0" smtClean="0">
                <a:latin typeface="Arial" pitchFamily="34" charset="0"/>
                <a:cs typeface="Arial" pitchFamily="34" charset="0"/>
              </a:rPr>
              <a:t>Όμως δεν μπορεί να παραβλεφθούν οι ιδιαίτερες συνθήκες την περιόδου που πλήττουν όλα τα ανθρώπινα δικαιώματα και κάνουν πιο ευάλωτους τους ήδη ευάλωτους</a:t>
            </a:r>
          </a:p>
          <a:p>
            <a:pPr marL="0" indent="0" algn="just">
              <a:spcBef>
                <a:spcPts val="600"/>
              </a:spcBef>
              <a:spcAft>
                <a:spcPts val="600"/>
              </a:spcAft>
              <a:buNone/>
            </a:pPr>
            <a:r>
              <a:rPr lang="el-GR" sz="2200" dirty="0" smtClean="0">
                <a:latin typeface="Arial" pitchFamily="34" charset="0"/>
                <a:cs typeface="Arial" pitchFamily="34" charset="0"/>
              </a:rPr>
              <a:t>Ο συνδυασμός φτώχειας, ανεργίας, αποστέρησης και ψυχικής διαταραχής ίσως αυξάνει τις δυσκολίες και πλήττει ένα ολόκληρο σύστημα </a:t>
            </a:r>
            <a:r>
              <a:rPr lang="el-GR" sz="2000" dirty="0" smtClean="0">
                <a:latin typeface="Arial" pitchFamily="34" charset="0"/>
                <a:cs typeface="Arial" pitchFamily="34" charset="0"/>
              </a:rPr>
              <a:t>(λήπτες, οικογένειες, θεραπευτές, υπηρεσίες, κοινότητα)</a:t>
            </a:r>
          </a:p>
          <a:p>
            <a:pPr>
              <a:buNone/>
            </a:pP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l-GR" smtClean="0"/>
          </a:p>
        </p:txBody>
      </p:sp>
      <p:sp>
        <p:nvSpPr>
          <p:cNvPr id="26627" name="Rectangle 3"/>
          <p:cNvSpPr>
            <a:spLocks noGrp="1" noChangeArrowheads="1"/>
          </p:cNvSpPr>
          <p:nvPr>
            <p:ph idx="1"/>
          </p:nvPr>
        </p:nvSpPr>
        <p:spPr/>
        <p:txBody>
          <a:bodyPr/>
          <a:lstStyle/>
          <a:p>
            <a:pPr eaLnBrk="1" hangingPunct="1"/>
            <a:endParaRPr lang="el-GR" smtClean="0"/>
          </a:p>
        </p:txBody>
      </p:sp>
      <p:pic>
        <p:nvPicPr>
          <p:cNvPr id="26628" name="Picture 4" descr="305425_147600645341381_2063074871_n"/>
          <p:cNvPicPr>
            <a:picLocks noChangeAspect="1" noChangeArrowheads="1"/>
          </p:cNvPicPr>
          <p:nvPr/>
        </p:nvPicPr>
        <p:blipFill>
          <a:blip r:embed="rId3" cstate="print">
            <a:lum bright="10000" contrast="-22000"/>
          </a:blip>
          <a:srcRect/>
          <a:stretch>
            <a:fillRect/>
          </a:stretch>
        </p:blipFill>
        <p:spPr bwMode="auto">
          <a:xfrm>
            <a:off x="0" y="0"/>
            <a:ext cx="9144000" cy="6858000"/>
          </a:xfrm>
          <a:prstGeom prst="rect">
            <a:avLst/>
          </a:prstGeom>
          <a:noFill/>
          <a:ln w="9525">
            <a:noFill/>
            <a:miter lim="800000"/>
            <a:headEnd/>
            <a:tailEnd/>
          </a:ln>
        </p:spPr>
      </p:pic>
      <p:sp>
        <p:nvSpPr>
          <p:cNvPr id="26629" name="Rectangle 6"/>
          <p:cNvSpPr>
            <a:spLocks noChangeArrowheads="1"/>
          </p:cNvSpPr>
          <p:nvPr/>
        </p:nvSpPr>
        <p:spPr bwMode="auto">
          <a:xfrm>
            <a:off x="1357315" y="285750"/>
            <a:ext cx="7629525" cy="3981450"/>
          </a:xfrm>
          <a:prstGeom prst="rect">
            <a:avLst/>
          </a:prstGeom>
          <a:noFill/>
          <a:ln w="9525">
            <a:noFill/>
            <a:miter lim="800000"/>
            <a:headEnd/>
            <a:tailEnd/>
          </a:ln>
        </p:spPr>
        <p:txBody>
          <a:bodyPr anchor="ctr"/>
          <a:lstStyle/>
          <a:p>
            <a:pPr algn="ctr"/>
            <a:endParaRPr lang="el-GR" sz="3200" b="1">
              <a:solidFill>
                <a:srgbClr val="666633"/>
              </a:solidFill>
              <a:latin typeface="Constantia" pitchFamily="18" charset="0"/>
            </a:endParaRPr>
          </a:p>
        </p:txBody>
      </p:sp>
      <p:sp>
        <p:nvSpPr>
          <p:cNvPr id="26630" name="Rectangle 6"/>
          <p:cNvSpPr>
            <a:spLocks noChangeArrowheads="1"/>
          </p:cNvSpPr>
          <p:nvPr/>
        </p:nvSpPr>
        <p:spPr bwMode="auto">
          <a:xfrm>
            <a:off x="1371600" y="0"/>
            <a:ext cx="6781800" cy="2286000"/>
          </a:xfrm>
          <a:prstGeom prst="rect">
            <a:avLst/>
          </a:prstGeom>
          <a:noFill/>
          <a:ln w="9525">
            <a:noFill/>
            <a:miter lim="800000"/>
            <a:headEnd/>
            <a:tailEnd/>
          </a:ln>
        </p:spPr>
        <p:txBody>
          <a:bodyPr anchor="ctr"/>
          <a:lstStyle/>
          <a:p>
            <a:pPr algn="ctr"/>
            <a:endParaRPr lang="el-GR" sz="3200" b="1">
              <a:solidFill>
                <a:srgbClr val="5F5F5F"/>
              </a:solidFill>
              <a:latin typeface="Constantia" pitchFamily="18" charset="0"/>
            </a:endParaRPr>
          </a:p>
        </p:txBody>
      </p:sp>
      <p:sp>
        <p:nvSpPr>
          <p:cNvPr id="26631" name="Rectangle 6"/>
          <p:cNvSpPr>
            <a:spLocks noChangeArrowheads="1"/>
          </p:cNvSpPr>
          <p:nvPr/>
        </p:nvSpPr>
        <p:spPr bwMode="auto">
          <a:xfrm>
            <a:off x="2057400" y="914400"/>
            <a:ext cx="6172200" cy="5410200"/>
          </a:xfrm>
          <a:prstGeom prst="rect">
            <a:avLst/>
          </a:prstGeom>
          <a:noFill/>
          <a:ln w="9525">
            <a:noFill/>
            <a:miter lim="800000"/>
            <a:headEnd/>
            <a:tailEnd/>
          </a:ln>
        </p:spPr>
        <p:txBody>
          <a:bodyPr anchor="ctr"/>
          <a:lstStyle/>
          <a:p>
            <a:pPr algn="ctr"/>
            <a:endParaRPr lang="el-GR" sz="3200" b="1">
              <a:solidFill>
                <a:srgbClr val="5F5F5F"/>
              </a:solidFill>
              <a:latin typeface="Constantia" pitchFamily="18" charset="0"/>
            </a:endParaRPr>
          </a:p>
        </p:txBody>
      </p:sp>
      <p:sp>
        <p:nvSpPr>
          <p:cNvPr id="26632" name="Rectangle 8"/>
          <p:cNvSpPr>
            <a:spLocks noChangeArrowheads="1"/>
          </p:cNvSpPr>
          <p:nvPr/>
        </p:nvSpPr>
        <p:spPr bwMode="auto">
          <a:xfrm>
            <a:off x="1905000" y="228600"/>
            <a:ext cx="6553200" cy="838200"/>
          </a:xfrm>
          <a:prstGeom prst="rect">
            <a:avLst/>
          </a:prstGeom>
          <a:noFill/>
          <a:ln w="9525">
            <a:noFill/>
            <a:miter lim="800000"/>
            <a:headEnd/>
            <a:tailEnd/>
          </a:ln>
        </p:spPr>
        <p:txBody>
          <a:bodyPr anchor="ctr"/>
          <a:lstStyle/>
          <a:p>
            <a:pPr algn="ctr"/>
            <a:endParaRPr lang="el-GR" sz="3200">
              <a:solidFill>
                <a:srgbClr val="4D4D4D"/>
              </a:solidFill>
              <a:latin typeface="Calibri" pitchFamily="34" charset="0"/>
            </a:endParaRPr>
          </a:p>
        </p:txBody>
      </p:sp>
      <p:sp>
        <p:nvSpPr>
          <p:cNvPr id="14" name="Rectangle 3"/>
          <p:cNvSpPr txBox="1">
            <a:spLocks noChangeArrowheads="1"/>
          </p:cNvSpPr>
          <p:nvPr/>
        </p:nvSpPr>
        <p:spPr bwMode="auto">
          <a:xfrm>
            <a:off x="2123728" y="1052736"/>
            <a:ext cx="6552728" cy="3456384"/>
          </a:xfrm>
          <a:prstGeom prst="rect">
            <a:avLst/>
          </a:prstGeom>
          <a:solidFill>
            <a:srgbClr val="BFB497">
              <a:alpha val="28000"/>
            </a:srgbClr>
          </a:solidFill>
          <a:ln w="9525">
            <a:noFill/>
            <a:miter lim="800000"/>
            <a:headEnd/>
            <a:tailEnd/>
          </a:ln>
        </p:spPr>
        <p:txBody>
          <a:bodyPr/>
          <a:lstStyle/>
          <a:p>
            <a:pPr algn="just">
              <a:spcBef>
                <a:spcPts val="1200"/>
              </a:spcBef>
              <a:spcAft>
                <a:spcPts val="600"/>
              </a:spcAft>
            </a:pPr>
            <a:r>
              <a:rPr lang="el-GR" sz="2200" dirty="0" smtClean="0">
                <a:solidFill>
                  <a:schemeClr val="tx1">
                    <a:lumMod val="85000"/>
                    <a:lumOff val="15000"/>
                  </a:schemeClr>
                </a:solidFill>
                <a:latin typeface="Arial" pitchFamily="34" charset="0"/>
                <a:cs typeface="Arial" pitchFamily="34" charset="0"/>
              </a:rPr>
              <a:t>Απαιτούνται ειδικές δράσεις ενημέρωσης και εκπαίδευσης σε φορείς και επαγγελματίες με τους οποίους αλληλεπιδρούν τα άτομα με ψυχικές διαταραχές στην άσκηση των δικαιωμάτων τους. </a:t>
            </a:r>
          </a:p>
          <a:p>
            <a:pPr algn="just">
              <a:spcBef>
                <a:spcPts val="1200"/>
              </a:spcBef>
              <a:spcAft>
                <a:spcPts val="600"/>
              </a:spcAft>
            </a:pPr>
            <a:r>
              <a:rPr lang="el-GR" sz="2200" dirty="0" smtClean="0">
                <a:solidFill>
                  <a:schemeClr val="tx1">
                    <a:lumMod val="85000"/>
                    <a:lumOff val="15000"/>
                  </a:schemeClr>
                </a:solidFill>
                <a:latin typeface="Arial" pitchFamily="34" charset="0"/>
                <a:cs typeface="Arial" pitchFamily="34" charset="0"/>
              </a:rPr>
              <a:t>Οι επαγγελματίες ψυχικής υγείας καλούνται να απαντήσουν στις προ(σ)κλήσεις της εποχής, συμβάλλοντας με τη στάση και τις γνώσεις τους στην υποστήριξη των ατόμων προς την αυτοδιαχείριση και </a:t>
            </a:r>
            <a:r>
              <a:rPr lang="el-GR" sz="2200" dirty="0" err="1" smtClean="0">
                <a:solidFill>
                  <a:schemeClr val="tx1">
                    <a:lumMod val="85000"/>
                    <a:lumOff val="15000"/>
                  </a:schemeClr>
                </a:solidFill>
                <a:latin typeface="Arial" pitchFamily="34" charset="0"/>
                <a:cs typeface="Arial" pitchFamily="34" charset="0"/>
              </a:rPr>
              <a:t>αυτοσυνηγορία</a:t>
            </a:r>
            <a:r>
              <a:rPr lang="el-GR" sz="2200" dirty="0" smtClean="0">
                <a:solidFill>
                  <a:schemeClr val="tx1">
                    <a:lumMod val="85000"/>
                    <a:lumOff val="15000"/>
                  </a:schemeClr>
                </a:solidFill>
                <a:latin typeface="Arial" pitchFamily="34" charset="0"/>
                <a:cs typeface="Arial" pitchFamily="34" charset="0"/>
              </a:rPr>
              <a:t>.</a:t>
            </a:r>
            <a:endParaRPr lang="el-GR" sz="2200" dirty="0">
              <a:solidFill>
                <a:schemeClr val="tx1">
                  <a:lumMod val="85000"/>
                  <a:lumOff val="15000"/>
                </a:schemeClr>
              </a:solidFill>
              <a:latin typeface="Arial" pitchFamily="34" charset="0"/>
              <a:cs typeface="Arial" pitchFamily="34" charset="0"/>
            </a:endParaRPr>
          </a:p>
        </p:txBody>
      </p:sp>
      <p:sp>
        <p:nvSpPr>
          <p:cNvPr id="15" name="14 - Ορθογώνιο"/>
          <p:cNvSpPr/>
          <p:nvPr/>
        </p:nvSpPr>
        <p:spPr>
          <a:xfrm>
            <a:off x="250827" y="188913"/>
            <a:ext cx="2232941" cy="369332"/>
          </a:xfrm>
          <a:prstGeom prst="rect">
            <a:avLst/>
          </a:prstGeom>
        </p:spPr>
        <p:txBody>
          <a:bodyPr wrap="square">
            <a:spAutoFit/>
          </a:bodyPr>
          <a:lstStyle/>
          <a:p>
            <a:pPr>
              <a:defRPr/>
            </a:pPr>
            <a:endParaRPr lang="el-G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564904"/>
            <a:ext cx="8208912" cy="3384376"/>
          </a:xfrm>
          <a:ln>
            <a:solidFill>
              <a:srgbClr val="BF4C49"/>
            </a:solidFill>
          </a:ln>
        </p:spPr>
        <p:txBody>
          <a:bodyPr>
            <a:normAutofit lnSpcReduction="10000"/>
          </a:bodyPr>
          <a:lstStyle/>
          <a:p>
            <a:pPr algn="just">
              <a:lnSpc>
                <a:spcPct val="120000"/>
              </a:lnSpc>
              <a:buNone/>
            </a:pPr>
            <a:r>
              <a:rPr lang="el-GR" sz="2200" i="1" dirty="0" smtClean="0">
                <a:solidFill>
                  <a:srgbClr val="BF4C49"/>
                </a:solidFill>
                <a:effectLst>
                  <a:outerShdw blurRad="38100" dist="38100" dir="2700000" algn="tl">
                    <a:srgbClr val="000000">
                      <a:alpha val="43137"/>
                    </a:srgbClr>
                  </a:outerShdw>
                </a:effectLst>
                <a:latin typeface="Arial" pitchFamily="34" charset="0"/>
                <a:cs typeface="Arial" pitchFamily="34" charset="0"/>
              </a:rPr>
              <a:t>Αφορμή: </a:t>
            </a:r>
          </a:p>
          <a:p>
            <a:pPr marL="0" indent="0" algn="just">
              <a:spcBef>
                <a:spcPts val="600"/>
              </a:spcBef>
              <a:buFont typeface="Arial" charset="0"/>
              <a:buNone/>
              <a:defRPr/>
            </a:pPr>
            <a:r>
              <a:rPr lang="el-GR" sz="2000" dirty="0" smtClean="0">
                <a:solidFill>
                  <a:srgbClr val="BF4C49"/>
                </a:solidFill>
                <a:latin typeface="Arial" pitchFamily="34" charset="0"/>
                <a:cs typeface="Arial" pitchFamily="34" charset="0"/>
              </a:rPr>
              <a:t>Η επαφή με το πρόγραμμα: Πλατφόρμα δράσης για τα Δικαιώματα στην Ψυχική Υγεία </a:t>
            </a:r>
          </a:p>
          <a:p>
            <a:pPr marL="0" indent="0" algn="just">
              <a:spcBef>
                <a:spcPts val="600"/>
              </a:spcBef>
              <a:buFont typeface="Arial" charset="0"/>
              <a:buNone/>
              <a:defRPr/>
            </a:pPr>
            <a:r>
              <a:rPr lang="el-GR" sz="2200" b="1" dirty="0" smtClean="0">
                <a:solidFill>
                  <a:srgbClr val="BF4C49"/>
                </a:solidFill>
                <a:latin typeface="Arial" pitchFamily="34" charset="0"/>
                <a:cs typeface="Arial" pitchFamily="34" charset="0"/>
              </a:rPr>
              <a:t>1.   Εκπαιδευτικό Σεμινάριο: </a:t>
            </a:r>
            <a:endParaRPr lang="el-GR" sz="2200" dirty="0" smtClean="0">
              <a:solidFill>
                <a:srgbClr val="BF4C49"/>
              </a:solidFill>
              <a:latin typeface="Arial" pitchFamily="34" charset="0"/>
              <a:cs typeface="Arial" pitchFamily="34" charset="0"/>
            </a:endParaRPr>
          </a:p>
          <a:p>
            <a:pPr marL="363538" indent="-188913" algn="just">
              <a:spcBef>
                <a:spcPts val="600"/>
              </a:spcBef>
              <a:defRPr/>
            </a:pPr>
            <a:r>
              <a:rPr lang="en-US" sz="2000" dirty="0" smtClean="0">
                <a:solidFill>
                  <a:srgbClr val="BF4C49"/>
                </a:solidFill>
                <a:latin typeface="Arial" pitchFamily="34" charset="0"/>
                <a:cs typeface="Arial" pitchFamily="34" charset="0"/>
              </a:rPr>
              <a:t>“</a:t>
            </a:r>
            <a:r>
              <a:rPr lang="el-GR" sz="2000" dirty="0" smtClean="0">
                <a:solidFill>
                  <a:srgbClr val="BF4C49"/>
                </a:solidFill>
                <a:latin typeface="Arial" pitchFamily="34" charset="0"/>
                <a:cs typeface="Arial" pitchFamily="34" charset="0"/>
              </a:rPr>
              <a:t>Δικαιώματα των ατόμων με προβλήματα ψυχικής υγείας και η προστασία τους στην πράξη</a:t>
            </a:r>
            <a:r>
              <a:rPr lang="en-US" sz="2000" dirty="0" smtClean="0">
                <a:solidFill>
                  <a:srgbClr val="BF4C49"/>
                </a:solidFill>
                <a:latin typeface="Arial" pitchFamily="34" charset="0"/>
                <a:cs typeface="Arial" pitchFamily="34" charset="0"/>
              </a:rPr>
              <a:t>”</a:t>
            </a:r>
            <a:endParaRPr lang="el-GR" sz="2000" dirty="0" smtClean="0">
              <a:solidFill>
                <a:srgbClr val="BF4C49"/>
              </a:solidFill>
              <a:latin typeface="Arial" pitchFamily="34" charset="0"/>
              <a:cs typeface="Arial" pitchFamily="34" charset="0"/>
            </a:endParaRPr>
          </a:p>
          <a:p>
            <a:pPr marL="444500" indent="-269875" algn="just">
              <a:spcBef>
                <a:spcPts val="600"/>
              </a:spcBef>
              <a:defRPr/>
            </a:pPr>
            <a:r>
              <a:rPr lang="el-GR" sz="2000" dirty="0" smtClean="0">
                <a:solidFill>
                  <a:srgbClr val="BF4C49"/>
                </a:solidFill>
                <a:latin typeface="Arial" pitchFamily="34" charset="0"/>
                <a:cs typeface="Arial" pitchFamily="34" charset="0"/>
              </a:rPr>
              <a:t>Δυσκολίες και προβληματισμοί στη διαχείριση νομικών    ζητημάτων ατόμων με ψυχικές διαταραχές</a:t>
            </a:r>
            <a:r>
              <a:rPr lang="en-US" sz="2000" dirty="0" smtClean="0">
                <a:solidFill>
                  <a:srgbClr val="BF4C49"/>
                </a:solidFill>
                <a:latin typeface="Arial" pitchFamily="34" charset="0"/>
                <a:cs typeface="Arial" pitchFamily="34" charset="0"/>
              </a:rPr>
              <a:t> </a:t>
            </a:r>
            <a:r>
              <a:rPr lang="el-GR" sz="2000" dirty="0" smtClean="0">
                <a:solidFill>
                  <a:srgbClr val="BF4C49"/>
                </a:solidFill>
                <a:latin typeface="Arial" pitchFamily="34" charset="0"/>
                <a:cs typeface="Arial" pitchFamily="34" charset="0"/>
              </a:rPr>
              <a:t>μέσα από την κλινική πρακτική  </a:t>
            </a:r>
          </a:p>
          <a:p>
            <a:pPr marL="444500" indent="-525463" algn="just">
              <a:spcBef>
                <a:spcPts val="600"/>
              </a:spcBef>
              <a:buNone/>
              <a:defRPr/>
            </a:pPr>
            <a:r>
              <a:rPr lang="el-GR" sz="2200" b="1" dirty="0" smtClean="0">
                <a:solidFill>
                  <a:srgbClr val="BF4C49"/>
                </a:solidFill>
                <a:latin typeface="Arial" pitchFamily="34" charset="0"/>
                <a:cs typeface="Arial" pitchFamily="34" charset="0"/>
              </a:rPr>
              <a:t>2.  Ερωτηματολόγιο  για την παραβίαση των δικαιωμάτων</a:t>
            </a:r>
            <a:endParaRPr lang="el-GR" sz="2200" b="1" dirty="0" smtClean="0">
              <a:solidFill>
                <a:srgbClr val="BF4C49"/>
              </a:solidFill>
            </a:endParaRPr>
          </a:p>
          <a:p>
            <a:pPr marL="0" indent="0" algn="ctr">
              <a:buFont typeface="Arial" charset="0"/>
              <a:buNone/>
              <a:defRPr/>
            </a:pPr>
            <a:endParaRPr lang="el-GR" sz="2200" b="1" dirty="0" smtClean="0">
              <a:solidFill>
                <a:srgbClr val="990033"/>
              </a:solidFill>
            </a:endParaRPr>
          </a:p>
          <a:p>
            <a:pPr marL="0" indent="0" algn="ctr">
              <a:buFont typeface="Arial" charset="0"/>
              <a:buNone/>
              <a:defRPr/>
            </a:pPr>
            <a:endParaRPr lang="el-GR" sz="2200" b="1" dirty="0">
              <a:solidFill>
                <a:srgbClr val="990033"/>
              </a:solidFill>
            </a:endParaRPr>
          </a:p>
        </p:txBody>
      </p:sp>
      <p:sp>
        <p:nvSpPr>
          <p:cNvPr id="6" name="5 - Ορθογώνιο"/>
          <p:cNvSpPr/>
          <p:nvPr/>
        </p:nvSpPr>
        <p:spPr>
          <a:xfrm>
            <a:off x="1835696" y="1124744"/>
            <a:ext cx="6840760" cy="1554272"/>
          </a:xfrm>
          <a:prstGeom prst="rect">
            <a:avLst/>
          </a:prstGeom>
        </p:spPr>
        <p:txBody>
          <a:bodyPr wrap="square">
            <a:spAutoFit/>
          </a:bodyPr>
          <a:lstStyle/>
          <a:p>
            <a:pPr>
              <a:defRPr/>
            </a:pPr>
            <a:r>
              <a:rPr lang="el-GR" sz="2000" dirty="0" smtClean="0">
                <a:solidFill>
                  <a:schemeClr val="bg1">
                    <a:lumMod val="50000"/>
                  </a:schemeClr>
                </a:solidFill>
                <a:effectLst>
                  <a:outerShdw blurRad="38100" dist="38100" dir="2700000" algn="tl">
                    <a:srgbClr val="000000">
                      <a:alpha val="43137"/>
                    </a:srgbClr>
                  </a:outerShdw>
                </a:effectLst>
                <a:latin typeface="Arial" charset="0"/>
                <a:cs typeface="Arial" charset="0"/>
              </a:rPr>
              <a:t> </a:t>
            </a:r>
            <a:r>
              <a:rPr lang="el-GR" sz="2000" i="1" dirty="0" smtClean="0">
                <a:solidFill>
                  <a:schemeClr val="bg1">
                    <a:lumMod val="50000"/>
                  </a:schemeClr>
                </a:solidFill>
                <a:effectLst>
                  <a:outerShdw blurRad="38100" dist="38100" dir="2700000" algn="tl">
                    <a:srgbClr val="000000">
                      <a:alpha val="43137"/>
                    </a:srgbClr>
                  </a:outerShdw>
                </a:effectLst>
                <a:latin typeface="Arial" charset="0"/>
                <a:cs typeface="Arial" charset="0"/>
              </a:rPr>
              <a:t>Σκέψη:</a:t>
            </a:r>
          </a:p>
          <a:p>
            <a:pPr algn="ctr">
              <a:defRPr/>
            </a:pPr>
            <a:r>
              <a:rPr lang="el-GR" b="1" i="1" dirty="0" smtClean="0">
                <a:solidFill>
                  <a:schemeClr val="bg1">
                    <a:lumMod val="50000"/>
                  </a:schemeClr>
                </a:solidFill>
                <a:latin typeface="Arial" charset="0"/>
                <a:cs typeface="Arial" charset="0"/>
              </a:rPr>
              <a:t> </a:t>
            </a:r>
            <a:r>
              <a:rPr lang="el-GR" sz="1900" b="1" i="1" dirty="0" smtClean="0">
                <a:solidFill>
                  <a:schemeClr val="bg1">
                    <a:lumMod val="50000"/>
                  </a:schemeClr>
                </a:solidFill>
                <a:latin typeface="Arial" charset="0"/>
                <a:cs typeface="Arial" charset="0"/>
              </a:rPr>
              <a:t>να εξεταστεί το ζήτημα  μέσα  από τη λειτουργία των ΜΨΑ                         στην περιοχή (μακρόχρονη εφαρμογή, ανεπτυγμένο δίκτυο υπηρεσιών, δράσεις ευαισθητοποίησης)</a:t>
            </a:r>
            <a:endParaRPr lang="el-GR" sz="1900" b="1" dirty="0" smtClean="0">
              <a:solidFill>
                <a:schemeClr val="bg1">
                  <a:lumMod val="50000"/>
                </a:schemeClr>
              </a:solidFill>
              <a:latin typeface="Arial" charset="0"/>
              <a:cs typeface="Arial" charset="0"/>
            </a:endParaRPr>
          </a:p>
          <a:p>
            <a:pPr>
              <a:defRPr/>
            </a:pPr>
            <a:endParaRPr lang="el-GR" dirty="0">
              <a:solidFill>
                <a:schemeClr val="bg1">
                  <a:lumMod val="50000"/>
                </a:schemeClr>
              </a:solidFill>
              <a:effectLst>
                <a:outerShdw blurRad="38100" dist="38100" dir="2700000" algn="tl">
                  <a:srgbClr val="000000">
                    <a:alpha val="43137"/>
                  </a:srgbClr>
                </a:outerShdw>
              </a:effectLst>
            </a:endParaRPr>
          </a:p>
        </p:txBody>
      </p:sp>
      <p:sp>
        <p:nvSpPr>
          <p:cNvPr id="4" name="1 - Τίτλος"/>
          <p:cNvSpPr txBox="1">
            <a:spLocks/>
          </p:cNvSpPr>
          <p:nvPr/>
        </p:nvSpPr>
        <p:spPr>
          <a:xfrm>
            <a:off x="899592" y="260648"/>
            <a:ext cx="7344816" cy="864096"/>
          </a:xfrm>
          <a:prstGeom prst="rect">
            <a:avLst/>
          </a:prstGeom>
          <a:gradFill flip="none" rotWithShape="1">
            <a:gsLst>
              <a:gs pos="0">
                <a:srgbClr val="FFEFD1"/>
              </a:gs>
              <a:gs pos="64999">
                <a:srgbClr val="F0EBD5"/>
              </a:gs>
              <a:gs pos="100000">
                <a:srgbClr val="D1C39F"/>
              </a:gs>
            </a:gsLst>
            <a:lin ang="16200000" scaled="1"/>
            <a:tileRect/>
          </a:gradFill>
        </p:spPr>
        <p:txBody>
          <a:bodyPr vert="horz" lIns="91440" tIns="45720" rIns="91440" bIns="45720" rtlCol="0" anchor="ctr">
            <a:normAutofit/>
          </a:bodyPr>
          <a:lstStyle/>
          <a:p>
            <a:pPr lvl="0" algn="ctr">
              <a:spcBef>
                <a:spcPct val="0"/>
              </a:spcBef>
              <a:defRPr/>
            </a:pPr>
            <a:r>
              <a:rPr lang="el-GR" sz="2200" dirty="0" smtClean="0">
                <a:solidFill>
                  <a:srgbClr val="AE1E4B"/>
                </a:solidFill>
                <a:effectLst>
                  <a:outerShdw blurRad="38100" dist="38100" dir="2700000" algn="tl">
                    <a:srgbClr val="000000">
                      <a:alpha val="43137"/>
                    </a:srgbClr>
                  </a:outerShdw>
                </a:effectLst>
                <a:latin typeface="Arial" pitchFamily="34" charset="0"/>
                <a:cs typeface="Arial" pitchFamily="34" charset="0"/>
              </a:rPr>
              <a:t>ΤΟ ΔΙΚΑΙΩΜΑ ΣΤΗΝ ΠΡΟΑΣΠΙΣΗ ΤΩΝ ΔΙΚΑΙΩΜΑΤΩΝ </a:t>
            </a:r>
          </a:p>
          <a:p>
            <a:pPr lvl="0" algn="ctr">
              <a:spcBef>
                <a:spcPct val="0"/>
              </a:spcBef>
              <a:defRPr/>
            </a:pPr>
            <a:r>
              <a:rPr lang="el-GR" sz="2000" b="1" i="1" noProof="0" dirty="0" smtClean="0">
                <a:solidFill>
                  <a:schemeClr val="bg1">
                    <a:lumMod val="50000"/>
                  </a:schemeClr>
                </a:solidFill>
                <a:latin typeface="Arial" pitchFamily="34" charset="0"/>
                <a:cs typeface="Arial" pitchFamily="34" charset="0"/>
              </a:rPr>
              <a:t>Γιατί τώρα; </a:t>
            </a:r>
            <a:endParaRPr kumimoji="0" lang="el-GR" sz="2000" b="1" i="1" u="none" strike="noStrike" kern="1200" cap="none" spc="0" normalizeH="0" baseline="0" noProof="0" dirty="0">
              <a:ln>
                <a:noFill/>
              </a:ln>
              <a:solidFill>
                <a:schemeClr val="bg1">
                  <a:lumMod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bwMode="gray">
          <a:xfrm>
            <a:off x="395536" y="548680"/>
            <a:ext cx="8280920" cy="5904656"/>
          </a:xfrm>
        </p:spPr>
        <p:txBody>
          <a:bodyPr>
            <a:normAutofit fontScale="62500" lnSpcReduction="20000"/>
          </a:bodyPr>
          <a:lstStyle/>
          <a:p>
            <a:pPr marL="179388" indent="-179388" algn="just">
              <a:lnSpc>
                <a:spcPct val="120000"/>
              </a:lnSpc>
              <a:spcBef>
                <a:spcPts val="0"/>
              </a:spcBef>
              <a:buNone/>
            </a:pPr>
            <a:r>
              <a:rPr lang="el-GR" sz="3600" dirty="0" smtClean="0">
                <a:solidFill>
                  <a:srgbClr val="AE1E4B"/>
                </a:solidFill>
                <a:effectLst>
                  <a:outerShdw blurRad="38100" dist="38100" dir="2700000" algn="tl">
                    <a:srgbClr val="000000">
                      <a:alpha val="43137"/>
                    </a:srgbClr>
                  </a:outerShdw>
                </a:effectLst>
              </a:rPr>
              <a:t>  </a:t>
            </a:r>
            <a:r>
              <a:rPr lang="el-GR" dirty="0" smtClean="0">
                <a:solidFill>
                  <a:srgbClr val="AE1E4B"/>
                </a:solidFill>
                <a:effectLst>
                  <a:outerShdw blurRad="38100" dist="38100" dir="2700000" algn="tl">
                    <a:srgbClr val="000000">
                      <a:alpha val="43137"/>
                    </a:srgbClr>
                  </a:outerShdw>
                </a:effectLst>
                <a:latin typeface="Arial" pitchFamily="34" charset="0"/>
                <a:cs typeface="Arial" pitchFamily="34" charset="0"/>
              </a:rPr>
              <a:t>Συνηγορία:  </a:t>
            </a:r>
          </a:p>
          <a:p>
            <a:pPr marL="179388" indent="-179388" algn="just">
              <a:lnSpc>
                <a:spcPct val="120000"/>
              </a:lnSpc>
              <a:spcBef>
                <a:spcPts val="0"/>
              </a:spcBef>
              <a:buNone/>
            </a:pPr>
            <a:r>
              <a:rPr lang="el-GR" sz="2900" dirty="0" smtClean="0">
                <a:solidFill>
                  <a:schemeClr val="tx1">
                    <a:lumMod val="75000"/>
                    <a:lumOff val="25000"/>
                  </a:schemeClr>
                </a:solidFill>
                <a:latin typeface="Arial" pitchFamily="34" charset="0"/>
                <a:cs typeface="Arial" pitchFamily="34" charset="0"/>
              </a:rPr>
              <a:t>  </a:t>
            </a:r>
            <a:r>
              <a:rPr lang="el-GR" dirty="0" smtClean="0">
                <a:solidFill>
                  <a:schemeClr val="tx1">
                    <a:lumMod val="75000"/>
                    <a:lumOff val="25000"/>
                  </a:schemeClr>
                </a:solidFill>
                <a:latin typeface="Arial" pitchFamily="34" charset="0"/>
                <a:cs typeface="Arial" pitchFamily="34" charset="0"/>
              </a:rPr>
              <a:t>Βασική δράση  και  στρατηγική  στην  προαγωγή  της ψυχικής υγείας  </a:t>
            </a:r>
            <a:r>
              <a:rPr lang="el-GR" sz="2600" i="1" dirty="0" smtClean="0">
                <a:solidFill>
                  <a:schemeClr val="tx1">
                    <a:lumMod val="75000"/>
                    <a:lumOff val="25000"/>
                  </a:schemeClr>
                </a:solidFill>
                <a:latin typeface="Arial" pitchFamily="34" charset="0"/>
                <a:cs typeface="Arial" pitchFamily="34" charset="0"/>
              </a:rPr>
              <a:t>(μηχανισμός διεκδίκησης δικαιωμάτων και υποστήριξης της αυτονομίας και της ενδυνάμωσης / διαχείριση ατομικών και </a:t>
            </a:r>
            <a:r>
              <a:rPr lang="el-GR" sz="2600" i="1" dirty="0" err="1" smtClean="0">
                <a:solidFill>
                  <a:schemeClr val="tx1">
                    <a:lumMod val="75000"/>
                    <a:lumOff val="25000"/>
                  </a:schemeClr>
                </a:solidFill>
                <a:latin typeface="Arial" pitchFamily="34" charset="0"/>
                <a:cs typeface="Arial" pitchFamily="34" charset="0"/>
              </a:rPr>
              <a:t>συστημικών</a:t>
            </a:r>
            <a:r>
              <a:rPr lang="el-GR" sz="2600" i="1" dirty="0" smtClean="0">
                <a:solidFill>
                  <a:schemeClr val="tx1">
                    <a:lumMod val="75000"/>
                    <a:lumOff val="25000"/>
                  </a:schemeClr>
                </a:solidFill>
                <a:latin typeface="Arial" pitchFamily="34" charset="0"/>
                <a:cs typeface="Arial" pitchFamily="34" charset="0"/>
              </a:rPr>
              <a:t> εμποδίων)</a:t>
            </a:r>
          </a:p>
          <a:p>
            <a:pPr marL="179388" indent="-179388" algn="just">
              <a:lnSpc>
                <a:spcPct val="120000"/>
              </a:lnSpc>
              <a:spcBef>
                <a:spcPts val="1200"/>
              </a:spcBef>
              <a:buNone/>
            </a:pPr>
            <a:r>
              <a:rPr lang="el-GR" i="1" dirty="0" smtClean="0">
                <a:solidFill>
                  <a:srgbClr val="A41C46"/>
                </a:solidFill>
                <a:effectLst>
                  <a:outerShdw blurRad="38100" dist="38100" dir="2700000" algn="tl">
                    <a:srgbClr val="000000">
                      <a:alpha val="43137"/>
                    </a:srgbClr>
                  </a:outerShdw>
                </a:effectLst>
                <a:latin typeface="Arial" pitchFamily="34" charset="0"/>
                <a:cs typeface="Arial" pitchFamily="34" charset="0"/>
              </a:rPr>
              <a:t>   </a:t>
            </a:r>
            <a:r>
              <a:rPr lang="el-GR" dirty="0" smtClean="0">
                <a:solidFill>
                  <a:srgbClr val="A41C46"/>
                </a:solidFill>
                <a:effectLst>
                  <a:outerShdw blurRad="38100" dist="38100" dir="2700000" algn="tl">
                    <a:srgbClr val="000000">
                      <a:alpha val="43137"/>
                    </a:srgbClr>
                  </a:outerShdw>
                </a:effectLst>
                <a:latin typeface="Arial" pitchFamily="34" charset="0"/>
                <a:cs typeface="Arial" pitchFamily="34" charset="0"/>
              </a:rPr>
              <a:t>Άσκηση των δικαιωμάτων:</a:t>
            </a:r>
          </a:p>
          <a:p>
            <a:pPr marL="176213" indent="-176213" algn="just">
              <a:spcBef>
                <a:spcPts val="600"/>
              </a:spcBef>
              <a:buNone/>
            </a:pPr>
            <a:r>
              <a:rPr lang="el-GR" dirty="0" smtClean="0">
                <a:latin typeface="Arial" pitchFamily="34" charset="0"/>
                <a:cs typeface="Arial" pitchFamily="34" charset="0"/>
              </a:rPr>
              <a:t>  </a:t>
            </a:r>
            <a:r>
              <a:rPr lang="el-GR" dirty="0" smtClean="0">
                <a:solidFill>
                  <a:schemeClr val="tx1">
                    <a:lumMod val="75000"/>
                    <a:lumOff val="25000"/>
                  </a:schemeClr>
                </a:solidFill>
                <a:latin typeface="Arial" pitchFamily="34" charset="0"/>
                <a:cs typeface="Arial" pitchFamily="34" charset="0"/>
              </a:rPr>
              <a:t>Πρακτική ενδυνάμωσης προς την αυτονομία των ατόμων με ψυχικές διαταραχές</a:t>
            </a:r>
            <a:endParaRPr lang="el-GR" dirty="0" smtClean="0">
              <a:latin typeface="Arial" pitchFamily="34" charset="0"/>
              <a:cs typeface="Arial" pitchFamily="34" charset="0"/>
            </a:endParaRPr>
          </a:p>
          <a:p>
            <a:pPr marL="176213" indent="-176213" algn="just">
              <a:spcBef>
                <a:spcPts val="600"/>
              </a:spcBef>
              <a:buNone/>
            </a:pPr>
            <a:r>
              <a:rPr lang="el-GR" dirty="0" smtClean="0">
                <a:latin typeface="Arial" pitchFamily="34" charset="0"/>
                <a:cs typeface="Arial" pitchFamily="34" charset="0"/>
              </a:rPr>
              <a:t>  Η διαδικασία ενδυνάμωσης ενισχύει την ικανότητα του ατόμου να μεταβολίζει τις δυσχέρειες, να τις επεξεργάζεται, ώστε να φτάνει σε μια νέα αντίληψη που τον καθιστά ικανότερο και ανθεκτικότερο</a:t>
            </a:r>
            <a:endParaRPr lang="el-GR" dirty="0" smtClean="0">
              <a:solidFill>
                <a:schemeClr val="tx1">
                  <a:lumMod val="75000"/>
                  <a:lumOff val="25000"/>
                </a:schemeClr>
              </a:solidFill>
              <a:latin typeface="Arial" pitchFamily="34" charset="0"/>
              <a:cs typeface="Arial" pitchFamily="34" charset="0"/>
            </a:endParaRPr>
          </a:p>
          <a:p>
            <a:pPr marL="90488" indent="-90488" algn="just">
              <a:lnSpc>
                <a:spcPct val="120000"/>
              </a:lnSpc>
              <a:spcBef>
                <a:spcPts val="1200"/>
              </a:spcBef>
              <a:buNone/>
            </a:pPr>
            <a:r>
              <a:rPr lang="el-GR" dirty="0" smtClean="0">
                <a:latin typeface="Arial" pitchFamily="34" charset="0"/>
                <a:cs typeface="Arial" pitchFamily="34" charset="0"/>
              </a:rPr>
              <a:t>   </a:t>
            </a:r>
            <a:r>
              <a:rPr lang="el-GR" dirty="0" smtClean="0">
                <a:solidFill>
                  <a:srgbClr val="AE1E4B"/>
                </a:solidFill>
                <a:effectLst>
                  <a:outerShdw blurRad="38100" dist="38100" dir="2700000" algn="tl">
                    <a:srgbClr val="000000">
                      <a:alpha val="43137"/>
                    </a:srgbClr>
                  </a:outerShdw>
                </a:effectLst>
                <a:latin typeface="Arial" pitchFamily="34" charset="0"/>
                <a:cs typeface="Arial" pitchFamily="34" charset="0"/>
              </a:rPr>
              <a:t>Ενδυνάμωση: </a:t>
            </a:r>
          </a:p>
          <a:p>
            <a:pPr marL="269875" indent="-269875" algn="just">
              <a:lnSpc>
                <a:spcPct val="120000"/>
              </a:lnSpc>
              <a:spcBef>
                <a:spcPts val="0"/>
              </a:spcBef>
              <a:buNone/>
            </a:pPr>
            <a:r>
              <a:rPr lang="el-GR" sz="29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r>
              <a:rPr lang="el-GR" dirty="0" smtClean="0">
                <a:solidFill>
                  <a:schemeClr val="tx1">
                    <a:lumMod val="75000"/>
                    <a:lumOff val="25000"/>
                  </a:schemeClr>
                </a:solidFill>
                <a:latin typeface="Arial" pitchFamily="34" charset="0"/>
                <a:cs typeface="Arial" pitchFamily="34" charset="0"/>
              </a:rPr>
              <a:t>Θεμελιώδης παράμετρος για την αυτοδιαχείριση και την αυτοδιάθεση</a:t>
            </a:r>
            <a:endParaRPr lang="el-GR" dirty="0" smtClean="0">
              <a:latin typeface="Arial" pitchFamily="34" charset="0"/>
              <a:cs typeface="Arial" pitchFamily="34" charset="0"/>
            </a:endParaRPr>
          </a:p>
          <a:p>
            <a:pPr algn="ctr">
              <a:spcBef>
                <a:spcPts val="600"/>
              </a:spcBef>
              <a:buNone/>
            </a:pPr>
            <a:r>
              <a:rPr lang="el-GR" sz="26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p>
          <a:p>
            <a:pPr algn="ctr">
              <a:spcBef>
                <a:spcPts val="600"/>
              </a:spcBef>
              <a:buNone/>
            </a:pPr>
            <a:endParaRPr lang="el-GR" sz="29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endParaRPr>
          </a:p>
          <a:p>
            <a:pPr algn="ctr">
              <a:spcBef>
                <a:spcPts val="600"/>
              </a:spcBef>
              <a:buNone/>
            </a:pPr>
            <a:r>
              <a:rPr lang="el-GR" sz="29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Ωστόσο,</a:t>
            </a:r>
          </a:p>
          <a:p>
            <a:pPr algn="ctr">
              <a:spcBef>
                <a:spcPts val="600"/>
              </a:spcBef>
              <a:buNone/>
            </a:pPr>
            <a:r>
              <a:rPr lang="el-GR" sz="29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ο τομέας της ψυχικής υγείας αποτελεί καθημερινά </a:t>
            </a:r>
            <a:r>
              <a:rPr lang="en-US" sz="29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endParaRPr lang="el-GR" sz="29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endParaRPr>
          </a:p>
          <a:p>
            <a:pPr algn="ctr">
              <a:spcBef>
                <a:spcPts val="600"/>
              </a:spcBef>
              <a:buNone/>
            </a:pPr>
            <a:r>
              <a:rPr lang="en-US" sz="29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r>
              <a:rPr lang="el-GR" sz="29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ένα πεδίο δοκιμασίας για τα ανθρώπινα δικαιώματα</a:t>
            </a:r>
            <a:r>
              <a:rPr lang="el-GR" sz="2600" dirty="0" smtClean="0">
                <a:solidFill>
                  <a:schemeClr val="tx1">
                    <a:lumMod val="75000"/>
                    <a:lumOff val="25000"/>
                  </a:schemeClr>
                </a:solidFill>
                <a:effectLst>
                  <a:outerShdw blurRad="38100" dist="38100" dir="2700000" algn="tl">
                    <a:srgbClr val="000000">
                      <a:alpha val="43137"/>
                    </a:srgbClr>
                  </a:outerShdw>
                </a:effectLst>
              </a:rPr>
              <a:t/>
            </a:r>
            <a:br>
              <a:rPr lang="el-GR" sz="2600" dirty="0" smtClean="0">
                <a:solidFill>
                  <a:schemeClr val="tx1">
                    <a:lumMod val="75000"/>
                    <a:lumOff val="25000"/>
                  </a:schemeClr>
                </a:solidFill>
                <a:effectLst>
                  <a:outerShdw blurRad="38100" dist="38100" dir="2700000" algn="tl">
                    <a:srgbClr val="000000">
                      <a:alpha val="43137"/>
                    </a:srgbClr>
                  </a:outerShdw>
                </a:effectLst>
              </a:rPr>
            </a:br>
            <a:endParaRPr lang="el-GR" sz="2600" dirty="0">
              <a:solidFill>
                <a:schemeClr val="tx1">
                  <a:lumMod val="75000"/>
                  <a:lumOff val="2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251520" y="692696"/>
            <a:ext cx="7992888" cy="1723549"/>
          </a:xfrm>
          <a:prstGeom prst="rect">
            <a:avLst/>
          </a:prstGeom>
          <a:ln>
            <a:noFill/>
            <a:prstDash val="sysDot"/>
          </a:ln>
        </p:spPr>
        <p:txBody>
          <a:bodyPr wrap="square">
            <a:spAutoFit/>
          </a:bodyPr>
          <a:lstStyle/>
          <a:p>
            <a:pPr marL="179388" indent="-179388" algn="just">
              <a:spcBef>
                <a:spcPts val="0"/>
              </a:spcBef>
              <a:buNone/>
            </a:pPr>
            <a:r>
              <a:rPr lang="el-GR" sz="2400" dirty="0" smtClean="0">
                <a:effectLst>
                  <a:outerShdw blurRad="38100" dist="38100" dir="2700000" algn="tl">
                    <a:srgbClr val="000000">
                      <a:alpha val="43137"/>
                    </a:srgbClr>
                  </a:outerShdw>
                </a:effectLst>
                <a:latin typeface="Arial" pitchFamily="34" charset="0"/>
                <a:cs typeface="Arial" pitchFamily="34" charset="0"/>
              </a:rPr>
              <a:t>  </a:t>
            </a:r>
            <a:r>
              <a:rPr lang="el-GR" sz="2400" dirty="0" smtClean="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Σκοπός: </a:t>
            </a:r>
          </a:p>
          <a:p>
            <a:pPr marL="179388" indent="-179388" algn="just">
              <a:spcBef>
                <a:spcPts val="0"/>
              </a:spcBef>
              <a:buNone/>
            </a:pPr>
            <a:r>
              <a:rPr lang="el-GR" sz="2200" dirty="0" smtClean="0">
                <a:solidFill>
                  <a:schemeClr val="accent2">
                    <a:lumMod val="75000"/>
                  </a:schemeClr>
                </a:solidFill>
                <a:latin typeface="Arial" pitchFamily="34" charset="0"/>
                <a:cs typeface="Arial" pitchFamily="34" charset="0"/>
              </a:rPr>
              <a:t>  </a:t>
            </a:r>
            <a:r>
              <a:rPr lang="el-GR" sz="2000" dirty="0" smtClean="0">
                <a:solidFill>
                  <a:schemeClr val="accent2">
                    <a:lumMod val="75000"/>
                  </a:schemeClr>
                </a:solidFill>
                <a:latin typeface="Arial" pitchFamily="34" charset="0"/>
                <a:cs typeface="Arial" pitchFamily="34" charset="0"/>
              </a:rPr>
              <a:t>η ανάδειξη των παραβιάσεων που σημειώνονται στην άσκηση                                 των δικαιωμάτων των ατόμων που διαβιούν σε ΜΨΑ κατά την αλληλεπίδρασή τους με την κοινότητα  καθώς   και   η  εξέλιξη   των   παραβιάσεων   στο  χρόνο. </a:t>
            </a:r>
            <a:endParaRPr lang="el-GR" sz="2000" dirty="0">
              <a:solidFill>
                <a:schemeClr val="accent2">
                  <a:lumMod val="75000"/>
                </a:schemeClr>
              </a:solidFill>
            </a:endParaRPr>
          </a:p>
        </p:txBody>
      </p:sp>
      <p:sp>
        <p:nvSpPr>
          <p:cNvPr id="5" name="1 - Τίτλος"/>
          <p:cNvSpPr txBox="1">
            <a:spLocks/>
          </p:cNvSpPr>
          <p:nvPr/>
        </p:nvSpPr>
        <p:spPr>
          <a:xfrm>
            <a:off x="3563888" y="2420888"/>
            <a:ext cx="4968552" cy="1224136"/>
          </a:xfrm>
          <a:prstGeom prst="rect">
            <a:avLst/>
          </a:prstGeom>
          <a:gradFill flip="none" rotWithShape="1">
            <a:gsLst>
              <a:gs pos="17000">
                <a:srgbClr val="FFE4B3">
                  <a:alpha val="34000"/>
                </a:srgbClr>
              </a:gs>
              <a:gs pos="64999">
                <a:srgbClr val="F0EBD5"/>
              </a:gs>
              <a:gs pos="100000">
                <a:srgbClr val="D1C39F"/>
              </a:gs>
            </a:gsLst>
            <a:lin ang="18900000" scaled="1"/>
            <a:tileRect/>
          </a:gradFill>
        </p:spPr>
        <p:txBody>
          <a:bodyPr vert="horz" lIns="91440" tIns="45720" rIns="91440" bIns="45720" rtlCol="0" anchor="ctr">
            <a:normAutofit/>
          </a:bodyPr>
          <a:lstStyle/>
          <a:p>
            <a:pPr lvl="0" algn="ctr">
              <a:lnSpc>
                <a:spcPct val="110000"/>
              </a:lnSpc>
              <a:spcBef>
                <a:spcPts val="600"/>
              </a:spcBef>
              <a:defRPr/>
            </a:pPr>
            <a:r>
              <a:rPr lang="el-GR" sz="21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Οι παραβιάσεις δικαιωμάτων                                                αφορούν μόνο στην αλληλεπίδραση                     με την κοινότητα;</a:t>
            </a:r>
            <a:endParaRPr kumimoji="0" lang="el-GR" sz="21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j-lt"/>
              <a:ea typeface="+mj-ea"/>
              <a:cs typeface="+mj-cs"/>
            </a:endParaRPr>
          </a:p>
        </p:txBody>
      </p:sp>
      <p:sp>
        <p:nvSpPr>
          <p:cNvPr id="6" name="5 - Ορθογώνιο"/>
          <p:cNvSpPr/>
          <p:nvPr/>
        </p:nvSpPr>
        <p:spPr>
          <a:xfrm>
            <a:off x="251520" y="4221088"/>
            <a:ext cx="8640960" cy="1384995"/>
          </a:xfrm>
          <a:prstGeom prst="rect">
            <a:avLst/>
          </a:prstGeom>
          <a:noFill/>
          <a:ln>
            <a:solidFill>
              <a:schemeClr val="accent2">
                <a:lumMod val="75000"/>
              </a:schemeClr>
            </a:solidFill>
          </a:ln>
        </p:spPr>
        <p:txBody>
          <a:bodyPr wrap="square">
            <a:spAutoFit/>
          </a:bodyPr>
          <a:lstStyle/>
          <a:p>
            <a:pPr algn="ctr"/>
            <a:r>
              <a:rPr lang="el-GR" sz="2100" dirty="0" smtClean="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Παραβιάσεις, παραλείψεις και κακές πρακτικές σημειώνονται </a:t>
            </a:r>
          </a:p>
          <a:p>
            <a:pPr algn="ctr"/>
            <a:r>
              <a:rPr lang="el-GR" sz="2100" dirty="0" smtClean="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τόσο στα πλαίσια φροντίδας και υποστήριξης </a:t>
            </a:r>
          </a:p>
          <a:p>
            <a:pPr algn="ctr"/>
            <a:r>
              <a:rPr lang="el-GR" sz="2100" dirty="0" smtClean="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των ατόμων με ψυχιατρικές διαταραχές, </a:t>
            </a:r>
          </a:p>
          <a:p>
            <a:pPr algn="ctr"/>
            <a:r>
              <a:rPr lang="el-GR" sz="2100" dirty="0" smtClean="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όσο και στην επαφή τους με το ευρύτερο περιβάλλον και την κοινότητα</a:t>
            </a:r>
            <a:endParaRPr lang="el-GR" sz="2100" dirty="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normAutofit/>
          </a:bodyPr>
          <a:lstStyle/>
          <a:p>
            <a:r>
              <a:rPr lang="el-GR" sz="2800" dirty="0" smtClean="0">
                <a:solidFill>
                  <a:srgbClr val="AE1E4B"/>
                </a:solidFill>
                <a:effectLst>
                  <a:outerShdw blurRad="38100" dist="38100" dir="2700000" algn="tl">
                    <a:srgbClr val="000000">
                      <a:alpha val="43137"/>
                    </a:srgbClr>
                  </a:outerShdw>
                </a:effectLst>
                <a:latin typeface="Arial" pitchFamily="34" charset="0"/>
                <a:cs typeface="Arial" pitchFamily="34" charset="0"/>
              </a:rPr>
              <a:t>Δυο λόγια για τις παραβιάσεις  στις μονάδες </a:t>
            </a:r>
            <a:endParaRPr lang="el-GR" sz="2800" dirty="0">
              <a:solidFill>
                <a:srgbClr val="AE1E4B"/>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 Θέση περιεχομένου"/>
          <p:cNvSpPr>
            <a:spLocks noGrp="1"/>
          </p:cNvSpPr>
          <p:nvPr>
            <p:ph idx="1"/>
          </p:nvPr>
        </p:nvSpPr>
        <p:spPr>
          <a:xfrm>
            <a:off x="467544" y="1268760"/>
            <a:ext cx="8075240" cy="4525963"/>
          </a:xfrm>
        </p:spPr>
        <p:txBody>
          <a:bodyPr>
            <a:normAutofit fontScale="92500" lnSpcReduction="10000"/>
          </a:bodyPr>
          <a:lstStyle/>
          <a:p>
            <a:pPr algn="just">
              <a:spcBef>
                <a:spcPts val="600"/>
              </a:spcBef>
              <a:spcAft>
                <a:spcPts val="600"/>
              </a:spcAft>
              <a:buNone/>
            </a:pPr>
            <a:r>
              <a:rPr lang="el-GR" sz="2000" dirty="0" smtClean="0">
                <a:latin typeface="Arial" pitchFamily="34" charset="0"/>
                <a:cs typeface="Arial" pitchFamily="34" charset="0"/>
              </a:rPr>
              <a:t>Κακές πρακτικές, παραλείψεις, αστοχίες σε σχέση με:</a:t>
            </a:r>
          </a:p>
          <a:p>
            <a:pPr algn="just"/>
            <a:r>
              <a:rPr lang="el-GR" sz="2000" dirty="0" smtClean="0">
                <a:latin typeface="Arial" pitchFamily="34" charset="0"/>
                <a:cs typeface="Arial" pitchFamily="34" charset="0"/>
              </a:rPr>
              <a:t>Τη νομοθεσία</a:t>
            </a:r>
          </a:p>
          <a:p>
            <a:pPr algn="just"/>
            <a:r>
              <a:rPr lang="el-GR" sz="2000" dirty="0" smtClean="0">
                <a:latin typeface="Arial" pitchFamily="34" charset="0"/>
                <a:cs typeface="Arial" pitchFamily="34" charset="0"/>
              </a:rPr>
              <a:t>Την τήρηση κανόνων δεοντολογίας και ηθικής</a:t>
            </a:r>
          </a:p>
          <a:p>
            <a:pPr algn="just"/>
            <a:r>
              <a:rPr lang="el-GR" sz="2000" dirty="0" smtClean="0">
                <a:latin typeface="Arial" pitchFamily="34" charset="0"/>
                <a:cs typeface="Arial" pitchFamily="34" charset="0"/>
              </a:rPr>
              <a:t>Τις τεκμηριωμένα καλές πρακτικές</a:t>
            </a:r>
          </a:p>
          <a:p>
            <a:pPr marL="360363" indent="-360363" algn="just"/>
            <a:r>
              <a:rPr lang="el-GR" sz="2000" dirty="0" smtClean="0">
                <a:latin typeface="Arial" pitchFamily="34" charset="0"/>
                <a:cs typeface="Arial" pitchFamily="34" charset="0"/>
              </a:rPr>
              <a:t>Τις ανάγκες και προτεραιότητες των ληπτών, όπως εκφράζονται κατά   τις τελευταίες δεκαετίες μέσα από τις διεκδικήσεις και τις διαπραγματεύσεις τους.</a:t>
            </a:r>
          </a:p>
          <a:p>
            <a:pPr marL="360363" indent="-360363" algn="just"/>
            <a:endParaRPr lang="el-GR" sz="2000" dirty="0" smtClean="0">
              <a:latin typeface="Arial" pitchFamily="34" charset="0"/>
              <a:cs typeface="Arial" pitchFamily="34" charset="0"/>
            </a:endParaRPr>
          </a:p>
          <a:p>
            <a:pPr marL="360363" indent="-360363" algn="just"/>
            <a:endParaRPr lang="el-GR" sz="2000" dirty="0" smtClean="0">
              <a:latin typeface="Arial" pitchFamily="34" charset="0"/>
              <a:cs typeface="Arial" pitchFamily="34" charset="0"/>
            </a:endParaRPr>
          </a:p>
          <a:p>
            <a:pPr marL="360363" indent="-360363" algn="just"/>
            <a:endParaRPr lang="el-GR" sz="2000" dirty="0" smtClean="0"/>
          </a:p>
          <a:p>
            <a:pPr marL="360363" indent="-360363" algn="just"/>
            <a:endParaRPr lang="el-GR" sz="2000" dirty="0" smtClean="0"/>
          </a:p>
          <a:p>
            <a:pPr marL="360363" indent="-360363" algn="just"/>
            <a:endParaRPr lang="el-GR" sz="2400" dirty="0" smtClean="0">
              <a:solidFill>
                <a:srgbClr val="AE1E4B"/>
              </a:solidFill>
              <a:latin typeface="Arial" pitchFamily="34" charset="0"/>
              <a:cs typeface="Arial" pitchFamily="34" charset="0"/>
            </a:endParaRPr>
          </a:p>
          <a:p>
            <a:pPr algn="just">
              <a:buNone/>
            </a:pPr>
            <a:r>
              <a:rPr lang="el-GR" sz="2400" dirty="0" smtClean="0">
                <a:solidFill>
                  <a:srgbClr val="AE1E4B"/>
                </a:solidFill>
                <a:effectLst>
                  <a:outerShdw blurRad="38100" dist="38100" dir="2700000" algn="tl">
                    <a:srgbClr val="000000">
                      <a:alpha val="43137"/>
                    </a:srgbClr>
                  </a:outerShdw>
                </a:effectLst>
                <a:latin typeface="Arial" pitchFamily="34" charset="0"/>
                <a:cs typeface="Arial" pitchFamily="34" charset="0"/>
              </a:rPr>
              <a:t>                Τι ζητούν οι λήπτες από τη φροντίδα τους;</a:t>
            </a:r>
            <a:endParaRPr lang="el-GR" sz="2400" dirty="0">
              <a:solidFill>
                <a:srgbClr val="AE1E4B"/>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1 - Τίτλος"/>
          <p:cNvSpPr txBox="1">
            <a:spLocks/>
          </p:cNvSpPr>
          <p:nvPr/>
        </p:nvSpPr>
        <p:spPr>
          <a:xfrm>
            <a:off x="2915816" y="3789040"/>
            <a:ext cx="5688632" cy="1080120"/>
          </a:xfrm>
          <a:prstGeom prst="rect">
            <a:avLst/>
          </a:prstGeom>
          <a:gradFill flip="none" rotWithShape="1">
            <a:gsLst>
              <a:gs pos="0">
                <a:srgbClr val="FFEFD1"/>
              </a:gs>
              <a:gs pos="64999">
                <a:srgbClr val="F0EBD5"/>
              </a:gs>
              <a:gs pos="100000">
                <a:srgbClr val="D1C39F"/>
              </a:gs>
            </a:gsLst>
            <a:lin ang="18900000" scaled="1"/>
            <a:tileRect/>
          </a:gradFill>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tabLst/>
              <a:defRPr/>
            </a:pPr>
            <a:r>
              <a:rPr kumimoji="0" lang="el-GR" sz="2000" b="0"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Στο πλαίσιο φροντίδας:</a:t>
            </a:r>
          </a:p>
          <a:p>
            <a:pPr marL="269875" marR="0" lvl="0" indent="-269875" defTabSz="914400" rtl="0" eaLnBrk="1" fontAlgn="auto" latinLnBrk="0" hangingPunct="1">
              <a:lnSpc>
                <a:spcPct val="100000"/>
              </a:lnSpc>
              <a:spcBef>
                <a:spcPct val="0"/>
              </a:spcBef>
              <a:spcAft>
                <a:spcPts val="0"/>
              </a:spcAft>
              <a:buClrTx/>
              <a:buSzTx/>
              <a:buFont typeface="Wingdings" pitchFamily="2" charset="2"/>
              <a:buChar char="§"/>
              <a:tabLst/>
              <a:defRPr/>
            </a:pPr>
            <a:r>
              <a:rPr kumimoji="0" lang="el-GR" sz="2000" b="0"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 περισσότερες και σοβαρότερες παραβιάσεις</a:t>
            </a:r>
          </a:p>
          <a:p>
            <a:pPr marL="269875" marR="0" lvl="0" indent="-269875" defTabSz="914400" rtl="0" eaLnBrk="1" fontAlgn="auto" latinLnBrk="0" hangingPunct="1">
              <a:lnSpc>
                <a:spcPct val="100000"/>
              </a:lnSpc>
              <a:spcBef>
                <a:spcPct val="0"/>
              </a:spcBef>
              <a:spcAft>
                <a:spcPts val="0"/>
              </a:spcAft>
              <a:buClrTx/>
              <a:buSzTx/>
              <a:buFont typeface="Wingdings" pitchFamily="2" charset="2"/>
              <a:buChar char="§"/>
              <a:tabLst/>
              <a:defRPr/>
            </a:pPr>
            <a:r>
              <a:rPr kumimoji="0" lang="el-GR" sz="2000" b="0"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 εντοπίζονται και καταγράφονται δυσκολότερα</a:t>
            </a:r>
            <a:endParaRPr kumimoji="0" lang="el-GR" sz="2000" b="0"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172125_173665799345076_100001049702222_379193_938066_o"/>
          <p:cNvPicPr>
            <a:picLocks noChangeAspect="1" noChangeArrowheads="1"/>
          </p:cNvPicPr>
          <p:nvPr/>
        </p:nvPicPr>
        <p:blipFill>
          <a:blip r:embed="rId2" cstate="print"/>
          <a:srcRect/>
          <a:stretch>
            <a:fillRect/>
          </a:stretch>
        </p:blipFill>
        <p:spPr bwMode="auto">
          <a:xfrm>
            <a:off x="0" y="1412776"/>
            <a:ext cx="3851918" cy="2808312"/>
          </a:xfrm>
          <a:prstGeom prst="rect">
            <a:avLst/>
          </a:prstGeom>
          <a:noFill/>
          <a:ln w="9525">
            <a:noFill/>
            <a:miter lim="800000"/>
            <a:headEnd/>
            <a:tailEnd/>
          </a:ln>
        </p:spPr>
      </p:pic>
      <p:sp>
        <p:nvSpPr>
          <p:cNvPr id="25603" name="5 - Ορθογώνιο"/>
          <p:cNvSpPr>
            <a:spLocks noChangeArrowheads="1"/>
          </p:cNvSpPr>
          <p:nvPr/>
        </p:nvSpPr>
        <p:spPr bwMode="auto">
          <a:xfrm>
            <a:off x="251520" y="620688"/>
            <a:ext cx="5572125" cy="424732"/>
          </a:xfrm>
          <a:prstGeom prst="rect">
            <a:avLst/>
          </a:prstGeom>
          <a:noFill/>
          <a:ln w="9525">
            <a:noFill/>
            <a:miter lim="800000"/>
            <a:headEnd/>
            <a:tailEnd/>
          </a:ln>
        </p:spPr>
        <p:txBody>
          <a:bodyPr>
            <a:spAutoFit/>
          </a:bodyPr>
          <a:lstStyle/>
          <a:p>
            <a:pPr marL="536575" indent="-268288" algn="ctr">
              <a:lnSpc>
                <a:spcPct val="90000"/>
              </a:lnSpc>
              <a:spcBef>
                <a:spcPts val="600"/>
              </a:spcBef>
              <a:spcAft>
                <a:spcPts val="600"/>
              </a:spcAft>
              <a:tabLst>
                <a:tab pos="630238" algn="l"/>
              </a:tabLst>
            </a:pPr>
            <a:r>
              <a:rPr lang="el-GR" dirty="0"/>
              <a:t>     </a:t>
            </a:r>
            <a:r>
              <a:rPr lang="el-GR" sz="2400" b="1" dirty="0">
                <a:solidFill>
                  <a:srgbClr val="BD2D4F"/>
                </a:solidFill>
                <a:latin typeface="Arial" pitchFamily="34" charset="0"/>
                <a:cs typeface="Arial" pitchFamily="34" charset="0"/>
              </a:rPr>
              <a:t>Ανάγκες / επιθυμίες/ διεκδικήσεις</a:t>
            </a:r>
          </a:p>
        </p:txBody>
      </p:sp>
      <p:sp>
        <p:nvSpPr>
          <p:cNvPr id="4" name="3 - Ορθογώνιο"/>
          <p:cNvSpPr/>
          <p:nvPr/>
        </p:nvSpPr>
        <p:spPr>
          <a:xfrm>
            <a:off x="3995936" y="1412777"/>
            <a:ext cx="4608512" cy="4428905"/>
          </a:xfrm>
          <a:prstGeom prst="rect">
            <a:avLst/>
          </a:prstGeom>
          <a:noFill/>
        </p:spPr>
        <p:txBody>
          <a:bodyPr wrap="square">
            <a:spAutoFit/>
          </a:bodyPr>
          <a:lstStyle/>
          <a:p>
            <a:pPr marL="269875" indent="-269875" algn="just">
              <a:lnSpc>
                <a:spcPct val="90000"/>
              </a:lnSpc>
              <a:spcBef>
                <a:spcPts val="600"/>
              </a:spcBef>
              <a:spcAft>
                <a:spcPts val="0"/>
              </a:spcAft>
              <a:buFont typeface="Arial" pitchFamily="34" charset="0"/>
              <a:buChar char="•"/>
              <a:tabLst>
                <a:tab pos="0" algn="l"/>
                <a:tab pos="269875" algn="l"/>
              </a:tabLst>
              <a:defRPr/>
            </a:pPr>
            <a:r>
              <a:rPr lang="el-GR" dirty="0" smtClean="0">
                <a:latin typeface="Comic Sans MS" pitchFamily="66" charset="0"/>
              </a:rPr>
              <a:t>Κάτι </a:t>
            </a:r>
            <a:r>
              <a:rPr lang="el-GR" dirty="0">
                <a:latin typeface="Comic Sans MS" pitchFamily="66" charset="0"/>
              </a:rPr>
              <a:t>περισσότερο από  περιστατικό  και πέρα από τη </a:t>
            </a:r>
            <a:r>
              <a:rPr lang="el-GR" dirty="0" smtClean="0">
                <a:latin typeface="Comic Sans MS" pitchFamily="66" charset="0"/>
              </a:rPr>
              <a:t>διάγνωση</a:t>
            </a:r>
            <a:endParaRPr lang="el-GR" dirty="0">
              <a:latin typeface="Comic Sans MS" pitchFamily="66" charset="0"/>
            </a:endParaRPr>
          </a:p>
          <a:p>
            <a:pPr marL="269875" indent="-269875" algn="just">
              <a:lnSpc>
                <a:spcPct val="90000"/>
              </a:lnSpc>
              <a:spcBef>
                <a:spcPts val="600"/>
              </a:spcBef>
              <a:spcAft>
                <a:spcPts val="0"/>
              </a:spcAft>
              <a:buFont typeface="Arial" pitchFamily="34" charset="0"/>
              <a:buChar char="•"/>
              <a:tabLst>
                <a:tab pos="0" algn="l"/>
                <a:tab pos="269875" algn="l"/>
              </a:tabLst>
              <a:defRPr/>
            </a:pPr>
            <a:r>
              <a:rPr lang="el-GR" dirty="0" smtClean="0">
                <a:solidFill>
                  <a:srgbClr val="3F2A15"/>
                </a:solidFill>
                <a:latin typeface="Comic Sans MS" pitchFamily="66" charset="0"/>
              </a:rPr>
              <a:t>Επικέντρωση στα </a:t>
            </a:r>
            <a:r>
              <a:rPr lang="el-GR" dirty="0">
                <a:solidFill>
                  <a:srgbClr val="3F2A15"/>
                </a:solidFill>
                <a:latin typeface="Comic Sans MS" pitchFamily="66" charset="0"/>
              </a:rPr>
              <a:t>δυνατά σημεία και τις εσωτερικές </a:t>
            </a:r>
            <a:r>
              <a:rPr lang="el-GR" dirty="0" smtClean="0">
                <a:solidFill>
                  <a:srgbClr val="3F2A15"/>
                </a:solidFill>
                <a:latin typeface="Comic Sans MS" pitchFamily="66" charset="0"/>
              </a:rPr>
              <a:t>δυνάμεις</a:t>
            </a:r>
            <a:endParaRPr lang="el-GR" dirty="0">
              <a:latin typeface="Comic Sans MS" pitchFamily="66" charset="0"/>
            </a:endParaRPr>
          </a:p>
          <a:p>
            <a:pPr marL="269875" indent="-269875" algn="just">
              <a:lnSpc>
                <a:spcPct val="90000"/>
              </a:lnSpc>
              <a:spcBef>
                <a:spcPts val="600"/>
              </a:spcBef>
              <a:spcAft>
                <a:spcPts val="0"/>
              </a:spcAft>
              <a:buFont typeface="Arial" pitchFamily="34" charset="0"/>
              <a:buChar char="•"/>
              <a:tabLst>
                <a:tab pos="0" algn="l"/>
                <a:tab pos="269875" algn="l"/>
              </a:tabLst>
              <a:defRPr/>
            </a:pPr>
            <a:r>
              <a:rPr lang="el-GR" dirty="0" smtClean="0">
                <a:latin typeface="Comic Sans MS" pitchFamily="66" charset="0"/>
              </a:rPr>
              <a:t>Εκπαίδευση και ενδυνάμωση στη διαχείριση της διαταραχής</a:t>
            </a:r>
            <a:endParaRPr lang="el-GR" dirty="0">
              <a:latin typeface="Comic Sans MS" pitchFamily="66" charset="0"/>
            </a:endParaRPr>
          </a:p>
          <a:p>
            <a:pPr marL="269875" indent="-269875" algn="just">
              <a:lnSpc>
                <a:spcPct val="90000"/>
              </a:lnSpc>
              <a:spcBef>
                <a:spcPts val="600"/>
              </a:spcBef>
              <a:spcAft>
                <a:spcPts val="0"/>
              </a:spcAft>
              <a:buFont typeface="Arial" pitchFamily="34" charset="0"/>
              <a:buChar char="•"/>
              <a:tabLst>
                <a:tab pos="0" algn="l"/>
                <a:tab pos="269875" algn="l"/>
              </a:tabLst>
              <a:defRPr/>
            </a:pPr>
            <a:r>
              <a:rPr lang="el-GR" dirty="0" smtClean="0">
                <a:latin typeface="Comic Sans MS" pitchFamily="66" charset="0"/>
              </a:rPr>
              <a:t>Παροχή σύγχρονης πληροφόρησης  </a:t>
            </a:r>
            <a:r>
              <a:rPr lang="el-GR" dirty="0">
                <a:latin typeface="Comic Sans MS" pitchFamily="66" charset="0"/>
              </a:rPr>
              <a:t>για  τις θεραπείες</a:t>
            </a:r>
          </a:p>
          <a:p>
            <a:pPr marL="269875" indent="-269875" algn="just">
              <a:lnSpc>
                <a:spcPct val="90000"/>
              </a:lnSpc>
              <a:spcBef>
                <a:spcPts val="600"/>
              </a:spcBef>
              <a:spcAft>
                <a:spcPts val="0"/>
              </a:spcAft>
              <a:buFont typeface="Arial" pitchFamily="34" charset="0"/>
              <a:buChar char="•"/>
              <a:tabLst>
                <a:tab pos="0" algn="l"/>
                <a:tab pos="269875" algn="l"/>
              </a:tabLst>
              <a:defRPr/>
            </a:pPr>
            <a:r>
              <a:rPr lang="el-GR" dirty="0" smtClean="0">
                <a:latin typeface="Comic Sans MS" pitchFamily="66" charset="0"/>
              </a:rPr>
              <a:t>Ενδιαφέρον για τη συνολική υγεία και ανάγκες (</a:t>
            </a:r>
            <a:r>
              <a:rPr lang="el-GR" dirty="0">
                <a:solidFill>
                  <a:srgbClr val="3F2A15"/>
                </a:solidFill>
                <a:latin typeface="Comic Sans MS" pitchFamily="66" charset="0"/>
              </a:rPr>
              <a:t>σφαιρική κάλυψη των αναγκών</a:t>
            </a:r>
            <a:r>
              <a:rPr lang="el-GR" dirty="0" smtClean="0">
                <a:solidFill>
                  <a:srgbClr val="3F2A15"/>
                </a:solidFill>
                <a:latin typeface="Comic Sans MS" pitchFamily="66" charset="0"/>
              </a:rPr>
              <a:t>)</a:t>
            </a:r>
            <a:endParaRPr lang="el-GR" dirty="0"/>
          </a:p>
          <a:p>
            <a:pPr marL="261938" indent="6350" algn="just">
              <a:lnSpc>
                <a:spcPct val="90000"/>
              </a:lnSpc>
              <a:spcBef>
                <a:spcPts val="600"/>
              </a:spcBef>
              <a:spcAft>
                <a:spcPts val="600"/>
              </a:spcAft>
              <a:tabLst>
                <a:tab pos="261938" algn="l"/>
              </a:tabLst>
              <a:defRPr/>
            </a:pPr>
            <a:endParaRPr lang="el-GR" dirty="0"/>
          </a:p>
          <a:p>
            <a:pPr marL="536575" indent="-268288">
              <a:lnSpc>
                <a:spcPct val="90000"/>
              </a:lnSpc>
              <a:spcBef>
                <a:spcPts val="600"/>
              </a:spcBef>
              <a:spcAft>
                <a:spcPts val="600"/>
              </a:spcAft>
              <a:tabLst>
                <a:tab pos="630238" algn="l"/>
              </a:tabLst>
              <a:defRPr/>
            </a:pPr>
            <a:endParaRPr lang="el-GR" dirty="0"/>
          </a:p>
          <a:p>
            <a:pPr marL="536575" indent="-268288">
              <a:lnSpc>
                <a:spcPct val="90000"/>
              </a:lnSpc>
              <a:spcBef>
                <a:spcPts val="600"/>
              </a:spcBef>
              <a:spcAft>
                <a:spcPts val="600"/>
              </a:spcAft>
              <a:tabLst>
                <a:tab pos="630238" algn="l"/>
              </a:tabLst>
              <a:defRPr/>
            </a:pPr>
            <a:endParaRPr lang="el-GR" dirty="0"/>
          </a:p>
          <a:p>
            <a:pPr marL="536575" indent="-268288">
              <a:lnSpc>
                <a:spcPct val="90000"/>
              </a:lnSpc>
              <a:spcBef>
                <a:spcPts val="600"/>
              </a:spcBef>
              <a:spcAft>
                <a:spcPts val="600"/>
              </a:spcAft>
              <a:tabLst>
                <a:tab pos="630238" algn="l"/>
              </a:tabLst>
              <a:defRPr/>
            </a:pPr>
            <a:endParaRPr lang="el-GR" dirty="0"/>
          </a:p>
        </p:txBody>
      </p:sp>
      <p:sp>
        <p:nvSpPr>
          <p:cNvPr id="5" name="4 - Ορθογώνιο"/>
          <p:cNvSpPr/>
          <p:nvPr/>
        </p:nvSpPr>
        <p:spPr>
          <a:xfrm>
            <a:off x="683568" y="4725144"/>
            <a:ext cx="7920879" cy="1077218"/>
          </a:xfrm>
          <a:prstGeom prst="rect">
            <a:avLst/>
          </a:prstGeom>
          <a:gradFill>
            <a:gsLst>
              <a:gs pos="0">
                <a:srgbClr val="FFEFD1"/>
              </a:gs>
              <a:gs pos="64999">
                <a:srgbClr val="F0EBD5"/>
              </a:gs>
              <a:gs pos="100000">
                <a:srgbClr val="D1C39F"/>
              </a:gs>
            </a:gsLst>
            <a:lin ang="5400000" scaled="0"/>
          </a:gradFill>
        </p:spPr>
        <p:txBody>
          <a:bodyPr wrap="square">
            <a:spAutoFit/>
          </a:bodyPr>
          <a:lstStyle/>
          <a:p>
            <a:pPr marL="174625" indent="-174625" algn="ctr">
              <a:lnSpc>
                <a:spcPct val="90000"/>
              </a:lnSpc>
              <a:spcBef>
                <a:spcPts val="600"/>
              </a:spcBef>
              <a:spcAft>
                <a:spcPts val="600"/>
              </a:spcAft>
              <a:buFont typeface="Arial" pitchFamily="34" charset="0"/>
              <a:buChar char="•"/>
              <a:tabLst>
                <a:tab pos="363538" algn="l"/>
              </a:tabLst>
              <a:defRPr/>
            </a:pPr>
            <a:r>
              <a:rPr lang="el-GR" sz="2000" dirty="0" err="1" smtClean="0">
                <a:solidFill>
                  <a:srgbClr val="B72B4C"/>
                </a:solidFill>
                <a:effectLst>
                  <a:outerShdw blurRad="38100" dist="38100" dir="2700000" algn="tl">
                    <a:srgbClr val="000000">
                      <a:alpha val="43137"/>
                    </a:srgbClr>
                  </a:outerShdw>
                </a:effectLst>
              </a:rPr>
              <a:t>Συνεργατικότητα</a:t>
            </a:r>
            <a:r>
              <a:rPr lang="el-GR" sz="2000" dirty="0" smtClean="0">
                <a:solidFill>
                  <a:srgbClr val="B72B4C"/>
                </a:solidFill>
                <a:effectLst>
                  <a:outerShdw blurRad="38100" dist="38100" dir="2700000" algn="tl">
                    <a:srgbClr val="000000">
                      <a:alpha val="43137"/>
                    </a:srgbClr>
                  </a:outerShdw>
                </a:effectLst>
              </a:rPr>
              <a:t>, ισότητα, διαπραγμάτευση  στη  </a:t>
            </a:r>
            <a:r>
              <a:rPr lang="el-GR" sz="2000" dirty="0">
                <a:solidFill>
                  <a:srgbClr val="B72B4C"/>
                </a:solidFill>
                <a:effectLst>
                  <a:outerShdw blurRad="38100" dist="38100" dir="2700000" algn="tl">
                    <a:srgbClr val="000000">
                      <a:alpha val="43137"/>
                    </a:srgbClr>
                  </a:outerShdw>
                </a:effectLst>
              </a:rPr>
              <a:t>θεραπεία  </a:t>
            </a:r>
            <a:r>
              <a:rPr lang="el-GR" sz="2000" dirty="0" smtClean="0">
                <a:solidFill>
                  <a:srgbClr val="B72B4C"/>
                </a:solidFill>
                <a:effectLst>
                  <a:outerShdw blurRad="38100" dist="38100" dir="2700000" algn="tl">
                    <a:srgbClr val="000000">
                      <a:alpha val="43137"/>
                    </a:srgbClr>
                  </a:outerShdw>
                </a:effectLst>
              </a:rPr>
              <a:t>                                   και παραχώρηση αποφάσεων  </a:t>
            </a:r>
            <a:r>
              <a:rPr lang="el-GR" sz="2000" dirty="0">
                <a:solidFill>
                  <a:srgbClr val="B72B4C"/>
                </a:solidFill>
                <a:effectLst>
                  <a:outerShdw blurRad="38100" dist="38100" dir="2700000" algn="tl">
                    <a:srgbClr val="000000">
                      <a:alpha val="43137"/>
                    </a:srgbClr>
                  </a:outerShdw>
                </a:effectLst>
              </a:rPr>
              <a:t>και </a:t>
            </a:r>
            <a:r>
              <a:rPr lang="el-GR" sz="2000" dirty="0" smtClean="0">
                <a:solidFill>
                  <a:srgbClr val="B72B4C"/>
                </a:solidFill>
                <a:effectLst>
                  <a:outerShdw blurRad="38100" dist="38100" dir="2700000" algn="tl">
                    <a:srgbClr val="000000">
                      <a:alpha val="43137"/>
                    </a:srgbClr>
                  </a:outerShdw>
                </a:effectLst>
              </a:rPr>
              <a:t>ευθυνών</a:t>
            </a:r>
            <a:endParaRPr lang="el-GR" sz="2000" dirty="0">
              <a:solidFill>
                <a:srgbClr val="B72B4C"/>
              </a:solidFill>
              <a:effectLst>
                <a:outerShdw blurRad="38100" dist="38100" dir="2700000" algn="tl">
                  <a:srgbClr val="000000">
                    <a:alpha val="43137"/>
                  </a:srgbClr>
                </a:outerShdw>
              </a:effectLst>
            </a:endParaRPr>
          </a:p>
          <a:p>
            <a:pPr marL="174625" indent="-174625" algn="ctr">
              <a:lnSpc>
                <a:spcPct val="90000"/>
              </a:lnSpc>
              <a:spcBef>
                <a:spcPts val="600"/>
              </a:spcBef>
              <a:spcAft>
                <a:spcPts val="600"/>
              </a:spcAft>
              <a:buFont typeface="Arial" pitchFamily="34" charset="0"/>
              <a:buChar char="•"/>
              <a:tabLst>
                <a:tab pos="363538" algn="l"/>
              </a:tabLst>
              <a:defRPr/>
            </a:pPr>
            <a:r>
              <a:rPr lang="el-GR" sz="2000" dirty="0" smtClean="0">
                <a:solidFill>
                  <a:srgbClr val="B72B4C"/>
                </a:solidFill>
                <a:effectLst>
                  <a:outerShdw blurRad="38100" dist="38100" dir="2700000" algn="tl">
                    <a:srgbClr val="000000">
                      <a:alpha val="43137"/>
                    </a:srgbClr>
                  </a:outerShdw>
                </a:effectLst>
              </a:rPr>
              <a:t>Πληροφόρηση για </a:t>
            </a:r>
            <a:r>
              <a:rPr lang="el-GR" sz="2000" dirty="0">
                <a:solidFill>
                  <a:srgbClr val="B72B4C"/>
                </a:solidFill>
                <a:effectLst>
                  <a:outerShdw blurRad="38100" dist="38100" dir="2700000" algn="tl">
                    <a:srgbClr val="000000">
                      <a:alpha val="43137"/>
                    </a:srgbClr>
                  </a:outerShdw>
                </a:effectLst>
              </a:rPr>
              <a:t>τα  </a:t>
            </a:r>
            <a:r>
              <a:rPr lang="el-GR" sz="2000" dirty="0" smtClean="0">
                <a:solidFill>
                  <a:srgbClr val="B72B4C"/>
                </a:solidFill>
                <a:effectLst>
                  <a:outerShdw blurRad="38100" dist="38100" dir="2700000" algn="tl">
                    <a:srgbClr val="000000">
                      <a:alpha val="43137"/>
                    </a:srgbClr>
                  </a:outerShdw>
                </a:effectLst>
              </a:rPr>
              <a:t>δικαιώματα και υποστήριξη στη διεκδίκησή τους</a:t>
            </a:r>
            <a:endParaRPr lang="el-GR" sz="2000" dirty="0">
              <a:solidFill>
                <a:srgbClr val="B72B4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Rethymno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9700" name="4 - Ορθογώνιο"/>
          <p:cNvSpPr>
            <a:spLocks noChangeArrowheads="1"/>
          </p:cNvSpPr>
          <p:nvPr/>
        </p:nvSpPr>
        <p:spPr bwMode="auto">
          <a:xfrm>
            <a:off x="4427984" y="2204864"/>
            <a:ext cx="3384376" cy="1631216"/>
          </a:xfrm>
          <a:prstGeom prst="rect">
            <a:avLst/>
          </a:prstGeom>
          <a:noFill/>
          <a:ln w="9525">
            <a:solidFill>
              <a:schemeClr val="tx1">
                <a:lumMod val="85000"/>
                <a:lumOff val="15000"/>
              </a:schemeClr>
            </a:solidFill>
            <a:miter lim="800000"/>
            <a:headEnd/>
            <a:tailEnd/>
          </a:ln>
        </p:spPr>
        <p:txBody>
          <a:bodyPr wrap="square">
            <a:spAutoFit/>
          </a:bodyPr>
          <a:lstStyle/>
          <a:p>
            <a:pPr marL="182563" indent="-182563" algn="ctr">
              <a:spcBef>
                <a:spcPts val="0"/>
              </a:spcBef>
              <a:spcAft>
                <a:spcPts val="0"/>
              </a:spcAft>
              <a:defRPr/>
            </a:pPr>
            <a:r>
              <a:rPr lang="el-GR" sz="2000" dirty="0" smtClean="0">
                <a:solidFill>
                  <a:schemeClr val="bg1"/>
                </a:solidFill>
                <a:effectLst>
                  <a:outerShdw blurRad="38100" dist="38100" dir="2700000" algn="tl">
                    <a:srgbClr val="000000">
                      <a:alpha val="43137"/>
                    </a:srgbClr>
                  </a:outerShdw>
                </a:effectLst>
                <a:latin typeface="Comic Sans MS" pitchFamily="66" charset="0"/>
              </a:rPr>
              <a:t>διακρίσεις</a:t>
            </a:r>
            <a:r>
              <a:rPr lang="el-GR" sz="2000" dirty="0">
                <a:solidFill>
                  <a:schemeClr val="bg1"/>
                </a:solidFill>
                <a:effectLst>
                  <a:outerShdw blurRad="38100" dist="38100" dir="2700000" algn="tl">
                    <a:srgbClr val="000000">
                      <a:alpha val="43137"/>
                    </a:srgbClr>
                  </a:outerShdw>
                </a:effectLst>
                <a:latin typeface="Comic Sans MS" pitchFamily="66" charset="0"/>
              </a:rPr>
              <a:t>, στίγμα, </a:t>
            </a:r>
            <a:r>
              <a:rPr lang="el-GR" sz="2000" dirty="0" smtClean="0">
                <a:solidFill>
                  <a:schemeClr val="bg1"/>
                </a:solidFill>
                <a:effectLst>
                  <a:outerShdw blurRad="38100" dist="38100" dir="2700000" algn="tl">
                    <a:srgbClr val="000000">
                      <a:alpha val="43137"/>
                    </a:srgbClr>
                  </a:outerShdw>
                </a:effectLst>
                <a:latin typeface="Comic Sans MS" pitchFamily="66" charset="0"/>
              </a:rPr>
              <a:t>                                 κοινωνικός </a:t>
            </a:r>
            <a:r>
              <a:rPr lang="el-GR" sz="2000" dirty="0">
                <a:solidFill>
                  <a:schemeClr val="bg1"/>
                </a:solidFill>
                <a:effectLst>
                  <a:outerShdw blurRad="38100" dist="38100" dir="2700000" algn="tl">
                    <a:srgbClr val="000000">
                      <a:alpha val="43137"/>
                    </a:srgbClr>
                  </a:outerShdw>
                </a:effectLst>
                <a:latin typeface="Comic Sans MS" pitchFamily="66" charset="0"/>
              </a:rPr>
              <a:t>αποκλεισμός, περιθωριοποίηση, </a:t>
            </a:r>
          </a:p>
          <a:p>
            <a:pPr marL="182563" indent="-182563" algn="ctr">
              <a:spcBef>
                <a:spcPts val="0"/>
              </a:spcBef>
              <a:spcAft>
                <a:spcPts val="0"/>
              </a:spcAft>
              <a:defRPr/>
            </a:pPr>
            <a:r>
              <a:rPr lang="el-GR" sz="2000" dirty="0">
                <a:solidFill>
                  <a:schemeClr val="bg1"/>
                </a:solidFill>
                <a:effectLst>
                  <a:outerShdw blurRad="38100" dist="38100" dir="2700000" algn="tl">
                    <a:srgbClr val="000000">
                      <a:alpha val="43137"/>
                    </a:srgbClr>
                  </a:outerShdw>
                </a:effectLst>
                <a:latin typeface="Comic Sans MS" pitchFamily="66" charset="0"/>
              </a:rPr>
              <a:t>  έλλειψη σεβασμού,</a:t>
            </a:r>
          </a:p>
          <a:p>
            <a:pPr marL="182563" indent="-182563" algn="ctr">
              <a:spcBef>
                <a:spcPts val="0"/>
              </a:spcBef>
              <a:spcAft>
                <a:spcPts val="0"/>
              </a:spcAft>
              <a:defRPr/>
            </a:pPr>
            <a:r>
              <a:rPr lang="el-GR" sz="2000" dirty="0">
                <a:solidFill>
                  <a:schemeClr val="bg1"/>
                </a:solidFill>
                <a:effectLst>
                  <a:outerShdw blurRad="38100" dist="38100" dir="2700000" algn="tl">
                    <a:srgbClr val="000000">
                      <a:alpha val="43137"/>
                    </a:srgbClr>
                  </a:outerShdw>
                </a:effectLst>
                <a:latin typeface="Comic Sans MS" pitchFamily="66" charset="0"/>
              </a:rPr>
              <a:t>καταπάτηση δικαιωμάτων</a:t>
            </a:r>
            <a:endParaRPr lang="el-GR" sz="2000" dirty="0">
              <a:solidFill>
                <a:srgbClr val="3F2A15"/>
              </a:solidFill>
              <a:effectLst>
                <a:outerShdw blurRad="38100" dist="38100" dir="2700000" algn="tl">
                  <a:srgbClr val="000000">
                    <a:alpha val="43137"/>
                  </a:srgbClr>
                </a:outerShdw>
              </a:effectLst>
              <a:latin typeface="Comic Sans MS" pitchFamily="66" charset="0"/>
            </a:endParaRPr>
          </a:p>
        </p:txBody>
      </p:sp>
      <p:sp>
        <p:nvSpPr>
          <p:cNvPr id="7" name="Rectangle 2"/>
          <p:cNvSpPr txBox="1">
            <a:spLocks noChangeArrowheads="1"/>
          </p:cNvSpPr>
          <p:nvPr/>
        </p:nvSpPr>
        <p:spPr>
          <a:xfrm>
            <a:off x="0" y="0"/>
            <a:ext cx="8715375" cy="1340768"/>
          </a:xfrm>
          <a:prstGeom prst="rect">
            <a:avLst/>
          </a:prstGeom>
          <a:solidFill>
            <a:schemeClr val="tx1"/>
          </a:solidFill>
        </p:spPr>
        <p:txBody>
          <a:bodyPr vert="horz" lIns="91440" tIns="45720" rIns="91440" bIns="45720" rtlCol="0" anchor="ctr">
            <a:noAutofit/>
          </a:bodyPr>
          <a:lstStyle/>
          <a:p>
            <a:pPr marL="432000" marR="0" lvl="0" indent="0" algn="ctr" defTabSz="914400" rtl="0" eaLnBrk="1" fontAlgn="auto" latinLnBrk="0" hangingPunct="1">
              <a:lnSpc>
                <a:spcPct val="100000"/>
              </a:lnSpc>
              <a:spcBef>
                <a:spcPts val="600"/>
              </a:spcBef>
              <a:spcAft>
                <a:spcPts val="0"/>
              </a:spcAft>
              <a:buClrTx/>
              <a:buSzTx/>
              <a:buFontTx/>
              <a:buNone/>
              <a:tabLst/>
              <a:defRPr/>
            </a:pPr>
            <a:r>
              <a:rPr kumimoji="0" lang="el-GR"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charset="0"/>
                <a:ea typeface="+mj-ea"/>
                <a:cs typeface="+mj-cs"/>
              </a:rPr>
              <a:t>Τα άτομα με σοβαρές ψυχικές διαταραχές</a:t>
            </a:r>
            <a:br>
              <a:rPr kumimoji="0" lang="el-GR"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charset="0"/>
                <a:ea typeface="+mj-ea"/>
                <a:cs typeface="+mj-cs"/>
              </a:rPr>
            </a:br>
            <a:r>
              <a:rPr kumimoji="0" lang="el-GR"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charset="0"/>
                <a:ea typeface="+mj-ea"/>
                <a:cs typeface="+mj-cs"/>
              </a:rPr>
              <a:t> μπορούν να ζήσουν με τη διάγνωση και τα συμπτώματα της διαταραχής τους, δεν μπορούν να ζήσουν όμως με τις συνέπειές της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043608" y="2060848"/>
            <a:ext cx="7704856" cy="1200329"/>
          </a:xfrm>
          <a:prstGeom prst="rect">
            <a:avLst/>
          </a:prstGeom>
          <a:blipFill>
            <a:blip r:embed="rId2" cstate="print"/>
            <a:tile tx="0" ty="0" sx="100000" sy="100000" flip="none" algn="tl"/>
          </a:blipFill>
        </p:spPr>
        <p:txBody>
          <a:bodyPr wrap="square">
            <a:spAutoFit/>
          </a:bodyPr>
          <a:lstStyle/>
          <a:p>
            <a:pPr algn="ctr">
              <a:buNone/>
            </a:pPr>
            <a:r>
              <a:rPr lang="el-GR" dirty="0" smtClean="0">
                <a:latin typeface="Arial" pitchFamily="34" charset="0"/>
                <a:cs typeface="Arial" pitchFamily="34" charset="0"/>
              </a:rPr>
              <a:t>Οι υπηρεσίες συχνά παρέχονται  στον αντίποδα                                                                           μιας κουλτούρας ενδυνάμωσης, ενίσχυσης και διάχυσης καλών πρακτικών συνηγορίας και αναβάθμισης της ποιότητας ζωής των ληπτών </a:t>
            </a:r>
          </a:p>
          <a:p>
            <a:pPr>
              <a:buNone/>
            </a:pPr>
            <a:endParaRPr lang="el-GR" dirty="0" smtClean="0">
              <a:latin typeface="Arial" pitchFamily="34" charset="0"/>
              <a:cs typeface="Arial" pitchFamily="34" charset="0"/>
            </a:endParaRPr>
          </a:p>
        </p:txBody>
      </p:sp>
      <p:sp>
        <p:nvSpPr>
          <p:cNvPr id="4" name="3 - Ορθογώνιο"/>
          <p:cNvSpPr/>
          <p:nvPr/>
        </p:nvSpPr>
        <p:spPr>
          <a:xfrm>
            <a:off x="539552" y="3212976"/>
            <a:ext cx="8136904" cy="2411109"/>
          </a:xfrm>
          <a:prstGeom prst="rect">
            <a:avLst/>
          </a:prstGeom>
          <a:noFill/>
        </p:spPr>
        <p:txBody>
          <a:bodyPr wrap="square">
            <a:spAutoFit/>
          </a:bodyPr>
          <a:lstStyle/>
          <a:p>
            <a:pPr algn="ctr">
              <a:spcBef>
                <a:spcPts val="1200"/>
              </a:spcBef>
            </a:pPr>
            <a:r>
              <a:rPr lang="el-GR" sz="2000" dirty="0" smtClean="0">
                <a:latin typeface="Arial" pitchFamily="34" charset="0"/>
                <a:cs typeface="Arial" pitchFamily="34" charset="0"/>
              </a:rPr>
              <a:t>Απροθυμία εγκατάλειψης του παραδοσιακού μοντέλου φροντίδας και διαπραγμάτευσης ενός νέου μοντέλου μέσα από το  μετασχηματισμό των σχέσεων εξουσίας </a:t>
            </a:r>
            <a:endParaRPr lang="el-GR" dirty="0" smtClean="0"/>
          </a:p>
          <a:p>
            <a:pPr algn="ctr">
              <a:spcBef>
                <a:spcPts val="1200"/>
              </a:spcBef>
            </a:pPr>
            <a:r>
              <a:rPr lang="el-GR" sz="2000" dirty="0" smtClean="0">
                <a:latin typeface="Arial" pitchFamily="34" charset="0"/>
                <a:cs typeface="Arial" pitchFamily="34" charset="0"/>
              </a:rPr>
              <a:t>Αποθάρρυνση της ενημέρωσης των ληπτών τους για τις νόμιμες διαδικασίες άσκησης των δικαιωμάτων τους</a:t>
            </a:r>
          </a:p>
          <a:p>
            <a:r>
              <a:rPr lang="el-GR" dirty="0" smtClean="0"/>
              <a:t> </a:t>
            </a:r>
          </a:p>
          <a:p>
            <a:r>
              <a:rPr lang="el-GR" dirty="0" smtClean="0"/>
              <a:t> </a:t>
            </a:r>
          </a:p>
        </p:txBody>
      </p:sp>
      <p:sp>
        <p:nvSpPr>
          <p:cNvPr id="5" name="4 - Ορθογώνιο"/>
          <p:cNvSpPr/>
          <p:nvPr/>
        </p:nvSpPr>
        <p:spPr>
          <a:xfrm>
            <a:off x="395536" y="548680"/>
            <a:ext cx="5904656" cy="738664"/>
          </a:xfrm>
          <a:prstGeom prst="rect">
            <a:avLst/>
          </a:prstGeom>
          <a:solidFill>
            <a:srgbClr val="AE1E4B">
              <a:alpha val="57000"/>
            </a:srgbClr>
          </a:solidFill>
        </p:spPr>
        <p:txBody>
          <a:bodyPr wrap="square">
            <a:spAutoFit/>
          </a:bodyPr>
          <a:lstStyle/>
          <a:p>
            <a:pPr algn="ctr"/>
            <a:r>
              <a:rPr lang="el-GR" sz="2100" b="1"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Τα δικαιώματα πρέπει να προστατεύονται </a:t>
            </a:r>
          </a:p>
          <a:p>
            <a:pPr algn="ctr"/>
            <a:r>
              <a:rPr lang="el-GR" sz="2100" b="1"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και να εκπληρώνονται</a:t>
            </a:r>
            <a:endParaRPr lang="el-GR" sz="2100" b="1" dirty="0">
              <a:solidFill>
                <a:schemeClr val="bg1">
                  <a:lumMod val="95000"/>
                </a:schemeClr>
              </a:solidFill>
              <a:effectLst>
                <a:outerShdw blurRad="38100" dist="38100" dir="2700000" algn="tl">
                  <a:srgbClr val="000000">
                    <a:alpha val="43137"/>
                  </a:srgbClr>
                </a:outerShdw>
              </a:effectLst>
            </a:endParaRPr>
          </a:p>
        </p:txBody>
      </p:sp>
      <p:sp>
        <p:nvSpPr>
          <p:cNvPr id="6" name="5 - Ορθογώνιο"/>
          <p:cNvSpPr>
            <a:spLocks noChangeArrowheads="1"/>
          </p:cNvSpPr>
          <p:nvPr/>
        </p:nvSpPr>
        <p:spPr bwMode="auto">
          <a:xfrm>
            <a:off x="683568" y="1556792"/>
            <a:ext cx="8280920" cy="369332"/>
          </a:xfrm>
          <a:prstGeom prst="rect">
            <a:avLst/>
          </a:prstGeom>
          <a:noFill/>
          <a:ln w="9525">
            <a:noFill/>
            <a:miter lim="800000"/>
            <a:headEnd/>
            <a:tailEnd/>
          </a:ln>
        </p:spPr>
        <p:txBody>
          <a:bodyPr wrap="square">
            <a:spAutoFit/>
          </a:bodyPr>
          <a:lstStyle/>
          <a:p>
            <a:pPr marL="536575" indent="-268288" algn="ctr">
              <a:lnSpc>
                <a:spcPct val="90000"/>
              </a:lnSpc>
              <a:spcBef>
                <a:spcPts val="600"/>
              </a:spcBef>
              <a:spcAft>
                <a:spcPts val="600"/>
              </a:spcAft>
              <a:tabLst>
                <a:tab pos="630238" algn="l"/>
              </a:tabLst>
            </a:pPr>
            <a:r>
              <a:rPr lang="el-GR" sz="2000" dirty="0" smtClean="0">
                <a:effectLst>
                  <a:outerShdw blurRad="38100" dist="38100" dir="2700000" algn="tl">
                    <a:srgbClr val="000000">
                      <a:alpha val="43137"/>
                    </a:srgbClr>
                  </a:outerShdw>
                </a:effectLst>
                <a:latin typeface="Arial" pitchFamily="34" charset="0"/>
                <a:cs typeface="Arial" pitchFamily="34" charset="0"/>
              </a:rPr>
              <a:t>Παραβιάζουμε, όταν καταπατούμε ή και όταν δεν προασπιζόμαστε; </a:t>
            </a:r>
            <a:endParaRPr lang="el-GR" sz="2000" b="1" dirty="0">
              <a:solidFill>
                <a:srgbClr val="BD2D4F"/>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6 - Ορθογώνιο"/>
          <p:cNvSpPr/>
          <p:nvPr/>
        </p:nvSpPr>
        <p:spPr>
          <a:xfrm>
            <a:off x="539552" y="5157192"/>
            <a:ext cx="8136904" cy="646331"/>
          </a:xfrm>
          <a:prstGeom prst="rect">
            <a:avLst/>
          </a:prstGeom>
          <a:solidFill>
            <a:srgbClr val="940A2B">
              <a:alpha val="57000"/>
            </a:srgbClr>
          </a:solidFill>
        </p:spPr>
        <p:txBody>
          <a:bodyPr wrap="square">
            <a:spAutoFit/>
          </a:bodyPr>
          <a:lstStyle/>
          <a:p>
            <a:pPr algn="ctr"/>
            <a:r>
              <a:rPr lang="el-GR" b="1" dirty="0" smtClean="0">
                <a:solidFill>
                  <a:schemeClr val="bg1"/>
                </a:solidFill>
                <a:latin typeface="Comic Sans MS" pitchFamily="66" charset="0"/>
              </a:rPr>
              <a:t>Γνωρίζετε ποια είναι τα δικαιώματα σας</a:t>
            </a:r>
            <a:r>
              <a:rPr lang="el-GR" dirty="0" smtClean="0">
                <a:solidFill>
                  <a:schemeClr val="bg1"/>
                </a:solidFill>
                <a:latin typeface="Comic Sans MS" pitchFamily="66" charset="0"/>
              </a:rPr>
              <a:t>; </a:t>
            </a:r>
          </a:p>
          <a:p>
            <a:pPr algn="ctr"/>
            <a:r>
              <a:rPr lang="el-GR" b="1" dirty="0" smtClean="0">
                <a:solidFill>
                  <a:schemeClr val="bg1"/>
                </a:solidFill>
                <a:latin typeface="Comic Sans MS" pitchFamily="66" charset="0"/>
              </a:rPr>
              <a:t>Γνωρίζετε πού πρέπει να απευθυνθείτε σε περίπτωση παραβίασής τους</a:t>
            </a:r>
            <a:r>
              <a:rPr lang="el-GR" dirty="0" smtClean="0">
                <a:solidFill>
                  <a:schemeClr val="bg1"/>
                </a:solidFill>
                <a:latin typeface="Comic Sans MS" pitchFamily="66"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 Τίτλος"/>
          <p:cNvSpPr>
            <a:spLocks noGrp="1"/>
          </p:cNvSpPr>
          <p:nvPr>
            <p:ph type="title"/>
          </p:nvPr>
        </p:nvSpPr>
        <p:spPr/>
        <p:txBody>
          <a:bodyPr/>
          <a:lstStyle/>
          <a:p>
            <a:pPr eaLnBrk="1" hangingPunct="1"/>
            <a:r>
              <a:rPr lang="el-GR" dirty="0" smtClean="0"/>
              <a:t>Δ</a:t>
            </a:r>
          </a:p>
        </p:txBody>
      </p:sp>
      <p:graphicFrame>
        <p:nvGraphicFramePr>
          <p:cNvPr id="5122" name="Object 2"/>
          <p:cNvGraphicFramePr>
            <a:graphicFrameLocks noGrp="1" noChangeAspect="1"/>
          </p:cNvGraphicFramePr>
          <p:nvPr>
            <p:ph idx="1"/>
          </p:nvPr>
        </p:nvGraphicFramePr>
        <p:xfrm>
          <a:off x="0" y="1587"/>
          <a:ext cx="9142413" cy="6856413"/>
        </p:xfrm>
        <a:graphic>
          <a:graphicData uri="http://schemas.openxmlformats.org/presentationml/2006/ole">
            <mc:AlternateContent xmlns:mc="http://schemas.openxmlformats.org/markup-compatibility/2006">
              <mc:Choice xmlns:v="urn:schemas-microsoft-com:vml" Requires="v">
                <p:oleObj spid="_x0000_s93190" name="Διαφάνεια" r:id="rId4" imgW="4570541" imgH="3427323" progId="PowerPoint.Slide.12">
                  <p:embed/>
                </p:oleObj>
              </mc:Choice>
              <mc:Fallback>
                <p:oleObj name="Διαφάνεια" r:id="rId4" imgW="4570541" imgH="3427323" progId="PowerPoint.Slide.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7"/>
                        <a:ext cx="9142413" cy="685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txBox="1">
            <a:spLocks noChangeArrowheads="1"/>
          </p:cNvSpPr>
          <p:nvPr/>
        </p:nvSpPr>
        <p:spPr bwMode="auto">
          <a:xfrm>
            <a:off x="2483768" y="548680"/>
            <a:ext cx="4176464" cy="504056"/>
          </a:xfrm>
          <a:prstGeom prst="rect">
            <a:avLst/>
          </a:prstGeom>
          <a:solidFill>
            <a:srgbClr val="BFB497">
              <a:alpha val="75000"/>
            </a:srgbClr>
          </a:solidFill>
          <a:ln w="9525">
            <a:noFill/>
            <a:miter lim="800000"/>
            <a:headEnd/>
            <a:tailEnd/>
          </a:ln>
        </p:spPr>
        <p:txBody>
          <a:bodyPr/>
          <a:lstStyle/>
          <a:p>
            <a:pPr marL="342900" indent="-342900" algn="ctr" fontAlgn="auto">
              <a:spcBef>
                <a:spcPts val="600"/>
              </a:spcBef>
              <a:spcAft>
                <a:spcPts val="0"/>
              </a:spcAft>
              <a:defRPr/>
            </a:pPr>
            <a:r>
              <a:rPr lang="el-GR" sz="2400" b="1" kern="0" dirty="0" smtClean="0">
                <a:solidFill>
                  <a:srgbClr val="E2005B"/>
                </a:solidFill>
                <a:effectLst>
                  <a:outerShdw blurRad="38100" dist="38100" dir="2700000" algn="tl">
                    <a:srgbClr val="000000">
                      <a:alpha val="43137"/>
                    </a:srgbClr>
                  </a:outerShdw>
                </a:effectLst>
                <a:latin typeface="Arial" pitchFamily="34" charset="0"/>
                <a:cs typeface="Arial" pitchFamily="34" charset="0"/>
              </a:rPr>
              <a:t>ΖΗΤΗΜΑΤΑ ΔΙΑΧΕΙΡΙΣΗΣ</a:t>
            </a:r>
            <a:endParaRPr lang="el-GR" sz="2400" b="1" kern="0" dirty="0">
              <a:solidFill>
                <a:srgbClr val="E2005B"/>
              </a:solidFill>
              <a:latin typeface="+mn-lt"/>
              <a:cs typeface="+mn-cs"/>
            </a:endParaRPr>
          </a:p>
        </p:txBody>
      </p:sp>
      <p:sp>
        <p:nvSpPr>
          <p:cNvPr id="8" name="Rectangle 3"/>
          <p:cNvSpPr txBox="1">
            <a:spLocks noChangeArrowheads="1"/>
          </p:cNvSpPr>
          <p:nvPr/>
        </p:nvSpPr>
        <p:spPr bwMode="auto">
          <a:xfrm>
            <a:off x="4286251" y="4000502"/>
            <a:ext cx="3714751" cy="428625"/>
          </a:xfrm>
          <a:prstGeom prst="rect">
            <a:avLst/>
          </a:prstGeom>
          <a:solidFill>
            <a:srgbClr val="BFB497">
              <a:alpha val="50000"/>
            </a:srgbClr>
          </a:solidFill>
          <a:ln w="9525">
            <a:noFill/>
            <a:miter lim="800000"/>
            <a:headEnd/>
            <a:tailEnd/>
          </a:ln>
        </p:spPr>
        <p:txBody>
          <a:bodyPr/>
          <a:lstStyle/>
          <a:p>
            <a:pPr marL="342900" indent="-342900" algn="ctr" fontAlgn="auto">
              <a:lnSpc>
                <a:spcPct val="90000"/>
              </a:lnSpc>
              <a:spcBef>
                <a:spcPts val="1200"/>
              </a:spcBef>
              <a:spcAft>
                <a:spcPts val="600"/>
              </a:spcAft>
              <a:defRPr/>
            </a:pPr>
            <a:endParaRPr lang="el-GR" sz="2600" b="1" kern="0" dirty="0">
              <a:solidFill>
                <a:srgbClr val="E2005B"/>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3"/>
          <p:cNvSpPr txBox="1">
            <a:spLocks noChangeArrowheads="1"/>
          </p:cNvSpPr>
          <p:nvPr/>
        </p:nvSpPr>
        <p:spPr bwMode="auto">
          <a:xfrm>
            <a:off x="1547664" y="1556792"/>
            <a:ext cx="6048672" cy="3600400"/>
          </a:xfrm>
          <a:prstGeom prst="rect">
            <a:avLst/>
          </a:prstGeom>
          <a:solidFill>
            <a:srgbClr val="D3CEB1">
              <a:alpha val="98824"/>
            </a:srgbClr>
          </a:solidFill>
          <a:ln w="9525">
            <a:noFill/>
            <a:miter lim="800000"/>
            <a:headEnd/>
            <a:tailEnd/>
          </a:ln>
        </p:spPr>
        <p:txBody>
          <a:bodyPr/>
          <a:lstStyle/>
          <a:p>
            <a:pPr marL="342900" indent="-342900" algn="just" fontAlgn="auto">
              <a:spcBef>
                <a:spcPts val="1200"/>
              </a:spcBef>
              <a:spcAft>
                <a:spcPts val="600"/>
              </a:spcAft>
              <a:buFont typeface="Wingdings" pitchFamily="2" charset="2"/>
              <a:buChar char="ü"/>
              <a:defRPr/>
            </a:pPr>
            <a:r>
              <a:rPr lang="el-GR" sz="2000" b="1" kern="0" dirty="0" smtClean="0">
                <a:solidFill>
                  <a:srgbClr val="E2005B"/>
                </a:solidFill>
                <a:latin typeface="Arial" pitchFamily="34" charset="0"/>
                <a:cs typeface="Arial" pitchFamily="34" charset="0"/>
              </a:rPr>
              <a:t>Πρόσβαση σε πληροφορίες και πόρους</a:t>
            </a:r>
          </a:p>
          <a:p>
            <a:pPr marL="342900" indent="-342900" algn="just" fontAlgn="auto">
              <a:spcBef>
                <a:spcPts val="1200"/>
              </a:spcBef>
              <a:spcAft>
                <a:spcPts val="600"/>
              </a:spcAft>
              <a:buFont typeface="Wingdings" pitchFamily="2" charset="2"/>
              <a:buChar char="ü"/>
              <a:defRPr/>
            </a:pPr>
            <a:r>
              <a:rPr lang="el-GR" sz="2000" b="1" kern="0" dirty="0" smtClean="0">
                <a:solidFill>
                  <a:srgbClr val="E2005B"/>
                </a:solidFill>
                <a:latin typeface="Arial" pitchFamily="34" charset="0"/>
                <a:cs typeface="Arial" pitchFamily="34" charset="0"/>
              </a:rPr>
              <a:t>Παροχή εξατομικευμένης φροντίδας αλλά και διαφορετικών προγραμμάτων θεραπείας και αποκατάστασης</a:t>
            </a:r>
          </a:p>
          <a:p>
            <a:pPr marL="342900" indent="-342900" algn="just" fontAlgn="auto">
              <a:spcBef>
                <a:spcPts val="1200"/>
              </a:spcBef>
              <a:spcAft>
                <a:spcPts val="600"/>
              </a:spcAft>
              <a:buFont typeface="Wingdings" pitchFamily="2" charset="2"/>
              <a:buChar char="ü"/>
              <a:defRPr/>
            </a:pPr>
            <a:r>
              <a:rPr lang="el-GR" sz="2000" b="1" kern="0" dirty="0" smtClean="0">
                <a:solidFill>
                  <a:srgbClr val="E2005B"/>
                </a:solidFill>
                <a:latin typeface="Arial" pitchFamily="34" charset="0"/>
                <a:cs typeface="Arial" pitchFamily="34" charset="0"/>
              </a:rPr>
              <a:t>Συμμετοχή στην λήψη αποφάσεων και στη διαδικασία σχεδιασμού και εφαρμογής του θεραπευτικού προγράμματος</a:t>
            </a:r>
          </a:p>
          <a:p>
            <a:pPr marL="342900" indent="-342900" algn="just" fontAlgn="auto">
              <a:spcBef>
                <a:spcPts val="1200"/>
              </a:spcBef>
              <a:spcAft>
                <a:spcPts val="600"/>
              </a:spcAft>
              <a:buFont typeface="Wingdings" pitchFamily="2" charset="2"/>
              <a:buChar char="ü"/>
              <a:defRPr/>
            </a:pPr>
            <a:r>
              <a:rPr lang="el-GR" sz="2000" b="1" kern="0" dirty="0" smtClean="0">
                <a:solidFill>
                  <a:srgbClr val="E2005B"/>
                </a:solidFill>
                <a:latin typeface="Arial" pitchFamily="34" charset="0"/>
                <a:cs typeface="Arial" pitchFamily="34" charset="0"/>
              </a:rPr>
              <a:t>Συμπερίληψη στο σχεδιασμό, αναθεώρηση, αξιολόγηση και επιθεώρηση των υπηρεσιών</a:t>
            </a:r>
          </a:p>
          <a:p>
            <a:pPr marL="342900" indent="-342900" algn="ctr" fontAlgn="auto">
              <a:lnSpc>
                <a:spcPct val="90000"/>
              </a:lnSpc>
              <a:spcBef>
                <a:spcPts val="600"/>
              </a:spcBef>
              <a:spcAft>
                <a:spcPts val="600"/>
              </a:spcAft>
              <a:defRPr/>
            </a:pPr>
            <a:r>
              <a:rPr lang="el-GR" sz="2800" b="1" kern="0" dirty="0" smtClean="0">
                <a:solidFill>
                  <a:srgbClr val="B72B4C"/>
                </a:solidFill>
                <a:effectLst>
                  <a:outerShdw blurRad="38100" dist="38100" dir="2700000" algn="tl">
                    <a:srgbClr val="000000">
                      <a:alpha val="43137"/>
                    </a:srgbClr>
                  </a:outerShdw>
                </a:effectLst>
                <a:latin typeface="Arial" pitchFamily="34" charset="0"/>
                <a:cs typeface="Arial" pitchFamily="34" charset="0"/>
              </a:rPr>
              <a:t> </a:t>
            </a:r>
            <a:endParaRPr lang="el-GR" sz="2800" b="1" kern="0" dirty="0">
              <a:solidFill>
                <a:srgbClr val="B72B4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1214</TotalTime>
  <Words>1053</Words>
  <Application>Microsoft Office PowerPoint</Application>
  <PresentationFormat>Προβολή στην οθόνη (4:3)</PresentationFormat>
  <Paragraphs>144</Paragraphs>
  <Slides>16</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16</vt:i4>
      </vt:variant>
    </vt:vector>
  </HeadingPairs>
  <TitlesOfParts>
    <vt:vector size="18" baseType="lpstr">
      <vt:lpstr>Θέμα του Office</vt:lpstr>
      <vt:lpstr>Διαφάνεια</vt:lpstr>
      <vt:lpstr>ΤΟ ΔΙΚΑΙΩΜΑ ΣΤΗΝ «ΠΡΟΑΣΠΙΣΗ ΤΩΝ ΔΙΚΑΙΩΜΑΤΩΝ».  ΖΗΤΗΜΑΤΑ ΔΙΑΧΕΙΡΙΣΗΣ ΜΕΣΑ ΑΠΟ ΤΗΝ ΚΛΙΝΙΚΗ ΠΡΑΚΤΙΚΗ   ΣΕ ΜΟΝΑΔΕΣ ΨΥΧΟΚΟΙΝΩΝΙΚΗΣ ΑΠΟΚΑΤΑΣΤΑΣΗΣ</vt:lpstr>
      <vt:lpstr>Παρουσίαση του PowerPoint</vt:lpstr>
      <vt:lpstr>Παρουσίαση του PowerPoint</vt:lpstr>
      <vt:lpstr>Παρουσίαση του PowerPoint</vt:lpstr>
      <vt:lpstr>Δυο λόγια για τις παραβιάσεις  στις μονάδες </vt:lpstr>
      <vt:lpstr>Παρουσίαση του PowerPoint</vt:lpstr>
      <vt:lpstr>Παρουσίαση του PowerPoint</vt:lpstr>
      <vt:lpstr>Παρουσίαση του PowerPoint</vt:lpstr>
      <vt:lpstr>Δ</vt:lpstr>
      <vt:lpstr>Παρουσίαση του PowerPoint</vt:lpstr>
      <vt:lpstr> Δυσκολίες στην καθημερινή πρακτική  1</vt:lpstr>
      <vt:lpstr> Δυσκολίες στην καθημερινή πρακτική  2</vt:lpstr>
      <vt:lpstr>Δ</vt:lpstr>
      <vt:lpstr>Παρουσίαση του PowerPoint</vt:lpstr>
      <vt:lpstr>Φταίει η κρίση;</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NIKI</cp:lastModifiedBy>
  <cp:revision>125</cp:revision>
  <dcterms:created xsi:type="dcterms:W3CDTF">2016-04-08T16:10:02Z</dcterms:created>
  <dcterms:modified xsi:type="dcterms:W3CDTF">2017-06-01T06:35:29Z</dcterms:modified>
</cp:coreProperties>
</file>