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73" r:id="rId3"/>
    <p:sldId id="257" r:id="rId4"/>
    <p:sldId id="258" r:id="rId5"/>
    <p:sldId id="259" r:id="rId6"/>
    <p:sldId id="260" r:id="rId7"/>
    <p:sldId id="274" r:id="rId8"/>
    <p:sldId id="261" r:id="rId9"/>
    <p:sldId id="262" r:id="rId10"/>
    <p:sldId id="268" r:id="rId11"/>
    <p:sldId id="269" r:id="rId12"/>
    <p:sldId id="275" r:id="rId13"/>
    <p:sldId id="276" r:id="rId14"/>
    <p:sldId id="270" r:id="rId15"/>
    <p:sldId id="263" r:id="rId16"/>
    <p:sldId id="277" r:id="rId17"/>
    <p:sldId id="264" r:id="rId18"/>
    <p:sldId id="265" r:id="rId19"/>
    <p:sldId id="266" r:id="rId20"/>
    <p:sldId id="278" r:id="rId21"/>
    <p:sldId id="267" r:id="rId22"/>
    <p:sldId id="271" r:id="rId23"/>
    <p:sldId id="272" r:id="rId24"/>
    <p:sldId id="279" r:id="rId25"/>
    <p:sldId id="280" r:id="rId26"/>
    <p:sldId id="281" r:id="rId27"/>
    <p:sldId id="282" r:id="rId28"/>
    <p:sldId id="283" r:id="rId29"/>
    <p:sldId id="284" r:id="rId30"/>
    <p:sldId id="285" r:id="rId3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p:scale>
          <a:sx n="82" d="100"/>
          <a:sy n="82" d="100"/>
        </p:scale>
        <p:origin x="-264"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05BEA1-9112-4A8D-B16D-7F3CD5136AF0}" type="datetimeFigureOut">
              <a:rPr lang="el-GR" smtClean="0"/>
              <a:t>23/05/2018</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EDDA9E-1ECF-4948-9079-9AC7981AE5D1}" type="slidenum">
              <a:rPr lang="el-GR" smtClean="0"/>
              <a:t>‹#›</a:t>
            </a:fld>
            <a:endParaRPr lang="el-GR"/>
          </a:p>
        </p:txBody>
      </p:sp>
    </p:spTree>
    <p:extLst>
      <p:ext uri="{BB962C8B-B14F-4D97-AF65-F5344CB8AC3E}">
        <p14:creationId xmlns:p14="http://schemas.microsoft.com/office/powerpoint/2010/main" val="4279652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31EDDA9E-1ECF-4948-9079-9AC7981AE5D1}" type="slidenum">
              <a:rPr lang="el-GR" smtClean="0"/>
              <a:t>7</a:t>
            </a:fld>
            <a:endParaRPr lang="el-GR"/>
          </a:p>
        </p:txBody>
      </p:sp>
    </p:spTree>
    <p:extLst>
      <p:ext uri="{BB962C8B-B14F-4D97-AF65-F5344CB8AC3E}">
        <p14:creationId xmlns:p14="http://schemas.microsoft.com/office/powerpoint/2010/main" val="3575765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D141B861-D856-49BD-86AB-3AC9D6830001}" type="datetimeFigureOut">
              <a:rPr lang="el-GR" smtClean="0"/>
              <a:t>23/05/2018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D1A17A0-1EFE-4965-984E-54A5C937C0BE}" type="slidenum">
              <a:rPr lang="el-GR" smtClean="0"/>
              <a:t>‹#›</a:t>
            </a:fld>
            <a:endParaRPr lang="el-GR"/>
          </a:p>
        </p:txBody>
      </p:sp>
    </p:spTree>
    <p:extLst>
      <p:ext uri="{BB962C8B-B14F-4D97-AF65-F5344CB8AC3E}">
        <p14:creationId xmlns:p14="http://schemas.microsoft.com/office/powerpoint/2010/main" val="1464361357"/>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141B861-D856-49BD-86AB-3AC9D6830001}" type="datetimeFigureOut">
              <a:rPr lang="el-GR" smtClean="0"/>
              <a:t>23/05/2018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D1A17A0-1EFE-4965-984E-54A5C937C0BE}" type="slidenum">
              <a:rPr lang="el-GR" smtClean="0"/>
              <a:t>‹#›</a:t>
            </a:fld>
            <a:endParaRPr lang="el-GR"/>
          </a:p>
        </p:txBody>
      </p:sp>
    </p:spTree>
    <p:extLst>
      <p:ext uri="{BB962C8B-B14F-4D97-AF65-F5344CB8AC3E}">
        <p14:creationId xmlns:p14="http://schemas.microsoft.com/office/powerpoint/2010/main" val="989272662"/>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141B861-D856-49BD-86AB-3AC9D6830001}" type="datetimeFigureOut">
              <a:rPr lang="el-GR" smtClean="0"/>
              <a:t>23/05/2018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D1A17A0-1EFE-4965-984E-54A5C937C0BE}" type="slidenum">
              <a:rPr lang="el-GR" smtClean="0"/>
              <a:t>‹#›</a:t>
            </a:fld>
            <a:endParaRPr lang="el-GR"/>
          </a:p>
        </p:txBody>
      </p:sp>
    </p:spTree>
    <p:extLst>
      <p:ext uri="{BB962C8B-B14F-4D97-AF65-F5344CB8AC3E}">
        <p14:creationId xmlns:p14="http://schemas.microsoft.com/office/powerpoint/2010/main" val="2447502422"/>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141B861-D856-49BD-86AB-3AC9D6830001}" type="datetimeFigureOut">
              <a:rPr lang="el-GR" smtClean="0"/>
              <a:t>23/05/2018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D1A17A0-1EFE-4965-984E-54A5C937C0BE}" type="slidenum">
              <a:rPr lang="el-GR" smtClean="0"/>
              <a:t>‹#›</a:t>
            </a:fld>
            <a:endParaRPr lang="el-GR"/>
          </a:p>
        </p:txBody>
      </p:sp>
    </p:spTree>
    <p:extLst>
      <p:ext uri="{BB962C8B-B14F-4D97-AF65-F5344CB8AC3E}">
        <p14:creationId xmlns:p14="http://schemas.microsoft.com/office/powerpoint/2010/main" val="4060299739"/>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D141B861-D856-49BD-86AB-3AC9D6830001}" type="datetimeFigureOut">
              <a:rPr lang="el-GR" smtClean="0"/>
              <a:t>23/05/2018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D1A17A0-1EFE-4965-984E-54A5C937C0BE}" type="slidenum">
              <a:rPr lang="el-GR" smtClean="0"/>
              <a:t>‹#›</a:t>
            </a:fld>
            <a:endParaRPr lang="el-GR"/>
          </a:p>
        </p:txBody>
      </p:sp>
    </p:spTree>
    <p:extLst>
      <p:ext uri="{BB962C8B-B14F-4D97-AF65-F5344CB8AC3E}">
        <p14:creationId xmlns:p14="http://schemas.microsoft.com/office/powerpoint/2010/main" val="3283139801"/>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D141B861-D856-49BD-86AB-3AC9D6830001}" type="datetimeFigureOut">
              <a:rPr lang="el-GR" smtClean="0"/>
              <a:t>23/05/2018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D1A17A0-1EFE-4965-984E-54A5C937C0BE}" type="slidenum">
              <a:rPr lang="el-GR" smtClean="0"/>
              <a:t>‹#›</a:t>
            </a:fld>
            <a:endParaRPr lang="el-GR"/>
          </a:p>
        </p:txBody>
      </p:sp>
    </p:spTree>
    <p:extLst>
      <p:ext uri="{BB962C8B-B14F-4D97-AF65-F5344CB8AC3E}">
        <p14:creationId xmlns:p14="http://schemas.microsoft.com/office/powerpoint/2010/main" val="187076519"/>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D141B861-D856-49BD-86AB-3AC9D6830001}" type="datetimeFigureOut">
              <a:rPr lang="el-GR" smtClean="0"/>
              <a:t>23/05/2018</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8D1A17A0-1EFE-4965-984E-54A5C937C0BE}" type="slidenum">
              <a:rPr lang="el-GR" smtClean="0"/>
              <a:t>‹#›</a:t>
            </a:fld>
            <a:endParaRPr lang="el-GR"/>
          </a:p>
        </p:txBody>
      </p:sp>
    </p:spTree>
    <p:extLst>
      <p:ext uri="{BB962C8B-B14F-4D97-AF65-F5344CB8AC3E}">
        <p14:creationId xmlns:p14="http://schemas.microsoft.com/office/powerpoint/2010/main" val="659203297"/>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D141B861-D856-49BD-86AB-3AC9D6830001}" type="datetimeFigureOut">
              <a:rPr lang="el-GR" smtClean="0"/>
              <a:t>23/05/2018</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8D1A17A0-1EFE-4965-984E-54A5C937C0BE}" type="slidenum">
              <a:rPr lang="el-GR" smtClean="0"/>
              <a:t>‹#›</a:t>
            </a:fld>
            <a:endParaRPr lang="el-GR"/>
          </a:p>
        </p:txBody>
      </p:sp>
    </p:spTree>
    <p:extLst>
      <p:ext uri="{BB962C8B-B14F-4D97-AF65-F5344CB8AC3E}">
        <p14:creationId xmlns:p14="http://schemas.microsoft.com/office/powerpoint/2010/main" val="2658970831"/>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D141B861-D856-49BD-86AB-3AC9D6830001}" type="datetimeFigureOut">
              <a:rPr lang="el-GR" smtClean="0"/>
              <a:t>23/05/2018</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8D1A17A0-1EFE-4965-984E-54A5C937C0BE}" type="slidenum">
              <a:rPr lang="el-GR" smtClean="0"/>
              <a:t>‹#›</a:t>
            </a:fld>
            <a:endParaRPr lang="el-GR"/>
          </a:p>
        </p:txBody>
      </p:sp>
    </p:spTree>
    <p:extLst>
      <p:ext uri="{BB962C8B-B14F-4D97-AF65-F5344CB8AC3E}">
        <p14:creationId xmlns:p14="http://schemas.microsoft.com/office/powerpoint/2010/main" val="861739391"/>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D141B861-D856-49BD-86AB-3AC9D6830001}" type="datetimeFigureOut">
              <a:rPr lang="el-GR" smtClean="0"/>
              <a:t>23/05/2018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D1A17A0-1EFE-4965-984E-54A5C937C0BE}" type="slidenum">
              <a:rPr lang="el-GR" smtClean="0"/>
              <a:t>‹#›</a:t>
            </a:fld>
            <a:endParaRPr lang="el-GR"/>
          </a:p>
        </p:txBody>
      </p:sp>
    </p:spTree>
    <p:extLst>
      <p:ext uri="{BB962C8B-B14F-4D97-AF65-F5344CB8AC3E}">
        <p14:creationId xmlns:p14="http://schemas.microsoft.com/office/powerpoint/2010/main" val="1864892027"/>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D141B861-D856-49BD-86AB-3AC9D6830001}" type="datetimeFigureOut">
              <a:rPr lang="el-GR" smtClean="0"/>
              <a:t>23/05/2018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D1A17A0-1EFE-4965-984E-54A5C937C0BE}" type="slidenum">
              <a:rPr lang="el-GR" smtClean="0"/>
              <a:t>‹#›</a:t>
            </a:fld>
            <a:endParaRPr lang="el-GR"/>
          </a:p>
        </p:txBody>
      </p:sp>
    </p:spTree>
    <p:extLst>
      <p:ext uri="{BB962C8B-B14F-4D97-AF65-F5344CB8AC3E}">
        <p14:creationId xmlns:p14="http://schemas.microsoft.com/office/powerpoint/2010/main" val="2976206177"/>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41B861-D856-49BD-86AB-3AC9D6830001}" type="datetimeFigureOut">
              <a:rPr lang="el-GR" smtClean="0"/>
              <a:t>23/05/2018</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1A17A0-1EFE-4965-984E-54A5C937C0BE}" type="slidenum">
              <a:rPr lang="el-GR" smtClean="0"/>
              <a:t>‹#›</a:t>
            </a:fld>
            <a:endParaRPr lang="el-GR"/>
          </a:p>
        </p:txBody>
      </p:sp>
    </p:spTree>
    <p:extLst>
      <p:ext uri="{BB962C8B-B14F-4D97-AF65-F5344CB8AC3E}">
        <p14:creationId xmlns:p14="http://schemas.microsoft.com/office/powerpoint/2010/main" val="3935240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5825" y="431321"/>
            <a:ext cx="11059065" cy="3078642"/>
          </a:xfrm>
        </p:spPr>
        <p:txBody>
          <a:bodyPr>
            <a:normAutofit/>
          </a:bodyPr>
          <a:lstStyle/>
          <a:p>
            <a:r>
              <a:rPr lang="el-GR" sz="2800" b="1" dirty="0" smtClean="0">
                <a:solidFill>
                  <a:schemeClr val="accent5">
                    <a:lumMod val="50000"/>
                  </a:schemeClr>
                </a:solidFill>
              </a:rPr>
              <a:t>«Αναζητώντας την ψυχική υγεία στους χώρους εργασίας μετά την κρίση»</a:t>
            </a:r>
            <a:br>
              <a:rPr lang="el-GR" sz="2800" b="1" dirty="0" smtClean="0">
                <a:solidFill>
                  <a:schemeClr val="accent5">
                    <a:lumMod val="50000"/>
                  </a:schemeClr>
                </a:solidFill>
              </a:rPr>
            </a:br>
            <a:r>
              <a:rPr lang="el-GR" sz="3200" b="1" dirty="0" smtClean="0">
                <a:solidFill>
                  <a:schemeClr val="accent5">
                    <a:lumMod val="50000"/>
                  </a:schemeClr>
                </a:solidFill>
              </a:rPr>
              <a:t/>
            </a:r>
            <a:br>
              <a:rPr lang="el-GR" sz="3200" b="1" dirty="0" smtClean="0">
                <a:solidFill>
                  <a:schemeClr val="accent5">
                    <a:lumMod val="50000"/>
                  </a:schemeClr>
                </a:solidFill>
              </a:rPr>
            </a:br>
            <a:r>
              <a:rPr lang="el-GR" sz="3200" b="1" dirty="0">
                <a:solidFill>
                  <a:schemeClr val="accent5">
                    <a:lumMod val="50000"/>
                  </a:schemeClr>
                </a:solidFill>
              </a:rPr>
              <a:t/>
            </a:r>
            <a:br>
              <a:rPr lang="el-GR" sz="3200" b="1" dirty="0">
                <a:solidFill>
                  <a:schemeClr val="accent5">
                    <a:lumMod val="50000"/>
                  </a:schemeClr>
                </a:solidFill>
              </a:rPr>
            </a:br>
            <a:r>
              <a:rPr lang="el-GR" sz="3200" b="1" i="1" dirty="0" smtClean="0">
                <a:solidFill>
                  <a:srgbClr val="7030A0"/>
                </a:solidFill>
              </a:rPr>
              <a:t>«Οι προκλήσεις των καιρών : ψυχική υγεία και εργασία»</a:t>
            </a:r>
            <a:br>
              <a:rPr lang="el-GR" sz="3200" b="1" i="1" dirty="0" smtClean="0">
                <a:solidFill>
                  <a:srgbClr val="7030A0"/>
                </a:solidFill>
              </a:rPr>
            </a:br>
            <a:endParaRPr lang="el-GR" sz="3200" b="1" i="1" dirty="0">
              <a:solidFill>
                <a:srgbClr val="7030A0"/>
              </a:solidFill>
            </a:endParaRPr>
          </a:p>
        </p:txBody>
      </p:sp>
      <p:sp>
        <p:nvSpPr>
          <p:cNvPr id="3" name="Υπότιτλος 2"/>
          <p:cNvSpPr>
            <a:spLocks noGrp="1"/>
          </p:cNvSpPr>
          <p:nvPr>
            <p:ph type="subTitle" idx="1"/>
          </p:nvPr>
        </p:nvSpPr>
        <p:spPr>
          <a:xfrm>
            <a:off x="2007079" y="4680340"/>
            <a:ext cx="9144000" cy="1655762"/>
          </a:xfrm>
        </p:spPr>
        <p:txBody>
          <a:bodyPr>
            <a:normAutofit fontScale="77500" lnSpcReduction="20000"/>
          </a:bodyPr>
          <a:lstStyle/>
          <a:p>
            <a:pPr algn="r"/>
            <a:r>
              <a:rPr lang="el-GR" dirty="0" smtClean="0">
                <a:solidFill>
                  <a:schemeClr val="accent5">
                    <a:lumMod val="50000"/>
                  </a:schemeClr>
                </a:solidFill>
              </a:rPr>
              <a:t>Ομοσπονδία Φορέων Ψυχοκοινωνικής Αποκατάστασης </a:t>
            </a:r>
          </a:p>
          <a:p>
            <a:pPr algn="r"/>
            <a:r>
              <a:rPr lang="el-GR" dirty="0" smtClean="0">
                <a:solidFill>
                  <a:schemeClr val="accent5">
                    <a:lumMod val="50000"/>
                  </a:schemeClr>
                </a:solidFill>
              </a:rPr>
              <a:t>και Ψυχικής  Υγείας «ΑΡΓΩ»</a:t>
            </a:r>
          </a:p>
          <a:p>
            <a:pPr algn="r"/>
            <a:r>
              <a:rPr lang="el-GR" dirty="0" smtClean="0">
                <a:solidFill>
                  <a:schemeClr val="accent5">
                    <a:lumMod val="50000"/>
                  </a:schemeClr>
                </a:solidFill>
              </a:rPr>
              <a:t>14 Μαΐου 2018</a:t>
            </a:r>
          </a:p>
          <a:p>
            <a:pPr algn="r"/>
            <a:r>
              <a:rPr lang="el-GR" dirty="0" smtClean="0">
                <a:solidFill>
                  <a:schemeClr val="accent5">
                    <a:lumMod val="50000"/>
                  </a:schemeClr>
                </a:solidFill>
              </a:rPr>
              <a:t>Αθήνα</a:t>
            </a:r>
          </a:p>
          <a:p>
            <a:pPr algn="r"/>
            <a:r>
              <a:rPr lang="el-GR" dirty="0" err="1" smtClean="0">
                <a:solidFill>
                  <a:schemeClr val="accent5">
                    <a:lumMod val="50000"/>
                  </a:schemeClr>
                </a:solidFill>
              </a:rPr>
              <a:t>Τεχνόπολη</a:t>
            </a:r>
            <a:r>
              <a:rPr lang="el-GR" dirty="0" smtClean="0">
                <a:solidFill>
                  <a:schemeClr val="accent5">
                    <a:lumMod val="50000"/>
                  </a:schemeClr>
                </a:solidFill>
              </a:rPr>
              <a:t> Δήμου Αθηναίων</a:t>
            </a:r>
            <a:endParaRPr lang="el-GR" dirty="0">
              <a:solidFill>
                <a:schemeClr val="accent5">
                  <a:lumMod val="50000"/>
                </a:schemeClr>
              </a:solidFill>
            </a:endParaRPr>
          </a:p>
        </p:txBody>
      </p:sp>
      <p:sp>
        <p:nvSpPr>
          <p:cNvPr id="4" name="TextBox 3"/>
          <p:cNvSpPr txBox="1"/>
          <p:nvPr/>
        </p:nvSpPr>
        <p:spPr>
          <a:xfrm>
            <a:off x="8358997" y="2986743"/>
            <a:ext cx="3042250" cy="461665"/>
          </a:xfrm>
          <a:prstGeom prst="rect">
            <a:avLst/>
          </a:prstGeom>
          <a:noFill/>
        </p:spPr>
        <p:txBody>
          <a:bodyPr wrap="square" rtlCol="0">
            <a:spAutoFit/>
          </a:bodyPr>
          <a:lstStyle/>
          <a:p>
            <a:r>
              <a:rPr lang="el-GR" sz="2400" dirty="0" smtClean="0">
                <a:solidFill>
                  <a:schemeClr val="accent5">
                    <a:lumMod val="50000"/>
                  </a:schemeClr>
                </a:solidFill>
              </a:rPr>
              <a:t>Αθηνά Φραγκούλη</a:t>
            </a:r>
            <a:endParaRPr lang="el-GR" sz="2400" dirty="0">
              <a:solidFill>
                <a:schemeClr val="accent5">
                  <a:lumMod val="50000"/>
                </a:schemeClr>
              </a:solidFill>
            </a:endParaRPr>
          </a:p>
        </p:txBody>
      </p:sp>
    </p:spTree>
    <p:extLst>
      <p:ext uri="{BB962C8B-B14F-4D97-AF65-F5344CB8AC3E}">
        <p14:creationId xmlns:p14="http://schemas.microsoft.com/office/powerpoint/2010/main" val="1673983485"/>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95223" y="488531"/>
            <a:ext cx="10938294" cy="5800126"/>
          </a:xfrm>
        </p:spPr>
        <p:txBody>
          <a:bodyPr>
            <a:normAutofit/>
          </a:bodyPr>
          <a:lstStyle/>
          <a:p>
            <a:pPr marL="0" indent="0">
              <a:buNone/>
            </a:pPr>
            <a:r>
              <a:rPr lang="el-GR" dirty="0" err="1" smtClean="0">
                <a:solidFill>
                  <a:srgbClr val="7030A0"/>
                </a:solidFill>
              </a:rPr>
              <a:t>Πρώτ΄απ΄όλα</a:t>
            </a:r>
            <a:r>
              <a:rPr lang="el-GR" dirty="0" smtClean="0">
                <a:solidFill>
                  <a:srgbClr val="7030A0"/>
                </a:solidFill>
              </a:rPr>
              <a:t>, αν εστιαστούμε στις υπηρεσίες Ψυχικής Υγείας, ότι εξίσου και οι εργαζόμενοι βιώνουν την κρίση ατομικά, οικογενειακά, κοινωνικά. Δεν είναι λοιπόν πως θα προσφέρουμε τις υπηρεσίες, αλλά πως θα μπορέσουμε να προσφέρουμε τις υπηρεσίες ενόσω και οι ίδιοι έχουμε προβλήματα και πρέπει να υποστηριχτούμε.</a:t>
            </a:r>
          </a:p>
          <a:p>
            <a:pPr marL="0" indent="0">
              <a:buNone/>
            </a:pPr>
            <a:r>
              <a:rPr lang="el-GR" dirty="0" smtClean="0">
                <a:solidFill>
                  <a:srgbClr val="7030A0"/>
                </a:solidFill>
              </a:rPr>
              <a:t>Δεν φτάνει ο χρόνος, «δεν προλαβαίνω», άγχος, απαιτητικότητα, δυσκολία στη συνεργασία, ευθύνες, δυσκολία στη συνεννόηση, συγκρούσεις, κακότροπες συμπεριφορές και προπάντων, οι επιστημονικοί υπεύθυνοι δεν έχουν </a:t>
            </a:r>
            <a:r>
              <a:rPr lang="el-GR" dirty="0" err="1" smtClean="0">
                <a:solidFill>
                  <a:srgbClr val="7030A0"/>
                </a:solidFill>
              </a:rPr>
              <a:t>ν΄ασχοληθούν</a:t>
            </a:r>
            <a:r>
              <a:rPr lang="el-GR" dirty="0" smtClean="0">
                <a:solidFill>
                  <a:srgbClr val="7030A0"/>
                </a:solidFill>
              </a:rPr>
              <a:t> μόνο με τα κλινικά θέματα, αλλά να υποστηρίξουν τους συνεργάτες τους, και να ασχοληθούν με την απαιτητικότητα της γραφειοκρατίας, το μη-λογικό της γραφειοκρατίας.</a:t>
            </a:r>
          </a:p>
          <a:p>
            <a:pPr marL="0" indent="0">
              <a:buNone/>
            </a:pPr>
            <a:r>
              <a:rPr lang="el-GR" dirty="0" smtClean="0">
                <a:solidFill>
                  <a:srgbClr val="7030A0"/>
                </a:solidFill>
              </a:rPr>
              <a:t>Τα ισοπεδώνει όλα και εν </a:t>
            </a:r>
            <a:r>
              <a:rPr lang="el-GR" dirty="0" err="1" smtClean="0">
                <a:solidFill>
                  <a:srgbClr val="7030A0"/>
                </a:solidFill>
              </a:rPr>
              <a:t>ονόματι</a:t>
            </a:r>
            <a:r>
              <a:rPr lang="el-GR" dirty="0" smtClean="0">
                <a:solidFill>
                  <a:srgbClr val="7030A0"/>
                </a:solidFill>
              </a:rPr>
              <a:t> της λογοδοσίας ξεχνιέται ο άνθρωπος, ο ευάλωτος άνθρωπος με τις ιδιαιτερότητες και τις ανάγκες του.</a:t>
            </a:r>
            <a:endParaRPr lang="el-GR" dirty="0">
              <a:solidFill>
                <a:srgbClr val="7030A0"/>
              </a:solidFill>
            </a:endParaRPr>
          </a:p>
        </p:txBody>
      </p:sp>
    </p:spTree>
    <p:extLst>
      <p:ext uri="{BB962C8B-B14F-4D97-AF65-F5344CB8AC3E}">
        <p14:creationId xmlns:p14="http://schemas.microsoft.com/office/powerpoint/2010/main" val="3665307533"/>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45234" y="1759789"/>
            <a:ext cx="10515600" cy="5331574"/>
          </a:xfrm>
        </p:spPr>
        <p:txBody>
          <a:bodyPr>
            <a:normAutofit/>
          </a:bodyPr>
          <a:lstStyle/>
          <a:p>
            <a:pPr marL="0" indent="0">
              <a:buNone/>
            </a:pPr>
            <a:r>
              <a:rPr lang="el-GR" dirty="0" smtClean="0">
                <a:solidFill>
                  <a:srgbClr val="7030A0"/>
                </a:solidFill>
              </a:rPr>
              <a:t>Δεν έχεις συνταγές. Πρέπει να καθίσεις με τον άνθρωπο που εξυπηρετείς και να βρεις τους τρόπους. Μετά, αυτούς τους τρόπους πρέπει να τους δικαιολογήσεις, το Δ.Σ. να βγάλει απόφαση, να δεις αν ο νόμος σε καλύπτει, να δεις πως θα το παρουσιάσεις για να είναι επιλέξιμη δαπάνη στην κοστολόγηση. Και μετά; Που να βρει χώρο η θεραπευτική σχέση;</a:t>
            </a:r>
          </a:p>
          <a:p>
            <a:pPr marL="0" indent="0">
              <a:buNone/>
            </a:pPr>
            <a:endParaRPr lang="el-GR" dirty="0" smtClean="0">
              <a:solidFill>
                <a:srgbClr val="7030A0"/>
              </a:solidFill>
            </a:endParaRPr>
          </a:p>
          <a:p>
            <a:pPr marL="0" indent="0">
              <a:buNone/>
            </a:pPr>
            <a:endParaRPr lang="el-GR" dirty="0" smtClean="0">
              <a:solidFill>
                <a:srgbClr val="7030A0"/>
              </a:solidFill>
            </a:endParaRPr>
          </a:p>
        </p:txBody>
      </p:sp>
    </p:spTree>
    <p:extLst>
      <p:ext uri="{BB962C8B-B14F-4D97-AF65-F5344CB8AC3E}">
        <p14:creationId xmlns:p14="http://schemas.microsoft.com/office/powerpoint/2010/main" val="3943113647"/>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indent="0">
              <a:buNone/>
            </a:pPr>
            <a:r>
              <a:rPr lang="el-GR" dirty="0" smtClean="0">
                <a:solidFill>
                  <a:srgbClr val="7030A0"/>
                </a:solidFill>
              </a:rPr>
              <a:t>Σε μια έρευνα που έκανε η συνάδελφος Ι. Καλλία και συμμετείχαν οι ΕΚΨ&amp;ΨΥ, η ΕΠΑΨΕ, η «ΕΔΡΑ», η ΠΕΨΑΕΕ, το Κέντρο Παιδιού και Εφήβου και η Συν-Ειρμός</a:t>
            </a:r>
          </a:p>
          <a:p>
            <a:pPr marL="0" indent="0">
              <a:buNone/>
            </a:pPr>
            <a:r>
              <a:rPr lang="el-GR" dirty="0" smtClean="0">
                <a:solidFill>
                  <a:srgbClr val="7030A0"/>
                </a:solidFill>
              </a:rPr>
              <a:t>για το μοντέλο κοστολόγησης Μονάδων Ψυχικής Υγείας,</a:t>
            </a:r>
          </a:p>
          <a:p>
            <a:pPr marL="0" indent="0">
              <a:buNone/>
            </a:pPr>
            <a:r>
              <a:rPr lang="el-GR" dirty="0" smtClean="0">
                <a:solidFill>
                  <a:srgbClr val="7030A0"/>
                </a:solidFill>
              </a:rPr>
              <a:t>κατέθεσε ως συμπέρασμα «ότι οι πολλαπλές απαιτήσεις καταγραφών και συμπλήρωσης </a:t>
            </a:r>
            <a:r>
              <a:rPr lang="el-GR" dirty="0" err="1" smtClean="0">
                <a:solidFill>
                  <a:srgbClr val="7030A0"/>
                </a:solidFill>
              </a:rPr>
              <a:t>απαιτουμένων</a:t>
            </a:r>
            <a:r>
              <a:rPr lang="el-GR" dirty="0" smtClean="0">
                <a:solidFill>
                  <a:srgbClr val="7030A0"/>
                </a:solidFill>
              </a:rPr>
              <a:t> δικαιολογητικών και παραπεμπτικών, ανάγουν την θεραπευτική ομάδα σε γραφειοκρατική υπηρεσία» (Καλλία, 2016)</a:t>
            </a:r>
            <a:endParaRPr lang="el-GR" dirty="0">
              <a:solidFill>
                <a:srgbClr val="7030A0"/>
              </a:solidFill>
            </a:endParaRPr>
          </a:p>
        </p:txBody>
      </p:sp>
    </p:spTree>
    <p:extLst>
      <p:ext uri="{BB962C8B-B14F-4D97-AF65-F5344CB8AC3E}">
        <p14:creationId xmlns:p14="http://schemas.microsoft.com/office/powerpoint/2010/main" val="422991950"/>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indent="0">
              <a:buNone/>
            </a:pPr>
            <a:r>
              <a:rPr lang="el-GR" dirty="0">
                <a:solidFill>
                  <a:srgbClr val="7030A0"/>
                </a:solidFill>
              </a:rPr>
              <a:t>Και φτάνουμε στο συμπέρασμα ότι οι γραφειοκράτες χρειάζονται </a:t>
            </a:r>
            <a:r>
              <a:rPr lang="el-GR" dirty="0" err="1">
                <a:solidFill>
                  <a:srgbClr val="7030A0"/>
                </a:solidFill>
              </a:rPr>
              <a:t>ψυχοεκπαίδευση</a:t>
            </a:r>
            <a:r>
              <a:rPr lang="el-GR" dirty="0">
                <a:solidFill>
                  <a:srgbClr val="7030A0"/>
                </a:solidFill>
              </a:rPr>
              <a:t>, </a:t>
            </a:r>
            <a:r>
              <a:rPr lang="el-GR" dirty="0" err="1">
                <a:solidFill>
                  <a:srgbClr val="7030A0"/>
                </a:solidFill>
              </a:rPr>
              <a:t>πρώτ΄απ΄όλα</a:t>
            </a:r>
            <a:r>
              <a:rPr lang="el-GR" dirty="0">
                <a:solidFill>
                  <a:srgbClr val="7030A0"/>
                </a:solidFill>
              </a:rPr>
              <a:t> για να προστατέψουν τον ίδιο τους τον εαυτό και μετά, αν καταλάβουν, για να προστατέψουν κι αυτοί αυτό που χρειάζεται η κοινωνία που βιώνει την κρίση σε όλα της τα επίπεδα.</a:t>
            </a:r>
          </a:p>
          <a:p>
            <a:endParaRPr lang="el-GR" dirty="0"/>
          </a:p>
        </p:txBody>
      </p:sp>
    </p:spTree>
    <p:extLst>
      <p:ext uri="{BB962C8B-B14F-4D97-AF65-F5344CB8AC3E}">
        <p14:creationId xmlns:p14="http://schemas.microsoft.com/office/powerpoint/2010/main" val="1075601218"/>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07211" y="592048"/>
            <a:ext cx="10515600" cy="5756994"/>
          </a:xfrm>
        </p:spPr>
        <p:txBody>
          <a:bodyPr/>
          <a:lstStyle/>
          <a:p>
            <a:pPr marL="0" indent="0">
              <a:buNone/>
            </a:pPr>
            <a:r>
              <a:rPr lang="el-GR" dirty="0" smtClean="0">
                <a:solidFill>
                  <a:srgbClr val="7030A0"/>
                </a:solidFill>
              </a:rPr>
              <a:t>Ποια είναι τα εργαλεία μας;</a:t>
            </a:r>
          </a:p>
          <a:p>
            <a:pPr marL="0" indent="0">
              <a:buNone/>
            </a:pPr>
            <a:r>
              <a:rPr lang="el-GR" dirty="0" err="1" smtClean="0">
                <a:solidFill>
                  <a:srgbClr val="7030A0"/>
                </a:solidFill>
              </a:rPr>
              <a:t>Πρώτ΄απ΄όλα</a:t>
            </a:r>
            <a:r>
              <a:rPr lang="el-GR" dirty="0" smtClean="0">
                <a:solidFill>
                  <a:srgbClr val="7030A0"/>
                </a:solidFill>
              </a:rPr>
              <a:t> ο εαυτός μας : στην αρχή της παρουσίασης μου, εστιάστηκα στον εαυτό.</a:t>
            </a:r>
          </a:p>
          <a:p>
            <a:pPr marL="0" indent="0">
              <a:buNone/>
            </a:pPr>
            <a:r>
              <a:rPr lang="el-GR" dirty="0" smtClean="0">
                <a:solidFill>
                  <a:srgbClr val="7030A0"/>
                </a:solidFill>
              </a:rPr>
              <a:t>Στη συνέχεια έχουμε την ομάδα. Τη δύναμη της ομάδας : διεργασίες, χώρος-χρόνος συζητήσεων, ανταλλαγής απόψεων, επίλυση προβλημάτων και εντάσεων και προπάντων ενίσχυση, ενδυνάμωση, αλληλοϋποστήριξη, αλληλοβοήθεια….. Όλα τα </a:t>
            </a:r>
            <a:r>
              <a:rPr lang="el-GR" dirty="0" err="1" smtClean="0">
                <a:solidFill>
                  <a:srgbClr val="7030A0"/>
                </a:solidFill>
              </a:rPr>
              <a:t>αλληλο</a:t>
            </a:r>
            <a:r>
              <a:rPr lang="el-GR" dirty="0" smtClean="0">
                <a:solidFill>
                  <a:srgbClr val="7030A0"/>
                </a:solidFill>
              </a:rPr>
              <a:t>…..</a:t>
            </a:r>
          </a:p>
          <a:p>
            <a:pPr marL="0" indent="0">
              <a:buNone/>
            </a:pPr>
            <a:r>
              <a:rPr lang="el-GR" dirty="0" smtClean="0">
                <a:solidFill>
                  <a:srgbClr val="7030A0"/>
                </a:solidFill>
              </a:rPr>
              <a:t>Ο ένας συμπληρώνει τον άλλον, δεν τον ανταγωνίζεται. Δεν αφήνει την εξωτερική τοξικότητα να παρεισφρήσει στο </a:t>
            </a:r>
            <a:r>
              <a:rPr lang="el-GR" dirty="0" err="1" smtClean="0">
                <a:solidFill>
                  <a:srgbClr val="7030A0"/>
                </a:solidFill>
              </a:rPr>
              <a:t>μικρο</a:t>
            </a:r>
            <a:r>
              <a:rPr lang="el-GR" dirty="0" smtClean="0">
                <a:solidFill>
                  <a:srgbClr val="7030A0"/>
                </a:solidFill>
              </a:rPr>
              <a:t>-περιβάλλον, την ψύχωση να κατακερματίσει το εσωτερικό περιβάλλον.</a:t>
            </a:r>
          </a:p>
          <a:p>
            <a:pPr marL="0" indent="0">
              <a:buNone/>
            </a:pPr>
            <a:r>
              <a:rPr lang="el-GR" dirty="0" smtClean="0">
                <a:solidFill>
                  <a:srgbClr val="7030A0"/>
                </a:solidFill>
              </a:rPr>
              <a:t>Εποπτεία, εκπαίδευση.</a:t>
            </a:r>
            <a:endParaRPr lang="el-GR" dirty="0">
              <a:solidFill>
                <a:srgbClr val="7030A0"/>
              </a:solidFill>
            </a:endParaRPr>
          </a:p>
        </p:txBody>
      </p:sp>
    </p:spTree>
    <p:extLst>
      <p:ext uri="{BB962C8B-B14F-4D97-AF65-F5344CB8AC3E}">
        <p14:creationId xmlns:p14="http://schemas.microsoft.com/office/powerpoint/2010/main" val="4255567122"/>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0525" y="62102"/>
            <a:ext cx="10887075" cy="6795898"/>
          </a:xfrm>
          <a:prstGeom prst="rect">
            <a:avLst/>
          </a:prstGeom>
        </p:spPr>
      </p:pic>
      <p:sp>
        <p:nvSpPr>
          <p:cNvPr id="2" name="TextBox 1"/>
          <p:cNvSpPr txBox="1"/>
          <p:nvPr/>
        </p:nvSpPr>
        <p:spPr>
          <a:xfrm>
            <a:off x="10406332" y="6650965"/>
            <a:ext cx="871268" cy="276999"/>
          </a:xfrm>
          <a:prstGeom prst="rect">
            <a:avLst/>
          </a:prstGeom>
          <a:noFill/>
        </p:spPr>
        <p:txBody>
          <a:bodyPr wrap="square" rtlCol="0">
            <a:spAutoFit/>
          </a:bodyPr>
          <a:lstStyle/>
          <a:p>
            <a:r>
              <a:rPr lang="el-GR" sz="1200" dirty="0" smtClean="0"/>
              <a:t>, 2015</a:t>
            </a:r>
            <a:endParaRPr lang="el-GR" sz="1200" dirty="0"/>
          </a:p>
        </p:txBody>
      </p:sp>
    </p:spTree>
    <p:extLst>
      <p:ext uri="{BB962C8B-B14F-4D97-AF65-F5344CB8AC3E}">
        <p14:creationId xmlns:p14="http://schemas.microsoft.com/office/powerpoint/2010/main" val="711105993"/>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86442" y="1083754"/>
            <a:ext cx="10515600" cy="4351338"/>
          </a:xfrm>
        </p:spPr>
        <p:txBody>
          <a:bodyPr/>
          <a:lstStyle/>
          <a:p>
            <a:pPr marL="0" indent="0">
              <a:buNone/>
            </a:pPr>
            <a:r>
              <a:rPr lang="el-GR" dirty="0" smtClean="0">
                <a:solidFill>
                  <a:srgbClr val="7030A0"/>
                </a:solidFill>
              </a:rPr>
              <a:t>Καταλαβαίνετε λοιπόν, σε επίπεδο διοίκησης, δηλαδή Δ.Σ, Ε.Υ., Δ.Υ., </a:t>
            </a:r>
            <a:r>
              <a:rPr lang="el-GR" dirty="0" err="1" smtClean="0">
                <a:solidFill>
                  <a:srgbClr val="7030A0"/>
                </a:solidFill>
              </a:rPr>
              <a:t>Οι.Υ</a:t>
            </a:r>
            <a:r>
              <a:rPr lang="el-GR" dirty="0" smtClean="0">
                <a:solidFill>
                  <a:srgbClr val="7030A0"/>
                </a:solidFill>
              </a:rPr>
              <a:t>, τι δουλειά χρειάζεται να κάνουν για να είναι πλούτος και προστιθέμενη αξία οι διαφορετικές κουλτούρες και εργασιακές προσεγγίσεις και όχι πεδίο συγκρούσεων.</a:t>
            </a:r>
          </a:p>
          <a:p>
            <a:pPr marL="0" indent="0">
              <a:buNone/>
            </a:pPr>
            <a:endParaRPr lang="el-GR" dirty="0" smtClean="0">
              <a:solidFill>
                <a:srgbClr val="7030A0"/>
              </a:solidFill>
            </a:endParaRPr>
          </a:p>
          <a:p>
            <a:pPr marL="0" indent="0">
              <a:buNone/>
            </a:pPr>
            <a:r>
              <a:rPr lang="el-GR" dirty="0" smtClean="0">
                <a:solidFill>
                  <a:srgbClr val="7030A0"/>
                </a:solidFill>
              </a:rPr>
              <a:t>Χρειάζεται πλέον να δίνεται η ευκαιρία ανάδειξης ταλέντων του </a:t>
            </a:r>
            <a:r>
              <a:rPr lang="el-GR" dirty="0" err="1" smtClean="0">
                <a:solidFill>
                  <a:srgbClr val="7030A0"/>
                </a:solidFill>
              </a:rPr>
              <a:t>ηγείσθαι</a:t>
            </a:r>
            <a:r>
              <a:rPr lang="el-GR" dirty="0" smtClean="0">
                <a:solidFill>
                  <a:srgbClr val="7030A0"/>
                </a:solidFill>
              </a:rPr>
              <a:t> σε όλα τα επίπεδα του εργασιακού πλαισίου, άρα να υπάρχει μια πιο ανθρωποκεντρική προσέγγιση, για να ευοδώνεται αυτή η διαδικασία, προπάντων όταν πρόκειται για διαχείριση διαφορών διαφωνιών, συγκρούσεων, δυσαρεσκειών, παρανοήσεων, κρίσεων.</a:t>
            </a:r>
            <a:endParaRPr lang="el-GR" dirty="0">
              <a:solidFill>
                <a:srgbClr val="7030A0"/>
              </a:solidFill>
            </a:endParaRPr>
          </a:p>
        </p:txBody>
      </p:sp>
    </p:spTree>
    <p:extLst>
      <p:ext uri="{BB962C8B-B14F-4D97-AF65-F5344CB8AC3E}">
        <p14:creationId xmlns:p14="http://schemas.microsoft.com/office/powerpoint/2010/main" val="3106998264"/>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71550" y="730250"/>
            <a:ext cx="10515600" cy="4351338"/>
          </a:xfrm>
        </p:spPr>
        <p:txBody>
          <a:bodyPr/>
          <a:lstStyle/>
          <a:p>
            <a:pPr marL="0" indent="0">
              <a:buNone/>
            </a:pPr>
            <a:r>
              <a:rPr lang="el-GR" dirty="0" smtClean="0">
                <a:solidFill>
                  <a:srgbClr val="7030A0"/>
                </a:solidFill>
              </a:rPr>
              <a:t>Εν κατακλείδι,</a:t>
            </a:r>
          </a:p>
          <a:p>
            <a:pPr marL="0" indent="0">
              <a:buNone/>
            </a:pPr>
            <a:r>
              <a:rPr lang="el-GR" dirty="0" smtClean="0">
                <a:solidFill>
                  <a:srgbClr val="7030A0"/>
                </a:solidFill>
              </a:rPr>
              <a:t>Τα πιο σημαντικά προσόντα για έναν εργαζόμενο :</a:t>
            </a:r>
          </a:p>
          <a:p>
            <a:pPr marL="514350" indent="-514350">
              <a:buAutoNum type="arabicPeriod"/>
            </a:pPr>
            <a:r>
              <a:rPr lang="el-GR" dirty="0" smtClean="0">
                <a:solidFill>
                  <a:srgbClr val="7030A0"/>
                </a:solidFill>
              </a:rPr>
              <a:t>Επίλυση σύνθετων προβλημάτων</a:t>
            </a:r>
          </a:p>
          <a:p>
            <a:pPr marL="514350" indent="-514350">
              <a:buAutoNum type="arabicPeriod"/>
            </a:pPr>
            <a:r>
              <a:rPr lang="el-GR" dirty="0" smtClean="0">
                <a:solidFill>
                  <a:srgbClr val="7030A0"/>
                </a:solidFill>
              </a:rPr>
              <a:t>Κριτική σκέψη</a:t>
            </a:r>
          </a:p>
          <a:p>
            <a:pPr marL="514350" indent="-514350">
              <a:buAutoNum type="arabicPeriod"/>
            </a:pPr>
            <a:r>
              <a:rPr lang="el-GR" dirty="0" smtClean="0">
                <a:solidFill>
                  <a:srgbClr val="7030A0"/>
                </a:solidFill>
              </a:rPr>
              <a:t>Διαχείριση ανθρώπινου δυναμικού</a:t>
            </a:r>
          </a:p>
          <a:p>
            <a:pPr marL="514350" indent="-514350">
              <a:buAutoNum type="arabicPeriod"/>
            </a:pPr>
            <a:r>
              <a:rPr lang="el-GR" dirty="0" smtClean="0">
                <a:solidFill>
                  <a:srgbClr val="7030A0"/>
                </a:solidFill>
              </a:rPr>
              <a:t>Συντονισμός με τους άλλους</a:t>
            </a:r>
          </a:p>
          <a:p>
            <a:pPr marL="514350" indent="-514350">
              <a:buAutoNum type="arabicPeriod"/>
            </a:pPr>
            <a:r>
              <a:rPr lang="el-GR" dirty="0" smtClean="0">
                <a:solidFill>
                  <a:srgbClr val="7030A0"/>
                </a:solidFill>
              </a:rPr>
              <a:t>Δημιουργικότητα</a:t>
            </a:r>
          </a:p>
          <a:p>
            <a:pPr marL="514350" indent="-514350">
              <a:buAutoNum type="arabicPeriod"/>
            </a:pPr>
            <a:r>
              <a:rPr lang="el-GR" dirty="0" smtClean="0">
                <a:solidFill>
                  <a:srgbClr val="7030A0"/>
                </a:solidFill>
              </a:rPr>
              <a:t>Διαπραγμάτευση</a:t>
            </a:r>
            <a:endParaRPr lang="el-GR" dirty="0">
              <a:solidFill>
                <a:srgbClr val="7030A0"/>
              </a:solidFill>
            </a:endParaRPr>
          </a:p>
        </p:txBody>
      </p:sp>
      <p:sp>
        <p:nvSpPr>
          <p:cNvPr id="4" name="TextBox 3"/>
          <p:cNvSpPr txBox="1"/>
          <p:nvPr/>
        </p:nvSpPr>
        <p:spPr>
          <a:xfrm>
            <a:off x="6591300" y="5219700"/>
            <a:ext cx="4991100" cy="523220"/>
          </a:xfrm>
          <a:prstGeom prst="rect">
            <a:avLst/>
          </a:prstGeom>
          <a:noFill/>
        </p:spPr>
        <p:txBody>
          <a:bodyPr wrap="square" rtlCol="0">
            <a:spAutoFit/>
          </a:bodyPr>
          <a:lstStyle/>
          <a:p>
            <a:r>
              <a:rPr lang="el-GR" sz="2800" dirty="0" smtClean="0">
                <a:solidFill>
                  <a:srgbClr val="7030A0"/>
                </a:solidFill>
              </a:rPr>
              <a:t>(</a:t>
            </a:r>
            <a:r>
              <a:rPr lang="en-US" sz="2800" dirty="0" smtClean="0">
                <a:solidFill>
                  <a:srgbClr val="7030A0"/>
                </a:solidFill>
              </a:rPr>
              <a:t>World Economic Forum, 2016)</a:t>
            </a:r>
            <a:endParaRPr lang="el-GR" sz="2800" dirty="0">
              <a:solidFill>
                <a:srgbClr val="7030A0"/>
              </a:solidFill>
            </a:endParaRPr>
          </a:p>
        </p:txBody>
      </p:sp>
    </p:spTree>
    <p:extLst>
      <p:ext uri="{BB962C8B-B14F-4D97-AF65-F5344CB8AC3E}">
        <p14:creationId xmlns:p14="http://schemas.microsoft.com/office/powerpoint/2010/main" val="2554899239"/>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04850" y="844550"/>
            <a:ext cx="10820400" cy="4908550"/>
          </a:xfrm>
        </p:spPr>
        <p:txBody>
          <a:bodyPr>
            <a:normAutofit lnSpcReduction="10000"/>
          </a:bodyPr>
          <a:lstStyle/>
          <a:p>
            <a:pPr marL="0" indent="0">
              <a:buNone/>
            </a:pPr>
            <a:r>
              <a:rPr lang="el-GR" dirty="0" smtClean="0">
                <a:solidFill>
                  <a:srgbClr val="7030A0"/>
                </a:solidFill>
              </a:rPr>
              <a:t>Άρα :</a:t>
            </a:r>
          </a:p>
          <a:p>
            <a:pPr marL="514350" indent="-514350">
              <a:buAutoNum type="arabicPeriod"/>
            </a:pPr>
            <a:r>
              <a:rPr lang="el-GR" dirty="0" smtClean="0">
                <a:solidFill>
                  <a:srgbClr val="7030A0"/>
                </a:solidFill>
              </a:rPr>
              <a:t>Τρόπος σκέψης</a:t>
            </a:r>
          </a:p>
          <a:p>
            <a:pPr marL="514350" indent="-514350">
              <a:buAutoNum type="arabicPeriod"/>
            </a:pPr>
            <a:r>
              <a:rPr lang="el-GR" dirty="0" smtClean="0">
                <a:solidFill>
                  <a:srgbClr val="7030A0"/>
                </a:solidFill>
              </a:rPr>
              <a:t>Στρατηγικός προσανατολισμός</a:t>
            </a:r>
          </a:p>
          <a:p>
            <a:pPr marL="514350" indent="-514350">
              <a:buAutoNum type="arabicPeriod"/>
            </a:pPr>
            <a:r>
              <a:rPr lang="el-GR" dirty="0" smtClean="0">
                <a:solidFill>
                  <a:srgbClr val="7030A0"/>
                </a:solidFill>
              </a:rPr>
              <a:t>Αναλυτική σκέψη</a:t>
            </a:r>
          </a:p>
          <a:p>
            <a:pPr marL="514350" indent="-514350">
              <a:buAutoNum type="arabicPeriod"/>
            </a:pPr>
            <a:r>
              <a:rPr lang="el-GR" dirty="0" smtClean="0">
                <a:solidFill>
                  <a:srgbClr val="7030A0"/>
                </a:solidFill>
              </a:rPr>
              <a:t>Επικοινωνία και δημιουργικότητα</a:t>
            </a:r>
          </a:p>
          <a:p>
            <a:pPr marL="514350" indent="-514350">
              <a:buAutoNum type="arabicPeriod"/>
            </a:pPr>
            <a:r>
              <a:rPr lang="el-GR" dirty="0" smtClean="0">
                <a:solidFill>
                  <a:srgbClr val="7030A0"/>
                </a:solidFill>
              </a:rPr>
              <a:t>Επίπεδο θεώρησης των δεδομένων</a:t>
            </a:r>
          </a:p>
          <a:p>
            <a:pPr marL="0" indent="0">
              <a:buNone/>
            </a:pPr>
            <a:r>
              <a:rPr lang="el-GR" dirty="0" smtClean="0">
                <a:solidFill>
                  <a:srgbClr val="7030A0"/>
                </a:solidFill>
              </a:rPr>
              <a:t>	</a:t>
            </a:r>
            <a:r>
              <a:rPr lang="en-US" dirty="0" smtClean="0">
                <a:solidFill>
                  <a:srgbClr val="7030A0"/>
                </a:solidFill>
              </a:rPr>
              <a:t>macro</a:t>
            </a:r>
            <a:r>
              <a:rPr lang="el-GR" dirty="0" smtClean="0">
                <a:solidFill>
                  <a:srgbClr val="7030A0"/>
                </a:solidFill>
              </a:rPr>
              <a:t> και</a:t>
            </a:r>
            <a:r>
              <a:rPr lang="en-US" dirty="0" smtClean="0">
                <a:solidFill>
                  <a:srgbClr val="7030A0"/>
                </a:solidFill>
              </a:rPr>
              <a:t> micro</a:t>
            </a:r>
            <a:r>
              <a:rPr lang="el-GR" dirty="0" smtClean="0">
                <a:solidFill>
                  <a:srgbClr val="7030A0"/>
                </a:solidFill>
              </a:rPr>
              <a:t> οικονομικά</a:t>
            </a:r>
          </a:p>
          <a:p>
            <a:pPr marL="0" indent="0">
              <a:buNone/>
            </a:pPr>
            <a:endParaRPr lang="el-GR" dirty="0">
              <a:solidFill>
                <a:srgbClr val="7030A0"/>
              </a:solidFill>
            </a:endParaRPr>
          </a:p>
          <a:p>
            <a:pPr marL="0" indent="0">
              <a:buNone/>
            </a:pPr>
            <a:r>
              <a:rPr lang="el-GR" dirty="0" smtClean="0">
                <a:solidFill>
                  <a:srgbClr val="7030A0"/>
                </a:solidFill>
              </a:rPr>
              <a:t>Δηλαδή : ένα πλαίσιο </a:t>
            </a:r>
            <a:r>
              <a:rPr lang="el-GR" b="1" dirty="0" smtClean="0">
                <a:solidFill>
                  <a:srgbClr val="7030A0"/>
                </a:solidFill>
              </a:rPr>
              <a:t>συνεργασίας</a:t>
            </a:r>
            <a:r>
              <a:rPr lang="el-GR" dirty="0" smtClean="0">
                <a:solidFill>
                  <a:srgbClr val="7030A0"/>
                </a:solidFill>
              </a:rPr>
              <a:t> για εποικοδομητική και προσανατολισμένη </a:t>
            </a:r>
            <a:r>
              <a:rPr lang="el-GR" dirty="0" err="1" smtClean="0">
                <a:solidFill>
                  <a:srgbClr val="7030A0"/>
                </a:solidFill>
              </a:rPr>
              <a:t>στοχοθεσία</a:t>
            </a:r>
            <a:endParaRPr lang="el-GR" dirty="0">
              <a:solidFill>
                <a:srgbClr val="7030A0"/>
              </a:solidFill>
            </a:endParaRPr>
          </a:p>
        </p:txBody>
      </p:sp>
    </p:spTree>
    <p:extLst>
      <p:ext uri="{BB962C8B-B14F-4D97-AF65-F5344CB8AC3E}">
        <p14:creationId xmlns:p14="http://schemas.microsoft.com/office/powerpoint/2010/main" val="1855840444"/>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90575" y="615950"/>
            <a:ext cx="10515600" cy="5991884"/>
          </a:xfrm>
        </p:spPr>
        <p:txBody>
          <a:bodyPr>
            <a:normAutofit/>
          </a:bodyPr>
          <a:lstStyle/>
          <a:p>
            <a:pPr marL="0" indent="0">
              <a:buNone/>
            </a:pPr>
            <a:r>
              <a:rPr lang="el-GR" dirty="0" smtClean="0">
                <a:solidFill>
                  <a:srgbClr val="7030A0"/>
                </a:solidFill>
              </a:rPr>
              <a:t>Η </a:t>
            </a:r>
            <a:r>
              <a:rPr lang="el-GR" b="1" dirty="0" smtClean="0">
                <a:solidFill>
                  <a:srgbClr val="7030A0"/>
                </a:solidFill>
              </a:rPr>
              <a:t>συνεργασία</a:t>
            </a:r>
            <a:r>
              <a:rPr lang="el-GR" dirty="0" smtClean="0">
                <a:solidFill>
                  <a:srgbClr val="7030A0"/>
                </a:solidFill>
              </a:rPr>
              <a:t> βασίζεται στην </a:t>
            </a:r>
            <a:r>
              <a:rPr lang="el-GR" b="1" dirty="0" smtClean="0">
                <a:solidFill>
                  <a:srgbClr val="7030A0"/>
                </a:solidFill>
              </a:rPr>
              <a:t>εμπιστοσύνη</a:t>
            </a:r>
            <a:r>
              <a:rPr lang="el-GR" dirty="0" smtClean="0">
                <a:solidFill>
                  <a:srgbClr val="7030A0"/>
                </a:solidFill>
              </a:rPr>
              <a:t>.</a:t>
            </a:r>
          </a:p>
          <a:p>
            <a:pPr marL="0" indent="0">
              <a:buNone/>
            </a:pPr>
            <a:r>
              <a:rPr lang="el-GR" dirty="0" smtClean="0">
                <a:solidFill>
                  <a:srgbClr val="7030A0"/>
                </a:solidFill>
              </a:rPr>
              <a:t>Η εμπιστοσύνη βρίσκεται στον πυρήνα όλων των ανθρωπίνων σχέσεων και προπάντων στους εργασιακούς χώρους, αν θέλουν να αναπτυχθούν και να επιβιώσουν.</a:t>
            </a:r>
          </a:p>
          <a:p>
            <a:pPr marL="0" indent="0">
              <a:buNone/>
            </a:pPr>
            <a:r>
              <a:rPr lang="el-GR" dirty="0" smtClean="0">
                <a:solidFill>
                  <a:srgbClr val="7030A0"/>
                </a:solidFill>
              </a:rPr>
              <a:t>Η εμπιστοσύνη κερδίζεται στο κοινό πεδίο δράσης ανάλογα με ποια επιλογή γίνεται, τι αποφάσεις πάρθηκαν, πως πάρθηκαν; Πως χειριζόμαστε την κρίση, πως αναπτύσσουμε την πίστη προς τον συνεργάτη μας, προς τον φορέα μας, προς τα θεσμικά πλαίσια που λειτουργούν.</a:t>
            </a:r>
          </a:p>
          <a:p>
            <a:pPr marL="0" indent="0">
              <a:buNone/>
            </a:pPr>
            <a:r>
              <a:rPr lang="el-GR" dirty="0" smtClean="0">
                <a:solidFill>
                  <a:srgbClr val="7030A0"/>
                </a:solidFill>
              </a:rPr>
              <a:t>Είναι ηθική έννοια που βασίζεται στο περιεχόμενο και στην αποτελεσματικότητα. Εργασιακή κουλτούρα που εμπνέει μεράκι, δέσμευση και δημιουργικότητα. Στις αξίες και τις αρχές. Και αυτά, δεν αγοράζονται με χρήματα. Δεν κοστολογούνται. Αλλά δίνουν το κοινωνικό αποτύπωμα.</a:t>
            </a:r>
            <a:endParaRPr lang="el-GR" dirty="0">
              <a:solidFill>
                <a:srgbClr val="7030A0"/>
              </a:solidFill>
            </a:endParaRPr>
          </a:p>
        </p:txBody>
      </p:sp>
    </p:spTree>
    <p:extLst>
      <p:ext uri="{BB962C8B-B14F-4D97-AF65-F5344CB8AC3E}">
        <p14:creationId xmlns:p14="http://schemas.microsoft.com/office/powerpoint/2010/main" val="3015245295"/>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64079" y="928478"/>
            <a:ext cx="10515600" cy="4351338"/>
          </a:xfrm>
        </p:spPr>
        <p:txBody>
          <a:bodyPr/>
          <a:lstStyle/>
          <a:p>
            <a:pPr marL="0" indent="0">
              <a:buNone/>
            </a:pPr>
            <a:r>
              <a:rPr lang="el-GR" dirty="0" smtClean="0">
                <a:solidFill>
                  <a:srgbClr val="7030A0"/>
                </a:solidFill>
              </a:rPr>
              <a:t>Είναι πρόκληση να μιλάμε για ψυχική υγεία και εργασία.</a:t>
            </a:r>
          </a:p>
          <a:p>
            <a:pPr marL="0" indent="0">
              <a:buNone/>
            </a:pPr>
            <a:r>
              <a:rPr lang="el-GR" dirty="0" smtClean="0">
                <a:solidFill>
                  <a:srgbClr val="7030A0"/>
                </a:solidFill>
              </a:rPr>
              <a:t>Όταν, το εργασιακό έχει γίνει τόσο ασταθές, ανασφαλές, απειλητικό και ό,τι άλλο πηγάζει από αυτά τα 3 α.</a:t>
            </a:r>
          </a:p>
          <a:p>
            <a:pPr marL="0" indent="0">
              <a:buNone/>
            </a:pPr>
            <a:r>
              <a:rPr lang="el-GR" dirty="0" smtClean="0">
                <a:solidFill>
                  <a:srgbClr val="7030A0"/>
                </a:solidFill>
              </a:rPr>
              <a:t>Μπορούμε να πούμε όλα τα αρνητικά και να μιλάμε </a:t>
            </a:r>
            <a:r>
              <a:rPr lang="el-GR" dirty="0" err="1" smtClean="0">
                <a:solidFill>
                  <a:srgbClr val="7030A0"/>
                </a:solidFill>
              </a:rPr>
              <a:t>γι΄αυτό</a:t>
            </a:r>
            <a:r>
              <a:rPr lang="el-GR" dirty="0" smtClean="0">
                <a:solidFill>
                  <a:srgbClr val="7030A0"/>
                </a:solidFill>
              </a:rPr>
              <a:t> για ώρες.</a:t>
            </a:r>
          </a:p>
          <a:p>
            <a:pPr marL="0" indent="0">
              <a:buNone/>
            </a:pPr>
            <a:endParaRPr lang="el-GR" dirty="0" smtClean="0">
              <a:solidFill>
                <a:srgbClr val="7030A0"/>
              </a:solidFill>
            </a:endParaRPr>
          </a:p>
          <a:p>
            <a:pPr marL="0" indent="0">
              <a:buNone/>
            </a:pPr>
            <a:r>
              <a:rPr lang="el-GR" dirty="0" smtClean="0">
                <a:solidFill>
                  <a:srgbClr val="7030A0"/>
                </a:solidFill>
              </a:rPr>
              <a:t>Όμως, αυτά δεν είναι πρόκληση.</a:t>
            </a:r>
          </a:p>
          <a:p>
            <a:pPr marL="0" indent="0">
              <a:buNone/>
            </a:pPr>
            <a:r>
              <a:rPr lang="el-GR" dirty="0" smtClean="0">
                <a:solidFill>
                  <a:srgbClr val="7030A0"/>
                </a:solidFill>
              </a:rPr>
              <a:t>Άρα, θα κινηθώ σε άλλα μονοπάτια.</a:t>
            </a:r>
            <a:endParaRPr lang="el-GR" dirty="0">
              <a:solidFill>
                <a:srgbClr val="7030A0"/>
              </a:solidFill>
            </a:endParaRPr>
          </a:p>
        </p:txBody>
      </p:sp>
    </p:spTree>
    <p:extLst>
      <p:ext uri="{BB962C8B-B14F-4D97-AF65-F5344CB8AC3E}">
        <p14:creationId xmlns:p14="http://schemas.microsoft.com/office/powerpoint/2010/main" val="1047029248"/>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684253" y="1342546"/>
            <a:ext cx="7701950" cy="4351338"/>
          </a:xfrm>
        </p:spPr>
        <p:txBody>
          <a:bodyPr/>
          <a:lstStyle/>
          <a:p>
            <a:r>
              <a:rPr lang="el-GR" dirty="0" smtClean="0">
                <a:solidFill>
                  <a:srgbClr val="7030A0"/>
                </a:solidFill>
              </a:rPr>
              <a:t>Επιβράβευση</a:t>
            </a:r>
          </a:p>
          <a:p>
            <a:r>
              <a:rPr lang="el-GR" dirty="0" smtClean="0">
                <a:solidFill>
                  <a:srgbClr val="7030A0"/>
                </a:solidFill>
              </a:rPr>
              <a:t>Δικαιοσύνη</a:t>
            </a:r>
          </a:p>
          <a:p>
            <a:r>
              <a:rPr lang="el-GR" dirty="0" smtClean="0">
                <a:solidFill>
                  <a:srgbClr val="7030A0"/>
                </a:solidFill>
              </a:rPr>
              <a:t>Ισορροπία εργασιακής – προσωπικής ζωής</a:t>
            </a:r>
          </a:p>
          <a:p>
            <a:r>
              <a:rPr lang="el-GR" dirty="0" smtClean="0">
                <a:solidFill>
                  <a:srgbClr val="7030A0"/>
                </a:solidFill>
              </a:rPr>
              <a:t>Διαδικασίες επίλυσης προβλημάτων στις ομάδες / εποπτείες / εκπαίδευση</a:t>
            </a:r>
          </a:p>
          <a:p>
            <a:r>
              <a:rPr lang="el-GR" dirty="0" smtClean="0">
                <a:solidFill>
                  <a:srgbClr val="7030A0"/>
                </a:solidFill>
              </a:rPr>
              <a:t>Εργασιακή κουλτούρα</a:t>
            </a:r>
            <a:endParaRPr lang="el-GR" dirty="0">
              <a:solidFill>
                <a:srgbClr val="7030A0"/>
              </a:solidFill>
            </a:endParaRPr>
          </a:p>
        </p:txBody>
      </p:sp>
    </p:spTree>
    <p:extLst>
      <p:ext uri="{BB962C8B-B14F-4D97-AF65-F5344CB8AC3E}">
        <p14:creationId xmlns:p14="http://schemas.microsoft.com/office/powerpoint/2010/main" val="1681282013"/>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indent="0">
              <a:buNone/>
            </a:pPr>
            <a:r>
              <a:rPr lang="el-GR" dirty="0" smtClean="0">
                <a:solidFill>
                  <a:srgbClr val="7030A0"/>
                </a:solidFill>
              </a:rPr>
              <a:t>Ο Ρίχαρντ </a:t>
            </a:r>
            <a:r>
              <a:rPr lang="el-GR" dirty="0" err="1" smtClean="0">
                <a:solidFill>
                  <a:srgbClr val="7030A0"/>
                </a:solidFill>
              </a:rPr>
              <a:t>Θέιλερ</a:t>
            </a:r>
            <a:r>
              <a:rPr lang="el-GR" dirty="0" smtClean="0">
                <a:solidFill>
                  <a:srgbClr val="7030A0"/>
                </a:solidFill>
              </a:rPr>
              <a:t>, νομπελίστας οικονομικών το 2017, βραβεύτηκε γιατί κατάφερε να χτίσει μια γέφυρα μεταξύ των οικονομικών και ψυχολογικών αναλύσεων που αφορούν τη λήψη ατομικών αποφάσεων.</a:t>
            </a:r>
          </a:p>
          <a:p>
            <a:pPr marL="0" indent="0">
              <a:buNone/>
            </a:pPr>
            <a:r>
              <a:rPr lang="el-GR" dirty="0" smtClean="0">
                <a:solidFill>
                  <a:srgbClr val="7030A0"/>
                </a:solidFill>
              </a:rPr>
              <a:t>Οικονομικοί παράγοντες είναι οι άνθρωποι και τα οικονομικά μοντέλα θα πρέπει να ενσωματώσουν αυτή </a:t>
            </a:r>
            <a:r>
              <a:rPr lang="el-GR" smtClean="0">
                <a:solidFill>
                  <a:srgbClr val="7030A0"/>
                </a:solidFill>
              </a:rPr>
              <a:t>την πραγματικότητα.</a:t>
            </a:r>
            <a:endParaRPr lang="el-GR">
              <a:solidFill>
                <a:srgbClr val="7030A0"/>
              </a:solidFill>
            </a:endParaRPr>
          </a:p>
        </p:txBody>
      </p:sp>
    </p:spTree>
    <p:extLst>
      <p:ext uri="{BB962C8B-B14F-4D97-AF65-F5344CB8AC3E}">
        <p14:creationId xmlns:p14="http://schemas.microsoft.com/office/powerpoint/2010/main" val="1923621727"/>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690113"/>
            <a:ext cx="10515600" cy="5486850"/>
          </a:xfrm>
        </p:spPr>
        <p:txBody>
          <a:bodyPr>
            <a:normAutofit/>
          </a:bodyPr>
          <a:lstStyle/>
          <a:p>
            <a:pPr marL="0" indent="0">
              <a:buNone/>
            </a:pPr>
            <a:r>
              <a:rPr lang="el-GR" dirty="0" smtClean="0">
                <a:solidFill>
                  <a:srgbClr val="7030A0"/>
                </a:solidFill>
              </a:rPr>
              <a:t>Τι κάνουμε με τα πολιτικά κόμματα;</a:t>
            </a:r>
          </a:p>
          <a:p>
            <a:pPr marL="0" indent="0">
              <a:buNone/>
            </a:pPr>
            <a:r>
              <a:rPr lang="el-GR" dirty="0" smtClean="0">
                <a:solidFill>
                  <a:srgbClr val="7030A0"/>
                </a:solidFill>
              </a:rPr>
              <a:t>Η πρόκληση και πρόσκληση είναι η νέα γενιά, δεν είναι η χαμένη γενιά. Είναι η γενιά των κάτω των 10 χρόνων που γεννήθηκε στην κρίση και ευχόμαστε ότι αυτή θα φέρει την ανατροπή και την υπέρβαση αυτού που επικρατεί τώρα στην πολιτική.</a:t>
            </a:r>
          </a:p>
          <a:p>
            <a:pPr marL="0" indent="0">
              <a:buNone/>
            </a:pPr>
            <a:r>
              <a:rPr lang="el-GR" dirty="0" smtClean="0">
                <a:solidFill>
                  <a:srgbClr val="7030A0"/>
                </a:solidFill>
              </a:rPr>
              <a:t>Ζουν την πολυπολιτισμική πραγματικότητα και επικοινωνία.</a:t>
            </a:r>
          </a:p>
          <a:p>
            <a:pPr marL="0" indent="0">
              <a:buNone/>
            </a:pPr>
            <a:r>
              <a:rPr lang="el-GR" dirty="0" smtClean="0">
                <a:solidFill>
                  <a:srgbClr val="7030A0"/>
                </a:solidFill>
              </a:rPr>
              <a:t>Συμβάλλουν στην ενσωμάτωση στην κοινωνία, του ανάπηρου, του πρόσφυγα – μετανάστη, του διαφορετικού.</a:t>
            </a:r>
          </a:p>
          <a:p>
            <a:pPr marL="0" indent="0">
              <a:buNone/>
            </a:pPr>
            <a:r>
              <a:rPr lang="el-GR" dirty="0" smtClean="0">
                <a:solidFill>
                  <a:srgbClr val="7030A0"/>
                </a:solidFill>
              </a:rPr>
              <a:t>Σε μας αναλογεί τι θα κάνουμε με τον πληθυσμό των νέων που ούτε εργάζονται, ούτε σπουδάζουν, ούτε εκπαιδεύονται.</a:t>
            </a:r>
            <a:endParaRPr lang="el-GR" dirty="0">
              <a:solidFill>
                <a:srgbClr val="7030A0"/>
              </a:solidFill>
            </a:endParaRPr>
          </a:p>
        </p:txBody>
      </p:sp>
    </p:spTree>
    <p:extLst>
      <p:ext uri="{BB962C8B-B14F-4D97-AF65-F5344CB8AC3E}">
        <p14:creationId xmlns:p14="http://schemas.microsoft.com/office/powerpoint/2010/main" val="3756999753"/>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00177" y="410892"/>
            <a:ext cx="10515600" cy="6257327"/>
          </a:xfrm>
        </p:spPr>
        <p:txBody>
          <a:bodyPr>
            <a:normAutofit/>
          </a:bodyPr>
          <a:lstStyle/>
          <a:p>
            <a:pPr marL="0" indent="0">
              <a:buNone/>
            </a:pPr>
            <a:r>
              <a:rPr lang="el-GR" dirty="0" smtClean="0">
                <a:solidFill>
                  <a:srgbClr val="7030A0"/>
                </a:solidFill>
              </a:rPr>
              <a:t>Ποιες είναι λοιπόν οι προκλήσεις και οι προσκλήσεις στο εξωτερικό περιβάλλον; Στο </a:t>
            </a:r>
            <a:r>
              <a:rPr lang="el-GR" dirty="0" err="1" smtClean="0">
                <a:solidFill>
                  <a:srgbClr val="7030A0"/>
                </a:solidFill>
              </a:rPr>
              <a:t>μακροπεριβάλλον</a:t>
            </a:r>
            <a:r>
              <a:rPr lang="el-GR" dirty="0" smtClean="0">
                <a:solidFill>
                  <a:srgbClr val="7030A0"/>
                </a:solidFill>
              </a:rPr>
              <a:t>;</a:t>
            </a:r>
          </a:p>
          <a:p>
            <a:pPr>
              <a:buFontTx/>
              <a:buChar char="-"/>
            </a:pPr>
            <a:r>
              <a:rPr lang="el-GR" dirty="0" smtClean="0">
                <a:solidFill>
                  <a:srgbClr val="7030A0"/>
                </a:solidFill>
              </a:rPr>
              <a:t>Η παράδοση με τις αξίες της και τις αρχές της. Όπως λέει ο Ζαν Πωλ </a:t>
            </a:r>
            <a:r>
              <a:rPr lang="el-GR" dirty="0" err="1" smtClean="0">
                <a:solidFill>
                  <a:srgbClr val="7030A0"/>
                </a:solidFill>
              </a:rPr>
              <a:t>Γκωτιέ</a:t>
            </a:r>
            <a:r>
              <a:rPr lang="el-GR" dirty="0" smtClean="0">
                <a:solidFill>
                  <a:srgbClr val="7030A0"/>
                </a:solidFill>
              </a:rPr>
              <a:t> : «…..η Ελλάδα είναι μια αυθεντική χώρα όπου η παράδοση και ο εκσυγχρονισμός συνυπάρχουν. Είναι ένας αρχαίος πολιτισμός, αλλά την ίδια στιγμή έχει μέσα του ένα νεανικό και δυναμικό τόπο, δημιουργεί, </a:t>
            </a:r>
            <a:r>
              <a:rPr lang="el-GR" dirty="0" err="1" smtClean="0">
                <a:solidFill>
                  <a:srgbClr val="7030A0"/>
                </a:solidFill>
              </a:rPr>
              <a:t>μ΄ένα</a:t>
            </a:r>
            <a:r>
              <a:rPr lang="el-GR" dirty="0" smtClean="0">
                <a:solidFill>
                  <a:srgbClr val="7030A0"/>
                </a:solidFill>
              </a:rPr>
              <a:t> εκπληκτικό αίσθημα ομορφιάς και αισθητικής. Οι άνθρωποι είναι όμορφοι, η αρχιτεκτονική εξαίσια, το φαγητό καταπληκτικό, τα νησιά έχουν ένα μοναδικό φως και η θάλασσα είναι η ομορφότερη του κόσμου….».</a:t>
            </a:r>
          </a:p>
          <a:p>
            <a:pPr marL="0" indent="0">
              <a:buNone/>
            </a:pPr>
            <a:r>
              <a:rPr lang="el-GR" dirty="0" smtClean="0">
                <a:solidFill>
                  <a:srgbClr val="7030A0"/>
                </a:solidFill>
              </a:rPr>
              <a:t>Άρα, τα θεσμικά πλαίσια που κρατάνε ζωντανά την παράδοση, τις αξίες, τις αρχές, το δημοκρατικό πνεύμα.</a:t>
            </a:r>
          </a:p>
          <a:p>
            <a:pPr marL="0" indent="0">
              <a:buNone/>
            </a:pPr>
            <a:endParaRPr lang="el-GR" dirty="0">
              <a:solidFill>
                <a:srgbClr val="7030A0"/>
              </a:solidFill>
            </a:endParaRPr>
          </a:p>
          <a:p>
            <a:pPr marL="0" indent="0">
              <a:buNone/>
            </a:pPr>
            <a:r>
              <a:rPr lang="el-GR" dirty="0" smtClean="0">
                <a:solidFill>
                  <a:srgbClr val="7030A0"/>
                </a:solidFill>
              </a:rPr>
              <a:t>Όμως, </a:t>
            </a:r>
            <a:endParaRPr lang="el-GR" dirty="0">
              <a:solidFill>
                <a:srgbClr val="7030A0"/>
              </a:solidFill>
            </a:endParaRPr>
          </a:p>
        </p:txBody>
      </p:sp>
    </p:spTree>
    <p:extLst>
      <p:ext uri="{BB962C8B-B14F-4D97-AF65-F5344CB8AC3E}">
        <p14:creationId xmlns:p14="http://schemas.microsoft.com/office/powerpoint/2010/main" val="2082207131"/>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98585" y="353683"/>
            <a:ext cx="10515600" cy="6400799"/>
          </a:xfrm>
        </p:spPr>
        <p:txBody>
          <a:bodyPr>
            <a:normAutofit fontScale="92500" lnSpcReduction="10000"/>
          </a:bodyPr>
          <a:lstStyle/>
          <a:p>
            <a:pPr marL="0" indent="0">
              <a:buNone/>
            </a:pPr>
            <a:r>
              <a:rPr lang="el-GR" dirty="0" smtClean="0">
                <a:solidFill>
                  <a:srgbClr val="7030A0"/>
                </a:solidFill>
              </a:rPr>
              <a:t>Ο Στέλιος Ράμφος, από το βήμα του 3</a:t>
            </a:r>
            <a:r>
              <a:rPr lang="el-GR" baseline="30000" dirty="0" smtClean="0">
                <a:solidFill>
                  <a:srgbClr val="7030A0"/>
                </a:solidFill>
              </a:rPr>
              <a:t>ου</a:t>
            </a:r>
            <a:r>
              <a:rPr lang="el-GR" dirty="0" smtClean="0">
                <a:solidFill>
                  <a:srgbClr val="7030A0"/>
                </a:solidFill>
              </a:rPr>
              <a:t> Οικονομικού Φόρουμ των Δελφών, τον Μάρτιο 2018, ερωτηθείς τι θα έλεγε σε ανθρώπους που ηγούνται στην Ελλάδα, απάντησε, επισημαίνοντας :</a:t>
            </a:r>
          </a:p>
          <a:p>
            <a:pPr marL="0" indent="0">
              <a:buNone/>
            </a:pPr>
            <a:r>
              <a:rPr lang="el-GR" dirty="0" smtClean="0">
                <a:solidFill>
                  <a:srgbClr val="7030A0"/>
                </a:solidFill>
              </a:rPr>
              <a:t>«</a:t>
            </a:r>
            <a:r>
              <a:rPr lang="el-GR" b="1" i="1" dirty="0" smtClean="0">
                <a:solidFill>
                  <a:srgbClr val="7030A0"/>
                </a:solidFill>
              </a:rPr>
              <a:t>Παίρνουμε εαυτό από τον εχθρό</a:t>
            </a:r>
            <a:r>
              <a:rPr lang="el-GR" dirty="0" smtClean="0">
                <a:solidFill>
                  <a:srgbClr val="7030A0"/>
                </a:solidFill>
              </a:rPr>
              <a:t>», δηλαδή, μόνο όταν έχουμε εχθρούς αναγνωρίζουμε  τον εαυτό μας</a:t>
            </a:r>
          </a:p>
          <a:p>
            <a:pPr marL="0" indent="0">
              <a:buNone/>
            </a:pPr>
            <a:r>
              <a:rPr lang="el-GR" dirty="0" smtClean="0">
                <a:solidFill>
                  <a:srgbClr val="7030A0"/>
                </a:solidFill>
              </a:rPr>
              <a:t>«</a:t>
            </a:r>
            <a:r>
              <a:rPr lang="el-GR" b="1" i="1" dirty="0" smtClean="0">
                <a:solidFill>
                  <a:srgbClr val="7030A0"/>
                </a:solidFill>
              </a:rPr>
              <a:t>Η Ελλάδα είναι συντηρητική μέχρι το μεδούλι</a:t>
            </a:r>
            <a:r>
              <a:rPr lang="el-GR" dirty="0" smtClean="0">
                <a:solidFill>
                  <a:srgbClr val="7030A0"/>
                </a:solidFill>
              </a:rPr>
              <a:t>», δηλαδή, «αυτό το ‘παιδί’ γεννήθηκε με τρομερές απωθήσεις, ώστε να απωθεί επιθυμίες και να έχει ανάγκη από προστασία και επομένως δεν είχε φτερά. Δεν είναι τυχαίο που στην Ελλάδα έχουμε μια κουλτούρα που διώχνει τους νέους….»</a:t>
            </a:r>
          </a:p>
          <a:p>
            <a:pPr marL="0" indent="0">
              <a:buNone/>
            </a:pPr>
            <a:r>
              <a:rPr lang="el-GR" dirty="0" smtClean="0">
                <a:solidFill>
                  <a:srgbClr val="7030A0"/>
                </a:solidFill>
              </a:rPr>
              <a:t>«</a:t>
            </a:r>
            <a:r>
              <a:rPr lang="el-GR" b="1" i="1" dirty="0" smtClean="0">
                <a:solidFill>
                  <a:srgbClr val="7030A0"/>
                </a:solidFill>
              </a:rPr>
              <a:t>Ο πολίτης αναζητά την οικογένεια στο κράτος</a:t>
            </a:r>
            <a:r>
              <a:rPr lang="el-GR" dirty="0" smtClean="0">
                <a:solidFill>
                  <a:srgbClr val="7030A0"/>
                </a:solidFill>
              </a:rPr>
              <a:t>», δηλαδή, «επιθυμεί το κράτος να του προσφέρει την ίδια θαλπωρή και αυτό σημαίνει ότι αναμένει μεγάλες παροχές! Όταν όμως ένα κράτος κυριαρχείται από την οικογένεια, τότε γίνεται πελατειακό»</a:t>
            </a:r>
          </a:p>
          <a:p>
            <a:pPr marL="0" indent="0">
              <a:buNone/>
            </a:pPr>
            <a:r>
              <a:rPr lang="el-GR" dirty="0" smtClean="0">
                <a:solidFill>
                  <a:srgbClr val="7030A0"/>
                </a:solidFill>
              </a:rPr>
              <a:t>«</a:t>
            </a:r>
            <a:r>
              <a:rPr lang="el-GR" b="1" i="1" dirty="0" smtClean="0">
                <a:solidFill>
                  <a:srgbClr val="7030A0"/>
                </a:solidFill>
              </a:rPr>
              <a:t>Στην Ελλάδα ζούμε την ανάγκη του απόλυτου και την περιφρόνηση του πραγματικού</a:t>
            </a:r>
            <a:r>
              <a:rPr lang="el-GR" dirty="0" smtClean="0">
                <a:solidFill>
                  <a:srgbClr val="7030A0"/>
                </a:solidFill>
              </a:rPr>
              <a:t>», δηλαδή, έχουμε ένα σύμπτωμα, όπου η θεραπεία του είναι «να αποκτήσουμε σχέση με την πραγματικότητα»</a:t>
            </a:r>
          </a:p>
          <a:p>
            <a:pPr marL="0" indent="0">
              <a:buNone/>
            </a:pPr>
            <a:r>
              <a:rPr lang="el-GR" dirty="0" smtClean="0">
                <a:solidFill>
                  <a:srgbClr val="7030A0"/>
                </a:solidFill>
              </a:rPr>
              <a:t> </a:t>
            </a:r>
            <a:endParaRPr lang="el-GR" dirty="0">
              <a:solidFill>
                <a:srgbClr val="7030A0"/>
              </a:solidFill>
            </a:endParaRPr>
          </a:p>
        </p:txBody>
      </p:sp>
    </p:spTree>
    <p:extLst>
      <p:ext uri="{BB962C8B-B14F-4D97-AF65-F5344CB8AC3E}">
        <p14:creationId xmlns:p14="http://schemas.microsoft.com/office/powerpoint/2010/main" val="1187172965"/>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17430" y="1161391"/>
            <a:ext cx="10515600" cy="4351338"/>
          </a:xfrm>
        </p:spPr>
        <p:txBody>
          <a:bodyPr/>
          <a:lstStyle/>
          <a:p>
            <a:pPr marL="0" indent="0">
              <a:buNone/>
            </a:pPr>
            <a:r>
              <a:rPr lang="el-GR" dirty="0" smtClean="0">
                <a:solidFill>
                  <a:srgbClr val="7030A0"/>
                </a:solidFill>
              </a:rPr>
              <a:t>Η οικονομική κρίση, η κοινωνική κρίση, η πολιτική κρίση, δημιούργησε την ανάγκη να ψαχτούν εναλλακτικές λύσεις για επίλυση σημαντικών προβλημάτων.</a:t>
            </a:r>
          </a:p>
          <a:p>
            <a:pPr marL="0" indent="0">
              <a:buNone/>
            </a:pPr>
            <a:r>
              <a:rPr lang="el-GR" dirty="0" smtClean="0">
                <a:solidFill>
                  <a:srgbClr val="7030A0"/>
                </a:solidFill>
              </a:rPr>
              <a:t>Σε κάτι κοινό που έχουν καταλήξει οι μελέτες και οι πιθανές λύσεις είναι, πως θα αξιοποιηθούν ταλέντα, τεχνογνωσίες, εκπαίδευση ανθρώπων με αυτά τα κριτήρια και όχι με κομματικά κριτήρια. </a:t>
            </a:r>
          </a:p>
          <a:p>
            <a:pPr marL="0" indent="0">
              <a:buNone/>
            </a:pPr>
            <a:r>
              <a:rPr lang="el-GR" dirty="0" smtClean="0">
                <a:solidFill>
                  <a:srgbClr val="7030A0"/>
                </a:solidFill>
              </a:rPr>
              <a:t>Οπότε, χρειαζόμαστε κίνητρα και αποδεδειγμένους θεσμούς που θα αφήσουν πολίτες να προσφέρουν και να δουλέψουν </a:t>
            </a:r>
            <a:r>
              <a:rPr lang="el-GR" dirty="0" err="1" smtClean="0">
                <a:solidFill>
                  <a:srgbClr val="7030A0"/>
                </a:solidFill>
              </a:rPr>
              <a:t>γι΄αυτή</a:t>
            </a:r>
            <a:r>
              <a:rPr lang="el-GR" dirty="0" smtClean="0">
                <a:solidFill>
                  <a:srgbClr val="7030A0"/>
                </a:solidFill>
              </a:rPr>
              <a:t> την αλλαγή. </a:t>
            </a:r>
            <a:endParaRPr lang="el-GR" dirty="0">
              <a:solidFill>
                <a:srgbClr val="7030A0"/>
              </a:solidFill>
            </a:endParaRPr>
          </a:p>
        </p:txBody>
      </p:sp>
    </p:spTree>
    <p:extLst>
      <p:ext uri="{BB962C8B-B14F-4D97-AF65-F5344CB8AC3E}">
        <p14:creationId xmlns:p14="http://schemas.microsoft.com/office/powerpoint/2010/main" val="498745921"/>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95068" y="1101006"/>
            <a:ext cx="10515600" cy="4351338"/>
          </a:xfrm>
        </p:spPr>
        <p:txBody>
          <a:bodyPr/>
          <a:lstStyle/>
          <a:p>
            <a:pPr marL="0" indent="0">
              <a:buNone/>
            </a:pPr>
            <a:r>
              <a:rPr lang="el-GR" dirty="0" smtClean="0">
                <a:solidFill>
                  <a:srgbClr val="7030A0"/>
                </a:solidFill>
              </a:rPr>
              <a:t>Ο </a:t>
            </a:r>
            <a:r>
              <a:rPr lang="en-US" dirty="0" smtClean="0">
                <a:solidFill>
                  <a:srgbClr val="7030A0"/>
                </a:solidFill>
              </a:rPr>
              <a:t>Benjamin Barber </a:t>
            </a:r>
            <a:r>
              <a:rPr lang="el-GR" dirty="0" smtClean="0">
                <a:solidFill>
                  <a:srgbClr val="7030A0"/>
                </a:solidFill>
              </a:rPr>
              <a:t>στο βιβλίο του «</a:t>
            </a:r>
            <a:r>
              <a:rPr lang="en-US" dirty="0" smtClean="0">
                <a:solidFill>
                  <a:srgbClr val="7030A0"/>
                </a:solidFill>
              </a:rPr>
              <a:t>If mayors ruled the world</a:t>
            </a:r>
            <a:r>
              <a:rPr lang="el-GR" dirty="0" smtClean="0">
                <a:solidFill>
                  <a:srgbClr val="7030A0"/>
                </a:solidFill>
              </a:rPr>
              <a:t>» ρίχνει το βάρος στις τοπικές αυτοδιοικήσεις έναντι των κεντρικών κυβερνήσεων και  Υπουργείων. </a:t>
            </a:r>
          </a:p>
          <a:p>
            <a:pPr marL="0" indent="0">
              <a:buNone/>
            </a:pPr>
            <a:r>
              <a:rPr lang="el-GR" dirty="0" smtClean="0">
                <a:solidFill>
                  <a:srgbClr val="7030A0"/>
                </a:solidFill>
              </a:rPr>
              <a:t>«Οι δήμαρχοι δεν κτίζουν τείχη, αλλά γέφυρες, είτε πρόκειται για πολιτιστικά εργαστήρια, δημιουργικές δράσεις, καλλιτεχνικά δρώμενα, είτε πρόκειται για την αντιμετώπιση της διαφθοράς, της φτώχειας και άλλα».</a:t>
            </a:r>
            <a:r>
              <a:rPr lang="en-US" dirty="0" smtClean="0">
                <a:solidFill>
                  <a:srgbClr val="7030A0"/>
                </a:solidFill>
              </a:rPr>
              <a:t> </a:t>
            </a:r>
            <a:endParaRPr lang="el-GR" dirty="0">
              <a:solidFill>
                <a:srgbClr val="7030A0"/>
              </a:solidFill>
            </a:endParaRPr>
          </a:p>
        </p:txBody>
      </p:sp>
    </p:spTree>
    <p:extLst>
      <p:ext uri="{BB962C8B-B14F-4D97-AF65-F5344CB8AC3E}">
        <p14:creationId xmlns:p14="http://schemas.microsoft.com/office/powerpoint/2010/main" val="3561395120"/>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6276" y="626553"/>
            <a:ext cx="10515600" cy="4351338"/>
          </a:xfrm>
        </p:spPr>
        <p:txBody>
          <a:bodyPr/>
          <a:lstStyle/>
          <a:p>
            <a:pPr marL="0" indent="0">
              <a:buNone/>
            </a:pPr>
            <a:r>
              <a:rPr lang="el-GR" dirty="0" smtClean="0">
                <a:solidFill>
                  <a:srgbClr val="7030A0"/>
                </a:solidFill>
              </a:rPr>
              <a:t>Και να κλείσω αφιερώνοντας λίγα λεπτά στην κοινωνική και αλληλέγγυα οικονομία (Κ.ΑΛ.Ο), κοινωνική οικονομία και κοινωνική επιχειρηματικότητα, ως μια από τις απαντήσεις του τι κάνουμε εμείς ως φορείς και εργαζόμενοι για την Ψυχική Υγεία και Εργασία.</a:t>
            </a:r>
          </a:p>
          <a:p>
            <a:pPr marL="0" indent="0">
              <a:buNone/>
            </a:pPr>
            <a:endParaRPr lang="el-GR" dirty="0" smtClean="0">
              <a:solidFill>
                <a:srgbClr val="7030A0"/>
              </a:solidFill>
            </a:endParaRPr>
          </a:p>
          <a:p>
            <a:pPr marL="0" indent="0">
              <a:buNone/>
            </a:pPr>
            <a:r>
              <a:rPr lang="el-GR" dirty="0" smtClean="0">
                <a:solidFill>
                  <a:srgbClr val="7030A0"/>
                </a:solidFill>
              </a:rPr>
              <a:t>Η Ψυχική Υγεία και Εργασία, δεν αφορά μόνο τους εργαζόμενους της πρώτης, δεύτερη, τρίτης γραμμής, αλλά εξίσου αφορά και στο τι απορρέει από τους εργαζόμενους, από την εργασιακή τους κουλτούρα προς τους ωφελούμενους των υπηρεσιών μας. </a:t>
            </a:r>
          </a:p>
        </p:txBody>
      </p:sp>
    </p:spTree>
    <p:extLst>
      <p:ext uri="{BB962C8B-B14F-4D97-AF65-F5344CB8AC3E}">
        <p14:creationId xmlns:p14="http://schemas.microsoft.com/office/powerpoint/2010/main" val="2852975794"/>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67597" y="652433"/>
            <a:ext cx="10515600" cy="5066879"/>
          </a:xfrm>
        </p:spPr>
        <p:txBody>
          <a:bodyPr>
            <a:normAutofit lnSpcReduction="10000"/>
          </a:bodyPr>
          <a:lstStyle/>
          <a:p>
            <a:pPr marL="0" indent="0">
              <a:buNone/>
            </a:pPr>
            <a:r>
              <a:rPr lang="el-GR" dirty="0">
                <a:solidFill>
                  <a:srgbClr val="7030A0"/>
                </a:solidFill>
              </a:rPr>
              <a:t>Επιπλέον, άλλα χαρακτηριστικά που έχει αυτός ο τομέας :</a:t>
            </a:r>
          </a:p>
          <a:p>
            <a:pPr marL="0" indent="0">
              <a:buNone/>
            </a:pPr>
            <a:r>
              <a:rPr lang="el-GR" dirty="0" smtClean="0">
                <a:solidFill>
                  <a:srgbClr val="7030A0"/>
                </a:solidFill>
              </a:rPr>
              <a:t>Οι Κοινωνικές Επιχειρήσεις – Κοινωνικοί Συνεταιρισμοί :</a:t>
            </a:r>
          </a:p>
          <a:p>
            <a:pPr>
              <a:buFontTx/>
              <a:buChar char="-"/>
            </a:pPr>
            <a:r>
              <a:rPr lang="el-GR" dirty="0" smtClean="0">
                <a:solidFill>
                  <a:srgbClr val="7030A0"/>
                </a:solidFill>
              </a:rPr>
              <a:t>«…τολμούν να ενισχύσουν την κοινωνία χωρίς να την αποδυναμώσουν…» (</a:t>
            </a:r>
            <a:r>
              <a:rPr lang="el-GR" dirty="0" err="1" smtClean="0">
                <a:solidFill>
                  <a:srgbClr val="7030A0"/>
                </a:solidFill>
              </a:rPr>
              <a:t>Κωττάκη</a:t>
            </a:r>
            <a:r>
              <a:rPr lang="el-GR" dirty="0" smtClean="0">
                <a:solidFill>
                  <a:srgbClr val="7030A0"/>
                </a:solidFill>
              </a:rPr>
              <a:t>, </a:t>
            </a:r>
            <a:r>
              <a:rPr lang="en-US" dirty="0" err="1" smtClean="0">
                <a:solidFill>
                  <a:srgbClr val="7030A0"/>
                </a:solidFill>
              </a:rPr>
              <a:t>Alemano</a:t>
            </a:r>
            <a:r>
              <a:rPr lang="en-US" dirty="0" smtClean="0">
                <a:solidFill>
                  <a:srgbClr val="7030A0"/>
                </a:solidFill>
              </a:rPr>
              <a:t>, 2018)</a:t>
            </a:r>
          </a:p>
          <a:p>
            <a:pPr>
              <a:buFontTx/>
              <a:buChar char="-"/>
            </a:pPr>
            <a:r>
              <a:rPr lang="el-GR" dirty="0" smtClean="0">
                <a:solidFill>
                  <a:srgbClr val="7030A0"/>
                </a:solidFill>
              </a:rPr>
              <a:t>Δρουν στις κοινότητες τους δημιουργώντας συνεργασίες, συμπράξεις, διασυνδέσεις….</a:t>
            </a:r>
          </a:p>
          <a:p>
            <a:pPr>
              <a:buFontTx/>
              <a:buChar char="-"/>
            </a:pPr>
            <a:r>
              <a:rPr lang="el-GR" dirty="0" smtClean="0">
                <a:solidFill>
                  <a:srgbClr val="7030A0"/>
                </a:solidFill>
              </a:rPr>
              <a:t>Συμβάλλουν στην κοινωνία των πολιτών</a:t>
            </a:r>
          </a:p>
          <a:p>
            <a:pPr>
              <a:buFontTx/>
              <a:buChar char="-"/>
            </a:pPr>
            <a:r>
              <a:rPr lang="el-GR" dirty="0" smtClean="0">
                <a:solidFill>
                  <a:srgbClr val="7030A0"/>
                </a:solidFill>
              </a:rPr>
              <a:t>Ενδυναμώνουν την τοπική κοινωνία</a:t>
            </a:r>
          </a:p>
          <a:p>
            <a:pPr>
              <a:buFontTx/>
              <a:buChar char="-"/>
            </a:pPr>
            <a:r>
              <a:rPr lang="el-GR" dirty="0" smtClean="0">
                <a:solidFill>
                  <a:srgbClr val="7030A0"/>
                </a:solidFill>
              </a:rPr>
              <a:t>Καταπιάνονται να δημιουργήσουν εργασιακές συνθήκες ώστε οι πολίτες που ανήκουν στις ευάλωτες ομάδες να μπορούν να αποκτήσουν εργασία</a:t>
            </a:r>
            <a:endParaRPr lang="el-GR" dirty="0">
              <a:solidFill>
                <a:srgbClr val="7030A0"/>
              </a:solidFill>
            </a:endParaRPr>
          </a:p>
        </p:txBody>
      </p:sp>
    </p:spTree>
    <p:extLst>
      <p:ext uri="{BB962C8B-B14F-4D97-AF65-F5344CB8AC3E}">
        <p14:creationId xmlns:p14="http://schemas.microsoft.com/office/powerpoint/2010/main" val="946257052"/>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03694" y="721443"/>
            <a:ext cx="10515600" cy="5782873"/>
          </a:xfrm>
        </p:spPr>
        <p:txBody>
          <a:bodyPr>
            <a:normAutofit lnSpcReduction="10000"/>
          </a:bodyPr>
          <a:lstStyle/>
          <a:p>
            <a:pPr marL="0" indent="0">
              <a:buNone/>
            </a:pPr>
            <a:r>
              <a:rPr lang="el-GR" dirty="0" smtClean="0">
                <a:solidFill>
                  <a:srgbClr val="7030A0"/>
                </a:solidFill>
              </a:rPr>
              <a:t>Η ΕΣΑΜΕΑ</a:t>
            </a:r>
          </a:p>
          <a:p>
            <a:pPr marL="0" indent="0">
              <a:buNone/>
            </a:pPr>
            <a:r>
              <a:rPr lang="el-GR" dirty="0" smtClean="0">
                <a:solidFill>
                  <a:srgbClr val="7030A0"/>
                </a:solidFill>
              </a:rPr>
              <a:t>Το Μ</a:t>
            </a:r>
            <a:r>
              <a:rPr lang="en-US" dirty="0" err="1" smtClean="0">
                <a:solidFill>
                  <a:srgbClr val="7030A0"/>
                </a:solidFill>
              </a:rPr>
              <a:t>ental</a:t>
            </a:r>
            <a:r>
              <a:rPr lang="en-US" dirty="0" smtClean="0">
                <a:solidFill>
                  <a:srgbClr val="7030A0"/>
                </a:solidFill>
              </a:rPr>
              <a:t> Health Europe </a:t>
            </a:r>
            <a:r>
              <a:rPr lang="el-GR" dirty="0" smtClean="0">
                <a:solidFill>
                  <a:srgbClr val="7030A0"/>
                </a:solidFill>
              </a:rPr>
              <a:t>από τις αρχές της 10ετίας του ‘80</a:t>
            </a:r>
          </a:p>
          <a:p>
            <a:pPr marL="0" indent="0">
              <a:buNone/>
            </a:pPr>
            <a:r>
              <a:rPr lang="el-GR" dirty="0" smtClean="0">
                <a:solidFill>
                  <a:srgbClr val="7030A0"/>
                </a:solidFill>
              </a:rPr>
              <a:t>Η Ευρωπαϊκή Ομοσπονδία </a:t>
            </a:r>
            <a:r>
              <a:rPr lang="en-US" dirty="0" smtClean="0">
                <a:solidFill>
                  <a:srgbClr val="7030A0"/>
                </a:solidFill>
              </a:rPr>
              <a:t>Social Firms Europe CEFEC </a:t>
            </a:r>
            <a:r>
              <a:rPr lang="el-GR" dirty="0" smtClean="0">
                <a:solidFill>
                  <a:srgbClr val="7030A0"/>
                </a:solidFill>
              </a:rPr>
              <a:t>από το 1987</a:t>
            </a:r>
          </a:p>
          <a:p>
            <a:pPr marL="0" indent="0">
              <a:buNone/>
            </a:pPr>
            <a:r>
              <a:rPr lang="el-GR" dirty="0" smtClean="0">
                <a:solidFill>
                  <a:srgbClr val="7030A0"/>
                </a:solidFill>
              </a:rPr>
              <a:t>Το </a:t>
            </a:r>
            <a:r>
              <a:rPr lang="en-US" dirty="0" smtClean="0">
                <a:solidFill>
                  <a:srgbClr val="7030A0"/>
                </a:solidFill>
              </a:rPr>
              <a:t>European Disability Forum </a:t>
            </a:r>
            <a:r>
              <a:rPr lang="el-GR" dirty="0" smtClean="0">
                <a:solidFill>
                  <a:srgbClr val="7030A0"/>
                </a:solidFill>
              </a:rPr>
              <a:t>από το 1997</a:t>
            </a:r>
          </a:p>
          <a:p>
            <a:pPr marL="0" indent="0">
              <a:buNone/>
            </a:pPr>
            <a:r>
              <a:rPr lang="el-GR" dirty="0" smtClean="0">
                <a:solidFill>
                  <a:srgbClr val="7030A0"/>
                </a:solidFill>
              </a:rPr>
              <a:t>Η ΠΟΚΟΙΣΠΕ (η Πανελλήνια Ομοσπονδία των Κοινωνικών Συνεταιρισμών) από το 2011</a:t>
            </a:r>
          </a:p>
          <a:p>
            <a:pPr marL="0" indent="0">
              <a:buNone/>
            </a:pPr>
            <a:r>
              <a:rPr lang="el-GR" dirty="0" smtClean="0">
                <a:solidFill>
                  <a:srgbClr val="7030A0"/>
                </a:solidFill>
              </a:rPr>
              <a:t>Η «Αναγέννηση», αρχές του 2000 και η «</a:t>
            </a:r>
            <a:r>
              <a:rPr lang="el-GR" dirty="0" err="1" smtClean="0">
                <a:solidFill>
                  <a:srgbClr val="7030A0"/>
                </a:solidFill>
              </a:rPr>
              <a:t>Αυτοεκπροσώπηση</a:t>
            </a:r>
            <a:r>
              <a:rPr lang="el-GR" dirty="0" smtClean="0">
                <a:solidFill>
                  <a:srgbClr val="7030A0"/>
                </a:solidFill>
              </a:rPr>
              <a:t>», 2007, συλλογικά όργανα των, σύμφωνα με τον ορισμό του κινήματος </a:t>
            </a:r>
            <a:r>
              <a:rPr lang="en-US" dirty="0" smtClean="0">
                <a:solidFill>
                  <a:srgbClr val="7030A0"/>
                </a:solidFill>
              </a:rPr>
              <a:t>recovery-</a:t>
            </a:r>
            <a:r>
              <a:rPr lang="el-GR" dirty="0" smtClean="0">
                <a:solidFill>
                  <a:srgbClr val="7030A0"/>
                </a:solidFill>
              </a:rPr>
              <a:t>ανάρρωσης, εμπειρογνωμόνων των ψυχοκοινωνικών προβλημάτων, δηλαδή οι λήπτες των υπηρεσιών ψυχικής υγείας.</a:t>
            </a:r>
          </a:p>
          <a:p>
            <a:pPr marL="0" indent="0">
              <a:buNone/>
            </a:pPr>
            <a:r>
              <a:rPr lang="el-GR" dirty="0" smtClean="0">
                <a:solidFill>
                  <a:srgbClr val="7030A0"/>
                </a:solidFill>
              </a:rPr>
              <a:t>Η Ομοσπονδία Φορέων Ψυχικής Αποκατάστασης και Ψυχικής Υγείας «ΑΡΓΩ», 2005</a:t>
            </a:r>
          </a:p>
          <a:p>
            <a:pPr marL="0" indent="0">
              <a:buNone/>
            </a:pPr>
            <a:r>
              <a:rPr lang="el-GR" dirty="0" smtClean="0">
                <a:solidFill>
                  <a:srgbClr val="7030A0"/>
                </a:solidFill>
              </a:rPr>
              <a:t>Πολλά δίκτυα, </a:t>
            </a:r>
            <a:r>
              <a:rPr lang="en-US" dirty="0" smtClean="0">
                <a:solidFill>
                  <a:srgbClr val="7030A0"/>
                </a:solidFill>
              </a:rPr>
              <a:t>start-ups….</a:t>
            </a:r>
            <a:endParaRPr lang="el-GR" dirty="0">
              <a:solidFill>
                <a:srgbClr val="7030A0"/>
              </a:solidFill>
            </a:endParaRPr>
          </a:p>
        </p:txBody>
      </p:sp>
    </p:spTree>
    <p:extLst>
      <p:ext uri="{BB962C8B-B14F-4D97-AF65-F5344CB8AC3E}">
        <p14:creationId xmlns:p14="http://schemas.microsoft.com/office/powerpoint/2010/main" val="888949368"/>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571500"/>
            <a:ext cx="10515600" cy="5605463"/>
          </a:xfrm>
        </p:spPr>
        <p:txBody>
          <a:bodyPr/>
          <a:lstStyle/>
          <a:p>
            <a:pPr marL="0" indent="0">
              <a:buNone/>
            </a:pPr>
            <a:r>
              <a:rPr lang="el-GR" dirty="0" smtClean="0">
                <a:solidFill>
                  <a:srgbClr val="7030A0"/>
                </a:solidFill>
              </a:rPr>
              <a:t>Ξεκινώ, παραφράζοντας λίγο τον τίτλο της παρουσίασης : </a:t>
            </a:r>
          </a:p>
          <a:p>
            <a:pPr marL="0" indent="0">
              <a:buNone/>
            </a:pPr>
            <a:r>
              <a:rPr lang="el-GR" dirty="0" smtClean="0">
                <a:solidFill>
                  <a:srgbClr val="7030A0"/>
                </a:solidFill>
              </a:rPr>
              <a:t>Προκλήσεις αλλά και προσκλήσεις</a:t>
            </a:r>
          </a:p>
          <a:p>
            <a:pPr marL="0" indent="0">
              <a:buNone/>
            </a:pPr>
            <a:r>
              <a:rPr lang="el-GR" dirty="0" smtClean="0">
                <a:solidFill>
                  <a:srgbClr val="7030A0"/>
                </a:solidFill>
              </a:rPr>
              <a:t>Ψυχική υγεία	το άτομο</a:t>
            </a:r>
          </a:p>
          <a:p>
            <a:pPr marL="0" indent="0">
              <a:buNone/>
            </a:pPr>
            <a:r>
              <a:rPr lang="el-GR" dirty="0" smtClean="0">
                <a:solidFill>
                  <a:srgbClr val="7030A0"/>
                </a:solidFill>
              </a:rPr>
              <a:t>Εργασία 		η ομάδα</a:t>
            </a:r>
          </a:p>
          <a:p>
            <a:pPr marL="0" indent="0">
              <a:buNone/>
            </a:pPr>
            <a:endParaRPr lang="el-GR" dirty="0" smtClean="0">
              <a:solidFill>
                <a:srgbClr val="7030A0"/>
              </a:solidFill>
            </a:endParaRPr>
          </a:p>
          <a:p>
            <a:pPr marL="0" indent="0">
              <a:buNone/>
            </a:pPr>
            <a:r>
              <a:rPr lang="el-GR" dirty="0" err="1" smtClean="0">
                <a:solidFill>
                  <a:srgbClr val="7030A0"/>
                </a:solidFill>
              </a:rPr>
              <a:t>Σ΄ένα</a:t>
            </a:r>
            <a:r>
              <a:rPr lang="el-GR" dirty="0" smtClean="0">
                <a:solidFill>
                  <a:srgbClr val="7030A0"/>
                </a:solidFill>
              </a:rPr>
              <a:t> περιβάλλον που μας προσφέρει τις προκλήσεις και τις προσκλήσεις, άρα η πολιτική</a:t>
            </a:r>
            <a:r>
              <a:rPr lang="en-US" dirty="0" smtClean="0">
                <a:solidFill>
                  <a:srgbClr val="7030A0"/>
                </a:solidFill>
              </a:rPr>
              <a:t>.</a:t>
            </a:r>
          </a:p>
          <a:p>
            <a:pPr marL="0" indent="0">
              <a:buNone/>
            </a:pPr>
            <a:endParaRPr lang="en-US" dirty="0">
              <a:solidFill>
                <a:srgbClr val="7030A0"/>
              </a:solidFill>
            </a:endParaRPr>
          </a:p>
          <a:p>
            <a:pPr marL="0" indent="0">
              <a:buNone/>
            </a:pPr>
            <a:r>
              <a:rPr lang="el-GR" dirty="0" smtClean="0">
                <a:solidFill>
                  <a:srgbClr val="7030A0"/>
                </a:solidFill>
              </a:rPr>
              <a:t>Εμείς τι κάνουμε; Τι μας αναλογεί ως Φορείς και Συλλογικά όργανα;</a:t>
            </a:r>
            <a:endParaRPr lang="el-GR" dirty="0">
              <a:solidFill>
                <a:srgbClr val="7030A0"/>
              </a:solidFill>
            </a:endParaRPr>
          </a:p>
        </p:txBody>
      </p:sp>
      <p:cxnSp>
        <p:nvCxnSpPr>
          <p:cNvPr id="5" name="Ευθύγραμμο βέλος σύνδεσης 4"/>
          <p:cNvCxnSpPr/>
          <p:nvPr/>
        </p:nvCxnSpPr>
        <p:spPr>
          <a:xfrm flipV="1">
            <a:off x="2971799" y="1828800"/>
            <a:ext cx="638175" cy="9525"/>
          </a:xfrm>
          <a:prstGeom prst="straightConnector1">
            <a:avLst/>
          </a:prstGeom>
          <a:ln>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 name="Ευθύγραμμο βέλος σύνδεσης 5"/>
          <p:cNvCxnSpPr/>
          <p:nvPr/>
        </p:nvCxnSpPr>
        <p:spPr>
          <a:xfrm flipV="1">
            <a:off x="2971798" y="2362200"/>
            <a:ext cx="638175" cy="9525"/>
          </a:xfrm>
          <a:prstGeom prst="straightConnector1">
            <a:avLst/>
          </a:prstGeom>
          <a:ln>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085249"/>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24464" y="1351172"/>
            <a:ext cx="10515600" cy="4351338"/>
          </a:xfrm>
        </p:spPr>
        <p:txBody>
          <a:bodyPr/>
          <a:lstStyle/>
          <a:p>
            <a:pPr marL="0" indent="0">
              <a:buNone/>
            </a:pPr>
            <a:r>
              <a:rPr lang="el-GR" dirty="0" smtClean="0">
                <a:solidFill>
                  <a:srgbClr val="7030A0"/>
                </a:solidFill>
              </a:rPr>
              <a:t>Μπορούν να μας δώσουν με τη </a:t>
            </a:r>
            <a:r>
              <a:rPr lang="el-GR" dirty="0" err="1" smtClean="0">
                <a:solidFill>
                  <a:srgbClr val="7030A0"/>
                </a:solidFill>
              </a:rPr>
              <a:t>συμμετοχικότητα</a:t>
            </a:r>
            <a:r>
              <a:rPr lang="el-GR" dirty="0" smtClean="0">
                <a:solidFill>
                  <a:srgbClr val="7030A0"/>
                </a:solidFill>
              </a:rPr>
              <a:t> μας, τη συμβολή μας και προπάντων τη δικτύωση και συνεργασία μεταξύ μας, την απάντηση </a:t>
            </a:r>
          </a:p>
          <a:p>
            <a:pPr marL="0" indent="0">
              <a:buNone/>
            </a:pPr>
            <a:endParaRPr lang="el-GR" dirty="0" smtClean="0">
              <a:solidFill>
                <a:srgbClr val="7030A0"/>
              </a:solidFill>
            </a:endParaRPr>
          </a:p>
          <a:p>
            <a:pPr marL="0" indent="0">
              <a:buNone/>
            </a:pPr>
            <a:r>
              <a:rPr lang="el-GR" dirty="0" smtClean="0">
                <a:solidFill>
                  <a:srgbClr val="7030A0"/>
                </a:solidFill>
              </a:rPr>
              <a:t>Εμείς τι κάνουμε; Τι μας αναλογεί ως Φορείς και Συλλογικά Όργανα;</a:t>
            </a:r>
            <a:endParaRPr lang="el-GR" dirty="0">
              <a:solidFill>
                <a:srgbClr val="7030A0"/>
              </a:solidFill>
            </a:endParaRPr>
          </a:p>
        </p:txBody>
      </p:sp>
    </p:spTree>
    <p:extLst>
      <p:ext uri="{BB962C8B-B14F-4D97-AF65-F5344CB8AC3E}">
        <p14:creationId xmlns:p14="http://schemas.microsoft.com/office/powerpoint/2010/main" val="3489082133"/>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76275" y="438150"/>
            <a:ext cx="10515600" cy="6029325"/>
          </a:xfrm>
        </p:spPr>
        <p:txBody>
          <a:bodyPr>
            <a:normAutofit/>
          </a:bodyPr>
          <a:lstStyle/>
          <a:p>
            <a:pPr marL="0" indent="0">
              <a:buNone/>
            </a:pPr>
            <a:r>
              <a:rPr lang="el-GR" dirty="0" smtClean="0">
                <a:solidFill>
                  <a:srgbClr val="7030A0"/>
                </a:solidFill>
              </a:rPr>
              <a:t>Όταν ο </a:t>
            </a:r>
            <a:r>
              <a:rPr lang="el-GR" dirty="0" err="1" smtClean="0">
                <a:solidFill>
                  <a:srgbClr val="7030A0"/>
                </a:solidFill>
              </a:rPr>
              <a:t>Σεμπάστιαν</a:t>
            </a:r>
            <a:r>
              <a:rPr lang="el-GR" dirty="0" smtClean="0">
                <a:solidFill>
                  <a:srgbClr val="7030A0"/>
                </a:solidFill>
              </a:rPr>
              <a:t> Μπαχ, κλασσικός μουσικός, επιστρέφει από ένα ταξίδι στο σπίτι του, βρίσκει πεθαμένους τη γυναίκα και τα δυο του παιδιά. </a:t>
            </a:r>
          </a:p>
          <a:p>
            <a:pPr marL="0" indent="0">
              <a:buNone/>
            </a:pPr>
            <a:r>
              <a:rPr lang="el-GR" dirty="0" smtClean="0">
                <a:solidFill>
                  <a:srgbClr val="7030A0"/>
                </a:solidFill>
              </a:rPr>
              <a:t>Και γράφει :</a:t>
            </a:r>
          </a:p>
          <a:p>
            <a:pPr marL="0" indent="0">
              <a:buNone/>
            </a:pPr>
            <a:r>
              <a:rPr lang="el-GR" dirty="0" smtClean="0">
                <a:solidFill>
                  <a:srgbClr val="7030A0"/>
                </a:solidFill>
              </a:rPr>
              <a:t>«Καλέ μου Θεέ, μόνο να μη χάσω τη χαρά μου»</a:t>
            </a:r>
          </a:p>
          <a:p>
            <a:pPr marL="0" indent="0">
              <a:buNone/>
            </a:pPr>
            <a:r>
              <a:rPr lang="el-GR" dirty="0" smtClean="0">
                <a:solidFill>
                  <a:srgbClr val="7030A0"/>
                </a:solidFill>
              </a:rPr>
              <a:t>Κατά τον Μπέργκμαν η χαρά δεν είναι τα χαρωπά βήματα αλλά το «δέος απέναντι στη σαρωτική δυναμική της ζωής : όταν αφήνεσαι ολόκληρος στο θαύμα της με τίμημα όμως την απουσία, την απώλεια, τη φθορά, τον πόνο. Μια χαρά που δεν περιέχει την ανεμελιά, αλλά τον συνεχή ερεθισμό της δημιουργίας, της κύησης, του σπασμού, της περιέργειας, του λαχανιάσματος, του  βλέμματος που θέλει πάντοτε την κόρη του ματιού διεσταλμένη»,</a:t>
            </a:r>
          </a:p>
          <a:p>
            <a:pPr marL="0" indent="0">
              <a:buNone/>
            </a:pPr>
            <a:r>
              <a:rPr lang="el-GR" dirty="0" smtClean="0">
                <a:solidFill>
                  <a:srgbClr val="7030A0"/>
                </a:solidFill>
              </a:rPr>
              <a:t>Και λέει ο Μπέργκμαν ότι αυτή η στάση ζωής τον έχει σώσει από κρίσεις και συμφορές.</a:t>
            </a:r>
            <a:endParaRPr lang="el-GR" dirty="0">
              <a:solidFill>
                <a:srgbClr val="7030A0"/>
              </a:solidFill>
            </a:endParaRPr>
          </a:p>
        </p:txBody>
      </p:sp>
    </p:spTree>
    <p:extLst>
      <p:ext uri="{BB962C8B-B14F-4D97-AF65-F5344CB8AC3E}">
        <p14:creationId xmlns:p14="http://schemas.microsoft.com/office/powerpoint/2010/main" val="1202246115"/>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207034"/>
            <a:ext cx="10515600" cy="6297283"/>
          </a:xfrm>
        </p:spPr>
        <p:txBody>
          <a:bodyPr>
            <a:normAutofit lnSpcReduction="10000"/>
          </a:bodyPr>
          <a:lstStyle/>
          <a:p>
            <a:pPr marL="0" indent="0">
              <a:buNone/>
            </a:pPr>
            <a:r>
              <a:rPr lang="el-GR" dirty="0" smtClean="0">
                <a:solidFill>
                  <a:srgbClr val="7030A0"/>
                </a:solidFill>
              </a:rPr>
              <a:t>Δεν θα πω τον </a:t>
            </a:r>
            <a:r>
              <a:rPr lang="el-GR" b="1" dirty="0" smtClean="0">
                <a:solidFill>
                  <a:srgbClr val="7030A0"/>
                </a:solidFill>
              </a:rPr>
              <a:t>ορισμό</a:t>
            </a:r>
            <a:r>
              <a:rPr lang="el-GR" dirty="0" smtClean="0">
                <a:solidFill>
                  <a:srgbClr val="7030A0"/>
                </a:solidFill>
              </a:rPr>
              <a:t> της Ψυχικής  Υγείας, θα πω το </a:t>
            </a:r>
            <a:r>
              <a:rPr lang="el-GR" b="1" dirty="0" smtClean="0">
                <a:solidFill>
                  <a:srgbClr val="7030A0"/>
                </a:solidFill>
              </a:rPr>
              <a:t>βίωμα</a:t>
            </a:r>
            <a:r>
              <a:rPr lang="el-GR" dirty="0" smtClean="0">
                <a:solidFill>
                  <a:srgbClr val="7030A0"/>
                </a:solidFill>
              </a:rPr>
              <a:t> της ψυχικής υγείας :</a:t>
            </a:r>
          </a:p>
          <a:p>
            <a:pPr marL="0" indent="0">
              <a:buNone/>
            </a:pPr>
            <a:endParaRPr lang="el-GR" dirty="0" smtClean="0">
              <a:solidFill>
                <a:srgbClr val="7030A0"/>
              </a:solidFill>
            </a:endParaRPr>
          </a:p>
          <a:p>
            <a:pPr marL="0" indent="0">
              <a:buNone/>
            </a:pPr>
            <a:r>
              <a:rPr lang="el-GR" dirty="0" smtClean="0">
                <a:solidFill>
                  <a:srgbClr val="7030A0"/>
                </a:solidFill>
              </a:rPr>
              <a:t>Και βίωμα σημαίνει ότι επικοινωνώ με το σώμα μου, επικοινωνώ με την ψυχή μου, με την σκέψη μου, άρα δίνω χρόνο να </a:t>
            </a:r>
            <a:r>
              <a:rPr lang="el-GR" dirty="0" err="1" smtClean="0">
                <a:solidFill>
                  <a:srgbClr val="7030A0"/>
                </a:solidFill>
              </a:rPr>
              <a:t>αναστοχαστώ</a:t>
            </a:r>
            <a:r>
              <a:rPr lang="el-GR" dirty="0" smtClean="0">
                <a:solidFill>
                  <a:srgbClr val="7030A0"/>
                </a:solidFill>
              </a:rPr>
              <a:t>, να σκεφθώ, να δω τον ήλιο που λάμπει έξω και γεμίζω αισιοδοξία και δύναμη να κινήσω γη και ουρανό, να δω και ν’ ακούσω τη φύση γύρω μου, να μυρίσω….. </a:t>
            </a:r>
          </a:p>
          <a:p>
            <a:pPr marL="0" indent="0">
              <a:buNone/>
            </a:pPr>
            <a:endParaRPr lang="el-GR" dirty="0">
              <a:solidFill>
                <a:srgbClr val="7030A0"/>
              </a:solidFill>
            </a:endParaRPr>
          </a:p>
          <a:p>
            <a:pPr marL="0" indent="0">
              <a:buNone/>
            </a:pPr>
            <a:r>
              <a:rPr lang="el-GR" dirty="0" smtClean="0">
                <a:solidFill>
                  <a:srgbClr val="7030A0"/>
                </a:solidFill>
              </a:rPr>
              <a:t>Να ξέρω ότι έχω εργασία, δεν είμαι άνεργος</a:t>
            </a:r>
          </a:p>
          <a:p>
            <a:pPr marL="0" indent="0">
              <a:buNone/>
            </a:pPr>
            <a:r>
              <a:rPr lang="el-GR" dirty="0" smtClean="0">
                <a:solidFill>
                  <a:srgbClr val="7030A0"/>
                </a:solidFill>
              </a:rPr>
              <a:t>Ότι έχω και νιώθω ασφάλεια, σταθερότητα και συνέπεια από τους ανώτερους μου</a:t>
            </a:r>
          </a:p>
          <a:p>
            <a:pPr marL="0" indent="0">
              <a:buNone/>
            </a:pPr>
            <a:r>
              <a:rPr lang="el-GR" dirty="0" smtClean="0">
                <a:solidFill>
                  <a:srgbClr val="7030A0"/>
                </a:solidFill>
              </a:rPr>
              <a:t>Ότι αναγνωρίζεται αυτό που προσφέρω με την ποιότητα που προσφέρω, </a:t>
            </a:r>
          </a:p>
          <a:p>
            <a:pPr marL="0" indent="0">
              <a:buNone/>
            </a:pPr>
            <a:r>
              <a:rPr lang="el-GR" dirty="0" smtClean="0">
                <a:solidFill>
                  <a:srgbClr val="7030A0"/>
                </a:solidFill>
              </a:rPr>
              <a:t>Άρα, ανταμείβομαι με έναν μισθό</a:t>
            </a:r>
            <a:endParaRPr lang="el-GR" dirty="0">
              <a:solidFill>
                <a:srgbClr val="7030A0"/>
              </a:solidFill>
            </a:endParaRPr>
          </a:p>
        </p:txBody>
      </p:sp>
    </p:spTree>
    <p:extLst>
      <p:ext uri="{BB962C8B-B14F-4D97-AF65-F5344CB8AC3E}">
        <p14:creationId xmlns:p14="http://schemas.microsoft.com/office/powerpoint/2010/main" val="1993006620"/>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28675" y="682625"/>
            <a:ext cx="10515600" cy="5632450"/>
          </a:xfrm>
        </p:spPr>
        <p:txBody>
          <a:bodyPr>
            <a:normAutofit lnSpcReduction="10000"/>
          </a:bodyPr>
          <a:lstStyle/>
          <a:p>
            <a:pPr marL="0" indent="0">
              <a:buNone/>
            </a:pPr>
            <a:r>
              <a:rPr lang="el-GR" dirty="0" smtClean="0">
                <a:solidFill>
                  <a:srgbClr val="7030A0"/>
                </a:solidFill>
              </a:rPr>
              <a:t>Η αγάπη που βιώνουμε, η ανάγκη να αγαπηθείς</a:t>
            </a:r>
          </a:p>
          <a:p>
            <a:pPr marL="0" indent="0">
              <a:buNone/>
            </a:pPr>
            <a:r>
              <a:rPr lang="el-GR" dirty="0" smtClean="0">
                <a:solidFill>
                  <a:srgbClr val="7030A0"/>
                </a:solidFill>
              </a:rPr>
              <a:t>Η αλήθεια : η δυσκολία και πρόκληση να δεις ποιος πραγματικά είσαι και ποιος πραγματικά είναι ο άλλος</a:t>
            </a:r>
          </a:p>
          <a:p>
            <a:pPr marL="0" indent="0">
              <a:buNone/>
            </a:pPr>
            <a:r>
              <a:rPr lang="el-GR" dirty="0" smtClean="0">
                <a:solidFill>
                  <a:srgbClr val="7030A0"/>
                </a:solidFill>
              </a:rPr>
              <a:t>Η αλλαγή : η δυσκολία μας τόσο να αλλάξουμε όσο και να αποδεχθούμε την αλλαγή του άλλου, άρα και η πρόκληση του να αφήσουμε χώρο και χρόνο στο να δούμε τις αλλαγές και η πρόκληση στο να τις καταλάβουμε.</a:t>
            </a:r>
          </a:p>
          <a:p>
            <a:pPr marL="0" indent="0">
              <a:buNone/>
            </a:pPr>
            <a:r>
              <a:rPr lang="el-GR" dirty="0" smtClean="0">
                <a:solidFill>
                  <a:srgbClr val="7030A0"/>
                </a:solidFill>
              </a:rPr>
              <a:t>Όνειρο, φαντασία, δημιουργικότητα να λειτουργήσουν ως αμπάριζα για να επιστρέφουμε δριμύτεροι στις αντιξοότητες της καθημερινότητας.</a:t>
            </a:r>
          </a:p>
          <a:p>
            <a:pPr marL="0" indent="0">
              <a:buNone/>
            </a:pPr>
            <a:r>
              <a:rPr lang="el-GR" dirty="0" smtClean="0">
                <a:solidFill>
                  <a:srgbClr val="7030A0"/>
                </a:solidFill>
              </a:rPr>
              <a:t>Όπως μας λένε οι καλλιτέχνες της γενιάς μας, άφησε τη σκέψη σου ελεύθερη και τόλμησε να οραματιστείς τη ζωή σου, όπως ακριβώς θα την ήθελες. Ξεκίνα με την τόλμη να αλλάξεις τις σκέψεις σου : με πρόσημα θετικά και </a:t>
            </a:r>
            <a:r>
              <a:rPr lang="el-GR" dirty="0" err="1" smtClean="0">
                <a:solidFill>
                  <a:srgbClr val="7030A0"/>
                </a:solidFill>
              </a:rPr>
              <a:t>μ΄ευγνωμοσύνη</a:t>
            </a:r>
            <a:r>
              <a:rPr lang="el-GR" dirty="0" smtClean="0">
                <a:solidFill>
                  <a:srgbClr val="7030A0"/>
                </a:solidFill>
              </a:rPr>
              <a:t>.</a:t>
            </a:r>
            <a:endParaRPr lang="el-GR" dirty="0">
              <a:solidFill>
                <a:srgbClr val="7030A0"/>
              </a:solidFill>
            </a:endParaRPr>
          </a:p>
        </p:txBody>
      </p:sp>
    </p:spTree>
    <p:extLst>
      <p:ext uri="{BB962C8B-B14F-4D97-AF65-F5344CB8AC3E}">
        <p14:creationId xmlns:p14="http://schemas.microsoft.com/office/powerpoint/2010/main" val="3959630274"/>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81332" y="1126886"/>
            <a:ext cx="10515600" cy="4351338"/>
          </a:xfrm>
        </p:spPr>
        <p:txBody>
          <a:bodyPr/>
          <a:lstStyle/>
          <a:p>
            <a:pPr marL="0" indent="0" algn="ctr">
              <a:buNone/>
            </a:pPr>
            <a:r>
              <a:rPr lang="el-GR" dirty="0" smtClean="0">
                <a:solidFill>
                  <a:srgbClr val="7030A0"/>
                </a:solidFill>
              </a:rPr>
              <a:t>«ΟΤΑΝ ΑΡΧΙΣΑ ΝΑ ΑΓΑΠΩ ΤΟΝ ΕΑΥΤΟ ΜΟΥ</a:t>
            </a:r>
          </a:p>
          <a:p>
            <a:pPr marL="0" indent="0" algn="ctr">
              <a:buNone/>
            </a:pPr>
            <a:r>
              <a:rPr lang="el-GR" dirty="0" smtClean="0">
                <a:solidFill>
                  <a:srgbClr val="7030A0"/>
                </a:solidFill>
              </a:rPr>
              <a:t>Έπαψα να λαχταρώ μια διαφορετική ζωή</a:t>
            </a:r>
          </a:p>
          <a:p>
            <a:pPr marL="0" indent="0" algn="ctr">
              <a:buNone/>
            </a:pPr>
            <a:r>
              <a:rPr lang="el-GR" dirty="0" smtClean="0">
                <a:solidFill>
                  <a:srgbClr val="7030A0"/>
                </a:solidFill>
              </a:rPr>
              <a:t>Και</a:t>
            </a:r>
          </a:p>
          <a:p>
            <a:pPr marL="0" indent="0" algn="ctr">
              <a:buNone/>
            </a:pPr>
            <a:r>
              <a:rPr lang="el-GR" dirty="0" smtClean="0">
                <a:solidFill>
                  <a:srgbClr val="7030A0"/>
                </a:solidFill>
              </a:rPr>
              <a:t>Είδα ότι τα πάντα γύρω μου, με καλούσαν να αναπτυχθώ</a:t>
            </a:r>
          </a:p>
          <a:p>
            <a:pPr marL="0" indent="0" algn="ctr">
              <a:buNone/>
            </a:pPr>
            <a:r>
              <a:rPr lang="el-GR" dirty="0" smtClean="0">
                <a:solidFill>
                  <a:srgbClr val="7030A0"/>
                </a:solidFill>
              </a:rPr>
              <a:t>Σήμερα,</a:t>
            </a:r>
          </a:p>
          <a:p>
            <a:pPr marL="0" indent="0" algn="ctr">
              <a:buNone/>
            </a:pPr>
            <a:r>
              <a:rPr lang="el-GR" dirty="0" smtClean="0">
                <a:solidFill>
                  <a:srgbClr val="7030A0"/>
                </a:solidFill>
              </a:rPr>
              <a:t>Ξέρω ότι αυτό λέγεται</a:t>
            </a:r>
          </a:p>
          <a:p>
            <a:pPr marL="0" indent="0" algn="ctr">
              <a:buNone/>
            </a:pPr>
            <a:r>
              <a:rPr lang="el-GR" dirty="0" smtClean="0">
                <a:solidFill>
                  <a:srgbClr val="7030A0"/>
                </a:solidFill>
              </a:rPr>
              <a:t>ΩΡΙΜΟΤΗΤΑ»</a:t>
            </a:r>
            <a:endParaRPr lang="el-GR" dirty="0">
              <a:solidFill>
                <a:srgbClr val="7030A0"/>
              </a:solidFill>
            </a:endParaRPr>
          </a:p>
        </p:txBody>
      </p:sp>
      <p:sp>
        <p:nvSpPr>
          <p:cNvPr id="4" name="TextBox 3"/>
          <p:cNvSpPr txBox="1"/>
          <p:nvPr/>
        </p:nvSpPr>
        <p:spPr>
          <a:xfrm>
            <a:off x="8531524" y="5016559"/>
            <a:ext cx="2751826" cy="461665"/>
          </a:xfrm>
          <a:prstGeom prst="rect">
            <a:avLst/>
          </a:prstGeom>
          <a:noFill/>
        </p:spPr>
        <p:txBody>
          <a:bodyPr wrap="square" rtlCol="0">
            <a:spAutoFit/>
          </a:bodyPr>
          <a:lstStyle/>
          <a:p>
            <a:r>
              <a:rPr lang="el-GR" sz="2400" dirty="0" smtClean="0">
                <a:solidFill>
                  <a:srgbClr val="7030A0"/>
                </a:solidFill>
              </a:rPr>
              <a:t>«Κ», Δεκ-Ιαν 2017</a:t>
            </a:r>
            <a:endParaRPr lang="el-GR" sz="2400" dirty="0">
              <a:solidFill>
                <a:srgbClr val="7030A0"/>
              </a:solidFill>
            </a:endParaRPr>
          </a:p>
        </p:txBody>
      </p:sp>
    </p:spTree>
    <p:extLst>
      <p:ext uri="{BB962C8B-B14F-4D97-AF65-F5344CB8AC3E}">
        <p14:creationId xmlns:p14="http://schemas.microsoft.com/office/powerpoint/2010/main" val="179240505"/>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indent="0" algn="ctr">
              <a:buNone/>
            </a:pPr>
            <a:r>
              <a:rPr lang="el-GR" dirty="0" smtClean="0">
                <a:solidFill>
                  <a:srgbClr val="7030A0"/>
                </a:solidFill>
              </a:rPr>
              <a:t>Η δημιουργία, είναι μια συνεχής διαδικασία</a:t>
            </a:r>
          </a:p>
          <a:p>
            <a:pPr marL="0" indent="0" algn="ctr">
              <a:buNone/>
            </a:pPr>
            <a:r>
              <a:rPr lang="el-GR" dirty="0" smtClean="0">
                <a:solidFill>
                  <a:srgbClr val="7030A0"/>
                </a:solidFill>
              </a:rPr>
              <a:t>Μίμησης – σύνθεσης - υπέρβασης</a:t>
            </a:r>
            <a:endParaRPr lang="el-GR" dirty="0">
              <a:solidFill>
                <a:srgbClr val="7030A0"/>
              </a:solidFill>
            </a:endParaRPr>
          </a:p>
        </p:txBody>
      </p:sp>
    </p:spTree>
    <p:extLst>
      <p:ext uri="{BB962C8B-B14F-4D97-AF65-F5344CB8AC3E}">
        <p14:creationId xmlns:p14="http://schemas.microsoft.com/office/powerpoint/2010/main" val="4179991112"/>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indent="0" algn="ctr">
              <a:buNone/>
            </a:pPr>
            <a:r>
              <a:rPr lang="el-GR" dirty="0" smtClean="0">
                <a:solidFill>
                  <a:srgbClr val="7030A0"/>
                </a:solidFill>
              </a:rPr>
              <a:t>Εργασία</a:t>
            </a:r>
          </a:p>
          <a:p>
            <a:pPr marL="0" indent="0">
              <a:buNone/>
            </a:pPr>
            <a:endParaRPr lang="el-GR" dirty="0">
              <a:solidFill>
                <a:srgbClr val="7030A0"/>
              </a:solidFill>
            </a:endParaRPr>
          </a:p>
          <a:p>
            <a:pPr marL="0" indent="0" algn="ctr">
              <a:buNone/>
            </a:pPr>
            <a:r>
              <a:rPr lang="el-GR" dirty="0" smtClean="0">
                <a:solidFill>
                  <a:srgbClr val="7030A0"/>
                </a:solidFill>
              </a:rPr>
              <a:t>Τι χαρακτηρίζει το σημερινό εργασιακό περιβάλλον</a:t>
            </a:r>
            <a:endParaRPr lang="el-GR" dirty="0">
              <a:solidFill>
                <a:srgbClr val="7030A0"/>
              </a:solidFill>
            </a:endParaRPr>
          </a:p>
        </p:txBody>
      </p:sp>
    </p:spTree>
    <p:extLst>
      <p:ext uri="{BB962C8B-B14F-4D97-AF65-F5344CB8AC3E}">
        <p14:creationId xmlns:p14="http://schemas.microsoft.com/office/powerpoint/2010/main" val="3858502441"/>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TotalTime>
  <Words>2136</Words>
  <Application>Microsoft Office PowerPoint</Application>
  <PresentationFormat>Προσαρμογή</PresentationFormat>
  <Paragraphs>141</Paragraphs>
  <Slides>30</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Θέμα του Office</vt:lpstr>
      <vt:lpstr>«Αναζητώντας την ψυχική υγεία στους χώρους εργασίας μετά την κρίση»   «Οι προκλήσεις των καιρών : ψυχική υγεία και εργασία»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«Αναζητώντας την ψυχική υγεία στους χώρους εργασίας μετά την κρίση»   «Οι προκλήσεις των καιρών : ψυχική υγεία και εργασία»</dc:title>
  <dc:creator>MARINA</dc:creator>
  <cp:lastModifiedBy>NIKI</cp:lastModifiedBy>
  <cp:revision>25</cp:revision>
  <cp:lastPrinted>2018-05-23T06:46:40Z</cp:lastPrinted>
  <dcterms:created xsi:type="dcterms:W3CDTF">2018-05-07T08:14:57Z</dcterms:created>
  <dcterms:modified xsi:type="dcterms:W3CDTF">2018-05-23T06:52:11Z</dcterms:modified>
</cp:coreProperties>
</file>