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753600" cy="7315200"/>
  <p:notesSz cx="9753600" cy="73152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25925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524500" y="0"/>
            <a:ext cx="4227513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32417-53E7-4512-8550-8DDE90D54852}" type="datetimeFigureOut">
              <a:rPr lang="el-GR" smtClean="0"/>
              <a:t>19/04/2018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30480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74725" y="3475038"/>
            <a:ext cx="7804150" cy="32908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225925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524500" y="6948488"/>
            <a:ext cx="42275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97B17-5827-4D5A-9F47-22441DDCE69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4308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19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4/19/2018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1212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4/19/2018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1212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3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4/19/2018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1212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4/19/2018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4/19/2018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8540" y="463421"/>
            <a:ext cx="7716519" cy="856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21212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3013" y="2203907"/>
            <a:ext cx="8667572" cy="3250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1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4/19/2018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0025" y="200025"/>
            <a:ext cx="9382125" cy="4257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196082" y="4746073"/>
            <a:ext cx="7380605" cy="801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010"/>
              </a:lnSpc>
            </a:pPr>
            <a:r>
              <a:rPr sz="4200" i="1" spc="-5" dirty="0">
                <a:solidFill>
                  <a:srgbClr val="212121"/>
                </a:solidFill>
                <a:latin typeface="Arial"/>
                <a:cs typeface="Arial"/>
              </a:rPr>
              <a:t>ΒΑΖΟΝΤΑ</a:t>
            </a:r>
            <a:r>
              <a:rPr sz="4200" i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42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4200" i="1" spc="-5" dirty="0">
                <a:solidFill>
                  <a:srgbClr val="212121"/>
                </a:solidFill>
                <a:latin typeface="Arial"/>
                <a:cs typeface="Arial"/>
              </a:rPr>
              <a:t>ΟΡΙ</a:t>
            </a:r>
            <a:r>
              <a:rPr sz="4200" i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42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4200" i="1" spc="-5" dirty="0">
                <a:solidFill>
                  <a:srgbClr val="212121"/>
                </a:solidFill>
                <a:latin typeface="Arial"/>
                <a:cs typeface="Arial"/>
              </a:rPr>
              <a:t>ΣΤ</a:t>
            </a:r>
            <a:r>
              <a:rPr sz="4200" i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42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4200" i="1" spc="-5" dirty="0">
                <a:solidFill>
                  <a:srgbClr val="212121"/>
                </a:solidFill>
                <a:latin typeface="Arial"/>
                <a:cs typeface="Arial"/>
              </a:rPr>
              <a:t>ΠΑΙΔΙ</a:t>
            </a:r>
            <a:r>
              <a:rPr sz="4200" i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endParaRPr sz="4200" dirty="0">
              <a:latin typeface="Arial"/>
              <a:cs typeface="Arial"/>
            </a:endParaRPr>
          </a:p>
          <a:p>
            <a:pPr marR="67310" algn="ctr">
              <a:lnSpc>
                <a:spcPts val="1889"/>
              </a:lnSpc>
            </a:pPr>
            <a:r>
              <a:rPr sz="1600" i="1" spc="-5" dirty="0">
                <a:solidFill>
                  <a:srgbClr val="212121"/>
                </a:solidFill>
                <a:latin typeface="Arial"/>
                <a:cs typeface="Arial"/>
              </a:rPr>
              <a:t>20</a:t>
            </a:r>
            <a:r>
              <a:rPr sz="1600" i="1" dirty="0">
                <a:solidFill>
                  <a:srgbClr val="212121"/>
                </a:solidFill>
                <a:latin typeface="Arial"/>
                <a:cs typeface="Arial"/>
              </a:rPr>
              <a:t>ο </a:t>
            </a:r>
            <a:r>
              <a:rPr sz="1600" i="1" spc="-5" dirty="0">
                <a:solidFill>
                  <a:srgbClr val="212121"/>
                </a:solidFill>
                <a:latin typeface="Arial"/>
                <a:cs typeface="Arial"/>
              </a:rPr>
              <a:t>Δημοτικ</a:t>
            </a:r>
            <a:r>
              <a:rPr sz="1600" i="1" dirty="0">
                <a:solidFill>
                  <a:srgbClr val="212121"/>
                </a:solidFill>
                <a:latin typeface="Arial"/>
                <a:cs typeface="Arial"/>
              </a:rPr>
              <a:t>ό </a:t>
            </a:r>
            <a:r>
              <a:rPr sz="1600" i="1" spc="-5" dirty="0">
                <a:solidFill>
                  <a:srgbClr val="212121"/>
                </a:solidFill>
                <a:latin typeface="Arial"/>
                <a:cs typeface="Arial"/>
              </a:rPr>
              <a:t>Περιστερίο</a:t>
            </a:r>
            <a:r>
              <a:rPr sz="1600" i="1" dirty="0">
                <a:solidFill>
                  <a:srgbClr val="212121"/>
                </a:solidFill>
                <a:latin typeface="Arial"/>
                <a:cs typeface="Arial"/>
              </a:rPr>
              <a:t>υ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82516" y="6554129"/>
            <a:ext cx="2955925" cy="488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105" dirty="0">
                <a:solidFill>
                  <a:srgbClr val="41AD9F"/>
                </a:solidFill>
                <a:latin typeface="Arial"/>
                <a:cs typeface="Arial"/>
              </a:rPr>
              <a:t>ΔΕΥΤΕΡ</a:t>
            </a:r>
            <a:r>
              <a:rPr sz="1800" b="1" dirty="0">
                <a:solidFill>
                  <a:srgbClr val="41AD9F"/>
                </a:solidFill>
                <a:latin typeface="Arial"/>
                <a:cs typeface="Arial"/>
              </a:rPr>
              <a:t>Α</a:t>
            </a:r>
            <a:r>
              <a:rPr sz="1800" b="1" spc="215" dirty="0">
                <a:solidFill>
                  <a:srgbClr val="41AD9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41AD9F"/>
                </a:solidFill>
                <a:latin typeface="Arial"/>
                <a:cs typeface="Arial"/>
              </a:rPr>
              <a:t>7</a:t>
            </a:r>
            <a:r>
              <a:rPr sz="1800" b="1" spc="215" dirty="0">
                <a:solidFill>
                  <a:srgbClr val="41AD9F"/>
                </a:solidFill>
                <a:latin typeface="Arial"/>
                <a:cs typeface="Arial"/>
              </a:rPr>
              <a:t> </a:t>
            </a:r>
            <a:r>
              <a:rPr sz="1800" b="1" spc="105" dirty="0">
                <a:solidFill>
                  <a:srgbClr val="41AD9F"/>
                </a:solidFill>
                <a:latin typeface="Arial"/>
                <a:cs typeface="Arial"/>
              </a:rPr>
              <a:t>ΜΑΙΟ</a:t>
            </a:r>
            <a:r>
              <a:rPr sz="1800" b="1" dirty="0">
                <a:solidFill>
                  <a:srgbClr val="41AD9F"/>
                </a:solidFill>
                <a:latin typeface="Arial"/>
                <a:cs typeface="Arial"/>
              </a:rPr>
              <a:t>Υ</a:t>
            </a:r>
            <a:r>
              <a:rPr sz="1800" b="1" spc="215" dirty="0">
                <a:solidFill>
                  <a:srgbClr val="41AD9F"/>
                </a:solidFill>
                <a:latin typeface="Arial"/>
                <a:cs typeface="Arial"/>
              </a:rPr>
              <a:t> </a:t>
            </a:r>
            <a:r>
              <a:rPr sz="1800" b="1" spc="105" dirty="0">
                <a:solidFill>
                  <a:srgbClr val="41AD9F"/>
                </a:solidFill>
                <a:latin typeface="Arial"/>
                <a:cs typeface="Arial"/>
              </a:rPr>
              <a:t>201</a:t>
            </a:r>
            <a:r>
              <a:rPr sz="1800" b="1" dirty="0">
                <a:solidFill>
                  <a:srgbClr val="41AD9F"/>
                </a:solidFill>
                <a:latin typeface="Arial"/>
                <a:cs typeface="Arial"/>
              </a:rPr>
              <a:t>8</a:t>
            </a:r>
            <a:endParaRPr sz="1800" dirty="0">
              <a:latin typeface="Arial"/>
              <a:cs typeface="Arial"/>
            </a:endParaRPr>
          </a:p>
          <a:p>
            <a:pPr marL="740410">
              <a:lnSpc>
                <a:spcPct val="100000"/>
              </a:lnSpc>
              <a:spcBef>
                <a:spcPts val="390"/>
              </a:spcBef>
            </a:pPr>
            <a:r>
              <a:rPr sz="1200" spc="114" dirty="0">
                <a:solidFill>
                  <a:srgbClr val="212121"/>
                </a:solidFill>
                <a:latin typeface="Arial"/>
                <a:cs typeface="Arial"/>
              </a:rPr>
              <a:t>www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1200" spc="-2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114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spc="12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1200" spc="114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200" spc="1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spc="114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1200" spc="-2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114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51684" y="5831941"/>
            <a:ext cx="47961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688464">
              <a:lnSpc>
                <a:spcPct val="117200"/>
              </a:lnSpc>
            </a:pPr>
            <a:r>
              <a:rPr sz="1600" spc="-5" dirty="0">
                <a:solidFill>
                  <a:srgbClr val="212121"/>
                </a:solidFill>
                <a:latin typeface="Arial"/>
                <a:cs typeface="Arial"/>
              </a:rPr>
              <a:t>Παναγιώτ</a:t>
            </a:r>
            <a:r>
              <a:rPr sz="1600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1600" spc="-5" dirty="0">
                <a:solidFill>
                  <a:srgbClr val="212121"/>
                </a:solidFill>
                <a:latin typeface="Arial"/>
                <a:cs typeface="Arial"/>
              </a:rPr>
              <a:t>Ιακώβακη</a:t>
            </a:r>
            <a:r>
              <a:rPr sz="1600" dirty="0">
                <a:solidFill>
                  <a:srgbClr val="212121"/>
                </a:solidFill>
                <a:latin typeface="Arial"/>
                <a:cs typeface="Arial"/>
              </a:rPr>
              <a:t>, </a:t>
            </a:r>
            <a:r>
              <a:rPr sz="1600" spc="-5" dirty="0">
                <a:solidFill>
                  <a:srgbClr val="212121"/>
                </a:solidFill>
                <a:latin typeface="Arial"/>
                <a:cs typeface="Arial"/>
              </a:rPr>
              <a:t>Ψυχολόγο</a:t>
            </a:r>
            <a:r>
              <a:rPr sz="1600" dirty="0">
                <a:solidFill>
                  <a:srgbClr val="212121"/>
                </a:solidFill>
                <a:latin typeface="Arial"/>
                <a:cs typeface="Arial"/>
              </a:rPr>
              <a:t>ς </a:t>
            </a:r>
            <a:r>
              <a:rPr sz="1600" spc="-5" dirty="0">
                <a:solidFill>
                  <a:srgbClr val="212121"/>
                </a:solidFill>
                <a:latin typeface="Arial"/>
                <a:cs typeface="Arial"/>
              </a:rPr>
              <a:t>Δέσποιν</a:t>
            </a:r>
            <a:r>
              <a:rPr sz="1600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1600" spc="-5" dirty="0">
                <a:solidFill>
                  <a:srgbClr val="212121"/>
                </a:solidFill>
                <a:latin typeface="Arial"/>
                <a:cs typeface="Arial"/>
              </a:rPr>
              <a:t>Κατσούδα</a:t>
            </a:r>
            <a:r>
              <a:rPr sz="1600" dirty="0">
                <a:solidFill>
                  <a:srgbClr val="212121"/>
                </a:solidFill>
                <a:latin typeface="Arial"/>
                <a:cs typeface="Arial"/>
              </a:rPr>
              <a:t>, </a:t>
            </a:r>
            <a:r>
              <a:rPr sz="1600" spc="-5" dirty="0">
                <a:solidFill>
                  <a:srgbClr val="212121"/>
                </a:solidFill>
                <a:latin typeface="Arial"/>
                <a:cs typeface="Arial"/>
              </a:rPr>
              <a:t>Ειδ</a:t>
            </a:r>
            <a:r>
              <a:rPr sz="1600" dirty="0">
                <a:solidFill>
                  <a:srgbClr val="212121"/>
                </a:solidFill>
                <a:latin typeface="Arial"/>
                <a:cs typeface="Arial"/>
              </a:rPr>
              <a:t>. </a:t>
            </a:r>
            <a:r>
              <a:rPr sz="1600" spc="-5" dirty="0">
                <a:solidFill>
                  <a:srgbClr val="212121"/>
                </a:solidFill>
                <a:latin typeface="Arial"/>
                <a:cs typeface="Arial"/>
              </a:rPr>
              <a:t>Εκπαιδευτικός-Ψυχολόγο</a:t>
            </a:r>
            <a:r>
              <a:rPr sz="1600" dirty="0">
                <a:solidFill>
                  <a:srgbClr val="212121"/>
                </a:solidFill>
                <a:latin typeface="Arial"/>
                <a:cs typeface="Arial"/>
              </a:rPr>
              <a:t>ς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0025" y="561975"/>
            <a:ext cx="9363075" cy="4114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96329" y="5399401"/>
            <a:ext cx="8161655" cy="392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5" dirty="0">
                <a:solidFill>
                  <a:srgbClr val="212121"/>
                </a:solidFill>
                <a:latin typeface="Arial"/>
                <a:cs typeface="Arial"/>
              </a:rPr>
              <a:t>ΕΥΧΑΡΙΣΤΟΥΜ</a:t>
            </a:r>
            <a:r>
              <a:rPr sz="2800" b="1" dirty="0">
                <a:solidFill>
                  <a:srgbClr val="212121"/>
                </a:solidFill>
                <a:latin typeface="Arial"/>
                <a:cs typeface="Arial"/>
              </a:rPr>
              <a:t>Ε</a:t>
            </a:r>
            <a:r>
              <a:rPr sz="2800" b="1" spc="-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212121"/>
                </a:solidFill>
                <a:latin typeface="Arial"/>
                <a:cs typeface="Arial"/>
              </a:rPr>
              <a:t>ΠΟΛ</a:t>
            </a:r>
            <a:r>
              <a:rPr sz="2800" b="1" dirty="0">
                <a:solidFill>
                  <a:srgbClr val="212121"/>
                </a:solidFill>
                <a:latin typeface="Arial"/>
                <a:cs typeface="Arial"/>
              </a:rPr>
              <a:t>Υ</a:t>
            </a:r>
            <a:r>
              <a:rPr sz="2800" b="1" spc="-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212121"/>
                </a:solidFill>
                <a:latin typeface="Arial"/>
                <a:cs typeface="Arial"/>
              </a:rPr>
              <a:t>ΓΙ</a:t>
            </a:r>
            <a:r>
              <a:rPr sz="28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2800" b="1" spc="-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212121"/>
                </a:solidFill>
                <a:latin typeface="Arial"/>
                <a:cs typeface="Arial"/>
              </a:rPr>
              <a:t>ΤΗ</a:t>
            </a:r>
            <a:r>
              <a:rPr sz="2800" b="1" dirty="0">
                <a:solidFill>
                  <a:srgbClr val="212121"/>
                </a:solidFill>
                <a:latin typeface="Arial"/>
                <a:cs typeface="Arial"/>
              </a:rPr>
              <a:t>Ν</a:t>
            </a:r>
            <a:r>
              <a:rPr sz="2800" b="1" spc="-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212121"/>
                </a:solidFill>
                <a:latin typeface="Arial"/>
                <a:cs typeface="Arial"/>
              </a:rPr>
              <a:t>ΠΡΟΣΟΧ</a:t>
            </a:r>
            <a:r>
              <a:rPr sz="280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2800" b="1" spc="-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212121"/>
                </a:solidFill>
                <a:latin typeface="Arial"/>
                <a:cs typeface="Arial"/>
              </a:rPr>
              <a:t>ΣΑΣ</a:t>
            </a:r>
            <a:r>
              <a:rPr sz="2800" b="1" spc="-135" dirty="0">
                <a:solidFill>
                  <a:srgbClr val="212121"/>
                </a:solidFill>
                <a:latin typeface="Arial Black"/>
                <a:cs typeface="Arial Black"/>
              </a:rPr>
              <a:t>!</a:t>
            </a:r>
            <a:endParaRPr sz="28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0025" y="209550"/>
            <a:ext cx="4333875" cy="662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733904" y="605589"/>
            <a:ext cx="4105910" cy="882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529"/>
              </a:lnSpc>
            </a:pP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ΣΕ</a:t>
            </a:r>
            <a:r>
              <a:rPr sz="3200"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3200"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ΧΡΗΣΙΜΕΥ</a:t>
            </a:r>
            <a:r>
              <a:rPr sz="3200" b="1" spc="-5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ΥΝ </a:t>
            </a:r>
            <a:r>
              <a:rPr sz="3200" b="1" spc="-5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3200"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ΡΙΑ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5901" y="2203907"/>
            <a:ext cx="4464685" cy="3250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294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 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θέσπιση 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ορίων 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μια 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διαδικασία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 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διαρκεί 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σε 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όλη μας </a:t>
            </a:r>
            <a:r>
              <a:rPr sz="1400" spc="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 </a:t>
            </a:r>
            <a:r>
              <a:rPr sz="1400" spc="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ζωή. </a:t>
            </a:r>
            <a:r>
              <a:rPr sz="1400" spc="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μια 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διαδικασία 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 </a:t>
            </a:r>
            <a:r>
              <a:rPr sz="1400" spc="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συνοδεύεται </a:t>
            </a:r>
            <a:r>
              <a:rPr sz="1400" spc="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 δοκιμασίες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λάθη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οποία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έχουν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ανάγκη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παιδιά. Το  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όριο  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 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Αγάπη,  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 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φροντίδα  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 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συνιστά  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μια υπεύθυνη και ώριμη στάση των γονέων προς το παιδί.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"/>
              </a:spcBef>
            </a:pPr>
            <a:endParaRPr sz="1950" dirty="0">
              <a:latin typeface="Times New Roman"/>
              <a:cs typeface="Times New Roman"/>
            </a:endParaRPr>
          </a:p>
          <a:p>
            <a:pPr marL="36195" marR="16510" algn="just">
              <a:lnSpc>
                <a:spcPct val="1294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όρια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παρέχουν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ασφάλεια.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Οι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γονείς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θέτουν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σωστά όρια    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βοηθούν    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   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παιδιά    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   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νιώθουν    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ασφάλεια, εμπιστοσύνη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σε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εκείνους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στον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εαυτό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τους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παρέχοντας σαφή </a:t>
            </a:r>
            <a:r>
              <a:rPr sz="1400" spc="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μηνύματα </a:t>
            </a:r>
            <a:r>
              <a:rPr sz="1400" spc="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διαπαιδαγώγησης. </a:t>
            </a:r>
            <a:r>
              <a:rPr sz="1400" spc="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Ασφαλώς </a:t>
            </a:r>
            <a:r>
              <a:rPr sz="1400" spc="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 </a:t>
            </a:r>
            <a:r>
              <a:rPr sz="1400" spc="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θέσπιση των</a:t>
            </a:r>
            <a:r>
              <a:rPr sz="1400" spc="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ορίων</a:t>
            </a:r>
            <a:r>
              <a:rPr sz="1400" spc="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</a:t>
            </a:r>
            <a:r>
              <a:rPr sz="1400" spc="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</a:t>
            </a:r>
            <a:r>
              <a:rPr sz="1400" spc="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πλευρά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των</a:t>
            </a:r>
            <a:r>
              <a:rPr sz="1400" spc="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γονιών</a:t>
            </a:r>
            <a:r>
              <a:rPr sz="1400" spc="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σημαίνει</a:t>
            </a:r>
            <a:r>
              <a:rPr sz="1400" spc="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αυτόματα και την τήρηση πρώτιστα από τους ίδιους.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57850" y="95250"/>
            <a:ext cx="3819525" cy="6924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30250" y="244981"/>
            <a:ext cx="3905250" cy="434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3200" b="1" spc="-5" dirty="0">
                <a:solidFill>
                  <a:srgbClr val="212121"/>
                </a:solidFill>
                <a:latin typeface="Arial"/>
                <a:cs typeface="Arial"/>
              </a:rPr>
              <a:t>ΔΕ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Ν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ΤΩ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Ν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ΟΡΙΩ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Ν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1000" y="978719"/>
            <a:ext cx="5276850" cy="60412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400" b="1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ΔΕ</a:t>
            </a:r>
            <a:r>
              <a:rPr sz="1400" b="1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b="1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σημαί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ρπροστασί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ρησ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endParaRPr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marR="808990" indent="-285750">
              <a:lnSpc>
                <a:spcPct val="208300"/>
              </a:lnSpc>
              <a:buFont typeface="Arial" panose="020B0604020202020204" pitchFamily="34" charset="0"/>
              <a:buChar char="•"/>
            </a:pP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ελευ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ρία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τιθ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ά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όρι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άθο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δύν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αμ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παι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ιά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marR="287655" indent="-285750">
              <a:lnSpc>
                <a:spcPct val="208300"/>
              </a:lnSpc>
              <a:buFont typeface="Arial" panose="020B0604020202020204" pitchFamily="34" charset="0"/>
              <a:buChar char="•"/>
            </a:pPr>
            <a:r>
              <a:rPr sz="1400" b="1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ΔΕ</a:t>
            </a:r>
            <a:r>
              <a:rPr sz="1400" b="1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b="1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σημαί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όρ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ευ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μπ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ιρί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ματι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ότητα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τιθ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δε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ίχ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υν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τί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ζ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αθο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γ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ύν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marR="5080" indent="-285750">
              <a:lnSpc>
                <a:spcPct val="208300"/>
              </a:lnSpc>
              <a:buFont typeface="Arial" panose="020B0604020202020204" pitchFamily="34" charset="0"/>
              <a:buChar char="•"/>
            </a:pPr>
            <a:r>
              <a:rPr sz="1400" b="1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ΔΕ</a:t>
            </a:r>
            <a:r>
              <a:rPr sz="1400" b="1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b="1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υνδέ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sz="1400" spc="-21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ιμ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ρία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αποθάρρ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ιαρ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ή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άρ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ηση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όρι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υνδέ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πιθ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μί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αφορά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σταθ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ρο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νες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ξ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τι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κέ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υλές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Θέ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όρι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οηθο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παι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ά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ομηθο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προσαρμοστο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αποτ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ελε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σματι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ά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νων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ία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ί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μι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μορφ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ή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παί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δευ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ση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άσ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οι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νων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ύ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νε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ς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εβ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ασμ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στη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ν </a:t>
            </a:r>
            <a:r>
              <a:rPr sz="1400" spc="-95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ατομι</a:t>
            </a:r>
            <a:r>
              <a:rPr sz="1400" spc="12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sz="1400" spc="114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ότητα</a:t>
            </a:r>
            <a:r>
              <a:rPr sz="14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0025" y="200025"/>
            <a:ext cx="3819525" cy="6924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20135" marR="5080">
              <a:lnSpc>
                <a:spcPts val="3520"/>
              </a:lnSpc>
            </a:pPr>
            <a:r>
              <a:rPr dirty="0"/>
              <a:t>Η</a:t>
            </a:r>
            <a:r>
              <a:rPr spc="-55" dirty="0"/>
              <a:t> </a:t>
            </a:r>
            <a:r>
              <a:rPr spc="-5" dirty="0"/>
              <a:t>Θ</a:t>
            </a:r>
            <a:r>
              <a:rPr dirty="0"/>
              <a:t>Ε</a:t>
            </a:r>
            <a:r>
              <a:rPr spc="-5" dirty="0"/>
              <a:t>Ω</a:t>
            </a:r>
            <a:r>
              <a:rPr dirty="0"/>
              <a:t>ΡΙΑ</a:t>
            </a:r>
            <a:r>
              <a:rPr spc="-55" dirty="0"/>
              <a:t> </a:t>
            </a:r>
            <a:r>
              <a:rPr spc="-5" dirty="0"/>
              <a:t>Τ</a:t>
            </a:r>
            <a:r>
              <a:rPr dirty="0"/>
              <a:t>ΗΣ ΕΠΙ</a:t>
            </a:r>
            <a:r>
              <a:rPr spc="-5" dirty="0"/>
              <a:t>Τ</a:t>
            </a:r>
            <a:r>
              <a:rPr dirty="0"/>
              <a:t>ΡΕΠ</a:t>
            </a:r>
            <a:r>
              <a:rPr spc="-5" dirty="0"/>
              <a:t>Τ</a:t>
            </a:r>
            <a:r>
              <a:rPr dirty="0"/>
              <a:t>ΙΚ</a:t>
            </a:r>
            <a:r>
              <a:rPr spc="-5" dirty="0"/>
              <a:t>ΟΤ</a:t>
            </a:r>
            <a:r>
              <a:rPr dirty="0"/>
              <a:t>Η</a:t>
            </a:r>
            <a:r>
              <a:rPr spc="-5" dirty="0"/>
              <a:t>Τ</a:t>
            </a:r>
            <a:r>
              <a:rPr dirty="0"/>
              <a:t>ΑΣ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18050" y="1622780"/>
            <a:ext cx="4500880" cy="46771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800" marR="5080" algn="just">
              <a:lnSpc>
                <a:spcPct val="1294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πλήρης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απουσία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ορίων,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πλήρη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ελευθερία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στο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παιδί,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έχει κατοστροφικές    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συνέπειες    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για    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   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ίδια    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   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παιδιά. Μαθαίνοντας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κάνουν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πάντα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δικό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τους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αδιαφ</a:t>
            </a:r>
            <a:r>
              <a:rPr lang="en-US" sz="1400" dirty="0" smtClean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ρούν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για </a:t>
            </a:r>
            <a:r>
              <a:rPr sz="1400" spc="-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τις </a:t>
            </a:r>
            <a:r>
              <a:rPr sz="1400" spc="-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συνέπειες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 </a:t>
            </a:r>
            <a:r>
              <a:rPr sz="1400" spc="-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μπορεί </a:t>
            </a:r>
            <a:r>
              <a:rPr sz="1400" spc="-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</a:t>
            </a:r>
            <a:r>
              <a:rPr sz="1400" spc="-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έχει </a:t>
            </a:r>
            <a:r>
              <a:rPr sz="1400" spc="-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 </a:t>
            </a:r>
            <a:r>
              <a:rPr sz="1400" spc="-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συμπεριφορά </a:t>
            </a:r>
            <a:r>
              <a:rPr sz="1400" spc="-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τους στους </a:t>
            </a:r>
            <a:r>
              <a:rPr sz="1400" spc="-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άλλους </a:t>
            </a:r>
            <a:r>
              <a:rPr sz="1400" spc="-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με </a:t>
            </a:r>
            <a:r>
              <a:rPr sz="1400" spc="-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απότελεσμα </a:t>
            </a:r>
            <a:r>
              <a:rPr sz="1400" spc="-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</a:t>
            </a:r>
            <a:r>
              <a:rPr sz="1400" spc="-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δυσκολεύονται </a:t>
            </a:r>
            <a:r>
              <a:rPr sz="1400" spc="-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ιδιαίτερα στην διαμόρφωση υγιών κοινωνικών σχέσεων.</a:t>
            </a:r>
            <a:endParaRPr sz="1400" dirty="0">
              <a:latin typeface="Calibri"/>
              <a:cs typeface="Calibri"/>
            </a:endParaRPr>
          </a:p>
          <a:p>
            <a:pPr marL="13335" marR="17145" algn="just">
              <a:lnSpc>
                <a:spcPct val="129400"/>
              </a:lnSpc>
              <a:spcBef>
                <a:spcPts val="944"/>
              </a:spcBef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</a:t>
            </a:r>
            <a:r>
              <a:rPr sz="1400" spc="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παιδιά</a:t>
            </a:r>
            <a:r>
              <a:rPr sz="1400" spc="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με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απεριόριστη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ελευθερί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νιώθουν</a:t>
            </a:r>
            <a:r>
              <a:rPr sz="1400" spc="11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συχνά τον  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φόβο  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της  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εγκατάλειψης  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 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μια  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ανασφάλεια  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αντιμετωπίζουν   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τις   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προκλήσεις   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της   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καθημερινότητας. Παρουσιάζουν  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err="1">
                <a:solidFill>
                  <a:srgbClr val="212121"/>
                </a:solidFill>
                <a:latin typeface="Calibri"/>
                <a:cs typeface="Calibri"/>
              </a:rPr>
              <a:t>έλλειψη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  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err="1" smtClean="0">
                <a:solidFill>
                  <a:srgbClr val="212121"/>
                </a:solidFill>
                <a:latin typeface="Calibri"/>
                <a:cs typeface="Calibri"/>
              </a:rPr>
              <a:t>ικ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ανοποίησης</a:t>
            </a:r>
            <a:r>
              <a:rPr lang="en-US" sz="14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και εκρ</a:t>
            </a: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ήξεις </a:t>
            </a:r>
            <a:r>
              <a:rPr sz="1400" dirty="0" err="1" smtClean="0">
                <a:solidFill>
                  <a:srgbClr val="212121"/>
                </a:solidFill>
                <a:latin typeface="Calibri"/>
                <a:cs typeface="Calibri"/>
              </a:rPr>
              <a:t>θυμ</a:t>
            </a: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ού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endParaRPr lang="el-GR" sz="1400" dirty="0" smtClean="0">
              <a:solidFill>
                <a:srgbClr val="212121"/>
              </a:solidFill>
              <a:latin typeface="Calibri"/>
              <a:cs typeface="Calibri"/>
            </a:endParaRPr>
          </a:p>
          <a:p>
            <a:pPr marL="13335" marR="17145" algn="just">
              <a:lnSpc>
                <a:spcPct val="129400"/>
              </a:lnSpc>
              <a:spcBef>
                <a:spcPts val="944"/>
              </a:spcBef>
            </a:pP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Η έλλειψη ορίων </a:t>
            </a:r>
            <a:r>
              <a:rPr sz="1400" dirty="0" err="1" smtClean="0">
                <a:solidFill>
                  <a:srgbClr val="212121"/>
                </a:solidFill>
                <a:latin typeface="Calibri"/>
                <a:cs typeface="Calibri"/>
              </a:rPr>
              <a:t>στερεί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1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 </a:t>
            </a:r>
            <a:r>
              <a:rPr sz="1400" spc="-10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</a:t>
            </a:r>
            <a:r>
              <a:rPr sz="1400" spc="-10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παιδιά </a:t>
            </a:r>
            <a:r>
              <a:rPr sz="1400" spc="-10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 εμπιστοσύνη 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στον 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εαυτό 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τους</a:t>
            </a: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lang="el-GR" sz="1400" dirty="0">
                <a:solidFill>
                  <a:srgbClr val="212121"/>
                </a:solidFill>
                <a:cs typeface="Calibri"/>
              </a:rPr>
              <a:t>με αποτέλεσμα </a:t>
            </a:r>
            <a:r>
              <a:rPr lang="el-GR" sz="1400" dirty="0" smtClean="0">
                <a:solidFill>
                  <a:srgbClr val="212121"/>
                </a:solidFill>
                <a:cs typeface="Calibri"/>
              </a:rPr>
              <a:t>να</a:t>
            </a:r>
            <a:r>
              <a:rPr lang="el-GR" sz="1400" spc="125" dirty="0" smtClean="0">
                <a:solidFill>
                  <a:srgbClr val="212121"/>
                </a:solidFill>
                <a:cs typeface="Calibri"/>
              </a:rPr>
              <a:t> </a:t>
            </a:r>
            <a:r>
              <a:rPr lang="el-GR" sz="1400" dirty="0">
                <a:solidFill>
                  <a:srgbClr val="212121"/>
                </a:solidFill>
                <a:cs typeface="Calibri"/>
              </a:rPr>
              <a:t>γίνονται</a:t>
            </a:r>
            <a:r>
              <a:rPr lang="el-GR" sz="1400" spc="130" dirty="0">
                <a:solidFill>
                  <a:srgbClr val="212121"/>
                </a:solidFill>
                <a:cs typeface="Calibri"/>
              </a:rPr>
              <a:t> </a:t>
            </a:r>
            <a:r>
              <a:rPr lang="el-GR" sz="1400" dirty="0">
                <a:solidFill>
                  <a:srgbClr val="212121"/>
                </a:solidFill>
                <a:cs typeface="Calibri"/>
              </a:rPr>
              <a:t>ανασφαλή</a:t>
            </a:r>
            <a:r>
              <a:rPr lang="el-GR" sz="1400" spc="130" dirty="0">
                <a:solidFill>
                  <a:srgbClr val="212121"/>
                </a:solidFill>
                <a:cs typeface="Calibri"/>
              </a:rPr>
              <a:t> </a:t>
            </a:r>
            <a:r>
              <a:rPr lang="el-GR" sz="1400" dirty="0">
                <a:solidFill>
                  <a:srgbClr val="212121"/>
                </a:solidFill>
                <a:cs typeface="Calibri"/>
              </a:rPr>
              <a:t>και</a:t>
            </a:r>
            <a:r>
              <a:rPr lang="el-GR" sz="1400" spc="130" dirty="0">
                <a:solidFill>
                  <a:srgbClr val="212121"/>
                </a:solidFill>
                <a:cs typeface="Calibri"/>
              </a:rPr>
              <a:t> </a:t>
            </a:r>
            <a:r>
              <a:rPr lang="el-GR" sz="1400" dirty="0">
                <a:solidFill>
                  <a:srgbClr val="212121"/>
                </a:solidFill>
                <a:cs typeface="Calibri"/>
              </a:rPr>
              <a:t>έχουν</a:t>
            </a:r>
            <a:r>
              <a:rPr lang="el-GR" sz="1400" spc="130" dirty="0">
                <a:solidFill>
                  <a:srgbClr val="212121"/>
                </a:solidFill>
                <a:cs typeface="Calibri"/>
              </a:rPr>
              <a:t> </a:t>
            </a:r>
            <a:r>
              <a:rPr lang="el-GR" sz="1400" dirty="0">
                <a:solidFill>
                  <a:srgbClr val="212121"/>
                </a:solidFill>
                <a:cs typeface="Calibri"/>
              </a:rPr>
              <a:t>λιγότερη αυτοπεποίθηση να προχωρήσουν σε κάτι καινούριο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. </a:t>
            </a: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lang="el-GR" sz="1400" dirty="0">
                <a:solidFill>
                  <a:srgbClr val="212121"/>
                </a:solidFill>
                <a:latin typeface="Calibri"/>
                <a:cs typeface="Calibri"/>
              </a:rPr>
              <a:t>Δ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ε</a:t>
            </a: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ν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β</a:t>
            </a:r>
            <a:r>
              <a:rPr sz="1400" dirty="0" err="1" smtClean="0">
                <a:solidFill>
                  <a:srgbClr val="212121"/>
                </a:solidFill>
                <a:latin typeface="Calibri"/>
                <a:cs typeface="Calibri"/>
              </a:rPr>
              <a:t>ιώνουν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 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δούναι 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λαβείν, 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 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υγιή 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δηλαδή 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επικοινωνία 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σε συναισθηματικό  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 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πνευματικό  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επίπεδο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5275" y="200025"/>
            <a:ext cx="9258300" cy="29146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5275" y="200025"/>
            <a:ext cx="9258300" cy="29146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97000" y="3711446"/>
            <a:ext cx="6943725" cy="408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810"/>
              </a:lnSpc>
            </a:pP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3200" b="1" spc="-5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ΥΠΕΡΒ</a:t>
            </a:r>
            <a:r>
              <a:rPr sz="3200" b="1" spc="-5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ΛΗ</a:t>
            </a:r>
            <a:r>
              <a:rPr sz="3200" b="1" spc="-5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3200" b="1" spc="-5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r>
              <a:rPr sz="3200" b="1" spc="-5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212121"/>
                </a:solidFill>
                <a:latin typeface="Arial"/>
                <a:cs typeface="Arial"/>
              </a:rPr>
              <a:t>Θ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ΕΣΠΙΣΗ</a:t>
            </a:r>
            <a:r>
              <a:rPr sz="3200" b="1" spc="-5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ΡΙ</a:t>
            </a:r>
            <a:r>
              <a:rPr sz="3200" b="1" spc="-5" dirty="0">
                <a:solidFill>
                  <a:srgbClr val="212121"/>
                </a:solidFill>
                <a:latin typeface="Arial"/>
                <a:cs typeface="Arial"/>
              </a:rPr>
              <a:t>Ω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Ν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5891" y="4456290"/>
            <a:ext cx="8436610" cy="736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139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Όριο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δεν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σημαίνει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ασφυκτικός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περιορισμός.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Όποιος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περιορίζει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παιδιά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καθιστά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διστακτικά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άβουλα.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 απαγόρευση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τιμωρία  αλλοιώνουν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θέληση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αποδυναμώνουν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παιδιά.  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όρια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δεν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πρέπει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στοχεύουν στην κυριαρχία αλλά στην υπόδειξη,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την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προστασία και την προώθηση.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6829" y="5334000"/>
            <a:ext cx="8425672" cy="736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39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 υπερβολική τάση για κυριαρχία μπορεί να οδηγήσει σε μια διαρκώς αυξανόμενη αποστείρωση, και διαταραχή στη σχέση γονέων – παιδιών.  Οι τιμωρίες και οι συνεχείς απαγορεύσεις οδηγούν σε μυστικά και ψέματα από μέρους των παιδιών.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9958" y="6284446"/>
            <a:ext cx="8420100" cy="736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5085" algn="just">
              <a:lnSpc>
                <a:spcPct val="1139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Τέλος,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err="1" smtClean="0">
                <a:solidFill>
                  <a:srgbClr val="212121"/>
                </a:solidFill>
                <a:latin typeface="Calibri"/>
                <a:cs typeface="Calibri"/>
              </a:rPr>
              <a:t>οι</a:t>
            </a: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 αυστηρές</a:t>
            </a:r>
            <a:r>
              <a:rPr sz="1400" spc="35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τιμωρίες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κάνουν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παιδιά</a:t>
            </a:r>
            <a:r>
              <a:rPr sz="14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νιώθουν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μικρά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εμποδίζουν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μάθουν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λαμβάνουν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τις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δικές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τους αποφάσεις. </a:t>
            </a:r>
            <a:r>
              <a:rPr sz="1400" spc="-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Επιπλέον, </a:t>
            </a:r>
            <a:r>
              <a:rPr sz="1400" spc="-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προκαλούν </a:t>
            </a:r>
            <a:r>
              <a:rPr sz="1400" spc="-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αντιδράσεις,  </a:t>
            </a:r>
            <a:r>
              <a:rPr sz="1400" spc="-145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καλύπτουν </a:t>
            </a:r>
            <a:r>
              <a:rPr sz="1400" spc="-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 </a:t>
            </a:r>
            <a:r>
              <a:rPr sz="1400" spc="-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ανασφάλεια </a:t>
            </a:r>
            <a:r>
              <a:rPr sz="1400" spc="-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των </a:t>
            </a:r>
            <a:r>
              <a:rPr sz="1400" spc="-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γονέων </a:t>
            </a:r>
            <a:r>
              <a:rPr sz="1400" spc="-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</a:t>
            </a:r>
            <a:r>
              <a:rPr sz="1400" spc="-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δείχνουν </a:t>
            </a:r>
            <a:r>
              <a:rPr sz="1400" spc="-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έλλειψη σεβασμού,  συμφωνιών και κοινής γραμμής πλεύσης.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72175" y="438150"/>
            <a:ext cx="3581400" cy="59816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0158" y="1447800"/>
            <a:ext cx="5362575" cy="3593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8715" marR="5080" indent="-1136650">
              <a:lnSpc>
                <a:spcPct val="71500"/>
              </a:lnSpc>
            </a:pP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ΠΩΣ</a:t>
            </a:r>
            <a:r>
              <a:rPr sz="3200" b="1" spc="-6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212121"/>
                </a:solidFill>
                <a:latin typeface="Arial"/>
                <a:cs typeface="Arial"/>
              </a:rPr>
              <a:t>ΒΑΖΟΥΜΕ </a:t>
            </a:r>
            <a:r>
              <a:rPr lang="el-GR" sz="3200" b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b="1" dirty="0" smtClean="0">
                <a:solidFill>
                  <a:srgbClr val="212121"/>
                </a:solidFill>
                <a:latin typeface="Arial"/>
                <a:cs typeface="Arial"/>
              </a:rPr>
              <a:t>ΟΡΙΑ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8035" y="2503779"/>
            <a:ext cx="5196840" cy="479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94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1.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όρια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δεν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πρέπει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ούτε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πολύ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χαλαρά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ούτε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τελείως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ανελαστικάχρειάζεται</a:t>
            </a:r>
            <a:r>
              <a:rPr sz="1400" spc="5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ευελικτα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ώστε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βοηθουν 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παιδί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8035" y="3055975"/>
            <a:ext cx="1370330" cy="755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9400"/>
              </a:lnSpc>
              <a:tabLst>
                <a:tab pos="1172845" algn="l"/>
              </a:tabLst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οριοθετείται,	να αναπτύσσεται. υποχωρητικότητα,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85518" y="3055975"/>
            <a:ext cx="3749040" cy="755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89535" algn="just">
              <a:lnSpc>
                <a:spcPct val="1294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δοκιμάζει,    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   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αμφισβητεί    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   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τελικά    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Η    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συμπεριφορά    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    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ενέχει    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πίεση    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υπέρμετρη 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ανοχή  </a:t>
            </a:r>
            <a:r>
              <a:rPr sz="1400" spc="-14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υπερβολική  </a:t>
            </a:r>
            <a:r>
              <a:rPr sz="1400" spc="-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αυστηρότητα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9023" y="3884269"/>
            <a:ext cx="5215890" cy="3086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15" marR="5080" algn="just">
              <a:lnSpc>
                <a:spcPct val="129400"/>
              </a:lnSpc>
            </a:pP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δίνει  </a:t>
            </a:r>
            <a:r>
              <a:rPr sz="1400" spc="-114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διπλά  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μηνύματα   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στα   </a:t>
            </a:r>
            <a:r>
              <a:rPr sz="1400" spc="-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παιδιά,  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 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αποπροσανατολίζει   </a:t>
            </a:r>
            <a:r>
              <a:rPr sz="1400" spc="-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δημιουργεί </a:t>
            </a:r>
            <a:r>
              <a:rPr sz="1400" spc="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ανασφάλεια.Αποφεύγουμε </a:t>
            </a:r>
            <a:r>
              <a:rPr sz="1400" spc="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λοιπόν </a:t>
            </a:r>
            <a:r>
              <a:rPr sz="1400" spc="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</a:t>
            </a:r>
            <a:r>
              <a:rPr sz="1400" spc="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διπλά </a:t>
            </a:r>
            <a:r>
              <a:rPr sz="1400" spc="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μηνύματα, πρέπει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εκπέμπουμε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σιγουριά,</a:t>
            </a:r>
            <a:r>
              <a:rPr sz="1400" spc="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αποφασιστικότητα,</a:t>
            </a:r>
            <a:r>
              <a:rPr sz="1400" spc="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σταθερότητα</a:t>
            </a:r>
            <a:r>
              <a:rPr sz="1400" spc="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δύναμη </a:t>
            </a:r>
            <a:r>
              <a:rPr sz="1400" spc="6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 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οποία 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διαφέρει 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κατά 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πολύ </a:t>
            </a:r>
            <a:r>
              <a:rPr sz="1400" spc="6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 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 </a:t>
            </a:r>
            <a:r>
              <a:rPr sz="1400" spc="6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επιθετικότητα 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→τα παιδιά 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χρειάζονται </a:t>
            </a:r>
            <a:r>
              <a:rPr sz="1400" spc="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ένα </a:t>
            </a:r>
            <a:r>
              <a:rPr sz="1400" spc="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ασφαλές </a:t>
            </a:r>
            <a:r>
              <a:rPr sz="1400" spc="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περιβάλλον </a:t>
            </a:r>
            <a:r>
              <a:rPr sz="1400" spc="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 </a:t>
            </a:r>
            <a:r>
              <a:rPr sz="1400" spc="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</a:t>
            </a:r>
            <a:r>
              <a:rPr sz="1400" spc="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μπορούν </a:t>
            </a:r>
            <a:r>
              <a:rPr sz="1400" spc="1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εμπιστεύονται.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2700" marR="38100" algn="just">
              <a:lnSpc>
                <a:spcPct val="1294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2.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όρια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δεν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εκφράζονται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με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φωνές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απειλές,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με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φυσική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ή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ψυχική βίαούτε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με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κυριαρχία.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σταθερότητα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εκφράζεται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με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ήρεμο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4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σαφή τόνο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στη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φωνή,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με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συγκεκριμένο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προσδιορισμό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θέσεων,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με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εσωτερική βεβαιότητα, με αμοιβαίο σεβασμό και προσοχή.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0025" y="200025"/>
            <a:ext cx="3819525" cy="6924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389348" y="716178"/>
            <a:ext cx="4472940" cy="755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294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3.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Όποιος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θέτει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όρια </a:t>
            </a:r>
            <a:r>
              <a:rPr sz="1400" spc="-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ρισκάρει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μην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πάντα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αρεστός στα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παιδιά,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ρισκάρει</a:t>
            </a:r>
            <a:r>
              <a:rPr sz="1400" spc="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προκαλέσει</a:t>
            </a:r>
            <a:r>
              <a:rPr sz="1400" spc="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οργή,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ακόμη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 θυμό τους.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76445" y="2220607"/>
            <a:ext cx="4426585" cy="1308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294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4. 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Όποιος 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θέτει 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όρια 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πρέπει  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αναλογίζεται 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τις συνέπειες σε περίπτωση καταπάτησής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τους. Αυτό μπορεί να είναι 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επίπονο 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κουραστικό 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για 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τους 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γονείς, 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μπορεί 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απαιτεί </a:t>
            </a:r>
            <a:r>
              <a:rPr sz="1400" spc="10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δύναμη </a:t>
            </a:r>
            <a:r>
              <a:rPr sz="1400" spc="10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</a:t>
            </a:r>
            <a:r>
              <a:rPr sz="1400" spc="10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συγκράτηση </a:t>
            </a:r>
            <a:r>
              <a:rPr sz="1400" spc="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ταυτόχρονα, </a:t>
            </a:r>
            <a:r>
              <a:rPr sz="1400" spc="10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μπορεί </a:t>
            </a:r>
            <a:r>
              <a:rPr sz="1400" spc="10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συνεπάγεται αντιπαραθέσεις.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50842" y="4326839"/>
            <a:ext cx="4473575" cy="25010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29400"/>
              </a:lnSpc>
            </a:pP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5.</a:t>
            </a: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lang="el-GR" sz="1400" dirty="0">
                <a:solidFill>
                  <a:srgbClr val="212121"/>
                </a:solidFill>
                <a:latin typeface="Calibri"/>
                <a:cs typeface="Calibri"/>
              </a:rPr>
              <a:t>Τ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α</a:t>
            </a:r>
            <a:r>
              <a:rPr sz="1400" spc="14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όρια</a:t>
            </a:r>
            <a:r>
              <a:rPr sz="1400" spc="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συμπεριφοράς</a:t>
            </a:r>
            <a:r>
              <a:rPr sz="1400" spc="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</a:t>
            </a:r>
            <a:r>
              <a:rPr sz="1400" spc="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θα</a:t>
            </a:r>
            <a:r>
              <a:rPr sz="1400" spc="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θέσει</a:t>
            </a:r>
            <a:r>
              <a:rPr sz="1400" spc="1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ένας γονιός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εξαρτώνται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δική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ιδιοσυγκρασία, </a:t>
            </a:r>
            <a:r>
              <a:rPr sz="1400" spc="-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καθώς και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αυτή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παιδιού.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Ό,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τι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γνωρίζει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γονιός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γύρω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τον χαρακτήρα  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 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τις  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ευαισθησίες  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  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παιδιού  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  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ιδιαίτερα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χρήσιμο. 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Μπορεί 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για 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ένα 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παιδί 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 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στέρηση 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των παιχνιδιών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μέγιστη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“τιμωρία”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,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ενώ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για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ένα</a:t>
            </a:r>
            <a:r>
              <a:rPr sz="1400" spc="10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άλλο παιδί  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 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μην  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σημαίνει  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τίποτα.  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Οφείλουμε  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πάντα   </a:t>
            </a:r>
            <a:r>
              <a:rPr sz="1400" spc="-1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σεβόμαστε  </a:t>
            </a:r>
            <a:r>
              <a:rPr sz="1400" spc="-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  </a:t>
            </a:r>
            <a:r>
              <a:rPr sz="1400" spc="-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ιδιαιτερότητα  </a:t>
            </a:r>
            <a:r>
              <a:rPr sz="1400" spc="-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κάθε  </a:t>
            </a:r>
            <a:r>
              <a:rPr sz="1400" spc="-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παιδιού  </a:t>
            </a:r>
            <a:r>
              <a:rPr sz="1400" spc="-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 </a:t>
            </a:r>
            <a:r>
              <a:rPr sz="1400" spc="-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 </a:t>
            </a:r>
            <a:r>
              <a:rPr sz="1400" spc="-9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μην γενικεύουμε υποτιμώντας την προσωπικότητά του.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8125" y="200025"/>
            <a:ext cx="3790950" cy="66960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511675" y="545922"/>
            <a:ext cx="4448810" cy="6444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29400"/>
              </a:lnSpc>
              <a:buClr>
                <a:srgbClr val="212121"/>
              </a:buClr>
              <a:buFont typeface="Calibri"/>
              <a:buAutoNum type="arabicPeriod" startAt="6"/>
              <a:tabLst>
                <a:tab pos="204470" algn="l"/>
              </a:tabLst>
            </a:pP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Τα</a:t>
            </a:r>
            <a:r>
              <a:rPr sz="1400" spc="125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όρια</a:t>
            </a:r>
            <a:r>
              <a:rPr sz="1400" spc="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πρέπει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συμβαδίζουν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με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</a:t>
            </a:r>
            <a:r>
              <a:rPr sz="1400" spc="1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στάδιο</a:t>
            </a:r>
            <a:r>
              <a:rPr sz="1400" spc="1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ανάπτυξης του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παιδιού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χαρακτηριστικά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της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ηλικίας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τους.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Όσο πιο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μικρό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ένα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παιδί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τόσο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πιο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σύντομες,</a:t>
            </a:r>
            <a:r>
              <a:rPr sz="1400" spc="6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ξεκάθαρες</a:t>
            </a:r>
            <a:r>
              <a:rPr sz="14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λιτές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οι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εντολές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γονιού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προς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αυτό.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Για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ένα </a:t>
            </a:r>
            <a:r>
              <a:rPr sz="1400" spc="-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παιδί άνω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των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2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ετών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επιβολή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των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ορίων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πιο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σύνθετη διαδικασία, 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καθώς 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περιλαμβάνει 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διάλογο, 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εξηγήσεις 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διαπραγματεύσεις.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Συχνά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παιδί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μόνο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 </a:t>
            </a:r>
            <a:r>
              <a:rPr sz="1400" spc="-1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προκαλεί τον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γονιό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κάνοντας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ερωτήσεις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,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πχ.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«Γιατί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μαμά?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Δεν </a:t>
            </a:r>
            <a:r>
              <a:rPr sz="1400" spc="-1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δίκαιο!»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Απαντήσεις 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τύπου 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«γιατί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έτσι 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 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λέω 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εγώ!» 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ή 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« είσαι  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ακόμα  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μικρός  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για  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 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καταλάβεις»  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δεν   </a:t>
            </a:r>
            <a:r>
              <a:rPr sz="1400" spc="-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έχουν αποτέλεσμα.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212121"/>
              </a:buClr>
              <a:buFont typeface="Calibri"/>
              <a:buAutoNum type="arabicPeriod" startAt="6"/>
            </a:pPr>
            <a:endParaRPr sz="1400" dirty="0">
              <a:latin typeface="Times New Roman"/>
              <a:cs typeface="Times New Roman"/>
            </a:endParaRPr>
          </a:p>
          <a:p>
            <a:pPr marL="12700" marR="54610" algn="just">
              <a:lnSpc>
                <a:spcPct val="129400"/>
              </a:lnSpc>
              <a:spcBef>
                <a:spcPts val="930"/>
              </a:spcBef>
              <a:buClr>
                <a:srgbClr val="212121"/>
              </a:buClr>
              <a:buFont typeface="Calibri"/>
              <a:buAutoNum type="arabicPeriod" startAt="6"/>
              <a:tabLst>
                <a:tab pos="228600" algn="l"/>
              </a:tabLst>
            </a:pP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Οι 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απαγορεύσεις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δεν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συνοδεύονται  από  εξήγηση δεν</a:t>
            </a:r>
            <a:r>
              <a:rPr sz="140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γίνονται</a:t>
            </a:r>
            <a:r>
              <a:rPr sz="1400" spc="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κατανοητές</a:t>
            </a:r>
            <a:r>
              <a:rPr sz="140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</a:t>
            </a:r>
            <a:r>
              <a:rPr sz="140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</a:t>
            </a:r>
            <a:r>
              <a:rPr sz="140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παιδί,</a:t>
            </a:r>
            <a:r>
              <a:rPr sz="1400" spc="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αλλά</a:t>
            </a:r>
            <a:r>
              <a:rPr sz="140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φαίνονται</a:t>
            </a:r>
            <a:r>
              <a:rPr sz="1400" spc="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σαν περιορισμός.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Κανείς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δεν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υπακούει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απλά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επειδή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κάποιος του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λέει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ότι </a:t>
            </a:r>
            <a:r>
              <a:rPr sz="1400" spc="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αυτό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σωστό. </a:t>
            </a:r>
            <a:r>
              <a:rPr sz="1400" spc="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Αφήνουμε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λοιπόν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 παιδί </a:t>
            </a:r>
            <a:r>
              <a:rPr sz="14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μας 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πει 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 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άποψή 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 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κάνουμε </a:t>
            </a:r>
            <a:r>
              <a:rPr sz="14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ειλικρινή προσπάθεια   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για  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διάλογο.  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 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   </a:t>
            </a:r>
            <a:r>
              <a:rPr sz="140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τις   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καλύτερες επενδύσεις </a:t>
            </a:r>
            <a:r>
              <a:rPr sz="1400" spc="-10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 </a:t>
            </a:r>
            <a:r>
              <a:rPr sz="1400" spc="-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μπορεί </a:t>
            </a:r>
            <a:r>
              <a:rPr sz="1400" spc="-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</a:t>
            </a:r>
            <a:r>
              <a:rPr sz="1400" spc="-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κάνει </a:t>
            </a:r>
            <a:r>
              <a:rPr sz="1400" spc="-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ένας </a:t>
            </a:r>
            <a:r>
              <a:rPr sz="1400" spc="-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γονέας. </a:t>
            </a:r>
            <a:r>
              <a:rPr sz="1400" spc="-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Στα </a:t>
            </a:r>
            <a:r>
              <a:rPr sz="1400" spc="-9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χρόνια που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θα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ακολουθήσουν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ειδικά</a:t>
            </a:r>
            <a:r>
              <a:rPr sz="1400" spc="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στην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εφηβεία</a:t>
            </a:r>
            <a:r>
              <a:rPr sz="1400" spc="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,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</a:t>
            </a:r>
            <a:r>
              <a:rPr sz="1400" spc="1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παιδί</a:t>
            </a:r>
            <a:r>
              <a:rPr sz="1400" spc="114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 δεν   </a:t>
            </a:r>
            <a:r>
              <a:rPr sz="1400" spc="-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   </a:t>
            </a:r>
            <a:r>
              <a:rPr sz="1400" spc="-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δόθηκε   </a:t>
            </a:r>
            <a:r>
              <a:rPr sz="1400" spc="-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ουσιαστικός   </a:t>
            </a:r>
            <a:r>
              <a:rPr sz="1400" spc="-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χρόνος   </a:t>
            </a:r>
            <a:r>
              <a:rPr sz="1400" spc="-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  </a:t>
            </a:r>
            <a:r>
              <a:rPr sz="1400" spc="-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χώρος   </a:t>
            </a:r>
            <a:r>
              <a:rPr sz="1400" spc="-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εκφραστεί, 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είναι 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πολύ 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πιθανόν 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να 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αποφεύγει 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συζητήσεις με τους γονείς.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9550" y="180975"/>
            <a:ext cx="9210675" cy="403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11175" y="4691240"/>
            <a:ext cx="8462010" cy="15286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13900"/>
              </a:lnSpc>
              <a:buClr>
                <a:srgbClr val="212121"/>
              </a:buClr>
              <a:buFont typeface="Calibri"/>
              <a:buAutoNum type="arabicPeriod" startAt="8"/>
              <a:tabLst>
                <a:tab pos="147955" algn="l"/>
              </a:tabLst>
            </a:pPr>
            <a:r>
              <a:rPr lang="el-GR" sz="1400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 smtClean="0">
                <a:solidFill>
                  <a:srgbClr val="212121"/>
                </a:solidFill>
                <a:latin typeface="Calibri"/>
                <a:cs typeface="Calibri"/>
              </a:rPr>
              <a:t>To</a:t>
            </a:r>
            <a:r>
              <a:rPr sz="1400" spc="15" dirty="0" smtClean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παιδί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μαθαίνει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αυτό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κάνουμε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όχι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αυτό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που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λέμε.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Απαιτούνται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έργα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τους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ίδιους</a:t>
            </a:r>
            <a:r>
              <a:rPr sz="1400" spc="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τους γονείς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όχι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μόνο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λόγια!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Οι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ατελείωτες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εντολές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υποδείξεις   </a:t>
            </a:r>
            <a:r>
              <a:rPr sz="14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τους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γονείς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κάνουν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τα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παιδιά </a:t>
            </a:r>
            <a:r>
              <a:rPr sz="1400" spc="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κουφά. </a:t>
            </a:r>
            <a:r>
              <a:rPr sz="1400" spc="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Οι επαναλαμβανόμενες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παρατηρήσεις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καταντούν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κουραστικές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και  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χάνετε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η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προσοχή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από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το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περιεχόμενο 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κ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την ουσία. Έτσι το παιδί διαισθάνεται ασυνέπεια και χάνει το ενδιαφέρον του και την εκτίμησή του.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212121"/>
              </a:buClr>
              <a:buFont typeface="Calibri"/>
              <a:buAutoNum type="arabicPeriod" startAt="8"/>
            </a:pPr>
            <a:endParaRPr sz="1400" dirty="0">
              <a:latin typeface="Times New Roman"/>
              <a:cs typeface="Times New Roman"/>
            </a:endParaRPr>
          </a:p>
          <a:p>
            <a:pPr marL="187325" indent="-174625" algn="just">
              <a:lnSpc>
                <a:spcPct val="100000"/>
              </a:lnSpc>
              <a:spcBef>
                <a:spcPts val="869"/>
              </a:spcBef>
              <a:buClr>
                <a:srgbClr val="212121"/>
              </a:buClr>
              <a:buFont typeface="Calibri"/>
              <a:buAutoNum type="arabicPeriod" startAt="8"/>
              <a:tabLst>
                <a:tab pos="187960" algn="l"/>
              </a:tabLst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Δεν είναι όλα τα θέματα το ίδιο σημαντικά.  Ξεχωρίζουμε  ποια είναι προς διαπραγμάτευση  και ποια όχι!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1089</Words>
  <Application>Microsoft Office PowerPoint</Application>
  <PresentationFormat>Προσαρμογή</PresentationFormat>
  <Paragraphs>39</Paragraphs>
  <Slides>10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Office Theme</vt:lpstr>
      <vt:lpstr>Παρουσίαση του PowerPoint</vt:lpstr>
      <vt:lpstr>Παρουσίαση του PowerPoint</vt:lpstr>
      <vt:lpstr>Παρουσίαση του PowerPoint</vt:lpstr>
      <vt:lpstr>Η ΘΕΩΡΙΑ ΤΗΣ ΕΠΙΤΡΕΠΤΙΚΟΤΗΤΑΣ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Βαζοντασ ορια στα παιδια</dc:title>
  <dc:creator>Giota Iakovaki</dc:creator>
  <cp:keywords>DAC1WEIURgs</cp:keywords>
  <cp:lastModifiedBy>NIKI</cp:lastModifiedBy>
  <cp:revision>4</cp:revision>
  <dcterms:created xsi:type="dcterms:W3CDTF">2018-04-19T13:15:16Z</dcterms:created>
  <dcterms:modified xsi:type="dcterms:W3CDTF">2018-04-19T11:38:22Z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2018-04-19T00:00:00Z</vt:filetime>
  </property>
  <property fmtid="{D5CDD505-2E9C-101B-9397-08002B2CF9AE}" pid="3" name="LastSaved">
    <vt:filetime>2018-04-19T00:00:00Z</vt:filetime>
  </property>
</Properties>
</file>