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753600" cy="7315200"/>
  <p:notesSz cx="9753600" cy="73152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5925" cy="365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5524500" y="0"/>
            <a:ext cx="4227513" cy="365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32417-53E7-4512-8550-8DDE90D54852}" type="datetimeFigureOut">
              <a:rPr lang="el-GR" smtClean="0"/>
              <a:t>19/04/2018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974725" y="3475038"/>
            <a:ext cx="7804150" cy="32908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6948488"/>
            <a:ext cx="422592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5524500" y="6948488"/>
            <a:ext cx="42275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97B17-5827-4D5A-9F47-22441DDCE690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4308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1520" y="2267712"/>
            <a:ext cx="8290560" cy="15361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19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3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4/19/2018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4/19/2018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4/19/2018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8540" y="463421"/>
            <a:ext cx="7716519" cy="856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3013" y="2203907"/>
            <a:ext cx="8667572" cy="3250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1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025" y="200025"/>
            <a:ext cx="9382125" cy="4257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196082" y="4746073"/>
            <a:ext cx="7380605" cy="801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5010"/>
              </a:lnSpc>
            </a:pPr>
            <a:r>
              <a:rPr sz="4200" i="1" spc="-5" dirty="0">
                <a:solidFill>
                  <a:srgbClr val="212121"/>
                </a:solidFill>
                <a:latin typeface="Arial"/>
                <a:cs typeface="Arial"/>
              </a:rPr>
              <a:t>ΒΑΖΟΝΤΑ</a:t>
            </a:r>
            <a:r>
              <a:rPr sz="4200" i="1" dirty="0">
                <a:solidFill>
                  <a:srgbClr val="212121"/>
                </a:solidFill>
                <a:latin typeface="Arial"/>
                <a:cs typeface="Arial"/>
              </a:rPr>
              <a:t>Σ</a:t>
            </a:r>
            <a:r>
              <a:rPr sz="4200" i="1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4200" i="1" spc="-5" dirty="0">
                <a:solidFill>
                  <a:srgbClr val="212121"/>
                </a:solidFill>
                <a:latin typeface="Arial"/>
                <a:cs typeface="Arial"/>
              </a:rPr>
              <a:t>ΟΡΙ</a:t>
            </a:r>
            <a:r>
              <a:rPr sz="4200" i="1" dirty="0">
                <a:solidFill>
                  <a:srgbClr val="212121"/>
                </a:solidFill>
                <a:latin typeface="Arial"/>
                <a:cs typeface="Arial"/>
              </a:rPr>
              <a:t>Α</a:t>
            </a:r>
            <a:r>
              <a:rPr sz="4200" i="1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4200" i="1" spc="-5" dirty="0">
                <a:solidFill>
                  <a:srgbClr val="212121"/>
                </a:solidFill>
                <a:latin typeface="Arial"/>
                <a:cs typeface="Arial"/>
              </a:rPr>
              <a:t>ΣΤ</a:t>
            </a:r>
            <a:r>
              <a:rPr sz="4200" i="1" dirty="0">
                <a:solidFill>
                  <a:srgbClr val="212121"/>
                </a:solidFill>
                <a:latin typeface="Arial"/>
                <a:cs typeface="Arial"/>
              </a:rPr>
              <a:t>Α</a:t>
            </a:r>
            <a:r>
              <a:rPr sz="4200" i="1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4200" i="1" spc="-5" dirty="0">
                <a:solidFill>
                  <a:srgbClr val="212121"/>
                </a:solidFill>
                <a:latin typeface="Arial"/>
                <a:cs typeface="Arial"/>
              </a:rPr>
              <a:t>ΠΑΙΔΙ</a:t>
            </a:r>
            <a:r>
              <a:rPr sz="4200" i="1" dirty="0">
                <a:solidFill>
                  <a:srgbClr val="212121"/>
                </a:solidFill>
                <a:latin typeface="Arial"/>
                <a:cs typeface="Arial"/>
              </a:rPr>
              <a:t>Α</a:t>
            </a:r>
            <a:endParaRPr sz="4200" dirty="0">
              <a:latin typeface="Arial"/>
              <a:cs typeface="Arial"/>
            </a:endParaRPr>
          </a:p>
          <a:p>
            <a:pPr marR="67310" algn="ctr">
              <a:lnSpc>
                <a:spcPts val="1889"/>
              </a:lnSpc>
            </a:pPr>
            <a:r>
              <a:rPr sz="1600" i="1" spc="-5" dirty="0">
                <a:solidFill>
                  <a:srgbClr val="212121"/>
                </a:solidFill>
                <a:latin typeface="Arial"/>
                <a:cs typeface="Arial"/>
              </a:rPr>
              <a:t>20</a:t>
            </a:r>
            <a:r>
              <a:rPr sz="1600" i="1" dirty="0">
                <a:solidFill>
                  <a:srgbClr val="212121"/>
                </a:solidFill>
                <a:latin typeface="Arial"/>
                <a:cs typeface="Arial"/>
              </a:rPr>
              <a:t>ο </a:t>
            </a:r>
            <a:r>
              <a:rPr sz="1600" i="1" spc="-5" dirty="0">
                <a:solidFill>
                  <a:srgbClr val="212121"/>
                </a:solidFill>
                <a:latin typeface="Arial"/>
                <a:cs typeface="Arial"/>
              </a:rPr>
              <a:t>Δημοτικ</a:t>
            </a:r>
            <a:r>
              <a:rPr sz="1600" i="1" dirty="0">
                <a:solidFill>
                  <a:srgbClr val="212121"/>
                </a:solidFill>
                <a:latin typeface="Arial"/>
                <a:cs typeface="Arial"/>
              </a:rPr>
              <a:t>ό </a:t>
            </a:r>
            <a:r>
              <a:rPr sz="1600" i="1" spc="-5" dirty="0">
                <a:solidFill>
                  <a:srgbClr val="212121"/>
                </a:solidFill>
                <a:latin typeface="Arial"/>
                <a:cs typeface="Arial"/>
              </a:rPr>
              <a:t>Περιστερίο</a:t>
            </a:r>
            <a:r>
              <a:rPr sz="1600" i="1" dirty="0">
                <a:solidFill>
                  <a:srgbClr val="212121"/>
                </a:solidFill>
                <a:latin typeface="Arial"/>
                <a:cs typeface="Arial"/>
              </a:rPr>
              <a:t>υ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82516" y="6554129"/>
            <a:ext cx="2955925" cy="488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105" dirty="0">
                <a:solidFill>
                  <a:srgbClr val="41AD9F"/>
                </a:solidFill>
                <a:latin typeface="Arial"/>
                <a:cs typeface="Arial"/>
              </a:rPr>
              <a:t>ΔΕΥΤΕΡ</a:t>
            </a:r>
            <a:r>
              <a:rPr sz="1800" b="1" dirty="0">
                <a:solidFill>
                  <a:srgbClr val="41AD9F"/>
                </a:solidFill>
                <a:latin typeface="Arial"/>
                <a:cs typeface="Arial"/>
              </a:rPr>
              <a:t>Α</a:t>
            </a:r>
            <a:r>
              <a:rPr sz="1800" b="1" spc="215" dirty="0">
                <a:solidFill>
                  <a:srgbClr val="41AD9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1AD9F"/>
                </a:solidFill>
                <a:latin typeface="Arial"/>
                <a:cs typeface="Arial"/>
              </a:rPr>
              <a:t>7</a:t>
            </a:r>
            <a:r>
              <a:rPr sz="1800" b="1" spc="215" dirty="0">
                <a:solidFill>
                  <a:srgbClr val="41AD9F"/>
                </a:solidFill>
                <a:latin typeface="Arial"/>
                <a:cs typeface="Arial"/>
              </a:rPr>
              <a:t> </a:t>
            </a:r>
            <a:r>
              <a:rPr sz="1800" b="1" spc="105" dirty="0">
                <a:solidFill>
                  <a:srgbClr val="41AD9F"/>
                </a:solidFill>
                <a:latin typeface="Arial"/>
                <a:cs typeface="Arial"/>
              </a:rPr>
              <a:t>ΜΑΙΟ</a:t>
            </a:r>
            <a:r>
              <a:rPr sz="1800" b="1" dirty="0">
                <a:solidFill>
                  <a:srgbClr val="41AD9F"/>
                </a:solidFill>
                <a:latin typeface="Arial"/>
                <a:cs typeface="Arial"/>
              </a:rPr>
              <a:t>Υ</a:t>
            </a:r>
            <a:r>
              <a:rPr sz="1800" b="1" spc="215" dirty="0">
                <a:solidFill>
                  <a:srgbClr val="41AD9F"/>
                </a:solidFill>
                <a:latin typeface="Arial"/>
                <a:cs typeface="Arial"/>
              </a:rPr>
              <a:t> </a:t>
            </a:r>
            <a:r>
              <a:rPr sz="1800" b="1" spc="105" dirty="0">
                <a:solidFill>
                  <a:srgbClr val="41AD9F"/>
                </a:solidFill>
                <a:latin typeface="Arial"/>
                <a:cs typeface="Arial"/>
              </a:rPr>
              <a:t>201</a:t>
            </a:r>
            <a:r>
              <a:rPr sz="1800" b="1" dirty="0">
                <a:solidFill>
                  <a:srgbClr val="41AD9F"/>
                </a:solidFill>
                <a:latin typeface="Arial"/>
                <a:cs typeface="Arial"/>
              </a:rPr>
              <a:t>8</a:t>
            </a:r>
            <a:endParaRPr sz="1800" dirty="0">
              <a:latin typeface="Arial"/>
              <a:cs typeface="Arial"/>
            </a:endParaRPr>
          </a:p>
          <a:p>
            <a:pPr marL="740410">
              <a:lnSpc>
                <a:spcPct val="100000"/>
              </a:lnSpc>
              <a:spcBef>
                <a:spcPts val="390"/>
              </a:spcBef>
            </a:pPr>
            <a:r>
              <a:rPr sz="1200" spc="114" dirty="0">
                <a:solidFill>
                  <a:srgbClr val="212121"/>
                </a:solidFill>
                <a:latin typeface="Arial"/>
                <a:cs typeface="Arial"/>
              </a:rPr>
              <a:t>www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r>
              <a:rPr sz="1200" spc="-2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spc="114" dirty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1200" spc="120" dirty="0">
                <a:solidFill>
                  <a:srgbClr val="212121"/>
                </a:solidFill>
                <a:latin typeface="Arial"/>
                <a:cs typeface="Arial"/>
              </a:rPr>
              <a:t>k</a:t>
            </a:r>
            <a:r>
              <a:rPr sz="1200" spc="114" dirty="0">
                <a:solidFill>
                  <a:srgbClr val="212121"/>
                </a:solidFill>
                <a:latin typeface="Arial"/>
                <a:cs typeface="Arial"/>
              </a:rPr>
              <a:t>p</a:t>
            </a:r>
            <a:r>
              <a:rPr sz="1200" spc="120" dirty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1200" spc="114" dirty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r>
              <a:rPr sz="1200" spc="-2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spc="114" dirty="0">
                <a:solidFill>
                  <a:srgbClr val="212121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51684" y="5831941"/>
            <a:ext cx="4796155" cy="515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688464">
              <a:lnSpc>
                <a:spcPct val="117200"/>
              </a:lnSpc>
            </a:pPr>
            <a:r>
              <a:rPr sz="1600" spc="-5" dirty="0">
                <a:solidFill>
                  <a:srgbClr val="212121"/>
                </a:solidFill>
                <a:latin typeface="Arial"/>
                <a:cs typeface="Arial"/>
              </a:rPr>
              <a:t>Παναγιώτ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α </a:t>
            </a:r>
            <a:r>
              <a:rPr sz="1600" spc="-5" dirty="0">
                <a:solidFill>
                  <a:srgbClr val="212121"/>
                </a:solidFill>
                <a:latin typeface="Arial"/>
                <a:cs typeface="Arial"/>
              </a:rPr>
              <a:t>Ιακώβακη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, </a:t>
            </a:r>
            <a:r>
              <a:rPr sz="1600" spc="-5" dirty="0">
                <a:solidFill>
                  <a:srgbClr val="212121"/>
                </a:solidFill>
                <a:latin typeface="Arial"/>
                <a:cs typeface="Arial"/>
              </a:rPr>
              <a:t>Ψυχολόγο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ς </a:t>
            </a:r>
            <a:r>
              <a:rPr sz="1600" spc="-5" dirty="0">
                <a:solidFill>
                  <a:srgbClr val="212121"/>
                </a:solidFill>
                <a:latin typeface="Arial"/>
                <a:cs typeface="Arial"/>
              </a:rPr>
              <a:t>Δέσποιν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α </a:t>
            </a:r>
            <a:r>
              <a:rPr sz="1600" spc="-5" dirty="0">
                <a:solidFill>
                  <a:srgbClr val="212121"/>
                </a:solidFill>
                <a:latin typeface="Arial"/>
                <a:cs typeface="Arial"/>
              </a:rPr>
              <a:t>Κατσούδα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, </a:t>
            </a:r>
            <a:r>
              <a:rPr sz="1600" spc="-5" dirty="0">
                <a:solidFill>
                  <a:srgbClr val="212121"/>
                </a:solidFill>
                <a:latin typeface="Arial"/>
                <a:cs typeface="Arial"/>
              </a:rPr>
              <a:t>Ειδ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. </a:t>
            </a:r>
            <a:r>
              <a:rPr sz="1600" spc="-5" dirty="0">
                <a:solidFill>
                  <a:srgbClr val="212121"/>
                </a:solidFill>
                <a:latin typeface="Arial"/>
                <a:cs typeface="Arial"/>
              </a:rPr>
              <a:t>Εκπαιδευτικός-Ψυχολόγο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ς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025" y="561975"/>
            <a:ext cx="9363075" cy="411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96329" y="5399401"/>
            <a:ext cx="8161655" cy="392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212121"/>
                </a:solidFill>
                <a:latin typeface="Arial"/>
                <a:cs typeface="Arial"/>
              </a:rPr>
              <a:t>ΕΥΧΑΡΙΣΤΟΥΜ</a:t>
            </a:r>
            <a:r>
              <a:rPr sz="2800" b="1" dirty="0">
                <a:solidFill>
                  <a:srgbClr val="212121"/>
                </a:solidFill>
                <a:latin typeface="Arial"/>
                <a:cs typeface="Arial"/>
              </a:rPr>
              <a:t>Ε</a:t>
            </a:r>
            <a:r>
              <a:rPr sz="2800" b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212121"/>
                </a:solidFill>
                <a:latin typeface="Arial"/>
                <a:cs typeface="Arial"/>
              </a:rPr>
              <a:t>ΠΟΛ</a:t>
            </a:r>
            <a:r>
              <a:rPr sz="2800" b="1" dirty="0">
                <a:solidFill>
                  <a:srgbClr val="212121"/>
                </a:solidFill>
                <a:latin typeface="Arial"/>
                <a:cs typeface="Arial"/>
              </a:rPr>
              <a:t>Υ</a:t>
            </a:r>
            <a:r>
              <a:rPr sz="2800" b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212121"/>
                </a:solidFill>
                <a:latin typeface="Arial"/>
                <a:cs typeface="Arial"/>
              </a:rPr>
              <a:t>ΓΙ</a:t>
            </a:r>
            <a:r>
              <a:rPr sz="2800" b="1" dirty="0">
                <a:solidFill>
                  <a:srgbClr val="212121"/>
                </a:solidFill>
                <a:latin typeface="Arial"/>
                <a:cs typeface="Arial"/>
              </a:rPr>
              <a:t>Α</a:t>
            </a:r>
            <a:r>
              <a:rPr sz="2800" b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212121"/>
                </a:solidFill>
                <a:latin typeface="Arial"/>
                <a:cs typeface="Arial"/>
              </a:rPr>
              <a:t>ΤΗ</a:t>
            </a:r>
            <a:r>
              <a:rPr sz="2800" b="1" dirty="0">
                <a:solidFill>
                  <a:srgbClr val="212121"/>
                </a:solidFill>
                <a:latin typeface="Arial"/>
                <a:cs typeface="Arial"/>
              </a:rPr>
              <a:t>Ν</a:t>
            </a:r>
            <a:r>
              <a:rPr sz="2800" b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212121"/>
                </a:solidFill>
                <a:latin typeface="Arial"/>
                <a:cs typeface="Arial"/>
              </a:rPr>
              <a:t>ΠΡΟΣΟΧ</a:t>
            </a:r>
            <a:r>
              <a:rPr sz="2800" b="1" dirty="0">
                <a:solidFill>
                  <a:srgbClr val="212121"/>
                </a:solidFill>
                <a:latin typeface="Arial"/>
                <a:cs typeface="Arial"/>
              </a:rPr>
              <a:t>Η</a:t>
            </a:r>
            <a:r>
              <a:rPr sz="2800" b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212121"/>
                </a:solidFill>
                <a:latin typeface="Arial"/>
                <a:cs typeface="Arial"/>
              </a:rPr>
              <a:t>ΣΑΣ</a:t>
            </a:r>
            <a:r>
              <a:rPr sz="2800" b="1" spc="-135" dirty="0">
                <a:solidFill>
                  <a:srgbClr val="212121"/>
                </a:solidFill>
                <a:latin typeface="Arial Black"/>
                <a:cs typeface="Arial Black"/>
              </a:rPr>
              <a:t>!</a:t>
            </a:r>
            <a:endParaRPr sz="28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025" y="209550"/>
            <a:ext cx="4333875" cy="662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733904" y="605589"/>
            <a:ext cx="4105910" cy="882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529"/>
              </a:lnSpc>
            </a:pPr>
            <a:r>
              <a:rPr sz="3200" b="1" dirty="0">
                <a:solidFill>
                  <a:srgbClr val="212121"/>
                </a:solidFill>
                <a:latin typeface="Arial"/>
                <a:cs typeface="Arial"/>
              </a:rPr>
              <a:t>ΣΕ</a:t>
            </a:r>
            <a:r>
              <a:rPr sz="3200" b="1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212121"/>
                </a:solidFill>
                <a:latin typeface="Arial"/>
                <a:cs typeface="Arial"/>
              </a:rPr>
              <a:t>Τ</a:t>
            </a:r>
            <a:r>
              <a:rPr sz="3200" b="1" dirty="0">
                <a:solidFill>
                  <a:srgbClr val="212121"/>
                </a:solidFill>
                <a:latin typeface="Arial"/>
                <a:cs typeface="Arial"/>
              </a:rPr>
              <a:t>Ι</a:t>
            </a:r>
            <a:r>
              <a:rPr sz="3200" b="1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212121"/>
                </a:solidFill>
                <a:latin typeface="Arial"/>
                <a:cs typeface="Arial"/>
              </a:rPr>
              <a:t>ΧΡΗΣΙΜΕΥ</a:t>
            </a:r>
            <a:r>
              <a:rPr sz="3200" b="1" spc="-5" dirty="0">
                <a:solidFill>
                  <a:srgbClr val="212121"/>
                </a:solidFill>
                <a:latin typeface="Arial"/>
                <a:cs typeface="Arial"/>
              </a:rPr>
              <a:t>Ο</a:t>
            </a:r>
            <a:r>
              <a:rPr sz="3200" b="1" dirty="0">
                <a:solidFill>
                  <a:srgbClr val="212121"/>
                </a:solidFill>
                <a:latin typeface="Arial"/>
                <a:cs typeface="Arial"/>
              </a:rPr>
              <a:t>ΥΝ </a:t>
            </a:r>
            <a:r>
              <a:rPr sz="3200" b="1" spc="-5" dirty="0">
                <a:solidFill>
                  <a:srgbClr val="212121"/>
                </a:solidFill>
                <a:latin typeface="Arial"/>
                <a:cs typeface="Arial"/>
              </a:rPr>
              <a:t>Τ</a:t>
            </a:r>
            <a:r>
              <a:rPr sz="3200" b="1" dirty="0">
                <a:solidFill>
                  <a:srgbClr val="212121"/>
                </a:solidFill>
                <a:latin typeface="Arial"/>
                <a:cs typeface="Arial"/>
              </a:rPr>
              <a:t>Α</a:t>
            </a:r>
            <a:r>
              <a:rPr sz="3200" b="1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212121"/>
                </a:solidFill>
                <a:latin typeface="Arial"/>
                <a:cs typeface="Arial"/>
              </a:rPr>
              <a:t>Ο</a:t>
            </a:r>
            <a:r>
              <a:rPr sz="3200" b="1" dirty="0">
                <a:solidFill>
                  <a:srgbClr val="212121"/>
                </a:solidFill>
                <a:latin typeface="Arial"/>
                <a:cs typeface="Arial"/>
              </a:rPr>
              <a:t>ΡΙΑ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5901" y="2203907"/>
            <a:ext cx="4464685" cy="3250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9400"/>
              </a:lnSpc>
            </a:pP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Η </a:t>
            </a:r>
            <a:r>
              <a:rPr sz="1400" spc="-1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θέσπιση </a:t>
            </a:r>
            <a:r>
              <a:rPr sz="1400" spc="-1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ορίων </a:t>
            </a:r>
            <a:r>
              <a:rPr sz="1400" spc="-1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είναι </a:t>
            </a:r>
            <a:r>
              <a:rPr sz="1400" spc="-1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μια </a:t>
            </a:r>
            <a:r>
              <a:rPr sz="1400" spc="-1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διαδικασία </a:t>
            </a:r>
            <a:r>
              <a:rPr sz="1400" spc="-114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που </a:t>
            </a:r>
            <a:r>
              <a:rPr sz="1400" spc="-1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διαρκεί </a:t>
            </a:r>
            <a:r>
              <a:rPr sz="1400" spc="-1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σε </a:t>
            </a:r>
            <a:r>
              <a:rPr sz="1400" spc="-1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όλη μας </a:t>
            </a:r>
            <a:r>
              <a:rPr sz="1400" spc="9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τη </a:t>
            </a:r>
            <a:r>
              <a:rPr sz="1400" spc="9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ζωή. </a:t>
            </a:r>
            <a:r>
              <a:rPr sz="1400" spc="9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Είναι </a:t>
            </a:r>
            <a:r>
              <a:rPr sz="1400" spc="9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μια </a:t>
            </a:r>
            <a:r>
              <a:rPr sz="1400" spc="9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διαδικασία </a:t>
            </a:r>
            <a:r>
              <a:rPr sz="1400" spc="9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που </a:t>
            </a:r>
            <a:r>
              <a:rPr sz="1400" spc="9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συνοδεύεται </a:t>
            </a:r>
            <a:r>
              <a:rPr sz="1400" spc="9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από δοκιμασίες</a:t>
            </a:r>
            <a:r>
              <a:rPr sz="1400" spc="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και</a:t>
            </a:r>
            <a:r>
              <a:rPr sz="1400" spc="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λάθη</a:t>
            </a:r>
            <a:r>
              <a:rPr sz="1400" spc="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και</a:t>
            </a:r>
            <a:r>
              <a:rPr sz="1400" spc="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την</a:t>
            </a:r>
            <a:r>
              <a:rPr sz="1400" spc="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οποία</a:t>
            </a:r>
            <a:r>
              <a:rPr sz="1400" spc="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έχουν</a:t>
            </a:r>
            <a:r>
              <a:rPr sz="1400" spc="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ανάγκη</a:t>
            </a:r>
            <a:r>
              <a:rPr sz="1400" spc="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τα</a:t>
            </a:r>
            <a:r>
              <a:rPr sz="1400" spc="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παιδιά. Το  </a:t>
            </a:r>
            <a:r>
              <a:rPr sz="1400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όριο  </a:t>
            </a:r>
            <a:r>
              <a:rPr sz="1400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είναι  </a:t>
            </a:r>
            <a:r>
              <a:rPr sz="1400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Αγάπη,  </a:t>
            </a:r>
            <a:r>
              <a:rPr sz="1400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είναι  </a:t>
            </a:r>
            <a:r>
              <a:rPr sz="1400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φροντίδα  </a:t>
            </a:r>
            <a:r>
              <a:rPr sz="1400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και  </a:t>
            </a:r>
            <a:r>
              <a:rPr sz="1400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συνιστά  </a:t>
            </a:r>
            <a:r>
              <a:rPr sz="1400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μια υπεύθυνη και ώριμη στάση των γονέων προς το παιδί.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36195" marR="16510" algn="just">
              <a:lnSpc>
                <a:spcPct val="129400"/>
              </a:lnSpc>
            </a:pP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Τα </a:t>
            </a:r>
            <a:r>
              <a:rPr sz="1400" spc="-1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όρια </a:t>
            </a:r>
            <a:r>
              <a:rPr sz="1400" spc="-1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παρέχουν </a:t>
            </a:r>
            <a:r>
              <a:rPr sz="1400" spc="-1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ασφάλεια. </a:t>
            </a:r>
            <a:r>
              <a:rPr sz="1400" spc="-1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Οι </a:t>
            </a:r>
            <a:r>
              <a:rPr sz="1400" spc="-1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γονείς </a:t>
            </a:r>
            <a:r>
              <a:rPr sz="1400" spc="-1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που </a:t>
            </a:r>
            <a:r>
              <a:rPr sz="1400" spc="-1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θέτουν </a:t>
            </a:r>
            <a:r>
              <a:rPr sz="1400" spc="-1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σωστά όρια    </a:t>
            </a:r>
            <a:r>
              <a:rPr sz="1400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βοηθούν    </a:t>
            </a:r>
            <a:r>
              <a:rPr sz="1400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τα    </a:t>
            </a:r>
            <a:r>
              <a:rPr sz="1400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παιδιά    </a:t>
            </a:r>
            <a:r>
              <a:rPr sz="1400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να    </a:t>
            </a:r>
            <a:r>
              <a:rPr sz="1400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νιώθουν    </a:t>
            </a:r>
            <a:r>
              <a:rPr sz="1400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ασφάλεια, εμπιστοσύνη </a:t>
            </a:r>
            <a:r>
              <a:rPr sz="1400" spc="-1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σε </a:t>
            </a:r>
            <a:r>
              <a:rPr sz="1400" spc="-1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εκείνους </a:t>
            </a:r>
            <a:r>
              <a:rPr sz="1400" spc="-1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και </a:t>
            </a:r>
            <a:r>
              <a:rPr sz="1400" spc="-1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στον </a:t>
            </a:r>
            <a:r>
              <a:rPr sz="1400" spc="-1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εαυτό </a:t>
            </a:r>
            <a:r>
              <a:rPr sz="1400" spc="-1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τους </a:t>
            </a:r>
            <a:r>
              <a:rPr sz="1400" spc="-1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παρέχοντας σαφή </a:t>
            </a:r>
            <a:r>
              <a:rPr sz="1400" spc="1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μηνύματα </a:t>
            </a:r>
            <a:r>
              <a:rPr sz="1400" spc="1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διαπαιδαγώγησης. </a:t>
            </a:r>
            <a:r>
              <a:rPr sz="1400" spc="1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Ασφαλώς </a:t>
            </a:r>
            <a:r>
              <a:rPr sz="1400" spc="1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η </a:t>
            </a:r>
            <a:r>
              <a:rPr sz="1400" spc="1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θέσπιση των</a:t>
            </a:r>
            <a:r>
              <a:rPr sz="1400" spc="1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ορίων</a:t>
            </a:r>
            <a:r>
              <a:rPr sz="1400" spc="1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από</a:t>
            </a:r>
            <a:r>
              <a:rPr sz="1400" spc="1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την</a:t>
            </a:r>
            <a:r>
              <a:rPr sz="1400" spc="1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πλευρά</a:t>
            </a:r>
            <a:r>
              <a:rPr sz="1400" spc="1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των</a:t>
            </a:r>
            <a:r>
              <a:rPr sz="1400" spc="1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γονιών</a:t>
            </a:r>
            <a:r>
              <a:rPr sz="1400" spc="1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σημαίνει</a:t>
            </a:r>
            <a:r>
              <a:rPr sz="1400" spc="1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αυτόματα και την τήρηση πρώτιστα από τους ίδιους.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57850" y="95250"/>
            <a:ext cx="3819525" cy="6924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30250" y="244981"/>
            <a:ext cx="3905250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212121"/>
                </a:solidFill>
                <a:latin typeface="Arial"/>
                <a:cs typeface="Arial"/>
              </a:rPr>
              <a:t>Τ</a:t>
            </a:r>
            <a:r>
              <a:rPr sz="3200" dirty="0">
                <a:solidFill>
                  <a:srgbClr val="212121"/>
                </a:solidFill>
                <a:latin typeface="Arial"/>
                <a:cs typeface="Arial"/>
              </a:rPr>
              <a:t>Α </a:t>
            </a:r>
            <a:r>
              <a:rPr sz="3200" b="1" spc="-5" dirty="0">
                <a:solidFill>
                  <a:srgbClr val="212121"/>
                </a:solidFill>
                <a:latin typeface="Arial"/>
                <a:cs typeface="Arial"/>
              </a:rPr>
              <a:t>ΔΕ</a:t>
            </a:r>
            <a:r>
              <a:rPr sz="3200" b="1" dirty="0">
                <a:solidFill>
                  <a:srgbClr val="212121"/>
                </a:solidFill>
                <a:latin typeface="Arial"/>
                <a:cs typeface="Arial"/>
              </a:rPr>
              <a:t>Ν </a:t>
            </a:r>
            <a:r>
              <a:rPr sz="3200" spc="-5" dirty="0">
                <a:solidFill>
                  <a:srgbClr val="212121"/>
                </a:solidFill>
                <a:latin typeface="Arial"/>
                <a:cs typeface="Arial"/>
              </a:rPr>
              <a:t>ΤΩ</a:t>
            </a:r>
            <a:r>
              <a:rPr sz="3200" dirty="0">
                <a:solidFill>
                  <a:srgbClr val="212121"/>
                </a:solidFill>
                <a:latin typeface="Arial"/>
                <a:cs typeface="Arial"/>
              </a:rPr>
              <a:t>Ν </a:t>
            </a:r>
            <a:r>
              <a:rPr sz="3200" spc="-5" dirty="0">
                <a:solidFill>
                  <a:srgbClr val="212121"/>
                </a:solidFill>
                <a:latin typeface="Arial"/>
                <a:cs typeface="Arial"/>
              </a:rPr>
              <a:t>ΟΡΙΩ</a:t>
            </a:r>
            <a:r>
              <a:rPr sz="3200" dirty="0">
                <a:solidFill>
                  <a:srgbClr val="212121"/>
                </a:solidFill>
                <a:latin typeface="Arial"/>
                <a:cs typeface="Arial"/>
              </a:rPr>
              <a:t>Ν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1000" y="978719"/>
            <a:ext cx="5276850" cy="6041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400" b="1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ΔΕ</a:t>
            </a:r>
            <a:r>
              <a:rPr sz="1400" b="1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 </a:t>
            </a:r>
            <a:r>
              <a:rPr sz="1400" b="1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σημαί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ρπροστασί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ρησ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8450" marR="808990" indent="-285750">
              <a:lnSpc>
                <a:spcPct val="208300"/>
              </a:lnSpc>
              <a:buFont typeface="Arial" panose="020B0604020202020204" pitchFamily="34" charset="0"/>
              <a:buChar char="•"/>
            </a:pP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ελευ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ρία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τιθ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ς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ά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όρι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άθο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δύν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αμ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παι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ιά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8450" marR="287655" indent="-285750">
              <a:lnSpc>
                <a:spcPct val="208300"/>
              </a:lnSpc>
              <a:buFont typeface="Arial" panose="020B0604020202020204" pitchFamily="34" charset="0"/>
              <a:buChar char="•"/>
            </a:pPr>
            <a:r>
              <a:rPr sz="1400" b="1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ΔΕ</a:t>
            </a:r>
            <a:r>
              <a:rPr sz="1400" b="1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 </a:t>
            </a:r>
            <a:r>
              <a:rPr sz="1400" b="1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σημαί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απα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όρ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ευ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ό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μπ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ιρί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ς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πρα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ματι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ότητα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τιθ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ς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δε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ίχ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υν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τί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ζ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αθο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ύν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8450" marR="5080" indent="-285750">
              <a:lnSpc>
                <a:spcPct val="208300"/>
              </a:lnSpc>
              <a:buFont typeface="Arial" panose="020B0604020202020204" pitchFamily="34" charset="0"/>
              <a:buChar char="•"/>
            </a:pPr>
            <a:r>
              <a:rPr sz="1400" b="1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ΔΕ</a:t>
            </a:r>
            <a:r>
              <a:rPr sz="1400" b="1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 </a:t>
            </a:r>
            <a:r>
              <a:rPr sz="1400" b="1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υνδέ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sz="1400" spc="-21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ιμ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ρία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αποθάρρ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υν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ιαρ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ή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άρ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ηση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όρι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υνδέ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πιθ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μί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αφορά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ς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σταθ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ρο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ς 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νες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ξ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ς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πρα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τι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κέ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ς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υλές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Θέ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ς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όρι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οηθο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παι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ά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ομηθο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προσαρμοστο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αποτ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ελε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σματι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ά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στη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νων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ία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μι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μορφ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ή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εκ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παί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δευ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ση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ς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άσ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ς 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νων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ς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νε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ς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εβ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ασμ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ό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στη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 </a:t>
            </a:r>
            <a:r>
              <a:rPr sz="1400" spc="-95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ατομι</a:t>
            </a:r>
            <a:r>
              <a:rPr sz="1400" spc="12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sz="1400" spc="114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ότητα</a:t>
            </a:r>
            <a:r>
              <a:rPr sz="1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025" y="200025"/>
            <a:ext cx="3819525" cy="6924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20135" marR="5080">
              <a:lnSpc>
                <a:spcPts val="3520"/>
              </a:lnSpc>
            </a:pPr>
            <a:r>
              <a:rPr dirty="0"/>
              <a:t>Η</a:t>
            </a:r>
            <a:r>
              <a:rPr spc="-55" dirty="0"/>
              <a:t> </a:t>
            </a:r>
            <a:r>
              <a:rPr spc="-5" dirty="0"/>
              <a:t>Θ</a:t>
            </a:r>
            <a:r>
              <a:rPr dirty="0"/>
              <a:t>Ε</a:t>
            </a:r>
            <a:r>
              <a:rPr spc="-5" dirty="0"/>
              <a:t>Ω</a:t>
            </a:r>
            <a:r>
              <a:rPr dirty="0"/>
              <a:t>ΡΙΑ</a:t>
            </a:r>
            <a:r>
              <a:rPr spc="-55" dirty="0"/>
              <a:t> </a:t>
            </a:r>
            <a:r>
              <a:rPr spc="-5" dirty="0"/>
              <a:t>Τ</a:t>
            </a:r>
            <a:r>
              <a:rPr dirty="0"/>
              <a:t>ΗΣ ΕΠΙ</a:t>
            </a:r>
            <a:r>
              <a:rPr spc="-5" dirty="0"/>
              <a:t>Τ</a:t>
            </a:r>
            <a:r>
              <a:rPr dirty="0"/>
              <a:t>ΡΕΠ</a:t>
            </a:r>
            <a:r>
              <a:rPr spc="-5" dirty="0"/>
              <a:t>Τ</a:t>
            </a:r>
            <a:r>
              <a:rPr dirty="0"/>
              <a:t>ΙΚ</a:t>
            </a:r>
            <a:r>
              <a:rPr spc="-5" dirty="0"/>
              <a:t>ΟΤ</a:t>
            </a:r>
            <a:r>
              <a:rPr dirty="0"/>
              <a:t>Η</a:t>
            </a:r>
            <a:r>
              <a:rPr spc="-5" dirty="0"/>
              <a:t>Τ</a:t>
            </a:r>
            <a:r>
              <a:rPr dirty="0"/>
              <a:t>ΑΣ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18050" y="1622780"/>
            <a:ext cx="4500880" cy="46771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800" marR="5080" algn="just">
              <a:lnSpc>
                <a:spcPct val="129400"/>
              </a:lnSpc>
            </a:pP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Η</a:t>
            </a:r>
            <a:r>
              <a:rPr sz="1400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πλήρης</a:t>
            </a:r>
            <a:r>
              <a:rPr sz="14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απουσία</a:t>
            </a:r>
            <a:r>
              <a:rPr sz="1400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ορίων,</a:t>
            </a:r>
            <a:r>
              <a:rPr sz="1400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η</a:t>
            </a:r>
            <a:r>
              <a:rPr sz="1400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πλήρη</a:t>
            </a:r>
            <a:r>
              <a:rPr sz="1400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ελευθερία</a:t>
            </a:r>
            <a:r>
              <a:rPr sz="14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στο</a:t>
            </a:r>
            <a:r>
              <a:rPr sz="1400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παιδί,</a:t>
            </a:r>
            <a:r>
              <a:rPr sz="1400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έχει κατοστροφικές    </a:t>
            </a:r>
            <a:r>
              <a:rPr sz="14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συνέπειες    </a:t>
            </a:r>
            <a:r>
              <a:rPr sz="14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για    </a:t>
            </a:r>
            <a:r>
              <a:rPr sz="14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τα    </a:t>
            </a:r>
            <a:r>
              <a:rPr sz="14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ίδια    </a:t>
            </a:r>
            <a:r>
              <a:rPr sz="14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τα    </a:t>
            </a:r>
            <a:r>
              <a:rPr sz="14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παιδιά. Μαθαίνοντας </a:t>
            </a:r>
            <a:r>
              <a:rPr sz="1400" spc="-1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να </a:t>
            </a:r>
            <a:r>
              <a:rPr sz="1400" spc="-1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κάνουν </a:t>
            </a:r>
            <a:r>
              <a:rPr sz="1400" spc="-1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πάντα </a:t>
            </a:r>
            <a:r>
              <a:rPr sz="1400" spc="-1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το </a:t>
            </a:r>
            <a:r>
              <a:rPr sz="1400" spc="-1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δικό </a:t>
            </a:r>
            <a:r>
              <a:rPr sz="1400" spc="-1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τους </a:t>
            </a:r>
            <a:r>
              <a:rPr sz="1400" spc="-1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 smtClean="0">
                <a:solidFill>
                  <a:srgbClr val="212121"/>
                </a:solidFill>
                <a:latin typeface="Calibri"/>
                <a:cs typeface="Calibri"/>
              </a:rPr>
              <a:t>αδιαφ</a:t>
            </a:r>
            <a:r>
              <a:rPr lang="en-US" sz="1400" dirty="0" smtClean="0">
                <a:solidFill>
                  <a:srgbClr val="212121"/>
                </a:solidFill>
                <a:latin typeface="Calibri"/>
                <a:cs typeface="Calibri"/>
              </a:rPr>
              <a:t>o</a:t>
            </a:r>
            <a:r>
              <a:rPr sz="1400" dirty="0" smtClean="0">
                <a:solidFill>
                  <a:srgbClr val="212121"/>
                </a:solidFill>
                <a:latin typeface="Calibri"/>
                <a:cs typeface="Calibri"/>
              </a:rPr>
              <a:t>ρούν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για </a:t>
            </a:r>
            <a:r>
              <a:rPr sz="1400" spc="-1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τις </a:t>
            </a:r>
            <a:r>
              <a:rPr sz="1400" spc="-1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συνέπειες </a:t>
            </a:r>
            <a:r>
              <a:rPr sz="1400" spc="-1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που </a:t>
            </a:r>
            <a:r>
              <a:rPr sz="1400" spc="-1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μπορεί </a:t>
            </a:r>
            <a:r>
              <a:rPr sz="1400" spc="-1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να </a:t>
            </a:r>
            <a:r>
              <a:rPr sz="1400" spc="-1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έχει </a:t>
            </a:r>
            <a:r>
              <a:rPr sz="1400" spc="-1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η </a:t>
            </a:r>
            <a:r>
              <a:rPr sz="1400" spc="-1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συμπεριφορά </a:t>
            </a:r>
            <a:r>
              <a:rPr sz="1400" spc="-1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τους στους </a:t>
            </a:r>
            <a:r>
              <a:rPr sz="1400" spc="-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άλλους </a:t>
            </a:r>
            <a:r>
              <a:rPr sz="1400" spc="-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με </a:t>
            </a:r>
            <a:r>
              <a:rPr sz="1400" spc="-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απότελεσμα </a:t>
            </a:r>
            <a:r>
              <a:rPr sz="1400" spc="-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να </a:t>
            </a:r>
            <a:r>
              <a:rPr sz="1400" spc="-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δυσκολεύονται </a:t>
            </a:r>
            <a:r>
              <a:rPr sz="1400" spc="-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ιδιαίτερα στην διαμόρφωση υγιών κοινωνικών σχέσεων.</a:t>
            </a:r>
            <a:endParaRPr sz="1400" dirty="0">
              <a:latin typeface="Calibri"/>
              <a:cs typeface="Calibri"/>
            </a:endParaRPr>
          </a:p>
          <a:p>
            <a:pPr marL="13335" marR="17145" algn="just">
              <a:lnSpc>
                <a:spcPct val="129400"/>
              </a:lnSpc>
              <a:spcBef>
                <a:spcPts val="944"/>
              </a:spcBef>
            </a:pP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Τα</a:t>
            </a:r>
            <a:r>
              <a:rPr sz="1400" spc="114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παιδιά</a:t>
            </a:r>
            <a:r>
              <a:rPr sz="1400" spc="114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με</a:t>
            </a:r>
            <a:r>
              <a:rPr sz="1400" spc="1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απεριόριστη</a:t>
            </a:r>
            <a:r>
              <a:rPr sz="1400" spc="1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ελευθερί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</a:t>
            </a:r>
            <a:r>
              <a:rPr sz="1400" spc="1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 smtClean="0">
                <a:solidFill>
                  <a:srgbClr val="212121"/>
                </a:solidFill>
                <a:latin typeface="Calibri"/>
                <a:cs typeface="Calibri"/>
              </a:rPr>
              <a:t>νιώθουν</a:t>
            </a:r>
            <a:r>
              <a:rPr sz="1400" spc="110" dirty="0" smtClean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συχνά τον   </a:t>
            </a:r>
            <a:r>
              <a:rPr sz="1400" spc="-1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φόβο   </a:t>
            </a:r>
            <a:r>
              <a:rPr sz="1400" spc="-1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της   </a:t>
            </a:r>
            <a:r>
              <a:rPr sz="1400" spc="-1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εγκατάλειψης   </a:t>
            </a:r>
            <a:r>
              <a:rPr sz="1400" spc="-1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και   </a:t>
            </a:r>
            <a:r>
              <a:rPr sz="1400" spc="-1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μια   </a:t>
            </a:r>
            <a:r>
              <a:rPr sz="1400" spc="-1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ανασφάλεια   </a:t>
            </a:r>
            <a:r>
              <a:rPr sz="1400" spc="-1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να αντιμετωπίζουν    </a:t>
            </a:r>
            <a:r>
              <a:rPr sz="1400" spc="-1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τις    </a:t>
            </a:r>
            <a:r>
              <a:rPr sz="1400" spc="-1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προκλήσεις    </a:t>
            </a:r>
            <a:r>
              <a:rPr sz="1400" spc="-1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της    </a:t>
            </a:r>
            <a:r>
              <a:rPr sz="1400" spc="-1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καθημερινότητας. Παρουσιάζουν  </a:t>
            </a:r>
            <a:r>
              <a:rPr sz="1400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 err="1">
                <a:solidFill>
                  <a:srgbClr val="212121"/>
                </a:solidFill>
                <a:latin typeface="Calibri"/>
                <a:cs typeface="Calibri"/>
              </a:rPr>
              <a:t>έλλειψη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  </a:t>
            </a:r>
            <a:r>
              <a:rPr sz="1400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 err="1" smtClean="0">
                <a:solidFill>
                  <a:srgbClr val="212121"/>
                </a:solidFill>
                <a:latin typeface="Calibri"/>
                <a:cs typeface="Calibri"/>
              </a:rPr>
              <a:t>ικ</a:t>
            </a:r>
            <a:r>
              <a:rPr sz="1400" dirty="0" smtClean="0">
                <a:solidFill>
                  <a:srgbClr val="212121"/>
                </a:solidFill>
                <a:latin typeface="Calibri"/>
                <a:cs typeface="Calibri"/>
              </a:rPr>
              <a:t>ανοποίησης</a:t>
            </a:r>
            <a:r>
              <a:rPr lang="en-US" sz="1400" dirty="0" smtClean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lang="el-GR" sz="1400" dirty="0" smtClean="0">
                <a:solidFill>
                  <a:srgbClr val="212121"/>
                </a:solidFill>
                <a:latin typeface="Calibri"/>
                <a:cs typeface="Calibri"/>
              </a:rPr>
              <a:t>και εκρ</a:t>
            </a:r>
            <a:r>
              <a:rPr lang="el-GR" sz="1400" dirty="0" smtClean="0">
                <a:solidFill>
                  <a:srgbClr val="212121"/>
                </a:solidFill>
                <a:latin typeface="Calibri"/>
                <a:cs typeface="Calibri"/>
              </a:rPr>
              <a:t>ήξεις </a:t>
            </a:r>
            <a:r>
              <a:rPr sz="1400" dirty="0" err="1" smtClean="0">
                <a:solidFill>
                  <a:srgbClr val="212121"/>
                </a:solidFill>
                <a:latin typeface="Calibri"/>
                <a:cs typeface="Calibri"/>
              </a:rPr>
              <a:t>θυμ</a:t>
            </a:r>
            <a:r>
              <a:rPr lang="el-GR" sz="1400" dirty="0" smtClean="0">
                <a:solidFill>
                  <a:srgbClr val="212121"/>
                </a:solidFill>
                <a:latin typeface="Calibri"/>
                <a:cs typeface="Calibri"/>
              </a:rPr>
              <a:t>ού</a:t>
            </a:r>
            <a:r>
              <a:rPr sz="1400" dirty="0" smtClean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endParaRPr lang="el-GR" sz="1400" dirty="0" smtClean="0">
              <a:solidFill>
                <a:srgbClr val="212121"/>
              </a:solidFill>
              <a:latin typeface="Calibri"/>
              <a:cs typeface="Calibri"/>
            </a:endParaRPr>
          </a:p>
          <a:p>
            <a:pPr marL="13335" marR="17145" algn="just">
              <a:lnSpc>
                <a:spcPct val="129400"/>
              </a:lnSpc>
              <a:spcBef>
                <a:spcPts val="944"/>
              </a:spcBef>
            </a:pPr>
            <a:r>
              <a:rPr lang="el-GR" sz="1400" dirty="0" smtClean="0">
                <a:solidFill>
                  <a:srgbClr val="212121"/>
                </a:solidFill>
                <a:latin typeface="Calibri"/>
                <a:cs typeface="Calibri"/>
              </a:rPr>
              <a:t>Η έλλειψη ορίων </a:t>
            </a:r>
            <a:r>
              <a:rPr sz="1400" dirty="0" err="1" smtClean="0">
                <a:solidFill>
                  <a:srgbClr val="212121"/>
                </a:solidFill>
                <a:latin typeface="Calibri"/>
                <a:cs typeface="Calibri"/>
              </a:rPr>
              <a:t>στερεί</a:t>
            </a:r>
            <a:r>
              <a:rPr sz="1400" dirty="0" smtClean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spc="-100" dirty="0" smtClean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από </a:t>
            </a:r>
            <a:r>
              <a:rPr sz="1400" spc="-1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τα </a:t>
            </a:r>
            <a:r>
              <a:rPr sz="1400" spc="-1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παιδιά </a:t>
            </a:r>
            <a:r>
              <a:rPr sz="1400" spc="-1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την εμπιστοσύνη </a:t>
            </a:r>
            <a:r>
              <a:rPr sz="1400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στον </a:t>
            </a:r>
            <a:r>
              <a:rPr sz="1400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εαυτό </a:t>
            </a:r>
            <a:r>
              <a:rPr sz="1400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 smtClean="0">
                <a:solidFill>
                  <a:srgbClr val="212121"/>
                </a:solidFill>
                <a:latin typeface="Calibri"/>
                <a:cs typeface="Calibri"/>
              </a:rPr>
              <a:t>τους</a:t>
            </a:r>
            <a:r>
              <a:rPr lang="el-GR" sz="1400" dirty="0" smtClean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lang="el-GR" sz="1400" dirty="0">
                <a:solidFill>
                  <a:srgbClr val="212121"/>
                </a:solidFill>
                <a:cs typeface="Calibri"/>
              </a:rPr>
              <a:t>με αποτέλεσμα </a:t>
            </a:r>
            <a:r>
              <a:rPr lang="el-GR" sz="1400" dirty="0" smtClean="0">
                <a:solidFill>
                  <a:srgbClr val="212121"/>
                </a:solidFill>
                <a:cs typeface="Calibri"/>
              </a:rPr>
              <a:t>να</a:t>
            </a:r>
            <a:r>
              <a:rPr lang="el-GR" sz="1400" spc="125" dirty="0" smtClean="0">
                <a:solidFill>
                  <a:srgbClr val="212121"/>
                </a:solidFill>
                <a:cs typeface="Calibri"/>
              </a:rPr>
              <a:t> </a:t>
            </a:r>
            <a:r>
              <a:rPr lang="el-GR" sz="1400" dirty="0">
                <a:solidFill>
                  <a:srgbClr val="212121"/>
                </a:solidFill>
                <a:cs typeface="Calibri"/>
              </a:rPr>
              <a:t>γίνονται</a:t>
            </a:r>
            <a:r>
              <a:rPr lang="el-GR" sz="1400" spc="130" dirty="0">
                <a:solidFill>
                  <a:srgbClr val="212121"/>
                </a:solidFill>
                <a:cs typeface="Calibri"/>
              </a:rPr>
              <a:t> </a:t>
            </a:r>
            <a:r>
              <a:rPr lang="el-GR" sz="1400" dirty="0">
                <a:solidFill>
                  <a:srgbClr val="212121"/>
                </a:solidFill>
                <a:cs typeface="Calibri"/>
              </a:rPr>
              <a:t>ανασφαλή</a:t>
            </a:r>
            <a:r>
              <a:rPr lang="el-GR" sz="1400" spc="130" dirty="0">
                <a:solidFill>
                  <a:srgbClr val="212121"/>
                </a:solidFill>
                <a:cs typeface="Calibri"/>
              </a:rPr>
              <a:t> </a:t>
            </a:r>
            <a:r>
              <a:rPr lang="el-GR" sz="1400" dirty="0">
                <a:solidFill>
                  <a:srgbClr val="212121"/>
                </a:solidFill>
                <a:cs typeface="Calibri"/>
              </a:rPr>
              <a:t>και</a:t>
            </a:r>
            <a:r>
              <a:rPr lang="el-GR" sz="1400" spc="130" dirty="0">
                <a:solidFill>
                  <a:srgbClr val="212121"/>
                </a:solidFill>
                <a:cs typeface="Calibri"/>
              </a:rPr>
              <a:t> </a:t>
            </a:r>
            <a:r>
              <a:rPr lang="el-GR" sz="1400" dirty="0">
                <a:solidFill>
                  <a:srgbClr val="212121"/>
                </a:solidFill>
                <a:cs typeface="Calibri"/>
              </a:rPr>
              <a:t>έχουν</a:t>
            </a:r>
            <a:r>
              <a:rPr lang="el-GR" sz="1400" spc="130" dirty="0">
                <a:solidFill>
                  <a:srgbClr val="212121"/>
                </a:solidFill>
                <a:cs typeface="Calibri"/>
              </a:rPr>
              <a:t> </a:t>
            </a:r>
            <a:r>
              <a:rPr lang="el-GR" sz="1400" dirty="0">
                <a:solidFill>
                  <a:srgbClr val="212121"/>
                </a:solidFill>
                <a:cs typeface="Calibri"/>
              </a:rPr>
              <a:t>λιγότερη αυτοπεποίθηση να προχωρήσουν σε κάτι καινούριο</a:t>
            </a:r>
            <a:r>
              <a:rPr sz="1400" dirty="0" smtClean="0">
                <a:solidFill>
                  <a:srgbClr val="212121"/>
                </a:solidFill>
                <a:latin typeface="Calibri"/>
                <a:cs typeface="Calibri"/>
              </a:rPr>
              <a:t>. </a:t>
            </a:r>
            <a:r>
              <a:rPr lang="el-GR" sz="1400" dirty="0" smtClean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lang="el-GR" sz="1400" dirty="0">
                <a:solidFill>
                  <a:srgbClr val="212121"/>
                </a:solidFill>
                <a:latin typeface="Calibri"/>
                <a:cs typeface="Calibri"/>
              </a:rPr>
              <a:t>Δ</a:t>
            </a:r>
            <a:r>
              <a:rPr sz="1400" dirty="0" smtClean="0">
                <a:solidFill>
                  <a:srgbClr val="212121"/>
                </a:solidFill>
                <a:latin typeface="Calibri"/>
                <a:cs typeface="Calibri"/>
              </a:rPr>
              <a:t>ε</a:t>
            </a:r>
            <a:r>
              <a:rPr lang="el-GR" sz="1400" dirty="0" smtClean="0">
                <a:solidFill>
                  <a:srgbClr val="212121"/>
                </a:solidFill>
                <a:latin typeface="Calibri"/>
                <a:cs typeface="Calibri"/>
              </a:rPr>
              <a:t>ν </a:t>
            </a:r>
            <a:r>
              <a:rPr sz="1400" dirty="0" smtClean="0">
                <a:solidFill>
                  <a:srgbClr val="212121"/>
                </a:solidFill>
                <a:latin typeface="Calibri"/>
                <a:cs typeface="Calibri"/>
              </a:rPr>
              <a:t>β</a:t>
            </a:r>
            <a:r>
              <a:rPr sz="1400" dirty="0" err="1" smtClean="0">
                <a:solidFill>
                  <a:srgbClr val="212121"/>
                </a:solidFill>
                <a:latin typeface="Calibri"/>
                <a:cs typeface="Calibri"/>
              </a:rPr>
              <a:t>ιώνουν</a:t>
            </a:r>
            <a:r>
              <a:rPr sz="1400" dirty="0" smtClean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το  </a:t>
            </a:r>
            <a:r>
              <a:rPr sz="1400" spc="-1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δούναι  </a:t>
            </a:r>
            <a:r>
              <a:rPr sz="1400" spc="-1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και  </a:t>
            </a:r>
            <a:r>
              <a:rPr sz="1400" spc="-1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λαβείν,  </a:t>
            </a:r>
            <a:r>
              <a:rPr sz="1400" spc="-1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την  </a:t>
            </a:r>
            <a:r>
              <a:rPr sz="1400" spc="-1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υγιή  </a:t>
            </a:r>
            <a:r>
              <a:rPr sz="1400" spc="-1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δηλαδή  </a:t>
            </a:r>
            <a:r>
              <a:rPr sz="1400" spc="-1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επικοινωνία  </a:t>
            </a:r>
            <a:r>
              <a:rPr sz="1400" spc="-1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σε συναισθηματικό  </a:t>
            </a:r>
            <a:r>
              <a:rPr sz="1400" spc="1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και  </a:t>
            </a:r>
            <a:r>
              <a:rPr sz="1400" spc="1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πνευματικό  </a:t>
            </a:r>
            <a:r>
              <a:rPr sz="1400" spc="1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 smtClean="0">
                <a:solidFill>
                  <a:srgbClr val="212121"/>
                </a:solidFill>
                <a:latin typeface="Calibri"/>
                <a:cs typeface="Calibri"/>
              </a:rPr>
              <a:t>επίπεδο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5275" y="200025"/>
            <a:ext cx="9258300" cy="2914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5275" y="200025"/>
            <a:ext cx="9258300" cy="2914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97000" y="3711446"/>
            <a:ext cx="6943725" cy="40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10"/>
              </a:lnSpc>
            </a:pPr>
            <a:r>
              <a:rPr sz="3200" b="1" dirty="0">
                <a:solidFill>
                  <a:srgbClr val="212121"/>
                </a:solidFill>
                <a:latin typeface="Arial"/>
                <a:cs typeface="Arial"/>
              </a:rPr>
              <a:t>Η</a:t>
            </a:r>
            <a:r>
              <a:rPr sz="3200" b="1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212121"/>
                </a:solidFill>
                <a:latin typeface="Arial"/>
                <a:cs typeface="Arial"/>
              </a:rPr>
              <a:t>ΥΠΕΡΒ</a:t>
            </a:r>
            <a:r>
              <a:rPr sz="3200" b="1" spc="-5" dirty="0">
                <a:solidFill>
                  <a:srgbClr val="212121"/>
                </a:solidFill>
                <a:latin typeface="Arial"/>
                <a:cs typeface="Arial"/>
              </a:rPr>
              <a:t>Ο</a:t>
            </a:r>
            <a:r>
              <a:rPr sz="3200" b="1" dirty="0">
                <a:solidFill>
                  <a:srgbClr val="212121"/>
                </a:solidFill>
                <a:latin typeface="Arial"/>
                <a:cs typeface="Arial"/>
              </a:rPr>
              <a:t>ΛΗ</a:t>
            </a:r>
            <a:r>
              <a:rPr sz="3200" b="1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212121"/>
                </a:solidFill>
                <a:latin typeface="Arial"/>
                <a:cs typeface="Arial"/>
              </a:rPr>
              <a:t>Σ</a:t>
            </a:r>
            <a:r>
              <a:rPr sz="3200" b="1" spc="-5" dirty="0">
                <a:solidFill>
                  <a:srgbClr val="212121"/>
                </a:solidFill>
                <a:latin typeface="Arial"/>
                <a:cs typeface="Arial"/>
              </a:rPr>
              <a:t>Τ</a:t>
            </a:r>
            <a:r>
              <a:rPr sz="3200" b="1" dirty="0">
                <a:solidFill>
                  <a:srgbClr val="212121"/>
                </a:solidFill>
                <a:latin typeface="Arial"/>
                <a:cs typeface="Arial"/>
              </a:rPr>
              <a:t>Η</a:t>
            </a:r>
            <a:r>
              <a:rPr sz="3200" b="1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212121"/>
                </a:solidFill>
                <a:latin typeface="Arial"/>
                <a:cs typeface="Arial"/>
              </a:rPr>
              <a:t>Θ</a:t>
            </a:r>
            <a:r>
              <a:rPr sz="3200" b="1" dirty="0">
                <a:solidFill>
                  <a:srgbClr val="212121"/>
                </a:solidFill>
                <a:latin typeface="Arial"/>
                <a:cs typeface="Arial"/>
              </a:rPr>
              <a:t>ΕΣΠΙΣΗ</a:t>
            </a:r>
            <a:r>
              <a:rPr sz="3200" b="1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212121"/>
                </a:solidFill>
                <a:latin typeface="Arial"/>
                <a:cs typeface="Arial"/>
              </a:rPr>
              <a:t>Ο</a:t>
            </a:r>
            <a:r>
              <a:rPr sz="3200" b="1" dirty="0">
                <a:solidFill>
                  <a:srgbClr val="212121"/>
                </a:solidFill>
                <a:latin typeface="Arial"/>
                <a:cs typeface="Arial"/>
              </a:rPr>
              <a:t>ΡΙ</a:t>
            </a:r>
            <a:r>
              <a:rPr sz="3200" b="1" spc="-5" dirty="0">
                <a:solidFill>
                  <a:srgbClr val="212121"/>
                </a:solidFill>
                <a:latin typeface="Arial"/>
                <a:cs typeface="Arial"/>
              </a:rPr>
              <a:t>Ω</a:t>
            </a:r>
            <a:r>
              <a:rPr sz="3200" b="1" dirty="0">
                <a:solidFill>
                  <a:srgbClr val="212121"/>
                </a:solidFill>
                <a:latin typeface="Arial"/>
                <a:cs typeface="Arial"/>
              </a:rPr>
              <a:t>Ν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5891" y="4456290"/>
            <a:ext cx="8436610" cy="736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3900"/>
              </a:lnSpc>
            </a:pP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Όριο </a:t>
            </a:r>
            <a:r>
              <a:rPr sz="1400" spc="-114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δεν </a:t>
            </a:r>
            <a:r>
              <a:rPr sz="1400" spc="-114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σημαίνει </a:t>
            </a:r>
            <a:r>
              <a:rPr sz="1400" spc="-114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ασφυκτικός </a:t>
            </a:r>
            <a:r>
              <a:rPr sz="1400" spc="-114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περιορισμός. </a:t>
            </a:r>
            <a:r>
              <a:rPr sz="1400" spc="-114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Όποιος </a:t>
            </a:r>
            <a:r>
              <a:rPr sz="1400" spc="-114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περιορίζει </a:t>
            </a:r>
            <a:r>
              <a:rPr sz="1400" spc="-114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τα </a:t>
            </a:r>
            <a:r>
              <a:rPr sz="1400" spc="-114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παιδιά </a:t>
            </a:r>
            <a:r>
              <a:rPr sz="1400" spc="-114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τα </a:t>
            </a:r>
            <a:r>
              <a:rPr sz="1400" spc="-114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καθιστά </a:t>
            </a:r>
            <a:r>
              <a:rPr sz="1400" spc="-114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διστακτικά </a:t>
            </a:r>
            <a:r>
              <a:rPr sz="1400" spc="-114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και </a:t>
            </a:r>
            <a:r>
              <a:rPr sz="1400" spc="-114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άβουλα. </a:t>
            </a:r>
            <a:r>
              <a:rPr sz="1400" spc="-114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Η απαγόρευση </a:t>
            </a:r>
            <a:r>
              <a:rPr sz="140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και </a:t>
            </a:r>
            <a:r>
              <a:rPr sz="140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η </a:t>
            </a:r>
            <a:r>
              <a:rPr sz="140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τιμωρία  αλλοιώνουν </a:t>
            </a:r>
            <a:r>
              <a:rPr sz="140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την </a:t>
            </a:r>
            <a:r>
              <a:rPr sz="140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θέληση </a:t>
            </a:r>
            <a:r>
              <a:rPr sz="140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και </a:t>
            </a:r>
            <a:r>
              <a:rPr sz="140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αποδυναμώνουν </a:t>
            </a:r>
            <a:r>
              <a:rPr sz="140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τα </a:t>
            </a:r>
            <a:r>
              <a:rPr sz="140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παιδιά.   </a:t>
            </a:r>
            <a:r>
              <a:rPr sz="140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Τα </a:t>
            </a:r>
            <a:r>
              <a:rPr sz="140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όρια </a:t>
            </a:r>
            <a:r>
              <a:rPr sz="140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δεν </a:t>
            </a:r>
            <a:r>
              <a:rPr sz="140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πρέπει </a:t>
            </a:r>
            <a:r>
              <a:rPr sz="140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να στοχεύουν στην κυριαρχία αλλά στην υπόδειξη, </a:t>
            </a:r>
            <a:r>
              <a:rPr sz="1400" dirty="0" smtClean="0">
                <a:solidFill>
                  <a:srgbClr val="212121"/>
                </a:solidFill>
                <a:latin typeface="Calibri"/>
                <a:cs typeface="Calibri"/>
              </a:rPr>
              <a:t>την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προστασία και την προώθηση.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6829" y="5334000"/>
            <a:ext cx="8425672" cy="736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3900"/>
              </a:lnSpc>
            </a:pP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Η υπερβολική τάση για κυριαρχία μπορεί να οδηγήσει σε μια διαρκώς αυξανόμενη αποστείρωση, και διαταραχή στη σχέση γονέων – παιδιών.  Οι τιμωρίες και οι συνεχείς απαγορεύσεις οδηγούν σε μυστικά και ψέματα από μέρους των παιδιών.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9958" y="6284446"/>
            <a:ext cx="8420100" cy="736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5085" algn="just">
              <a:lnSpc>
                <a:spcPct val="113900"/>
              </a:lnSpc>
            </a:pP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Τέλος,</a:t>
            </a:r>
            <a:r>
              <a:rPr sz="1400" spc="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 err="1" smtClean="0">
                <a:solidFill>
                  <a:srgbClr val="212121"/>
                </a:solidFill>
                <a:latin typeface="Calibri"/>
                <a:cs typeface="Calibri"/>
              </a:rPr>
              <a:t>οι</a:t>
            </a:r>
            <a:r>
              <a:rPr lang="el-GR" sz="1400" dirty="0" smtClean="0">
                <a:solidFill>
                  <a:srgbClr val="212121"/>
                </a:solidFill>
                <a:latin typeface="Calibri"/>
                <a:cs typeface="Calibri"/>
              </a:rPr>
              <a:t> αυστηρές</a:t>
            </a:r>
            <a:r>
              <a:rPr sz="1400" spc="35" dirty="0" smtClean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τιμωρίες</a:t>
            </a:r>
            <a:r>
              <a:rPr sz="1400" spc="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κάνουν</a:t>
            </a:r>
            <a:r>
              <a:rPr sz="1400" spc="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τα</a:t>
            </a:r>
            <a:r>
              <a:rPr sz="1400" spc="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παιδιά</a:t>
            </a:r>
            <a:r>
              <a:rPr sz="1400" spc="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να</a:t>
            </a:r>
            <a:r>
              <a:rPr sz="1400" spc="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νιώθουν</a:t>
            </a:r>
            <a:r>
              <a:rPr sz="1400" spc="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μικρά</a:t>
            </a:r>
            <a:r>
              <a:rPr sz="1400" spc="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και</a:t>
            </a:r>
            <a:r>
              <a:rPr sz="1400" spc="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τα</a:t>
            </a:r>
            <a:r>
              <a:rPr sz="1400" spc="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εμποδίζουν</a:t>
            </a:r>
            <a:r>
              <a:rPr sz="1400" spc="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να</a:t>
            </a:r>
            <a:r>
              <a:rPr sz="1400" spc="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μάθουν</a:t>
            </a:r>
            <a:r>
              <a:rPr sz="1400" spc="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να</a:t>
            </a:r>
            <a:r>
              <a:rPr sz="1400" spc="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λαμβάνουν</a:t>
            </a:r>
            <a:r>
              <a:rPr sz="1400" spc="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τις</a:t>
            </a:r>
            <a:r>
              <a:rPr sz="1400" spc="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δικές</a:t>
            </a:r>
            <a:r>
              <a:rPr sz="1400" spc="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τους αποφάσεις. </a:t>
            </a:r>
            <a:r>
              <a:rPr sz="1400" spc="-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Επιπλέον, </a:t>
            </a:r>
            <a:r>
              <a:rPr sz="1400" spc="-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προκαλούν </a:t>
            </a:r>
            <a:r>
              <a:rPr sz="1400" spc="-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αντιδράσεις,  </a:t>
            </a:r>
            <a:r>
              <a:rPr sz="1400" spc="-145" dirty="0" smtClean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καλύπτουν </a:t>
            </a:r>
            <a:r>
              <a:rPr sz="1400" spc="-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την </a:t>
            </a:r>
            <a:r>
              <a:rPr sz="1400" spc="-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ανασφάλεια </a:t>
            </a:r>
            <a:r>
              <a:rPr sz="1400" spc="-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των </a:t>
            </a:r>
            <a:r>
              <a:rPr sz="1400" spc="-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γονέων </a:t>
            </a:r>
            <a:r>
              <a:rPr sz="1400" spc="-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και </a:t>
            </a:r>
            <a:r>
              <a:rPr sz="1400" spc="-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δείχνουν </a:t>
            </a:r>
            <a:r>
              <a:rPr sz="1400" spc="-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έλλειψη σεβασμού,  συμφωνιών και κοινής γραμμής πλεύσης.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72175" y="438150"/>
            <a:ext cx="3581400" cy="5981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0158" y="1447800"/>
            <a:ext cx="5362575" cy="359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8715" marR="5080" indent="-1136650">
              <a:lnSpc>
                <a:spcPct val="71500"/>
              </a:lnSpc>
            </a:pPr>
            <a:r>
              <a:rPr sz="3200" b="1" dirty="0">
                <a:solidFill>
                  <a:srgbClr val="212121"/>
                </a:solidFill>
                <a:latin typeface="Arial"/>
                <a:cs typeface="Arial"/>
              </a:rPr>
              <a:t>ΠΩΣ</a:t>
            </a:r>
            <a:r>
              <a:rPr sz="3200" b="1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212121"/>
                </a:solidFill>
                <a:latin typeface="Arial"/>
                <a:cs typeface="Arial"/>
              </a:rPr>
              <a:t>ΒΑΖΟΥΜΕ </a:t>
            </a:r>
            <a:r>
              <a:rPr lang="el-GR" sz="3200" b="1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3200" b="1" dirty="0" smtClean="0">
                <a:solidFill>
                  <a:srgbClr val="212121"/>
                </a:solidFill>
                <a:latin typeface="Arial"/>
                <a:cs typeface="Arial"/>
              </a:rPr>
              <a:t>ΟΡΙΑ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8035" y="2503779"/>
            <a:ext cx="5196840" cy="47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9400"/>
              </a:lnSpc>
            </a:pP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1. </a:t>
            </a:r>
            <a:r>
              <a:rPr sz="1400" spc="1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Τα </a:t>
            </a:r>
            <a:r>
              <a:rPr sz="1400" spc="1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όρια </a:t>
            </a:r>
            <a:r>
              <a:rPr sz="1400" spc="1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δεν </a:t>
            </a:r>
            <a:r>
              <a:rPr sz="1400" spc="1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πρέπει </a:t>
            </a:r>
            <a:r>
              <a:rPr sz="1400" spc="1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να </a:t>
            </a:r>
            <a:r>
              <a:rPr sz="1400" spc="1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είναι </a:t>
            </a:r>
            <a:r>
              <a:rPr sz="1400" spc="1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ούτε </a:t>
            </a:r>
            <a:r>
              <a:rPr sz="1400" spc="1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πολύ </a:t>
            </a:r>
            <a:r>
              <a:rPr sz="1400" spc="1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χαλαρά </a:t>
            </a:r>
            <a:r>
              <a:rPr sz="1400" spc="1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ούτε </a:t>
            </a:r>
            <a:r>
              <a:rPr sz="1400" spc="1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τελείως </a:t>
            </a:r>
            <a:r>
              <a:rPr sz="1400" dirty="0" smtClean="0">
                <a:solidFill>
                  <a:srgbClr val="212121"/>
                </a:solidFill>
                <a:latin typeface="Calibri"/>
                <a:cs typeface="Calibri"/>
              </a:rPr>
              <a:t>ανελαστικάχρειάζεται</a:t>
            </a:r>
            <a:r>
              <a:rPr sz="1400" spc="50" dirty="0" smtClean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να</a:t>
            </a:r>
            <a:r>
              <a:rPr sz="1400" spc="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είναι</a:t>
            </a:r>
            <a:r>
              <a:rPr sz="1400" spc="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ευελικτα</a:t>
            </a:r>
            <a:r>
              <a:rPr sz="1400" spc="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ώστε</a:t>
            </a:r>
            <a:r>
              <a:rPr sz="1400" spc="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να</a:t>
            </a:r>
            <a:r>
              <a:rPr sz="1400" spc="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βοηθουν </a:t>
            </a:r>
            <a:r>
              <a:rPr sz="1400" spc="9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το</a:t>
            </a:r>
            <a:r>
              <a:rPr sz="1400" spc="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παιδί</a:t>
            </a:r>
            <a:r>
              <a:rPr sz="1400" spc="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να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8035" y="3055975"/>
            <a:ext cx="1370330" cy="755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9400"/>
              </a:lnSpc>
              <a:tabLst>
                <a:tab pos="1172845" algn="l"/>
              </a:tabLst>
            </a:pP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οριοθετείται,	να αναπτύσσεται. υποχωρητικότητα,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85518" y="3055975"/>
            <a:ext cx="3749040" cy="755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9535" algn="just">
              <a:lnSpc>
                <a:spcPct val="129400"/>
              </a:lnSpc>
            </a:pP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δοκιμάζει,    </a:t>
            </a:r>
            <a:r>
              <a:rPr sz="1400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να    </a:t>
            </a:r>
            <a:r>
              <a:rPr sz="1400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αμφισβητεί    </a:t>
            </a:r>
            <a:r>
              <a:rPr sz="1400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και    </a:t>
            </a:r>
            <a:r>
              <a:rPr sz="1400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τελικά    </a:t>
            </a:r>
            <a:r>
              <a:rPr sz="1400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να Η     </a:t>
            </a:r>
            <a:r>
              <a:rPr sz="1400" spc="-114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συμπεριφορά     </a:t>
            </a:r>
            <a:r>
              <a:rPr sz="1400" spc="-114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που     </a:t>
            </a:r>
            <a:r>
              <a:rPr sz="1400" spc="-114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ενέχει     </a:t>
            </a:r>
            <a:r>
              <a:rPr sz="1400" spc="-114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πίεση     </a:t>
            </a:r>
            <a:r>
              <a:rPr sz="1400" spc="-114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και υπέρμετρη  </a:t>
            </a:r>
            <a:r>
              <a:rPr sz="1400" spc="-1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 smtClean="0">
                <a:solidFill>
                  <a:srgbClr val="212121"/>
                </a:solidFill>
                <a:latin typeface="Calibri"/>
                <a:cs typeface="Calibri"/>
              </a:rPr>
              <a:t>ανοχή  </a:t>
            </a:r>
            <a:r>
              <a:rPr sz="1400" spc="-140" dirty="0" smtClean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και  </a:t>
            </a:r>
            <a:r>
              <a:rPr sz="1400" spc="-1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υπερβολική  </a:t>
            </a:r>
            <a:r>
              <a:rPr sz="1400" spc="-1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αυστηρότητα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9023" y="3884269"/>
            <a:ext cx="5215890" cy="3086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15" marR="5080" algn="just">
              <a:lnSpc>
                <a:spcPct val="129400"/>
              </a:lnSpc>
            </a:pPr>
            <a:r>
              <a:rPr lang="el-GR" sz="1400" dirty="0" smtClean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 smtClean="0">
                <a:solidFill>
                  <a:srgbClr val="212121"/>
                </a:solidFill>
                <a:latin typeface="Calibri"/>
                <a:cs typeface="Calibri"/>
              </a:rPr>
              <a:t>δίνει  </a:t>
            </a:r>
            <a:r>
              <a:rPr sz="1400" spc="-114" dirty="0" smtClean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διπλά   </a:t>
            </a:r>
            <a:r>
              <a:rPr sz="1400" spc="-114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μηνύματα   </a:t>
            </a:r>
            <a:r>
              <a:rPr sz="1400" spc="-1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στα   </a:t>
            </a:r>
            <a:r>
              <a:rPr sz="1400" spc="-1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παιδιά,   </a:t>
            </a:r>
            <a:r>
              <a:rPr sz="1400" spc="-114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τα   </a:t>
            </a:r>
            <a:r>
              <a:rPr sz="1400" spc="-114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αποπροσανατολίζει   </a:t>
            </a:r>
            <a:r>
              <a:rPr sz="1400" spc="-114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και δημιουργεί </a:t>
            </a:r>
            <a:r>
              <a:rPr sz="1400" spc="1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ανασφάλεια.Αποφεύγουμε </a:t>
            </a:r>
            <a:r>
              <a:rPr sz="1400" spc="1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λοιπόν </a:t>
            </a:r>
            <a:r>
              <a:rPr sz="1400" spc="1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τα </a:t>
            </a:r>
            <a:r>
              <a:rPr sz="1400" spc="1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διπλά </a:t>
            </a:r>
            <a:r>
              <a:rPr sz="1400" spc="1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μηνύματα, πρέπει</a:t>
            </a:r>
            <a:r>
              <a:rPr sz="1400" spc="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να</a:t>
            </a:r>
            <a:r>
              <a:rPr sz="1400" spc="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εκπέμπουμε</a:t>
            </a:r>
            <a:r>
              <a:rPr sz="1400" spc="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σιγουριά,</a:t>
            </a:r>
            <a:r>
              <a:rPr sz="1400" spc="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αποφασιστικότητα,</a:t>
            </a:r>
            <a:r>
              <a:rPr sz="1400" spc="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σταθερότητα</a:t>
            </a:r>
            <a:r>
              <a:rPr sz="1400" spc="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και δύναμη </a:t>
            </a:r>
            <a:r>
              <a:rPr sz="1400" spc="6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η </a:t>
            </a:r>
            <a:r>
              <a:rPr sz="1400" spc="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οποία </a:t>
            </a:r>
            <a:r>
              <a:rPr sz="1400" spc="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διαφέρει </a:t>
            </a:r>
            <a:r>
              <a:rPr sz="1400" spc="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κατά </a:t>
            </a:r>
            <a:r>
              <a:rPr sz="1400" spc="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πολύ </a:t>
            </a:r>
            <a:r>
              <a:rPr sz="1400" spc="6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από </a:t>
            </a:r>
            <a:r>
              <a:rPr sz="1400" spc="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την </a:t>
            </a:r>
            <a:r>
              <a:rPr sz="1400" spc="6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επιθετικότητα </a:t>
            </a:r>
            <a:r>
              <a:rPr sz="1400" spc="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→τα παιδιά </a:t>
            </a:r>
            <a:r>
              <a:rPr sz="1400" spc="1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χρειάζονται </a:t>
            </a:r>
            <a:r>
              <a:rPr sz="1400" spc="1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ένα </a:t>
            </a:r>
            <a:r>
              <a:rPr sz="1400" spc="1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ασφαλές </a:t>
            </a:r>
            <a:r>
              <a:rPr sz="1400" spc="1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περιβάλλον </a:t>
            </a:r>
            <a:r>
              <a:rPr sz="1400" spc="1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που </a:t>
            </a:r>
            <a:r>
              <a:rPr sz="1400" spc="1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να </a:t>
            </a:r>
            <a:r>
              <a:rPr sz="1400" spc="1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μπορούν </a:t>
            </a:r>
            <a:r>
              <a:rPr sz="1400" spc="1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να εμπιστεύονται.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 marR="38100" algn="just">
              <a:lnSpc>
                <a:spcPct val="129400"/>
              </a:lnSpc>
            </a:pP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2.</a:t>
            </a:r>
            <a:r>
              <a:rPr sz="14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Τα</a:t>
            </a:r>
            <a:r>
              <a:rPr sz="14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όρια</a:t>
            </a:r>
            <a:r>
              <a:rPr sz="14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δεν</a:t>
            </a:r>
            <a:r>
              <a:rPr sz="14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εκφράζονται</a:t>
            </a:r>
            <a:r>
              <a:rPr sz="14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με</a:t>
            </a:r>
            <a:r>
              <a:rPr sz="14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φωνές</a:t>
            </a:r>
            <a:r>
              <a:rPr sz="14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και</a:t>
            </a:r>
            <a:r>
              <a:rPr sz="14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απειλές,</a:t>
            </a:r>
            <a:r>
              <a:rPr sz="14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με</a:t>
            </a:r>
            <a:r>
              <a:rPr sz="14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φυσική</a:t>
            </a:r>
            <a:r>
              <a:rPr sz="14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ή</a:t>
            </a:r>
            <a:r>
              <a:rPr sz="14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ψυχική βίαούτε</a:t>
            </a:r>
            <a:r>
              <a:rPr sz="1400" spc="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με</a:t>
            </a:r>
            <a:r>
              <a:rPr sz="1400" spc="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κυριαρχία.</a:t>
            </a:r>
            <a:r>
              <a:rPr sz="1400" spc="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Η</a:t>
            </a:r>
            <a:r>
              <a:rPr sz="1400" spc="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σταθερότητα</a:t>
            </a:r>
            <a:r>
              <a:rPr sz="1400" spc="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εκφράζεται</a:t>
            </a:r>
            <a:r>
              <a:rPr sz="1400" spc="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με</a:t>
            </a:r>
            <a:r>
              <a:rPr sz="1400" spc="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ήρεμο</a:t>
            </a:r>
            <a:r>
              <a:rPr sz="1400" spc="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και</a:t>
            </a:r>
            <a:r>
              <a:rPr sz="1400" spc="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σαφή τόνο</a:t>
            </a:r>
            <a:r>
              <a:rPr sz="14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στη</a:t>
            </a:r>
            <a:r>
              <a:rPr sz="14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φωνή,</a:t>
            </a:r>
            <a:r>
              <a:rPr sz="14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με</a:t>
            </a:r>
            <a:r>
              <a:rPr sz="14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συγκεκριμένο</a:t>
            </a:r>
            <a:r>
              <a:rPr sz="14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προσδιορισμό</a:t>
            </a:r>
            <a:r>
              <a:rPr sz="14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θέσεων,</a:t>
            </a:r>
            <a:r>
              <a:rPr sz="14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με</a:t>
            </a:r>
            <a:r>
              <a:rPr sz="14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εσωτερική βεβαιότητα, με αμοιβαίο σεβασμό και προσοχή.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025" y="200025"/>
            <a:ext cx="3819525" cy="6924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389348" y="716178"/>
            <a:ext cx="4472940" cy="755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9400"/>
              </a:lnSpc>
            </a:pP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3. </a:t>
            </a:r>
            <a:r>
              <a:rPr sz="1400" spc="-1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Όποιος </a:t>
            </a:r>
            <a:r>
              <a:rPr sz="1400" spc="-1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θέτει </a:t>
            </a:r>
            <a:r>
              <a:rPr sz="1400" spc="-1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όρια </a:t>
            </a:r>
            <a:r>
              <a:rPr sz="1400" spc="-1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ρισκάρει </a:t>
            </a:r>
            <a:r>
              <a:rPr sz="1400" spc="-1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να </a:t>
            </a:r>
            <a:r>
              <a:rPr sz="1400" spc="-1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μην </a:t>
            </a:r>
            <a:r>
              <a:rPr sz="1400" spc="-1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είναι </a:t>
            </a:r>
            <a:r>
              <a:rPr sz="1400" spc="-1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πάντα </a:t>
            </a:r>
            <a:r>
              <a:rPr sz="1400" spc="-1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αρεστός στα</a:t>
            </a:r>
            <a:r>
              <a:rPr sz="1400" spc="9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παιδιά,</a:t>
            </a:r>
            <a:r>
              <a:rPr sz="1400" spc="9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ρισκάρει</a:t>
            </a:r>
            <a:r>
              <a:rPr sz="1400" spc="9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να</a:t>
            </a:r>
            <a:r>
              <a:rPr sz="1400" spc="9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προκαλέσει</a:t>
            </a:r>
            <a:r>
              <a:rPr sz="1400" spc="9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την</a:t>
            </a:r>
            <a:r>
              <a:rPr sz="1400" spc="9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οργή,</a:t>
            </a:r>
            <a:r>
              <a:rPr sz="1400" spc="9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ακόμη</a:t>
            </a:r>
            <a:r>
              <a:rPr sz="1400" spc="9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και</a:t>
            </a:r>
            <a:r>
              <a:rPr sz="1400" spc="9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το θυμό τους.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76445" y="2220607"/>
            <a:ext cx="4426585" cy="130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9400"/>
              </a:lnSpc>
            </a:pP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4.  </a:t>
            </a:r>
            <a:r>
              <a:rPr sz="1400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Όποιος  </a:t>
            </a:r>
            <a:r>
              <a:rPr sz="1400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θέτει  </a:t>
            </a:r>
            <a:r>
              <a:rPr sz="1400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όρια  </a:t>
            </a:r>
            <a:r>
              <a:rPr sz="1400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πρέπει  </a:t>
            </a:r>
            <a:r>
              <a:rPr sz="14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να  </a:t>
            </a:r>
            <a:r>
              <a:rPr sz="1400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αναλογίζεται  </a:t>
            </a:r>
            <a:r>
              <a:rPr sz="1400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και  </a:t>
            </a:r>
            <a:r>
              <a:rPr sz="1400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τις συνέπειες σε περίπτωση καταπάτησής</a:t>
            </a:r>
            <a:r>
              <a:rPr sz="140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τους. Αυτό μπορεί να είναι </a:t>
            </a:r>
            <a:r>
              <a:rPr sz="1400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επίπονο </a:t>
            </a:r>
            <a:r>
              <a:rPr sz="1400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και </a:t>
            </a:r>
            <a:r>
              <a:rPr sz="1400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κουραστικό </a:t>
            </a:r>
            <a:r>
              <a:rPr sz="1400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για </a:t>
            </a:r>
            <a:r>
              <a:rPr sz="1400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τους </a:t>
            </a:r>
            <a:r>
              <a:rPr sz="1400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γονείς, </a:t>
            </a:r>
            <a:r>
              <a:rPr sz="1400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μπορεί </a:t>
            </a:r>
            <a:r>
              <a:rPr sz="1400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να απαιτεί </a:t>
            </a:r>
            <a:r>
              <a:rPr sz="1400" spc="1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δύναμη </a:t>
            </a:r>
            <a:r>
              <a:rPr sz="1400" spc="1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και </a:t>
            </a:r>
            <a:r>
              <a:rPr sz="1400" spc="1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συγκράτηση </a:t>
            </a:r>
            <a:r>
              <a:rPr sz="1400" spc="9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ταυτόχρονα, </a:t>
            </a:r>
            <a:r>
              <a:rPr sz="1400" spc="1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μπορεί </a:t>
            </a:r>
            <a:r>
              <a:rPr sz="1400" spc="1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να συνεπάγεται αντιπαραθέσεις.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50842" y="4326839"/>
            <a:ext cx="4473575" cy="2501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9400"/>
              </a:lnSpc>
            </a:pPr>
            <a:r>
              <a:rPr sz="1400" dirty="0" smtClean="0">
                <a:solidFill>
                  <a:srgbClr val="212121"/>
                </a:solidFill>
                <a:latin typeface="Calibri"/>
                <a:cs typeface="Calibri"/>
              </a:rPr>
              <a:t>5.</a:t>
            </a:r>
            <a:r>
              <a:rPr lang="el-GR" sz="1400" dirty="0" smtClean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lang="el-GR" sz="1400" dirty="0">
                <a:solidFill>
                  <a:srgbClr val="212121"/>
                </a:solidFill>
                <a:latin typeface="Calibri"/>
                <a:cs typeface="Calibri"/>
              </a:rPr>
              <a:t>Τ</a:t>
            </a:r>
            <a:r>
              <a:rPr sz="1400" dirty="0" smtClean="0">
                <a:solidFill>
                  <a:srgbClr val="212121"/>
                </a:solidFill>
                <a:latin typeface="Calibri"/>
                <a:cs typeface="Calibri"/>
              </a:rPr>
              <a:t>α</a:t>
            </a:r>
            <a:r>
              <a:rPr sz="1400" spc="140" dirty="0" smtClean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όρια</a:t>
            </a:r>
            <a:r>
              <a:rPr sz="1400" spc="1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συμπεριφοράς</a:t>
            </a:r>
            <a:r>
              <a:rPr sz="1400" spc="1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που</a:t>
            </a:r>
            <a:r>
              <a:rPr sz="1400" spc="1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θα</a:t>
            </a:r>
            <a:r>
              <a:rPr sz="1400" spc="1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θέσει</a:t>
            </a:r>
            <a:r>
              <a:rPr sz="1400" spc="1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ένας γονιός </a:t>
            </a:r>
            <a:r>
              <a:rPr sz="1400" spc="-1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εξαρτώνται </a:t>
            </a:r>
            <a:r>
              <a:rPr sz="1400" spc="-1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από </a:t>
            </a:r>
            <a:r>
              <a:rPr sz="1400" spc="-1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την </a:t>
            </a:r>
            <a:r>
              <a:rPr sz="1400" spc="-1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δική </a:t>
            </a:r>
            <a:r>
              <a:rPr sz="1400" spc="-1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του </a:t>
            </a:r>
            <a:r>
              <a:rPr sz="1400" spc="-1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ιδιοσυγκρασία, </a:t>
            </a:r>
            <a:r>
              <a:rPr sz="1400" spc="-1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καθώς και</a:t>
            </a:r>
            <a:r>
              <a:rPr sz="1400" spc="10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αυτή</a:t>
            </a:r>
            <a:r>
              <a:rPr sz="1400" spc="10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του</a:t>
            </a:r>
            <a:r>
              <a:rPr sz="1400" spc="10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παιδιού.</a:t>
            </a:r>
            <a:r>
              <a:rPr sz="1400" spc="10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Ό,</a:t>
            </a:r>
            <a:r>
              <a:rPr sz="1400" spc="10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τι</a:t>
            </a:r>
            <a:r>
              <a:rPr sz="1400" spc="10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γνωρίζει</a:t>
            </a:r>
            <a:r>
              <a:rPr sz="1400" spc="10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ο</a:t>
            </a:r>
            <a:r>
              <a:rPr sz="1400" spc="10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γονιός</a:t>
            </a:r>
            <a:r>
              <a:rPr sz="1400" spc="10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γύρω</a:t>
            </a:r>
            <a:r>
              <a:rPr sz="1400" spc="10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από</a:t>
            </a:r>
            <a:r>
              <a:rPr sz="1400" spc="10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τον χαρακτήρα  </a:t>
            </a:r>
            <a:r>
              <a:rPr sz="14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και  </a:t>
            </a:r>
            <a:r>
              <a:rPr sz="14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τις  </a:t>
            </a:r>
            <a:r>
              <a:rPr sz="14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ευαισθησίες  </a:t>
            </a:r>
            <a:r>
              <a:rPr sz="14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του  </a:t>
            </a:r>
            <a:r>
              <a:rPr sz="14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παιδιού  </a:t>
            </a:r>
            <a:r>
              <a:rPr sz="14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του  </a:t>
            </a:r>
            <a:r>
              <a:rPr sz="14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είναι ιδιαίτερα </a:t>
            </a:r>
            <a:r>
              <a:rPr sz="1400" spc="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χρήσιμο. </a:t>
            </a:r>
            <a:r>
              <a:rPr sz="1400" spc="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Μπορεί </a:t>
            </a:r>
            <a:r>
              <a:rPr sz="1400" spc="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για </a:t>
            </a:r>
            <a:r>
              <a:rPr sz="1400" spc="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ένα </a:t>
            </a:r>
            <a:r>
              <a:rPr sz="1400" spc="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παιδί </a:t>
            </a:r>
            <a:r>
              <a:rPr sz="1400" spc="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η </a:t>
            </a:r>
            <a:r>
              <a:rPr sz="1400" spc="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στέρηση </a:t>
            </a:r>
            <a:r>
              <a:rPr sz="1400" spc="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των παιχνιδιών</a:t>
            </a:r>
            <a:r>
              <a:rPr sz="1400" spc="1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να</a:t>
            </a:r>
            <a:r>
              <a:rPr sz="1400" spc="1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είναι</a:t>
            </a:r>
            <a:r>
              <a:rPr sz="1400" spc="1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η</a:t>
            </a:r>
            <a:r>
              <a:rPr sz="1400" spc="1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μέγιστη</a:t>
            </a:r>
            <a:r>
              <a:rPr sz="1400" spc="1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“τιμωρία”</a:t>
            </a:r>
            <a:r>
              <a:rPr sz="1400" spc="1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,</a:t>
            </a:r>
            <a:r>
              <a:rPr sz="1400" spc="10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ενώ</a:t>
            </a:r>
            <a:r>
              <a:rPr sz="1400" spc="10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για</a:t>
            </a:r>
            <a:r>
              <a:rPr sz="1400" spc="1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ένα</a:t>
            </a:r>
            <a:r>
              <a:rPr sz="1400" spc="10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άλλο παιδί   </a:t>
            </a:r>
            <a:r>
              <a:rPr sz="1400" spc="-1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να   </a:t>
            </a:r>
            <a:r>
              <a:rPr sz="1400" spc="-1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μην   </a:t>
            </a:r>
            <a:r>
              <a:rPr sz="1400" spc="-1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σημαίνει   </a:t>
            </a:r>
            <a:r>
              <a:rPr sz="1400" spc="-1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τίποτα.   </a:t>
            </a:r>
            <a:r>
              <a:rPr sz="1400" spc="-1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Οφείλουμε   </a:t>
            </a:r>
            <a:r>
              <a:rPr sz="1400" spc="-1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πάντα   </a:t>
            </a:r>
            <a:r>
              <a:rPr sz="1400" spc="-1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να σεβόμαστε  </a:t>
            </a:r>
            <a:r>
              <a:rPr sz="1400" spc="-9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την  </a:t>
            </a:r>
            <a:r>
              <a:rPr sz="1400" spc="-9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ιδιαιτερότητα  </a:t>
            </a:r>
            <a:r>
              <a:rPr sz="1400" spc="-8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κάθε  </a:t>
            </a:r>
            <a:r>
              <a:rPr sz="1400" spc="-9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παιδιού  </a:t>
            </a:r>
            <a:r>
              <a:rPr sz="1400" spc="-8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και  </a:t>
            </a:r>
            <a:r>
              <a:rPr sz="1400" spc="-9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να  </a:t>
            </a:r>
            <a:r>
              <a:rPr sz="1400" spc="-9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μην γενικεύουμε υποτιμώντας την προσωπικότητά του.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125" y="200025"/>
            <a:ext cx="3790950" cy="6696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511675" y="545922"/>
            <a:ext cx="4448810" cy="6444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9400"/>
              </a:lnSpc>
              <a:buClr>
                <a:srgbClr val="212121"/>
              </a:buClr>
              <a:buFont typeface="Calibri"/>
              <a:buAutoNum type="arabicPeriod" startAt="6"/>
              <a:tabLst>
                <a:tab pos="204470" algn="l"/>
              </a:tabLst>
            </a:pPr>
            <a:r>
              <a:rPr lang="el-GR" sz="1400" dirty="0" smtClean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 smtClean="0">
                <a:solidFill>
                  <a:srgbClr val="212121"/>
                </a:solidFill>
                <a:latin typeface="Calibri"/>
                <a:cs typeface="Calibri"/>
              </a:rPr>
              <a:t>Τα</a:t>
            </a:r>
            <a:r>
              <a:rPr sz="1400" spc="125" dirty="0" smtClean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όρια</a:t>
            </a:r>
            <a:r>
              <a:rPr sz="1400" spc="1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πρέπει</a:t>
            </a:r>
            <a:r>
              <a:rPr sz="1400" spc="1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να</a:t>
            </a:r>
            <a:r>
              <a:rPr sz="1400" spc="1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συμβαδίζουν</a:t>
            </a:r>
            <a:r>
              <a:rPr sz="1400" spc="1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με</a:t>
            </a:r>
            <a:r>
              <a:rPr sz="1400" spc="1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το</a:t>
            </a:r>
            <a:r>
              <a:rPr sz="1400" spc="1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στάδιο</a:t>
            </a:r>
            <a:r>
              <a:rPr sz="1400" spc="1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ανάπτυξης του </a:t>
            </a:r>
            <a:r>
              <a:rPr sz="1400" spc="-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παιδιού </a:t>
            </a:r>
            <a:r>
              <a:rPr sz="1400" spc="-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και </a:t>
            </a:r>
            <a:r>
              <a:rPr sz="1400" spc="-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τα </a:t>
            </a:r>
            <a:r>
              <a:rPr sz="1400" spc="-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χαρακτηριστικά </a:t>
            </a:r>
            <a:r>
              <a:rPr sz="1400" spc="-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της </a:t>
            </a:r>
            <a:r>
              <a:rPr sz="1400" spc="-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ηλικίας </a:t>
            </a:r>
            <a:r>
              <a:rPr sz="1400" spc="-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τους. </a:t>
            </a:r>
            <a:r>
              <a:rPr sz="1400" spc="-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Όσο πιο</a:t>
            </a:r>
            <a:r>
              <a:rPr sz="1400" spc="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μικρό</a:t>
            </a:r>
            <a:r>
              <a:rPr sz="1400" spc="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είναι</a:t>
            </a:r>
            <a:r>
              <a:rPr sz="1400" spc="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ένα</a:t>
            </a:r>
            <a:r>
              <a:rPr sz="1400" spc="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παιδί</a:t>
            </a:r>
            <a:r>
              <a:rPr sz="1400" spc="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τόσο</a:t>
            </a:r>
            <a:r>
              <a:rPr sz="1400" spc="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πιο</a:t>
            </a:r>
            <a:r>
              <a:rPr sz="1400" spc="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σύντομες,</a:t>
            </a:r>
            <a:r>
              <a:rPr sz="1400" spc="6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ξεκάθαρες</a:t>
            </a:r>
            <a:r>
              <a:rPr sz="1400" spc="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και λιτές </a:t>
            </a:r>
            <a:r>
              <a:rPr sz="1400" spc="-1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είναι </a:t>
            </a:r>
            <a:r>
              <a:rPr sz="1400" spc="-1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οι </a:t>
            </a:r>
            <a:r>
              <a:rPr sz="1400" spc="-1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εντολές </a:t>
            </a:r>
            <a:r>
              <a:rPr sz="1400" spc="-1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του </a:t>
            </a:r>
            <a:r>
              <a:rPr sz="1400" spc="-1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γονιού </a:t>
            </a:r>
            <a:r>
              <a:rPr sz="1400" spc="-1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προς </a:t>
            </a:r>
            <a:r>
              <a:rPr sz="1400" spc="-1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αυτό. </a:t>
            </a:r>
            <a:r>
              <a:rPr sz="1400" spc="-1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Για </a:t>
            </a:r>
            <a:r>
              <a:rPr sz="1400" spc="-1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ένα </a:t>
            </a:r>
            <a:r>
              <a:rPr sz="1400" spc="-1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παιδί άνω </a:t>
            </a:r>
            <a:r>
              <a:rPr sz="1400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των </a:t>
            </a:r>
            <a:r>
              <a:rPr sz="1400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2 </a:t>
            </a:r>
            <a:r>
              <a:rPr sz="1400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ετών </a:t>
            </a:r>
            <a:r>
              <a:rPr sz="1400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η </a:t>
            </a:r>
            <a:r>
              <a:rPr sz="1400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επιβολή </a:t>
            </a:r>
            <a:r>
              <a:rPr sz="1400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των </a:t>
            </a:r>
            <a:r>
              <a:rPr sz="1400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ορίων </a:t>
            </a:r>
            <a:r>
              <a:rPr sz="1400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είναι </a:t>
            </a:r>
            <a:r>
              <a:rPr sz="1400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πιο </a:t>
            </a:r>
            <a:r>
              <a:rPr sz="1400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σύνθετη διαδικασία,  </a:t>
            </a:r>
            <a:r>
              <a:rPr sz="1400" spc="-1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καθώς  </a:t>
            </a:r>
            <a:r>
              <a:rPr sz="1400" spc="-1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περιλαμβάνει  </a:t>
            </a:r>
            <a:r>
              <a:rPr sz="1400" spc="-1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διάλογο,  </a:t>
            </a:r>
            <a:r>
              <a:rPr sz="1400" spc="-1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εξηγήσεις  </a:t>
            </a:r>
            <a:r>
              <a:rPr sz="1400" spc="-1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και διαπραγματεύσεις. </a:t>
            </a:r>
            <a:r>
              <a:rPr sz="1400" spc="-1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Συχνά </a:t>
            </a:r>
            <a:r>
              <a:rPr sz="1400" spc="-1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το </a:t>
            </a:r>
            <a:r>
              <a:rPr sz="1400" spc="-1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παιδί </a:t>
            </a:r>
            <a:r>
              <a:rPr sz="1400" spc="-1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από </a:t>
            </a:r>
            <a:r>
              <a:rPr sz="1400" spc="-1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μόνο </a:t>
            </a:r>
            <a:r>
              <a:rPr sz="1400" spc="-1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του </a:t>
            </a:r>
            <a:r>
              <a:rPr sz="1400" spc="-1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προκαλεί τον </a:t>
            </a:r>
            <a:r>
              <a:rPr sz="1400" spc="-1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γονιό </a:t>
            </a:r>
            <a:r>
              <a:rPr sz="1400" spc="-1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κάνοντας </a:t>
            </a:r>
            <a:r>
              <a:rPr sz="1400" spc="-1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ερωτήσεις </a:t>
            </a:r>
            <a:r>
              <a:rPr sz="1400" spc="-1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, </a:t>
            </a:r>
            <a:r>
              <a:rPr sz="1400" spc="-1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πχ. </a:t>
            </a:r>
            <a:r>
              <a:rPr sz="1400" spc="-1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«Γιατί </a:t>
            </a:r>
            <a:r>
              <a:rPr sz="1400" spc="-1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μαμά? </a:t>
            </a:r>
            <a:r>
              <a:rPr sz="1400" spc="-1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Δεν </a:t>
            </a:r>
            <a:r>
              <a:rPr sz="1400" spc="-1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είναι δίκαιο!» </a:t>
            </a:r>
            <a:r>
              <a:rPr sz="1400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Απαντήσεις </a:t>
            </a:r>
            <a:r>
              <a:rPr sz="1400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τύπου </a:t>
            </a:r>
            <a:r>
              <a:rPr sz="1400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«γιατί </a:t>
            </a:r>
            <a:r>
              <a:rPr sz="1400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έτσι </a:t>
            </a:r>
            <a:r>
              <a:rPr sz="1400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το </a:t>
            </a:r>
            <a:r>
              <a:rPr sz="1400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λέω </a:t>
            </a:r>
            <a:r>
              <a:rPr sz="1400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εγώ!» </a:t>
            </a:r>
            <a:r>
              <a:rPr sz="1400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ή </a:t>
            </a:r>
            <a:r>
              <a:rPr sz="1400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« είσαι   </a:t>
            </a:r>
            <a:r>
              <a:rPr sz="1400" spc="-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ακόμα   </a:t>
            </a:r>
            <a:r>
              <a:rPr sz="1400" spc="-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μικρός   </a:t>
            </a:r>
            <a:r>
              <a:rPr sz="1400" spc="-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για   </a:t>
            </a:r>
            <a:r>
              <a:rPr sz="1400" spc="-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να   </a:t>
            </a:r>
            <a:r>
              <a:rPr sz="1400" spc="-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καταλάβεις»   </a:t>
            </a:r>
            <a:r>
              <a:rPr sz="1400" spc="-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δεν   </a:t>
            </a:r>
            <a:r>
              <a:rPr sz="1400" spc="-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έχουν αποτέλεσμα.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212121"/>
              </a:buClr>
              <a:buFont typeface="Calibri"/>
              <a:buAutoNum type="arabicPeriod" startAt="6"/>
            </a:pPr>
            <a:endParaRPr sz="1400" dirty="0">
              <a:latin typeface="Times New Roman"/>
              <a:cs typeface="Times New Roman"/>
            </a:endParaRPr>
          </a:p>
          <a:p>
            <a:pPr marL="12700" marR="54610" algn="just">
              <a:lnSpc>
                <a:spcPct val="129400"/>
              </a:lnSpc>
              <a:spcBef>
                <a:spcPts val="930"/>
              </a:spcBef>
              <a:buClr>
                <a:srgbClr val="212121"/>
              </a:buClr>
              <a:buFont typeface="Calibri"/>
              <a:buAutoNum type="arabicPeriod" startAt="6"/>
              <a:tabLst>
                <a:tab pos="228600" algn="l"/>
              </a:tabLst>
            </a:pPr>
            <a:r>
              <a:rPr lang="el-GR" sz="1400" dirty="0" smtClean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 smtClean="0">
                <a:solidFill>
                  <a:srgbClr val="212121"/>
                </a:solidFill>
                <a:latin typeface="Calibri"/>
                <a:cs typeface="Calibri"/>
              </a:rPr>
              <a:t>Οι 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απαγορεύσεις </a:t>
            </a:r>
            <a:r>
              <a:rPr sz="140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που </a:t>
            </a:r>
            <a:r>
              <a:rPr sz="140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δεν </a:t>
            </a:r>
            <a:r>
              <a:rPr sz="140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συνοδεύονται  από  εξήγηση δεν</a:t>
            </a:r>
            <a:r>
              <a:rPr sz="1400" spc="8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γίνονται</a:t>
            </a:r>
            <a:r>
              <a:rPr sz="1400" spc="8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κατανοητές</a:t>
            </a:r>
            <a:r>
              <a:rPr sz="1400" spc="8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από</a:t>
            </a:r>
            <a:r>
              <a:rPr sz="1400" spc="8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το</a:t>
            </a:r>
            <a:r>
              <a:rPr sz="1400" spc="8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παιδί,</a:t>
            </a:r>
            <a:r>
              <a:rPr sz="1400" spc="8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αλλά</a:t>
            </a:r>
            <a:r>
              <a:rPr sz="1400" spc="8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φαίνονται</a:t>
            </a:r>
            <a:r>
              <a:rPr sz="1400" spc="8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σαν περιορισμός. </a:t>
            </a:r>
            <a:r>
              <a:rPr sz="1400" spc="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Κανείς </a:t>
            </a:r>
            <a:r>
              <a:rPr sz="1400" spc="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δεν </a:t>
            </a:r>
            <a:r>
              <a:rPr sz="1400" spc="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υπακούει </a:t>
            </a:r>
            <a:r>
              <a:rPr sz="1400" spc="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απλά </a:t>
            </a:r>
            <a:r>
              <a:rPr sz="1400" spc="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επειδή </a:t>
            </a:r>
            <a:r>
              <a:rPr sz="1400" spc="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κάποιος του </a:t>
            </a:r>
            <a:r>
              <a:rPr sz="1400" spc="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λέει </a:t>
            </a:r>
            <a:r>
              <a:rPr sz="1400" spc="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ότι </a:t>
            </a:r>
            <a:r>
              <a:rPr sz="1400" spc="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αυτό </a:t>
            </a:r>
            <a:r>
              <a:rPr sz="1400" spc="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είναι </a:t>
            </a:r>
            <a:r>
              <a:rPr sz="1400" spc="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το </a:t>
            </a:r>
            <a:r>
              <a:rPr sz="1400" spc="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σωστό. </a:t>
            </a:r>
            <a:r>
              <a:rPr sz="1400" spc="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Αφήνουμε </a:t>
            </a:r>
            <a:r>
              <a:rPr sz="1400" spc="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λοιπόν </a:t>
            </a:r>
            <a:r>
              <a:rPr sz="1400" spc="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το παιδί </a:t>
            </a:r>
            <a:r>
              <a:rPr sz="1400" spc="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να </a:t>
            </a:r>
            <a:r>
              <a:rPr sz="1400" spc="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μας </a:t>
            </a:r>
            <a:r>
              <a:rPr sz="1400" spc="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πει </a:t>
            </a:r>
            <a:r>
              <a:rPr sz="1400" spc="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την </a:t>
            </a:r>
            <a:r>
              <a:rPr sz="1400" spc="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άποψή </a:t>
            </a:r>
            <a:r>
              <a:rPr sz="1400" spc="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του </a:t>
            </a:r>
            <a:r>
              <a:rPr sz="1400" spc="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και </a:t>
            </a:r>
            <a:r>
              <a:rPr sz="1400" spc="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κάνουμε </a:t>
            </a:r>
            <a:r>
              <a:rPr sz="1400" spc="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ειλικρινή προσπάθεια   </a:t>
            </a:r>
            <a:r>
              <a:rPr sz="1400" spc="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για   </a:t>
            </a:r>
            <a:r>
              <a:rPr sz="1400" spc="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διάλογο.   </a:t>
            </a:r>
            <a:r>
              <a:rPr sz="1400" spc="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Είναι   </a:t>
            </a:r>
            <a:r>
              <a:rPr sz="1400" spc="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από   </a:t>
            </a:r>
            <a:r>
              <a:rPr sz="1400" spc="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τις   </a:t>
            </a:r>
            <a:r>
              <a:rPr sz="1400" spc="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καλύτερες επενδύσεις </a:t>
            </a:r>
            <a:r>
              <a:rPr sz="1400" spc="-1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που </a:t>
            </a:r>
            <a:r>
              <a:rPr sz="1400" spc="-9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μπορεί </a:t>
            </a:r>
            <a:r>
              <a:rPr sz="1400" spc="-9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να </a:t>
            </a:r>
            <a:r>
              <a:rPr sz="1400" spc="-9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κάνει </a:t>
            </a:r>
            <a:r>
              <a:rPr sz="1400" spc="-9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ένας </a:t>
            </a:r>
            <a:r>
              <a:rPr sz="1400" spc="-9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γονέας. </a:t>
            </a:r>
            <a:r>
              <a:rPr sz="1400" spc="-9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Στα </a:t>
            </a:r>
            <a:r>
              <a:rPr sz="1400" spc="-9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χρόνια που</a:t>
            </a:r>
            <a:r>
              <a:rPr sz="1400" spc="1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θα</a:t>
            </a:r>
            <a:r>
              <a:rPr sz="1400" spc="1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ακολουθήσουν</a:t>
            </a:r>
            <a:r>
              <a:rPr sz="1400" spc="1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ειδικά</a:t>
            </a:r>
            <a:r>
              <a:rPr sz="1400" spc="114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στην</a:t>
            </a:r>
            <a:r>
              <a:rPr sz="1400" spc="1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εφηβεία</a:t>
            </a:r>
            <a:r>
              <a:rPr sz="1400" spc="114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,</a:t>
            </a:r>
            <a:r>
              <a:rPr sz="1400" spc="1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το</a:t>
            </a:r>
            <a:r>
              <a:rPr sz="1400" spc="1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παιδί</a:t>
            </a:r>
            <a:r>
              <a:rPr sz="1400" spc="114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που δεν   </a:t>
            </a:r>
            <a:r>
              <a:rPr sz="1400" spc="-8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του   </a:t>
            </a:r>
            <a:r>
              <a:rPr sz="1400" spc="-8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δόθηκε   </a:t>
            </a:r>
            <a:r>
              <a:rPr sz="1400" spc="-8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ουσιαστικός   </a:t>
            </a:r>
            <a:r>
              <a:rPr sz="1400" spc="-8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χρόνος   </a:t>
            </a:r>
            <a:r>
              <a:rPr sz="1400" spc="-8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και   </a:t>
            </a:r>
            <a:r>
              <a:rPr sz="1400" spc="-8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χώρος   </a:t>
            </a:r>
            <a:r>
              <a:rPr sz="1400" spc="-8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να εκφραστεί, </a:t>
            </a:r>
            <a:r>
              <a:rPr sz="1400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είναι </a:t>
            </a:r>
            <a:r>
              <a:rPr sz="1400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πολύ </a:t>
            </a:r>
            <a:r>
              <a:rPr sz="1400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πιθανόν </a:t>
            </a:r>
            <a:r>
              <a:rPr sz="1400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να </a:t>
            </a:r>
            <a:r>
              <a:rPr sz="1400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αποφεύγει </a:t>
            </a:r>
            <a:r>
              <a:rPr sz="1400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συζητήσεις με τους γονείς.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550" y="180975"/>
            <a:ext cx="9210675" cy="403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11175" y="4691240"/>
            <a:ext cx="8462010" cy="1528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3900"/>
              </a:lnSpc>
              <a:buClr>
                <a:srgbClr val="212121"/>
              </a:buClr>
              <a:buFont typeface="Calibri"/>
              <a:buAutoNum type="arabicPeriod" startAt="8"/>
              <a:tabLst>
                <a:tab pos="147955" algn="l"/>
              </a:tabLst>
            </a:pPr>
            <a:r>
              <a:rPr lang="el-GR" sz="1400" dirty="0" smtClean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 smtClean="0">
                <a:solidFill>
                  <a:srgbClr val="212121"/>
                </a:solidFill>
                <a:latin typeface="Calibri"/>
                <a:cs typeface="Calibri"/>
              </a:rPr>
              <a:t>To</a:t>
            </a:r>
            <a:r>
              <a:rPr sz="1400" spc="15" dirty="0" smtClean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παιδί</a:t>
            </a:r>
            <a:r>
              <a:rPr sz="14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μαθαίνει</a:t>
            </a:r>
            <a:r>
              <a:rPr sz="14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από</a:t>
            </a:r>
            <a:r>
              <a:rPr sz="14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αυτό</a:t>
            </a:r>
            <a:r>
              <a:rPr sz="14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που</a:t>
            </a:r>
            <a:r>
              <a:rPr sz="14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κάνουμε</a:t>
            </a:r>
            <a:r>
              <a:rPr sz="14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και</a:t>
            </a:r>
            <a:r>
              <a:rPr sz="14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όχι</a:t>
            </a:r>
            <a:r>
              <a:rPr sz="14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από</a:t>
            </a:r>
            <a:r>
              <a:rPr sz="14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αυτό</a:t>
            </a:r>
            <a:r>
              <a:rPr sz="14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που</a:t>
            </a:r>
            <a:r>
              <a:rPr sz="14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του</a:t>
            </a:r>
            <a:r>
              <a:rPr sz="14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λέμε.</a:t>
            </a:r>
            <a:r>
              <a:rPr sz="14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Απαιτούνται</a:t>
            </a:r>
            <a:r>
              <a:rPr sz="14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έργα</a:t>
            </a:r>
            <a:r>
              <a:rPr sz="14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από</a:t>
            </a:r>
            <a:r>
              <a:rPr sz="14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τους</a:t>
            </a:r>
            <a:r>
              <a:rPr sz="14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ίδιους</a:t>
            </a:r>
            <a:r>
              <a:rPr sz="14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τους γονείς </a:t>
            </a:r>
            <a:r>
              <a:rPr sz="1400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όχι </a:t>
            </a:r>
            <a:r>
              <a:rPr sz="1400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μόνο </a:t>
            </a:r>
            <a:r>
              <a:rPr sz="1400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λόγια! </a:t>
            </a:r>
            <a:r>
              <a:rPr sz="1400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Οι </a:t>
            </a:r>
            <a:r>
              <a:rPr sz="1400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ατελείωτες </a:t>
            </a:r>
            <a:r>
              <a:rPr sz="1400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εντολές </a:t>
            </a:r>
            <a:r>
              <a:rPr sz="1400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και </a:t>
            </a:r>
            <a:r>
              <a:rPr sz="1400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υποδείξεις   </a:t>
            </a:r>
            <a:r>
              <a:rPr sz="1400" spc="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από </a:t>
            </a:r>
            <a:r>
              <a:rPr sz="1400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τους </a:t>
            </a:r>
            <a:r>
              <a:rPr sz="1400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γονείς </a:t>
            </a:r>
            <a:r>
              <a:rPr sz="1400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κάνουν </a:t>
            </a:r>
            <a:r>
              <a:rPr sz="1400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τα </a:t>
            </a:r>
            <a:r>
              <a:rPr sz="1400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παιδιά </a:t>
            </a:r>
            <a:r>
              <a:rPr sz="1400" spc="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κουφά. </a:t>
            </a:r>
            <a:r>
              <a:rPr sz="1400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Οι επαναλαμβανόμενες </a:t>
            </a:r>
            <a:r>
              <a:rPr sz="1400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παρατηρήσεις </a:t>
            </a:r>
            <a:r>
              <a:rPr sz="140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καταντούν </a:t>
            </a:r>
            <a:r>
              <a:rPr sz="140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κουραστικές </a:t>
            </a:r>
            <a:r>
              <a:rPr sz="1400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και   </a:t>
            </a:r>
            <a:r>
              <a:rPr sz="1400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χάνετε </a:t>
            </a:r>
            <a:r>
              <a:rPr sz="140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η </a:t>
            </a:r>
            <a:r>
              <a:rPr sz="140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προσοχή </a:t>
            </a:r>
            <a:r>
              <a:rPr sz="140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από </a:t>
            </a:r>
            <a:r>
              <a:rPr sz="140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το </a:t>
            </a:r>
            <a:r>
              <a:rPr sz="140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περιεχόμενο </a:t>
            </a:r>
            <a:r>
              <a:rPr sz="1400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κ </a:t>
            </a:r>
            <a:r>
              <a:rPr sz="140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την ουσία. Έτσι το παιδί διαισθάνεται ασυνέπεια και χάνει το ενδιαφέρον του και την εκτίμησή του.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212121"/>
              </a:buClr>
              <a:buFont typeface="Calibri"/>
              <a:buAutoNum type="arabicPeriod" startAt="8"/>
            </a:pPr>
            <a:endParaRPr sz="1400" dirty="0">
              <a:latin typeface="Times New Roman"/>
              <a:cs typeface="Times New Roman"/>
            </a:endParaRPr>
          </a:p>
          <a:p>
            <a:pPr marL="187325" indent="-174625" algn="just">
              <a:lnSpc>
                <a:spcPct val="100000"/>
              </a:lnSpc>
              <a:spcBef>
                <a:spcPts val="869"/>
              </a:spcBef>
              <a:buClr>
                <a:srgbClr val="212121"/>
              </a:buClr>
              <a:buFont typeface="Calibri"/>
              <a:buAutoNum type="arabicPeriod" startAt="8"/>
              <a:tabLst>
                <a:tab pos="187960" algn="l"/>
              </a:tabLst>
            </a:pP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Δεν είναι όλα τα θέματα το ίδιο σημαντικά.  Ξεχωρίζουμε  ποια είναι προς διαπραγμάτευση  και ποια όχι!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1089</Words>
  <Application>Microsoft Office PowerPoint</Application>
  <PresentationFormat>Προσαρμογή</PresentationFormat>
  <Paragraphs>39</Paragraphs>
  <Slides>10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Office Theme</vt:lpstr>
      <vt:lpstr>Παρουσίαση του PowerPoint</vt:lpstr>
      <vt:lpstr>Παρουσίαση του PowerPoint</vt:lpstr>
      <vt:lpstr>Παρουσίαση του PowerPoint</vt:lpstr>
      <vt:lpstr>Η ΘΕΩΡΙΑ ΤΗΣ ΕΠΙΤΡΕΠΤΙΚΟΤΗΤΑΣ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Βαζοντασ ορια στα παιδια</dc:title>
  <dc:creator>Giota Iakovaki</dc:creator>
  <cp:keywords>DAC1WEIURgs</cp:keywords>
  <cp:lastModifiedBy>NIKI</cp:lastModifiedBy>
  <cp:revision>4</cp:revision>
  <dcterms:created xsi:type="dcterms:W3CDTF">2018-04-19T13:15:16Z</dcterms:created>
  <dcterms:modified xsi:type="dcterms:W3CDTF">2018-04-19T11:38:22Z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2018-04-19T00:00:00Z</vt:filetime>
  </property>
  <property fmtid="{D5CDD505-2E9C-101B-9397-08002B2CF9AE}" pid="3" name="LastSaved">
    <vt:filetime>2018-04-19T00:00:00Z</vt:filetime>
  </property>
</Properties>
</file>