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theme/themeOverride1.xml" ContentType="application/vnd.openxmlformats-officedocument.themeOverr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sldIdLst>
    <p:sldId id="269" r:id="rId2"/>
    <p:sldId id="258" r:id="rId3"/>
    <p:sldId id="259" r:id="rId4"/>
    <p:sldId id="264" r:id="rId5"/>
    <p:sldId id="265" r:id="rId6"/>
    <p:sldId id="260" r:id="rId7"/>
    <p:sldId id="267" r:id="rId8"/>
    <p:sldId id="261" r:id="rId9"/>
    <p:sldId id="268" r:id="rId10"/>
    <p:sldId id="262" r:id="rId11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1" autoAdjust="0"/>
    <p:restoredTop sz="94638" autoAdjust="0"/>
  </p:normalViewPr>
  <p:slideViewPr>
    <p:cSldViewPr>
      <p:cViewPr>
        <p:scale>
          <a:sx n="78" d="100"/>
          <a:sy n="78" d="100"/>
        </p:scale>
        <p:origin x="-1134" y="-4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72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φαλίδας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5505253-D9CE-43EC-857A-9CE7B597D68E}" type="datetimeFigureOut">
              <a:rPr lang="el-GR" smtClean="0"/>
              <a:pPr/>
              <a:t>01/06/2017</a:t>
            </a:fld>
            <a:endParaRPr lang="el-GR"/>
          </a:p>
        </p:txBody>
      </p:sp>
      <p:sp>
        <p:nvSpPr>
          <p:cNvPr id="4" name="3 - Θέση εικόνας διαφάνειας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4 - Θέση σημειώσεων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34B36AA-9848-4078-B031-6AED9B5C7DAF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0245965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l-GR" dirty="0" smtClean="0"/>
              <a:t> </a:t>
            </a:r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4B36AA-9848-4078-B031-6AED9B5C7DAF}" type="slidenum">
              <a:rPr lang="el-GR" smtClean="0"/>
              <a:pPr/>
              <a:t>2</a:t>
            </a:fld>
            <a:endParaRPr lang="el-G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l-GR" dirty="0" smtClean="0"/>
              <a:t>Παρουσίαση: </a:t>
            </a:r>
            <a:r>
              <a:rPr lang="el-GR" dirty="0" err="1" smtClean="0"/>
              <a:t>Βάσια</a:t>
            </a:r>
            <a:r>
              <a:rPr lang="el-GR" dirty="0" smtClean="0"/>
              <a:t> </a:t>
            </a:r>
            <a:r>
              <a:rPr lang="el-GR" dirty="0" err="1" smtClean="0"/>
              <a:t>Τζανέτου</a:t>
            </a:r>
            <a:r>
              <a:rPr lang="el-GR" dirty="0" smtClean="0"/>
              <a:t> - </a:t>
            </a:r>
            <a:r>
              <a:rPr lang="el-GR" dirty="0" err="1" smtClean="0"/>
              <a:t>Μπέκιου</a:t>
            </a:r>
            <a:r>
              <a:rPr lang="el-GR" dirty="0" smtClean="0"/>
              <a:t> Σταυρούλα</a:t>
            </a:r>
          </a:p>
          <a:p>
            <a:r>
              <a:rPr lang="el-GR" dirty="0" err="1" smtClean="0"/>
              <a:t>Βιβλιογραφία:</a:t>
            </a:r>
            <a:r>
              <a:rPr lang="el-G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Hirigoyen</a:t>
            </a:r>
            <a:r>
              <a:rPr lang="el-G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M. F. (2002).</a:t>
            </a:r>
            <a:r>
              <a:rPr lang="el-GR" sz="1200" i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Ηθική παρενόχληση στο χώρο εργασίας.</a:t>
            </a:r>
            <a:r>
              <a:rPr lang="el-G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/>
            </a:r>
            <a:br>
              <a:rPr lang="el-G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r>
              <a:rPr lang="el-G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/>
            </a:r>
            <a:br>
              <a:rPr lang="el-G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r>
              <a:rPr lang="el-G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Κοΐνης</a:t>
            </a:r>
            <a:r>
              <a:rPr lang="el-G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Α., &amp; </a:t>
            </a:r>
            <a:r>
              <a:rPr lang="el-G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Σαρίδη</a:t>
            </a:r>
            <a:r>
              <a:rPr lang="el-G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Μ. (2013). </a:t>
            </a:r>
            <a:r>
              <a:rPr lang="el-G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Τo</a:t>
            </a:r>
            <a:r>
              <a:rPr lang="el-G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l-G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mobbing</a:t>
            </a:r>
            <a:r>
              <a:rPr lang="el-G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στον εργασιακό χώρο.</a:t>
            </a:r>
            <a:br>
              <a:rPr lang="el-G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endParaRPr lang="el-GR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l-G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/>
            </a:r>
            <a:br>
              <a:rPr lang="el-G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4B36AA-9848-4078-B031-6AED9B5C7DAF}" type="slidenum">
              <a:rPr lang="el-GR" smtClean="0"/>
              <a:pPr/>
              <a:t>10</a:t>
            </a:fld>
            <a:endParaRPr lang="el-G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- Ορθογώνιο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- Ευθεία γραμμή σύνδεσης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11 - Τίτλος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25" name="24 - Υπότιτλος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l-GR" smtClean="0"/>
              <a:t>Κάντε κλικ για να επεξεργαστείτε τον υπότιτλο του υποδείγματος</a:t>
            </a:r>
            <a:endParaRPr kumimoji="0" lang="en-US"/>
          </a:p>
        </p:txBody>
      </p:sp>
      <p:sp>
        <p:nvSpPr>
          <p:cNvPr id="31" name="30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3876146E-FA2F-4D06-9332-0B89933DAE77}" type="datetimeFigureOut">
              <a:rPr lang="el-GR" smtClean="0"/>
              <a:pPr/>
              <a:t>01/06/2017</a:t>
            </a:fld>
            <a:endParaRPr lang="el-GR"/>
          </a:p>
        </p:txBody>
      </p:sp>
      <p:sp>
        <p:nvSpPr>
          <p:cNvPr id="18" name="17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el-GR"/>
          </a:p>
        </p:txBody>
      </p:sp>
      <p:sp>
        <p:nvSpPr>
          <p:cNvPr id="29" name="28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7B9B9F66-E5CD-4F80-9BF5-6AFA3D0D5B4F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876146E-FA2F-4D06-9332-0B89933DAE77}" type="datetimeFigureOut">
              <a:rPr lang="el-GR" smtClean="0"/>
              <a:pPr/>
              <a:t>01/06/2017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B9B9F66-E5CD-4F80-9BF5-6AFA3D0D5B4F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3876146E-FA2F-4D06-9332-0B89933DAE77}" type="datetimeFigureOut">
              <a:rPr lang="el-GR" smtClean="0"/>
              <a:pPr/>
              <a:t>01/06/2017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7B9B9F66-E5CD-4F80-9BF5-6AFA3D0D5B4F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876146E-FA2F-4D06-9332-0B89933DAE77}" type="datetimeFigureOut">
              <a:rPr lang="el-GR" smtClean="0"/>
              <a:pPr/>
              <a:t>01/06/2017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B9B9F66-E5CD-4F80-9BF5-6AFA3D0D5B4F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3876146E-FA2F-4D06-9332-0B89933DAE77}" type="datetimeFigureOut">
              <a:rPr lang="el-GR" smtClean="0"/>
              <a:pPr/>
              <a:t>01/06/2017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7B9B9F66-E5CD-4F80-9BF5-6AFA3D0D5B4F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876146E-FA2F-4D06-9332-0B89933DAE77}" type="datetimeFigureOut">
              <a:rPr lang="el-GR" smtClean="0"/>
              <a:pPr/>
              <a:t>01/06/2017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B9B9F66-E5CD-4F80-9BF5-6AFA3D0D5B4F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περιεχομένου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876146E-FA2F-4D06-9332-0B89933DAE77}" type="datetimeFigureOut">
              <a:rPr lang="el-GR" smtClean="0"/>
              <a:pPr/>
              <a:t>01/06/2017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B9B9F66-E5CD-4F80-9BF5-6AFA3D0D5B4F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876146E-FA2F-4D06-9332-0B89933DAE77}" type="datetimeFigureOut">
              <a:rPr lang="el-GR" smtClean="0"/>
              <a:pPr/>
              <a:t>01/06/2017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B9B9F66-E5CD-4F80-9BF5-6AFA3D0D5B4F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3876146E-FA2F-4D06-9332-0B89933DAE77}" type="datetimeFigureOut">
              <a:rPr lang="el-GR" smtClean="0"/>
              <a:pPr/>
              <a:t>01/06/2017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B9B9F66-E5CD-4F80-9BF5-6AFA3D0D5B4F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876146E-FA2F-4D06-9332-0B89933DAE77}" type="datetimeFigureOut">
              <a:rPr lang="el-GR" smtClean="0"/>
              <a:pPr/>
              <a:t>01/06/2017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B9B9F66-E5CD-4F80-9BF5-6AFA3D0D5B4F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Εικόνα με λεζάντα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- Ορθογώνιο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- Ορθογώνιο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 dirty="0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876146E-FA2F-4D06-9332-0B89933DAE77}" type="datetimeFigureOut">
              <a:rPr lang="el-GR" smtClean="0"/>
              <a:pPr/>
              <a:t>01/06/2017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B9B9F66-E5CD-4F80-9BF5-6AFA3D0D5B4F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10" name="9 - Θέση εικόνας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l-GR" smtClean="0"/>
              <a:t>Κάντε κλικ στο εικονίδιο για να προσθέσετε μια εικόνα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- Ορθογώνιο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2 - Θέση τίτλου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1" name="30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kumimoji="0" lang="el-GR" smtClean="0"/>
              <a:t>Δεύτερου επιπέδου</a:t>
            </a:r>
          </a:p>
          <a:p>
            <a:pPr lvl="2" eaLnBrk="1" latinLnBrk="0" hangingPunct="1"/>
            <a:r>
              <a:rPr kumimoji="0" lang="el-GR" smtClean="0"/>
              <a:t>Τρίτου επιπέδου</a:t>
            </a:r>
          </a:p>
          <a:p>
            <a:pPr lvl="3" eaLnBrk="1" latinLnBrk="0" hangingPunct="1"/>
            <a:r>
              <a:rPr kumimoji="0" lang="el-GR" smtClean="0"/>
              <a:t>Τέταρτου επιπέδου</a:t>
            </a:r>
          </a:p>
          <a:p>
            <a:pPr lvl="4" eaLnBrk="1" latinLnBrk="0" hangingPunct="1"/>
            <a:r>
              <a:rPr kumimoji="0" lang="el-GR" smtClean="0"/>
              <a:t>Πέμπτου επιπέδου</a:t>
            </a:r>
            <a:endParaRPr kumimoji="0" lang="en-US"/>
          </a:p>
        </p:txBody>
      </p:sp>
      <p:sp>
        <p:nvSpPr>
          <p:cNvPr id="27" name="26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3876146E-FA2F-4D06-9332-0B89933DAE77}" type="datetimeFigureOut">
              <a:rPr lang="el-GR" smtClean="0"/>
              <a:pPr/>
              <a:t>01/06/2017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el-GR"/>
          </a:p>
        </p:txBody>
      </p:sp>
      <p:sp>
        <p:nvSpPr>
          <p:cNvPr id="16" name="1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7B9B9F66-E5CD-4F80-9BF5-6AFA3D0D5B4F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1196752"/>
            <a:ext cx="7239000" cy="2304256"/>
          </a:xfrm>
        </p:spPr>
        <p:txBody>
          <a:bodyPr>
            <a:normAutofit/>
          </a:bodyPr>
          <a:lstStyle/>
          <a:p>
            <a:pPr algn="ctr"/>
            <a:r>
              <a:rPr lang="en-US" sz="4000" u="sng" dirty="0" smtClean="0">
                <a:solidFill>
                  <a:schemeClr val="tx2">
                    <a:satMod val="200000"/>
                  </a:schemeClr>
                </a:solidFill>
              </a:rPr>
              <a:t>Mobbing</a:t>
            </a:r>
            <a:br>
              <a:rPr lang="en-US" sz="4000" u="sng" dirty="0" smtClean="0">
                <a:solidFill>
                  <a:schemeClr val="tx2">
                    <a:satMod val="200000"/>
                  </a:schemeClr>
                </a:solidFill>
              </a:rPr>
            </a:br>
            <a:r>
              <a:rPr lang="el-GR" sz="4000" dirty="0" err="1" smtClean="0">
                <a:solidFill>
                  <a:schemeClr val="tx2">
                    <a:satMod val="200000"/>
                  </a:schemeClr>
                </a:solidFill>
              </a:rPr>
              <a:t>Εκφοβισμοσ</a:t>
            </a:r>
            <a:r>
              <a:rPr lang="el-GR" sz="4000" dirty="0" smtClean="0">
                <a:solidFill>
                  <a:schemeClr val="tx2">
                    <a:satMod val="200000"/>
                  </a:schemeClr>
                </a:solidFill>
              </a:rPr>
              <a:t>-</a:t>
            </a:r>
            <a:r>
              <a:rPr lang="el-GR" sz="4000" dirty="0" err="1" smtClean="0">
                <a:solidFill>
                  <a:schemeClr val="tx2">
                    <a:satMod val="200000"/>
                  </a:schemeClr>
                </a:solidFill>
              </a:rPr>
              <a:t>καταχρηση</a:t>
            </a:r>
            <a:r>
              <a:rPr lang="el-GR" sz="4000" dirty="0" smtClean="0">
                <a:solidFill>
                  <a:schemeClr val="tx2">
                    <a:satMod val="200000"/>
                  </a:schemeClr>
                </a:solidFill>
              </a:rPr>
              <a:t> </a:t>
            </a:r>
            <a:r>
              <a:rPr lang="el-GR" sz="4000" dirty="0" err="1" smtClean="0">
                <a:solidFill>
                  <a:schemeClr val="tx2">
                    <a:satMod val="200000"/>
                  </a:schemeClr>
                </a:solidFill>
              </a:rPr>
              <a:t>εξουσιασ</a:t>
            </a:r>
            <a:endParaRPr lang="el-GR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- Θέση περιεχομένου"/>
          <p:cNvSpPr>
            <a:spLocks noGrp="1"/>
          </p:cNvSpPr>
          <p:nvPr>
            <p:ph sz="quarter" idx="4"/>
          </p:nvPr>
        </p:nvSpPr>
        <p:spPr>
          <a:xfrm>
            <a:off x="357158" y="1071546"/>
            <a:ext cx="8328055" cy="6000767"/>
          </a:xfrm>
        </p:spPr>
        <p:txBody>
          <a:bodyPr>
            <a:normAutofit/>
          </a:bodyPr>
          <a:lstStyle/>
          <a:p>
            <a:pPr marL="411480" fontAlgn="auto">
              <a:spcAft>
                <a:spcPts val="0"/>
              </a:spcAft>
              <a:buFont typeface="Wingdings"/>
              <a:buNone/>
              <a:defRPr/>
            </a:pPr>
            <a:endParaRPr lang="el-GR" sz="3000" dirty="0" smtClean="0"/>
          </a:p>
          <a:p>
            <a:pPr marL="411480" fontAlgn="auto">
              <a:spcAft>
                <a:spcPts val="0"/>
              </a:spcAft>
              <a:buFont typeface="Wingdings"/>
              <a:buChar char=""/>
              <a:defRPr/>
            </a:pPr>
            <a:endParaRPr lang="el-GR" dirty="0"/>
          </a:p>
        </p:txBody>
      </p:sp>
      <p:sp>
        <p:nvSpPr>
          <p:cNvPr id="14" name="13 - Ορθογώνιο"/>
          <p:cNvSpPr/>
          <p:nvPr/>
        </p:nvSpPr>
        <p:spPr>
          <a:xfrm>
            <a:off x="214282" y="642918"/>
            <a:ext cx="7858180" cy="843307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endParaRPr lang="el-GR" sz="2400" b="1" dirty="0" smtClean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  <a:p>
            <a:pPr algn="ctr"/>
            <a:endParaRPr lang="el-GR" sz="2400" b="1" dirty="0" smtClean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  <a:p>
            <a:pPr algn="ctr"/>
            <a:r>
              <a:rPr lang="el-GR" sz="32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  <a:t>Συντονίστρια: </a:t>
            </a:r>
            <a:r>
              <a:rPr lang="el-GR" sz="3200" b="1" dirty="0" err="1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  <a:t>Τζανέτου</a:t>
            </a:r>
            <a:r>
              <a:rPr lang="el-GR" sz="32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  <a:t> </a:t>
            </a:r>
            <a:r>
              <a:rPr lang="el-GR" sz="3200" b="1" dirty="0" err="1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  <a:t>Βάσια</a:t>
            </a:r>
            <a:endParaRPr lang="el-GR" sz="3200" b="1" dirty="0" smtClean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chemeClr val="tx1">
                  <a:lumMod val="75000"/>
                  <a:lumOff val="25000"/>
                </a:schemeClr>
              </a:solidFill>
              <a:effectLst>
                <a:outerShdw blurRad="50800" algn="tl" rotWithShape="0">
                  <a:srgbClr val="000000"/>
                </a:outerShdw>
              </a:effectLst>
            </a:endParaRPr>
          </a:p>
          <a:p>
            <a:pPr algn="ctr"/>
            <a:endParaRPr lang="el-GR" sz="3200" b="1" dirty="0" smtClean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chemeClr val="tx1">
                  <a:lumMod val="75000"/>
                  <a:lumOff val="25000"/>
                </a:schemeClr>
              </a:solidFill>
              <a:effectLst>
                <a:outerShdw blurRad="50800" algn="tl" rotWithShape="0">
                  <a:srgbClr val="000000"/>
                </a:outerShdw>
              </a:effectLst>
            </a:endParaRPr>
          </a:p>
          <a:p>
            <a:pPr algn="ctr"/>
            <a:endParaRPr lang="el-GR" sz="3200" b="1" dirty="0" smtClean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chemeClr val="tx1">
                  <a:lumMod val="75000"/>
                  <a:lumOff val="25000"/>
                </a:schemeClr>
              </a:solidFill>
              <a:effectLst>
                <a:outerShdw blurRad="50800" algn="tl" rotWithShape="0">
                  <a:srgbClr val="000000"/>
                </a:outerShdw>
              </a:effectLst>
            </a:endParaRPr>
          </a:p>
          <a:p>
            <a:pPr algn="ctr"/>
            <a:endParaRPr lang="el-GR" sz="3200" b="1" dirty="0" smtClean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chemeClr val="tx1">
                  <a:lumMod val="75000"/>
                  <a:lumOff val="25000"/>
                </a:schemeClr>
              </a:solidFill>
              <a:effectLst>
                <a:outerShdw blurRad="50800" algn="tl" rotWithShape="0">
                  <a:srgbClr val="000000"/>
                </a:outerShdw>
              </a:effectLst>
            </a:endParaRPr>
          </a:p>
          <a:p>
            <a:pPr algn="ctr"/>
            <a:r>
              <a:rPr lang="el-GR" sz="32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  <a:t>Εισηγήτρια: </a:t>
            </a:r>
            <a:r>
              <a:rPr lang="el-GR" sz="3200" b="1" cap="none" spc="0" dirty="0" err="1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  <a:t>Μπέκιου</a:t>
            </a:r>
            <a:r>
              <a:rPr lang="el-GR" sz="32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  <a:t> Σταυρούλα</a:t>
            </a:r>
          </a:p>
          <a:p>
            <a:pPr algn="ctr"/>
            <a:endParaRPr lang="el-GR" sz="3200" b="1" dirty="0" smtClean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chemeClr val="tx1">
                  <a:lumMod val="75000"/>
                  <a:lumOff val="25000"/>
                </a:schemeClr>
              </a:solidFill>
              <a:effectLst>
                <a:outerShdw blurRad="50800" algn="tl" rotWithShape="0">
                  <a:srgbClr val="000000"/>
                </a:outerShdw>
              </a:effectLst>
            </a:endParaRPr>
          </a:p>
          <a:p>
            <a:pPr algn="ctr"/>
            <a:r>
              <a:rPr lang="el-GR" sz="3200" b="1" cap="none" spc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  <a:t>Ευχαριστούμε </a:t>
            </a:r>
            <a:endParaRPr lang="el-GR" sz="3200" b="1" cap="none" spc="0" dirty="0" smtClean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chemeClr val="tx1">
                  <a:lumMod val="75000"/>
                  <a:lumOff val="25000"/>
                </a:schemeClr>
              </a:solidFill>
              <a:effectLst>
                <a:outerShdw blurRad="50800" algn="tl" rotWithShape="0">
                  <a:srgbClr val="000000"/>
                </a:outerShdw>
              </a:effectLst>
            </a:endParaRPr>
          </a:p>
          <a:p>
            <a:pPr algn="ctr"/>
            <a:endParaRPr lang="el-GR" sz="5400" b="1" cap="none" spc="0" dirty="0" smtClean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  <a:p>
            <a:pPr algn="ctr"/>
            <a:endParaRPr lang="el-GR" sz="5400" b="1" cap="none" spc="0" dirty="0" smtClean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  <a:p>
            <a:pPr algn="ctr"/>
            <a:endParaRPr lang="el-GR" sz="5400" b="1" dirty="0" smtClean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  <a:p>
            <a:pPr algn="ctr"/>
            <a:endParaRPr lang="el-GR" sz="5400" b="1" cap="none" spc="0" dirty="0" smtClean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  <a:p>
            <a:pPr algn="ctr"/>
            <a:endParaRPr lang="el-GR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142852"/>
            <a:ext cx="7239000" cy="1320188"/>
          </a:xfrm>
        </p:spPr>
        <p:txBody>
          <a:bodyPr>
            <a:normAutofit/>
          </a:bodyPr>
          <a:lstStyle/>
          <a:p>
            <a:pPr algn="ctr"/>
            <a:r>
              <a:rPr lang="el-GR" sz="2400" u="sng" dirty="0" smtClean="0">
                <a:solidFill>
                  <a:schemeClr val="tx2">
                    <a:satMod val="200000"/>
                  </a:schemeClr>
                </a:solidFill>
              </a:rPr>
              <a:t> </a:t>
            </a:r>
            <a:r>
              <a:rPr lang="en-US" sz="2400" u="sng" dirty="0" smtClean="0">
                <a:solidFill>
                  <a:schemeClr val="tx2">
                    <a:satMod val="200000"/>
                  </a:schemeClr>
                </a:solidFill>
              </a:rPr>
              <a:t>Mobbing</a:t>
            </a:r>
            <a:br>
              <a:rPr lang="en-US" sz="2400" u="sng" dirty="0" smtClean="0">
                <a:solidFill>
                  <a:schemeClr val="tx2">
                    <a:satMod val="200000"/>
                  </a:schemeClr>
                </a:solidFill>
              </a:rPr>
            </a:br>
            <a:r>
              <a:rPr lang="el-GR" sz="2400" dirty="0" err="1" smtClean="0">
                <a:solidFill>
                  <a:schemeClr val="tx2">
                    <a:satMod val="200000"/>
                  </a:schemeClr>
                </a:solidFill>
              </a:rPr>
              <a:t>Εκφοβισμοσ</a:t>
            </a:r>
            <a:r>
              <a:rPr lang="el-GR" sz="2400" dirty="0" smtClean="0">
                <a:solidFill>
                  <a:schemeClr val="tx2">
                    <a:satMod val="200000"/>
                  </a:schemeClr>
                </a:solidFill>
              </a:rPr>
              <a:t>-</a:t>
            </a:r>
            <a:r>
              <a:rPr lang="el-GR" sz="2400" dirty="0" err="1" smtClean="0">
                <a:solidFill>
                  <a:schemeClr val="tx2">
                    <a:satMod val="200000"/>
                  </a:schemeClr>
                </a:solidFill>
              </a:rPr>
              <a:t>καταχρηση</a:t>
            </a:r>
            <a:r>
              <a:rPr lang="el-GR" sz="2400" dirty="0" smtClean="0">
                <a:solidFill>
                  <a:schemeClr val="tx2">
                    <a:satMod val="200000"/>
                  </a:schemeClr>
                </a:solidFill>
              </a:rPr>
              <a:t> </a:t>
            </a:r>
            <a:r>
              <a:rPr lang="el-GR" sz="2400" dirty="0" err="1" smtClean="0">
                <a:solidFill>
                  <a:schemeClr val="tx2">
                    <a:satMod val="200000"/>
                  </a:schemeClr>
                </a:solidFill>
              </a:rPr>
              <a:t>εξουσιασ</a:t>
            </a:r>
            <a:endParaRPr lang="el-GR" sz="2400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ctr" fontAlgn="auto">
              <a:spcAft>
                <a:spcPts val="0"/>
              </a:spcAft>
              <a:buFont typeface="Wingdings"/>
              <a:buNone/>
              <a:defRPr/>
            </a:pPr>
            <a:r>
              <a:rPr lang="el-GR" sz="2800" i="1" dirty="0" smtClean="0"/>
              <a:t>Επαναλαμβανόμενη, καταχρηστική συμπεριφορά οποιασδήποτε προέλευσης, προερχόμενης είτε από το εξωτερικό είτε από το εσωτερικό περιβάλλον μίας εταιρείας ή ενός οργανισμού, η οποία εκδηλώνεται ιδιαιτέρως με λέξεις, απειλές, πράξεις, χειρονομίες, ή κείμενα</a:t>
            </a:r>
          </a:p>
          <a:p>
            <a:pPr algn="ctr" fontAlgn="auto">
              <a:spcAft>
                <a:spcPts val="0"/>
              </a:spcAft>
              <a:buFont typeface="Wingdings"/>
              <a:buNone/>
              <a:defRPr/>
            </a:pPr>
            <a:r>
              <a:rPr lang="el-GR" sz="2800" i="1" dirty="0" smtClean="0"/>
              <a:t>Σκοπός η προσβολή της προσωπικότητας, της αξιοπρέπειας ή της φυσικής ή ψυχολογικής ακεραιότητας ενός εργαζομένου  θέτοντας σε κίνδυνο την απασχόλησή του ή δημιουργώντας ένα εκφοβιστικό, εχθρικό, υποτιμητικό, ταπεινωτικό ή επιθετικό περιβάλλον» (</a:t>
            </a:r>
            <a:r>
              <a:rPr lang="el-GR" sz="2800" i="1" dirty="0" err="1" smtClean="0"/>
              <a:t>Hirigoyen</a:t>
            </a:r>
            <a:r>
              <a:rPr lang="el-GR" sz="2800" i="1" dirty="0" smtClean="0"/>
              <a:t>, 2002).</a:t>
            </a:r>
            <a:endParaRPr lang="el-GR" sz="2800" dirty="0" smtClean="0"/>
          </a:p>
          <a:p>
            <a:endParaRPr lang="el-G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>
                <a:solidFill>
                  <a:schemeClr val="tx2">
                    <a:satMod val="200000"/>
                  </a:schemeClr>
                </a:solidFill>
              </a:rPr>
              <a:t>ΚΑΤΗΓΟΡΙΕΣ ΕΡΓΑΣΙΑΚΗΣ ΠΑΡΕΝΟΧΛΗΣΗΣ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32500" lnSpcReduction="2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l-GR" sz="9600" b="1" i="1" u="sng" dirty="0" smtClean="0">
                <a:cs typeface="Arial" pitchFamily="34" charset="0"/>
              </a:rPr>
              <a:t>Κάθετη ή Κατιούσα</a:t>
            </a:r>
            <a:r>
              <a:rPr lang="el-GR" sz="9600" b="1" dirty="0" smtClean="0">
                <a:cs typeface="Arial" pitchFamily="34" charset="0"/>
              </a:rPr>
              <a:t>:</a:t>
            </a:r>
            <a:r>
              <a:rPr lang="el-GR" sz="9600" dirty="0" smtClean="0">
                <a:cs typeface="Arial" pitchFamily="34" charset="0"/>
              </a:rPr>
              <a:t> η παρενόχληση από προϊστάμενο σε υφιστάμενο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l-GR" sz="9600" b="1" dirty="0" smtClean="0">
                <a:cs typeface="Arial" pitchFamily="34" charset="0"/>
              </a:rPr>
              <a:t> </a:t>
            </a:r>
            <a:r>
              <a:rPr lang="el-GR" sz="9600" b="1" i="1" u="sng" dirty="0" smtClean="0">
                <a:cs typeface="Arial" pitchFamily="34" charset="0"/>
              </a:rPr>
              <a:t>Οριζόντια:</a:t>
            </a:r>
            <a:r>
              <a:rPr lang="el-GR" sz="9600" dirty="0" smtClean="0">
                <a:cs typeface="Arial" pitchFamily="34" charset="0"/>
              </a:rPr>
              <a:t> η παρενόχληση μεταξύ συναδέλφων ίδιας βαθμίδας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l-GR" sz="9600" b="1" dirty="0" smtClean="0">
                <a:cs typeface="Arial" pitchFamily="34" charset="0"/>
              </a:rPr>
              <a:t> </a:t>
            </a:r>
            <a:r>
              <a:rPr lang="el-GR" sz="9600" b="1" i="1" u="sng" dirty="0" smtClean="0">
                <a:cs typeface="Arial" pitchFamily="34" charset="0"/>
              </a:rPr>
              <a:t>Ανιούσα:</a:t>
            </a:r>
            <a:r>
              <a:rPr lang="el-GR" sz="9600" b="1" dirty="0" smtClean="0">
                <a:cs typeface="Arial" pitchFamily="34" charset="0"/>
              </a:rPr>
              <a:t> </a:t>
            </a:r>
            <a:r>
              <a:rPr lang="el-GR" sz="9600" dirty="0" smtClean="0">
                <a:cs typeface="Arial" pitchFamily="34" charset="0"/>
              </a:rPr>
              <a:t>η παρενόχληση από υφιστάμενο ή </a:t>
            </a:r>
            <a:r>
              <a:rPr lang="el-GR" sz="9600" dirty="0" err="1" smtClean="0">
                <a:cs typeface="Arial" pitchFamily="34" charset="0"/>
              </a:rPr>
              <a:t>οµάδα</a:t>
            </a:r>
            <a:r>
              <a:rPr lang="el-GR" sz="9600" dirty="0" smtClean="0">
                <a:cs typeface="Arial" pitchFamily="34" charset="0"/>
              </a:rPr>
              <a:t> υφισταμένων σε προϊστάμενο (</a:t>
            </a:r>
            <a:r>
              <a:rPr lang="el-GR" sz="9600" dirty="0" err="1" smtClean="0">
                <a:cs typeface="Arial" pitchFamily="34" charset="0"/>
              </a:rPr>
              <a:t>Κοΐνης</a:t>
            </a:r>
            <a:r>
              <a:rPr lang="el-GR" sz="9600" dirty="0" smtClean="0">
                <a:cs typeface="Arial" pitchFamily="34" charset="0"/>
              </a:rPr>
              <a:t> &amp; </a:t>
            </a:r>
            <a:r>
              <a:rPr lang="el-GR" sz="9600" dirty="0" err="1" smtClean="0">
                <a:cs typeface="Arial" pitchFamily="34" charset="0"/>
              </a:rPr>
              <a:t>Σαρίδη</a:t>
            </a:r>
            <a:r>
              <a:rPr lang="el-GR" sz="9600" dirty="0" smtClean="0">
                <a:cs typeface="Arial" pitchFamily="34" charset="0"/>
              </a:rPr>
              <a:t>, 2013). </a:t>
            </a:r>
          </a:p>
          <a:p>
            <a:endParaRPr lang="el-G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l-GR" dirty="0" smtClean="0">
                <a:solidFill>
                  <a:schemeClr val="tx2">
                    <a:satMod val="200000"/>
                  </a:schemeClr>
                </a:solidFill>
              </a:rPr>
              <a:t>ΧΑΡΑΚΤΗΡΙΣΤΙΚΑ</a:t>
            </a:r>
            <a:r>
              <a:rPr lang="el-GR" dirty="0" smtClean="0"/>
              <a:t> </a:t>
            </a:r>
            <a:r>
              <a:rPr lang="el-GR" dirty="0" smtClean="0">
                <a:solidFill>
                  <a:schemeClr val="tx2">
                    <a:satMod val="200000"/>
                  </a:schemeClr>
                </a:solidFill>
              </a:rPr>
              <a:t>ΘΥΜΑΤΟΣ</a:t>
            </a:r>
            <a:r>
              <a:rPr lang="el-GR" dirty="0" smtClean="0"/>
              <a:t/>
            </a:r>
            <a:br>
              <a:rPr lang="el-GR" dirty="0" smtClean="0"/>
            </a:b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Υψηλά προσόντα, ανώτερο μορφωτικό επίπεδο.</a:t>
            </a:r>
          </a:p>
          <a:p>
            <a:r>
              <a:rPr lang="el-GR" dirty="0" smtClean="0"/>
              <a:t>Στοιχεία διαφορετικότητας</a:t>
            </a:r>
          </a:p>
          <a:p>
            <a:r>
              <a:rPr lang="el-GR" dirty="0" smtClean="0"/>
              <a:t>Χαμηλή αυτοεκτίμηση</a:t>
            </a:r>
          </a:p>
          <a:p>
            <a:r>
              <a:rPr lang="el-GR" dirty="0" smtClean="0"/>
              <a:t>Ευαίσθητη προσωπικότητα</a:t>
            </a:r>
          </a:p>
          <a:p>
            <a:r>
              <a:rPr lang="el-GR" dirty="0" smtClean="0"/>
              <a:t>Ελλιπές δίκτυο</a:t>
            </a:r>
          </a:p>
          <a:p>
            <a:endParaRPr lang="el-G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l-GR" sz="3400" dirty="0" smtClean="0">
                <a:solidFill>
                  <a:schemeClr val="tx2">
                    <a:satMod val="200000"/>
                  </a:schemeClr>
                </a:solidFill>
              </a:rPr>
              <a:t>ΧΑΡΑΚΤΗΡΙΣΤΙΚΑ ΘΥΤΗ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Οι αβοήθητοι που απαιτούν τη συνεχή υποστήριξη. Όταν δεν τους παρέχεται κατηγορούν τους άλλους για την ατυχία τους</a:t>
            </a:r>
          </a:p>
          <a:p>
            <a:r>
              <a:rPr lang="el-GR" dirty="0" smtClean="0"/>
              <a:t>Οι χειριστικοί που κολακεύουν εξαπατούν τους άλλους προκειμένου  να πετύχουν  το στόχο τους</a:t>
            </a:r>
          </a:p>
          <a:p>
            <a:r>
              <a:rPr lang="el-GR" dirty="0" smtClean="0"/>
              <a:t> Στην πλειοψηφία οι </a:t>
            </a:r>
            <a:r>
              <a:rPr lang="el-GR" dirty="0" err="1" smtClean="0"/>
              <a:t>εκφοβιστές</a:t>
            </a:r>
            <a:r>
              <a:rPr lang="en-US" dirty="0" smtClean="0"/>
              <a:t> </a:t>
            </a:r>
            <a:r>
              <a:rPr lang="el-GR" dirty="0" smtClean="0"/>
              <a:t>είναι, ανεπαρκείς,  ανασφαλείς, χειριστικοί και πειστικοί.</a:t>
            </a:r>
          </a:p>
          <a:p>
            <a:endParaRPr lang="el-G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- Έλλειψη"/>
          <p:cNvSpPr/>
          <p:nvPr/>
        </p:nvSpPr>
        <p:spPr>
          <a:xfrm>
            <a:off x="3429000" y="2428875"/>
            <a:ext cx="2428875" cy="2000250"/>
          </a:xfrm>
          <a:prstGeom prst="ellipse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2400" i="1" dirty="0">
                <a:latin typeface="Arial" pitchFamily="34" charset="0"/>
                <a:cs typeface="Arial" pitchFamily="34" charset="0"/>
              </a:rPr>
              <a:t>Πού ευδοκιμεί το </a:t>
            </a:r>
            <a:r>
              <a:rPr lang="en-US" sz="2400" i="1" dirty="0">
                <a:latin typeface="Arial" pitchFamily="34" charset="0"/>
                <a:cs typeface="Arial" pitchFamily="34" charset="0"/>
              </a:rPr>
              <a:t>MOBBING</a:t>
            </a:r>
            <a:r>
              <a:rPr lang="el-GR" sz="2400" dirty="0">
                <a:latin typeface="Arial" pitchFamily="34" charset="0"/>
                <a:cs typeface="Arial" pitchFamily="34" charset="0"/>
              </a:rPr>
              <a:t>;</a:t>
            </a:r>
            <a:endParaRPr lang="el-GR" dirty="0"/>
          </a:p>
        </p:txBody>
      </p:sp>
      <p:sp>
        <p:nvSpPr>
          <p:cNvPr id="7" name="6 - Έλλειψη"/>
          <p:cNvSpPr/>
          <p:nvPr/>
        </p:nvSpPr>
        <p:spPr>
          <a:xfrm>
            <a:off x="2000250" y="785813"/>
            <a:ext cx="1857375" cy="914400"/>
          </a:xfrm>
          <a:prstGeom prst="ellipse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l-GR" dirty="0"/>
              <a:t>Εργασιακό Άγχος</a:t>
            </a:r>
          </a:p>
        </p:txBody>
      </p:sp>
      <p:sp>
        <p:nvSpPr>
          <p:cNvPr id="8" name="7 - Έλλειψη"/>
          <p:cNvSpPr/>
          <p:nvPr/>
        </p:nvSpPr>
        <p:spPr>
          <a:xfrm>
            <a:off x="6429375" y="1071563"/>
            <a:ext cx="1857375" cy="1500187"/>
          </a:xfrm>
          <a:prstGeom prst="ellipse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l-GR" dirty="0"/>
              <a:t>Αρνητικές εργασιακές συνθήκες</a:t>
            </a:r>
          </a:p>
        </p:txBody>
      </p:sp>
      <p:sp>
        <p:nvSpPr>
          <p:cNvPr id="9" name="8 - Έλλειψη"/>
          <p:cNvSpPr/>
          <p:nvPr/>
        </p:nvSpPr>
        <p:spPr>
          <a:xfrm>
            <a:off x="6429375" y="4643438"/>
            <a:ext cx="1928813" cy="1071562"/>
          </a:xfrm>
          <a:prstGeom prst="ellipse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l-GR" dirty="0"/>
              <a:t>Επίδραση ανωτέρων στελεχών</a:t>
            </a:r>
          </a:p>
        </p:txBody>
      </p:sp>
      <p:sp>
        <p:nvSpPr>
          <p:cNvPr id="10" name="9 - Έλλειψη"/>
          <p:cNvSpPr/>
          <p:nvPr/>
        </p:nvSpPr>
        <p:spPr>
          <a:xfrm>
            <a:off x="857250" y="3500438"/>
            <a:ext cx="1928813" cy="1428750"/>
          </a:xfrm>
          <a:prstGeom prst="ellipse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l-GR" dirty="0"/>
              <a:t>Προσωπικά κίνητρα του θύτη</a:t>
            </a:r>
          </a:p>
        </p:txBody>
      </p:sp>
      <p:sp>
        <p:nvSpPr>
          <p:cNvPr id="11" name="10 - Έλλειψη"/>
          <p:cNvSpPr/>
          <p:nvPr/>
        </p:nvSpPr>
        <p:spPr>
          <a:xfrm>
            <a:off x="3429000" y="5500688"/>
            <a:ext cx="2000250" cy="1143000"/>
          </a:xfrm>
          <a:prstGeom prst="ellipse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l-GR" dirty="0"/>
              <a:t>Σύγκρουση-παρεξήγηση</a:t>
            </a:r>
          </a:p>
        </p:txBody>
      </p:sp>
      <p:cxnSp>
        <p:nvCxnSpPr>
          <p:cNvPr id="13" name="12 - Ευθύγραμμο βέλος σύνδεσης"/>
          <p:cNvCxnSpPr/>
          <p:nvPr/>
        </p:nvCxnSpPr>
        <p:spPr>
          <a:xfrm rot="16200000" flipH="1">
            <a:off x="5750719" y="4250532"/>
            <a:ext cx="571500" cy="500062"/>
          </a:xfrm>
          <a:prstGeom prst="straightConnector1">
            <a:avLst/>
          </a:prstGeom>
          <a:ln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16 - Ευθύγραμμο βέλος σύνδεσης"/>
          <p:cNvCxnSpPr/>
          <p:nvPr/>
        </p:nvCxnSpPr>
        <p:spPr>
          <a:xfrm flipV="1">
            <a:off x="5857875" y="2500313"/>
            <a:ext cx="714375" cy="428625"/>
          </a:xfrm>
          <a:prstGeom prst="straightConnector1">
            <a:avLst/>
          </a:prstGeom>
          <a:ln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23 - Ευθύγραμμο βέλος σύνδεσης"/>
          <p:cNvCxnSpPr/>
          <p:nvPr/>
        </p:nvCxnSpPr>
        <p:spPr>
          <a:xfrm rot="16200000" flipH="1">
            <a:off x="3357563" y="1785938"/>
            <a:ext cx="500062" cy="500062"/>
          </a:xfrm>
          <a:prstGeom prst="straightConnector1">
            <a:avLst/>
          </a:prstGeom>
          <a:ln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27 - Ευθύγραμμο βέλος σύνδεσης"/>
          <p:cNvCxnSpPr/>
          <p:nvPr/>
        </p:nvCxnSpPr>
        <p:spPr>
          <a:xfrm flipV="1">
            <a:off x="3000375" y="3929063"/>
            <a:ext cx="428625" cy="214312"/>
          </a:xfrm>
          <a:prstGeom prst="straightConnector1">
            <a:avLst/>
          </a:prstGeom>
          <a:ln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31 - Ευθύγραμμο βέλος σύνδεσης"/>
          <p:cNvCxnSpPr/>
          <p:nvPr/>
        </p:nvCxnSpPr>
        <p:spPr>
          <a:xfrm rot="5400000">
            <a:off x="4142581" y="4929982"/>
            <a:ext cx="714375" cy="1588"/>
          </a:xfrm>
          <a:prstGeom prst="straightConnector1">
            <a:avLst/>
          </a:prstGeom>
          <a:ln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l-GR" dirty="0" smtClean="0">
                <a:solidFill>
                  <a:schemeClr val="accent2">
                    <a:lumMod val="75000"/>
                  </a:schemeClr>
                </a:solidFill>
              </a:rPr>
              <a:t>ΤΡΟΠΟΙ ΑΝΤΙΜΕΤΩΠΙΣΗΣ</a:t>
            </a:r>
            <a:br>
              <a:rPr lang="el-GR" dirty="0" smtClean="0">
                <a:solidFill>
                  <a:schemeClr val="accent2">
                    <a:lumMod val="75000"/>
                  </a:schemeClr>
                </a:solidFill>
              </a:rPr>
            </a:br>
            <a:endParaRPr lang="el-GR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1214422"/>
            <a:ext cx="7239000" cy="5643578"/>
          </a:xfrm>
        </p:spPr>
        <p:txBody>
          <a:bodyPr>
            <a:normAutofit fontScale="92500" lnSpcReduction="20000"/>
          </a:bodyPr>
          <a:lstStyle/>
          <a:p>
            <a:r>
              <a:rPr lang="el-GR" dirty="0" smtClean="0"/>
              <a:t>Εκστρατεία πληροφόρησης εργαζομένων</a:t>
            </a:r>
          </a:p>
          <a:p>
            <a:r>
              <a:rPr lang="el-GR" dirty="0" smtClean="0"/>
              <a:t>Εκπαίδευση και επιμόρφωση </a:t>
            </a:r>
          </a:p>
          <a:p>
            <a:r>
              <a:rPr lang="el-GR" dirty="0" smtClean="0"/>
              <a:t>Δημιουργία κατάλληλων δομών για την αντιμετώπιση του φαινομένου</a:t>
            </a:r>
          </a:p>
          <a:p>
            <a:r>
              <a:rPr lang="el-GR" dirty="0" smtClean="0"/>
              <a:t>Επιμόρφωση διευθυντικών στελεχών </a:t>
            </a:r>
          </a:p>
          <a:p>
            <a:r>
              <a:rPr lang="el-GR" dirty="0" smtClean="0"/>
              <a:t>Διαμόρφωση και συντήρηση καλών  συνθηκών εργασίας</a:t>
            </a:r>
          </a:p>
          <a:p>
            <a:r>
              <a:rPr lang="el-GR" dirty="0" smtClean="0"/>
              <a:t>Επαγρύπνηση – Έγκαιρος εντοπισμός ύποπτων συμπεριφορών</a:t>
            </a:r>
          </a:p>
          <a:p>
            <a:r>
              <a:rPr lang="el-GR" dirty="0" smtClean="0"/>
              <a:t>Θέσπιση ορίων κώδικα καλής συμπεριφοράς  </a:t>
            </a:r>
          </a:p>
          <a:p>
            <a:r>
              <a:rPr lang="el-GR" dirty="0" smtClean="0"/>
              <a:t>Θέσπιση εσωτερικού κανονισμού</a:t>
            </a:r>
          </a:p>
          <a:p>
            <a:r>
              <a:rPr lang="el-GR" dirty="0" smtClean="0"/>
              <a:t>Σεβασμός στη μοναδικότητα του ατόμου</a:t>
            </a:r>
          </a:p>
          <a:p>
            <a:r>
              <a:rPr lang="el-GR" dirty="0" smtClean="0"/>
              <a:t>Καλή επικοινωνία ενίσχυση – Ενίσχυση  του διαλόγου</a:t>
            </a:r>
          </a:p>
          <a:p>
            <a:r>
              <a:rPr lang="el-GR" dirty="0" smtClean="0"/>
              <a:t>Ευαισθητοποίηση, πληροφόρηση των εργαζομένων.</a:t>
            </a:r>
          </a:p>
          <a:p>
            <a:endParaRPr lang="el-GR" dirty="0" smtClean="0"/>
          </a:p>
          <a:p>
            <a:endParaRPr lang="el-GR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i="1" u="sng" dirty="0" err="1" smtClean="0">
                <a:solidFill>
                  <a:schemeClr val="tx2">
                    <a:satMod val="200000"/>
                  </a:schemeClr>
                </a:solidFill>
              </a:rPr>
              <a:t>Κοστοσ</a:t>
            </a:r>
            <a:r>
              <a:rPr lang="el-GR" i="1" u="sng" dirty="0" smtClean="0">
                <a:solidFill>
                  <a:schemeClr val="tx2">
                    <a:satMod val="200000"/>
                  </a:schemeClr>
                </a:solidFill>
              </a:rPr>
              <a:t> </a:t>
            </a:r>
            <a:r>
              <a:rPr lang="el-GR" i="1" u="sng" dirty="0" err="1" smtClean="0">
                <a:solidFill>
                  <a:schemeClr val="tx2">
                    <a:satMod val="200000"/>
                  </a:schemeClr>
                </a:solidFill>
              </a:rPr>
              <a:t>στουσ</a:t>
            </a:r>
            <a:r>
              <a:rPr lang="el-GR" i="1" u="sng" dirty="0" smtClean="0">
                <a:solidFill>
                  <a:schemeClr val="tx2">
                    <a:satMod val="200000"/>
                  </a:schemeClr>
                </a:solidFill>
              </a:rPr>
              <a:t> </a:t>
            </a:r>
            <a:r>
              <a:rPr lang="el-GR" i="1" u="sng" dirty="0" err="1" smtClean="0">
                <a:solidFill>
                  <a:schemeClr val="tx2">
                    <a:satMod val="200000"/>
                  </a:schemeClr>
                </a:solidFill>
              </a:rPr>
              <a:t>οργανισμούσ</a:t>
            </a:r>
            <a:r>
              <a:rPr lang="el-GR" dirty="0" smtClean="0">
                <a:solidFill>
                  <a:schemeClr val="tx2">
                    <a:satMod val="200000"/>
                  </a:schemeClr>
                </a:solidFill>
              </a:rPr>
              <a:t>: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411480" fontAlgn="auto">
              <a:spcAft>
                <a:spcPts val="0"/>
              </a:spcAft>
              <a:buFont typeface="Wingdings" pitchFamily="2" charset="2"/>
              <a:buChar char="v"/>
              <a:defRPr/>
            </a:pPr>
            <a:r>
              <a:rPr lang="el-GR" smtClean="0"/>
              <a:t>Μειωμένη αφοσίωση</a:t>
            </a:r>
          </a:p>
          <a:p>
            <a:pPr marL="411480" fontAlgn="auto">
              <a:spcAft>
                <a:spcPts val="0"/>
              </a:spcAft>
              <a:buFont typeface="Wingdings" pitchFamily="2" charset="2"/>
              <a:buChar char="v"/>
              <a:defRPr/>
            </a:pPr>
            <a:r>
              <a:rPr lang="el-GR" smtClean="0"/>
              <a:t> Απώλεια κινήτρων-οράματος-</a:t>
            </a:r>
          </a:p>
          <a:p>
            <a:pPr marL="411480" fontAlgn="auto">
              <a:spcAft>
                <a:spcPts val="0"/>
              </a:spcAft>
              <a:buFont typeface="Wingdings"/>
              <a:buNone/>
              <a:defRPr/>
            </a:pPr>
            <a:r>
              <a:rPr lang="el-GR" smtClean="0"/>
              <a:t>      δημιουργικότητας</a:t>
            </a:r>
          </a:p>
          <a:p>
            <a:pPr marL="411480" fontAlgn="auto">
              <a:spcAft>
                <a:spcPts val="0"/>
              </a:spcAft>
              <a:buFont typeface="Wingdings" pitchFamily="2" charset="2"/>
              <a:buChar char="v"/>
              <a:defRPr/>
            </a:pPr>
            <a:r>
              <a:rPr lang="el-GR" smtClean="0"/>
              <a:t> Αυξημένος αριθμός εργασιακών ατυχημάτων</a:t>
            </a:r>
          </a:p>
          <a:p>
            <a:pPr marL="411480" fontAlgn="auto">
              <a:spcAft>
                <a:spcPts val="0"/>
              </a:spcAft>
              <a:buFont typeface="Wingdings" pitchFamily="2" charset="2"/>
              <a:buChar char="v"/>
              <a:defRPr/>
            </a:pPr>
            <a:r>
              <a:rPr lang="el-GR" smtClean="0"/>
              <a:t> Επαναλαμβανόμενες μακροχρόνιες</a:t>
            </a:r>
          </a:p>
          <a:p>
            <a:pPr marL="411480" fontAlgn="auto">
              <a:spcAft>
                <a:spcPts val="0"/>
              </a:spcAft>
              <a:buFont typeface="Wingdings"/>
              <a:buNone/>
              <a:defRPr/>
            </a:pPr>
            <a:r>
              <a:rPr lang="el-GR" smtClean="0"/>
              <a:t>      αναρρωτικές άδειες</a:t>
            </a:r>
          </a:p>
          <a:p>
            <a:pPr marL="411480" fontAlgn="auto">
              <a:spcAft>
                <a:spcPts val="0"/>
              </a:spcAft>
              <a:buFont typeface="Wingdings" pitchFamily="2" charset="2"/>
              <a:buChar char="v"/>
              <a:defRPr/>
            </a:pPr>
            <a:r>
              <a:rPr lang="el-GR" smtClean="0"/>
              <a:t> Μείωση ποιότητας εργασίας</a:t>
            </a:r>
          </a:p>
          <a:p>
            <a:pPr marL="411480" fontAlgn="auto">
              <a:spcAft>
                <a:spcPts val="0"/>
              </a:spcAft>
              <a:buFont typeface="Wingdings" pitchFamily="2" charset="2"/>
              <a:buChar char="v"/>
              <a:defRPr/>
            </a:pPr>
            <a:r>
              <a:rPr lang="el-GR" smtClean="0"/>
              <a:t> Αδυναμία τήρησης καθηκόντων</a:t>
            </a:r>
          </a:p>
          <a:p>
            <a:pPr marL="411480" fontAlgn="auto">
              <a:spcAft>
                <a:spcPts val="0"/>
              </a:spcAft>
              <a:buFont typeface="Wingdings" pitchFamily="2" charset="2"/>
              <a:buChar char="v"/>
              <a:defRPr/>
            </a:pPr>
            <a:r>
              <a:rPr lang="el-GR" smtClean="0"/>
              <a:t> Δυσφήμιση δημόσιας εικόνας</a:t>
            </a:r>
          </a:p>
          <a:p>
            <a:pPr marL="411480" fontAlgn="auto">
              <a:spcAft>
                <a:spcPts val="0"/>
              </a:spcAft>
              <a:buFont typeface="Wingdings" pitchFamily="2" charset="2"/>
              <a:buChar char="v"/>
              <a:defRPr/>
            </a:pPr>
            <a:r>
              <a:rPr lang="el-GR" smtClean="0"/>
              <a:t> Έλλειψη εμπιστοσύνης στον οργανισμό 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l-GR" dirty="0" err="1" smtClean="0"/>
              <a:t>ΘΕματα</a:t>
            </a:r>
            <a:r>
              <a:rPr lang="el-GR" dirty="0" smtClean="0"/>
              <a:t> για </a:t>
            </a:r>
            <a:r>
              <a:rPr lang="el-GR" dirty="0" err="1" smtClean="0"/>
              <a:t>επεξεργασΙα</a:t>
            </a:r>
            <a:r>
              <a:rPr lang="el-GR" dirty="0" smtClean="0"/>
              <a:t> </a:t>
            </a:r>
            <a:r>
              <a:rPr lang="el-GR" dirty="0" err="1" smtClean="0"/>
              <a:t>στιΣ</a:t>
            </a:r>
            <a:r>
              <a:rPr lang="el-GR" dirty="0" smtClean="0"/>
              <a:t> </a:t>
            </a:r>
            <a:r>
              <a:rPr lang="el-GR" dirty="0" err="1" smtClean="0"/>
              <a:t>ομΑδεΣ</a:t>
            </a:r>
            <a:endParaRPr lang="el-GR" dirty="0" smtClean="0"/>
          </a:p>
        </p:txBody>
      </p:sp>
      <p:sp>
        <p:nvSpPr>
          <p:cNvPr id="8" name="7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Με ποιους τρόπους μπορεί να γίνει εκφοβισμός;</a:t>
            </a:r>
          </a:p>
          <a:p>
            <a:r>
              <a:rPr lang="el-GR" dirty="0" smtClean="0"/>
              <a:t>Έχετε βρεθεί μπροστά σε κατάσταση εκφοβισμού;</a:t>
            </a:r>
          </a:p>
          <a:p>
            <a:r>
              <a:rPr lang="el-GR" dirty="0" smtClean="0"/>
              <a:t>Με ποιους πιθανούς τρόπους μπορούμε να το αντιμετωπίσουμε;</a:t>
            </a:r>
            <a:endParaRPr lang="el-GR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Αφθονία">
  <a:themeElements>
    <a:clrScheme name="Αφθονία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Αφθονία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Αφθονία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Αφθονία">
    <a:dk1>
      <a:sysClr val="windowText" lastClr="000000"/>
    </a:dk1>
    <a:lt1>
      <a:sysClr val="window" lastClr="FFFFFF"/>
    </a:lt1>
    <a:dk2>
      <a:srgbClr val="B13F9A"/>
    </a:dk2>
    <a:lt2>
      <a:srgbClr val="F4E7ED"/>
    </a:lt2>
    <a:accent1>
      <a:srgbClr val="B83D68"/>
    </a:accent1>
    <a:accent2>
      <a:srgbClr val="AC66BB"/>
    </a:accent2>
    <a:accent3>
      <a:srgbClr val="DE6C36"/>
    </a:accent3>
    <a:accent4>
      <a:srgbClr val="F9B639"/>
    </a:accent4>
    <a:accent5>
      <a:srgbClr val="CF6DA4"/>
    </a:accent5>
    <a:accent6>
      <a:srgbClr val="FA8D3D"/>
    </a:accent6>
    <a:hlink>
      <a:srgbClr val="FFDE66"/>
    </a:hlink>
    <a:folHlink>
      <a:srgbClr val="D490C5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79</TotalTime>
  <Words>326</Words>
  <Application>Microsoft Office PowerPoint</Application>
  <PresentationFormat>Προβολή στην οθόνη (4:3)</PresentationFormat>
  <Paragraphs>69</Paragraphs>
  <Slides>10</Slides>
  <Notes>2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10</vt:i4>
      </vt:variant>
    </vt:vector>
  </HeadingPairs>
  <TitlesOfParts>
    <vt:vector size="11" baseType="lpstr">
      <vt:lpstr>Αφθονία</vt:lpstr>
      <vt:lpstr>Mobbing Εκφοβισμοσ-καταχρηση εξουσιασ</vt:lpstr>
      <vt:lpstr> Mobbing Εκφοβισμοσ-καταχρηση εξουσιασ</vt:lpstr>
      <vt:lpstr>ΚΑΤΗΓΟΡΙΕΣ ΕΡΓΑΣΙΑΚΗΣ ΠΑΡΕΝΟΧΛΗΣΗΣ</vt:lpstr>
      <vt:lpstr>ΧΑΡΑΚΤΗΡΙΣΤΙΚΑ ΘΥΜΑΤΟΣ </vt:lpstr>
      <vt:lpstr>ΧΑΡΑΚΤΗΡΙΣΤΙΚΑ ΘΥΤΗ</vt:lpstr>
      <vt:lpstr>Παρουσίαση του PowerPoint</vt:lpstr>
      <vt:lpstr>ΤΡΟΠΟΙ ΑΝΤΙΜΕΤΩΠΙΣΗΣ </vt:lpstr>
      <vt:lpstr>Κοστοσ στουσ οργανισμούσ:</vt:lpstr>
      <vt:lpstr>ΘΕματα για επεξεργασΙα στιΣ ομΑδεΣ</vt:lpstr>
      <vt:lpstr>Παρουσίαση του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Διαφάνεια 1</dc:title>
  <dc:creator>User</dc:creator>
  <cp:lastModifiedBy>NIKI</cp:lastModifiedBy>
  <cp:revision>14</cp:revision>
  <dcterms:created xsi:type="dcterms:W3CDTF">2016-02-22T18:22:35Z</dcterms:created>
  <dcterms:modified xsi:type="dcterms:W3CDTF">2017-06-01T11:23:08Z</dcterms:modified>
</cp:coreProperties>
</file>