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8" r:id="rId5"/>
    <p:sldId id="260" r:id="rId6"/>
    <p:sldId id="261" r:id="rId7"/>
    <p:sldId id="262" r:id="rId8"/>
    <p:sldId id="263" r:id="rId9"/>
    <p:sldId id="291" r:id="rId10"/>
    <p:sldId id="264" r:id="rId11"/>
    <p:sldId id="265" r:id="rId12"/>
    <p:sldId id="266"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67" r:id="rId26"/>
    <p:sldId id="268" r:id="rId27"/>
    <p:sldId id="269" r:id="rId28"/>
    <p:sldId id="270" r:id="rId29"/>
    <p:sldId id="271" r:id="rId30"/>
    <p:sldId id="272" r:id="rId31"/>
    <p:sldId id="273" r:id="rId32"/>
    <p:sldId id="292" r:id="rId33"/>
    <p:sldId id="294" r:id="rId34"/>
    <p:sldId id="295" r:id="rId35"/>
    <p:sldId id="296" r:id="rId36"/>
    <p:sldId id="297" r:id="rId37"/>
    <p:sldId id="298" r:id="rId38"/>
    <p:sldId id="299"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sixiatr9 psixiatr" initials="pp" lastIdx="2" clrIdx="0">
    <p:extLst>
      <p:ext uri="{19B8F6BF-5375-455C-9EA6-DF929625EA0E}">
        <p15:presenceInfo xmlns:p15="http://schemas.microsoft.com/office/powerpoint/2012/main" userId="264bbce8d2d3145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2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2T13:23:55.228" idx="1">
    <p:pos x="10" y="10"/>
    <p:text>Κατά την πρώτη περίοδο του έργου του, από το Προσχέδιο για μια επιστημονική Ψυχολογία (1950 ⌠1895⌡) και τις μελέτες για την Υστερία (1895),</p:text>
    <p:extLst>
      <p:ext uri="{C676402C-5697-4E1C-873F-D02D1690AC5C}">
        <p15:threadingInfo xmlns:p15="http://schemas.microsoft.com/office/powerpoint/2012/main" timeZoneBias="-120"/>
      </p:ext>
    </p:extLst>
  </p:cm>
  <p:cm authorId="1" dt="2022-01-12T16:19:30.883" idx="2">
    <p:pos x="146" y="146"/>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3/15/2022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EFD5EF-E69B-48DB-97B5-BB36534A942B}"/>
              </a:ext>
            </a:extLst>
          </p:cNvPr>
          <p:cNvSpPr>
            <a:spLocks noGrp="1"/>
          </p:cNvSpPr>
          <p:nvPr>
            <p:ph type="ctrTitle"/>
          </p:nvPr>
        </p:nvSpPr>
        <p:spPr>
          <a:xfrm>
            <a:off x="790115" y="1115781"/>
            <a:ext cx="9365091" cy="2379812"/>
          </a:xfrm>
        </p:spPr>
        <p:txBody>
          <a:bodyPr>
            <a:normAutofit/>
          </a:bodyPr>
          <a:lstStyle/>
          <a:p>
            <a:r>
              <a:rPr lang="el-GR" sz="5000" dirty="0"/>
              <a:t>Τραυματισμοί της Ψυχής-</a:t>
            </a:r>
            <a:br>
              <a:rPr lang="el-GR" sz="5000" dirty="0"/>
            </a:br>
            <a:r>
              <a:rPr lang="el-GR" sz="5000" dirty="0"/>
              <a:t>Τραυματισμοί του Σώματος</a:t>
            </a:r>
          </a:p>
        </p:txBody>
      </p:sp>
      <p:sp>
        <p:nvSpPr>
          <p:cNvPr id="3" name="Υπότιτλος 2">
            <a:extLst>
              <a:ext uri="{FF2B5EF4-FFF2-40B4-BE49-F238E27FC236}">
                <a16:creationId xmlns:a16="http://schemas.microsoft.com/office/drawing/2014/main" id="{21058EC2-5A15-489D-9354-6FD26420051D}"/>
              </a:ext>
            </a:extLst>
          </p:cNvPr>
          <p:cNvSpPr>
            <a:spLocks noGrp="1"/>
          </p:cNvSpPr>
          <p:nvPr>
            <p:ph type="subTitle" idx="1"/>
          </p:nvPr>
        </p:nvSpPr>
        <p:spPr>
          <a:xfrm>
            <a:off x="115410" y="3127760"/>
            <a:ext cx="8915399" cy="1126283"/>
          </a:xfrm>
        </p:spPr>
        <p:txBody>
          <a:bodyPr>
            <a:normAutofit lnSpcReduction="10000"/>
          </a:bodyPr>
          <a:lstStyle/>
          <a:p>
            <a:pPr algn="just"/>
            <a:r>
              <a:rPr lang="el-GR" sz="3000" b="1" i="1" dirty="0"/>
              <a:t>                                                                                                    </a:t>
            </a:r>
          </a:p>
          <a:p>
            <a:pPr algn="just"/>
            <a:r>
              <a:rPr lang="el-GR" sz="3000" b="1" i="1" dirty="0">
                <a:solidFill>
                  <a:srgbClr val="C00000"/>
                </a:solidFill>
              </a:rPr>
              <a:t>                                                  Ιάκωβος </a:t>
            </a:r>
            <a:r>
              <a:rPr lang="el-GR" sz="3000" b="1" i="1" dirty="0" err="1">
                <a:solidFill>
                  <a:srgbClr val="C00000"/>
                </a:solidFill>
              </a:rPr>
              <a:t>Κλεώπας</a:t>
            </a:r>
            <a:r>
              <a:rPr lang="el-GR" sz="3000" b="1" i="1" dirty="0">
                <a:solidFill>
                  <a:srgbClr val="C00000"/>
                </a:solidFill>
              </a:rPr>
              <a:t>  </a:t>
            </a:r>
          </a:p>
        </p:txBody>
      </p:sp>
      <p:pic>
        <p:nvPicPr>
          <p:cNvPr id="5" name="Εικόνα 4">
            <a:extLst>
              <a:ext uri="{FF2B5EF4-FFF2-40B4-BE49-F238E27FC236}">
                <a16:creationId xmlns:a16="http://schemas.microsoft.com/office/drawing/2014/main" id="{39F4F325-3032-416F-A66B-A71C74A7084E}"/>
              </a:ext>
            </a:extLst>
          </p:cNvPr>
          <p:cNvPicPr>
            <a:picLocks noChangeAspect="1"/>
          </p:cNvPicPr>
          <p:nvPr/>
        </p:nvPicPr>
        <p:blipFill>
          <a:blip r:embed="rId2"/>
          <a:stretch>
            <a:fillRect/>
          </a:stretch>
        </p:blipFill>
        <p:spPr>
          <a:xfrm>
            <a:off x="9507984" y="3313010"/>
            <a:ext cx="2684016" cy="3509490"/>
          </a:xfrm>
          <a:prstGeom prst="rect">
            <a:avLst/>
          </a:prstGeom>
        </p:spPr>
      </p:pic>
    </p:spTree>
    <p:extLst>
      <p:ext uri="{BB962C8B-B14F-4D97-AF65-F5344CB8AC3E}">
        <p14:creationId xmlns:p14="http://schemas.microsoft.com/office/powerpoint/2010/main" val="264260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7B3C56E-1599-4979-8D17-96B2EC1DDD69}"/>
              </a:ext>
            </a:extLst>
          </p:cNvPr>
          <p:cNvSpPr>
            <a:spLocks noGrp="1"/>
          </p:cNvSpPr>
          <p:nvPr>
            <p:ph idx="1"/>
          </p:nvPr>
        </p:nvSpPr>
        <p:spPr>
          <a:xfrm>
            <a:off x="1216242" y="399495"/>
            <a:ext cx="10697592" cy="6658253"/>
          </a:xfrm>
        </p:spPr>
        <p:txBody>
          <a:bodyPr>
            <a:normAutofit lnSpcReduction="10000"/>
          </a:bodyPr>
          <a:lstStyle/>
          <a:p>
            <a:pPr algn="just"/>
            <a:r>
              <a:rPr lang="el-GR" sz="2800" dirty="0"/>
              <a:t>Ένας βασικός μηχανισμός που έχει περιγράψει ο </a:t>
            </a:r>
            <a:r>
              <a:rPr lang="en-US" sz="2800" dirty="0"/>
              <a:t>Ferenzci</a:t>
            </a:r>
            <a:r>
              <a:rPr lang="el-GR" sz="2800" dirty="0"/>
              <a:t> είναι η </a:t>
            </a:r>
            <a:r>
              <a:rPr lang="el-GR" sz="2800" b="1" dirty="0" err="1">
                <a:solidFill>
                  <a:srgbClr val="C00000"/>
                </a:solidFill>
              </a:rPr>
              <a:t>ενδοναρκισσιστική</a:t>
            </a:r>
            <a:r>
              <a:rPr lang="el-GR" sz="2800" b="1" dirty="0">
                <a:solidFill>
                  <a:srgbClr val="C00000"/>
                </a:solidFill>
              </a:rPr>
              <a:t> σχάση </a:t>
            </a:r>
            <a:r>
              <a:rPr lang="el-GR" sz="2800" dirty="0"/>
              <a:t>«…</a:t>
            </a:r>
            <a:r>
              <a:rPr lang="el-GR" sz="2800" b="1" dirty="0"/>
              <a:t>που σχίζει το Εγώ σε δυο μέρη…</a:t>
            </a:r>
          </a:p>
          <a:p>
            <a:pPr algn="just"/>
            <a:endParaRPr lang="el-GR" sz="1000" b="1" dirty="0"/>
          </a:p>
          <a:p>
            <a:pPr algn="just"/>
            <a:r>
              <a:rPr lang="el-GR" sz="2800" dirty="0"/>
              <a:t>Το ένα </a:t>
            </a:r>
            <a:r>
              <a:rPr lang="el-GR" sz="2800" b="1" dirty="0"/>
              <a:t>διατηρεί </a:t>
            </a:r>
            <a:r>
              <a:rPr lang="el-GR" sz="2800" b="1" dirty="0" err="1"/>
              <a:t>καθ’όλη</a:t>
            </a:r>
            <a:r>
              <a:rPr lang="el-GR" sz="2800" b="1" dirty="0"/>
              <a:t> τη διάρκεια της ζωής τα ίχνη της τραυματικής βιαιότητας. Ωθείται στη βαθύτερη παλινδρόμηση και γίνεται για το Εγώ ένα σβησμένο, νεκρό τμήμα. </a:t>
            </a:r>
          </a:p>
          <a:p>
            <a:pPr algn="just"/>
            <a:endParaRPr lang="el-GR" sz="1000" b="1" dirty="0"/>
          </a:p>
          <a:p>
            <a:pPr algn="just"/>
            <a:r>
              <a:rPr lang="el-GR" sz="2800" dirty="0"/>
              <a:t>Το άλλο </a:t>
            </a:r>
            <a:r>
              <a:rPr lang="el-GR" sz="2800" b="1" dirty="0"/>
              <a:t>αναπτύσσεται ως αντίδραση στην τραυματική κατάσταση και χρησιμοποιεί </a:t>
            </a:r>
            <a:r>
              <a:rPr lang="el-GR" sz="2800" b="1" dirty="0" err="1"/>
              <a:t>μ’έναν</a:t>
            </a:r>
            <a:r>
              <a:rPr lang="el-GR" sz="2800" b="1" dirty="0"/>
              <a:t> υπερτροφικό τρόπο τις χρηστικές ιδιότητες του Εγώ στις σχέσεις του με την εξωτερική πραγματικότητα</a:t>
            </a:r>
            <a:r>
              <a:rPr lang="el-GR" sz="2800" dirty="0"/>
              <a:t>…»</a:t>
            </a:r>
          </a:p>
          <a:p>
            <a:pPr algn="just"/>
            <a:endParaRPr lang="el-GR" sz="1000" dirty="0"/>
          </a:p>
          <a:p>
            <a:pPr algn="just"/>
            <a:r>
              <a:rPr lang="el-GR" sz="2800" dirty="0"/>
              <a:t>Οι σκέψεις του </a:t>
            </a:r>
            <a:r>
              <a:rPr lang="en-US" sz="2800" dirty="0"/>
              <a:t>Ferenzci</a:t>
            </a:r>
            <a:r>
              <a:rPr lang="el-GR" sz="2800" dirty="0"/>
              <a:t> γύρω από το τραύμα εκτείνονται και στη θεραπευτική τεχνική. </a:t>
            </a:r>
          </a:p>
        </p:txBody>
      </p:sp>
    </p:spTree>
    <p:extLst>
      <p:ext uri="{BB962C8B-B14F-4D97-AF65-F5344CB8AC3E}">
        <p14:creationId xmlns:p14="http://schemas.microsoft.com/office/powerpoint/2010/main" val="291487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338F9-9E71-47D4-9726-5740C18174B7}"/>
              </a:ext>
            </a:extLst>
          </p:cNvPr>
          <p:cNvSpPr>
            <a:spLocks noGrp="1"/>
          </p:cNvSpPr>
          <p:nvPr>
            <p:ph type="title"/>
          </p:nvPr>
        </p:nvSpPr>
        <p:spPr>
          <a:xfrm>
            <a:off x="1669001" y="224615"/>
            <a:ext cx="10315851" cy="1018259"/>
          </a:xfrm>
        </p:spPr>
        <p:txBody>
          <a:bodyPr>
            <a:normAutofit/>
          </a:bodyPr>
          <a:lstStyle/>
          <a:p>
            <a:r>
              <a:rPr lang="el-GR" sz="2000" b="1" dirty="0"/>
              <a:t>Από την πλευρά της ψυχοσωματικής…</a:t>
            </a:r>
            <a:br>
              <a:rPr lang="el-GR" sz="2000" b="1" dirty="0"/>
            </a:br>
            <a:br>
              <a:rPr lang="el-GR" sz="2000" b="1" dirty="0"/>
            </a:br>
            <a:r>
              <a:rPr lang="el-GR" sz="2000" b="1" u="sng" dirty="0"/>
              <a:t>α) Η προσέγγιση της Γαλλικής Ψυχοσωματικής Σχολής </a:t>
            </a:r>
          </a:p>
        </p:txBody>
      </p:sp>
      <p:sp>
        <p:nvSpPr>
          <p:cNvPr id="3" name="Θέση περιεχομένου 2">
            <a:extLst>
              <a:ext uri="{FF2B5EF4-FFF2-40B4-BE49-F238E27FC236}">
                <a16:creationId xmlns:a16="http://schemas.microsoft.com/office/drawing/2014/main" id="{6AFAC7BE-B0F3-4C53-AA80-5DFCFE1A2D61}"/>
              </a:ext>
            </a:extLst>
          </p:cNvPr>
          <p:cNvSpPr>
            <a:spLocks noGrp="1"/>
          </p:cNvSpPr>
          <p:nvPr>
            <p:ph idx="1"/>
          </p:nvPr>
        </p:nvSpPr>
        <p:spPr>
          <a:xfrm>
            <a:off x="763481" y="1340528"/>
            <a:ext cx="11301272" cy="5717219"/>
          </a:xfrm>
        </p:spPr>
        <p:txBody>
          <a:bodyPr>
            <a:normAutofit/>
          </a:bodyPr>
          <a:lstStyle/>
          <a:p>
            <a:pPr algn="just"/>
            <a:r>
              <a:rPr lang="el-GR" sz="2300" dirty="0"/>
              <a:t>Κατά τον </a:t>
            </a:r>
            <a:r>
              <a:rPr lang="en-US" sz="2300" b="1" dirty="0"/>
              <a:t>Pierre Marty</a:t>
            </a:r>
            <a:r>
              <a:rPr lang="el-GR" sz="2300" dirty="0"/>
              <a:t>, η δυναμική μορφή που θα προσλάβει κάθε ξεχωριστή </a:t>
            </a:r>
            <a:r>
              <a:rPr lang="el-GR" sz="2300" dirty="0" err="1"/>
              <a:t>σωματοψυχική</a:t>
            </a:r>
            <a:r>
              <a:rPr lang="el-GR" sz="2300" dirty="0"/>
              <a:t> οντότητα καθορίζεται από τις αρχικές εξελικτικές, καθώς και από τις αντίρροπες </a:t>
            </a:r>
            <a:r>
              <a:rPr lang="el-GR" sz="2300" dirty="0" err="1"/>
              <a:t>αντι</a:t>
            </a:r>
            <a:r>
              <a:rPr lang="el-GR" sz="2300" dirty="0"/>
              <a:t>-εξελικτικές κινήσεις που οφείλονται στις εγγενείς ή εξωγενείς αποτυχίες της εξελικτικής πορείας, όπως επίσης από τις κινήσεις αποδιοργάνωσης και παλινδρόμησης. </a:t>
            </a:r>
          </a:p>
          <a:p>
            <a:pPr algn="just"/>
            <a:r>
              <a:rPr lang="el-GR" sz="2300" dirty="0"/>
              <a:t>Συντίθεται έτσι (</a:t>
            </a:r>
            <a:r>
              <a:rPr lang="en-US" sz="2300" dirty="0"/>
              <a:t>Marty, 1976), </a:t>
            </a:r>
            <a:r>
              <a:rPr lang="el-GR" sz="2300" dirty="0"/>
              <a:t>ένα </a:t>
            </a:r>
            <a:r>
              <a:rPr lang="el-GR" sz="2300" b="1" dirty="0"/>
              <a:t>ατομικό σύστημα αναφοράς τρόπων οργάνωσης</a:t>
            </a:r>
            <a:r>
              <a:rPr lang="el-GR" sz="2300" dirty="0"/>
              <a:t> </a:t>
            </a:r>
            <a:r>
              <a:rPr lang="el-GR" sz="2300" b="1" dirty="0"/>
              <a:t>και</a:t>
            </a:r>
            <a:r>
              <a:rPr lang="el-GR" sz="2300" dirty="0"/>
              <a:t> </a:t>
            </a:r>
            <a:r>
              <a:rPr lang="el-GR" sz="2300" b="1" dirty="0"/>
              <a:t>άμυνας</a:t>
            </a:r>
            <a:r>
              <a:rPr lang="el-GR" sz="2300" dirty="0"/>
              <a:t> γύρω από τα σημεία κατάληξης ή αναχαίτισης των </a:t>
            </a:r>
            <a:r>
              <a:rPr lang="el-GR" sz="2300" dirty="0" err="1"/>
              <a:t>αντι’εξελικτικών</a:t>
            </a:r>
            <a:r>
              <a:rPr lang="el-GR" sz="2300" dirty="0"/>
              <a:t> κινήσεων</a:t>
            </a:r>
            <a:r>
              <a:rPr lang="en-US" sz="2300" dirty="0"/>
              <a:t>: </a:t>
            </a:r>
            <a:r>
              <a:rPr lang="el-GR" sz="2300" dirty="0"/>
              <a:t>τα </a:t>
            </a:r>
            <a:r>
              <a:rPr lang="el-GR" sz="2300" b="1" dirty="0">
                <a:solidFill>
                  <a:srgbClr val="C00000"/>
                </a:solidFill>
              </a:rPr>
              <a:t>επίπεδα καθήλωσης</a:t>
            </a:r>
            <a:r>
              <a:rPr lang="el-GR" sz="2300" dirty="0"/>
              <a:t>. </a:t>
            </a:r>
          </a:p>
          <a:p>
            <a:pPr algn="just"/>
            <a:r>
              <a:rPr lang="el-GR" sz="2300" dirty="0"/>
              <a:t>Η </a:t>
            </a:r>
            <a:r>
              <a:rPr lang="el-GR" sz="2300" b="1" dirty="0"/>
              <a:t>εξέλιξη και οργάνωση </a:t>
            </a:r>
            <a:r>
              <a:rPr lang="el-GR" sz="2300" dirty="0"/>
              <a:t>της ψυχοσωματικής οντότητας </a:t>
            </a:r>
            <a:r>
              <a:rPr lang="el-GR" sz="2300" b="1" dirty="0"/>
              <a:t>ξεκινά από τις λειτουργίες του σώματος</a:t>
            </a:r>
            <a:r>
              <a:rPr lang="el-GR" sz="2300" dirty="0"/>
              <a:t>. Στην πορεία, </a:t>
            </a:r>
            <a:r>
              <a:rPr lang="el-GR" sz="2300" b="1" dirty="0"/>
              <a:t>η εξέλιξη των ψυχικών λειτουργιών θα έχει πάντοτε πηγή και σημείο αναφοράς το σώμα </a:t>
            </a:r>
            <a:r>
              <a:rPr lang="el-GR" sz="2300" dirty="0"/>
              <a:t>μέσα από τη διεργασία των </a:t>
            </a:r>
            <a:r>
              <a:rPr lang="el-GR" sz="2300" dirty="0" err="1"/>
              <a:t>ενορμήσεων</a:t>
            </a:r>
            <a:r>
              <a:rPr lang="el-GR" sz="2300" dirty="0"/>
              <a:t>. Έτσι το </a:t>
            </a:r>
            <a:r>
              <a:rPr lang="el-GR" sz="2300" b="1" dirty="0">
                <a:solidFill>
                  <a:srgbClr val="C00000"/>
                </a:solidFill>
              </a:rPr>
              <a:t>σύστημα αναφοράς και άμυνας</a:t>
            </a:r>
            <a:r>
              <a:rPr lang="el-GR" sz="2300" dirty="0"/>
              <a:t>, οι </a:t>
            </a:r>
            <a:r>
              <a:rPr lang="el-GR" sz="2300" b="1" dirty="0">
                <a:solidFill>
                  <a:srgbClr val="C00000"/>
                </a:solidFill>
              </a:rPr>
              <a:t>παλινδρομικές κινήσεις </a:t>
            </a:r>
            <a:r>
              <a:rPr lang="el-GR" sz="2300" dirty="0"/>
              <a:t>που αναπτύσσονται και τα </a:t>
            </a:r>
            <a:r>
              <a:rPr lang="el-GR" sz="2300" b="1" dirty="0">
                <a:solidFill>
                  <a:srgbClr val="C00000"/>
                </a:solidFill>
              </a:rPr>
              <a:t>επίπεδα καθήλωσης </a:t>
            </a:r>
            <a:r>
              <a:rPr lang="el-GR" sz="2300" dirty="0"/>
              <a:t>μπορεί να αφορούν ψυχικές διεργασίες, συμπεριφορές και σωματικές διεργασίες. </a:t>
            </a:r>
          </a:p>
          <a:p>
            <a:endParaRPr lang="el-GR" dirty="0"/>
          </a:p>
        </p:txBody>
      </p:sp>
    </p:spTree>
    <p:extLst>
      <p:ext uri="{BB962C8B-B14F-4D97-AF65-F5344CB8AC3E}">
        <p14:creationId xmlns:p14="http://schemas.microsoft.com/office/powerpoint/2010/main" val="2855172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34E1C09-5D40-4840-9791-75FB33CCA924}"/>
              </a:ext>
            </a:extLst>
          </p:cNvPr>
          <p:cNvSpPr>
            <a:spLocks noGrp="1"/>
          </p:cNvSpPr>
          <p:nvPr>
            <p:ph idx="1"/>
          </p:nvPr>
        </p:nvSpPr>
        <p:spPr>
          <a:xfrm>
            <a:off x="1238251" y="328473"/>
            <a:ext cx="10719970" cy="6640497"/>
          </a:xfrm>
        </p:spPr>
        <p:txBody>
          <a:bodyPr>
            <a:normAutofit/>
          </a:bodyPr>
          <a:lstStyle/>
          <a:p>
            <a:pPr algn="just"/>
            <a:r>
              <a:rPr lang="el-GR" sz="2100" dirty="0"/>
              <a:t>Η </a:t>
            </a:r>
            <a:r>
              <a:rPr lang="el-GR" sz="2100" b="1" dirty="0"/>
              <a:t>υπέρβαση των δυνατοτήτων προσαρμογής</a:t>
            </a:r>
            <a:r>
              <a:rPr lang="el-GR" sz="2100" dirty="0"/>
              <a:t>, όπως αναφέρει ο </a:t>
            </a:r>
            <a:r>
              <a:rPr lang="en-US" sz="2100" dirty="0"/>
              <a:t>Pierre Marty</a:t>
            </a:r>
            <a:r>
              <a:rPr lang="el-GR" sz="2100" dirty="0"/>
              <a:t> (1990), </a:t>
            </a:r>
            <a:r>
              <a:rPr lang="el-GR" sz="2100" b="1" dirty="0"/>
              <a:t>αντιστοιχεί στην </a:t>
            </a:r>
            <a:r>
              <a:rPr lang="el-GR" sz="2100" dirty="0"/>
              <a:t>ψυχοσωματική, στην </a:t>
            </a:r>
            <a:r>
              <a:rPr lang="el-GR" sz="2100" b="1" dirty="0"/>
              <a:t>έννοια του τραυματισμού</a:t>
            </a:r>
            <a:r>
              <a:rPr lang="el-GR" sz="2100" dirty="0"/>
              <a:t>. </a:t>
            </a:r>
            <a:r>
              <a:rPr lang="el-GR" sz="2100" b="1" dirty="0">
                <a:solidFill>
                  <a:srgbClr val="C00000"/>
                </a:solidFill>
              </a:rPr>
              <a:t>Η τελική επίπτωση αποδιοργάνωσης στο ψυχικό και στο σωματικό όργανο ορίζει τον τραυματισμό</a:t>
            </a:r>
            <a:r>
              <a:rPr lang="el-GR" sz="2100" dirty="0"/>
              <a:t>…»</a:t>
            </a:r>
            <a:endParaRPr lang="el-GR" sz="2100" b="1" dirty="0"/>
          </a:p>
          <a:p>
            <a:pPr algn="just"/>
            <a:r>
              <a:rPr lang="el-GR" sz="2100" b="1" dirty="0"/>
              <a:t>Ο ορισμός του τραυματικού </a:t>
            </a:r>
            <a:r>
              <a:rPr lang="el-GR" sz="2100" dirty="0"/>
              <a:t>που προτείνει ο </a:t>
            </a:r>
            <a:r>
              <a:rPr lang="en-US" sz="2100" dirty="0"/>
              <a:t>Marty</a:t>
            </a:r>
            <a:r>
              <a:rPr lang="el-GR" sz="2100" dirty="0"/>
              <a:t> εντάσσεται σε μια οικονομική προσέγγιση της </a:t>
            </a:r>
            <a:r>
              <a:rPr lang="el-GR" sz="2100" dirty="0" err="1"/>
              <a:t>σωματοψυχικής</a:t>
            </a:r>
            <a:r>
              <a:rPr lang="el-GR" sz="2100" dirty="0"/>
              <a:t> λειτουργίας και ακολουθεί τον ορισμό του </a:t>
            </a:r>
            <a:r>
              <a:rPr lang="en-US" sz="2100" dirty="0"/>
              <a:t>Freud </a:t>
            </a:r>
            <a:r>
              <a:rPr lang="el-GR" sz="2100" dirty="0"/>
              <a:t>(1920) για το τραύμα ως </a:t>
            </a:r>
            <a:r>
              <a:rPr lang="el-GR" sz="2100" b="1" dirty="0">
                <a:solidFill>
                  <a:srgbClr val="C00000"/>
                </a:solidFill>
              </a:rPr>
              <a:t>διάρρηξη του </a:t>
            </a:r>
            <a:r>
              <a:rPr lang="el-GR" sz="2100" b="1" dirty="0" err="1">
                <a:solidFill>
                  <a:srgbClr val="C00000"/>
                </a:solidFill>
              </a:rPr>
              <a:t>αλεξιδιεγερτικού</a:t>
            </a:r>
            <a:r>
              <a:rPr lang="el-GR" sz="2100" b="1" dirty="0">
                <a:solidFill>
                  <a:srgbClr val="C00000"/>
                </a:solidFill>
              </a:rPr>
              <a:t> συστήματος </a:t>
            </a:r>
            <a:r>
              <a:rPr lang="el-GR" sz="2100" dirty="0"/>
              <a:t>και </a:t>
            </a:r>
            <a:r>
              <a:rPr lang="el-GR" sz="2100" b="1" dirty="0">
                <a:solidFill>
                  <a:srgbClr val="C00000"/>
                </a:solidFill>
              </a:rPr>
              <a:t>αδυναμία μεταβολισμού των διεγέρσεων. </a:t>
            </a:r>
          </a:p>
          <a:p>
            <a:pPr algn="just"/>
            <a:r>
              <a:rPr lang="el-GR" sz="2100" dirty="0"/>
              <a:t>Κατά τον </a:t>
            </a:r>
            <a:r>
              <a:rPr lang="en-US" sz="2100" dirty="0"/>
              <a:t>Marty</a:t>
            </a:r>
            <a:r>
              <a:rPr lang="el-GR" sz="2100" dirty="0"/>
              <a:t> «</a:t>
            </a:r>
            <a:r>
              <a:rPr lang="el-GR" sz="2100" b="1" dirty="0"/>
              <a:t>όποιες και αν είναι οι προφανείς αιτίες </a:t>
            </a:r>
            <a:r>
              <a:rPr lang="el-GR" sz="2100" dirty="0"/>
              <a:t>(εξωτερικά γεγονότα ή νέες εσωτερικές φυσιολογικές ή παθολογικές συνθήκες), </a:t>
            </a:r>
            <a:r>
              <a:rPr lang="el-GR" sz="2100" b="1" dirty="0"/>
              <a:t>οι τραυματικές καταστάσεις προκαλούν είτε μια ώση ενστικτωδών διεγέρσεων</a:t>
            </a:r>
            <a:r>
              <a:rPr lang="el-GR" sz="2100" dirty="0"/>
              <a:t> (</a:t>
            </a:r>
            <a:r>
              <a:rPr lang="el-GR" sz="2100" dirty="0" err="1"/>
              <a:t>ενορμητικών</a:t>
            </a:r>
            <a:r>
              <a:rPr lang="el-GR" sz="2100" dirty="0"/>
              <a:t>, στο επίπεδο του ψυχικού οργάνου), </a:t>
            </a:r>
            <a:r>
              <a:rPr lang="el-GR" sz="2100" b="1" dirty="0"/>
              <a:t>είτε μια πτώση του επιπέδου των διεγέρσεων, είτε έναν συνδυασμό αυτών των δύο φαινομένων</a:t>
            </a:r>
            <a:r>
              <a:rPr lang="el-GR" sz="2100" dirty="0"/>
              <a:t>…»</a:t>
            </a:r>
          </a:p>
          <a:p>
            <a:pPr algn="just"/>
            <a:r>
              <a:rPr lang="el-GR" sz="2100" dirty="0"/>
              <a:t>Με αυτόν τον τρόπο είναι πιθανόν </a:t>
            </a:r>
            <a:r>
              <a:rPr lang="el-GR" sz="2100" b="1" dirty="0"/>
              <a:t>οι τραυματισμοί να αποδιοργανώσουν τα ψυχικά και σωματικά συστήματα που προσβάλλουν</a:t>
            </a:r>
            <a:r>
              <a:rPr lang="el-GR" sz="2100" dirty="0"/>
              <a:t>, εάν δεν καταστεί δυνατή η αναχαίτιση της κίνησης αποδιοργάνωσης. </a:t>
            </a:r>
            <a:r>
              <a:rPr lang="el-GR" sz="2100" b="1" dirty="0">
                <a:solidFill>
                  <a:srgbClr val="C00000"/>
                </a:solidFill>
              </a:rPr>
              <a:t>Στη σκέψη του </a:t>
            </a:r>
            <a:r>
              <a:rPr lang="en-US" sz="2100" b="1" dirty="0">
                <a:solidFill>
                  <a:srgbClr val="C00000"/>
                </a:solidFill>
              </a:rPr>
              <a:t>Marty </a:t>
            </a:r>
            <a:r>
              <a:rPr lang="el-GR" sz="2100" b="1" dirty="0">
                <a:solidFill>
                  <a:srgbClr val="C00000"/>
                </a:solidFill>
              </a:rPr>
              <a:t>ένας τραυματισμός έχει να κάνει πρωτίστως με την </a:t>
            </a:r>
            <a:r>
              <a:rPr lang="el-GR" sz="2100" b="1" u="sng" dirty="0">
                <a:solidFill>
                  <a:srgbClr val="C00000"/>
                </a:solidFill>
              </a:rPr>
              <a:t>απώλεια ενός αντικειμένου </a:t>
            </a:r>
            <a:r>
              <a:rPr lang="el-GR" sz="2100" b="1" dirty="0">
                <a:solidFill>
                  <a:srgbClr val="C00000"/>
                </a:solidFill>
              </a:rPr>
              <a:t>ή με ένα </a:t>
            </a:r>
            <a:r>
              <a:rPr lang="el-GR" sz="2100" b="1" u="sng" dirty="0">
                <a:solidFill>
                  <a:srgbClr val="C00000"/>
                </a:solidFill>
              </a:rPr>
              <a:t>μη επεξεργασμένο πένθος</a:t>
            </a:r>
            <a:r>
              <a:rPr lang="el-GR" sz="2000" b="1" dirty="0">
                <a:solidFill>
                  <a:srgbClr val="C00000"/>
                </a:solidFill>
              </a:rPr>
              <a:t>. </a:t>
            </a:r>
          </a:p>
        </p:txBody>
      </p:sp>
    </p:spTree>
    <p:extLst>
      <p:ext uri="{BB962C8B-B14F-4D97-AF65-F5344CB8AC3E}">
        <p14:creationId xmlns:p14="http://schemas.microsoft.com/office/powerpoint/2010/main" val="2874885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D07DCEB-1B55-464F-916F-0B57E758A5C8}"/>
              </a:ext>
            </a:extLst>
          </p:cNvPr>
          <p:cNvSpPr>
            <a:spLocks noGrp="1"/>
          </p:cNvSpPr>
          <p:nvPr>
            <p:ph idx="1"/>
          </p:nvPr>
        </p:nvSpPr>
        <p:spPr>
          <a:xfrm>
            <a:off x="1216241" y="-204186"/>
            <a:ext cx="10662082" cy="7528264"/>
          </a:xfrm>
        </p:spPr>
        <p:txBody>
          <a:bodyPr>
            <a:normAutofit/>
          </a:bodyPr>
          <a:lstStyle/>
          <a:p>
            <a:pPr marL="0" indent="0">
              <a:buNone/>
            </a:pPr>
            <a:endParaRPr lang="el-GR" dirty="0"/>
          </a:p>
          <a:p>
            <a:pPr algn="just"/>
            <a:r>
              <a:rPr lang="el-GR" sz="2100" dirty="0"/>
              <a:t>Το πλαίσιο στο οποίο μπορεί να εμφανιστεί ο τραυματισμός μπορεί να είναι ένα μείζον γεγονός, μια απώλεια μιας κοινωνικής, προσωπικής ή σωματικής λειτουργίας, έως και η φαντασιακή </a:t>
            </a:r>
            <a:r>
              <a:rPr lang="el-GR" sz="2100" dirty="0" err="1"/>
              <a:t>εικονοποίηση</a:t>
            </a:r>
            <a:r>
              <a:rPr lang="el-GR" sz="2100" dirty="0"/>
              <a:t> κάποιας μορφής απώλειας. </a:t>
            </a:r>
          </a:p>
          <a:p>
            <a:pPr algn="just"/>
            <a:r>
              <a:rPr lang="el-GR" sz="2100" dirty="0"/>
              <a:t>Στα δύο βασικά έργα του (1976΄ 1980), </a:t>
            </a:r>
            <a:r>
              <a:rPr lang="el-GR" sz="2100" b="1" dirty="0"/>
              <a:t>ο </a:t>
            </a:r>
            <a:r>
              <a:rPr lang="en-US" sz="2100" b="1" dirty="0"/>
              <a:t>Marty </a:t>
            </a:r>
            <a:r>
              <a:rPr lang="el-GR" sz="2100" b="1" dirty="0"/>
              <a:t>συνδέει το τραύμα με τους μηχανισμούς που χαρακτηρίζουν την ψυχοσωματική παθολογία </a:t>
            </a:r>
            <a:r>
              <a:rPr lang="el-GR" sz="2100" dirty="0"/>
              <a:t>και περιγράφει την </a:t>
            </a:r>
            <a:r>
              <a:rPr lang="el-GR" sz="2100" b="1" dirty="0"/>
              <a:t>αλληλουχία καταστάσεων που μπορούν να οδηγήσουν στην εμφάνιση μιας ασθένειας, κρίσης ή προϊούσας αποδιοργάνωσης</a:t>
            </a:r>
            <a:r>
              <a:rPr lang="el-GR" sz="2100" dirty="0"/>
              <a:t>. </a:t>
            </a:r>
          </a:p>
          <a:p>
            <a:pPr algn="just"/>
            <a:r>
              <a:rPr lang="el-GR" sz="2100" dirty="0"/>
              <a:t>Μια σχηματική διατύπωση της σκέψης του </a:t>
            </a:r>
            <a:r>
              <a:rPr lang="en-US" sz="2100" dirty="0"/>
              <a:t>Marty </a:t>
            </a:r>
            <a:r>
              <a:rPr lang="el-GR" sz="2100" dirty="0"/>
              <a:t>είναι ότι </a:t>
            </a:r>
            <a:r>
              <a:rPr lang="el-GR" sz="2100" b="1" dirty="0"/>
              <a:t>ένας τραυματισμός και η αύξηση των διεγέρσεων προκαλεί μια κίνηση αποδιοργάνωσης</a:t>
            </a:r>
            <a:r>
              <a:rPr lang="el-GR" sz="2100" dirty="0"/>
              <a:t>. Ωστόσο, </a:t>
            </a:r>
            <a:r>
              <a:rPr lang="el-GR" sz="2100" b="1" dirty="0"/>
              <a:t>επίσης τραυματική και νεκρωτική μπορεί να είναι και η απουσία ερεθισμάτων</a:t>
            </a:r>
            <a:r>
              <a:rPr lang="el-GR" sz="2100" dirty="0"/>
              <a:t>. </a:t>
            </a:r>
          </a:p>
          <a:p>
            <a:pPr algn="just"/>
            <a:r>
              <a:rPr lang="el-GR" sz="2100" dirty="0"/>
              <a:t>Η </a:t>
            </a:r>
            <a:r>
              <a:rPr lang="el-GR" sz="2100" b="1" dirty="0"/>
              <a:t>αποδιοργάνωση των ψυχικών διεργασιών </a:t>
            </a:r>
            <a:r>
              <a:rPr lang="el-GR" sz="2100" dirty="0"/>
              <a:t>επιφέρει τη θεμελιώδη </a:t>
            </a:r>
            <a:r>
              <a:rPr lang="el-GR" sz="2100" b="1" dirty="0"/>
              <a:t>Κατάθλιψη, </a:t>
            </a:r>
            <a:r>
              <a:rPr lang="el-GR" sz="2100" dirty="0"/>
              <a:t>χαρακτηριζόμενη από μια αρνητική συμπτωματολογία (</a:t>
            </a:r>
            <a:r>
              <a:rPr lang="el-GR" sz="2100" b="1" dirty="0">
                <a:solidFill>
                  <a:srgbClr val="C00000"/>
                </a:solidFill>
              </a:rPr>
              <a:t>απώλεια τόνου, έκπτωση του συναισθηματικού και </a:t>
            </a:r>
            <a:r>
              <a:rPr lang="el-GR" sz="2100" b="1" dirty="0" err="1">
                <a:solidFill>
                  <a:srgbClr val="C00000"/>
                </a:solidFill>
              </a:rPr>
              <a:t>ενδοψυχικού</a:t>
            </a:r>
            <a:r>
              <a:rPr lang="el-GR" sz="2100" b="1" dirty="0">
                <a:solidFill>
                  <a:srgbClr val="C00000"/>
                </a:solidFill>
              </a:rPr>
              <a:t> βιώματος, ελάττωση ή απουσία ονειρικής ζωής, δ/</a:t>
            </a:r>
            <a:r>
              <a:rPr lang="el-GR" sz="2100" b="1" dirty="0" err="1">
                <a:solidFill>
                  <a:srgbClr val="C00000"/>
                </a:solidFill>
              </a:rPr>
              <a:t>χη</a:t>
            </a:r>
            <a:r>
              <a:rPr lang="el-GR" sz="2100" b="1" dirty="0">
                <a:solidFill>
                  <a:srgbClr val="C00000"/>
                </a:solidFill>
              </a:rPr>
              <a:t> των λειτουργιών του Εγώ, των μηχανισμών άμυνας και του </a:t>
            </a:r>
            <a:r>
              <a:rPr lang="el-GR" sz="2100" b="1" dirty="0" err="1">
                <a:solidFill>
                  <a:srgbClr val="C00000"/>
                </a:solidFill>
              </a:rPr>
              <a:t>προσυνειδητού</a:t>
            </a:r>
            <a:r>
              <a:rPr lang="el-GR" sz="2100" dirty="0"/>
              <a:t>). </a:t>
            </a:r>
          </a:p>
          <a:p>
            <a:pPr algn="just"/>
            <a:r>
              <a:rPr lang="el-GR" sz="2100" dirty="0"/>
              <a:t>Η </a:t>
            </a:r>
            <a:r>
              <a:rPr lang="el-GR" sz="2100" b="1" dirty="0"/>
              <a:t>κλινική εικόνα </a:t>
            </a:r>
            <a:r>
              <a:rPr lang="el-GR" sz="2100" dirty="0"/>
              <a:t>που επικρατεί </a:t>
            </a:r>
            <a:r>
              <a:rPr lang="el-GR" sz="2100" b="1" dirty="0"/>
              <a:t>πριν την εγκατάσταση της Κατάθλιψης </a:t>
            </a:r>
            <a:r>
              <a:rPr lang="el-GR" sz="2100" dirty="0"/>
              <a:t>κυριαρχείται από </a:t>
            </a:r>
            <a:r>
              <a:rPr lang="el-GR" sz="2100" b="1" u="sng" dirty="0"/>
              <a:t>έντονο διάχυτο άγχος</a:t>
            </a:r>
            <a:r>
              <a:rPr lang="el-GR" sz="2100" dirty="0"/>
              <a:t>, το οποίο </a:t>
            </a:r>
            <a:r>
              <a:rPr lang="el-GR" sz="2100" u="sng" dirty="0"/>
              <a:t>δεν είναι σήμα ενός συναγερμού</a:t>
            </a:r>
            <a:r>
              <a:rPr lang="el-GR" sz="2100" dirty="0"/>
              <a:t>, </a:t>
            </a:r>
            <a:r>
              <a:rPr lang="el-GR" sz="2100" u="sng" dirty="0"/>
              <a:t>αλλά</a:t>
            </a:r>
            <a:r>
              <a:rPr lang="el-GR" sz="2100" dirty="0"/>
              <a:t> είναι </a:t>
            </a:r>
            <a:r>
              <a:rPr lang="el-GR" sz="2100" b="1" dirty="0"/>
              <a:t>ο ίδιος ο συναγερμός που βιώνεται στο σώμα</a:t>
            </a:r>
            <a:r>
              <a:rPr lang="el-GR" sz="2100" dirty="0"/>
              <a:t>. </a:t>
            </a:r>
          </a:p>
        </p:txBody>
      </p:sp>
    </p:spTree>
    <p:extLst>
      <p:ext uri="{BB962C8B-B14F-4D97-AF65-F5344CB8AC3E}">
        <p14:creationId xmlns:p14="http://schemas.microsoft.com/office/powerpoint/2010/main" val="1620547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7894471-433E-4BE4-9A09-5180483F8510}"/>
              </a:ext>
            </a:extLst>
          </p:cNvPr>
          <p:cNvSpPr>
            <a:spLocks noGrp="1"/>
          </p:cNvSpPr>
          <p:nvPr>
            <p:ph idx="1"/>
          </p:nvPr>
        </p:nvSpPr>
        <p:spPr>
          <a:xfrm>
            <a:off x="1276350" y="292963"/>
            <a:ext cx="10539829" cy="6669812"/>
          </a:xfrm>
        </p:spPr>
        <p:txBody>
          <a:bodyPr>
            <a:normAutofit/>
          </a:bodyPr>
          <a:lstStyle/>
          <a:p>
            <a:pPr algn="just"/>
            <a:r>
              <a:rPr lang="el-GR" sz="2000" dirty="0"/>
              <a:t>Ο </a:t>
            </a:r>
            <a:r>
              <a:rPr lang="en-US" sz="2000" dirty="0"/>
              <a:t>Marty (1990), </a:t>
            </a:r>
            <a:r>
              <a:rPr lang="el-GR" sz="2000" dirty="0"/>
              <a:t>αναφέρει ότι </a:t>
            </a:r>
            <a:r>
              <a:rPr lang="el-GR" sz="2000" b="1" dirty="0">
                <a:solidFill>
                  <a:srgbClr val="C00000"/>
                </a:solidFill>
              </a:rPr>
              <a:t>η διατήρηση ή η επίταση μιας σωματοποίησης είναι συνάρτηση της διάρκειας της Κατάθλιψης και της έντασης των τραυματικών βιωμάτων</a:t>
            </a:r>
            <a:r>
              <a:rPr lang="el-GR" sz="2000" dirty="0">
                <a:solidFill>
                  <a:srgbClr val="C00000"/>
                </a:solidFill>
              </a:rPr>
              <a:t>. </a:t>
            </a:r>
            <a:r>
              <a:rPr lang="el-GR" sz="2000" b="1" dirty="0"/>
              <a:t>Η συνεχόμενη αποδιοργάνωση</a:t>
            </a:r>
            <a:r>
              <a:rPr lang="el-GR" sz="2000" dirty="0"/>
              <a:t>, χωρίς τη δυνατότητα </a:t>
            </a:r>
            <a:r>
              <a:rPr lang="el-GR" sz="2000" dirty="0" err="1"/>
              <a:t>νοηματοδότησης</a:t>
            </a:r>
            <a:r>
              <a:rPr lang="el-GR" sz="2000" dirty="0"/>
              <a:t> των βιωμάτων, </a:t>
            </a:r>
            <a:r>
              <a:rPr lang="el-GR" sz="2000" b="1" dirty="0"/>
              <a:t>συντελεί στην εκδήλωση χρόνιας και συχνά καταληκτικής νόσου</a:t>
            </a:r>
            <a:r>
              <a:rPr lang="el-GR" sz="2000" dirty="0"/>
              <a:t>. </a:t>
            </a:r>
          </a:p>
          <a:p>
            <a:pPr algn="just"/>
            <a:r>
              <a:rPr lang="el-GR" sz="2000" dirty="0"/>
              <a:t>Αντίθετα, </a:t>
            </a:r>
            <a:r>
              <a:rPr lang="el-GR" sz="2000" b="1" dirty="0"/>
              <a:t>σε μια ασθένεια κρίσεως, αναστρέψιμη</a:t>
            </a:r>
            <a:r>
              <a:rPr lang="el-GR" sz="2000" dirty="0"/>
              <a:t>, που επίσης </a:t>
            </a:r>
            <a:r>
              <a:rPr lang="el-GR" sz="2000" dirty="0" err="1"/>
              <a:t>πυροδοτείται</a:t>
            </a:r>
            <a:r>
              <a:rPr lang="el-GR" sz="2000" dirty="0"/>
              <a:t> από μια τραυματική κατάσταση, </a:t>
            </a:r>
            <a:r>
              <a:rPr lang="el-GR" sz="2000" b="1" dirty="0"/>
              <a:t>διατηρείται η δυνατότητα </a:t>
            </a:r>
            <a:r>
              <a:rPr lang="el-GR" sz="2000" b="1" dirty="0" err="1"/>
              <a:t>νοηματοδότησης</a:t>
            </a:r>
            <a:r>
              <a:rPr lang="el-GR" sz="2000" b="1" dirty="0"/>
              <a:t> και είναι αποτέλεσμα μιας μερικής αποδιοργάνωσης</a:t>
            </a:r>
            <a:r>
              <a:rPr lang="el-GR" sz="2000" dirty="0"/>
              <a:t>. Σε αυτές τις περιπτώσεις, μέσα από το τραυματικό βίωμα και την αποδιοργανωτική κίνηση, λειτουργεί μια σωματική παλινδρόμηση γύρω από τη σωματική πάθηση η οποία θα επιτρέψει την ανάκτηση μιας δυνατότητας αναδιοργάνωσης. </a:t>
            </a:r>
          </a:p>
          <a:p>
            <a:pPr algn="just"/>
            <a:r>
              <a:rPr lang="el-GR" sz="2000" dirty="0"/>
              <a:t>Ένα </a:t>
            </a:r>
            <a:r>
              <a:rPr lang="el-GR" sz="2000" b="1" dirty="0">
                <a:solidFill>
                  <a:srgbClr val="C00000"/>
                </a:solidFill>
              </a:rPr>
              <a:t>κεντρικό στοιχείο </a:t>
            </a:r>
            <a:r>
              <a:rPr lang="el-GR" sz="2000" b="1" dirty="0"/>
              <a:t>της ψυχοσωματικής θεωρίας και της κλινικής πρακτικής σε άμεση συνάρτηση με το τραύμα</a:t>
            </a:r>
            <a:r>
              <a:rPr lang="el-GR" sz="2000" dirty="0"/>
              <a:t>, είναι η </a:t>
            </a:r>
            <a:r>
              <a:rPr lang="el-GR" sz="2000" b="1" dirty="0">
                <a:solidFill>
                  <a:srgbClr val="C00000"/>
                </a:solidFill>
              </a:rPr>
              <a:t>χρηστική σκέψη </a:t>
            </a:r>
            <a:r>
              <a:rPr lang="el-GR" sz="2000" dirty="0"/>
              <a:t>(φτωχή σκέψη, χωρίς άνοιγμα στην κατανόηση) και ευρύτερα η </a:t>
            </a:r>
            <a:r>
              <a:rPr lang="el-GR" sz="2000" b="1" dirty="0"/>
              <a:t>χρηστική ζωή </a:t>
            </a:r>
            <a:r>
              <a:rPr lang="el-GR" sz="2000" dirty="0"/>
              <a:t>που χαρακτηρίζεται από την</a:t>
            </a:r>
            <a:r>
              <a:rPr lang="el-GR" sz="2000" b="1" dirty="0"/>
              <a:t> </a:t>
            </a:r>
            <a:r>
              <a:rPr lang="el-GR" sz="2000" b="1" dirty="0">
                <a:solidFill>
                  <a:srgbClr val="C00000"/>
                </a:solidFill>
              </a:rPr>
              <a:t>καταστολή του συναισθήματος</a:t>
            </a:r>
            <a:r>
              <a:rPr lang="el-GR" sz="2000" b="1" dirty="0"/>
              <a:t>, </a:t>
            </a:r>
            <a:r>
              <a:rPr lang="el-GR" sz="2000" dirty="0"/>
              <a:t>την</a:t>
            </a:r>
            <a:r>
              <a:rPr lang="el-GR" sz="2000" b="1" dirty="0"/>
              <a:t> άρση των </a:t>
            </a:r>
            <a:r>
              <a:rPr lang="el-GR" sz="2000" b="1" dirty="0" err="1"/>
              <a:t>λιβιδινικών</a:t>
            </a:r>
            <a:r>
              <a:rPr lang="el-GR" sz="2000" b="1" dirty="0"/>
              <a:t> επενδύσεων, </a:t>
            </a:r>
            <a:r>
              <a:rPr lang="el-GR" sz="2000" dirty="0"/>
              <a:t>την </a:t>
            </a:r>
            <a:r>
              <a:rPr lang="el-GR" sz="2000" b="1" dirty="0" err="1"/>
              <a:t>υπερπροσαρμογή</a:t>
            </a:r>
            <a:r>
              <a:rPr lang="el-GR" sz="2000" b="1" dirty="0"/>
              <a:t> και </a:t>
            </a:r>
            <a:r>
              <a:rPr lang="el-GR" sz="2000" dirty="0"/>
              <a:t>την</a:t>
            </a:r>
            <a:r>
              <a:rPr lang="el-GR" sz="2000" b="1" dirty="0"/>
              <a:t> </a:t>
            </a:r>
            <a:r>
              <a:rPr lang="el-GR" sz="2000" b="1" dirty="0">
                <a:solidFill>
                  <a:srgbClr val="C00000"/>
                </a:solidFill>
              </a:rPr>
              <a:t>προσκόλληση στην εξωτερική πραγματικότητα</a:t>
            </a:r>
            <a:r>
              <a:rPr lang="el-GR" sz="2000" b="1" dirty="0"/>
              <a:t>. </a:t>
            </a:r>
          </a:p>
          <a:p>
            <a:pPr algn="just"/>
            <a:r>
              <a:rPr lang="el-GR" sz="2000" b="1" dirty="0"/>
              <a:t>Η χρηστική ζωή είναι αποτέλεσμα τραυματισμών, ιδίως πρώιμων, </a:t>
            </a:r>
            <a:r>
              <a:rPr lang="el-GR" sz="2000" dirty="0"/>
              <a:t>που μπορεί να αναζωπυρώνονται σε τραυματικές καταστάσεις της ενήλικης ζωής και να </a:t>
            </a:r>
            <a:r>
              <a:rPr lang="el-GR" sz="2000" b="1" dirty="0"/>
              <a:t>μαρτυρούν το έλλειμα της ανάπτυξης και οργάνωσης των ψυχικών διεργασιών</a:t>
            </a:r>
            <a:r>
              <a:rPr lang="el-GR" b="1" dirty="0"/>
              <a:t>. </a:t>
            </a:r>
          </a:p>
          <a:p>
            <a:endParaRPr lang="el-GR" dirty="0"/>
          </a:p>
        </p:txBody>
      </p:sp>
    </p:spTree>
    <p:extLst>
      <p:ext uri="{BB962C8B-B14F-4D97-AF65-F5344CB8AC3E}">
        <p14:creationId xmlns:p14="http://schemas.microsoft.com/office/powerpoint/2010/main" val="2476839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539A7F-A767-4220-9047-2CB71E0D7477}"/>
              </a:ext>
            </a:extLst>
          </p:cNvPr>
          <p:cNvSpPr>
            <a:spLocks noGrp="1"/>
          </p:cNvSpPr>
          <p:nvPr>
            <p:ph idx="1"/>
          </p:nvPr>
        </p:nvSpPr>
        <p:spPr>
          <a:xfrm>
            <a:off x="1219200" y="0"/>
            <a:ext cx="10703511" cy="6977849"/>
          </a:xfrm>
        </p:spPr>
        <p:txBody>
          <a:bodyPr>
            <a:noAutofit/>
          </a:bodyPr>
          <a:lstStyle/>
          <a:p>
            <a:pPr algn="just"/>
            <a:r>
              <a:rPr lang="el-GR" sz="2200" dirty="0"/>
              <a:t>Στοιχεία χρηστικής σκέψης είναι πιθανό να προϋπάρχουν, αλλά μπορεί και να εμφανιστούν στο πλαίσιο μιας αποδιοργάνωσης και να αποτελέσουν μια χρόνια μορφή θεμελιώδους Κατάθλιψης (</a:t>
            </a:r>
            <a:r>
              <a:rPr lang="en-US" sz="2200" dirty="0"/>
              <a:t>Marty, 1980). </a:t>
            </a:r>
            <a:r>
              <a:rPr lang="el-GR" sz="2200" dirty="0"/>
              <a:t>Συγχρόνως, </a:t>
            </a:r>
            <a:r>
              <a:rPr lang="el-GR" sz="2200" b="1" dirty="0">
                <a:solidFill>
                  <a:srgbClr val="C00000"/>
                </a:solidFill>
              </a:rPr>
              <a:t>η χρηστική σκέψη έχει έναν </a:t>
            </a:r>
            <a:r>
              <a:rPr lang="el-GR" sz="2200" b="1" dirty="0" err="1">
                <a:solidFill>
                  <a:srgbClr val="C00000"/>
                </a:solidFill>
              </a:rPr>
              <a:t>αντιτραυματικό</a:t>
            </a:r>
            <a:r>
              <a:rPr lang="el-GR" sz="2200" b="1" dirty="0">
                <a:solidFill>
                  <a:srgbClr val="C00000"/>
                </a:solidFill>
              </a:rPr>
              <a:t> και αμυντικό χαρακτήρα</a:t>
            </a:r>
            <a:r>
              <a:rPr lang="el-GR" sz="2200" dirty="0"/>
              <a:t> που μπορεί να παρατηρήσουμε και σε νευρωτικές οργανώσεις. </a:t>
            </a:r>
          </a:p>
          <a:p>
            <a:pPr algn="just"/>
            <a:r>
              <a:rPr lang="el-GR" sz="2200" dirty="0"/>
              <a:t>Ωστόσο, </a:t>
            </a:r>
            <a:r>
              <a:rPr lang="el-GR" sz="2200" b="1" dirty="0"/>
              <a:t>η χρηστική μορφή σκέψης </a:t>
            </a:r>
            <a:r>
              <a:rPr lang="el-GR" sz="2200" dirty="0"/>
              <a:t>σηματοδοτεί σε κάθε περίπτωση μια  </a:t>
            </a:r>
            <a:r>
              <a:rPr lang="el-GR" sz="2200" b="1" dirty="0"/>
              <a:t>δυσχέρεια </a:t>
            </a:r>
            <a:r>
              <a:rPr lang="el-GR" sz="2200" b="1" dirty="0" err="1"/>
              <a:t>νοηματοδότησης</a:t>
            </a:r>
            <a:r>
              <a:rPr lang="el-GR" sz="2200" b="1" dirty="0"/>
              <a:t> των βιωμάτων ή των </a:t>
            </a:r>
            <a:r>
              <a:rPr lang="el-GR" sz="2200" b="1" dirty="0" err="1"/>
              <a:t>ενδοψυχικών</a:t>
            </a:r>
            <a:r>
              <a:rPr lang="el-GR" sz="2200" b="1" dirty="0"/>
              <a:t> συγκρούσεων. </a:t>
            </a:r>
            <a:r>
              <a:rPr lang="el-GR" sz="2200" dirty="0"/>
              <a:t>Αντίθετα, υπάρχει η ευχέρεια καταφυγής σε μια μορφολογική παλινδρόμηση. </a:t>
            </a:r>
          </a:p>
          <a:p>
            <a:pPr algn="just"/>
            <a:r>
              <a:rPr lang="el-GR" sz="2200" dirty="0"/>
              <a:t>Σύμφωνα με τον </a:t>
            </a:r>
            <a:r>
              <a:rPr lang="en-US" sz="2200" dirty="0"/>
              <a:t>Claude Smadja, </a:t>
            </a:r>
            <a:r>
              <a:rPr lang="el-GR" sz="2200" b="1" dirty="0">
                <a:solidFill>
                  <a:srgbClr val="C00000"/>
                </a:solidFill>
              </a:rPr>
              <a:t>στη συνέχεια ενός τραυματισμού</a:t>
            </a:r>
            <a:r>
              <a:rPr lang="el-GR" sz="2200" dirty="0"/>
              <a:t>, όταν δεν είναι εφικτή για την ψυχική οικονομία η λύση της παθητικής ή μαζοχιστικής λειτουργίας και της παλινδρομικής κίνησης, </a:t>
            </a:r>
            <a:r>
              <a:rPr lang="el-GR" sz="2200" b="1" dirty="0">
                <a:solidFill>
                  <a:srgbClr val="C00000"/>
                </a:solidFill>
              </a:rPr>
              <a:t>η χρηστική σκέψη αναλογεί σε μια μορφή </a:t>
            </a:r>
            <a:r>
              <a:rPr lang="el-GR" sz="2200" b="1" dirty="0" err="1">
                <a:solidFill>
                  <a:srgbClr val="C00000"/>
                </a:solidFill>
              </a:rPr>
              <a:t>αποαντικειμενοποίησης</a:t>
            </a:r>
            <a:r>
              <a:rPr lang="el-GR" sz="2200" b="1" dirty="0">
                <a:solidFill>
                  <a:srgbClr val="C00000"/>
                </a:solidFill>
              </a:rPr>
              <a:t> του Εγώ ως αντικειμένου του Εκείνου (</a:t>
            </a:r>
            <a:r>
              <a:rPr lang="en-US" sz="2200" b="1" dirty="0">
                <a:solidFill>
                  <a:srgbClr val="C00000"/>
                </a:solidFill>
              </a:rPr>
              <a:t>Id) </a:t>
            </a:r>
            <a:r>
              <a:rPr lang="el-GR" sz="2200" b="1" dirty="0">
                <a:solidFill>
                  <a:srgbClr val="C00000"/>
                </a:solidFill>
              </a:rPr>
              <a:t>και σε μια </a:t>
            </a:r>
            <a:r>
              <a:rPr lang="el-GR" sz="2200" b="1" dirty="0" err="1">
                <a:solidFill>
                  <a:srgbClr val="C00000"/>
                </a:solidFill>
              </a:rPr>
              <a:t>αποεπένδυση</a:t>
            </a:r>
            <a:r>
              <a:rPr lang="el-GR" sz="2200" b="1" dirty="0">
                <a:solidFill>
                  <a:srgbClr val="C00000"/>
                </a:solidFill>
              </a:rPr>
              <a:t> των αναπαραστάσεων, ως αντικειμένων μέσα στο Εγώ. </a:t>
            </a:r>
          </a:p>
          <a:p>
            <a:pPr algn="just"/>
            <a:r>
              <a:rPr lang="el-GR" sz="2200" dirty="0"/>
              <a:t>Η </a:t>
            </a:r>
            <a:r>
              <a:rPr lang="el-GR" sz="2200" b="1" dirty="0"/>
              <a:t>χρηστική σκέψη </a:t>
            </a:r>
            <a:r>
              <a:rPr lang="el-GR" sz="2200" dirty="0"/>
              <a:t>δίνει σημασία και </a:t>
            </a:r>
            <a:r>
              <a:rPr lang="el-GR" sz="2200" b="1" dirty="0"/>
              <a:t>προσκολλάται στα αντικείμενα της αντίληψης και όχι στα εσωτερικά αντικείμενα</a:t>
            </a:r>
            <a:r>
              <a:rPr lang="el-GR" sz="2200" dirty="0"/>
              <a:t>, τα οποία απουσιάζουν. Σε αυτήν την περίπτωση διαψεύδονται και η ίδια η απουσία, αλλά και κάθε στοιχείο που θα προκαλούσε ένα νέο </a:t>
            </a:r>
            <a:r>
              <a:rPr lang="el-GR" sz="2200" dirty="0" err="1"/>
              <a:t>ναρκισστιστικό</a:t>
            </a:r>
            <a:r>
              <a:rPr lang="el-GR" sz="2200" dirty="0"/>
              <a:t> τραύμα. </a:t>
            </a:r>
          </a:p>
        </p:txBody>
      </p:sp>
    </p:spTree>
    <p:extLst>
      <p:ext uri="{BB962C8B-B14F-4D97-AF65-F5344CB8AC3E}">
        <p14:creationId xmlns:p14="http://schemas.microsoft.com/office/powerpoint/2010/main" val="2426793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93E87AE-E0C7-4797-96D0-4FF1F25FF384}"/>
              </a:ext>
            </a:extLst>
          </p:cNvPr>
          <p:cNvSpPr>
            <a:spLocks noGrp="1"/>
          </p:cNvSpPr>
          <p:nvPr>
            <p:ph idx="1"/>
          </p:nvPr>
        </p:nvSpPr>
        <p:spPr>
          <a:xfrm>
            <a:off x="1269507" y="-204186"/>
            <a:ext cx="10715347" cy="7062185"/>
          </a:xfrm>
        </p:spPr>
        <p:txBody>
          <a:bodyPr>
            <a:normAutofit/>
          </a:bodyPr>
          <a:lstStyle/>
          <a:p>
            <a:endParaRPr lang="el-GR" dirty="0"/>
          </a:p>
          <a:p>
            <a:pPr algn="just"/>
            <a:r>
              <a:rPr lang="el-GR" sz="2000" dirty="0"/>
              <a:t>Όμως </a:t>
            </a:r>
            <a:r>
              <a:rPr lang="el-GR" sz="2000" b="1" dirty="0"/>
              <a:t>το άνοιγμα και η αγκίστρωση της χρηστικής σκέψης στην αντίληψη αναλογεί σε μια νέα διέγερση, σε μια </a:t>
            </a:r>
            <a:r>
              <a:rPr lang="el-GR" sz="2000" b="1" dirty="0" err="1"/>
              <a:t>ευαλωτότητα</a:t>
            </a:r>
            <a:r>
              <a:rPr lang="el-GR" sz="2000" b="1" dirty="0"/>
              <a:t> και μια τραυματική προδιάθεση της </a:t>
            </a:r>
            <a:r>
              <a:rPr lang="el-GR" sz="2000" b="1" dirty="0" err="1"/>
              <a:t>σωματοψυχικής</a:t>
            </a:r>
            <a:r>
              <a:rPr lang="el-GR" sz="2000" b="1" dirty="0"/>
              <a:t> οντότητας, καθώς και σε περαιτέρω τραυματισμούς και αποδιοργανωτικές κινήσεις</a:t>
            </a:r>
            <a:r>
              <a:rPr lang="el-GR" sz="2000" dirty="0"/>
              <a:t>. Η θωράκιση που προσφέρει είναι άκαμπτη, χωρίς δυνατότητες προσαρμογής. </a:t>
            </a:r>
          </a:p>
          <a:p>
            <a:pPr algn="just"/>
            <a:r>
              <a:rPr lang="el-GR" sz="2000" dirty="0"/>
              <a:t>Η </a:t>
            </a:r>
            <a:r>
              <a:rPr lang="el-GR" sz="2000" dirty="0" err="1"/>
              <a:t>αντιτραυματική</a:t>
            </a:r>
            <a:r>
              <a:rPr lang="el-GR" sz="2000" dirty="0"/>
              <a:t> δράση της χρηστικής ζωής είναι έκφραση της λειτουργίας των </a:t>
            </a:r>
            <a:r>
              <a:rPr lang="el-GR" sz="2000" dirty="0" err="1"/>
              <a:t>ενορμήσεων</a:t>
            </a:r>
            <a:r>
              <a:rPr lang="el-GR" sz="2000" dirty="0"/>
              <a:t> θανάτου, σε λιγότερο ή περισσότερο μαζική </a:t>
            </a:r>
            <a:r>
              <a:rPr lang="el-GR" sz="2000" dirty="0" err="1"/>
              <a:t>απόμειξή</a:t>
            </a:r>
            <a:r>
              <a:rPr lang="el-GR" sz="2000" dirty="0"/>
              <a:t> τους από τις </a:t>
            </a:r>
            <a:r>
              <a:rPr lang="el-GR" sz="2000" dirty="0" err="1"/>
              <a:t>ενορμήσεις</a:t>
            </a:r>
            <a:r>
              <a:rPr lang="el-GR" sz="2000" dirty="0"/>
              <a:t> ζωής (</a:t>
            </a:r>
            <a:r>
              <a:rPr lang="en-US" sz="2000" dirty="0"/>
              <a:t>Smadja</a:t>
            </a:r>
            <a:r>
              <a:rPr lang="el-GR" sz="2000" dirty="0"/>
              <a:t>,</a:t>
            </a:r>
            <a:r>
              <a:rPr lang="en-US" sz="2000" dirty="0"/>
              <a:t> 1999) </a:t>
            </a:r>
            <a:r>
              <a:rPr lang="el-GR" sz="2000" dirty="0"/>
              <a:t>και δίνει τη σκλήρυνση ή και τη διακοπή των συνδέσεων μεταξύ ασυνειδήτου και </a:t>
            </a:r>
            <a:r>
              <a:rPr lang="el-GR" sz="2000" dirty="0" err="1"/>
              <a:t>προσυνειδητού</a:t>
            </a:r>
            <a:r>
              <a:rPr lang="el-GR" sz="2000" dirty="0"/>
              <a:t>. </a:t>
            </a:r>
          </a:p>
          <a:p>
            <a:pPr algn="just"/>
            <a:r>
              <a:rPr lang="el-GR" sz="2000" dirty="0"/>
              <a:t>Αντίστοιχη είναι και η αποτυχία των ναρκισσιστικών επενδύσεων. Στη θέση του </a:t>
            </a:r>
            <a:r>
              <a:rPr lang="el-GR" sz="2000" dirty="0" err="1"/>
              <a:t>ναρκισσιμού</a:t>
            </a:r>
            <a:r>
              <a:rPr lang="el-GR" sz="2000" dirty="0"/>
              <a:t> του Εγώ, όπως αναφέρει ο </a:t>
            </a:r>
            <a:r>
              <a:rPr lang="en-US" sz="2000" dirty="0"/>
              <a:t>Smadja (2012)</a:t>
            </a:r>
            <a:r>
              <a:rPr lang="el-GR" sz="2000" dirty="0"/>
              <a:t>, παράγεται ένας </a:t>
            </a:r>
            <a:r>
              <a:rPr lang="el-GR" sz="2000" dirty="0" err="1"/>
              <a:t>ναρκισσιμός</a:t>
            </a:r>
            <a:r>
              <a:rPr lang="el-GR" sz="2000" dirty="0"/>
              <a:t> της συμπεριφοράς ή νοητικών προτύπων και επιτεύξεων. Πρόκειται όμως για έναν αρνητικό ναρκισσισμό (</a:t>
            </a:r>
            <a:r>
              <a:rPr lang="en-US" sz="2000" dirty="0"/>
              <a:t>Green, 1993)</a:t>
            </a:r>
            <a:r>
              <a:rPr lang="el-GR" sz="2000" dirty="0"/>
              <a:t>, ο οποίος αδειάζει και εξουθενώνει τη </a:t>
            </a:r>
            <a:r>
              <a:rPr lang="el-GR" sz="2000" dirty="0" err="1"/>
              <a:t>σωματοψυχική</a:t>
            </a:r>
            <a:r>
              <a:rPr lang="el-GR" sz="2000" dirty="0"/>
              <a:t> οντότητα. Όπως αναφέρει ο </a:t>
            </a:r>
            <a:r>
              <a:rPr lang="en-US" sz="2000" dirty="0"/>
              <a:t>Fain (1992), </a:t>
            </a:r>
            <a:r>
              <a:rPr lang="el-GR" sz="2000" dirty="0"/>
              <a:t>το δίπολο ενεργητικότητα-παθητικότητα </a:t>
            </a:r>
            <a:r>
              <a:rPr lang="el-GR" sz="2000" dirty="0" err="1"/>
              <a:t>αντικαθίσται</a:t>
            </a:r>
            <a:r>
              <a:rPr lang="el-GR" sz="2000" dirty="0"/>
              <a:t> από αυτό της δράσης και εξουθένωσης. </a:t>
            </a:r>
          </a:p>
          <a:p>
            <a:pPr algn="just"/>
            <a:r>
              <a:rPr lang="el-GR" sz="2000" dirty="0"/>
              <a:t>Σε αυτές τις περιπτώσεις παρατηρούμε αγκίστρωση σε επαναλαμβανόμενα πρότυπα συμπεριφοράς και νοητικών διεργασιών, που ναι μεν ενίοτε είναι σύνθετα, αλλά χωρίς υποκειμενική συναισθηματική χροιά, συνοδευόμενα ωστόσο από συγκινησιακές ώσεις ή από μια συγκινησιακή ευερεθιστότητα. </a:t>
            </a:r>
          </a:p>
          <a:p>
            <a:endParaRPr lang="el-GR" sz="2000" dirty="0"/>
          </a:p>
          <a:p>
            <a:endParaRPr lang="el-GR" dirty="0"/>
          </a:p>
        </p:txBody>
      </p:sp>
    </p:spTree>
    <p:extLst>
      <p:ext uri="{BB962C8B-B14F-4D97-AF65-F5344CB8AC3E}">
        <p14:creationId xmlns:p14="http://schemas.microsoft.com/office/powerpoint/2010/main" val="3336337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D7FAAD3-55FB-40DB-818E-D584A6A98517}"/>
              </a:ext>
            </a:extLst>
          </p:cNvPr>
          <p:cNvSpPr>
            <a:spLocks noGrp="1"/>
          </p:cNvSpPr>
          <p:nvPr>
            <p:ph idx="1"/>
          </p:nvPr>
        </p:nvSpPr>
        <p:spPr>
          <a:xfrm>
            <a:off x="1323975" y="186431"/>
            <a:ext cx="10180637" cy="6671569"/>
          </a:xfrm>
        </p:spPr>
        <p:txBody>
          <a:bodyPr>
            <a:normAutofit fontScale="92500" lnSpcReduction="10000"/>
          </a:bodyPr>
          <a:lstStyle/>
          <a:p>
            <a:pPr algn="just"/>
            <a:r>
              <a:rPr lang="el-GR" sz="2400" dirty="0"/>
              <a:t>Η σκέψη εδώ εκφράζει μια νοητική πραγματικότητα πέραν της ψυχικής (</a:t>
            </a:r>
            <a:r>
              <a:rPr lang="en-US" sz="2400" dirty="0"/>
              <a:t>Cleopas, 2008) </a:t>
            </a:r>
            <a:r>
              <a:rPr lang="el-GR" sz="2400" dirty="0"/>
              <a:t>και λειτουργεί ως ανάλογο της πρώιμης ωρίμασης του Εγώ εκεί που το τελευταίο παραμένει ψυχικά ανώριμο, ατελές. </a:t>
            </a:r>
            <a:r>
              <a:rPr lang="el-GR" sz="2400" b="1" dirty="0"/>
              <a:t>Η αγκίστρωση σε επαναλαμβανόμενα πρότυπα παραπέμπει επίσης και στις </a:t>
            </a:r>
            <a:r>
              <a:rPr lang="el-GR" sz="2400" b="1" dirty="0" err="1"/>
              <a:t>αυτοηρεμιστικές</a:t>
            </a:r>
            <a:r>
              <a:rPr lang="el-GR" sz="2400" b="1" dirty="0"/>
              <a:t> διαδικασίες </a:t>
            </a:r>
            <a:r>
              <a:rPr lang="el-GR" sz="2400" dirty="0"/>
              <a:t>(</a:t>
            </a:r>
            <a:r>
              <a:rPr lang="en-US" sz="2400" dirty="0"/>
              <a:t>Fain, 1971΄1992, Smadja, 1995</a:t>
            </a:r>
            <a:r>
              <a:rPr lang="el-GR" sz="2400" dirty="0"/>
              <a:t>΄</a:t>
            </a:r>
            <a:r>
              <a:rPr lang="en-US" sz="2400" dirty="0"/>
              <a:t>Szwec,1993). </a:t>
            </a:r>
            <a:r>
              <a:rPr lang="el-GR" sz="2400" b="1" dirty="0">
                <a:solidFill>
                  <a:srgbClr val="C00000"/>
                </a:solidFill>
              </a:rPr>
              <a:t>Πρόκειται για μορφές λειτουργίας που επιχειρούν να διαψεύσουν και </a:t>
            </a:r>
            <a:r>
              <a:rPr lang="el-GR" sz="2400" b="1" dirty="0" err="1">
                <a:solidFill>
                  <a:srgbClr val="C00000"/>
                </a:solidFill>
              </a:rPr>
              <a:t>ν’αποφορτίσουν</a:t>
            </a:r>
            <a:r>
              <a:rPr lang="el-GR" sz="2400" b="1" dirty="0">
                <a:solidFill>
                  <a:srgbClr val="C00000"/>
                </a:solidFill>
              </a:rPr>
              <a:t> καταστάσεις ψυχικής απόγνωσης και τραυματισμών. </a:t>
            </a:r>
            <a:r>
              <a:rPr lang="el-GR" sz="2400" dirty="0"/>
              <a:t>Συγχρόνως οι </a:t>
            </a:r>
            <a:r>
              <a:rPr lang="el-GR" sz="2400" dirty="0" err="1"/>
              <a:t>αυτοηρεμιστικές</a:t>
            </a:r>
            <a:r>
              <a:rPr lang="el-GR" sz="2400" dirty="0"/>
              <a:t> διαδικασίες λειτουργούν και με διεγερτικό και </a:t>
            </a:r>
            <a:r>
              <a:rPr lang="el-GR" sz="2400" dirty="0" err="1"/>
              <a:t>αυτοδιεγερτικό</a:t>
            </a:r>
            <a:r>
              <a:rPr lang="el-GR" sz="2400" dirty="0"/>
              <a:t> τρόπο. Η διέγερση εδώ μπορεί να κατανοηθεί ως μια τροφοδότηση με αναγκαία ενέργεια απέναντι </a:t>
            </a:r>
            <a:r>
              <a:rPr lang="el-GR" sz="2400" dirty="0" err="1"/>
              <a:t>σ’έναν</a:t>
            </a:r>
            <a:r>
              <a:rPr lang="el-GR" sz="2400" dirty="0"/>
              <a:t> βαθύ, κεντρικό φόβο κατάρρευσης ή απέναντι σε μια </a:t>
            </a:r>
            <a:r>
              <a:rPr lang="el-GR" sz="2400" dirty="0" err="1"/>
              <a:t>βιούμενη</a:t>
            </a:r>
            <a:r>
              <a:rPr lang="el-GR" sz="2400" dirty="0"/>
              <a:t> κατάρρευση σε αναλογία με την κατάσταση που έχει περιγράψει ο </a:t>
            </a:r>
            <a:r>
              <a:rPr lang="en-US" sz="2400" dirty="0"/>
              <a:t>Green </a:t>
            </a:r>
            <a:r>
              <a:rPr lang="el-GR" sz="2400" dirty="0"/>
              <a:t>ως «κεντρική φοβική θέση» (2000΄2002). </a:t>
            </a:r>
            <a:endParaRPr lang="en-US" sz="2400" dirty="0"/>
          </a:p>
          <a:p>
            <a:pPr algn="just"/>
            <a:endParaRPr lang="el-GR" sz="1200" dirty="0"/>
          </a:p>
          <a:p>
            <a:pPr algn="just"/>
            <a:r>
              <a:rPr lang="el-GR" sz="2400" dirty="0"/>
              <a:t>Ωστόσο, </a:t>
            </a:r>
            <a:r>
              <a:rPr lang="el-GR" sz="2400" b="1" dirty="0">
                <a:solidFill>
                  <a:srgbClr val="C00000"/>
                </a:solidFill>
              </a:rPr>
              <a:t>η ίδια η διέγερση αναπαράγει τις συνθήκες του τραυματικού και πυροδοτεί ενδεχομένως περισσότερους τραυματικούς πυρήνες</a:t>
            </a:r>
            <a:r>
              <a:rPr lang="el-GR" sz="2400" dirty="0"/>
              <a:t>. Ο </a:t>
            </a:r>
            <a:r>
              <a:rPr lang="en-US" sz="2400" dirty="0" err="1"/>
              <a:t>Szwec</a:t>
            </a:r>
            <a:r>
              <a:rPr lang="en-US" sz="2400" dirty="0"/>
              <a:t> (1993), </a:t>
            </a:r>
            <a:r>
              <a:rPr lang="el-GR" sz="2400" dirty="0"/>
              <a:t>προτείνει την έννοια της </a:t>
            </a:r>
            <a:r>
              <a:rPr lang="el-GR" sz="2400" b="1" dirty="0" err="1"/>
              <a:t>τραυματοφιλίας</a:t>
            </a:r>
            <a:r>
              <a:rPr lang="el-GR" sz="2400" dirty="0"/>
              <a:t> για να περιγράψει τις </a:t>
            </a:r>
            <a:r>
              <a:rPr lang="el-GR" sz="2400" dirty="0" err="1"/>
              <a:t>αυτοηρεμιστικές</a:t>
            </a:r>
            <a:r>
              <a:rPr lang="el-GR" sz="2400" dirty="0"/>
              <a:t> διαδικασίες. Σε αυτές τις καταστάσεις παρατηρείται η </a:t>
            </a:r>
            <a:r>
              <a:rPr lang="el-GR" sz="2400" b="1" dirty="0">
                <a:solidFill>
                  <a:srgbClr val="C00000"/>
                </a:solidFill>
              </a:rPr>
              <a:t>επανάληψη του τραύματος</a:t>
            </a:r>
            <a:r>
              <a:rPr lang="el-GR" sz="2400" dirty="0"/>
              <a:t>, όπως επίσης επαναλαμβάνονται οι συνθήκες της ψυχικής οικονομίας που επικρατούσαν κατά την εμφάνιση του τραυματικού βιώματος. </a:t>
            </a:r>
          </a:p>
          <a:p>
            <a:pPr algn="just"/>
            <a:endParaRPr lang="el-GR" dirty="0"/>
          </a:p>
        </p:txBody>
      </p:sp>
    </p:spTree>
    <p:extLst>
      <p:ext uri="{BB962C8B-B14F-4D97-AF65-F5344CB8AC3E}">
        <p14:creationId xmlns:p14="http://schemas.microsoft.com/office/powerpoint/2010/main" val="876491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E814A9-7DF1-4B08-A86C-B7312A4316CC}"/>
              </a:ext>
            </a:extLst>
          </p:cNvPr>
          <p:cNvSpPr>
            <a:spLocks noGrp="1"/>
          </p:cNvSpPr>
          <p:nvPr>
            <p:ph type="title"/>
          </p:nvPr>
        </p:nvSpPr>
        <p:spPr>
          <a:xfrm>
            <a:off x="1597981" y="195309"/>
            <a:ext cx="9906631" cy="1709691"/>
          </a:xfrm>
        </p:spPr>
        <p:txBody>
          <a:bodyPr>
            <a:normAutofit/>
          </a:bodyPr>
          <a:lstStyle/>
          <a:p>
            <a:r>
              <a:rPr lang="el-GR" sz="2200" b="1" dirty="0"/>
              <a:t>β) Η Σχέση της Τραυματικής Δυναμικής και της Δυναμικής των Μορφοποιήσεων </a:t>
            </a:r>
            <a:br>
              <a:rPr lang="el-GR" sz="2200" b="1" dirty="0"/>
            </a:br>
            <a:endParaRPr lang="el-GR" sz="2200" b="1" dirty="0"/>
          </a:p>
        </p:txBody>
      </p:sp>
      <p:sp>
        <p:nvSpPr>
          <p:cNvPr id="3" name="Θέση περιεχομένου 2">
            <a:extLst>
              <a:ext uri="{FF2B5EF4-FFF2-40B4-BE49-F238E27FC236}">
                <a16:creationId xmlns:a16="http://schemas.microsoft.com/office/drawing/2014/main" id="{CE62AE39-48D3-4EC5-B30A-DBE867F56660}"/>
              </a:ext>
            </a:extLst>
          </p:cNvPr>
          <p:cNvSpPr>
            <a:spLocks noGrp="1"/>
          </p:cNvSpPr>
          <p:nvPr>
            <p:ph idx="1"/>
          </p:nvPr>
        </p:nvSpPr>
        <p:spPr>
          <a:xfrm>
            <a:off x="834501" y="1269507"/>
            <a:ext cx="11230252" cy="5521818"/>
          </a:xfrm>
        </p:spPr>
        <p:txBody>
          <a:bodyPr>
            <a:normAutofit fontScale="85000" lnSpcReduction="20000"/>
          </a:bodyPr>
          <a:lstStyle/>
          <a:p>
            <a:pPr algn="just"/>
            <a:r>
              <a:rPr lang="el-GR" sz="2500" dirty="0"/>
              <a:t>Στην ψυχοσωματική </a:t>
            </a:r>
            <a:r>
              <a:rPr lang="el-GR" sz="2500" dirty="0" err="1"/>
              <a:t>μεταψυχολογία</a:t>
            </a:r>
            <a:r>
              <a:rPr lang="el-GR" sz="2500" dirty="0"/>
              <a:t> η εξέλιξη και οργάνωση των </a:t>
            </a:r>
            <a:r>
              <a:rPr lang="el-GR" sz="2500" dirty="0" err="1"/>
              <a:t>σωματοψυχικών</a:t>
            </a:r>
            <a:r>
              <a:rPr lang="el-GR" sz="2500" dirty="0"/>
              <a:t> λειτουργιών δρομολογείται μέσα από το βίωμα και την επεξεργασία αποτυχιών. Οι αποτυχίες αυτές οφείλονται στο γεγονός ότι οι αρχικές οργανωτικές κινήσεις δεν μπορούν να επεξεργασθούν και να </a:t>
            </a:r>
            <a:r>
              <a:rPr lang="el-GR" sz="2500" dirty="0" err="1"/>
              <a:t>συγκεράσουν</a:t>
            </a:r>
            <a:r>
              <a:rPr lang="el-GR" sz="2500" dirty="0"/>
              <a:t> παρά μια περιορισμένη ποσότητα ερεθισμάτων (</a:t>
            </a:r>
            <a:r>
              <a:rPr lang="en-US" sz="2500" dirty="0"/>
              <a:t>Marty, 1976). </a:t>
            </a:r>
            <a:r>
              <a:rPr lang="el-GR" sz="2500" dirty="0"/>
              <a:t>Η εξήγηση αυτής της πλευράς του μηχανισμού της εξέλιξης είναι ανάλογη του ορισμού του τραύματος ως αποτελέσματος της υπέρβασης της ικανότητας προσαρμογής. </a:t>
            </a:r>
          </a:p>
          <a:p>
            <a:pPr algn="just"/>
            <a:r>
              <a:rPr lang="el-GR" sz="2500" dirty="0"/>
              <a:t>Η κλινική και θεωρητική σκέψη γύρω από </a:t>
            </a:r>
            <a:r>
              <a:rPr lang="el-GR" sz="2500" b="1" dirty="0"/>
              <a:t>το</a:t>
            </a:r>
            <a:r>
              <a:rPr lang="el-GR" sz="2500" dirty="0"/>
              <a:t> </a:t>
            </a:r>
            <a:r>
              <a:rPr lang="el-GR" sz="2500" b="1" dirty="0"/>
              <a:t>τραύμα</a:t>
            </a:r>
            <a:r>
              <a:rPr lang="el-GR" sz="2500" dirty="0"/>
              <a:t> και τον τρόπο της ψυχικής λειτουργίας </a:t>
            </a:r>
            <a:r>
              <a:rPr lang="el-GR" sz="2500" b="1" dirty="0"/>
              <a:t>αφορά ένα ευρύ σύνολο παθολογικών οντοτήτων και τοπογραφιών του ψυχισμού όπου επικρατεί η ναρκισσιστική προβληματική και η </a:t>
            </a:r>
            <a:r>
              <a:rPr lang="el-GR" sz="2500" b="1" dirty="0" err="1"/>
              <a:t>ευαλωτότητα</a:t>
            </a:r>
            <a:r>
              <a:rPr lang="el-GR" sz="2500" b="1" dirty="0"/>
              <a:t> του Εγώ. </a:t>
            </a:r>
          </a:p>
          <a:p>
            <a:pPr algn="just"/>
            <a:r>
              <a:rPr lang="el-GR" sz="2500" dirty="0"/>
              <a:t>Ο </a:t>
            </a:r>
            <a:r>
              <a:rPr lang="en-US" sz="2500" dirty="0"/>
              <a:t>Michel Fein (1971)</a:t>
            </a:r>
            <a:r>
              <a:rPr lang="el-GR" sz="2500" dirty="0"/>
              <a:t>, δίνει ιδιαίτερη προσοχή στη δυναμική των ψυχικών διεργασιών και συγκρούσεων, διαφοροποιούμενος από την κατά κύριο λόγο εξελικτική οπτική του </a:t>
            </a:r>
            <a:r>
              <a:rPr lang="en-US" sz="2500" dirty="0"/>
              <a:t>Marty. </a:t>
            </a:r>
          </a:p>
          <a:p>
            <a:pPr algn="just"/>
            <a:r>
              <a:rPr lang="el-GR" sz="2500" dirty="0"/>
              <a:t>Η </a:t>
            </a:r>
            <a:r>
              <a:rPr lang="el-GR" sz="2500" b="1" u="sng" dirty="0"/>
              <a:t>ονειρική ζωή </a:t>
            </a:r>
            <a:r>
              <a:rPr lang="el-GR" sz="2500" dirty="0"/>
              <a:t>αποτελεί μια θεμελιώδη διεργασία, ένα θεωρητικό και κλινικό παράδειγμα της </a:t>
            </a:r>
            <a:r>
              <a:rPr lang="el-GR" sz="2500" dirty="0" err="1"/>
              <a:t>σωματοψυχικής</a:t>
            </a:r>
            <a:r>
              <a:rPr lang="el-GR" sz="2500" dirty="0"/>
              <a:t> οικονομίας και της δυναμικής της σχέσης σώματος και ψυχισμού. Αυτός είναι ένας </a:t>
            </a:r>
            <a:r>
              <a:rPr lang="el-GR" sz="2500" b="1" dirty="0"/>
              <a:t>βασικός άξονας της σκέψης του </a:t>
            </a:r>
            <a:r>
              <a:rPr lang="en-US" sz="2500" b="1" dirty="0"/>
              <a:t>Fein</a:t>
            </a:r>
            <a:r>
              <a:rPr lang="en-US" sz="2500" dirty="0"/>
              <a:t> </a:t>
            </a:r>
            <a:r>
              <a:rPr lang="el-GR" sz="2500" dirty="0"/>
              <a:t>και των προτάσεων του </a:t>
            </a:r>
            <a:r>
              <a:rPr lang="el-GR" sz="2500" b="1" dirty="0"/>
              <a:t>για το τραύμα και τη χρηστική σκέψη</a:t>
            </a:r>
            <a:r>
              <a:rPr lang="el-GR" sz="2500" dirty="0"/>
              <a:t>. </a:t>
            </a:r>
          </a:p>
          <a:p>
            <a:pPr algn="just"/>
            <a:endParaRPr lang="el-GR" dirty="0"/>
          </a:p>
        </p:txBody>
      </p:sp>
    </p:spTree>
    <p:extLst>
      <p:ext uri="{BB962C8B-B14F-4D97-AF65-F5344CB8AC3E}">
        <p14:creationId xmlns:p14="http://schemas.microsoft.com/office/powerpoint/2010/main" val="2753843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1A59094-0048-41B4-8F5A-1081D1EE4626}"/>
              </a:ext>
            </a:extLst>
          </p:cNvPr>
          <p:cNvSpPr>
            <a:spLocks noGrp="1"/>
          </p:cNvSpPr>
          <p:nvPr>
            <p:ph idx="1"/>
          </p:nvPr>
        </p:nvSpPr>
        <p:spPr>
          <a:xfrm>
            <a:off x="1313895" y="177553"/>
            <a:ext cx="10493406" cy="6755906"/>
          </a:xfrm>
        </p:spPr>
        <p:txBody>
          <a:bodyPr>
            <a:normAutofit/>
          </a:bodyPr>
          <a:lstStyle/>
          <a:p>
            <a:pPr algn="just"/>
            <a:r>
              <a:rPr lang="el-GR" sz="2000" dirty="0"/>
              <a:t>Ο </a:t>
            </a:r>
            <a:r>
              <a:rPr lang="en-US" sz="2000" b="1" dirty="0"/>
              <a:t>Fein</a:t>
            </a:r>
            <a:r>
              <a:rPr lang="en-US" sz="2000" dirty="0"/>
              <a:t> </a:t>
            </a:r>
            <a:r>
              <a:rPr lang="el-GR" sz="2000" dirty="0"/>
              <a:t>βασίζεται στη </a:t>
            </a:r>
            <a:r>
              <a:rPr lang="el-GR" sz="2000" b="1" dirty="0"/>
              <a:t>μελέτη της πρώιμης αυπνίας του βρέφους </a:t>
            </a:r>
            <a:r>
              <a:rPr lang="el-GR" sz="2000" dirty="0"/>
              <a:t>(</a:t>
            </a:r>
            <a:r>
              <a:rPr lang="en-US" sz="2000" dirty="0"/>
              <a:t>Braunschweig &amp; Fein, 1975). </a:t>
            </a:r>
            <a:r>
              <a:rPr lang="el-GR" sz="2000" dirty="0"/>
              <a:t>Αποδίδει την αυπνία αυτήν στην ύπαρξη ενός διεγερτικού περιβάλλοντος και στην αδυναμία του βρέφους να </a:t>
            </a:r>
            <a:r>
              <a:rPr lang="el-GR" sz="2000" dirty="0" err="1"/>
              <a:t>μεταβολίσει</a:t>
            </a:r>
            <a:r>
              <a:rPr lang="el-GR" sz="2000" dirty="0"/>
              <a:t> αυτά τα ερεθίσματα. Αποτέλεσμα της κατάστασης είναι ο σχηματισμός ενός τραυματικού πυρήνα. </a:t>
            </a:r>
            <a:r>
              <a:rPr lang="el-GR" sz="2000" dirty="0" err="1"/>
              <a:t>Σ’έναν</a:t>
            </a:r>
            <a:r>
              <a:rPr lang="el-GR" sz="2000" dirty="0"/>
              <a:t> δεύτερο χρόνο η μητέρα επιχειρεί να κοιμίσει το άυπνο μωρό </a:t>
            </a:r>
            <a:r>
              <a:rPr lang="el-GR" sz="2000" dirty="0" err="1"/>
              <a:t>μ’έναν</a:t>
            </a:r>
            <a:r>
              <a:rPr lang="el-GR" sz="2000" dirty="0"/>
              <a:t> επαναλαμβανόμενο, μηχανικό τρόπο, χωρίς τρυφερότητα, συναισθηματικά αμέτοχη. Είναι σαν να επιχειρείται ο περιορισμός του τραυματικού σε μια κατάσταση ηρεμίας. Αυτή η διαδικασία θα θεωρηθεί από τον </a:t>
            </a:r>
            <a:r>
              <a:rPr lang="en-US" sz="2000" dirty="0"/>
              <a:t>Fein </a:t>
            </a:r>
            <a:r>
              <a:rPr lang="el-GR" sz="2000" dirty="0"/>
              <a:t>ως </a:t>
            </a:r>
            <a:r>
              <a:rPr lang="el-GR" sz="2000" b="1" dirty="0">
                <a:solidFill>
                  <a:srgbClr val="C00000"/>
                </a:solidFill>
              </a:rPr>
              <a:t>προπομπός της χρηστικής ζωής</a:t>
            </a:r>
            <a:r>
              <a:rPr lang="el-GR" sz="2000" dirty="0"/>
              <a:t>. </a:t>
            </a:r>
          </a:p>
          <a:p>
            <a:pPr algn="just"/>
            <a:r>
              <a:rPr lang="el-GR" sz="2000" dirty="0"/>
              <a:t>Οι εναλλαγές του επιπέδου των διεγέρσεων που μεταδίδονται από το περιβάλλον συνηχητικά στο βρέφος, </a:t>
            </a:r>
            <a:r>
              <a:rPr lang="el-GR" sz="2000" b="1" dirty="0"/>
              <a:t>χωρίς το μητρικό αντικείμενο να εκπληρώνει τον βασικό όρο της τήρησης της </a:t>
            </a:r>
            <a:r>
              <a:rPr lang="el-GR" sz="2000" b="1" dirty="0" err="1"/>
              <a:t>αλεξιδιεγερτικής</a:t>
            </a:r>
            <a:r>
              <a:rPr lang="el-GR" sz="2000" b="1" dirty="0"/>
              <a:t> προστασίας</a:t>
            </a:r>
            <a:r>
              <a:rPr lang="el-GR" sz="2000" dirty="0"/>
              <a:t>, καταλήγουν στην </a:t>
            </a:r>
            <a:r>
              <a:rPr lang="el-GR" sz="2000" b="1" dirty="0">
                <a:solidFill>
                  <a:srgbClr val="C00000"/>
                </a:solidFill>
              </a:rPr>
              <a:t>αδυναμία ανάπτυξης ή στη διακοπή της ψευδαισθητικής λειτουργίας</a:t>
            </a:r>
            <a:r>
              <a:rPr lang="el-GR" sz="2000" dirty="0"/>
              <a:t>. </a:t>
            </a:r>
          </a:p>
          <a:p>
            <a:pPr algn="just"/>
            <a:r>
              <a:rPr lang="el-GR" sz="2000" dirty="0"/>
              <a:t>Η αυπνία σημαίνει επίσης την </a:t>
            </a:r>
            <a:r>
              <a:rPr lang="el-GR" sz="2000" b="1" dirty="0">
                <a:solidFill>
                  <a:srgbClr val="C00000"/>
                </a:solidFill>
              </a:rPr>
              <a:t>απουσία ονειρικής ζωής</a:t>
            </a:r>
            <a:r>
              <a:rPr lang="el-GR" sz="2000" dirty="0"/>
              <a:t>. Αυτό θα έχει αποτέλεσμα την επιστροφή ή την κυριαρχία μιας πρωτογενούς, αδιαφοροποίητης </a:t>
            </a:r>
            <a:r>
              <a:rPr lang="el-GR" sz="2000" dirty="0" err="1"/>
              <a:t>αισθητηριακότητας</a:t>
            </a:r>
            <a:r>
              <a:rPr lang="el-GR" sz="2000" dirty="0"/>
              <a:t>. Πρόκειται για μια </a:t>
            </a:r>
            <a:r>
              <a:rPr lang="el-GR" sz="2000" b="1" dirty="0"/>
              <a:t>μορφή ψυχικής λειτουργίας καθηλωμένης στην αντιληπτική ή στην κινητική συνθήκη</a:t>
            </a:r>
            <a:r>
              <a:rPr lang="el-GR" sz="2000" dirty="0"/>
              <a:t>. </a:t>
            </a:r>
            <a:r>
              <a:rPr lang="el-GR" sz="2000" b="1" dirty="0">
                <a:solidFill>
                  <a:srgbClr val="C00000"/>
                </a:solidFill>
              </a:rPr>
              <a:t>Η καθήλωση στο τραυματικό επιτάσσει το παιδί μια πρώιμη εγκαθίδρυση </a:t>
            </a:r>
            <a:r>
              <a:rPr lang="el-GR" sz="2000" b="1" dirty="0" err="1">
                <a:solidFill>
                  <a:srgbClr val="C00000"/>
                </a:solidFill>
              </a:rPr>
              <a:t>αντιτραυματικών</a:t>
            </a:r>
            <a:r>
              <a:rPr lang="el-GR" sz="2000" b="1" dirty="0">
                <a:solidFill>
                  <a:srgbClr val="C00000"/>
                </a:solidFill>
              </a:rPr>
              <a:t> </a:t>
            </a:r>
            <a:r>
              <a:rPr lang="el-GR" sz="2000" b="1" dirty="0" err="1">
                <a:solidFill>
                  <a:srgbClr val="C00000"/>
                </a:solidFill>
              </a:rPr>
              <a:t>αμυνών</a:t>
            </a:r>
            <a:r>
              <a:rPr lang="el-GR" sz="2000" dirty="0"/>
              <a:t>. Οι τελευταίες βασίζονται και επαναλαμβάνουν προηγούμενες προσπάθειες ελέγχου των διεγέρσεων, πέραν της λειτουργίας της αρχής της ευχαρίστησης, καθώς δεν είναι δυνατή ή σε επαρκή βαθμό εγκαθίδρυση αυτής της αρχής. </a:t>
            </a:r>
          </a:p>
        </p:txBody>
      </p:sp>
    </p:spTree>
    <p:extLst>
      <p:ext uri="{BB962C8B-B14F-4D97-AF65-F5344CB8AC3E}">
        <p14:creationId xmlns:p14="http://schemas.microsoft.com/office/powerpoint/2010/main" val="3154740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9854743-88BD-415A-A54E-4E8B09F679B0}"/>
              </a:ext>
            </a:extLst>
          </p:cNvPr>
          <p:cNvSpPr>
            <a:spLocks noGrp="1"/>
          </p:cNvSpPr>
          <p:nvPr>
            <p:ph idx="1"/>
          </p:nvPr>
        </p:nvSpPr>
        <p:spPr>
          <a:xfrm>
            <a:off x="1514475" y="168676"/>
            <a:ext cx="10425992" cy="7031114"/>
          </a:xfrm>
        </p:spPr>
        <p:txBody>
          <a:bodyPr>
            <a:normAutofit/>
          </a:bodyPr>
          <a:lstStyle/>
          <a:p>
            <a:pPr marL="0" indent="0">
              <a:buNone/>
            </a:pPr>
            <a:r>
              <a:rPr lang="el-GR" sz="3200" b="1" i="1" u="sng" dirty="0"/>
              <a:t>Περίληψη</a:t>
            </a:r>
            <a:r>
              <a:rPr lang="el-GR" dirty="0"/>
              <a:t> </a:t>
            </a:r>
          </a:p>
          <a:p>
            <a:pPr marL="0" indent="0" algn="just">
              <a:buNone/>
            </a:pPr>
            <a:r>
              <a:rPr lang="el-GR" sz="2200" dirty="0"/>
              <a:t>Στην εργασία προτείνεται η </a:t>
            </a:r>
            <a:r>
              <a:rPr lang="el-GR" sz="2200" b="1" u="sng" dirty="0"/>
              <a:t>διερεύνηση διαφόρων προσεγγίσεων του τραύματος </a:t>
            </a:r>
            <a:r>
              <a:rPr lang="el-GR" sz="2200" dirty="0"/>
              <a:t>και η προσπάθεια κατανόησης της </a:t>
            </a:r>
            <a:r>
              <a:rPr lang="el-GR" sz="2200" b="1" u="sng" dirty="0"/>
              <a:t>σύνδεσης αυτών με τη σωματοποίηση</a:t>
            </a:r>
            <a:r>
              <a:rPr lang="el-GR" sz="2200" dirty="0"/>
              <a:t>. Η διερεύνηση αυτή οδηγεί στην </a:t>
            </a:r>
            <a:r>
              <a:rPr lang="el-GR" sz="2200" b="1" dirty="0"/>
              <a:t>εξέταση θεμελιωδών εννοιών της Ψυχανάλυσης και της Ψυχοσωματικής</a:t>
            </a:r>
            <a:r>
              <a:rPr lang="el-GR" sz="2200" dirty="0"/>
              <a:t>, οι οποίες αναλογούν σε επίσης θεμελιώδεις διεργασίες συγκρότησης της ψυχοσωματικής οντότητας. </a:t>
            </a:r>
          </a:p>
          <a:p>
            <a:pPr marL="0" indent="0">
              <a:buNone/>
            </a:pPr>
            <a:r>
              <a:rPr lang="el-GR" b="1" dirty="0"/>
              <a:t>1</a:t>
            </a:r>
            <a:r>
              <a:rPr lang="el-GR" sz="2400" b="1" dirty="0"/>
              <a:t>) </a:t>
            </a:r>
            <a:r>
              <a:rPr lang="el-GR" sz="2000" b="1" dirty="0"/>
              <a:t>Από της πλευρά της Ψυχανάλυσης </a:t>
            </a:r>
          </a:p>
          <a:p>
            <a:pPr marL="0" indent="0">
              <a:buNone/>
            </a:pPr>
            <a:r>
              <a:rPr lang="el-GR" sz="2000" dirty="0"/>
              <a:t>α) </a:t>
            </a:r>
            <a:r>
              <a:rPr lang="en-US" sz="2000" b="1" dirty="0">
                <a:solidFill>
                  <a:srgbClr val="C00000"/>
                </a:solidFill>
              </a:rPr>
              <a:t>Freud</a:t>
            </a:r>
            <a:r>
              <a:rPr lang="el-GR" sz="2000" b="1" dirty="0">
                <a:solidFill>
                  <a:srgbClr val="C00000"/>
                </a:solidFill>
              </a:rPr>
              <a:t>, </a:t>
            </a:r>
            <a:r>
              <a:rPr lang="en-US" sz="2000" dirty="0"/>
              <a:t>b) </a:t>
            </a:r>
            <a:r>
              <a:rPr lang="en-US" sz="2000" b="1" dirty="0" err="1">
                <a:solidFill>
                  <a:srgbClr val="C00000"/>
                </a:solidFill>
              </a:rPr>
              <a:t>Ferenzci</a:t>
            </a:r>
            <a:r>
              <a:rPr lang="en-US" sz="2000" b="1" dirty="0">
                <a:solidFill>
                  <a:srgbClr val="C00000"/>
                </a:solidFill>
              </a:rPr>
              <a:t> </a:t>
            </a:r>
            <a:endParaRPr lang="en-US" sz="2000" dirty="0"/>
          </a:p>
          <a:p>
            <a:pPr marL="0" indent="0">
              <a:buNone/>
            </a:pPr>
            <a:endParaRPr lang="el-GR" sz="200" b="1" dirty="0"/>
          </a:p>
          <a:p>
            <a:pPr marL="0" indent="0">
              <a:buNone/>
            </a:pPr>
            <a:r>
              <a:rPr lang="en-US" sz="2000" b="1" dirty="0"/>
              <a:t>2) </a:t>
            </a:r>
            <a:r>
              <a:rPr lang="el-GR" sz="2000" b="1" dirty="0"/>
              <a:t>Από την πλευρά της </a:t>
            </a:r>
            <a:r>
              <a:rPr lang="el-GR" sz="2000" b="1" dirty="0" err="1"/>
              <a:t>Ψυχ</a:t>
            </a:r>
            <a:r>
              <a:rPr lang="en-US" sz="2000" b="1" dirty="0"/>
              <a:t>o</a:t>
            </a:r>
            <a:r>
              <a:rPr lang="el-GR" sz="2000" b="1" dirty="0"/>
              <a:t>σωματικής </a:t>
            </a:r>
          </a:p>
          <a:p>
            <a:pPr marL="0" indent="0">
              <a:buNone/>
            </a:pPr>
            <a:r>
              <a:rPr lang="el-GR" sz="2000" dirty="0"/>
              <a:t>α) </a:t>
            </a:r>
            <a:r>
              <a:rPr lang="el-GR" sz="2000" b="1" dirty="0">
                <a:solidFill>
                  <a:srgbClr val="C00000"/>
                </a:solidFill>
              </a:rPr>
              <a:t>Γαλλική Ψυχοσωματική Σχολή </a:t>
            </a:r>
          </a:p>
          <a:p>
            <a:pPr marL="0" indent="0">
              <a:buNone/>
            </a:pPr>
            <a:r>
              <a:rPr lang="en-US" sz="2000" dirty="0"/>
              <a:t>b) </a:t>
            </a:r>
            <a:r>
              <a:rPr lang="el-GR" sz="2000" b="1" dirty="0">
                <a:solidFill>
                  <a:srgbClr val="C00000"/>
                </a:solidFill>
              </a:rPr>
              <a:t>Σχέση Τραυματικής Δυναμικής και Δυναμικής Μορφοποιήσεων </a:t>
            </a:r>
          </a:p>
          <a:p>
            <a:pPr marL="0" indent="0">
              <a:buNone/>
            </a:pPr>
            <a:endParaRPr lang="el-GR" sz="200" b="1" dirty="0"/>
          </a:p>
          <a:p>
            <a:pPr marL="0" indent="0">
              <a:buNone/>
            </a:pPr>
            <a:r>
              <a:rPr lang="el-GR" sz="2000" b="1" dirty="0"/>
              <a:t>3) Η προσέγγιση της Ψυχοσωματικής Ιατρικής</a:t>
            </a:r>
            <a:r>
              <a:rPr lang="el-GR" sz="2000" dirty="0"/>
              <a:t> </a:t>
            </a:r>
          </a:p>
          <a:p>
            <a:pPr marL="0" indent="0">
              <a:buNone/>
            </a:pPr>
            <a:r>
              <a:rPr lang="el-GR" sz="2000" dirty="0"/>
              <a:t>    (</a:t>
            </a:r>
            <a:r>
              <a:rPr lang="en-US" sz="2000" b="1" dirty="0">
                <a:solidFill>
                  <a:srgbClr val="C00000"/>
                </a:solidFill>
              </a:rPr>
              <a:t>Stress </a:t>
            </a:r>
            <a:r>
              <a:rPr lang="el-GR" sz="2000" b="1" dirty="0">
                <a:solidFill>
                  <a:srgbClr val="C00000"/>
                </a:solidFill>
              </a:rPr>
              <a:t>και </a:t>
            </a:r>
            <a:r>
              <a:rPr lang="el-GR" sz="2000" b="1" dirty="0" err="1">
                <a:solidFill>
                  <a:srgbClr val="C00000"/>
                </a:solidFill>
              </a:rPr>
              <a:t>Μετατραυματική</a:t>
            </a:r>
            <a:r>
              <a:rPr lang="el-GR" sz="2000" b="1" dirty="0">
                <a:solidFill>
                  <a:srgbClr val="C00000"/>
                </a:solidFill>
              </a:rPr>
              <a:t> δ/</a:t>
            </a:r>
            <a:r>
              <a:rPr lang="el-GR" sz="2000" b="1" dirty="0" err="1">
                <a:solidFill>
                  <a:srgbClr val="C00000"/>
                </a:solidFill>
              </a:rPr>
              <a:t>χη</a:t>
            </a:r>
            <a:r>
              <a:rPr lang="el-GR" sz="2000" dirty="0"/>
              <a:t>) </a:t>
            </a:r>
          </a:p>
          <a:p>
            <a:pPr marL="0" indent="0">
              <a:buNone/>
            </a:pPr>
            <a:endParaRPr lang="el-GR" sz="200" b="1" dirty="0"/>
          </a:p>
          <a:p>
            <a:pPr marL="0" indent="0">
              <a:buNone/>
            </a:pPr>
            <a:r>
              <a:rPr lang="el-GR" sz="2000" b="1" dirty="0"/>
              <a:t>4) Συμπεράσματα και σκέψεις γύρω από το πεδίο του τραυματικού </a:t>
            </a:r>
            <a:endParaRPr lang="en-US" sz="2000" b="1" dirty="0"/>
          </a:p>
          <a:p>
            <a:pPr marL="0" indent="0">
              <a:buNone/>
            </a:pPr>
            <a:endParaRPr lang="el-GR" sz="500" dirty="0"/>
          </a:p>
        </p:txBody>
      </p:sp>
    </p:spTree>
    <p:extLst>
      <p:ext uri="{BB962C8B-B14F-4D97-AF65-F5344CB8AC3E}">
        <p14:creationId xmlns:p14="http://schemas.microsoft.com/office/powerpoint/2010/main" val="908763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71E9EFA-2E1B-4B59-BB9D-DBD8D2D24243}"/>
              </a:ext>
            </a:extLst>
          </p:cNvPr>
          <p:cNvSpPr>
            <a:spLocks noGrp="1"/>
          </p:cNvSpPr>
          <p:nvPr>
            <p:ph idx="1"/>
          </p:nvPr>
        </p:nvSpPr>
        <p:spPr>
          <a:xfrm>
            <a:off x="1384917" y="204186"/>
            <a:ext cx="10457895" cy="6897950"/>
          </a:xfrm>
        </p:spPr>
        <p:txBody>
          <a:bodyPr>
            <a:noAutofit/>
          </a:bodyPr>
          <a:lstStyle/>
          <a:p>
            <a:pPr algn="just"/>
            <a:r>
              <a:rPr lang="el-GR" sz="2100" dirty="0"/>
              <a:t>Έτσι, τίθεται σε κίνηση ένας </a:t>
            </a:r>
            <a:r>
              <a:rPr lang="el-GR" sz="2100" b="1" dirty="0"/>
              <a:t>έλεγχος των διεγέρσεων</a:t>
            </a:r>
            <a:r>
              <a:rPr lang="el-GR" sz="2100" dirty="0"/>
              <a:t>, μέσω της </a:t>
            </a:r>
            <a:r>
              <a:rPr lang="el-GR" sz="2100" dirty="0" err="1"/>
              <a:t>ενόρμησης</a:t>
            </a:r>
            <a:r>
              <a:rPr lang="el-GR" sz="2100" dirty="0"/>
              <a:t> θανάτου και </a:t>
            </a:r>
            <a:r>
              <a:rPr lang="el-GR" sz="2100" b="1" dirty="0"/>
              <a:t>διακόπτεται η ενεργοποίηση κληρονομούμενων μνημονικών ιχνών</a:t>
            </a:r>
            <a:r>
              <a:rPr lang="el-GR" sz="2100" dirty="0"/>
              <a:t>, ενώ το περιεχόμενο του ασυνειδήτου παραμένει ψυχικά αδιαφοροποίητο. Άρα, έστω και </a:t>
            </a:r>
            <a:r>
              <a:rPr lang="el-GR" sz="2100" b="1" dirty="0"/>
              <a:t>αν επιτυγχάνεται μια κάποια ποσοτική μείωση του παρόντος τραυματισμού</a:t>
            </a:r>
            <a:r>
              <a:rPr lang="el-GR" sz="2100" dirty="0"/>
              <a:t>, </a:t>
            </a:r>
            <a:r>
              <a:rPr lang="el-GR" sz="2100" b="1" dirty="0">
                <a:solidFill>
                  <a:srgbClr val="C00000"/>
                </a:solidFill>
              </a:rPr>
              <a:t>η ίδια η συνθήκη αποτελεί το έδαφος ενός επόμενου τραυματισμού που μπορεί να </a:t>
            </a:r>
            <a:r>
              <a:rPr lang="el-GR" sz="2100" b="1" dirty="0" err="1">
                <a:solidFill>
                  <a:srgbClr val="C00000"/>
                </a:solidFill>
              </a:rPr>
              <a:t>πυροδοτηθεί</a:t>
            </a:r>
            <a:r>
              <a:rPr lang="el-GR" sz="2100" b="1" dirty="0">
                <a:solidFill>
                  <a:srgbClr val="C00000"/>
                </a:solidFill>
              </a:rPr>
              <a:t> και από την </a:t>
            </a:r>
            <a:r>
              <a:rPr lang="el-GR" sz="2100" b="1" dirty="0" err="1">
                <a:solidFill>
                  <a:srgbClr val="C00000"/>
                </a:solidFill>
              </a:rPr>
              <a:t>τραυματογόνο</a:t>
            </a:r>
            <a:r>
              <a:rPr lang="el-GR" sz="2100" b="1" dirty="0">
                <a:solidFill>
                  <a:srgbClr val="C00000"/>
                </a:solidFill>
              </a:rPr>
              <a:t> συνθήκη όπου έχει πλέον εισαχθεί η μητέρα του παιδιού, καθώς αδυνατεί να διαχειριστεί την κατάσταση του παιδιού της</a:t>
            </a:r>
            <a:r>
              <a:rPr lang="el-GR" sz="2100" dirty="0"/>
              <a:t>. Και έτσι ξεκινά ένας νέος κύκλος διεγέρσεων, τραύματος και </a:t>
            </a:r>
            <a:r>
              <a:rPr lang="el-GR" sz="2100" dirty="0" err="1"/>
              <a:t>αντιτραυματικών</a:t>
            </a:r>
            <a:r>
              <a:rPr lang="el-GR" sz="2100" dirty="0"/>
              <a:t> λειτουργιών. Αυτή η μορφή διαχείρισης, σχέσης με το αντικείμενο και σχέσης ή συσχέτισης εσωτερικών καταστάσεων, εγγράφεται επίσης σε μορφές μνημών. </a:t>
            </a:r>
            <a:endParaRPr lang="en-US" sz="2100" dirty="0"/>
          </a:p>
          <a:p>
            <a:pPr algn="just"/>
            <a:r>
              <a:rPr lang="el-GR" sz="2100" dirty="0"/>
              <a:t>Στο ακόλουθο απόσπασμα του </a:t>
            </a:r>
            <a:r>
              <a:rPr lang="en-US" sz="2100" dirty="0"/>
              <a:t>Fein</a:t>
            </a:r>
            <a:r>
              <a:rPr lang="el-GR" sz="2100" dirty="0"/>
              <a:t> γύρω από το τραυματικό όνειρο περιγράφεται, </a:t>
            </a:r>
            <a:r>
              <a:rPr lang="el-GR" sz="2100" b="1" dirty="0"/>
              <a:t>αυτό που συμβαίνει στον ψυχισμό</a:t>
            </a:r>
            <a:r>
              <a:rPr lang="el-GR" sz="2100" dirty="0"/>
              <a:t> </a:t>
            </a:r>
            <a:r>
              <a:rPr lang="el-GR" sz="2100" b="1" dirty="0"/>
              <a:t>όταν επέρχονται τραυματισμοί</a:t>
            </a:r>
            <a:r>
              <a:rPr lang="en-US" sz="2100" dirty="0"/>
              <a:t>: «</a:t>
            </a:r>
            <a:r>
              <a:rPr lang="el-GR" sz="2100" dirty="0"/>
              <a:t>Χωρίς εργασία του ονείρου, χωρίς μορφολογική παλινδρόμηση και χωρίς </a:t>
            </a:r>
            <a:r>
              <a:rPr lang="el-GR" sz="2100" dirty="0" err="1"/>
              <a:t>εικονοποίηση</a:t>
            </a:r>
            <a:r>
              <a:rPr lang="el-GR" sz="2100" dirty="0"/>
              <a:t>, η ονειρική εικόνα της τραυματικής νεύρωσης διατηρεί όλα τα χαρακτηριστικά της αντίληψης. Υπάρχει έτσι ένας ψυχαναλυτικός ορισμός της αντίληψης</a:t>
            </a:r>
            <a:r>
              <a:rPr lang="en-US" sz="2100" dirty="0"/>
              <a:t>: </a:t>
            </a:r>
            <a:r>
              <a:rPr lang="el-GR" sz="2100" dirty="0"/>
              <a:t>μια </a:t>
            </a:r>
            <a:r>
              <a:rPr lang="el-GR" sz="2100" b="1" dirty="0" err="1">
                <a:solidFill>
                  <a:srgbClr val="C00000"/>
                </a:solidFill>
              </a:rPr>
              <a:t>αισθητηριοκινητική</a:t>
            </a:r>
            <a:r>
              <a:rPr lang="el-GR" sz="2100" b="1" dirty="0">
                <a:solidFill>
                  <a:srgbClr val="C00000"/>
                </a:solidFill>
              </a:rPr>
              <a:t> διέγερση </a:t>
            </a:r>
            <a:r>
              <a:rPr lang="el-GR" sz="2100" dirty="0"/>
              <a:t>που δεν παραπέμπει παρά σε αυτήν την ίδια. Σε μια τέτοια περίπτωση μπορούμε να πούμε ότι μόνο </a:t>
            </a:r>
            <a:r>
              <a:rPr lang="el-GR" sz="2100" b="1" dirty="0"/>
              <a:t>το σώμα έχει μια μνήμη</a:t>
            </a:r>
            <a:r>
              <a:rPr lang="el-GR" sz="2100" dirty="0"/>
              <a:t>». </a:t>
            </a:r>
          </a:p>
        </p:txBody>
      </p:sp>
    </p:spTree>
    <p:extLst>
      <p:ext uri="{BB962C8B-B14F-4D97-AF65-F5344CB8AC3E}">
        <p14:creationId xmlns:p14="http://schemas.microsoft.com/office/powerpoint/2010/main" val="3970102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E7AB713-5205-4F09-8CE6-09D12ADA1D10}"/>
              </a:ext>
            </a:extLst>
          </p:cNvPr>
          <p:cNvSpPr>
            <a:spLocks noGrp="1"/>
          </p:cNvSpPr>
          <p:nvPr>
            <p:ph idx="1"/>
          </p:nvPr>
        </p:nvSpPr>
        <p:spPr>
          <a:xfrm>
            <a:off x="1278384" y="204186"/>
            <a:ext cx="10662082" cy="6489577"/>
          </a:xfrm>
        </p:spPr>
        <p:txBody>
          <a:bodyPr>
            <a:noAutofit/>
          </a:bodyPr>
          <a:lstStyle/>
          <a:p>
            <a:pPr algn="just"/>
            <a:r>
              <a:rPr lang="el-GR" sz="2000" dirty="0"/>
              <a:t>Στον αντίποδα του τραυματικού και ως προστασία από αυτό, </a:t>
            </a:r>
            <a:r>
              <a:rPr lang="el-GR" sz="2000" b="1" dirty="0"/>
              <a:t>ο </a:t>
            </a:r>
            <a:r>
              <a:rPr lang="en-US" sz="2000" b="1" dirty="0"/>
              <a:t>Fein </a:t>
            </a:r>
            <a:r>
              <a:rPr lang="el-GR" sz="2000" b="1" dirty="0"/>
              <a:t>τονίζει τη σημασία της ανάπτυξης του παθητικού σκοπού της </a:t>
            </a:r>
            <a:r>
              <a:rPr lang="el-GR" sz="2000" b="1" dirty="0" err="1"/>
              <a:t>ενόρμησης</a:t>
            </a:r>
            <a:r>
              <a:rPr lang="el-GR" sz="2000" b="1" dirty="0"/>
              <a:t> και των διεγέρσεων μέσα από τον πρωτογενή μαζοχισμό</a:t>
            </a:r>
            <a:r>
              <a:rPr lang="el-GR" sz="2000" dirty="0"/>
              <a:t>. Έτσι αναφέρεται σε ένα θεμελιώδες τμήμα του μηχανισμού της εξέλιξης. Στην προέλευση της ψυχικής ζωής βρίσκεται η διατήρηση ενός επώδυνα ερωτικού κρατήματος. </a:t>
            </a:r>
          </a:p>
          <a:p>
            <a:pPr algn="just"/>
            <a:r>
              <a:rPr lang="el-GR" sz="2000" dirty="0"/>
              <a:t>Τέλος, ο </a:t>
            </a:r>
            <a:r>
              <a:rPr lang="en-US" sz="2000" dirty="0"/>
              <a:t>Fein (1992), </a:t>
            </a:r>
            <a:r>
              <a:rPr lang="el-GR" sz="2000" dirty="0"/>
              <a:t>στο πλαίσιο της τραυματικής αυτής παθολογίας, διακρίνει την περίπτωση της τραυματικής κατάστασης. Όταν για οποιοδήποτε λόγο συμβαίνει ένα γεγονός στη ζωή ενός ατόμου που μπορεί να ερμηνευθεί </a:t>
            </a:r>
            <a:r>
              <a:rPr lang="el-GR" sz="2000" b="1" dirty="0">
                <a:solidFill>
                  <a:srgbClr val="C00000"/>
                </a:solidFill>
              </a:rPr>
              <a:t>ως αναβίωση της απειλής του ευνουχισμού</a:t>
            </a:r>
            <a:r>
              <a:rPr lang="el-GR" sz="2000" b="1" dirty="0"/>
              <a:t>, παράγεται μια τραυματική, πρόσκαιρη, κατάσταση</a:t>
            </a:r>
            <a:r>
              <a:rPr lang="el-GR" sz="2000" dirty="0"/>
              <a:t>. Την τελευταία κατατάσσει στην ψυχοπαθολογία της καθημερινής ζωής και μπορεί να παρουσιαστεί σε </a:t>
            </a:r>
            <a:r>
              <a:rPr lang="el-GR" sz="2000" dirty="0" err="1"/>
              <a:t>ψυχισμούς</a:t>
            </a:r>
            <a:r>
              <a:rPr lang="el-GR" sz="2000" dirty="0"/>
              <a:t> χωρίς μείζονα ελλείματα. </a:t>
            </a:r>
          </a:p>
          <a:p>
            <a:pPr algn="just"/>
            <a:r>
              <a:rPr lang="el-GR" sz="2000" dirty="0"/>
              <a:t>Ωστόσο, η απώλεια ή το γεγονός που αντιμετωπίζει το υποκείμενο βιώνονται συχνά ως αμφιβολία για την προσωπικότητα και την αυτοεκτίμηση. Οποιαδήποτε αντίληψη, χωρίς προφανείς συνδέσεις με το επώδυνο γεγονός ή με την μνήμη μιας απώλειας μπορεί να προκαλέσει μια ανάλογη κατάσταση ή ακόμα </a:t>
            </a:r>
            <a:r>
              <a:rPr lang="el-GR" sz="2000" b="1" dirty="0">
                <a:solidFill>
                  <a:srgbClr val="C00000"/>
                </a:solidFill>
              </a:rPr>
              <a:t>οι συνειρμοί ενός ψυχικά επεξεργασμένου ονείρου μπορεί να επιφέρουν έναν τραυματισμό</a:t>
            </a:r>
            <a:r>
              <a:rPr lang="el-GR" sz="2000" dirty="0"/>
              <a:t>. </a:t>
            </a:r>
          </a:p>
          <a:p>
            <a:pPr algn="just"/>
            <a:r>
              <a:rPr lang="el-GR" sz="2000" b="1" dirty="0"/>
              <a:t>Η τραυματική κατάσταση συνοδεύεται συχνά από σωματικά ενοχλήματα</a:t>
            </a:r>
            <a:r>
              <a:rPr lang="el-GR" sz="2000" dirty="0"/>
              <a:t>, αλλά αυτά παραπέμπουν στην ύπαρξη αντίστοιχων επιπέδων καθήλωσης στο σώμα που αποτρέπουν την περαιτέρω αποδιοργάνωση. </a:t>
            </a:r>
          </a:p>
        </p:txBody>
      </p:sp>
    </p:spTree>
    <p:extLst>
      <p:ext uri="{BB962C8B-B14F-4D97-AF65-F5344CB8AC3E}">
        <p14:creationId xmlns:p14="http://schemas.microsoft.com/office/powerpoint/2010/main" val="607092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DD7D5C3-D395-4C0B-B0FA-4CC008A99561}"/>
              </a:ext>
            </a:extLst>
          </p:cNvPr>
          <p:cNvSpPr>
            <a:spLocks noGrp="1"/>
          </p:cNvSpPr>
          <p:nvPr>
            <p:ph idx="1"/>
          </p:nvPr>
        </p:nvSpPr>
        <p:spPr>
          <a:xfrm>
            <a:off x="1287262" y="221942"/>
            <a:ext cx="10670959" cy="6636058"/>
          </a:xfrm>
        </p:spPr>
        <p:txBody>
          <a:bodyPr>
            <a:noAutofit/>
          </a:bodyPr>
          <a:lstStyle/>
          <a:p>
            <a:pPr algn="just"/>
            <a:r>
              <a:rPr lang="el-GR" sz="2000" dirty="0"/>
              <a:t>Ο </a:t>
            </a:r>
            <a:r>
              <a:rPr lang="en-US" sz="2000" b="1" dirty="0"/>
              <a:t>Rene Roussilon </a:t>
            </a:r>
            <a:r>
              <a:rPr lang="el-GR" sz="2000" dirty="0"/>
              <a:t>εξέτασε την τραυματική παθολογία σε περιπτώσεις ασθενών με ελλείματα ναρκισσισμού και συγκρότησης της ταυτότητας και εισήγαγε την </a:t>
            </a:r>
            <a:r>
              <a:rPr lang="el-GR" sz="2000" b="1" dirty="0">
                <a:solidFill>
                  <a:srgbClr val="C00000"/>
                </a:solidFill>
              </a:rPr>
              <a:t>έννοια</a:t>
            </a:r>
            <a:r>
              <a:rPr lang="el-GR" sz="2000" b="1" dirty="0"/>
              <a:t> </a:t>
            </a:r>
            <a:r>
              <a:rPr lang="el-GR" sz="2000" b="1" dirty="0">
                <a:solidFill>
                  <a:srgbClr val="C00000"/>
                </a:solidFill>
              </a:rPr>
              <a:t>του</a:t>
            </a:r>
            <a:r>
              <a:rPr lang="el-GR" sz="2000" b="1" dirty="0"/>
              <a:t> </a:t>
            </a:r>
            <a:r>
              <a:rPr lang="el-GR" sz="2000" b="1" dirty="0">
                <a:solidFill>
                  <a:srgbClr val="C00000"/>
                </a:solidFill>
              </a:rPr>
              <a:t>πρωτογενούς τραυματισμού</a:t>
            </a:r>
            <a:r>
              <a:rPr lang="el-GR" sz="2000" dirty="0">
                <a:solidFill>
                  <a:srgbClr val="C00000"/>
                </a:solidFill>
              </a:rPr>
              <a:t> </a:t>
            </a:r>
            <a:r>
              <a:rPr lang="el-GR" sz="2000" dirty="0"/>
              <a:t>(1999). Πρόκειται για </a:t>
            </a:r>
            <a:r>
              <a:rPr lang="el-GR" sz="2000" b="1" dirty="0"/>
              <a:t>επώδυνες εμπειρίες των απαρχών της ψυχικής ζωής, στην πρώιμη παιδική ηλικία, τις οποίες το υποκείμενο, αβοήθητο από το αντικείμενο και εξ αιτίας της ανωριμότητάς του, δεν μπόρεσε να επεξεργασθεί</a:t>
            </a:r>
            <a:r>
              <a:rPr lang="el-GR" sz="2000" dirty="0"/>
              <a:t>. </a:t>
            </a:r>
          </a:p>
          <a:p>
            <a:pPr algn="just"/>
            <a:endParaRPr lang="el-GR" sz="500" dirty="0"/>
          </a:p>
          <a:p>
            <a:pPr algn="just"/>
            <a:r>
              <a:rPr lang="el-GR" sz="2000" dirty="0"/>
              <a:t>Σε αυτές τις περιπτώσεις το βίωμα δεν μπορεί να αναπαρασταθεί, καθώς δεν υπάρχει επαρκής </a:t>
            </a:r>
            <a:r>
              <a:rPr lang="el-GR" sz="2000" dirty="0" err="1"/>
              <a:t>μορφοπλαστικότητα</a:t>
            </a:r>
            <a:r>
              <a:rPr lang="el-GR" sz="2000" dirty="0"/>
              <a:t> (</a:t>
            </a:r>
            <a:r>
              <a:rPr lang="en-US" sz="2000" dirty="0"/>
              <a:t>Botella &amp; </a:t>
            </a:r>
            <a:r>
              <a:rPr lang="en-US" sz="2000" dirty="0" err="1"/>
              <a:t>Bottela</a:t>
            </a:r>
            <a:r>
              <a:rPr lang="en-US" sz="2000" dirty="0"/>
              <a:t>, 1992). </a:t>
            </a:r>
            <a:r>
              <a:rPr lang="el-GR" sz="2000" dirty="0"/>
              <a:t>Στη θέση των ψυχικών αναπαραστάσεων εγγράφονται οι </a:t>
            </a:r>
            <a:r>
              <a:rPr lang="el-GR" sz="2000" dirty="0" err="1"/>
              <a:t>βιούμενες</a:t>
            </a:r>
            <a:r>
              <a:rPr lang="el-GR" sz="2000" dirty="0"/>
              <a:t> αισθήσεις και αντιλήψεις. </a:t>
            </a:r>
            <a:r>
              <a:rPr lang="el-GR" sz="2000" dirty="0" err="1"/>
              <a:t>Υπο</a:t>
            </a:r>
            <a:r>
              <a:rPr lang="el-GR" sz="2000" dirty="0"/>
              <a:t> αυτήν την έννοια ο </a:t>
            </a:r>
            <a:r>
              <a:rPr lang="en-US" sz="2000" dirty="0"/>
              <a:t>Roussilon </a:t>
            </a:r>
            <a:r>
              <a:rPr lang="el-GR" sz="2000" dirty="0"/>
              <a:t>αναφέρει τον πρωτογενή τραυματισμό ως ένα </a:t>
            </a:r>
            <a:r>
              <a:rPr lang="el-GR" sz="2000" b="1" dirty="0">
                <a:solidFill>
                  <a:srgbClr val="C00000"/>
                </a:solidFill>
              </a:rPr>
              <a:t>«χαμένο τραύμα». </a:t>
            </a:r>
          </a:p>
          <a:p>
            <a:pPr algn="just"/>
            <a:endParaRPr lang="el-GR" sz="500" b="1" dirty="0">
              <a:solidFill>
                <a:srgbClr val="C00000"/>
              </a:solidFill>
            </a:endParaRPr>
          </a:p>
          <a:p>
            <a:pPr algn="just"/>
            <a:r>
              <a:rPr lang="el-GR" sz="2000" dirty="0"/>
              <a:t>Η έννοια της απώλειας έχει να κάνει με την απουσία αναπαραστάσεων και τον μηχανισμό της σχάσης του Εγώ. Αναφέρει μάλιστα ότι στην κατεύθυνση της θεωρίας του </a:t>
            </a:r>
            <a:r>
              <a:rPr lang="en-US" sz="2000" dirty="0"/>
              <a:t>Green </a:t>
            </a:r>
            <a:r>
              <a:rPr lang="el-GR" sz="2000" dirty="0"/>
              <a:t>για το αρνητικό, «δεν υπάρχουν αναπαραστάσεις της απουσίας αναπαραστάσεων, δεν υπάρχουν αναπαραστάσεις του τραύματος…» (</a:t>
            </a:r>
            <a:r>
              <a:rPr lang="en-US" sz="2000" dirty="0"/>
              <a:t>Roussilon</a:t>
            </a:r>
            <a:r>
              <a:rPr lang="el-GR" sz="2000" dirty="0"/>
              <a:t>, 1991). Επιπλέον, για να εξηγήσει </a:t>
            </a:r>
            <a:r>
              <a:rPr lang="el-GR" sz="2000" dirty="0" err="1"/>
              <a:t>μεταψυχολογικά</a:t>
            </a:r>
            <a:r>
              <a:rPr lang="el-GR" sz="2000" dirty="0"/>
              <a:t> τις </a:t>
            </a:r>
            <a:r>
              <a:rPr lang="el-GR" sz="2000" b="1" dirty="0"/>
              <a:t>συνθήκες προδιάθεσης στο τραύμα </a:t>
            </a:r>
            <a:r>
              <a:rPr lang="el-GR" sz="2000" dirty="0"/>
              <a:t>(αυτό που ονομάζει ζώνη τραυματικού), </a:t>
            </a:r>
            <a:r>
              <a:rPr lang="el-GR" sz="2000" b="1" dirty="0"/>
              <a:t>αναφέρεται σε 3 άξονες </a:t>
            </a:r>
            <a:r>
              <a:rPr lang="el-GR" sz="2000" dirty="0"/>
              <a:t>όπου</a:t>
            </a:r>
            <a:r>
              <a:rPr lang="el-GR" sz="2000" b="1" dirty="0"/>
              <a:t> </a:t>
            </a:r>
            <a:r>
              <a:rPr lang="el-GR" sz="2000" dirty="0"/>
              <a:t>όταν γίνονται ψυχικές εγγραφές υπάρχει το μεγαλύτερο ναρκισσιστικό όφελος</a:t>
            </a:r>
            <a:r>
              <a:rPr lang="en-US" sz="2000" dirty="0"/>
              <a:t>: </a:t>
            </a:r>
          </a:p>
        </p:txBody>
      </p:sp>
    </p:spTree>
    <p:extLst>
      <p:ext uri="{BB962C8B-B14F-4D97-AF65-F5344CB8AC3E}">
        <p14:creationId xmlns:p14="http://schemas.microsoft.com/office/powerpoint/2010/main" val="653997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E40ACA1-0412-4BCD-A61E-76CF1B048CBA}"/>
              </a:ext>
            </a:extLst>
          </p:cNvPr>
          <p:cNvSpPr>
            <a:spLocks noGrp="1"/>
          </p:cNvSpPr>
          <p:nvPr>
            <p:ph idx="1"/>
          </p:nvPr>
        </p:nvSpPr>
        <p:spPr>
          <a:xfrm>
            <a:off x="1518082" y="150920"/>
            <a:ext cx="10431263" cy="6707080"/>
          </a:xfrm>
        </p:spPr>
        <p:txBody>
          <a:bodyPr>
            <a:normAutofit/>
          </a:bodyPr>
          <a:lstStyle/>
          <a:p>
            <a:pPr marL="0" indent="0" algn="just">
              <a:buNone/>
            </a:pPr>
            <a:r>
              <a:rPr lang="en-US" sz="2000" b="1" dirty="0">
                <a:solidFill>
                  <a:srgbClr val="C00000"/>
                </a:solidFill>
              </a:rPr>
              <a:t>A)</a:t>
            </a:r>
            <a:r>
              <a:rPr lang="el-GR" sz="2000" b="1" dirty="0">
                <a:solidFill>
                  <a:srgbClr val="C00000"/>
                </a:solidFill>
              </a:rPr>
              <a:t>Άξονας ιστορικότητας </a:t>
            </a:r>
            <a:r>
              <a:rPr lang="el-GR" sz="2000" dirty="0"/>
              <a:t>(αποσκοπεί στην </a:t>
            </a:r>
            <a:r>
              <a:rPr lang="el-GR" sz="2000" dirty="0" err="1"/>
              <a:t>υποκειμενοποιό</a:t>
            </a:r>
            <a:r>
              <a:rPr lang="el-GR" sz="2000" dirty="0"/>
              <a:t> εγγραφή του βιώματος)</a:t>
            </a:r>
          </a:p>
          <a:p>
            <a:pPr marL="0" indent="0" algn="just">
              <a:buNone/>
            </a:pPr>
            <a:r>
              <a:rPr lang="el-GR" sz="2000" b="1" dirty="0">
                <a:solidFill>
                  <a:srgbClr val="C00000"/>
                </a:solidFill>
              </a:rPr>
              <a:t>Β)Άξονας της δυνατότητας αναπαράστασης </a:t>
            </a:r>
            <a:r>
              <a:rPr lang="el-GR" sz="2000" dirty="0"/>
              <a:t>(εντός του </a:t>
            </a:r>
            <a:r>
              <a:rPr lang="el-GR" sz="2000" dirty="0" err="1"/>
              <a:t>ενορμητικού</a:t>
            </a:r>
            <a:r>
              <a:rPr lang="el-GR" sz="2000" dirty="0"/>
              <a:t> παιχνιδιού)</a:t>
            </a:r>
          </a:p>
          <a:p>
            <a:pPr marL="0" indent="0" algn="just">
              <a:buNone/>
            </a:pPr>
            <a:r>
              <a:rPr lang="el-GR" sz="2000" b="1" dirty="0">
                <a:solidFill>
                  <a:srgbClr val="C00000"/>
                </a:solidFill>
              </a:rPr>
              <a:t>Γ)Άξονας μεταβολισμού της εμπειρίας </a:t>
            </a:r>
            <a:r>
              <a:rPr lang="el-GR" sz="2000" dirty="0"/>
              <a:t>(αφορά τη δυνατότητα </a:t>
            </a:r>
            <a:r>
              <a:rPr lang="el-GR" sz="2000" dirty="0" err="1"/>
              <a:t>αυτοαναπαράστασης</a:t>
            </a:r>
            <a:r>
              <a:rPr lang="el-GR" sz="2000" dirty="0"/>
              <a:t> του έργου εσωτερίκευσης που επιτελεί το υποκείμενο καθώς επίσης και τη δυνατότητα εκτίμησης της ποιότητας των πρώτων δύο διεργασιών, ως προς την οικονομία της ναρκισσιστικής ρύθμισης). </a:t>
            </a:r>
          </a:p>
          <a:p>
            <a:pPr marL="0" indent="0" algn="just">
              <a:buNone/>
            </a:pPr>
            <a:endParaRPr lang="el-GR" sz="500" dirty="0"/>
          </a:p>
          <a:p>
            <a:pPr algn="just"/>
            <a:r>
              <a:rPr lang="el-GR" sz="2000" b="1" dirty="0"/>
              <a:t>Όταν δεν γίνονται αυτές οι εγγραφές, παράγεται μια ζώνη τραυματικού, όπου είναι αυξημένος ο κίνδυνος να συμβεί ένας τραυματισμός και περεταίρω να εμφανιστούν </a:t>
            </a:r>
            <a:r>
              <a:rPr lang="el-GR" sz="2000" b="1" dirty="0" err="1"/>
              <a:t>ψυχοπαθολογίες</a:t>
            </a:r>
            <a:r>
              <a:rPr lang="el-GR" sz="2000" b="1" dirty="0"/>
              <a:t> που μπορεί να αφορούν οριακές και </a:t>
            </a:r>
            <a:r>
              <a:rPr lang="el-GR" sz="2000" b="1" dirty="0" err="1"/>
              <a:t>ναρκισσιστικες</a:t>
            </a:r>
            <a:r>
              <a:rPr lang="el-GR" sz="2000" b="1" dirty="0"/>
              <a:t> δ/</a:t>
            </a:r>
            <a:r>
              <a:rPr lang="el-GR" sz="2000" b="1" dirty="0" err="1"/>
              <a:t>χες</a:t>
            </a:r>
            <a:r>
              <a:rPr lang="el-GR" sz="2000" b="1" dirty="0"/>
              <a:t>, ψυχοσωματικές καταστάσεις</a:t>
            </a:r>
            <a:r>
              <a:rPr lang="el-GR" sz="2000" dirty="0"/>
              <a:t>, </a:t>
            </a:r>
            <a:r>
              <a:rPr lang="el-GR" sz="2000" b="1" dirty="0"/>
              <a:t>καθώς και σωματοποιήσεις</a:t>
            </a:r>
            <a:endParaRPr lang="el-GR" sz="2000" dirty="0"/>
          </a:p>
          <a:p>
            <a:pPr algn="just"/>
            <a:endParaRPr lang="el-GR" sz="500" dirty="0"/>
          </a:p>
          <a:p>
            <a:pPr algn="just"/>
            <a:r>
              <a:rPr lang="el-GR" sz="2000" dirty="0"/>
              <a:t>Οι </a:t>
            </a:r>
            <a:r>
              <a:rPr lang="en-US" sz="2000" dirty="0"/>
              <a:t>Botella</a:t>
            </a:r>
            <a:r>
              <a:rPr lang="el-GR" sz="2000" dirty="0"/>
              <a:t> παρουσιάζουν την ψυχαναλυτική κατανόηση του ανθρώπου ως εξής</a:t>
            </a:r>
            <a:r>
              <a:rPr lang="en-US" sz="2000" dirty="0"/>
              <a:t>: </a:t>
            </a:r>
            <a:r>
              <a:rPr lang="el-GR" sz="2000" dirty="0"/>
              <a:t>«Ο άνθρωπος προσδιορίζεται από μια πρωταρχική συνθήκη</a:t>
            </a:r>
            <a:r>
              <a:rPr lang="en-US" sz="2000" dirty="0"/>
              <a:t>: </a:t>
            </a:r>
            <a:r>
              <a:rPr lang="el-GR" sz="2000" dirty="0"/>
              <a:t>είναι μια ενότητα προερχόμενη από τη συνάφεια των σχέσεων στοιχείων ή φύσεων ριζικά διαφορετικών</a:t>
            </a:r>
            <a:r>
              <a:rPr lang="en-US" sz="2000" dirty="0"/>
              <a:t>: </a:t>
            </a:r>
            <a:r>
              <a:rPr lang="el-GR" sz="2000" dirty="0"/>
              <a:t>ψυχή, σώμα και κόσμος. Το Εγώ ριζωμένο σε αυτούς τους τόπους περάσματος, ψυχισμού κόσμου και ψυχισμού σώματος συνίσταται σε συνδέσεις όσο είναι δυνατόν μόνιμες που μετατρέπουν την ελεύθερη ενέργεια και το τραυματικό δυναμικό σε δεσμευμένη ενέργεια, σε συστήματα αναπαραστάσεων και σε ψυχικές τοπογραφίες». </a:t>
            </a:r>
          </a:p>
          <a:p>
            <a:pPr algn="just"/>
            <a:endParaRPr lang="el-GR" dirty="0"/>
          </a:p>
        </p:txBody>
      </p:sp>
    </p:spTree>
    <p:extLst>
      <p:ext uri="{BB962C8B-B14F-4D97-AF65-F5344CB8AC3E}">
        <p14:creationId xmlns:p14="http://schemas.microsoft.com/office/powerpoint/2010/main" val="3103163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F11ECB1-C760-4621-808E-F6C0D769343B}"/>
              </a:ext>
            </a:extLst>
          </p:cNvPr>
          <p:cNvSpPr>
            <a:spLocks noGrp="1"/>
          </p:cNvSpPr>
          <p:nvPr>
            <p:ph idx="1"/>
          </p:nvPr>
        </p:nvSpPr>
        <p:spPr>
          <a:xfrm>
            <a:off x="1500326" y="79899"/>
            <a:ext cx="10691673" cy="6778101"/>
          </a:xfrm>
        </p:spPr>
        <p:txBody>
          <a:bodyPr>
            <a:noAutofit/>
          </a:bodyPr>
          <a:lstStyle/>
          <a:p>
            <a:pPr algn="just"/>
            <a:r>
              <a:rPr lang="el-GR" sz="2100" dirty="0"/>
              <a:t>Οι </a:t>
            </a:r>
            <a:r>
              <a:rPr lang="en-US" sz="2100" b="1" dirty="0" err="1">
                <a:solidFill>
                  <a:srgbClr val="C00000"/>
                </a:solidFill>
              </a:rPr>
              <a:t>Botella</a:t>
            </a:r>
            <a:r>
              <a:rPr lang="en-US" sz="2100" dirty="0"/>
              <a:t> </a:t>
            </a:r>
            <a:r>
              <a:rPr lang="el-GR" sz="2100" dirty="0"/>
              <a:t>ορίζοντας το </a:t>
            </a:r>
            <a:r>
              <a:rPr lang="el-GR" sz="2100" b="1" dirty="0">
                <a:solidFill>
                  <a:srgbClr val="C00000"/>
                </a:solidFill>
              </a:rPr>
              <a:t>τραύμα</a:t>
            </a:r>
            <a:r>
              <a:rPr lang="el-GR" sz="2100" dirty="0"/>
              <a:t> λένε </a:t>
            </a:r>
            <a:r>
              <a:rPr lang="el-GR" sz="2100" dirty="0" err="1"/>
              <a:t>οτι</a:t>
            </a:r>
            <a:r>
              <a:rPr lang="en-US" sz="2100" dirty="0"/>
              <a:t>: </a:t>
            </a:r>
          </a:p>
          <a:p>
            <a:pPr marL="0" indent="0" algn="just">
              <a:buNone/>
            </a:pPr>
            <a:r>
              <a:rPr lang="el-GR" sz="2200" dirty="0"/>
              <a:t>«το πραγματικό γεγονός είναι τραυματικό όταν σε μια βίαιη παλινδρομική κίνηση συντονίζεται μέσω μιας άμεσης αισθητηριακής οδού με το τραυματικό δυναμικό, καταστρέφοντας τα αναπαραστατικά συστήματα και τις δυνατότητες συνδέσεων…»</a:t>
            </a:r>
          </a:p>
          <a:p>
            <a:pPr marL="0" indent="0" algn="just">
              <a:buNone/>
            </a:pPr>
            <a:endParaRPr lang="el-GR" sz="500" dirty="0"/>
          </a:p>
          <a:p>
            <a:pPr marL="0" indent="0" algn="just">
              <a:buNone/>
            </a:pPr>
            <a:r>
              <a:rPr lang="el-GR" sz="2200" dirty="0" err="1"/>
              <a:t>Μ’έναν</a:t>
            </a:r>
            <a:r>
              <a:rPr lang="el-GR" sz="2200" dirty="0"/>
              <a:t> ανάλογο τρόπο αναφέρονται στην τραυματική νεύρωση. Υπενθυμίζουν τις αναφορές του </a:t>
            </a:r>
            <a:r>
              <a:rPr lang="en-US" sz="2200" dirty="0"/>
              <a:t>Freud </a:t>
            </a:r>
            <a:r>
              <a:rPr lang="el-GR" sz="2200" dirty="0"/>
              <a:t>στις αισθητηριακές μνημονικές εικόνες, τα «</a:t>
            </a:r>
            <a:r>
              <a:rPr lang="en-US" sz="2200" dirty="0"/>
              <a:t>fueros», </a:t>
            </a:r>
            <a:r>
              <a:rPr lang="el-GR" sz="2200" dirty="0"/>
              <a:t>τα οποία διατρέχουν </a:t>
            </a:r>
            <a:r>
              <a:rPr lang="el-GR" sz="2200" dirty="0" err="1"/>
              <a:t>απαράλακτα</a:t>
            </a:r>
            <a:r>
              <a:rPr lang="el-GR" sz="2200" dirty="0"/>
              <a:t> την ψυχική ζωή και υποστηρίζουν ότι το όνειρο της τραυματικής νεύρωσης είναι μεν μνήμη, αλλά δεν είναι μνημονικό ίχνος. Δηλαδή δεν είναι και δεν μπορεί να γίνει έκφραση ή περιεχόμενο του ασυνειδήτου ούτε αντικείμενο επεξεργασίας του </a:t>
            </a:r>
            <a:r>
              <a:rPr lang="el-GR" sz="2200" dirty="0" err="1"/>
              <a:t>προσυνειδητού</a:t>
            </a:r>
            <a:r>
              <a:rPr lang="el-GR" sz="2200" dirty="0"/>
              <a:t>. Είναι αντιληπτό ίχνος ή αισθητηριακή μνήμη. </a:t>
            </a:r>
          </a:p>
          <a:p>
            <a:pPr marL="0" indent="0" algn="just">
              <a:buNone/>
            </a:pPr>
            <a:endParaRPr lang="el-GR" sz="500" dirty="0"/>
          </a:p>
          <a:p>
            <a:pPr marL="0" indent="0" algn="just">
              <a:buNone/>
            </a:pPr>
            <a:r>
              <a:rPr lang="el-GR" sz="2200" dirty="0"/>
              <a:t>Η αισθητηριακή μνήμη μπορεί να αναδυθεί εντός μιας παθολογικής μορφολογικής παλινδρόμησης, χωρίς τη διάσταση της χρονικής και τοπικής παλινδρόμησης. Αυτή η </a:t>
            </a:r>
            <a:r>
              <a:rPr lang="el-GR" sz="2200" b="1" dirty="0"/>
              <a:t>οδός πρόσβασης </a:t>
            </a:r>
            <a:r>
              <a:rPr lang="el-GR" sz="2200" dirty="0"/>
              <a:t>στην αισθητηριακή μνήμη χαρακτηρίζει την τραυματική νεύρωση και επιτρέπει στο Εγώ να δημιουργήσει μια απαραίτητη αιτιατική σύνδεση για την αποκατάσταση της ψυχικής συνοχής</a:t>
            </a:r>
          </a:p>
        </p:txBody>
      </p:sp>
    </p:spTree>
    <p:extLst>
      <p:ext uri="{BB962C8B-B14F-4D97-AF65-F5344CB8AC3E}">
        <p14:creationId xmlns:p14="http://schemas.microsoft.com/office/powerpoint/2010/main" val="4230723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8F637EF-2FCE-4B6D-9831-20DDE13EC318}"/>
              </a:ext>
            </a:extLst>
          </p:cNvPr>
          <p:cNvSpPr>
            <a:spLocks noGrp="1"/>
          </p:cNvSpPr>
          <p:nvPr>
            <p:ph idx="1"/>
          </p:nvPr>
        </p:nvSpPr>
        <p:spPr>
          <a:xfrm>
            <a:off x="1171575" y="304800"/>
            <a:ext cx="10801349" cy="6553200"/>
          </a:xfrm>
        </p:spPr>
        <p:txBody>
          <a:bodyPr>
            <a:noAutofit/>
          </a:bodyPr>
          <a:lstStyle/>
          <a:p>
            <a:pPr algn="just"/>
            <a:r>
              <a:rPr lang="el-GR" sz="2000" dirty="0"/>
              <a:t>Η </a:t>
            </a:r>
            <a:r>
              <a:rPr lang="el-GR" sz="2000" b="1" dirty="0"/>
              <a:t>αναζήτηση αιτιατικών συνδέσεων </a:t>
            </a:r>
            <a:r>
              <a:rPr lang="el-GR" sz="2000" dirty="0"/>
              <a:t>αποτελεί μια </a:t>
            </a:r>
            <a:r>
              <a:rPr lang="el-GR" sz="2000" b="1" dirty="0"/>
              <a:t>μορφή </a:t>
            </a:r>
            <a:r>
              <a:rPr lang="el-GR" sz="2000" b="1" dirty="0" err="1"/>
              <a:t>αντιτραυματικής</a:t>
            </a:r>
            <a:r>
              <a:rPr lang="el-GR" sz="2000" b="1" dirty="0"/>
              <a:t> άμυνας </a:t>
            </a:r>
            <a:r>
              <a:rPr lang="el-GR" sz="2000" dirty="0"/>
              <a:t>που κλινικά εκφράζεται μέσω λογικών ακολουθιών, συμπερασμάτων, σκέψεων και αντιλήψεων. Με αυτόν τον τρόπο </a:t>
            </a:r>
            <a:r>
              <a:rPr lang="el-GR" sz="2000" b="1" dirty="0">
                <a:solidFill>
                  <a:srgbClr val="C00000"/>
                </a:solidFill>
              </a:rPr>
              <a:t>συντίθενται μορφές «κατασκευών-φετίχ</a:t>
            </a:r>
            <a:r>
              <a:rPr lang="el-GR" sz="2000" b="1" dirty="0"/>
              <a:t>»</a:t>
            </a:r>
            <a:r>
              <a:rPr lang="el-GR" sz="2000" dirty="0"/>
              <a:t>. Φετίχ </a:t>
            </a:r>
            <a:r>
              <a:rPr lang="el-GR" sz="2000" b="1" dirty="0">
                <a:solidFill>
                  <a:srgbClr val="C00000"/>
                </a:solidFill>
              </a:rPr>
              <a:t>υπό την έννοια της απουσίας ψυχικής </a:t>
            </a:r>
            <a:r>
              <a:rPr lang="el-GR" sz="2000" b="1" dirty="0" err="1">
                <a:solidFill>
                  <a:srgbClr val="C00000"/>
                </a:solidFill>
              </a:rPr>
              <a:t>νοηματοδότησης</a:t>
            </a:r>
            <a:r>
              <a:rPr lang="el-GR" sz="2000" b="1" dirty="0">
                <a:solidFill>
                  <a:srgbClr val="C00000"/>
                </a:solidFill>
              </a:rPr>
              <a:t> ή</a:t>
            </a:r>
            <a:r>
              <a:rPr lang="el-GR" sz="2000" dirty="0"/>
              <a:t> </a:t>
            </a:r>
            <a:r>
              <a:rPr lang="el-GR" sz="2000" b="1" dirty="0">
                <a:solidFill>
                  <a:srgbClr val="C00000"/>
                </a:solidFill>
              </a:rPr>
              <a:t>της διάψευσης του ψυχικού τραύματος </a:t>
            </a:r>
            <a:r>
              <a:rPr lang="el-GR" sz="2000" dirty="0"/>
              <a:t>και συγχρόνως </a:t>
            </a:r>
            <a:r>
              <a:rPr lang="el-GR" sz="2000" dirty="0" err="1"/>
              <a:t>υπο</a:t>
            </a:r>
            <a:r>
              <a:rPr lang="el-GR" sz="2000" dirty="0"/>
              <a:t> την έννοια </a:t>
            </a:r>
            <a:r>
              <a:rPr lang="el-GR" sz="2000" b="1" dirty="0">
                <a:solidFill>
                  <a:srgbClr val="C00000"/>
                </a:solidFill>
              </a:rPr>
              <a:t>μιας απτής εξήγησης βασισμένης σε αντιλήψεις και αντικειμενικές μνήμες</a:t>
            </a:r>
            <a:r>
              <a:rPr lang="el-GR" sz="2000" dirty="0"/>
              <a:t>. </a:t>
            </a:r>
          </a:p>
          <a:p>
            <a:pPr algn="just"/>
            <a:r>
              <a:rPr lang="el-GR" sz="2000" dirty="0"/>
              <a:t>Ένα κλινικό παράδειγμα αυτής της μορφής άμυνας είναι η περίπτωση του κυρίου Χ. που κατά τη διάρκεια μιας επώδυνης και κρίσιμης νοσηλείας </a:t>
            </a:r>
            <a:r>
              <a:rPr lang="el-GR" sz="2000" b="1" dirty="0"/>
              <a:t>συνέλεγε ιατρικά άρθρα και εξετάσεις μέσα από τα οποία αναζητούσε ένα νόημα και μια σαφή αιτιολόγηση των επίκαιρων βιωμάτων του</a:t>
            </a:r>
            <a:r>
              <a:rPr lang="el-GR" sz="2000" dirty="0"/>
              <a:t>. Η κλινική εργασία έδειξε ότι αυτή η </a:t>
            </a:r>
            <a:r>
              <a:rPr lang="el-GR" sz="2000" dirty="0" err="1"/>
              <a:t>αντιτραυματική</a:t>
            </a:r>
            <a:r>
              <a:rPr lang="el-GR" sz="2000" dirty="0"/>
              <a:t> νοητική διεργασία και συμπεριφορά επαναλάμβανε μια αντίστοιχη λειτουργία του πατέρα του ασθενούς, ο οποίος μετά το θάνατο της συζύγου του αφιερώθηκε στη </a:t>
            </a:r>
            <a:r>
              <a:rPr lang="el-GR" sz="2000" b="1" dirty="0"/>
              <a:t>«συλλογή μικρών πολύτιμων πραγμάτων». </a:t>
            </a:r>
            <a:r>
              <a:rPr lang="el-GR" sz="2000" dirty="0"/>
              <a:t>Η σκέψη του </a:t>
            </a:r>
            <a:r>
              <a:rPr lang="en-US" sz="2000" dirty="0" err="1"/>
              <a:t>Botella</a:t>
            </a:r>
            <a:r>
              <a:rPr lang="en-US" sz="2000" dirty="0"/>
              <a:t> </a:t>
            </a:r>
            <a:r>
              <a:rPr lang="el-GR" sz="2000" dirty="0"/>
              <a:t>για τη διάλυση της ψυχικής συνοχής μέσω της αισθητηριακής μνήμης που χαρακτηρίζει την τραυματική νεύρωση θυμίζει μια παρατήρηση του </a:t>
            </a:r>
            <a:r>
              <a:rPr lang="en-US" sz="2000" dirty="0" err="1"/>
              <a:t>Szwec</a:t>
            </a:r>
            <a:r>
              <a:rPr lang="en-US" sz="2000" dirty="0"/>
              <a:t> </a:t>
            </a:r>
            <a:r>
              <a:rPr lang="el-GR" sz="2000" dirty="0"/>
              <a:t>ότι «μια σωματοποίηση μπορεί να συμβαίνει εκεί όπου δεν οργανώνεται μια τραυματική νεύρωση». </a:t>
            </a:r>
          </a:p>
          <a:p>
            <a:pPr algn="just"/>
            <a:r>
              <a:rPr lang="el-GR" sz="2000" dirty="0"/>
              <a:t>Μάλιστα μια </a:t>
            </a:r>
            <a:r>
              <a:rPr lang="el-GR" sz="2000" dirty="0" err="1"/>
              <a:t>μεθύστερη</a:t>
            </a:r>
            <a:r>
              <a:rPr lang="el-GR" sz="2000" dirty="0"/>
              <a:t> εκδήλωση τραυματικής νεύρωσης μετά την εκδήλωση του νοσήματος μπορεί να θεωρηθεί ως μια προσπάθεια σβησίματος των αποδιοργανωτικών επιπτώσεων του μη συνδεδεμένου τραυματισμού. </a:t>
            </a:r>
          </a:p>
        </p:txBody>
      </p:sp>
    </p:spTree>
    <p:extLst>
      <p:ext uri="{BB962C8B-B14F-4D97-AF65-F5344CB8AC3E}">
        <p14:creationId xmlns:p14="http://schemas.microsoft.com/office/powerpoint/2010/main" val="1503120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DF11786-2AA2-4FB0-A447-B48932D76300}"/>
              </a:ext>
            </a:extLst>
          </p:cNvPr>
          <p:cNvSpPr>
            <a:spLocks noGrp="1"/>
          </p:cNvSpPr>
          <p:nvPr>
            <p:ph idx="1"/>
          </p:nvPr>
        </p:nvSpPr>
        <p:spPr>
          <a:xfrm>
            <a:off x="1276350" y="171449"/>
            <a:ext cx="10687050" cy="7029451"/>
          </a:xfrm>
        </p:spPr>
        <p:txBody>
          <a:bodyPr>
            <a:normAutofit/>
          </a:bodyPr>
          <a:lstStyle/>
          <a:p>
            <a:pPr algn="just"/>
            <a:r>
              <a:rPr lang="el-GR" dirty="0"/>
              <a:t>Οι </a:t>
            </a:r>
            <a:r>
              <a:rPr lang="en-US" dirty="0" err="1"/>
              <a:t>Botella</a:t>
            </a:r>
            <a:r>
              <a:rPr lang="en-US" dirty="0"/>
              <a:t> </a:t>
            </a:r>
            <a:r>
              <a:rPr lang="el-GR" dirty="0"/>
              <a:t>έχουν τονίσει την σημασία της παλινδρόμησης, καθώς και της από κοινού μεταξύ μητέρας-παιδιού ή αναλυτή-αναλυόμενου βίωσης μορφολογικών παλινδρομικών κινήσεων, μέσω των οποίων είναι </a:t>
            </a:r>
            <a:r>
              <a:rPr lang="el-GR" b="1" dirty="0"/>
              <a:t>δυνατή η σύνδεση και δημιουργία αναπαραστάσεων γύρω από τα πρωτογενή βιώματα και το αντιληπτικό</a:t>
            </a:r>
            <a:r>
              <a:rPr lang="el-GR" dirty="0"/>
              <a:t>. </a:t>
            </a:r>
          </a:p>
          <a:p>
            <a:pPr algn="just"/>
            <a:r>
              <a:rPr lang="el-GR" dirty="0"/>
              <a:t>Υπενθυμίζουν τη φράση του </a:t>
            </a:r>
            <a:r>
              <a:rPr lang="en-US" dirty="0"/>
              <a:t>Freud </a:t>
            </a:r>
            <a:r>
              <a:rPr lang="el-GR" dirty="0"/>
              <a:t>στο Εγώ και το Εκείνο, ότι η αντίληψη είναι για το Εγώ </a:t>
            </a:r>
            <a:r>
              <a:rPr lang="el-GR" dirty="0" err="1"/>
              <a:t>ο,τι</a:t>
            </a:r>
            <a:r>
              <a:rPr lang="el-GR" dirty="0"/>
              <a:t> είναι η </a:t>
            </a:r>
            <a:r>
              <a:rPr lang="el-GR" dirty="0" err="1"/>
              <a:t>ενόρμηση</a:t>
            </a:r>
            <a:r>
              <a:rPr lang="el-GR" dirty="0"/>
              <a:t> για το Εκείνο. Σχολιάζουν επίσης ότι η αντίληψη βγάζει την ψυχική κίνηση από την </a:t>
            </a:r>
            <a:r>
              <a:rPr lang="el-GR" dirty="0" err="1"/>
              <a:t>επαναληπτικότητα</a:t>
            </a:r>
            <a:r>
              <a:rPr lang="el-GR" dirty="0"/>
              <a:t> της </a:t>
            </a:r>
            <a:r>
              <a:rPr lang="el-GR" dirty="0" err="1"/>
              <a:t>ενόρμησης</a:t>
            </a:r>
            <a:r>
              <a:rPr lang="el-GR" dirty="0"/>
              <a:t> και εμπλουτίζει την </a:t>
            </a:r>
            <a:r>
              <a:rPr lang="el-GR" dirty="0" err="1"/>
              <a:t>σωματοψυχική</a:t>
            </a:r>
            <a:r>
              <a:rPr lang="el-GR" dirty="0"/>
              <a:t> διεργασία. Το Εγώ υποβάλλεται </a:t>
            </a:r>
            <a:r>
              <a:rPr lang="el-GR" dirty="0" err="1"/>
              <a:t>σ’έναν</a:t>
            </a:r>
            <a:r>
              <a:rPr lang="el-GR" dirty="0"/>
              <a:t> περιορισμό, ο οποίος δρα στους διάφορους δυναμικούς σχηματισμούς που συνθέτουν την ψυχική ζωή. Έτσι, οι ψυχικοί μηχανισμοί υποχρεούνται να συνεργήσουν σε μια κίνηση σύγκλισης και συνάφειας. Διαφορετικά, </a:t>
            </a:r>
            <a:r>
              <a:rPr lang="el-GR" dirty="0" err="1"/>
              <a:t>υπο</a:t>
            </a:r>
            <a:r>
              <a:rPr lang="el-GR" dirty="0"/>
              <a:t> τη δράση του αντιληπτικού πόλου, το Εγώ θα έτεινε κάθε στιγμή προς το τραύμα και την απώλεια των ορίων. </a:t>
            </a:r>
          </a:p>
          <a:p>
            <a:pPr algn="just"/>
            <a:r>
              <a:rPr lang="el-GR" dirty="0"/>
              <a:t>Στη σκέψη των </a:t>
            </a:r>
            <a:r>
              <a:rPr lang="en-US" dirty="0" err="1"/>
              <a:t>Botella</a:t>
            </a:r>
            <a:r>
              <a:rPr lang="en-US" dirty="0"/>
              <a:t> </a:t>
            </a:r>
            <a:r>
              <a:rPr lang="el-GR" dirty="0"/>
              <a:t>διατυπώνεται η ιδέα της ταλάντωσης που είναι σύμφυτη με τον άνθρωπο, μεταξύ μιας διαθεσιμότητας προς το τραυματικό και μιας διεργασίας μορφοποιήσεων. Οπότε και φυλογενετικά, αλλά και οντογενετικά και </a:t>
            </a:r>
            <a:r>
              <a:rPr lang="el-GR" dirty="0" err="1"/>
              <a:t>διαγενεαλογικά</a:t>
            </a:r>
            <a:r>
              <a:rPr lang="el-GR" dirty="0"/>
              <a:t>, η μορφοποίησης, η σταθεροποίηση ορισμένων στοιχείων δομικών ή διεργασιών, ωφέλιμων ή επιβλαβών, επέρχεται μέσα από την αλληλουχία παρόμοιων ταλαντώσεων. </a:t>
            </a:r>
          </a:p>
          <a:p>
            <a:pPr algn="just"/>
            <a:r>
              <a:rPr lang="el-GR" dirty="0"/>
              <a:t>Τα τελευταία χρόνια έχει μελετηθεί ερευνητικά η </a:t>
            </a:r>
            <a:r>
              <a:rPr lang="el-GR" dirty="0" err="1"/>
              <a:t>διαγενεαλογική</a:t>
            </a:r>
            <a:r>
              <a:rPr lang="el-GR" dirty="0"/>
              <a:t> και </a:t>
            </a:r>
            <a:r>
              <a:rPr lang="el-GR" dirty="0" err="1"/>
              <a:t>επιγενετική</a:t>
            </a:r>
            <a:r>
              <a:rPr lang="el-GR" dirty="0"/>
              <a:t> η μετάδοση του τραυματικού βιώματος και της </a:t>
            </a:r>
            <a:r>
              <a:rPr lang="el-GR" dirty="0" err="1"/>
              <a:t>αντιτραυματικής</a:t>
            </a:r>
            <a:r>
              <a:rPr lang="el-GR" dirty="0"/>
              <a:t> αμυντικής ικανότητας. Πολλά από αυτά τα πειραματικά δεδομένα αφορούν τη λειτουργία ποντικών. </a:t>
            </a:r>
            <a:r>
              <a:rPr lang="el-GR" b="1" dirty="0">
                <a:solidFill>
                  <a:srgbClr val="C00000"/>
                </a:solidFill>
              </a:rPr>
              <a:t>Στον άνθρωπο οι συνθήκες του τραυματισμού, των </a:t>
            </a:r>
            <a:r>
              <a:rPr lang="el-GR" b="1" dirty="0" err="1">
                <a:solidFill>
                  <a:srgbClr val="C00000"/>
                </a:solidFill>
              </a:rPr>
              <a:t>αμυνών</a:t>
            </a:r>
            <a:r>
              <a:rPr lang="el-GR" b="1" dirty="0">
                <a:solidFill>
                  <a:srgbClr val="C00000"/>
                </a:solidFill>
              </a:rPr>
              <a:t> και των μορφοποιήσεων είναι πολύ πιο πολύπλοκες</a:t>
            </a:r>
            <a:r>
              <a:rPr lang="el-GR" dirty="0"/>
              <a:t>, ακόμα και σε περίπτωση μη επαρκώς ψυχικής λειτουργίας και χρηστικής σκέψης.   </a:t>
            </a:r>
          </a:p>
        </p:txBody>
      </p:sp>
    </p:spTree>
    <p:extLst>
      <p:ext uri="{BB962C8B-B14F-4D97-AF65-F5344CB8AC3E}">
        <p14:creationId xmlns:p14="http://schemas.microsoft.com/office/powerpoint/2010/main" val="3059675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EB3B6B-62F6-4A99-9ACB-DFABFAF80645}"/>
              </a:ext>
            </a:extLst>
          </p:cNvPr>
          <p:cNvSpPr>
            <a:spLocks noGrp="1"/>
          </p:cNvSpPr>
          <p:nvPr>
            <p:ph type="title"/>
          </p:nvPr>
        </p:nvSpPr>
        <p:spPr>
          <a:xfrm>
            <a:off x="1340528" y="155413"/>
            <a:ext cx="10786369" cy="1280890"/>
          </a:xfrm>
        </p:spPr>
        <p:txBody>
          <a:bodyPr>
            <a:normAutofit/>
          </a:bodyPr>
          <a:lstStyle/>
          <a:p>
            <a:r>
              <a:rPr lang="en-US" sz="2200" b="1" dirty="0"/>
              <a:t>3. </a:t>
            </a:r>
            <a:r>
              <a:rPr lang="el-GR" sz="2200" b="1" dirty="0"/>
              <a:t>Η προσέγγιση της Ψυχοσωματικής Ιατρικής</a:t>
            </a:r>
            <a:r>
              <a:rPr lang="en-US" sz="2200" b="1" dirty="0"/>
              <a:t> </a:t>
            </a:r>
            <a:r>
              <a:rPr lang="el-GR" sz="2200" b="1" dirty="0"/>
              <a:t>(</a:t>
            </a:r>
            <a:r>
              <a:rPr lang="en-US" sz="2200" b="1" dirty="0"/>
              <a:t>Stress </a:t>
            </a:r>
            <a:r>
              <a:rPr lang="el-GR" sz="2200" b="1" dirty="0"/>
              <a:t>&amp; </a:t>
            </a:r>
            <a:r>
              <a:rPr lang="el-GR" sz="2200" b="1" dirty="0" err="1"/>
              <a:t>Μετατραυματική</a:t>
            </a:r>
            <a:r>
              <a:rPr lang="el-GR" sz="2200" b="1" dirty="0"/>
              <a:t> δ</a:t>
            </a:r>
            <a:r>
              <a:rPr lang="en-US" sz="2200" b="1" dirty="0"/>
              <a:t>/</a:t>
            </a:r>
            <a:r>
              <a:rPr lang="el-GR" sz="2200" b="1" dirty="0" err="1"/>
              <a:t>χη</a:t>
            </a:r>
            <a:r>
              <a:rPr lang="el-GR" sz="2200" b="1" dirty="0"/>
              <a:t>)  </a:t>
            </a:r>
          </a:p>
        </p:txBody>
      </p:sp>
      <p:sp>
        <p:nvSpPr>
          <p:cNvPr id="3" name="Θέση περιεχομένου 2">
            <a:extLst>
              <a:ext uri="{FF2B5EF4-FFF2-40B4-BE49-F238E27FC236}">
                <a16:creationId xmlns:a16="http://schemas.microsoft.com/office/drawing/2014/main" id="{8C34D521-8AE2-4137-8573-056D0C0DB633}"/>
              </a:ext>
            </a:extLst>
          </p:cNvPr>
          <p:cNvSpPr>
            <a:spLocks noGrp="1"/>
          </p:cNvSpPr>
          <p:nvPr>
            <p:ph idx="1"/>
          </p:nvPr>
        </p:nvSpPr>
        <p:spPr>
          <a:xfrm>
            <a:off x="1171851" y="905523"/>
            <a:ext cx="10857391" cy="5005700"/>
          </a:xfrm>
        </p:spPr>
        <p:txBody>
          <a:bodyPr>
            <a:noAutofit/>
          </a:bodyPr>
          <a:lstStyle/>
          <a:p>
            <a:pPr algn="just"/>
            <a:r>
              <a:rPr lang="el-GR" sz="2000" dirty="0"/>
              <a:t>Μελέτες δείχνουν ότι </a:t>
            </a:r>
            <a:r>
              <a:rPr lang="el-GR" sz="2000" b="1" dirty="0"/>
              <a:t>η παρουσία τραυματικών παραγόντων και σοβαρών συνθηκών στρες</a:t>
            </a:r>
            <a:r>
              <a:rPr lang="el-GR" sz="2000" dirty="0"/>
              <a:t> συνδέονται με </a:t>
            </a:r>
            <a:r>
              <a:rPr lang="el-GR" sz="2000" b="1" dirty="0">
                <a:solidFill>
                  <a:srgbClr val="C00000"/>
                </a:solidFill>
              </a:rPr>
              <a:t>αύξηση των επισκέψεων και νοσηλειών στην πρωτοβάθμια και δευτεροβάθμια περίθαλψη </a:t>
            </a:r>
            <a:r>
              <a:rPr lang="el-GR" sz="2000" dirty="0"/>
              <a:t>(</a:t>
            </a:r>
            <a:r>
              <a:rPr lang="en-US" sz="2000" dirty="0"/>
              <a:t>Gawronski et. Al., 2014). </a:t>
            </a:r>
          </a:p>
          <a:p>
            <a:pPr algn="just"/>
            <a:r>
              <a:rPr lang="el-GR" sz="2000" dirty="0"/>
              <a:t>Από το 1990 έως το 2000 με τη συνεργασία νεφρολόγων, πραγματοποιήθηκε </a:t>
            </a:r>
            <a:r>
              <a:rPr lang="el-GR" sz="2000" b="1" dirty="0"/>
              <a:t>μια σειρά ψυχοπαθολογικών και ψυχοσωματικών κλινικών ερευνών</a:t>
            </a:r>
            <a:r>
              <a:rPr lang="el-GR" sz="2000" dirty="0"/>
              <a:t> και συγχρόνως </a:t>
            </a:r>
            <a:r>
              <a:rPr lang="el-GR" sz="2000" b="1" dirty="0"/>
              <a:t>παρακολούθησης ασθενών με χρόνια νεφρική ανεπάρκεια τελικού σταδίου</a:t>
            </a:r>
            <a:r>
              <a:rPr lang="el-GR" sz="2000" dirty="0"/>
              <a:t> </a:t>
            </a:r>
            <a:r>
              <a:rPr lang="el-GR" sz="2000" dirty="0" err="1"/>
              <a:t>υπο</a:t>
            </a:r>
            <a:r>
              <a:rPr lang="el-GR" sz="2000" dirty="0"/>
              <a:t> τεχνητό νεφρό (</a:t>
            </a:r>
            <a:r>
              <a:rPr lang="en-US" sz="2000" dirty="0"/>
              <a:t>Cleopas et. Al., 1993/1994/1995). </a:t>
            </a:r>
            <a:r>
              <a:rPr lang="el-GR" sz="2000" dirty="0"/>
              <a:t>Στις μελέτες παρατηρήθηκε ότι </a:t>
            </a:r>
            <a:r>
              <a:rPr lang="el-GR" sz="2000" b="1" dirty="0"/>
              <a:t>το σύνολο των ασθενών ανέφερε την εμφάνιση ενός αρνητικού, δυσάρεστου βιώματος, κυρίως απώλειας </a:t>
            </a:r>
            <a:r>
              <a:rPr lang="el-GR" sz="2000" dirty="0"/>
              <a:t>(θάνατος ή χωρισμός)προσώπου/εργασίας. Ανάλογα ευρήματα διαπιστώθηκαν σε </a:t>
            </a:r>
            <a:r>
              <a:rPr lang="el-GR" sz="2000" dirty="0" err="1"/>
              <a:t>ο,τι</a:t>
            </a:r>
            <a:r>
              <a:rPr lang="el-GR" sz="2000" dirty="0"/>
              <a:t> αφορά τις </a:t>
            </a:r>
            <a:r>
              <a:rPr lang="el-GR" sz="2000" b="1" dirty="0">
                <a:solidFill>
                  <a:srgbClr val="C00000"/>
                </a:solidFill>
              </a:rPr>
              <a:t>υποτροπές</a:t>
            </a:r>
            <a:r>
              <a:rPr lang="el-GR" sz="2000" dirty="0"/>
              <a:t> και τις </a:t>
            </a:r>
            <a:r>
              <a:rPr lang="el-GR" sz="2000" b="1" dirty="0">
                <a:solidFill>
                  <a:srgbClr val="C00000"/>
                </a:solidFill>
              </a:rPr>
              <a:t>επιπλοκές</a:t>
            </a:r>
            <a:r>
              <a:rPr lang="el-GR" sz="2000" dirty="0"/>
              <a:t> της κατάστασης των ασθενών, καθώς και της ανάγκης έκτακτης νοσηλείας. </a:t>
            </a:r>
          </a:p>
          <a:p>
            <a:pPr algn="just"/>
            <a:r>
              <a:rPr lang="el-GR" sz="2000" dirty="0"/>
              <a:t>Ένα </a:t>
            </a:r>
            <a:r>
              <a:rPr lang="el-GR" sz="2000" b="1" dirty="0"/>
              <a:t>βασικό κλινικό χαρακτηριστικό της τραυματικής παθολογίας είναι η διακύμανση της συμπτωματολογίας</a:t>
            </a:r>
            <a:r>
              <a:rPr lang="el-GR" sz="2000" dirty="0"/>
              <a:t>, στοιχείο που επίσης παρατηρήθηκε σε αυτές τις έρευνες, </a:t>
            </a:r>
            <a:r>
              <a:rPr lang="el-GR" sz="2000" dirty="0" err="1"/>
              <a:t>δλδ</a:t>
            </a:r>
            <a:r>
              <a:rPr lang="el-GR" sz="2000" dirty="0"/>
              <a:t> η </a:t>
            </a:r>
            <a:r>
              <a:rPr lang="el-GR" sz="2000" b="1" dirty="0">
                <a:solidFill>
                  <a:srgbClr val="C00000"/>
                </a:solidFill>
              </a:rPr>
              <a:t>ποσοτική και ποιοτική μεταβολή των συμπτωμάτων της ψυχικής λειτουργίας μέσα στον χρόνο</a:t>
            </a:r>
            <a:r>
              <a:rPr lang="el-GR" sz="2000" dirty="0"/>
              <a:t>. Οι μεταβολές αυτές φάνηκε να συνδέονται με υποκειμενικά βιώματα, την πορεία και τα </a:t>
            </a:r>
            <a:r>
              <a:rPr lang="el-GR" sz="2200" dirty="0" err="1"/>
              <a:t>συμβάματα</a:t>
            </a:r>
            <a:r>
              <a:rPr lang="el-GR" sz="2200" dirty="0"/>
              <a:t> της νόσου, καθώς και της θεραπείας. </a:t>
            </a:r>
          </a:p>
        </p:txBody>
      </p:sp>
    </p:spTree>
    <p:extLst>
      <p:ext uri="{BB962C8B-B14F-4D97-AF65-F5344CB8AC3E}">
        <p14:creationId xmlns:p14="http://schemas.microsoft.com/office/powerpoint/2010/main" val="42414528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350D701-A093-40AA-B7A4-A7269F7A98BA}"/>
              </a:ext>
            </a:extLst>
          </p:cNvPr>
          <p:cNvSpPr>
            <a:spLocks noGrp="1"/>
          </p:cNvSpPr>
          <p:nvPr>
            <p:ph idx="1"/>
          </p:nvPr>
        </p:nvSpPr>
        <p:spPr>
          <a:xfrm>
            <a:off x="1200151" y="0"/>
            <a:ext cx="10868024" cy="7057747"/>
          </a:xfrm>
        </p:spPr>
        <p:txBody>
          <a:bodyPr>
            <a:noAutofit/>
          </a:bodyPr>
          <a:lstStyle/>
          <a:p>
            <a:pPr algn="just"/>
            <a:r>
              <a:rPr lang="el-GR" sz="2200" dirty="0"/>
              <a:t>Από τα ερευνητικά ευρήματα και την κλινική παρακολούθηση των ασθενών που υποβάλλονται σε επώδυνες/κρίσιμες θεραπείες ή σε μακροχρόνιες νοσηλείες, διαφαίνεται ότι, συχνά </a:t>
            </a:r>
            <a:r>
              <a:rPr lang="el-GR" sz="2200" b="1" dirty="0">
                <a:solidFill>
                  <a:srgbClr val="C00000"/>
                </a:solidFill>
              </a:rPr>
              <a:t>η κλινική εικόνα της τραυματικής νεύρωσης </a:t>
            </a:r>
            <a:r>
              <a:rPr lang="el-GR" sz="2200" dirty="0"/>
              <a:t>και η </a:t>
            </a:r>
            <a:r>
              <a:rPr lang="el-GR" sz="2200" b="1" dirty="0">
                <a:solidFill>
                  <a:srgbClr val="C00000"/>
                </a:solidFill>
              </a:rPr>
              <a:t>αναφορά σε τραυματικά βιώματα που προηγήθηκαν της εμφάνισης ή της υποτροπής της νόσου</a:t>
            </a:r>
            <a:r>
              <a:rPr lang="el-GR" sz="2200" dirty="0"/>
              <a:t>, </a:t>
            </a:r>
            <a:r>
              <a:rPr lang="el-GR" sz="2200" b="1" dirty="0"/>
              <a:t>συνδέονται αναλογικά με τη συνολική χρονική διάρκεια της νόσου και της συχνότητας, καθώς και με τη μορφή των επιπλοκών. </a:t>
            </a:r>
          </a:p>
          <a:p>
            <a:pPr algn="just"/>
            <a:r>
              <a:rPr lang="el-GR" sz="2200" dirty="0"/>
              <a:t>Έτσι, </a:t>
            </a:r>
            <a:r>
              <a:rPr lang="el-GR" sz="2200" b="1" dirty="0"/>
              <a:t>η εκδήλωση ή το βίωμα της τραυματικής νεύρωσης</a:t>
            </a:r>
            <a:r>
              <a:rPr lang="el-GR" sz="2200" dirty="0"/>
              <a:t>, συνοδευόμενο από την εναλλαγή των συμπτωμάτων </a:t>
            </a:r>
            <a:r>
              <a:rPr lang="el-GR" sz="2200" b="1" dirty="0"/>
              <a:t>μπορούν να κατανοηθούν ως αντίδραση και προσπάθεια ελέγχου μιας απειλούμενης σωματικής αποδιοργάνωσης</a:t>
            </a:r>
            <a:r>
              <a:rPr lang="el-GR" sz="2200" dirty="0"/>
              <a:t>. Τα όργανα, οι λειτουργίες, αλλά και το βίωμα από την ιατρική περίθαλψη εκλαμβάνονται ως αντικείμενα εκεί που πλέον δεν «κρατούν» οι επενδύσεις, ιδίως όπου ο ψυχισμός </a:t>
            </a:r>
            <a:r>
              <a:rPr lang="el-GR" sz="2200" dirty="0" err="1"/>
              <a:t>διέπεται</a:t>
            </a:r>
            <a:r>
              <a:rPr lang="el-GR" sz="2200" dirty="0"/>
              <a:t> από την χρηστική σκέψη (</a:t>
            </a:r>
            <a:r>
              <a:rPr lang="en-US" sz="2200" dirty="0"/>
              <a:t>Smadja</a:t>
            </a:r>
            <a:r>
              <a:rPr lang="el-GR" sz="2200" dirty="0"/>
              <a:t>,</a:t>
            </a:r>
            <a:r>
              <a:rPr lang="en-US" sz="2200" dirty="0"/>
              <a:t>1998)</a:t>
            </a:r>
            <a:r>
              <a:rPr lang="el-GR" sz="2200" dirty="0"/>
              <a:t>.</a:t>
            </a:r>
          </a:p>
          <a:p>
            <a:pPr algn="just"/>
            <a:r>
              <a:rPr lang="el-GR" sz="2200" dirty="0"/>
              <a:t>Σε </a:t>
            </a:r>
            <a:r>
              <a:rPr lang="el-GR" sz="2200" dirty="0" err="1"/>
              <a:t>ο,τι</a:t>
            </a:r>
            <a:r>
              <a:rPr lang="el-GR" sz="2200" dirty="0"/>
              <a:t> αφορά νοσηλευόμενους/χρόνιους ασθενείς σημαντικό είναι να δοθεί θεραπευτική βαρύτητα στο γεγονός ότι </a:t>
            </a:r>
            <a:r>
              <a:rPr lang="el-GR" sz="2200" b="1" dirty="0">
                <a:solidFill>
                  <a:srgbClr val="C00000"/>
                </a:solidFill>
              </a:rPr>
              <a:t>τα συμπτώματα της </a:t>
            </a:r>
            <a:r>
              <a:rPr lang="el-GR" sz="2200" b="1" dirty="0" err="1">
                <a:solidFill>
                  <a:srgbClr val="C00000"/>
                </a:solidFill>
              </a:rPr>
              <a:t>μετατραυματικής</a:t>
            </a:r>
            <a:r>
              <a:rPr lang="el-GR" sz="2200" b="1" dirty="0">
                <a:solidFill>
                  <a:srgbClr val="C00000"/>
                </a:solidFill>
              </a:rPr>
              <a:t> δ/</a:t>
            </a:r>
            <a:r>
              <a:rPr lang="el-GR" sz="2200" b="1" dirty="0" err="1">
                <a:solidFill>
                  <a:srgbClr val="C00000"/>
                </a:solidFill>
              </a:rPr>
              <a:t>χης</a:t>
            </a:r>
            <a:r>
              <a:rPr lang="el-GR" sz="2200" b="1" dirty="0">
                <a:solidFill>
                  <a:srgbClr val="C00000"/>
                </a:solidFill>
              </a:rPr>
              <a:t> </a:t>
            </a:r>
            <a:r>
              <a:rPr lang="el-GR" sz="2200" dirty="0"/>
              <a:t>δεν είναι παρά </a:t>
            </a:r>
            <a:r>
              <a:rPr lang="el-GR" sz="2200" b="1" dirty="0"/>
              <a:t>ψευδή ερείσματα μιας απόπειρας ανάκτησης των </a:t>
            </a:r>
            <a:r>
              <a:rPr lang="el-GR" sz="2200" b="1" dirty="0" err="1"/>
              <a:t>λιβιδινικών</a:t>
            </a:r>
            <a:r>
              <a:rPr lang="el-GR" sz="2200" b="1" dirty="0"/>
              <a:t> επενδύσεων</a:t>
            </a:r>
            <a:r>
              <a:rPr lang="el-GR" sz="2200" dirty="0"/>
              <a:t>. Το ψευδές αυτό έρεισμα είναι πιθανό να προδώσει τον ασθενή με την έννοια της μη επαρκούς </a:t>
            </a:r>
            <a:r>
              <a:rPr lang="el-GR" sz="2200" dirty="0" err="1"/>
              <a:t>αντικτραυματικής</a:t>
            </a:r>
            <a:r>
              <a:rPr lang="el-GR" sz="2200" dirty="0"/>
              <a:t> αμυντικότητας. </a:t>
            </a:r>
          </a:p>
        </p:txBody>
      </p:sp>
    </p:spTree>
    <p:extLst>
      <p:ext uri="{BB962C8B-B14F-4D97-AF65-F5344CB8AC3E}">
        <p14:creationId xmlns:p14="http://schemas.microsoft.com/office/powerpoint/2010/main" val="508593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F906424-8710-4007-BD3B-860B86CB2D68}"/>
              </a:ext>
            </a:extLst>
          </p:cNvPr>
          <p:cNvSpPr>
            <a:spLocks noGrp="1"/>
          </p:cNvSpPr>
          <p:nvPr>
            <p:ph idx="1"/>
          </p:nvPr>
        </p:nvSpPr>
        <p:spPr>
          <a:xfrm>
            <a:off x="1228725" y="123825"/>
            <a:ext cx="10725149" cy="6734175"/>
          </a:xfrm>
        </p:spPr>
        <p:txBody>
          <a:bodyPr>
            <a:noAutofit/>
          </a:bodyPr>
          <a:lstStyle/>
          <a:p>
            <a:pPr algn="just"/>
            <a:r>
              <a:rPr lang="el-GR" sz="2200" dirty="0"/>
              <a:t>Σε αυτήν την κατεύθυνση είναι ιδιαίτερα σημαντική η παρουσία και λειτουργία συνολικά του ιατρικού και θεραπευτικού προσωπικού, έτσι ώστε να στηρίξει τη δυνατότητα των επενδύσεων και των </a:t>
            </a:r>
            <a:r>
              <a:rPr lang="el-GR" sz="2200" dirty="0" err="1"/>
              <a:t>νοηματοδοτήσεων</a:t>
            </a:r>
            <a:r>
              <a:rPr lang="el-GR" sz="2200" dirty="0"/>
              <a:t>, οι οποίες θα μπορέσουν να αναχαιτίσουν τις κινήσεις αποδιοργάνωσης. </a:t>
            </a:r>
          </a:p>
          <a:p>
            <a:pPr algn="just"/>
            <a:r>
              <a:rPr lang="el-GR" sz="2200" dirty="0"/>
              <a:t>Η έννοια του στρες, έτσι όπως διατυπώθηκε από τον </a:t>
            </a:r>
            <a:r>
              <a:rPr lang="en-US" sz="2200" dirty="0"/>
              <a:t>Hans Selye(1956), </a:t>
            </a:r>
            <a:r>
              <a:rPr lang="el-GR" sz="2200" dirty="0"/>
              <a:t>αρχικά αφορούσε σωματικές καταστάσεις και αντιδράσεις, πέραν των δυνατοτήτων ομοιοστασίας και προσαρμογής του οργανισμού. Σταδιακά η έννοια του στρες αναγνωρίστηκε τόσο από την επιστημονική κοινότητα όσο και από την ευρύτερη κοινωνία. </a:t>
            </a:r>
          </a:p>
          <a:p>
            <a:pPr algn="just"/>
            <a:r>
              <a:rPr lang="el-GR" sz="2200" dirty="0"/>
              <a:t>Ο </a:t>
            </a:r>
            <a:r>
              <a:rPr lang="en-US" sz="2200" dirty="0"/>
              <a:t>Gerard </a:t>
            </a:r>
            <a:r>
              <a:rPr lang="en-US" sz="2200" dirty="0" err="1"/>
              <a:t>Szwec</a:t>
            </a:r>
            <a:r>
              <a:rPr lang="en-US" sz="2200" dirty="0"/>
              <a:t> </a:t>
            </a:r>
            <a:r>
              <a:rPr lang="el-GR" sz="2200" dirty="0"/>
              <a:t>(2005), επισημαίνει ότι η έννοια του στρες μετατοπίζει το βάρος του μηχανισμού ενός τραυματισμού από το </a:t>
            </a:r>
            <a:r>
              <a:rPr lang="el-GR" sz="2200" dirty="0" err="1"/>
              <a:t>ενδουποκειμενικό</a:t>
            </a:r>
            <a:r>
              <a:rPr lang="el-GR" sz="2200" dirty="0"/>
              <a:t> στο εξωτερικό αντικειμενικό. Επίσης, επιτρέπει σαφέστερες μετρήσεις ή σημεία αναφοράς, είτε έχουν να κάνουν με μετρήσιμες βιολογικές μεταβολές, είτε με μετρήσιμα ερεθίσματα, στοιχεία που ευνοούν την επιστημονική αναγνώριση. </a:t>
            </a:r>
          </a:p>
          <a:p>
            <a:pPr algn="just"/>
            <a:r>
              <a:rPr lang="el-GR" sz="2200" dirty="0"/>
              <a:t>Η </a:t>
            </a:r>
            <a:r>
              <a:rPr lang="en-US" sz="2200" dirty="0"/>
              <a:t>Beatrice la Francois (2005), </a:t>
            </a:r>
            <a:r>
              <a:rPr lang="el-GR" sz="2200" dirty="0"/>
              <a:t>προτείνει ότι η κλινική οντότητα του στρες αντιστοιχεί στην </a:t>
            </a:r>
            <a:r>
              <a:rPr lang="el-GR" sz="2200" dirty="0" err="1"/>
              <a:t>ενεστώσα</a:t>
            </a:r>
            <a:r>
              <a:rPr lang="el-GR" sz="2200" dirty="0"/>
              <a:t> νεύρωση ή στην αγχώδη νεύρωση του </a:t>
            </a:r>
            <a:r>
              <a:rPr lang="en-US" sz="2200" dirty="0"/>
              <a:t>Freud </a:t>
            </a:r>
            <a:r>
              <a:rPr lang="el-GR" sz="2200" dirty="0"/>
              <a:t>ή στις καταστάσεις διάχυτου άγχους με έλλειμα της ικανότητας </a:t>
            </a:r>
            <a:r>
              <a:rPr lang="el-GR" sz="2200" dirty="0" err="1"/>
              <a:t>νοηματοδότησης</a:t>
            </a:r>
            <a:r>
              <a:rPr lang="el-GR" sz="2200" dirty="0"/>
              <a:t> του </a:t>
            </a:r>
            <a:r>
              <a:rPr lang="en-US" sz="2200" dirty="0"/>
              <a:t>Marty </a:t>
            </a:r>
            <a:r>
              <a:rPr lang="el-GR" sz="2200" dirty="0"/>
              <a:t>και στις καταστάσεις που οδηγούν στην Κατάθλιψη. </a:t>
            </a:r>
          </a:p>
        </p:txBody>
      </p:sp>
    </p:spTree>
    <p:extLst>
      <p:ext uri="{BB962C8B-B14F-4D97-AF65-F5344CB8AC3E}">
        <p14:creationId xmlns:p14="http://schemas.microsoft.com/office/powerpoint/2010/main" val="3127005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0CB8BB4-1635-4B45-A6DA-A94C3F81AB35}"/>
              </a:ext>
            </a:extLst>
          </p:cNvPr>
          <p:cNvSpPr>
            <a:spLocks noGrp="1"/>
          </p:cNvSpPr>
          <p:nvPr>
            <p:ph idx="1"/>
          </p:nvPr>
        </p:nvSpPr>
        <p:spPr>
          <a:xfrm>
            <a:off x="1580225" y="213064"/>
            <a:ext cx="10457895" cy="6560598"/>
          </a:xfrm>
        </p:spPr>
        <p:txBody>
          <a:bodyPr>
            <a:normAutofit lnSpcReduction="10000"/>
          </a:bodyPr>
          <a:lstStyle/>
          <a:p>
            <a:pPr marL="0" indent="0" algn="just">
              <a:buNone/>
            </a:pPr>
            <a:r>
              <a:rPr lang="el-GR" sz="2200" dirty="0"/>
              <a:t>Η ενδελεχής εξέταση του τραύματος από τους</a:t>
            </a:r>
            <a:r>
              <a:rPr lang="en-US" sz="2200" dirty="0"/>
              <a:t>: </a:t>
            </a:r>
            <a:r>
              <a:rPr lang="en-US" sz="2200" b="1" dirty="0">
                <a:solidFill>
                  <a:srgbClr val="C00000"/>
                </a:solidFill>
              </a:rPr>
              <a:t>Freud, Ferenczi, Marty, Fain, Smadja</a:t>
            </a:r>
            <a:r>
              <a:rPr lang="el-GR" sz="2200" b="1" dirty="0">
                <a:solidFill>
                  <a:srgbClr val="C00000"/>
                </a:solidFill>
              </a:rPr>
              <a:t>, τους </a:t>
            </a:r>
            <a:r>
              <a:rPr lang="en-US" sz="2200" b="1" dirty="0">
                <a:solidFill>
                  <a:srgbClr val="C00000"/>
                </a:solidFill>
              </a:rPr>
              <a:t>Roussillon </a:t>
            </a:r>
            <a:r>
              <a:rPr lang="el-GR" sz="2200" b="1" dirty="0">
                <a:solidFill>
                  <a:srgbClr val="C00000"/>
                </a:solidFill>
              </a:rPr>
              <a:t>και </a:t>
            </a:r>
            <a:r>
              <a:rPr lang="en-US" sz="2200" b="1" dirty="0">
                <a:solidFill>
                  <a:srgbClr val="C00000"/>
                </a:solidFill>
              </a:rPr>
              <a:t>Botella</a:t>
            </a:r>
            <a:r>
              <a:rPr lang="en-US" sz="2200" dirty="0"/>
              <a:t>: </a:t>
            </a:r>
          </a:p>
          <a:p>
            <a:pPr marL="457200" indent="-457200" algn="just">
              <a:buAutoNum type="alphaLcParenR"/>
            </a:pPr>
            <a:r>
              <a:rPr lang="el-GR" sz="2200" dirty="0"/>
              <a:t>επιτρέπουν την κατανόηση των μηχανισμών που βρίσκονται στη βάση του πρώιμου τραύματος και της επανάληψής του σε μετέπειτα απώλειες </a:t>
            </a:r>
          </a:p>
          <a:p>
            <a:pPr marL="457200" indent="-457200" algn="just">
              <a:buAutoNum type="alphaLcParenR"/>
            </a:pPr>
            <a:r>
              <a:rPr lang="el-GR" sz="2200" dirty="0"/>
              <a:t>αναδεικνύουν τη δυναμική του τραυματικού και </a:t>
            </a:r>
          </a:p>
          <a:p>
            <a:pPr marL="457200" indent="-457200" algn="just">
              <a:buAutoNum type="alphaLcParenR"/>
            </a:pPr>
            <a:r>
              <a:rPr lang="el-GR" sz="2200" dirty="0"/>
              <a:t>συμβάλλουν στην αναζήτηση της γεφύρωσης του τραύματος με τη σωματοποίηση καθώς και με την ιδιαίτερη μορφή νοήματος που μπορεί να έχει η εμφάνιση ενός σωματικού νοήματος </a:t>
            </a:r>
            <a:endParaRPr lang="el-GR" sz="2000" dirty="0"/>
          </a:p>
          <a:p>
            <a:pPr marL="0" indent="0" algn="just">
              <a:buNone/>
            </a:pPr>
            <a:endParaRPr lang="el-GR" sz="1000" b="1" dirty="0"/>
          </a:p>
          <a:p>
            <a:pPr marL="0" indent="0" algn="just">
              <a:buNone/>
            </a:pPr>
            <a:r>
              <a:rPr lang="el-GR" sz="2200" b="1" dirty="0"/>
              <a:t>Σύμφωνα με την κατανόηση του τραύματος </a:t>
            </a:r>
            <a:r>
              <a:rPr lang="el-GR" sz="2200" dirty="0"/>
              <a:t>ως παραγόμενου στο όριο ψυχισμού και σώματος και σύμφωνα με την υπόθεση μιας διπλής απαίτησης ψυχικού έργου μεταξύ ψυχισμού και σώματος, </a:t>
            </a:r>
            <a:r>
              <a:rPr lang="el-GR" sz="2200" b="1" dirty="0"/>
              <a:t>προτείνεται η διάκριση δύο μορφών τραύματος και σωματοποίησης αντίστοιχα </a:t>
            </a:r>
            <a:r>
              <a:rPr lang="el-GR" sz="2200" dirty="0"/>
              <a:t>που αναλογεί στις δύο μορφές απαιτήσεων. </a:t>
            </a:r>
          </a:p>
          <a:p>
            <a:pPr marL="0" indent="0" algn="just">
              <a:buNone/>
            </a:pPr>
            <a:endParaRPr lang="el-GR" sz="1000" dirty="0"/>
          </a:p>
          <a:p>
            <a:pPr marL="0" indent="0" algn="just">
              <a:buNone/>
            </a:pPr>
            <a:r>
              <a:rPr lang="el-GR" sz="2200" dirty="0"/>
              <a:t>Επισημαίνεται επίσης </a:t>
            </a:r>
            <a:r>
              <a:rPr lang="el-GR" sz="2200" b="1" dirty="0"/>
              <a:t>η μορφή τραύματος των μεταβατικών διεργασιών </a:t>
            </a:r>
            <a:r>
              <a:rPr lang="el-GR" sz="2200" dirty="0"/>
              <a:t>και </a:t>
            </a:r>
            <a:r>
              <a:rPr lang="el-GR" sz="2200" b="1" dirty="0"/>
              <a:t>η σημασία της θεραπευτικής προσέγγισης του τραυματικού και των επιπτώσεων του εντός της μεταβατικής σχέσης</a:t>
            </a:r>
            <a:r>
              <a:rPr lang="el-GR" sz="2200" dirty="0"/>
              <a:t>. </a:t>
            </a:r>
          </a:p>
          <a:p>
            <a:pPr marL="0" indent="0" algn="just">
              <a:buNone/>
            </a:pPr>
            <a:r>
              <a:rPr lang="el-GR" sz="2200" dirty="0"/>
              <a:t>                                                                                                              </a:t>
            </a:r>
            <a:r>
              <a:rPr lang="el-GR" sz="2200" b="1" dirty="0">
                <a:solidFill>
                  <a:srgbClr val="C00000"/>
                </a:solidFill>
              </a:rPr>
              <a:t>Ι &amp; ΙΙ</a:t>
            </a:r>
          </a:p>
          <a:p>
            <a:pPr marL="0" indent="0">
              <a:buNone/>
            </a:pPr>
            <a:endParaRPr lang="en-US" sz="200" b="1" dirty="0"/>
          </a:p>
        </p:txBody>
      </p:sp>
    </p:spTree>
    <p:extLst>
      <p:ext uri="{BB962C8B-B14F-4D97-AF65-F5344CB8AC3E}">
        <p14:creationId xmlns:p14="http://schemas.microsoft.com/office/powerpoint/2010/main" val="2795312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B9FC44D-75DA-48A6-AE25-100006793388}"/>
              </a:ext>
            </a:extLst>
          </p:cNvPr>
          <p:cNvSpPr>
            <a:spLocks noGrp="1"/>
          </p:cNvSpPr>
          <p:nvPr>
            <p:ph idx="1"/>
          </p:nvPr>
        </p:nvSpPr>
        <p:spPr>
          <a:xfrm>
            <a:off x="1118586" y="106533"/>
            <a:ext cx="10930539" cy="7141992"/>
          </a:xfrm>
        </p:spPr>
        <p:txBody>
          <a:bodyPr>
            <a:noAutofit/>
          </a:bodyPr>
          <a:lstStyle/>
          <a:p>
            <a:pPr algn="just"/>
            <a:r>
              <a:rPr lang="el-GR" sz="2000" dirty="0">
                <a:solidFill>
                  <a:schemeClr val="tx1"/>
                </a:solidFill>
              </a:rPr>
              <a:t>Η κλινική έκφραση του τραυματικού εμφανίζεται όταν</a:t>
            </a:r>
            <a:r>
              <a:rPr lang="el-GR" sz="2000" b="1" dirty="0">
                <a:solidFill>
                  <a:srgbClr val="C00000"/>
                </a:solidFill>
              </a:rPr>
              <a:t> ένας ασθενής καταφεύγει στο σώμα του προκειμένου να ανταπεξέλθει του τραύματος και του πλήγματος της ναρκισσιστικής του υπόστασης </a:t>
            </a:r>
            <a:r>
              <a:rPr lang="en-US" sz="2000" dirty="0"/>
              <a:t>(Smadja, 1998). </a:t>
            </a:r>
            <a:endParaRPr lang="el-GR" sz="2000" dirty="0"/>
          </a:p>
          <a:p>
            <a:pPr algn="just"/>
            <a:r>
              <a:rPr lang="el-GR" sz="2000" dirty="0"/>
              <a:t>Ο </a:t>
            </a:r>
            <a:r>
              <a:rPr lang="en-US" sz="2000" dirty="0" err="1"/>
              <a:t>Pirlot</a:t>
            </a:r>
            <a:r>
              <a:rPr lang="en-US" sz="2000" dirty="0"/>
              <a:t> </a:t>
            </a:r>
            <a:r>
              <a:rPr lang="el-GR" sz="2000" dirty="0"/>
              <a:t>προτείνει την υπόθεση ότι ο μηχανισμός έκλυσης ενός ψυχοσωματικού νοσήματος, μετά από έναν ψυχικό τραυματισμό, έγκειται στη λειτουργία της ‘’επικοινωνίας’’ ή της ‘’παθολογίας της επικοινωνίας’’, μεταξύ σωματικών και ψυχικών συστημάτων. Δηλαδή μεταξύ της ψυχικής τοπογραφίας, του κεντρικού νευρικού και του αυτόνομου νευρικού συστήματος, του ανοσοποιητικού συστήματος και του άξονα υποθαλάμου-υπόφυσης-επινεφριδίων. </a:t>
            </a:r>
          </a:p>
          <a:p>
            <a:pPr algn="just"/>
            <a:r>
              <a:rPr lang="el-GR" sz="2000" dirty="0"/>
              <a:t>Κατά τον </a:t>
            </a:r>
            <a:r>
              <a:rPr lang="en-US" sz="2000" dirty="0" err="1"/>
              <a:t>Pirlot</a:t>
            </a:r>
            <a:r>
              <a:rPr lang="en-US" sz="2000" dirty="0"/>
              <a:t> </a:t>
            </a:r>
            <a:r>
              <a:rPr lang="el-GR" sz="2000" dirty="0"/>
              <a:t>υφίσταται μια δυναμική επικοινωνία και συνέργεια μεταξύ των συστημάτων. Η παθολογία της επικοινωνίας μεταξύ των συστημάτων σημαίνει ότι η δράση μετατοπίζεται από ένα σύστημα σε ένα άλλο, προκαλώντας δυσαρμονία στη συνολική λειτουργία ή επιφέροντας παθολογική λειτουργία επιμέρους συστημάτων και της σχέσης τους με άλλα συστήματα. </a:t>
            </a:r>
          </a:p>
          <a:p>
            <a:pPr algn="just"/>
            <a:r>
              <a:rPr lang="el-GR" sz="2000" dirty="0"/>
              <a:t>Ο </a:t>
            </a:r>
            <a:r>
              <a:rPr lang="en-US" sz="2000" dirty="0" err="1"/>
              <a:t>Pirlot</a:t>
            </a:r>
            <a:r>
              <a:rPr lang="el-GR" sz="2000" dirty="0"/>
              <a:t> υποστηρίζει επίσης, ότι μια καλά ισορροπημένη μορφή </a:t>
            </a:r>
            <a:r>
              <a:rPr lang="el-GR" sz="2000" dirty="0" err="1"/>
              <a:t>προψυχικού</a:t>
            </a:r>
            <a:r>
              <a:rPr lang="el-GR" sz="2000" dirty="0"/>
              <a:t> τραύματος δημιουργεί ένα κενό το οποίο θα μπορέσει να γίνει ένας χώρος οργάνωσης ενός ψυχικού αντικειμένου. Αντίθετα, η παθολογία του τραύματος αντιστοιχεί σε ένα </a:t>
            </a:r>
            <a:r>
              <a:rPr lang="en-US" sz="2000" dirty="0"/>
              <a:t>switch</a:t>
            </a:r>
            <a:r>
              <a:rPr lang="el-GR" sz="2000" dirty="0"/>
              <a:t>, μια αλλαγή κατεύθυνσης, ανάμεσα στα συστήματα, καθώς και σε μια σύγχυση δεξαμενών των </a:t>
            </a:r>
            <a:r>
              <a:rPr lang="el-GR" sz="2000" dirty="0" err="1"/>
              <a:t>ελκυστών</a:t>
            </a:r>
            <a:r>
              <a:rPr lang="el-GR" sz="2000" dirty="0"/>
              <a:t> που διέπουν τη διαμόρφωση του συνόλου των λειτουργιών. </a:t>
            </a:r>
          </a:p>
        </p:txBody>
      </p:sp>
    </p:spTree>
    <p:extLst>
      <p:ext uri="{BB962C8B-B14F-4D97-AF65-F5344CB8AC3E}">
        <p14:creationId xmlns:p14="http://schemas.microsoft.com/office/powerpoint/2010/main" val="1138994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94ED0E5-1A00-4776-A46B-72A050E8A543}"/>
              </a:ext>
            </a:extLst>
          </p:cNvPr>
          <p:cNvSpPr>
            <a:spLocks noGrp="1"/>
          </p:cNvSpPr>
          <p:nvPr>
            <p:ph idx="1"/>
          </p:nvPr>
        </p:nvSpPr>
        <p:spPr>
          <a:xfrm>
            <a:off x="1296140" y="461639"/>
            <a:ext cx="10813002" cy="6396361"/>
          </a:xfrm>
        </p:spPr>
        <p:txBody>
          <a:bodyPr>
            <a:normAutofit/>
          </a:bodyPr>
          <a:lstStyle/>
          <a:p>
            <a:pPr algn="just"/>
            <a:r>
              <a:rPr lang="el-GR" sz="2400" dirty="0"/>
              <a:t>Ακολουθώντας έναν ανάλογο τρόπο σκέψης προτείνεται ότι η επικοινωνία μεταξύ των πεδίων που απαρτίζουν τη </a:t>
            </a:r>
            <a:r>
              <a:rPr lang="el-GR" sz="2400" dirty="0" err="1"/>
              <a:t>σωματοψυχική</a:t>
            </a:r>
            <a:r>
              <a:rPr lang="el-GR" sz="2400" dirty="0"/>
              <a:t> οντότητα μπορεί να κατανοηθεί ως ένα πεδίο μεταβατικών σχέσεων</a:t>
            </a:r>
            <a:r>
              <a:rPr lang="en-US" sz="2400" dirty="0"/>
              <a:t>: </a:t>
            </a:r>
            <a:r>
              <a:rPr lang="el-GR" sz="2400" dirty="0" err="1"/>
              <a:t>ενδοσωματικών</a:t>
            </a:r>
            <a:r>
              <a:rPr lang="el-GR" sz="2400" dirty="0"/>
              <a:t>, του σώματος με τον ψυχισμό και της </a:t>
            </a:r>
            <a:r>
              <a:rPr lang="el-GR" sz="2400" dirty="0" err="1"/>
              <a:t>σωματοψυχικής</a:t>
            </a:r>
            <a:r>
              <a:rPr lang="el-GR" sz="2400" dirty="0"/>
              <a:t> οντότητας με τα αντικείμενα. </a:t>
            </a:r>
            <a:r>
              <a:rPr lang="el-GR" sz="2400" dirty="0" err="1"/>
              <a:t>Υπ’αυτήν</a:t>
            </a:r>
            <a:r>
              <a:rPr lang="el-GR" sz="2400" dirty="0"/>
              <a:t> την έννοια η οργάνωση και λειτουργία της </a:t>
            </a:r>
            <a:r>
              <a:rPr lang="el-GR" sz="2400" dirty="0" err="1"/>
              <a:t>σωματοψυχικής</a:t>
            </a:r>
            <a:r>
              <a:rPr lang="el-GR" sz="2400" dirty="0"/>
              <a:t> οντότητας θα μπορούσε να κατανοηθεί ως ένα σώμα-σχέση σε σχέση </a:t>
            </a:r>
            <a:r>
              <a:rPr lang="en-US" sz="2400" dirty="0"/>
              <a:t>(Cleopas, 2008)</a:t>
            </a:r>
            <a:r>
              <a:rPr lang="el-GR" sz="2400" dirty="0"/>
              <a:t> </a:t>
            </a:r>
            <a:r>
              <a:rPr lang="el-GR" sz="2400" dirty="0" err="1"/>
              <a:t>δλδ</a:t>
            </a:r>
            <a:r>
              <a:rPr lang="el-GR" sz="2400" dirty="0"/>
              <a:t> σε σχέση εντός αυτού, μεταξύ των συστημάτων που το απαρτίζουν και σε σχέση με τα αντικείμενα. </a:t>
            </a:r>
          </a:p>
          <a:p>
            <a:pPr algn="just"/>
            <a:endParaRPr lang="el-GR" sz="2400" dirty="0"/>
          </a:p>
          <a:p>
            <a:pPr algn="just"/>
            <a:r>
              <a:rPr lang="el-GR" sz="2400" dirty="0"/>
              <a:t>Η δυναμική μορφή αυτών των σχέσεων διαμορφώνεται σύμφωνα με έναν μη γραμμικό τρόπο και με μια αρχικά μη προβλεπόμενη διαμόρφωση δεξαμενών από </a:t>
            </a:r>
            <a:r>
              <a:rPr lang="el-GR" sz="2400" dirty="0" err="1"/>
              <a:t>ελκυστές</a:t>
            </a:r>
            <a:r>
              <a:rPr lang="el-GR" sz="2400" dirty="0"/>
              <a:t>. Πολλές ανάλογες έρευνες έχουν πραγματοποιηθεί ως προς την εγκεφαλική λειτουργία και τη σχέση της με την ανάδυση του ψυχισμού (</a:t>
            </a:r>
            <a:r>
              <a:rPr lang="en-US" sz="2400" dirty="0"/>
              <a:t>Freeman, 2000 &amp; </a:t>
            </a:r>
            <a:r>
              <a:rPr lang="en-US" sz="2400" dirty="0" err="1"/>
              <a:t>Panksepp</a:t>
            </a:r>
            <a:r>
              <a:rPr lang="en-US" sz="2400" dirty="0"/>
              <a:t>, 2000) </a:t>
            </a:r>
            <a:endParaRPr lang="el-GR" sz="2400" dirty="0"/>
          </a:p>
          <a:p>
            <a:pPr marL="0" indent="0" algn="just">
              <a:buNone/>
            </a:pPr>
            <a:endParaRPr lang="el-GR" sz="2400" dirty="0"/>
          </a:p>
          <a:p>
            <a:endParaRPr lang="el-GR" dirty="0"/>
          </a:p>
        </p:txBody>
      </p:sp>
    </p:spTree>
    <p:extLst>
      <p:ext uri="{BB962C8B-B14F-4D97-AF65-F5344CB8AC3E}">
        <p14:creationId xmlns:p14="http://schemas.microsoft.com/office/powerpoint/2010/main" val="1670869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89B9572-7269-4F9A-BCF4-1B2185FAD164}"/>
              </a:ext>
            </a:extLst>
          </p:cNvPr>
          <p:cNvSpPr>
            <a:spLocks noGrp="1"/>
          </p:cNvSpPr>
          <p:nvPr>
            <p:ph idx="1"/>
          </p:nvPr>
        </p:nvSpPr>
        <p:spPr>
          <a:xfrm>
            <a:off x="1242874" y="239697"/>
            <a:ext cx="10635448" cy="6409678"/>
          </a:xfrm>
        </p:spPr>
        <p:txBody>
          <a:bodyPr>
            <a:normAutofit/>
          </a:bodyPr>
          <a:lstStyle/>
          <a:p>
            <a:pPr algn="just"/>
            <a:r>
              <a:rPr lang="el-GR" sz="2400" dirty="0"/>
              <a:t>Η </a:t>
            </a:r>
            <a:r>
              <a:rPr lang="el-GR" sz="2400" b="1" dirty="0"/>
              <a:t>δυσλειτουργία του αυτόνομου νευρικού συστήματος συχνά είναι συνέπεια μιας ψυχικής παλινδρομικής ή αποδιοργανωτικής κίνησης</a:t>
            </a:r>
            <a:r>
              <a:rPr lang="el-GR" sz="2400" dirty="0"/>
              <a:t>. </a:t>
            </a:r>
            <a:endParaRPr lang="en-US" sz="2400" dirty="0"/>
          </a:p>
          <a:p>
            <a:pPr algn="just"/>
            <a:endParaRPr lang="el-GR" sz="1000" dirty="0"/>
          </a:p>
          <a:p>
            <a:pPr algn="just"/>
            <a:r>
              <a:rPr lang="el-GR" sz="2400" dirty="0"/>
              <a:t>Αντίστοιχη έρευνα των </a:t>
            </a:r>
            <a:r>
              <a:rPr lang="en-US" sz="2400" dirty="0"/>
              <a:t>Cao &amp; During, 2012 </a:t>
            </a:r>
            <a:r>
              <a:rPr lang="el-GR" sz="2400" dirty="0"/>
              <a:t>αναδεικνύει τη θετική συσχέτιση μορφών </a:t>
            </a:r>
            <a:r>
              <a:rPr lang="el-GR" sz="2400" b="1" dirty="0">
                <a:solidFill>
                  <a:srgbClr val="C00000"/>
                </a:solidFill>
              </a:rPr>
              <a:t>εγκεφαλικής λειτουργίας, συνθηκών του περιβάλλοντος, καταστάσεων στρες και εμφάνισης καρκίνου</a:t>
            </a:r>
            <a:r>
              <a:rPr lang="el-GR" sz="2400" dirty="0"/>
              <a:t>. Ένα ενδιαφέρον στοιχείο αυτής της έρευνας είναι ότι δεν συσχετίζεται το βίωμα συγκεκριμένης αιτιολογίας </a:t>
            </a:r>
            <a:r>
              <a:rPr lang="el-GR" sz="2400" b="1" dirty="0"/>
              <a:t>τραυματικών βιωμάτων </a:t>
            </a:r>
            <a:r>
              <a:rPr lang="el-GR" sz="2400" dirty="0"/>
              <a:t>(θάνατος, απώλεια προσφιλών προσώπων ή καταστάσεων) με την εμφάνιση καρκίνου, </a:t>
            </a:r>
            <a:r>
              <a:rPr lang="el-GR" sz="2400" b="1" dirty="0"/>
              <a:t>αλλά η αλληλεπίδραση και η επίπτωση στην ψυχική υγεία και τη σωματική λειτουργία, σε περιβάλλοντα που χαρακτηρίζονται από συνθήκες σύνθετων και αυξημένων απαιτήσεων</a:t>
            </a:r>
            <a:r>
              <a:rPr lang="el-GR" sz="2400" dirty="0"/>
              <a:t>. </a:t>
            </a:r>
            <a:endParaRPr lang="en-US" sz="2400" dirty="0"/>
          </a:p>
          <a:p>
            <a:pPr algn="just"/>
            <a:endParaRPr lang="el-GR" sz="500" dirty="0"/>
          </a:p>
          <a:p>
            <a:pPr algn="just"/>
            <a:r>
              <a:rPr lang="el-GR" sz="2400" dirty="0"/>
              <a:t>Δηλαδή η </a:t>
            </a:r>
            <a:r>
              <a:rPr lang="el-GR" sz="2400" b="1" dirty="0">
                <a:solidFill>
                  <a:srgbClr val="C00000"/>
                </a:solidFill>
              </a:rPr>
              <a:t>συσχέτιση τραύματος και σωματοποίησης δεν ανάγεται μόνο σε συγκεκριμένα γεγονότα, αλλά σε περισσότερο προσωπικούς και συγκυριακούς τρόπους λειτουργίας</a:t>
            </a:r>
            <a:r>
              <a:rPr lang="el-GR" dirty="0"/>
              <a:t>. </a:t>
            </a:r>
          </a:p>
          <a:p>
            <a:pPr algn="just"/>
            <a:r>
              <a:rPr lang="el-GR" dirty="0"/>
              <a:t>                                                                                                                                                    </a:t>
            </a:r>
            <a:r>
              <a:rPr lang="el-GR" b="1" dirty="0">
                <a:solidFill>
                  <a:srgbClr val="C00000"/>
                </a:solidFill>
              </a:rPr>
              <a:t>ΙΙΙ</a:t>
            </a:r>
          </a:p>
        </p:txBody>
      </p:sp>
    </p:spTree>
    <p:extLst>
      <p:ext uri="{BB962C8B-B14F-4D97-AF65-F5344CB8AC3E}">
        <p14:creationId xmlns:p14="http://schemas.microsoft.com/office/powerpoint/2010/main" val="3409382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820D191-1769-47B1-85E3-CADBA4D92A43}"/>
              </a:ext>
            </a:extLst>
          </p:cNvPr>
          <p:cNvSpPr>
            <a:spLocks noGrp="1"/>
          </p:cNvSpPr>
          <p:nvPr>
            <p:ph idx="1"/>
          </p:nvPr>
        </p:nvSpPr>
        <p:spPr>
          <a:xfrm>
            <a:off x="1260629" y="346229"/>
            <a:ext cx="10662082" cy="6511771"/>
          </a:xfrm>
        </p:spPr>
        <p:txBody>
          <a:bodyPr>
            <a:normAutofit/>
          </a:bodyPr>
          <a:lstStyle/>
          <a:p>
            <a:pPr marL="0" indent="0">
              <a:buNone/>
            </a:pPr>
            <a:r>
              <a:rPr lang="el-GR" sz="2200" b="1" u="sng" dirty="0"/>
              <a:t>Συμπεράσματα και Σκέψεις γύρω από το πεδίο του </a:t>
            </a:r>
            <a:r>
              <a:rPr lang="el-GR" sz="2200" b="1" u="sng" dirty="0" err="1"/>
              <a:t>Τραυμ</a:t>
            </a:r>
            <a:r>
              <a:rPr lang="en-US" sz="2200" b="1" u="sng" dirty="0"/>
              <a:t>a</a:t>
            </a:r>
            <a:r>
              <a:rPr lang="el-GR" sz="2200" b="1" u="sng" dirty="0" err="1"/>
              <a:t>τικού</a:t>
            </a:r>
            <a:r>
              <a:rPr lang="el-GR" sz="2200" b="1" u="sng" dirty="0"/>
              <a:t>…</a:t>
            </a:r>
            <a:endParaRPr lang="el-GR" sz="1000" dirty="0"/>
          </a:p>
          <a:p>
            <a:pPr marL="0" indent="0" algn="just">
              <a:buNone/>
            </a:pPr>
            <a:endParaRPr lang="el-GR" sz="1100" dirty="0"/>
          </a:p>
          <a:p>
            <a:pPr marL="0" indent="0" algn="just">
              <a:buNone/>
            </a:pPr>
            <a:r>
              <a:rPr lang="el-GR" sz="2000" dirty="0"/>
              <a:t>Το 2014, η </a:t>
            </a:r>
            <a:r>
              <a:rPr lang="en-US" sz="2000" dirty="0"/>
              <a:t>Marilia </a:t>
            </a:r>
            <a:r>
              <a:rPr lang="en-US" sz="2000" dirty="0" err="1"/>
              <a:t>Aisenstein</a:t>
            </a:r>
            <a:r>
              <a:rPr lang="en-US" sz="2000" dirty="0"/>
              <a:t> </a:t>
            </a:r>
            <a:r>
              <a:rPr lang="el-GR" sz="2000" dirty="0"/>
              <a:t>και ο </a:t>
            </a:r>
            <a:r>
              <a:rPr lang="en-US" sz="2000" dirty="0"/>
              <a:t>Claude Smadja, </a:t>
            </a:r>
            <a:r>
              <a:rPr lang="el-GR" sz="2000" dirty="0"/>
              <a:t>στην ομιλία τους στο 3</a:t>
            </a:r>
            <a:r>
              <a:rPr lang="el-GR" sz="2000" baseline="30000" dirty="0"/>
              <a:t>ο</a:t>
            </a:r>
            <a:r>
              <a:rPr lang="el-GR" sz="2000" dirty="0"/>
              <a:t> Συμπόσιο της Ελληνικής Ψυχοσωματικής Εταιρίας, πρότειναν την έννοια της εργασίας σωματοποίησης, η οποία αφορά τον δυναμισμό του ανθρώπινου όντος που αναζητεί πάντοτε μια λύση σε μια κατάσταση πόνου ή τραύματος που βιώνει. Η προτεινόμενη υπόθεση είναι ότι </a:t>
            </a:r>
            <a:r>
              <a:rPr lang="el-GR" sz="2000" b="1" dirty="0"/>
              <a:t>το Εγώ εξαντλεί τις μαζοχιστικές ευχαριστήσεις μέσα από το βίωμα της σωματοποίησης και με αυτόν τον τρόπο καθίσταται δυνατή η ανάκτηση των </a:t>
            </a:r>
            <a:r>
              <a:rPr lang="el-GR" sz="2000" b="1" dirty="0" err="1"/>
              <a:t>λιβιδινικών</a:t>
            </a:r>
            <a:r>
              <a:rPr lang="el-GR" sz="2000" b="1" dirty="0"/>
              <a:t> επενδύσεων</a:t>
            </a:r>
            <a:r>
              <a:rPr lang="el-GR" sz="2000" dirty="0"/>
              <a:t>. Η </a:t>
            </a:r>
            <a:r>
              <a:rPr lang="el-GR" sz="2000" b="1" dirty="0">
                <a:solidFill>
                  <a:srgbClr val="C00000"/>
                </a:solidFill>
              </a:rPr>
              <a:t>σωματοποίηση λειτουργεί ενδεχομένως ως δυνατότητα μίξης των </a:t>
            </a:r>
            <a:r>
              <a:rPr lang="el-GR" sz="2000" b="1" dirty="0" err="1">
                <a:solidFill>
                  <a:srgbClr val="C00000"/>
                </a:solidFill>
              </a:rPr>
              <a:t>ενορμήσεων</a:t>
            </a:r>
            <a:r>
              <a:rPr lang="el-GR" sz="2000" b="1" dirty="0">
                <a:solidFill>
                  <a:srgbClr val="C00000"/>
                </a:solidFill>
              </a:rPr>
              <a:t> και κινητοποίησης πρόδρομων διεργασιών</a:t>
            </a:r>
            <a:r>
              <a:rPr lang="el-GR" sz="2000" dirty="0"/>
              <a:t>. </a:t>
            </a:r>
          </a:p>
          <a:p>
            <a:pPr marL="0" indent="0" algn="just">
              <a:buNone/>
            </a:pPr>
            <a:endParaRPr lang="el-GR" sz="500" dirty="0"/>
          </a:p>
          <a:p>
            <a:pPr marL="0" indent="0" algn="just">
              <a:buNone/>
            </a:pPr>
            <a:r>
              <a:rPr lang="el-GR" sz="2000" dirty="0"/>
              <a:t>Οι </a:t>
            </a:r>
            <a:r>
              <a:rPr lang="en-US" sz="2000" dirty="0" err="1"/>
              <a:t>Aisenstein</a:t>
            </a:r>
            <a:r>
              <a:rPr lang="en-US" sz="2000" dirty="0"/>
              <a:t> </a:t>
            </a:r>
            <a:r>
              <a:rPr lang="el-GR" sz="2000" dirty="0"/>
              <a:t>και </a:t>
            </a:r>
            <a:r>
              <a:rPr lang="en-US" sz="2000" dirty="0"/>
              <a:t>Smadja</a:t>
            </a:r>
            <a:r>
              <a:rPr lang="el-GR" sz="2000" dirty="0"/>
              <a:t> θεωρούν ότι </a:t>
            </a:r>
            <a:r>
              <a:rPr lang="el-GR" sz="2000" b="1" dirty="0">
                <a:solidFill>
                  <a:srgbClr val="C00000"/>
                </a:solidFill>
              </a:rPr>
              <a:t>η Κατάθλιψη και η σωματοποίηση εκπροσωπούν μορφές επιστροφής τραυματικών και </a:t>
            </a:r>
            <a:r>
              <a:rPr lang="el-GR" sz="2000" b="1" dirty="0" err="1">
                <a:solidFill>
                  <a:srgbClr val="C00000"/>
                </a:solidFill>
              </a:rPr>
              <a:t>απουποκειμενοποιών</a:t>
            </a:r>
            <a:r>
              <a:rPr lang="el-GR" sz="2000" b="1" dirty="0">
                <a:solidFill>
                  <a:srgbClr val="C00000"/>
                </a:solidFill>
              </a:rPr>
              <a:t> γεγονότων της πρώιμης παιδικής ηλικίας. </a:t>
            </a:r>
            <a:r>
              <a:rPr lang="el-GR" sz="2000" dirty="0"/>
              <a:t>Με αυτήν την έννοια </a:t>
            </a:r>
            <a:r>
              <a:rPr lang="el-GR" sz="2000" b="1" u="sng" dirty="0">
                <a:solidFill>
                  <a:srgbClr val="C00000"/>
                </a:solidFill>
              </a:rPr>
              <a:t>μια σωματοποίηση θα μπορούσε να θεωρηθεί αναψηλάφηση πρώιμων τραυματικών βιωμάτων</a:t>
            </a:r>
            <a:r>
              <a:rPr lang="el-GR" sz="2000" dirty="0"/>
              <a:t>. </a:t>
            </a:r>
          </a:p>
          <a:p>
            <a:pPr marL="0" indent="0" algn="just">
              <a:buNone/>
            </a:pPr>
            <a:endParaRPr lang="el-GR" sz="500" dirty="0"/>
          </a:p>
          <a:p>
            <a:pPr marL="0" indent="0" algn="just">
              <a:buNone/>
            </a:pPr>
            <a:r>
              <a:rPr lang="el-GR" sz="2000" dirty="0"/>
              <a:t>Το τραύμα μπορεί να οδηγήσει τη </a:t>
            </a:r>
            <a:r>
              <a:rPr lang="el-GR" sz="2000" dirty="0" err="1"/>
              <a:t>σωματοψυχική</a:t>
            </a:r>
            <a:r>
              <a:rPr lang="el-GR" sz="2000" dirty="0"/>
              <a:t> οντότητα στο άκρο της ύπαρξής της, διότι αφορά λειτουργίες και βιώματα της απαρχής κάθε ύπαρξης. Επιπλέον, τραύμα διαταράσσει τις λειτουργίες διαμόρφωσης τρόπων εξέλιξης και οργάνωσης. </a:t>
            </a:r>
          </a:p>
        </p:txBody>
      </p:sp>
    </p:spTree>
    <p:extLst>
      <p:ext uri="{BB962C8B-B14F-4D97-AF65-F5344CB8AC3E}">
        <p14:creationId xmlns:p14="http://schemas.microsoft.com/office/powerpoint/2010/main" val="11638733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1787191-CFE1-4154-9525-38056131E8CF}"/>
              </a:ext>
            </a:extLst>
          </p:cNvPr>
          <p:cNvSpPr>
            <a:spLocks noGrp="1"/>
          </p:cNvSpPr>
          <p:nvPr>
            <p:ph idx="1"/>
          </p:nvPr>
        </p:nvSpPr>
        <p:spPr>
          <a:xfrm>
            <a:off x="1642369" y="301841"/>
            <a:ext cx="10280342" cy="6338656"/>
          </a:xfrm>
        </p:spPr>
        <p:txBody>
          <a:bodyPr>
            <a:noAutofit/>
          </a:bodyPr>
          <a:lstStyle/>
          <a:p>
            <a:pPr algn="just"/>
            <a:r>
              <a:rPr lang="en-US" sz="2000" dirty="0"/>
              <a:t>O </a:t>
            </a:r>
            <a:r>
              <a:rPr lang="en-US" sz="2000" dirty="0" err="1"/>
              <a:t>Roussilon</a:t>
            </a:r>
            <a:r>
              <a:rPr lang="en-US" sz="2000" dirty="0"/>
              <a:t> (2002), </a:t>
            </a:r>
            <a:r>
              <a:rPr lang="el-GR" sz="2000" dirty="0"/>
              <a:t>προτείνει μια περιγραφή των σταδίων του τραυματικού</a:t>
            </a:r>
            <a:r>
              <a:rPr lang="en-US" sz="2000" dirty="0"/>
              <a:t>: </a:t>
            </a:r>
          </a:p>
          <a:p>
            <a:pPr marL="0" indent="0" algn="just">
              <a:buNone/>
            </a:pPr>
            <a:r>
              <a:rPr lang="el-GR" sz="2000" b="1" u="sng" dirty="0"/>
              <a:t>Έκπληξη, </a:t>
            </a:r>
            <a:r>
              <a:rPr lang="el-GR" sz="2000" dirty="0"/>
              <a:t>από τα βασικά συναισθήματα. Η συναισθηματική, ψυχική, νοητική, έως και σωματική κατάσταση της έκπληξης, </a:t>
            </a:r>
            <a:r>
              <a:rPr lang="el-GR" sz="2000" b="1" dirty="0">
                <a:solidFill>
                  <a:srgbClr val="C00000"/>
                </a:solidFill>
              </a:rPr>
              <a:t>εκτός από την αύξηση του επιπέδου εγρήγορσης και διέγερσης, αποσυντονίζει τη λειτουργία της </a:t>
            </a:r>
            <a:r>
              <a:rPr lang="el-GR" sz="2000" b="1" dirty="0" err="1">
                <a:solidFill>
                  <a:srgbClr val="C00000"/>
                </a:solidFill>
              </a:rPr>
              <a:t>σωματοψυχικής</a:t>
            </a:r>
            <a:r>
              <a:rPr lang="el-GR" sz="2000" b="1" dirty="0">
                <a:solidFill>
                  <a:srgbClr val="C00000"/>
                </a:solidFill>
              </a:rPr>
              <a:t> οντότητας και σηματοδοτεί το άνοιγμα ενός τμήματος των συνδέσεων μεταξύ ψυχικών και σωματικών συστημάτων, όπως επίσης την αναστολή ή και την απώλεια μιας ήδη αναπτυξιακά αποκτημένης διεργασίας</a:t>
            </a:r>
            <a:r>
              <a:rPr lang="el-GR" sz="2000" dirty="0"/>
              <a:t>. </a:t>
            </a:r>
          </a:p>
          <a:p>
            <a:pPr marL="0" indent="0" algn="just">
              <a:buNone/>
            </a:pPr>
            <a:r>
              <a:rPr lang="el-GR" sz="2000" dirty="0"/>
              <a:t>Στον χώρο αυτού του ανοίγματος ή ρήγματος, </a:t>
            </a:r>
            <a:r>
              <a:rPr lang="el-GR" sz="2000" b="1" dirty="0"/>
              <a:t>εγγράφονται ίχνη από τα άμεσα ερεθίσματα, αλλά και ίχνη από την κινητοποίηση </a:t>
            </a:r>
            <a:r>
              <a:rPr lang="el-GR" sz="2000" b="1" dirty="0" err="1"/>
              <a:t>ενορμήσεων</a:t>
            </a:r>
            <a:r>
              <a:rPr lang="el-GR" sz="2000" b="1" dirty="0"/>
              <a:t> ή ενστίκτων</a:t>
            </a:r>
            <a:r>
              <a:rPr lang="el-GR" sz="2000" dirty="0"/>
              <a:t>. Αυτά τα ίχνη συνδέονται με την </a:t>
            </a:r>
            <a:r>
              <a:rPr lang="el-GR" sz="2000" dirty="0" err="1"/>
              <a:t>ενεστώσα</a:t>
            </a:r>
            <a:r>
              <a:rPr lang="el-GR" sz="2000" dirty="0"/>
              <a:t> ψυχική, νοητική και πρωτίστως σωματική υποκειμενική κατάσταση. </a:t>
            </a:r>
          </a:p>
          <a:p>
            <a:pPr marL="0" indent="0" algn="just">
              <a:buNone/>
            </a:pPr>
            <a:r>
              <a:rPr lang="el-GR" sz="2000" b="1" dirty="0">
                <a:solidFill>
                  <a:srgbClr val="C00000"/>
                </a:solidFill>
              </a:rPr>
              <a:t>Εάν η κατάσταση διέγερσης υπερβεί τη δυνατότητα προσαρμογής, προκαλείται ένα τραυματικό βίωμα</a:t>
            </a:r>
            <a:r>
              <a:rPr lang="el-GR" sz="2000" dirty="0"/>
              <a:t>, </a:t>
            </a:r>
            <a:r>
              <a:rPr lang="el-GR" sz="2000" b="1" dirty="0">
                <a:solidFill>
                  <a:srgbClr val="C00000"/>
                </a:solidFill>
              </a:rPr>
              <a:t>το οποίο συσχετίζεται με έναν λιγότερο ή περισσότερο ευρύ σχηματισμό </a:t>
            </a:r>
            <a:r>
              <a:rPr lang="el-GR" sz="2000" b="1" dirty="0" err="1">
                <a:solidFill>
                  <a:srgbClr val="C00000"/>
                </a:solidFill>
              </a:rPr>
              <a:t>σωματοψυχικών</a:t>
            </a:r>
            <a:r>
              <a:rPr lang="el-GR" sz="2000" b="1" dirty="0">
                <a:solidFill>
                  <a:srgbClr val="C00000"/>
                </a:solidFill>
              </a:rPr>
              <a:t> καταστάσεων </a:t>
            </a:r>
            <a:r>
              <a:rPr lang="el-GR" sz="2000" dirty="0"/>
              <a:t>και την ανατρεπτική μεταβολή της πρωτύτερης κατάστασης. Στην αντίθετη, </a:t>
            </a:r>
            <a:r>
              <a:rPr lang="el-GR" sz="2000" b="1" dirty="0"/>
              <a:t>μη τραυματική, περίπτωση η έκπληξη θα λειτουργήσει ως ένα τοπογραφικό σημείο μεταλλάξεων, καθώς τα νέα δεδομένα που θα προέρχονται από το ερέθισμα και την κατάσταση του υποκειμένου αυξάνουν τη δυναμική της δεξαμενής </a:t>
            </a:r>
            <a:r>
              <a:rPr lang="el-GR" sz="2000" b="1" dirty="0" err="1"/>
              <a:t>ελκυστών</a:t>
            </a:r>
            <a:r>
              <a:rPr lang="el-GR" sz="2000" b="1" dirty="0"/>
              <a:t> κάθε συστήματος και της μεταξύ τους σχέσης. </a:t>
            </a:r>
          </a:p>
        </p:txBody>
      </p:sp>
    </p:spTree>
    <p:extLst>
      <p:ext uri="{BB962C8B-B14F-4D97-AF65-F5344CB8AC3E}">
        <p14:creationId xmlns:p14="http://schemas.microsoft.com/office/powerpoint/2010/main" val="1825500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6A13FE1-48D8-416B-AC1E-028988408BA3}"/>
              </a:ext>
            </a:extLst>
          </p:cNvPr>
          <p:cNvSpPr>
            <a:spLocks noGrp="1"/>
          </p:cNvSpPr>
          <p:nvPr>
            <p:ph idx="1"/>
          </p:nvPr>
        </p:nvSpPr>
        <p:spPr>
          <a:xfrm>
            <a:off x="1322773" y="142043"/>
            <a:ext cx="10599937" cy="6569475"/>
          </a:xfrm>
        </p:spPr>
        <p:txBody>
          <a:bodyPr>
            <a:normAutofit/>
          </a:bodyPr>
          <a:lstStyle/>
          <a:p>
            <a:pPr algn="just"/>
            <a:r>
              <a:rPr lang="el-GR" sz="2000" dirty="0"/>
              <a:t>Σε αυτές τις καταστάσεις, είτε πρόκειται για περιπτώσεις πρώιμου τραύματος, είτε συμβαίνουν στο πλαίσιο έντονων παλινδρομικών κινήσεων ή </a:t>
            </a:r>
            <a:r>
              <a:rPr lang="el-GR" sz="2000" dirty="0" err="1"/>
              <a:t>τραυματογόνων</a:t>
            </a:r>
            <a:r>
              <a:rPr lang="el-GR" sz="2000" dirty="0"/>
              <a:t> συνθηκών που </a:t>
            </a:r>
            <a:r>
              <a:rPr lang="el-GR" sz="2000" dirty="0" err="1"/>
              <a:t>αναζοπυρώνουν</a:t>
            </a:r>
            <a:r>
              <a:rPr lang="el-GR" sz="2000" dirty="0"/>
              <a:t> παλαιότερα τραύματα, οι εγγραφές αφορούν αντιλήψεις, </a:t>
            </a:r>
            <a:r>
              <a:rPr lang="el-GR" sz="2000" dirty="0" err="1"/>
              <a:t>αισθητηριοκινητικά</a:t>
            </a:r>
            <a:r>
              <a:rPr lang="el-GR" sz="2000" dirty="0"/>
              <a:t> ή και σωματικά βιώματα, ενώ η συναισθηματική χροιά εκφράζεται με διεγέρσεις και φορτίσεις στις οποίες έχει χαθεί το ποιοτικό στοιχείο της </a:t>
            </a:r>
            <a:r>
              <a:rPr lang="el-GR" sz="2000" dirty="0" err="1"/>
              <a:t>ενορμητικής</a:t>
            </a:r>
            <a:r>
              <a:rPr lang="el-GR" sz="2000" dirty="0"/>
              <a:t> διεργασίας. </a:t>
            </a:r>
          </a:p>
          <a:p>
            <a:pPr algn="just"/>
            <a:r>
              <a:rPr lang="el-GR" sz="2000" dirty="0"/>
              <a:t>Η ίδια η ψυχαναλυτική ψυχοσωματική κλινική εμπειρία, καθώς και πολλά ερευνητικά ευρήματα μας καλούν να σκεφτούμε ότι το αντιληπτικό ως </a:t>
            </a:r>
            <a:r>
              <a:rPr lang="el-GR" sz="2000" dirty="0" err="1"/>
              <a:t>μεταψυχολογικός</a:t>
            </a:r>
            <a:r>
              <a:rPr lang="el-GR" sz="2000" dirty="0"/>
              <a:t> όρος μπορεί να υποδεικνύει το ψυχικό έλλειμμα, όμως αυτό δεν το καθιστά μια απλή, </a:t>
            </a:r>
            <a:r>
              <a:rPr lang="el-GR" sz="2000" dirty="0" err="1"/>
              <a:t>συρρικνωτική</a:t>
            </a:r>
            <a:r>
              <a:rPr lang="el-GR" sz="2000" dirty="0"/>
              <a:t> μονοσήμαντη διεργασία ή δεδομένο. </a:t>
            </a:r>
          </a:p>
          <a:p>
            <a:pPr algn="just"/>
            <a:r>
              <a:rPr lang="el-GR" sz="2000" dirty="0"/>
              <a:t>Η αντίληψη, τα </a:t>
            </a:r>
            <a:r>
              <a:rPr lang="el-GR" sz="2000" dirty="0" err="1"/>
              <a:t>αισθητηριοκινητικά</a:t>
            </a:r>
            <a:r>
              <a:rPr lang="el-GR" sz="2000" dirty="0"/>
              <a:t> μορφώματα ή η συμπεριφορά ανήκουν σε ευρύτερους σχηματισμούς που εμπλέκουν διάφορα συστήματα και λειτουργίες. Η έννοια της διέγερσης στην ψυχοσωματική ορολογία μπορεί να παραπέμπει σε πρωτογενείς διεργασίες. Ωστόσο, σε ένα άλλο επίπεδο η </a:t>
            </a:r>
            <a:r>
              <a:rPr lang="el-GR" sz="2000" dirty="0" err="1"/>
              <a:t>εκφόρτιση</a:t>
            </a:r>
            <a:r>
              <a:rPr lang="el-GR" sz="2000" dirty="0"/>
              <a:t> των διεγέρσεων μπορεί να σημαίνει μια σημαίνουσα δραστηριοποίηση. </a:t>
            </a:r>
          </a:p>
          <a:p>
            <a:pPr algn="just"/>
            <a:r>
              <a:rPr lang="el-GR" sz="2000" dirty="0"/>
              <a:t>Ένα παράδειγμα (</a:t>
            </a:r>
            <a:r>
              <a:rPr lang="en-US" sz="2000" dirty="0" err="1"/>
              <a:t>Panksepp</a:t>
            </a:r>
            <a:r>
              <a:rPr lang="en-US" sz="2000" dirty="0"/>
              <a:t>, 1998) </a:t>
            </a:r>
            <a:r>
              <a:rPr lang="el-GR" sz="2000" dirty="0"/>
              <a:t>είναι οι συνδέσεις </a:t>
            </a:r>
            <a:r>
              <a:rPr lang="el-GR" sz="2000" dirty="0" err="1"/>
              <a:t>αισθητηριοκινητικών</a:t>
            </a:r>
            <a:r>
              <a:rPr lang="el-GR" sz="2000" dirty="0"/>
              <a:t> αναπαραστάσεων, σωματικών καταστάσεων και συγκινησιακών λειτουργιών και οι απότοκες μορφές οργάνωσης και δράσης που σχηματίζονται στο επίπεδο του στελέχους, χωρίς τη συμμετοχή του φλοιού και των υψηλότερης επεξεργασίας αναπαραστατικών δικτύων (</a:t>
            </a:r>
            <a:r>
              <a:rPr lang="el-GR" sz="2000" dirty="0" err="1"/>
              <a:t>Κλέωπας</a:t>
            </a:r>
            <a:r>
              <a:rPr lang="el-GR" sz="2000" dirty="0"/>
              <a:t>, 2011). </a:t>
            </a:r>
          </a:p>
        </p:txBody>
      </p:sp>
    </p:spTree>
    <p:extLst>
      <p:ext uri="{BB962C8B-B14F-4D97-AF65-F5344CB8AC3E}">
        <p14:creationId xmlns:p14="http://schemas.microsoft.com/office/powerpoint/2010/main" val="563350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FB9E57F-D690-4ED7-8E4C-85E4620AB846}"/>
              </a:ext>
            </a:extLst>
          </p:cNvPr>
          <p:cNvSpPr>
            <a:spLocks noGrp="1"/>
          </p:cNvSpPr>
          <p:nvPr>
            <p:ph idx="1"/>
          </p:nvPr>
        </p:nvSpPr>
        <p:spPr>
          <a:xfrm>
            <a:off x="1278384" y="310718"/>
            <a:ext cx="10670960" cy="5600504"/>
          </a:xfrm>
        </p:spPr>
        <p:txBody>
          <a:bodyPr>
            <a:noAutofit/>
          </a:bodyPr>
          <a:lstStyle/>
          <a:p>
            <a:pPr algn="just"/>
            <a:r>
              <a:rPr lang="el-GR" sz="2000" dirty="0"/>
              <a:t>Με την ορολογία του ο </a:t>
            </a:r>
            <a:r>
              <a:rPr lang="en-US" sz="2000" dirty="0"/>
              <a:t>Roussillon (1991) </a:t>
            </a:r>
            <a:r>
              <a:rPr lang="el-GR" sz="2000" dirty="0"/>
              <a:t>αναφερόμαστε σε μορφές πρωτογενούς συμβολισμού. Με άλλα λόγια, σε μια διεργασία σημειωτικής προς την κατεύθυνση ανάπτυξης μιας σημασιολογικής διεργασίας. Δηλαδή προς την ανάπτυξη μιας ψυχικά σημαίνουσας </a:t>
            </a:r>
            <a:r>
              <a:rPr lang="el-GR" sz="2000" dirty="0" err="1"/>
              <a:t>νοηματοδότησης</a:t>
            </a:r>
            <a:r>
              <a:rPr lang="el-GR" sz="2000" dirty="0"/>
              <a:t>. </a:t>
            </a:r>
          </a:p>
          <a:p>
            <a:pPr algn="just"/>
            <a:r>
              <a:rPr lang="el-GR" sz="2000" dirty="0"/>
              <a:t>Κατά τον </a:t>
            </a:r>
            <a:r>
              <a:rPr lang="en-US" sz="2000" dirty="0" err="1"/>
              <a:t>Apfelbaum</a:t>
            </a:r>
            <a:r>
              <a:rPr lang="en-US" sz="2000" dirty="0"/>
              <a:t> (2007) </a:t>
            </a:r>
            <a:r>
              <a:rPr lang="el-GR" sz="2000" dirty="0"/>
              <a:t>το τραύμα συμβαίνει στο όριο της σχέσης ψυχισμού και σώματος. Θεωρώντας, ότι μεταξύ ψυχισμού και σώματος αναπτύσσεται μια διπλή απαίτηση έργου και ένα πεδίο δυναμικών συνδέσεων μεταξύ των παραγόμενων έργων (</a:t>
            </a:r>
            <a:r>
              <a:rPr lang="en-US" sz="2000" dirty="0"/>
              <a:t>Cleopas, 2008)</a:t>
            </a:r>
            <a:r>
              <a:rPr lang="el-GR" sz="2000" dirty="0"/>
              <a:t>, το τραύμα μπορεί να αφορά αυτήν την διπλή απαίτηση έργου. </a:t>
            </a:r>
            <a:endParaRPr lang="en-US" sz="2000" dirty="0"/>
          </a:p>
          <a:p>
            <a:pPr algn="just"/>
            <a:r>
              <a:rPr lang="el-GR" sz="2000" dirty="0" err="1"/>
              <a:t>Υπ’αυτήν</a:t>
            </a:r>
            <a:r>
              <a:rPr lang="el-GR" sz="2000" dirty="0"/>
              <a:t> την έννοια προτείνεται η υπόθεση διάκρισης δύο μορφών τραυματικού και πιθανώς σωματοποίησης. Η πρώτη μορφή εντάσσεται στην κατεύθυνση της απαίτησης έργου από το σώμα προς τον ψυχισμό (</a:t>
            </a:r>
            <a:r>
              <a:rPr lang="en-US" sz="2000" dirty="0" err="1"/>
              <a:t>bottim</a:t>
            </a:r>
            <a:r>
              <a:rPr lang="en-US" sz="2000" dirty="0"/>
              <a:t>-up). </a:t>
            </a:r>
            <a:r>
              <a:rPr lang="el-GR" sz="2000" dirty="0"/>
              <a:t>Αφορά την αδυναμία ανάπτυξης της </a:t>
            </a:r>
            <a:r>
              <a:rPr lang="el-GR" sz="2000" dirty="0" err="1"/>
              <a:t>ενορμητικής</a:t>
            </a:r>
            <a:r>
              <a:rPr lang="el-GR" sz="2000" dirty="0"/>
              <a:t> διεργασίας, τον πρώιμο τραυματισμό και την εγκατάσταση μιας ουσιώδους ανεπάρκειας της ψυχικής οργάνωσης που, εάν εκτεθεί σε επόμενους τραυματισμούς, είναι πιθανό να εκδηλώσει μαζικές κινήσεις αποδιοργάνωσης. </a:t>
            </a:r>
          </a:p>
          <a:p>
            <a:pPr algn="just"/>
            <a:r>
              <a:rPr lang="el-GR" sz="2000" dirty="0"/>
              <a:t>Η δεύτερη μορφή αφορά την απαίτηση έργου από τον ψυχισμό προς το σώμα (</a:t>
            </a:r>
            <a:r>
              <a:rPr lang="en-US" sz="2000" dirty="0"/>
              <a:t>top-down). </a:t>
            </a:r>
            <a:r>
              <a:rPr lang="el-GR" sz="2000" dirty="0"/>
              <a:t>Σε μια τέτοια περίπτωση ζητείται από το σώμα και τις λειτουργίες του να ανταποκριθούν σε αναζητήσεις και σε ναρκισσιστικές ιδίως επιθυμίες ή ανάγκες του υποκειμένου. </a:t>
            </a:r>
          </a:p>
        </p:txBody>
      </p:sp>
    </p:spTree>
    <p:extLst>
      <p:ext uri="{BB962C8B-B14F-4D97-AF65-F5344CB8AC3E}">
        <p14:creationId xmlns:p14="http://schemas.microsoft.com/office/powerpoint/2010/main" val="2736178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9C7D9D6-75DA-4BA8-8C92-BA526FE1C03C}"/>
              </a:ext>
            </a:extLst>
          </p:cNvPr>
          <p:cNvSpPr>
            <a:spLocks noGrp="1"/>
          </p:cNvSpPr>
          <p:nvPr>
            <p:ph idx="1"/>
          </p:nvPr>
        </p:nvSpPr>
        <p:spPr>
          <a:xfrm>
            <a:off x="1242874" y="230819"/>
            <a:ext cx="10724225" cy="6445189"/>
          </a:xfrm>
        </p:spPr>
        <p:txBody>
          <a:bodyPr>
            <a:noAutofit/>
          </a:bodyPr>
          <a:lstStyle/>
          <a:p>
            <a:pPr algn="just"/>
            <a:r>
              <a:rPr lang="el-GR" sz="2300" dirty="0"/>
              <a:t>Όταν υφίστανται περιστασιακές ή περισσότερο συστηματικές συνθήκες ναρκισσιστικής </a:t>
            </a:r>
            <a:r>
              <a:rPr lang="el-GR" sz="2300" dirty="0" err="1"/>
              <a:t>ευαλωτότητας</a:t>
            </a:r>
            <a:r>
              <a:rPr lang="el-GR" sz="2300" dirty="0"/>
              <a:t>, η απαίτηση έργου και η σχέση με το σώμα καθίστανται τοξικές και στρέφονται εναντίον των βάσεων της </a:t>
            </a:r>
            <a:r>
              <a:rPr lang="el-GR" sz="2300" dirty="0" err="1"/>
              <a:t>σωματοψυχικής</a:t>
            </a:r>
            <a:r>
              <a:rPr lang="el-GR" sz="2300" dirty="0"/>
              <a:t> οντότητας. </a:t>
            </a:r>
          </a:p>
          <a:p>
            <a:pPr algn="just"/>
            <a:r>
              <a:rPr lang="el-GR" sz="2300" dirty="0"/>
              <a:t>Αυτές οι περιπτώσεις παραπέμπουν στις τραυματικές καταστάσεις που περιέγραψε ο </a:t>
            </a:r>
            <a:r>
              <a:rPr lang="en-US" sz="2300" dirty="0"/>
              <a:t>Fain (1992) </a:t>
            </a:r>
            <a:r>
              <a:rPr lang="el-GR" sz="2300" dirty="0"/>
              <a:t>σε ορισμένες οριακές οργανώσεις ή σε ψυχικές οργανώσεις με μέτρια ικανότητα </a:t>
            </a:r>
            <a:r>
              <a:rPr lang="el-GR" sz="2300" dirty="0" err="1"/>
              <a:t>νοηματοδότησης</a:t>
            </a:r>
            <a:r>
              <a:rPr lang="el-GR" sz="2300" dirty="0"/>
              <a:t> (</a:t>
            </a:r>
            <a:r>
              <a:rPr lang="en-US" sz="2300" dirty="0"/>
              <a:t>Marty, 1976)</a:t>
            </a:r>
            <a:r>
              <a:rPr lang="el-GR" sz="2300" dirty="0"/>
              <a:t>, στις οποίες ωστόσο παραμένει η </a:t>
            </a:r>
            <a:r>
              <a:rPr lang="el-GR" sz="2300" dirty="0" err="1"/>
              <a:t>λιβιδινική</a:t>
            </a:r>
            <a:r>
              <a:rPr lang="el-GR" sz="2300" dirty="0"/>
              <a:t> επένδυση. Τότε </a:t>
            </a:r>
            <a:r>
              <a:rPr lang="el-GR" sz="2300" b="1" dirty="0"/>
              <a:t>το σώμα ταυτίζεται με το ανεπαρκές αντικείμενο</a:t>
            </a:r>
            <a:r>
              <a:rPr lang="el-GR" sz="2300" dirty="0"/>
              <a:t>, την ανεπαρκή σχέση με το ναρκισσιστικό αντικείμενο. Το ψυχικό τραύμα επιχειρείται να αντιμετωπισθεί μέσω μιας </a:t>
            </a:r>
            <a:r>
              <a:rPr lang="el-GR" sz="2300" dirty="0" err="1"/>
              <a:t>υπεραπαίτησης</a:t>
            </a:r>
            <a:r>
              <a:rPr lang="el-GR" sz="2300" dirty="0"/>
              <a:t> έργου, ή αντίθετα, απαξίωσης και ναρκισσιστικής ευθραυστότητας από το ‘’λίγο’’ σώμα. Σαν δηλαδή το σώμα να όφειλε να είναι ένα παντοδύναμο Εγώ-αντικείμενο. </a:t>
            </a:r>
          </a:p>
          <a:p>
            <a:pPr algn="just"/>
            <a:r>
              <a:rPr lang="el-GR" sz="2300" dirty="0"/>
              <a:t>Τέλος, στη γραμμή της σκέψης του </a:t>
            </a:r>
            <a:r>
              <a:rPr lang="en-US" sz="2300" dirty="0" err="1"/>
              <a:t>Ferenzci</a:t>
            </a:r>
            <a:r>
              <a:rPr lang="en-US" sz="2300" dirty="0"/>
              <a:t> </a:t>
            </a:r>
            <a:r>
              <a:rPr lang="el-GR" sz="2300" dirty="0"/>
              <a:t>και της θεραπευτικής προσέγγισης των τραυματικών καταστάσεων και των σωματοποιήσεων θα μπορούσαμε να διακρίνουμε τον τραυματισμό του πεδίου των μεταβατικών διεργασιών. </a:t>
            </a:r>
          </a:p>
        </p:txBody>
      </p:sp>
    </p:spTree>
    <p:extLst>
      <p:ext uri="{BB962C8B-B14F-4D97-AF65-F5344CB8AC3E}">
        <p14:creationId xmlns:p14="http://schemas.microsoft.com/office/powerpoint/2010/main" val="29706592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AA81833-0297-4A0F-8DB2-A2C79AECB97C}"/>
              </a:ext>
            </a:extLst>
          </p:cNvPr>
          <p:cNvSpPr>
            <a:spLocks noGrp="1"/>
          </p:cNvSpPr>
          <p:nvPr>
            <p:ph idx="1"/>
          </p:nvPr>
        </p:nvSpPr>
        <p:spPr>
          <a:xfrm>
            <a:off x="1269507" y="195309"/>
            <a:ext cx="10715347" cy="6569475"/>
          </a:xfrm>
        </p:spPr>
        <p:txBody>
          <a:bodyPr>
            <a:noAutofit/>
          </a:bodyPr>
          <a:lstStyle/>
          <a:p>
            <a:pPr algn="just"/>
            <a:r>
              <a:rPr lang="el-GR" sz="2300" dirty="0"/>
              <a:t>Ο </a:t>
            </a:r>
            <a:r>
              <a:rPr lang="en-US" sz="2300" dirty="0" err="1"/>
              <a:t>Ferenzci</a:t>
            </a:r>
            <a:r>
              <a:rPr lang="en-US" sz="2300" dirty="0"/>
              <a:t> (1955), </a:t>
            </a:r>
            <a:r>
              <a:rPr lang="el-GR" sz="2300" dirty="0"/>
              <a:t>αναφέρεται στη σημασία των χαρακτηριστικών του </a:t>
            </a:r>
            <a:r>
              <a:rPr lang="el-GR" sz="2300" dirty="0" err="1"/>
              <a:t>τραυματογόνου</a:t>
            </a:r>
            <a:r>
              <a:rPr lang="el-GR" sz="2300" dirty="0"/>
              <a:t> ερεθίσματος και στη σημασία της σχέσης με το αντικείμενο</a:t>
            </a:r>
            <a:r>
              <a:rPr lang="en-US" sz="2300" dirty="0"/>
              <a:t>. </a:t>
            </a:r>
            <a:r>
              <a:rPr lang="el-GR" sz="2300" dirty="0"/>
              <a:t>Στην κατάσταση αυτή, αυτό που τραυματίζεται είναι η ικανότητα των μεταβατικών σχέσεων, του διαλόγου και της ανάδυσης μορφών οργάνωσης και λειτουργίας του σώματος, της νόησης και του ψυχισμού, και κάθε ενός από αυτά σε σχέση με αντικείμενα. Ο </a:t>
            </a:r>
            <a:r>
              <a:rPr lang="en-US" sz="2300" dirty="0" err="1"/>
              <a:t>Ferenzci</a:t>
            </a:r>
            <a:r>
              <a:rPr lang="en-US" sz="2300" dirty="0"/>
              <a:t> </a:t>
            </a:r>
            <a:r>
              <a:rPr lang="el-GR" sz="2300" dirty="0"/>
              <a:t>και η σύγχρονη ψυχοσωματική τονίζουν την </a:t>
            </a:r>
            <a:r>
              <a:rPr lang="el-GR" sz="2300" b="1" dirty="0"/>
              <a:t>καθοριστική σημασία που έχει η μεταβιβαστική-</a:t>
            </a:r>
            <a:r>
              <a:rPr lang="el-GR" sz="2300" b="1" dirty="0" err="1"/>
              <a:t>αντιμεταβιβαστική</a:t>
            </a:r>
            <a:r>
              <a:rPr lang="el-GR" sz="2300" b="1" dirty="0"/>
              <a:t> σχέση στο τραύμα</a:t>
            </a:r>
            <a:r>
              <a:rPr lang="el-GR" sz="2300" dirty="0"/>
              <a:t>. </a:t>
            </a:r>
            <a:r>
              <a:rPr lang="el-GR" sz="2300" b="1" dirty="0"/>
              <a:t>Στο τραύμα πλήττεται ο μεταβατικός μονισμός της ανθρώπινης οντότητας</a:t>
            </a:r>
            <a:r>
              <a:rPr lang="el-GR" sz="2300" dirty="0"/>
              <a:t>. </a:t>
            </a:r>
          </a:p>
          <a:p>
            <a:pPr algn="just"/>
            <a:endParaRPr lang="el-GR" sz="1000" dirty="0"/>
          </a:p>
          <a:p>
            <a:pPr algn="just"/>
            <a:r>
              <a:rPr lang="el-GR" sz="2300" b="1" dirty="0"/>
              <a:t>Αυτή η πληγή, όταν κλείσει</a:t>
            </a:r>
            <a:r>
              <a:rPr lang="el-GR" sz="2300" dirty="0"/>
              <a:t>, αφήνοντας νεκρούς και ουλώδεις ιστούς, σημεία ευθραυστότητας ή παράπλευρες συνδέσεις, πιθανός </a:t>
            </a:r>
            <a:r>
              <a:rPr lang="el-GR" sz="2300" u="sng" dirty="0"/>
              <a:t>θα καθορίσει μεταβολές στη δυναμική των συνεργιών μεταξύ σωματικών και ψυχικών </a:t>
            </a:r>
            <a:r>
              <a:rPr lang="el-GR" sz="2300" dirty="0"/>
              <a:t>συστημάτων, </a:t>
            </a:r>
            <a:r>
              <a:rPr lang="el-GR" sz="2300" b="1" dirty="0"/>
              <a:t>με αποτέλεσμα τη σωματοποίηση</a:t>
            </a:r>
            <a:r>
              <a:rPr lang="el-GR" sz="2300" dirty="0"/>
              <a:t>. Όπως επίσης θα ορίσει και ενδεχόμενα σημεία έλξης και συνεχούς αναζήτησης μιας αναψηλάφησης και ανάκτησης αυτού το οποίο τραυμάτισε, τραυματίστηκε και </a:t>
            </a:r>
            <a:r>
              <a:rPr lang="el-GR" sz="2300" dirty="0" err="1"/>
              <a:t>διεκόπη</a:t>
            </a:r>
            <a:r>
              <a:rPr lang="el-GR" sz="2300" dirty="0"/>
              <a:t>. Παράδειγμα στο κλινικό πεδίο είναι η </a:t>
            </a:r>
            <a:r>
              <a:rPr lang="el-GR" sz="2300" b="1" dirty="0">
                <a:solidFill>
                  <a:srgbClr val="C00000"/>
                </a:solidFill>
              </a:rPr>
              <a:t>αρνητική θεραπευτική αντίδραση </a:t>
            </a:r>
            <a:r>
              <a:rPr lang="el-GR" sz="2300" dirty="0"/>
              <a:t>(Ποταμιάνου, 2005). </a:t>
            </a:r>
          </a:p>
        </p:txBody>
      </p:sp>
    </p:spTree>
    <p:extLst>
      <p:ext uri="{BB962C8B-B14F-4D97-AF65-F5344CB8AC3E}">
        <p14:creationId xmlns:p14="http://schemas.microsoft.com/office/powerpoint/2010/main" val="104022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περιεχομένου 6">
            <a:extLst>
              <a:ext uri="{FF2B5EF4-FFF2-40B4-BE49-F238E27FC236}">
                <a16:creationId xmlns:a16="http://schemas.microsoft.com/office/drawing/2014/main" id="{A080E208-3684-447F-A5F0-0D227BA34FC6}"/>
              </a:ext>
            </a:extLst>
          </p:cNvPr>
          <p:cNvPicPr>
            <a:picLocks noGrp="1" noChangeAspect="1"/>
          </p:cNvPicPr>
          <p:nvPr>
            <p:ph idx="1"/>
          </p:nvPr>
        </p:nvPicPr>
        <p:blipFill>
          <a:blip r:embed="rId2"/>
          <a:stretch>
            <a:fillRect/>
          </a:stretch>
        </p:blipFill>
        <p:spPr>
          <a:xfrm>
            <a:off x="273730" y="1260627"/>
            <a:ext cx="1515120" cy="1873190"/>
          </a:xfrm>
        </p:spPr>
      </p:pic>
      <p:sp>
        <p:nvSpPr>
          <p:cNvPr id="8" name="TextBox 7">
            <a:extLst>
              <a:ext uri="{FF2B5EF4-FFF2-40B4-BE49-F238E27FC236}">
                <a16:creationId xmlns:a16="http://schemas.microsoft.com/office/drawing/2014/main" id="{AC3E0734-4681-47D0-9287-D9F1A4897D91}"/>
              </a:ext>
            </a:extLst>
          </p:cNvPr>
          <p:cNvSpPr txBox="1"/>
          <p:nvPr/>
        </p:nvSpPr>
        <p:spPr>
          <a:xfrm>
            <a:off x="1571348" y="532660"/>
            <a:ext cx="10093910" cy="6463308"/>
          </a:xfrm>
          <a:prstGeom prst="rect">
            <a:avLst/>
          </a:prstGeom>
          <a:noFill/>
        </p:spPr>
        <p:txBody>
          <a:bodyPr wrap="square" rtlCol="0">
            <a:spAutoFit/>
          </a:bodyPr>
          <a:lstStyle/>
          <a:p>
            <a:r>
              <a:rPr lang="el-GR" b="1" dirty="0"/>
              <a:t>                                                                                      </a:t>
            </a:r>
            <a:r>
              <a:rPr lang="el-GR" b="1" dirty="0">
                <a:solidFill>
                  <a:srgbClr val="C00000"/>
                </a:solidFill>
              </a:rPr>
              <a:t>Σεξουαλικότητα</a:t>
            </a:r>
            <a:r>
              <a:rPr lang="el-GR" b="1" dirty="0"/>
              <a:t> </a:t>
            </a:r>
          </a:p>
          <a:p>
            <a:r>
              <a:rPr lang="el-GR" b="1" dirty="0"/>
              <a:t>                     </a:t>
            </a:r>
            <a:r>
              <a:rPr lang="el-GR" b="1" u="sng" dirty="0"/>
              <a:t>Ψυχικός Τραυματισμός</a:t>
            </a:r>
            <a:r>
              <a:rPr lang="el-GR" dirty="0"/>
              <a:t>                      </a:t>
            </a:r>
          </a:p>
          <a:p>
            <a:r>
              <a:rPr lang="el-GR" dirty="0"/>
              <a:t>                                                                                      Απωθημένο βίωμα σαγήνης </a:t>
            </a:r>
          </a:p>
          <a:p>
            <a:r>
              <a:rPr lang="el-GR" dirty="0"/>
              <a:t>                                                                                     </a:t>
            </a:r>
          </a:p>
          <a:p>
            <a:r>
              <a:rPr lang="el-GR" dirty="0"/>
              <a:t>                                                                                   Μηχανισμός (εκ των υστέρων) </a:t>
            </a:r>
          </a:p>
          <a:p>
            <a:r>
              <a:rPr lang="el-GR" dirty="0"/>
              <a:t>                                                                     ενεργοποίησης μιας τραυματικής εμπειρίας </a:t>
            </a:r>
          </a:p>
          <a:p>
            <a:r>
              <a:rPr lang="el-GR" dirty="0"/>
              <a:t>                                                          </a:t>
            </a:r>
          </a:p>
          <a:p>
            <a:endParaRPr lang="el-GR" dirty="0"/>
          </a:p>
          <a:p>
            <a:r>
              <a:rPr lang="el-GR" dirty="0"/>
              <a:t>                                      </a:t>
            </a:r>
            <a:r>
              <a:rPr lang="el-GR" b="1" u="sng" dirty="0"/>
              <a:t>1897</a:t>
            </a:r>
            <a:r>
              <a:rPr lang="el-GR" b="1" dirty="0"/>
              <a:t> </a:t>
            </a:r>
            <a:r>
              <a:rPr lang="el-GR" dirty="0"/>
              <a:t>Αναθεωρεί την αρχική θεωρία της Σαγήνης </a:t>
            </a:r>
          </a:p>
          <a:p>
            <a:endParaRPr lang="el-GR" sz="1000" dirty="0"/>
          </a:p>
          <a:p>
            <a:r>
              <a:rPr lang="el-GR" dirty="0"/>
              <a:t>Ο Τραυματισμός μεταφέρεται στην εσωτερική πραγματικότητα.</a:t>
            </a:r>
          </a:p>
          <a:p>
            <a:r>
              <a:rPr lang="el-GR" dirty="0"/>
              <a:t>Εισάγεται η</a:t>
            </a:r>
            <a:r>
              <a:rPr lang="el-GR" b="1" dirty="0"/>
              <a:t> </a:t>
            </a:r>
            <a:r>
              <a:rPr lang="el-GR" dirty="0"/>
              <a:t>διάσταση του </a:t>
            </a:r>
            <a:r>
              <a:rPr lang="el-GR" b="1" dirty="0"/>
              <a:t>υποκειμενικού, </a:t>
            </a:r>
            <a:r>
              <a:rPr lang="el-GR" b="1" dirty="0" err="1"/>
              <a:t>ενδοψυχικού</a:t>
            </a:r>
            <a:r>
              <a:rPr lang="el-GR" b="1" dirty="0"/>
              <a:t> και ασυνείδητου </a:t>
            </a:r>
          </a:p>
          <a:p>
            <a:r>
              <a:rPr lang="el-GR" b="1" dirty="0"/>
              <a:t>στοιχείου ως προς την αιτιολόγηση της νεύρωσης</a:t>
            </a:r>
            <a:r>
              <a:rPr lang="el-GR" dirty="0"/>
              <a:t>. </a:t>
            </a:r>
          </a:p>
          <a:p>
            <a:r>
              <a:rPr lang="el-GR" b="1" dirty="0"/>
              <a:t>Τραύμα         απόρροια </a:t>
            </a:r>
            <a:r>
              <a:rPr lang="el-GR" b="1" dirty="0" err="1"/>
              <a:t>ενδοψυχικών</a:t>
            </a:r>
            <a:r>
              <a:rPr lang="el-GR" b="1" dirty="0"/>
              <a:t> κινήσεων, φαντασιώσεων ή συγκρούσεων </a:t>
            </a:r>
          </a:p>
          <a:p>
            <a:r>
              <a:rPr lang="el-GR" dirty="0"/>
              <a:t>Κατανόηση του δυναμικού τρόπου οργάνωσης και λειτουργίας των ψυχικών συστημάτων </a:t>
            </a:r>
            <a:endParaRPr lang="el-GR" b="1" dirty="0"/>
          </a:p>
          <a:p>
            <a:r>
              <a:rPr lang="el-GR" b="1" dirty="0"/>
              <a:t>                      </a:t>
            </a:r>
          </a:p>
          <a:p>
            <a:r>
              <a:rPr lang="el-GR" b="1" dirty="0"/>
              <a:t>                        Υστερικά συμπτώματα </a:t>
            </a:r>
          </a:p>
          <a:p>
            <a:r>
              <a:rPr lang="el-GR" b="1" dirty="0"/>
              <a:t>                           Άγχος ή φοβίες                                               </a:t>
            </a:r>
            <a:r>
              <a:rPr lang="el-GR" b="1" u="sng" dirty="0">
                <a:solidFill>
                  <a:srgbClr val="C00000"/>
                </a:solidFill>
              </a:rPr>
              <a:t> </a:t>
            </a:r>
            <a:r>
              <a:rPr lang="el-GR" b="1" u="sng" dirty="0" err="1">
                <a:solidFill>
                  <a:srgbClr val="C00000"/>
                </a:solidFill>
              </a:rPr>
              <a:t>ενδοψυχική</a:t>
            </a:r>
            <a:r>
              <a:rPr lang="el-GR" b="1" u="sng" dirty="0">
                <a:solidFill>
                  <a:srgbClr val="C00000"/>
                </a:solidFill>
              </a:rPr>
              <a:t> σύγκρουση  </a:t>
            </a:r>
            <a:endParaRPr lang="el-GR" b="1" dirty="0">
              <a:solidFill>
                <a:srgbClr val="C00000"/>
              </a:solidFill>
            </a:endParaRPr>
          </a:p>
          <a:p>
            <a:r>
              <a:rPr lang="el-GR" b="1" dirty="0"/>
              <a:t>                 Ψυχαναγκαστικές εκδηλώσεις </a:t>
            </a:r>
          </a:p>
          <a:p>
            <a:endParaRPr lang="el-GR" dirty="0"/>
          </a:p>
          <a:p>
            <a:r>
              <a:rPr lang="el-GR" b="1" dirty="0"/>
              <a:t>Ο βαθμός κατά τον οποίο ένα βίωμα πυροδοτεί αντίστοιχα συμπτώματα</a:t>
            </a:r>
            <a:r>
              <a:rPr lang="el-GR" dirty="0"/>
              <a:t> </a:t>
            </a:r>
            <a:r>
              <a:rPr lang="el-GR" b="1" dirty="0"/>
              <a:t>και καθίσταται τραυματικό </a:t>
            </a:r>
            <a:r>
              <a:rPr lang="el-GR" b="1" dirty="0">
                <a:solidFill>
                  <a:srgbClr val="C00000"/>
                </a:solidFill>
              </a:rPr>
              <a:t>είναι συνάρτηση</a:t>
            </a:r>
            <a:r>
              <a:rPr lang="el-GR" b="1" dirty="0"/>
              <a:t> της συναισθηματικής και αναπαραστατικής αξίας που έχει για το συγκεκριμένο υποκείμενο</a:t>
            </a:r>
          </a:p>
        </p:txBody>
      </p:sp>
      <p:cxnSp>
        <p:nvCxnSpPr>
          <p:cNvPr id="12" name="Ευθύγραμμο βέλος σύνδεσης 11">
            <a:extLst>
              <a:ext uri="{FF2B5EF4-FFF2-40B4-BE49-F238E27FC236}">
                <a16:creationId xmlns:a16="http://schemas.microsoft.com/office/drawing/2014/main" id="{68CB7680-760A-4A09-A351-10EC572EE432}"/>
              </a:ext>
            </a:extLst>
          </p:cNvPr>
          <p:cNvCxnSpPr>
            <a:cxnSpLocks/>
          </p:cNvCxnSpPr>
          <p:nvPr/>
        </p:nvCxnSpPr>
        <p:spPr>
          <a:xfrm>
            <a:off x="5748289" y="1038685"/>
            <a:ext cx="1296140" cy="221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a:extLst>
              <a:ext uri="{FF2B5EF4-FFF2-40B4-BE49-F238E27FC236}">
                <a16:creationId xmlns:a16="http://schemas.microsoft.com/office/drawing/2014/main" id="{8314B851-32CB-4071-AACF-B1A92F8CFFEF}"/>
              </a:ext>
            </a:extLst>
          </p:cNvPr>
          <p:cNvCxnSpPr>
            <a:cxnSpLocks/>
          </p:cNvCxnSpPr>
          <p:nvPr/>
        </p:nvCxnSpPr>
        <p:spPr>
          <a:xfrm>
            <a:off x="5743853" y="1038686"/>
            <a:ext cx="1047564" cy="7279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a:extLst>
              <a:ext uri="{FF2B5EF4-FFF2-40B4-BE49-F238E27FC236}">
                <a16:creationId xmlns:a16="http://schemas.microsoft.com/office/drawing/2014/main" id="{63CADD22-FAAA-4D7B-B251-0C753D66663C}"/>
              </a:ext>
            </a:extLst>
          </p:cNvPr>
          <p:cNvCxnSpPr>
            <a:cxnSpLocks/>
          </p:cNvCxnSpPr>
          <p:nvPr/>
        </p:nvCxnSpPr>
        <p:spPr>
          <a:xfrm flipV="1">
            <a:off x="5757167" y="754602"/>
            <a:ext cx="1287262" cy="2840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Οβάλ 25">
            <a:extLst>
              <a:ext uri="{FF2B5EF4-FFF2-40B4-BE49-F238E27FC236}">
                <a16:creationId xmlns:a16="http://schemas.microsoft.com/office/drawing/2014/main" id="{E936F966-AB32-4116-AE52-B9D9B3F31F31}"/>
              </a:ext>
            </a:extLst>
          </p:cNvPr>
          <p:cNvSpPr/>
          <p:nvPr/>
        </p:nvSpPr>
        <p:spPr>
          <a:xfrm>
            <a:off x="2041862" y="133165"/>
            <a:ext cx="10005135" cy="25656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Βέλος: Δεξιό 33">
            <a:extLst>
              <a:ext uri="{FF2B5EF4-FFF2-40B4-BE49-F238E27FC236}">
                <a16:creationId xmlns:a16="http://schemas.microsoft.com/office/drawing/2014/main" id="{EA1F20A5-B75D-46DC-9003-F64D5B205B1E}"/>
              </a:ext>
            </a:extLst>
          </p:cNvPr>
          <p:cNvSpPr/>
          <p:nvPr/>
        </p:nvSpPr>
        <p:spPr>
          <a:xfrm flipV="1">
            <a:off x="2512380" y="4159189"/>
            <a:ext cx="497151"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5" name="Ευθύγραμμο βέλος σύνδεσης 34">
            <a:extLst>
              <a:ext uri="{FF2B5EF4-FFF2-40B4-BE49-F238E27FC236}">
                <a16:creationId xmlns:a16="http://schemas.microsoft.com/office/drawing/2014/main" id="{CBDA791B-5BEF-4A3D-8A7E-5915745C7590}"/>
              </a:ext>
            </a:extLst>
          </p:cNvPr>
          <p:cNvCxnSpPr>
            <a:cxnSpLocks/>
          </p:cNvCxnSpPr>
          <p:nvPr/>
        </p:nvCxnSpPr>
        <p:spPr>
          <a:xfrm>
            <a:off x="5743853" y="4998128"/>
            <a:ext cx="2197220" cy="221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Ευθύγραμμο βέλος σύνδεσης 37">
            <a:extLst>
              <a:ext uri="{FF2B5EF4-FFF2-40B4-BE49-F238E27FC236}">
                <a16:creationId xmlns:a16="http://schemas.microsoft.com/office/drawing/2014/main" id="{087148C6-BEA7-4D60-876E-DDA9A0330ECD}"/>
              </a:ext>
            </a:extLst>
          </p:cNvPr>
          <p:cNvCxnSpPr>
            <a:cxnSpLocks/>
          </p:cNvCxnSpPr>
          <p:nvPr/>
        </p:nvCxnSpPr>
        <p:spPr>
          <a:xfrm>
            <a:off x="5282214" y="5299970"/>
            <a:ext cx="265885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Ευθύγραμμο βέλος σύνδεσης 44">
            <a:extLst>
              <a:ext uri="{FF2B5EF4-FFF2-40B4-BE49-F238E27FC236}">
                <a16:creationId xmlns:a16="http://schemas.microsoft.com/office/drawing/2014/main" id="{FBAFD65F-73A6-4AE1-BBBF-EE6E41C8D8FA}"/>
              </a:ext>
            </a:extLst>
          </p:cNvPr>
          <p:cNvCxnSpPr>
            <a:cxnSpLocks/>
          </p:cNvCxnSpPr>
          <p:nvPr/>
        </p:nvCxnSpPr>
        <p:spPr>
          <a:xfrm flipV="1">
            <a:off x="6167760" y="5379871"/>
            <a:ext cx="1773313" cy="163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4010F671-4E60-475B-B6A7-3684E17CABDA}"/>
              </a:ext>
            </a:extLst>
          </p:cNvPr>
          <p:cNvSpPr txBox="1"/>
          <p:nvPr/>
        </p:nvSpPr>
        <p:spPr>
          <a:xfrm>
            <a:off x="1189609" y="108271"/>
            <a:ext cx="2308195" cy="646331"/>
          </a:xfrm>
          <a:prstGeom prst="rect">
            <a:avLst/>
          </a:prstGeom>
          <a:noFill/>
        </p:spPr>
        <p:txBody>
          <a:bodyPr wrap="square" rtlCol="0">
            <a:spAutoFit/>
          </a:bodyPr>
          <a:lstStyle/>
          <a:p>
            <a:r>
              <a:rPr lang="el-GR" b="1" i="1" dirty="0">
                <a:solidFill>
                  <a:schemeClr val="accent1"/>
                </a:solidFill>
              </a:rPr>
              <a:t>αιτία εκδήλωσης    </a:t>
            </a:r>
          </a:p>
          <a:p>
            <a:r>
              <a:rPr lang="el-GR" b="1" i="1" dirty="0">
                <a:solidFill>
                  <a:schemeClr val="accent1"/>
                </a:solidFill>
              </a:rPr>
              <a:t>     νευρώσεων</a:t>
            </a:r>
            <a:endParaRPr lang="el-GR" dirty="0"/>
          </a:p>
        </p:txBody>
      </p:sp>
    </p:spTree>
    <p:extLst>
      <p:ext uri="{BB962C8B-B14F-4D97-AF65-F5344CB8AC3E}">
        <p14:creationId xmlns:p14="http://schemas.microsoft.com/office/powerpoint/2010/main" val="2103373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82CF609-6B42-4B8E-83F8-B05728A6D5D3}"/>
              </a:ext>
            </a:extLst>
          </p:cNvPr>
          <p:cNvSpPr>
            <a:spLocks noGrp="1"/>
          </p:cNvSpPr>
          <p:nvPr>
            <p:ph idx="1"/>
          </p:nvPr>
        </p:nvSpPr>
        <p:spPr>
          <a:xfrm>
            <a:off x="1145219" y="248575"/>
            <a:ext cx="10733103" cy="6826928"/>
          </a:xfrm>
        </p:spPr>
        <p:txBody>
          <a:bodyPr>
            <a:noAutofit/>
          </a:bodyPr>
          <a:lstStyle/>
          <a:p>
            <a:pPr algn="just"/>
            <a:r>
              <a:rPr lang="el-GR" sz="2200" dirty="0"/>
              <a:t>Έως το 1920 θεωρείται ότι η ψυχική λειτουργία </a:t>
            </a:r>
            <a:r>
              <a:rPr lang="el-GR" sz="2200" dirty="0" err="1"/>
              <a:t>διέπεται</a:t>
            </a:r>
            <a:r>
              <a:rPr lang="el-GR" sz="2200" dirty="0"/>
              <a:t> από την αρχή της ευχαρίστησης. </a:t>
            </a:r>
            <a:r>
              <a:rPr lang="el-GR" sz="2200" b="1" dirty="0"/>
              <a:t>Από το 1920 και μετά ο </a:t>
            </a:r>
            <a:r>
              <a:rPr lang="en-US" sz="2200" b="1" dirty="0"/>
              <a:t>Freud </a:t>
            </a:r>
            <a:r>
              <a:rPr lang="el-GR" sz="2200" b="1" dirty="0"/>
              <a:t>εξετάζει την ψυχική λειτουργία πέραν της αρχής της ευχαρίστησης. </a:t>
            </a:r>
            <a:r>
              <a:rPr lang="el-GR" sz="2200" dirty="0"/>
              <a:t>Εξετάζει τη σημασία των μηχανισμών επανάληψης και μαζοχισμού, τις λειτουργίες του Εγώ και των ψυχικών συστημάτων της δεύτερης τοπικής </a:t>
            </a:r>
            <a:r>
              <a:rPr lang="el-GR" sz="2200" b="1" dirty="0"/>
              <a:t>και αναθεωρεί τη λειτουργία των </a:t>
            </a:r>
            <a:r>
              <a:rPr lang="el-GR" sz="2200" b="1" dirty="0" err="1"/>
              <a:t>ενορμήσεων</a:t>
            </a:r>
            <a:r>
              <a:rPr lang="el-GR" sz="2200" b="1" dirty="0"/>
              <a:t>, εισάγοντας το δίπολο </a:t>
            </a:r>
            <a:r>
              <a:rPr lang="el-GR" sz="2200" b="1" dirty="0" err="1"/>
              <a:t>ενορμήσεων</a:t>
            </a:r>
            <a:r>
              <a:rPr lang="el-GR" sz="2200" b="1" dirty="0"/>
              <a:t> ζωής και θανάτου</a:t>
            </a:r>
            <a:r>
              <a:rPr lang="el-GR" sz="2200" dirty="0"/>
              <a:t>. </a:t>
            </a:r>
          </a:p>
          <a:p>
            <a:pPr algn="just"/>
            <a:r>
              <a:rPr lang="el-GR" sz="2200" dirty="0"/>
              <a:t>Αναδεικνύεται η σημασία του οικονομικού παράγοντα στην ψυχική οικονομία, με βασικό παράδειγμα τον ίδιο τον </a:t>
            </a:r>
            <a:r>
              <a:rPr lang="el-GR" sz="2200" b="1" u="sng" dirty="0">
                <a:solidFill>
                  <a:srgbClr val="C00000"/>
                </a:solidFill>
              </a:rPr>
              <a:t>τραυματισμό </a:t>
            </a:r>
            <a:r>
              <a:rPr lang="el-GR" sz="2200" u="sng" dirty="0">
                <a:solidFill>
                  <a:schemeClr val="tx1"/>
                </a:solidFill>
              </a:rPr>
              <a:t>που εκπροσωπεί τη </a:t>
            </a:r>
            <a:r>
              <a:rPr lang="el-GR" sz="2200" b="1" u="sng" dirty="0">
                <a:solidFill>
                  <a:srgbClr val="C00000"/>
                </a:solidFill>
              </a:rPr>
              <a:t>«διάρρηξη του </a:t>
            </a:r>
            <a:r>
              <a:rPr lang="el-GR" sz="2200" b="1" u="sng" dirty="0" err="1">
                <a:solidFill>
                  <a:srgbClr val="C00000"/>
                </a:solidFill>
              </a:rPr>
              <a:t>αλεξιδιεγερτικού</a:t>
            </a:r>
            <a:r>
              <a:rPr lang="el-GR" sz="2200" b="1" u="sng" dirty="0">
                <a:solidFill>
                  <a:srgbClr val="C00000"/>
                </a:solidFill>
              </a:rPr>
              <a:t> συστήματος». </a:t>
            </a:r>
          </a:p>
          <a:p>
            <a:pPr algn="just"/>
            <a:r>
              <a:rPr lang="el-GR" sz="2200" b="1" dirty="0"/>
              <a:t>Ο τραυματισμός εκφράζει την αδυναμία μεταβολισμού των διεγέρσεων</a:t>
            </a:r>
            <a:r>
              <a:rPr lang="el-GR" sz="2200" dirty="0"/>
              <a:t>, των οποίων η αύξηση και συσσώρευση μαρτυρά </a:t>
            </a:r>
            <a:r>
              <a:rPr lang="el-GR" sz="2200" b="1" dirty="0"/>
              <a:t>ανεπάρκεια ή ανωριμότητα των λειτουργιών του Εγώ</a:t>
            </a:r>
            <a:r>
              <a:rPr lang="el-GR" sz="2200" dirty="0"/>
              <a:t>. Συγχρόνως σημειώνεται </a:t>
            </a:r>
            <a:r>
              <a:rPr lang="el-GR" sz="2200" b="1" dirty="0"/>
              <a:t>η σημασία του πρωτογενούς αντικειμένου &amp; η απώλειά του σε σχέση με τον τραυματισμό</a:t>
            </a:r>
            <a:r>
              <a:rPr lang="el-GR" sz="2200" dirty="0"/>
              <a:t>. </a:t>
            </a:r>
          </a:p>
          <a:p>
            <a:pPr algn="just"/>
            <a:r>
              <a:rPr lang="el-GR" sz="2200" dirty="0"/>
              <a:t>Στο τέλος του έργου του ο </a:t>
            </a:r>
            <a:r>
              <a:rPr lang="en-US" sz="2200" dirty="0"/>
              <a:t>Freud (1939) </a:t>
            </a:r>
            <a:r>
              <a:rPr lang="el-GR" sz="2200" dirty="0"/>
              <a:t>θα θεωρήσει ότι </a:t>
            </a:r>
            <a:r>
              <a:rPr lang="el-GR" sz="2200" b="1" dirty="0">
                <a:solidFill>
                  <a:srgbClr val="C00000"/>
                </a:solidFill>
              </a:rPr>
              <a:t>ο τραυματισμός αναλογεί στις βιωμένες αισθήσεις της πρώτης παιδικής ηλικίας και μετέπειτα ξεχασμένες που αποτέλεσαν ναρκισσιστικά πλήγματα για τη συγκρότηση και λειτουργία του Εγώ</a:t>
            </a:r>
            <a:r>
              <a:rPr lang="el-GR" sz="2200" dirty="0"/>
              <a:t>. </a:t>
            </a:r>
          </a:p>
        </p:txBody>
      </p:sp>
    </p:spTree>
    <p:extLst>
      <p:ext uri="{BB962C8B-B14F-4D97-AF65-F5344CB8AC3E}">
        <p14:creationId xmlns:p14="http://schemas.microsoft.com/office/powerpoint/2010/main" val="755752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3059636-FEDB-419B-95D0-BCA1BF477001}"/>
              </a:ext>
            </a:extLst>
          </p:cNvPr>
          <p:cNvSpPr>
            <a:spLocks noGrp="1"/>
          </p:cNvSpPr>
          <p:nvPr>
            <p:ph idx="1"/>
          </p:nvPr>
        </p:nvSpPr>
        <p:spPr>
          <a:xfrm>
            <a:off x="1190625" y="284085"/>
            <a:ext cx="10794230" cy="6773940"/>
          </a:xfrm>
        </p:spPr>
        <p:txBody>
          <a:bodyPr>
            <a:normAutofit/>
          </a:bodyPr>
          <a:lstStyle/>
          <a:p>
            <a:pPr algn="just"/>
            <a:r>
              <a:rPr lang="el-GR" sz="2300" b="1" dirty="0">
                <a:solidFill>
                  <a:srgbClr val="C00000"/>
                </a:solidFill>
              </a:rPr>
              <a:t>Βασικά σημεία αναφοράς της ψυχοσωματικής προσέγγισης</a:t>
            </a:r>
            <a:r>
              <a:rPr lang="el-GR" sz="2300" dirty="0">
                <a:solidFill>
                  <a:srgbClr val="C00000"/>
                </a:solidFill>
              </a:rPr>
              <a:t> </a:t>
            </a:r>
            <a:r>
              <a:rPr lang="el-GR" sz="2300" dirty="0"/>
              <a:t>είναι οι κλινικές οντότητες της </a:t>
            </a:r>
            <a:r>
              <a:rPr lang="el-GR" sz="2300" b="1" dirty="0"/>
              <a:t>α)</a:t>
            </a:r>
            <a:r>
              <a:rPr lang="el-GR" sz="2300" dirty="0"/>
              <a:t> </a:t>
            </a:r>
            <a:r>
              <a:rPr lang="el-GR" sz="2300" b="1" dirty="0" err="1"/>
              <a:t>ενεστώσας</a:t>
            </a:r>
            <a:r>
              <a:rPr lang="el-GR" sz="2300" b="1" dirty="0"/>
              <a:t> νεύρωσης </a:t>
            </a:r>
            <a:r>
              <a:rPr lang="el-GR" sz="2300" dirty="0"/>
              <a:t>και </a:t>
            </a:r>
            <a:r>
              <a:rPr lang="el-GR" sz="2300" b="1" dirty="0"/>
              <a:t>β)</a:t>
            </a:r>
            <a:r>
              <a:rPr lang="el-GR" sz="2300" dirty="0"/>
              <a:t> </a:t>
            </a:r>
            <a:r>
              <a:rPr lang="el-GR" sz="2300" b="1" dirty="0"/>
              <a:t>τραυματικής νεύρωσης </a:t>
            </a:r>
            <a:r>
              <a:rPr lang="el-GR" sz="2300" dirty="0"/>
              <a:t>που εξέτασε ο </a:t>
            </a:r>
            <a:r>
              <a:rPr lang="en-US" sz="2300" dirty="0"/>
              <a:t>Freud </a:t>
            </a:r>
            <a:r>
              <a:rPr lang="el-GR" sz="2300" dirty="0"/>
              <a:t>και όπου έχουν κεντρική σημασία οι εναλλαγές παθητικότητας και ενεργητικότητας, η ικανότητα συνδέσεων και η ναρκισσιστική υπόσταση. </a:t>
            </a:r>
          </a:p>
          <a:p>
            <a:pPr algn="just"/>
            <a:endParaRPr lang="el-GR" sz="1500" dirty="0"/>
          </a:p>
          <a:p>
            <a:pPr algn="just"/>
            <a:r>
              <a:rPr lang="el-GR" sz="2300" dirty="0"/>
              <a:t>Η </a:t>
            </a:r>
            <a:r>
              <a:rPr lang="el-GR" sz="2300" b="1" u="sng" dirty="0"/>
              <a:t>έννοια της </a:t>
            </a:r>
            <a:r>
              <a:rPr lang="el-GR" sz="2300" b="1" u="sng" dirty="0" err="1"/>
              <a:t>ενεστώσας</a:t>
            </a:r>
            <a:r>
              <a:rPr lang="el-GR" sz="2300" b="1" u="sng" dirty="0"/>
              <a:t> νεύρωσης</a:t>
            </a:r>
            <a:r>
              <a:rPr lang="el-GR" sz="2300" b="1" dirty="0"/>
              <a:t> </a:t>
            </a:r>
            <a:r>
              <a:rPr lang="el-GR" sz="2300" dirty="0"/>
              <a:t>συμπεριλαμβάνει την </a:t>
            </a:r>
            <a:r>
              <a:rPr lang="el-GR" sz="2300" b="1" dirty="0"/>
              <a:t>αγχώδη νεύρωση, την νευρασθένεια και την υποχονδρία</a:t>
            </a:r>
            <a:r>
              <a:rPr lang="el-GR" sz="2300" dirty="0"/>
              <a:t>. Στην </a:t>
            </a:r>
            <a:r>
              <a:rPr lang="el-GR" sz="2300" dirty="0" err="1"/>
              <a:t>ενεστώσα</a:t>
            </a:r>
            <a:r>
              <a:rPr lang="el-GR" sz="2300" dirty="0"/>
              <a:t> νεύρωση </a:t>
            </a:r>
            <a:r>
              <a:rPr lang="el-GR" sz="2300" b="1" dirty="0"/>
              <a:t>το αίτιο δεν βρίσκεται στην παιδική νεύρωση</a:t>
            </a:r>
            <a:r>
              <a:rPr lang="el-GR" sz="2300" dirty="0"/>
              <a:t>, </a:t>
            </a:r>
            <a:r>
              <a:rPr lang="el-GR" sz="2300" b="1" dirty="0"/>
              <a:t>αλλά στις τρέχουσες συνθήκες λειτουργίας του ατόμου</a:t>
            </a:r>
            <a:r>
              <a:rPr lang="el-GR" sz="2300" dirty="0"/>
              <a:t>, </a:t>
            </a:r>
            <a:r>
              <a:rPr lang="el-GR" sz="2300" dirty="0" err="1"/>
              <a:t>δλδ</a:t>
            </a:r>
            <a:r>
              <a:rPr lang="el-GR" sz="2300" dirty="0"/>
              <a:t> σε </a:t>
            </a:r>
            <a:r>
              <a:rPr lang="el-GR" sz="2300" dirty="0" err="1"/>
              <a:t>ο,τι</a:t>
            </a:r>
            <a:r>
              <a:rPr lang="el-GR" sz="2300" dirty="0"/>
              <a:t> αφορά </a:t>
            </a:r>
            <a:r>
              <a:rPr lang="el-GR" sz="2300" b="1" dirty="0"/>
              <a:t>τα ερεθίσματα που δέχεται.  </a:t>
            </a:r>
          </a:p>
          <a:p>
            <a:pPr algn="just"/>
            <a:endParaRPr lang="el-GR" sz="800" dirty="0"/>
          </a:p>
          <a:p>
            <a:pPr marL="0" indent="0" algn="just">
              <a:buNone/>
            </a:pPr>
            <a:r>
              <a:rPr lang="el-GR" sz="2300" dirty="0"/>
              <a:t>Σύμφωνα με τον </a:t>
            </a:r>
            <a:r>
              <a:rPr lang="en-US" sz="2300" dirty="0"/>
              <a:t>Smadja (1998), </a:t>
            </a:r>
            <a:r>
              <a:rPr lang="el-GR" sz="2300" dirty="0"/>
              <a:t>που συνδέει την </a:t>
            </a:r>
            <a:r>
              <a:rPr lang="el-GR" sz="2300" b="1" dirty="0" err="1"/>
              <a:t>ενεστώσα</a:t>
            </a:r>
            <a:r>
              <a:rPr lang="el-GR" sz="2300" b="1" dirty="0"/>
              <a:t> νεύρωση με την αδυναμία </a:t>
            </a:r>
            <a:r>
              <a:rPr lang="el-GR" sz="2300" b="1" dirty="0" err="1"/>
              <a:t>νοηματοδότησης</a:t>
            </a:r>
            <a:r>
              <a:rPr lang="el-GR" sz="2300" b="1" dirty="0"/>
              <a:t> που συναντάμε στην ψυχοσωματική παθολογία</a:t>
            </a:r>
            <a:r>
              <a:rPr lang="el-GR" sz="2300" dirty="0"/>
              <a:t>, παρατηρούνται </a:t>
            </a:r>
            <a:r>
              <a:rPr lang="el-GR" sz="2300" b="1" dirty="0"/>
              <a:t>αναπτυξιακά καθώς και δομικά ελλείματα του ψυχικού οργάνου και της σχέσης του με το σώμα</a:t>
            </a:r>
            <a:r>
              <a:rPr lang="el-GR" sz="2300" dirty="0"/>
              <a:t>, που κλινικά εκφράζονται από </a:t>
            </a:r>
            <a:r>
              <a:rPr lang="el-GR" sz="2300" b="1" u="sng" dirty="0">
                <a:solidFill>
                  <a:srgbClr val="C00000"/>
                </a:solidFill>
              </a:rPr>
              <a:t>διάχυτο άγχος </a:t>
            </a:r>
            <a:r>
              <a:rPr lang="el-GR" sz="2300" dirty="0"/>
              <a:t>και </a:t>
            </a:r>
            <a:r>
              <a:rPr lang="el-GR" sz="2300" b="1" u="sng" dirty="0">
                <a:solidFill>
                  <a:srgbClr val="C00000"/>
                </a:solidFill>
              </a:rPr>
              <a:t>σωματικές παθήσεις</a:t>
            </a:r>
            <a:r>
              <a:rPr lang="el-GR" sz="2300" dirty="0"/>
              <a:t>. </a:t>
            </a:r>
          </a:p>
        </p:txBody>
      </p:sp>
    </p:spTree>
    <p:extLst>
      <p:ext uri="{BB962C8B-B14F-4D97-AF65-F5344CB8AC3E}">
        <p14:creationId xmlns:p14="http://schemas.microsoft.com/office/powerpoint/2010/main" val="1062216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07D5A0C-9FDB-4CC7-9348-5D1D4CAC1FC4}"/>
              </a:ext>
            </a:extLst>
          </p:cNvPr>
          <p:cNvSpPr>
            <a:spLocks noGrp="1"/>
          </p:cNvSpPr>
          <p:nvPr>
            <p:ph idx="1"/>
          </p:nvPr>
        </p:nvSpPr>
        <p:spPr>
          <a:xfrm>
            <a:off x="1276350" y="257451"/>
            <a:ext cx="10810875" cy="6724373"/>
          </a:xfrm>
        </p:spPr>
        <p:txBody>
          <a:bodyPr>
            <a:normAutofit/>
          </a:bodyPr>
          <a:lstStyle/>
          <a:p>
            <a:pPr algn="just"/>
            <a:r>
              <a:rPr lang="el-GR" sz="2200" dirty="0"/>
              <a:t>Η </a:t>
            </a:r>
            <a:r>
              <a:rPr lang="el-GR" sz="2200" b="1" u="sng" dirty="0"/>
              <a:t>έννοια της τραυματικής νεύρωσης </a:t>
            </a:r>
            <a:r>
              <a:rPr lang="el-GR" sz="2200" dirty="0"/>
              <a:t>που διατυπώθηκε αρχικά από τον </a:t>
            </a:r>
            <a:r>
              <a:rPr lang="en-US" sz="2200" dirty="0"/>
              <a:t>Hermann Oppenheim </a:t>
            </a:r>
            <a:r>
              <a:rPr lang="el-GR" sz="2200" dirty="0"/>
              <a:t>το 1889, </a:t>
            </a:r>
            <a:r>
              <a:rPr lang="el-GR" sz="2200" b="1" dirty="0">
                <a:solidFill>
                  <a:srgbClr val="C00000"/>
                </a:solidFill>
              </a:rPr>
              <a:t>θεωρούμενη ως αποτέλεσμα εμπειριών καταστροφών</a:t>
            </a:r>
            <a:r>
              <a:rPr lang="el-GR" sz="2200" dirty="0"/>
              <a:t> ενέπνευσε τον </a:t>
            </a:r>
            <a:r>
              <a:rPr lang="en-US" sz="2200" dirty="0"/>
              <a:t>Freud </a:t>
            </a:r>
            <a:r>
              <a:rPr lang="el-GR" sz="2200" dirty="0"/>
              <a:t>για να συλλάβει την αρχική θεωρία του περί των νευρώσεων. </a:t>
            </a:r>
          </a:p>
          <a:p>
            <a:pPr algn="just"/>
            <a:endParaRPr lang="el-GR" sz="800" dirty="0"/>
          </a:p>
          <a:p>
            <a:pPr algn="just"/>
            <a:r>
              <a:rPr lang="el-GR" sz="2200" dirty="0"/>
              <a:t>Ο </a:t>
            </a:r>
            <a:r>
              <a:rPr lang="en-US" sz="2200" dirty="0"/>
              <a:t>Freud </a:t>
            </a:r>
            <a:r>
              <a:rPr lang="el-GR" sz="2200" dirty="0"/>
              <a:t>θεωρεί ότι </a:t>
            </a:r>
            <a:r>
              <a:rPr lang="el-GR" sz="2200" b="1" dirty="0"/>
              <a:t>ένας τραυματισμός αποκαλύπτει μια</a:t>
            </a:r>
            <a:r>
              <a:rPr lang="el-GR" sz="2200" dirty="0"/>
              <a:t> υφιστάμενη, </a:t>
            </a:r>
            <a:r>
              <a:rPr lang="el-GR" sz="2200" b="1" dirty="0"/>
              <a:t>ενδεχομένως λανθάνουσα</a:t>
            </a:r>
            <a:r>
              <a:rPr lang="el-GR" sz="2200" dirty="0"/>
              <a:t>, </a:t>
            </a:r>
            <a:r>
              <a:rPr lang="el-GR" sz="2200" b="1" dirty="0"/>
              <a:t>νευρωτική οργάνωση</a:t>
            </a:r>
            <a:r>
              <a:rPr lang="el-GR" sz="2200" dirty="0"/>
              <a:t>. Στην πορεία, βάσει των παρατηρήσεων του από τις νευρώσεις του πολέμου, ο </a:t>
            </a:r>
            <a:r>
              <a:rPr lang="en-US" sz="2200" dirty="0"/>
              <a:t>Freud </a:t>
            </a:r>
            <a:r>
              <a:rPr lang="el-GR" sz="2200" dirty="0"/>
              <a:t>θεωρεί ότι η </a:t>
            </a:r>
            <a:r>
              <a:rPr lang="el-GR" sz="2200" b="1" dirty="0"/>
              <a:t>τραυματική νεύρωση </a:t>
            </a:r>
            <a:r>
              <a:rPr lang="el-GR" sz="2200" dirty="0"/>
              <a:t>έχει, όπως και η υστερία, μια </a:t>
            </a:r>
            <a:r>
              <a:rPr lang="el-GR" sz="2200" b="1" dirty="0"/>
              <a:t>μεγάλη ποικιλία συμπτωμάτων. </a:t>
            </a:r>
            <a:r>
              <a:rPr lang="el-GR" sz="2200" dirty="0"/>
              <a:t>Χαρακτηρίζεται από εκδηλώσεις </a:t>
            </a:r>
            <a:r>
              <a:rPr lang="el-GR" sz="2200" b="1" dirty="0"/>
              <a:t>έντονου άγχους και σωματικών συμπτωμάτων</a:t>
            </a:r>
            <a:r>
              <a:rPr lang="el-GR" sz="2200" dirty="0"/>
              <a:t> και από την </a:t>
            </a:r>
            <a:r>
              <a:rPr lang="el-GR" sz="2200" b="1" dirty="0"/>
              <a:t>επανάληψη του τραυματικού βιώματος</a:t>
            </a:r>
            <a:r>
              <a:rPr lang="el-GR" sz="2200" dirty="0"/>
              <a:t> στην καθημερινή λειτουργία, στην ονειρική ζωή, καθώς επίσης και στη θεραπευτική σχέση.</a:t>
            </a:r>
          </a:p>
          <a:p>
            <a:pPr algn="just"/>
            <a:endParaRPr lang="el-GR" sz="800" dirty="0"/>
          </a:p>
          <a:p>
            <a:pPr algn="just"/>
            <a:r>
              <a:rPr lang="el-GR" sz="2200" dirty="0"/>
              <a:t>Έτσι, εκφράζεται η </a:t>
            </a:r>
            <a:r>
              <a:rPr lang="el-GR" sz="2200" b="1" dirty="0">
                <a:solidFill>
                  <a:srgbClr val="C00000"/>
                </a:solidFill>
              </a:rPr>
              <a:t>καθήλωση στο τραύμα </a:t>
            </a:r>
            <a:r>
              <a:rPr lang="el-GR" sz="2200" dirty="0"/>
              <a:t>και η </a:t>
            </a:r>
            <a:r>
              <a:rPr lang="el-GR" sz="2200" b="1" dirty="0">
                <a:solidFill>
                  <a:srgbClr val="C00000"/>
                </a:solidFill>
              </a:rPr>
              <a:t>προσπάθεια ελέγχου</a:t>
            </a:r>
            <a:r>
              <a:rPr lang="el-GR" sz="2200" dirty="0"/>
              <a:t>, σύνδεσης να επιτευχθεί </a:t>
            </a:r>
            <a:r>
              <a:rPr lang="el-GR" sz="2200" dirty="0" err="1"/>
              <a:t>δλδ</a:t>
            </a:r>
            <a:r>
              <a:rPr lang="el-GR" sz="2200" dirty="0"/>
              <a:t> αυτό που δεν έγινε δυνατόν στον αρχικό χρόνο του τραυματισμού ή </a:t>
            </a:r>
            <a:r>
              <a:rPr lang="el-GR" sz="2200" dirty="0" err="1"/>
              <a:t>εκφόρτισης</a:t>
            </a:r>
            <a:r>
              <a:rPr lang="el-GR" sz="2200" dirty="0"/>
              <a:t> των τραυματικών διεγέρσεων. </a:t>
            </a:r>
            <a:endParaRPr lang="el-GR" sz="2200" b="1" u="sng" dirty="0"/>
          </a:p>
          <a:p>
            <a:endParaRPr lang="el-GR" dirty="0"/>
          </a:p>
        </p:txBody>
      </p:sp>
    </p:spTree>
    <p:extLst>
      <p:ext uri="{BB962C8B-B14F-4D97-AF65-F5344CB8AC3E}">
        <p14:creationId xmlns:p14="http://schemas.microsoft.com/office/powerpoint/2010/main" val="1517587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A5C686-BA88-4F57-9F15-C6B4146F91C6}"/>
              </a:ext>
            </a:extLst>
          </p:cNvPr>
          <p:cNvSpPr>
            <a:spLocks noGrp="1"/>
          </p:cNvSpPr>
          <p:nvPr>
            <p:ph type="title"/>
          </p:nvPr>
        </p:nvSpPr>
        <p:spPr>
          <a:xfrm>
            <a:off x="1491449" y="195310"/>
            <a:ext cx="10013163" cy="639192"/>
          </a:xfrm>
        </p:spPr>
        <p:txBody>
          <a:bodyPr>
            <a:normAutofit/>
          </a:bodyPr>
          <a:lstStyle/>
          <a:p>
            <a:r>
              <a:rPr lang="en-US" sz="2000" b="1" u="sng" dirty="0"/>
              <a:t> </a:t>
            </a:r>
            <a:endParaRPr lang="el-GR" sz="2000" b="1" u="sng" dirty="0"/>
          </a:p>
        </p:txBody>
      </p:sp>
      <p:sp>
        <p:nvSpPr>
          <p:cNvPr id="3" name="Θέση περιεχομένου 2">
            <a:extLst>
              <a:ext uri="{FF2B5EF4-FFF2-40B4-BE49-F238E27FC236}">
                <a16:creationId xmlns:a16="http://schemas.microsoft.com/office/drawing/2014/main" id="{4B92E10A-0B40-40C8-AFE9-14F26731C470}"/>
              </a:ext>
            </a:extLst>
          </p:cNvPr>
          <p:cNvSpPr>
            <a:spLocks noGrp="1"/>
          </p:cNvSpPr>
          <p:nvPr>
            <p:ph idx="1"/>
          </p:nvPr>
        </p:nvSpPr>
        <p:spPr>
          <a:xfrm>
            <a:off x="1384917" y="195310"/>
            <a:ext cx="10626570" cy="6942337"/>
          </a:xfrm>
        </p:spPr>
        <p:txBody>
          <a:bodyPr>
            <a:normAutofit/>
          </a:bodyPr>
          <a:lstStyle/>
          <a:p>
            <a:pPr marL="0" indent="0" algn="just">
              <a:buNone/>
            </a:pPr>
            <a:r>
              <a:rPr lang="en-US" sz="2000" dirty="0"/>
              <a:t>    </a:t>
            </a:r>
            <a:r>
              <a:rPr lang="el-GR" sz="2200" dirty="0"/>
              <a:t>Ο </a:t>
            </a:r>
            <a:r>
              <a:rPr lang="en-US" sz="2200" dirty="0"/>
              <a:t>Ferenzci (1955), </a:t>
            </a:r>
            <a:r>
              <a:rPr lang="el-GR" sz="2200" dirty="0"/>
              <a:t>αποδίδει ιδιαίτερη </a:t>
            </a:r>
            <a:r>
              <a:rPr lang="el-GR" sz="2200" b="1" dirty="0">
                <a:solidFill>
                  <a:srgbClr val="C00000"/>
                </a:solidFill>
              </a:rPr>
              <a:t>σημασία στην υφή και στις συνθήκες    </a:t>
            </a:r>
          </a:p>
          <a:p>
            <a:pPr marL="0" indent="0" algn="just">
              <a:buNone/>
            </a:pPr>
            <a:r>
              <a:rPr lang="el-GR" sz="2200" b="1" dirty="0">
                <a:solidFill>
                  <a:srgbClr val="C00000"/>
                </a:solidFill>
              </a:rPr>
              <a:t>    του ίδιου του τραυματικού βιώματος</a:t>
            </a:r>
            <a:r>
              <a:rPr lang="el-GR" sz="2200" dirty="0"/>
              <a:t> και κυρίως υπογραμμίζει τη </a:t>
            </a:r>
            <a:r>
              <a:rPr lang="el-GR" sz="2200" b="1" dirty="0">
                <a:solidFill>
                  <a:srgbClr val="C00000"/>
                </a:solidFill>
              </a:rPr>
              <a:t>λειτουργία   </a:t>
            </a:r>
          </a:p>
          <a:p>
            <a:pPr marL="0" indent="0" algn="just">
              <a:buNone/>
            </a:pPr>
            <a:r>
              <a:rPr lang="el-GR" sz="2200" b="1" dirty="0">
                <a:solidFill>
                  <a:srgbClr val="C00000"/>
                </a:solidFill>
              </a:rPr>
              <a:t>    του αντικειμένου </a:t>
            </a:r>
            <a:r>
              <a:rPr lang="el-GR" sz="2200" b="1" dirty="0">
                <a:solidFill>
                  <a:schemeClr val="tx1"/>
                </a:solidFill>
              </a:rPr>
              <a:t>και τ</a:t>
            </a:r>
            <a:r>
              <a:rPr lang="en-US" sz="2200" b="1" dirty="0">
                <a:solidFill>
                  <a:schemeClr val="tx1"/>
                </a:solidFill>
              </a:rPr>
              <a:t>a </a:t>
            </a:r>
            <a:r>
              <a:rPr lang="el-GR" sz="2200" b="1" dirty="0">
                <a:solidFill>
                  <a:schemeClr val="tx1"/>
                </a:solidFill>
              </a:rPr>
              <a:t>ίχνη που αφήνει στην ψυχική λειτουργία του  </a:t>
            </a:r>
          </a:p>
          <a:p>
            <a:pPr marL="0" indent="0" algn="just">
              <a:buNone/>
            </a:pPr>
            <a:r>
              <a:rPr lang="el-GR" sz="2200" b="1" dirty="0">
                <a:solidFill>
                  <a:schemeClr val="tx1"/>
                </a:solidFill>
              </a:rPr>
              <a:t>    παιδιού</a:t>
            </a:r>
            <a:r>
              <a:rPr lang="el-GR" sz="2200" b="1" dirty="0">
                <a:solidFill>
                  <a:srgbClr val="C00000"/>
                </a:solidFill>
              </a:rPr>
              <a:t> η μητρική ψυχική λειτουργία</a:t>
            </a:r>
            <a:r>
              <a:rPr lang="en-US" sz="2200" b="1" dirty="0">
                <a:solidFill>
                  <a:srgbClr val="C00000"/>
                </a:solidFill>
              </a:rPr>
              <a:t>. </a:t>
            </a:r>
            <a:endParaRPr lang="el-GR" sz="2200" b="1" dirty="0">
              <a:solidFill>
                <a:srgbClr val="C00000"/>
              </a:solidFill>
            </a:endParaRPr>
          </a:p>
          <a:p>
            <a:pPr marL="0" indent="0" algn="just">
              <a:buNone/>
            </a:pPr>
            <a:endParaRPr lang="el-GR" sz="500" dirty="0"/>
          </a:p>
          <a:p>
            <a:pPr algn="just"/>
            <a:r>
              <a:rPr lang="el-GR" sz="2200" b="1" u="sng" dirty="0"/>
              <a:t>Τραύμα</a:t>
            </a:r>
            <a:r>
              <a:rPr lang="el-GR" sz="2200" dirty="0"/>
              <a:t>   </a:t>
            </a:r>
            <a:r>
              <a:rPr lang="el-GR" sz="2200" b="1" dirty="0"/>
              <a:t>αποτέλεσμα της απουσίας του αντικειμένου σε συνθήκες απελπισίας του υποκειμένου. </a:t>
            </a:r>
            <a:endParaRPr lang="en-US" sz="2200" b="1" dirty="0"/>
          </a:p>
          <a:p>
            <a:pPr algn="just"/>
            <a:endParaRPr lang="el-GR" sz="800" dirty="0"/>
          </a:p>
          <a:p>
            <a:pPr algn="just"/>
            <a:r>
              <a:rPr lang="el-GR" sz="2200" dirty="0"/>
              <a:t>Η </a:t>
            </a:r>
            <a:r>
              <a:rPr lang="el-GR" sz="2200" b="1" dirty="0"/>
              <a:t>αμυντική αντίδραση στον τραυματισμό </a:t>
            </a:r>
            <a:r>
              <a:rPr lang="el-GR" sz="2200" dirty="0"/>
              <a:t>θα είναι </a:t>
            </a:r>
            <a:r>
              <a:rPr lang="el-GR" sz="2200" b="1" dirty="0">
                <a:solidFill>
                  <a:srgbClr val="C00000"/>
                </a:solidFill>
              </a:rPr>
              <a:t>η σχάση του Εγώ</a:t>
            </a:r>
            <a:r>
              <a:rPr lang="el-GR" sz="2200" dirty="0"/>
              <a:t>, </a:t>
            </a:r>
            <a:r>
              <a:rPr lang="el-GR" sz="2200" b="1" dirty="0">
                <a:solidFill>
                  <a:srgbClr val="C00000"/>
                </a:solidFill>
              </a:rPr>
              <a:t>η σχάση του ναρκισσισμού και η σχάση μεταξύ ψυχής και σώματος</a:t>
            </a:r>
            <a:r>
              <a:rPr lang="el-GR" sz="2200" dirty="0"/>
              <a:t> </a:t>
            </a:r>
          </a:p>
          <a:p>
            <a:pPr algn="just"/>
            <a:endParaRPr lang="en-US" sz="800" dirty="0"/>
          </a:p>
          <a:p>
            <a:pPr algn="just"/>
            <a:r>
              <a:rPr lang="el-GR" sz="2200" b="1" dirty="0"/>
              <a:t>Καθοριστική για τον τραυματισμό </a:t>
            </a:r>
            <a:r>
              <a:rPr lang="el-GR" sz="2200" dirty="0"/>
              <a:t>θα θεωρήσει ο </a:t>
            </a:r>
            <a:r>
              <a:rPr lang="en-US" sz="2200" dirty="0"/>
              <a:t>Ferenzci</a:t>
            </a:r>
            <a:r>
              <a:rPr lang="el-GR" sz="2200" dirty="0"/>
              <a:t> τη </a:t>
            </a:r>
            <a:r>
              <a:rPr lang="el-GR" sz="2200" b="1" dirty="0"/>
              <a:t>δράση του ενήλικα</a:t>
            </a:r>
            <a:r>
              <a:rPr lang="el-GR" sz="2200" dirty="0"/>
              <a:t>, </a:t>
            </a:r>
            <a:r>
              <a:rPr lang="el-GR" sz="2200" b="1" dirty="0"/>
              <a:t>το «πάθος του», απέναντι στην ανάγκη τρυφερότητας του παιδιού</a:t>
            </a:r>
            <a:r>
              <a:rPr lang="el-GR" sz="2200" dirty="0"/>
              <a:t>, καθώς και τη μετέπειτα διάψευση από μέρους του ίδιου του ενηλίκου της διεγερτικής στάσης του. Η</a:t>
            </a:r>
            <a:r>
              <a:rPr lang="el-GR" sz="2200" b="1" dirty="0"/>
              <a:t> σύγχυση </a:t>
            </a:r>
            <a:r>
              <a:rPr lang="el-GR" sz="2200" dirty="0"/>
              <a:t>είναι διπλή </a:t>
            </a:r>
            <a:r>
              <a:rPr lang="el-GR" sz="2200" b="1" dirty="0"/>
              <a:t>και στο επίπεδο των προσδοκιών του παιδιού</a:t>
            </a:r>
            <a:r>
              <a:rPr lang="el-GR" sz="2200" dirty="0"/>
              <a:t>, εκ των «προτάσεων» των γονέων και στο επίπεδο της ευθύνης, </a:t>
            </a:r>
            <a:r>
              <a:rPr lang="el-GR" sz="2200" b="1" dirty="0"/>
              <a:t>καθώς το παιδί θα θεωρήσει τον εαυτό του υπεύθυνο για την ψυχική οδύνη που βιώνει</a:t>
            </a:r>
            <a:r>
              <a:rPr lang="el-GR" sz="2200" dirty="0"/>
              <a:t>. </a:t>
            </a:r>
          </a:p>
        </p:txBody>
      </p:sp>
      <p:sp>
        <p:nvSpPr>
          <p:cNvPr id="4" name="Βέλος: Δεξιό 3">
            <a:extLst>
              <a:ext uri="{FF2B5EF4-FFF2-40B4-BE49-F238E27FC236}">
                <a16:creationId xmlns:a16="http://schemas.microsoft.com/office/drawing/2014/main" id="{DB678EC6-373F-4AE8-B376-B3C9DA2E20C5}"/>
              </a:ext>
            </a:extLst>
          </p:cNvPr>
          <p:cNvSpPr/>
          <p:nvPr/>
        </p:nvSpPr>
        <p:spPr>
          <a:xfrm flipV="1">
            <a:off x="2930277" y="2419808"/>
            <a:ext cx="479395" cy="152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 name="Θέση περιεχομένου 4">
            <a:extLst>
              <a:ext uri="{FF2B5EF4-FFF2-40B4-BE49-F238E27FC236}">
                <a16:creationId xmlns:a16="http://schemas.microsoft.com/office/drawing/2014/main" id="{0AD0CF4D-7006-42E1-8DBB-92F04CF5CE7B}"/>
              </a:ext>
            </a:extLst>
          </p:cNvPr>
          <p:cNvPicPr>
            <a:picLocks noChangeAspect="1"/>
          </p:cNvPicPr>
          <p:nvPr/>
        </p:nvPicPr>
        <p:blipFill>
          <a:blip r:embed="rId2"/>
          <a:stretch>
            <a:fillRect/>
          </a:stretch>
        </p:blipFill>
        <p:spPr>
          <a:xfrm>
            <a:off x="284086" y="1258937"/>
            <a:ext cx="1402672" cy="1877860"/>
          </a:xfrm>
          <a:prstGeom prst="rect">
            <a:avLst/>
          </a:prstGeom>
        </p:spPr>
      </p:pic>
    </p:spTree>
    <p:extLst>
      <p:ext uri="{BB962C8B-B14F-4D97-AF65-F5344CB8AC3E}">
        <p14:creationId xmlns:p14="http://schemas.microsoft.com/office/powerpoint/2010/main" val="1489234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7C099D-82C9-41C8-848E-8AF45B690376}"/>
              </a:ext>
            </a:extLst>
          </p:cNvPr>
          <p:cNvSpPr>
            <a:spLocks noGrp="1"/>
          </p:cNvSpPr>
          <p:nvPr>
            <p:ph type="title"/>
          </p:nvPr>
        </p:nvSpPr>
        <p:spPr>
          <a:xfrm>
            <a:off x="1429305" y="263198"/>
            <a:ext cx="10537793" cy="1775533"/>
          </a:xfrm>
        </p:spPr>
        <p:txBody>
          <a:bodyPr>
            <a:noAutofit/>
          </a:bodyPr>
          <a:lstStyle/>
          <a:p>
            <a:pPr algn="just"/>
            <a:r>
              <a:rPr lang="el-GR" sz="2800" dirty="0"/>
              <a:t>Για τον </a:t>
            </a:r>
            <a:r>
              <a:rPr lang="en-US" sz="2800" b="1" dirty="0" err="1">
                <a:solidFill>
                  <a:srgbClr val="C00000"/>
                </a:solidFill>
              </a:rPr>
              <a:t>Ferenzci</a:t>
            </a:r>
            <a:r>
              <a:rPr lang="el-GR" sz="2800" dirty="0"/>
              <a:t> μια </a:t>
            </a:r>
            <a:r>
              <a:rPr lang="el-GR" sz="2800" b="1" dirty="0">
                <a:solidFill>
                  <a:srgbClr val="C00000"/>
                </a:solidFill>
              </a:rPr>
              <a:t>σωματοποίηση</a:t>
            </a:r>
            <a:r>
              <a:rPr lang="el-GR" sz="2800" dirty="0"/>
              <a:t> είναι </a:t>
            </a:r>
            <a:r>
              <a:rPr lang="el-GR" sz="2800" b="1" dirty="0"/>
              <a:t>αποτέλεσμα πρωτογενών τραυμάτων στη σχέση με το αντικείμενο με απότοκη την ανάπτυξη ναρκισσιστικής οργάνωσης και αυτοκαταστροφικών τάσεων</a:t>
            </a:r>
            <a:r>
              <a:rPr lang="el-GR" sz="2800" dirty="0"/>
              <a:t>. </a:t>
            </a:r>
            <a:br>
              <a:rPr lang="el-GR" sz="2800" dirty="0"/>
            </a:br>
            <a:br>
              <a:rPr lang="el-GR" sz="2800" dirty="0"/>
            </a:br>
            <a:r>
              <a:rPr lang="el-GR" sz="2800" b="1" dirty="0"/>
              <a:t>Η τραυματική αντίδραση αναζωπυρώνεται σε κάθε νέα εμπειρία ανεπάρκειας του αντικειμένου και ναρκισσιστικού ελλείματος</a:t>
            </a:r>
            <a:r>
              <a:rPr lang="el-GR" sz="2800" dirty="0"/>
              <a:t>.</a:t>
            </a:r>
            <a:br>
              <a:rPr lang="el-GR" sz="2800" dirty="0"/>
            </a:br>
            <a:r>
              <a:rPr lang="el-GR" sz="2800" dirty="0"/>
              <a:t> </a:t>
            </a:r>
            <a:br>
              <a:rPr lang="el-GR" sz="2800" dirty="0"/>
            </a:br>
            <a:r>
              <a:rPr lang="el-GR" sz="2800" b="1" dirty="0"/>
              <a:t>Η γραμμή σκέψης του </a:t>
            </a:r>
            <a:r>
              <a:rPr lang="en-US" sz="2800" b="1" dirty="0" err="1"/>
              <a:t>Ferenzci</a:t>
            </a:r>
            <a:r>
              <a:rPr lang="en-US" sz="2800" b="1" dirty="0"/>
              <a:t> </a:t>
            </a:r>
            <a:r>
              <a:rPr lang="el-GR" sz="2800" dirty="0"/>
              <a:t>γύρω από το τραύμα συναντά την ψυχοσωματική κλινική θεώρηση και </a:t>
            </a:r>
            <a:r>
              <a:rPr lang="el-GR" sz="2800" b="1" dirty="0"/>
              <a:t>επιτρέπει την κατανόηση ορισμένων ψυχικών βιωμάτων και μηχανισμών, στο παρελθόν ή στην παρούσα κατάσταση του ασθενούς, που ενέχονται στην εμφάνιση αποδιοργανωτικών κινήσεων.</a:t>
            </a:r>
            <a:r>
              <a:rPr lang="el-GR" sz="2800" dirty="0"/>
              <a:t> </a:t>
            </a:r>
            <a:br>
              <a:rPr lang="el-GR" sz="2800" dirty="0"/>
            </a:br>
            <a:br>
              <a:rPr lang="el-GR" sz="2800" dirty="0"/>
            </a:br>
            <a:endParaRPr lang="el-GR" sz="2800" dirty="0"/>
          </a:p>
        </p:txBody>
      </p:sp>
      <p:sp>
        <p:nvSpPr>
          <p:cNvPr id="7" name="Θέση περιεχομένου 6">
            <a:extLst>
              <a:ext uri="{FF2B5EF4-FFF2-40B4-BE49-F238E27FC236}">
                <a16:creationId xmlns:a16="http://schemas.microsoft.com/office/drawing/2014/main" id="{12CEB208-C09C-47C5-8CB1-15DB87113447}"/>
              </a:ext>
            </a:extLst>
          </p:cNvPr>
          <p:cNvSpPr>
            <a:spLocks noGrp="1"/>
          </p:cNvSpPr>
          <p:nvPr>
            <p:ph idx="1"/>
          </p:nvPr>
        </p:nvSpPr>
        <p:spPr>
          <a:xfrm>
            <a:off x="2589212" y="5246703"/>
            <a:ext cx="8915400" cy="664518"/>
          </a:xfrm>
        </p:spPr>
        <p:txBody>
          <a:bodyPr/>
          <a:lstStyle/>
          <a:p>
            <a:endParaRPr lang="en-US" dirty="0"/>
          </a:p>
          <a:p>
            <a:pPr marL="0" indent="0">
              <a:buNone/>
            </a:pPr>
            <a:endParaRPr lang="el-GR" dirty="0"/>
          </a:p>
        </p:txBody>
      </p:sp>
    </p:spTree>
    <p:extLst>
      <p:ext uri="{BB962C8B-B14F-4D97-AF65-F5344CB8AC3E}">
        <p14:creationId xmlns:p14="http://schemas.microsoft.com/office/powerpoint/2010/main" val="1935979758"/>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2292</TotalTime>
  <Words>6502</Words>
  <Application>Microsoft Office PowerPoint</Application>
  <PresentationFormat>Ευρεία οθόνη</PresentationFormat>
  <Paragraphs>199</Paragraphs>
  <Slides>38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38</vt:i4>
      </vt:variant>
    </vt:vector>
  </HeadingPairs>
  <TitlesOfParts>
    <vt:vector size="42" baseType="lpstr">
      <vt:lpstr>Arial</vt:lpstr>
      <vt:lpstr>Century Gothic</vt:lpstr>
      <vt:lpstr>Wingdings 3</vt:lpstr>
      <vt:lpstr>Θρόισμα</vt:lpstr>
      <vt:lpstr>Τραυματισμοί της Ψυχής- Τραυματισμοί του Σώματος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vt:lpstr>
      <vt:lpstr>Για τον Ferenzci μια σωματοποίηση είναι αποτέλεσμα πρωτογενών τραυμάτων στη σχέση με το αντικείμενο με απότοκη την ανάπτυξη ναρκισσιστικής οργάνωσης και αυτοκαταστροφικών τάσεων.   Η τραυματική αντίδραση αναζωπυρώνεται σε κάθε νέα εμπειρία ανεπάρκειας του αντικειμένου και ναρκισσιστικού ελλείματος.   Η γραμμή σκέψης του Ferenzci γύρω από το τραύμα συναντά την ψυχοσωματική κλινική θεώρηση και επιτρέπει την κατανόηση ορισμένων ψυχικών βιωμάτων και μηχανισμών, στο παρελθόν ή στην παρούσα κατάσταση του ασθενούς, που ενέχονται στην εμφάνιση αποδιοργανωτικών κινήσεων.   </vt:lpstr>
      <vt:lpstr>Παρουσίαση του PowerPoint</vt:lpstr>
      <vt:lpstr>Από την πλευρά της ψυχοσωματικής…  α) Η προσέγγιση της Γαλλικής Ψυχοσωματικής Σχολής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 Η Σχέση της Τραυματικής Δυναμικής και της Δυναμικής των Μορφοποιήσεων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3. Η προσέγγιση της Ψυχοσωματικής Ιατρικής (Stress &amp; Μετατραυματική δ/χη)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Διαγενεαλογικό Τραύμα και Ιδεολογία</dc:title>
  <dc:creator>psixiatr9 psixiatr</dc:creator>
  <cp:lastModifiedBy>user</cp:lastModifiedBy>
  <cp:revision>296</cp:revision>
  <dcterms:created xsi:type="dcterms:W3CDTF">2021-12-17T12:01:20Z</dcterms:created>
  <dcterms:modified xsi:type="dcterms:W3CDTF">2022-03-15T13:28:39Z</dcterms:modified>
</cp:coreProperties>
</file>