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29"/>
  </p:notesMasterIdLst>
  <p:sldIdLst>
    <p:sldId id="256" r:id="rId2"/>
    <p:sldId id="332" r:id="rId3"/>
    <p:sldId id="257" r:id="rId4"/>
    <p:sldId id="259" r:id="rId5"/>
    <p:sldId id="265" r:id="rId6"/>
    <p:sldId id="266" r:id="rId7"/>
    <p:sldId id="269" r:id="rId8"/>
    <p:sldId id="268" r:id="rId9"/>
    <p:sldId id="331" r:id="rId10"/>
    <p:sldId id="275" r:id="rId11"/>
    <p:sldId id="278" r:id="rId12"/>
    <p:sldId id="333" r:id="rId13"/>
    <p:sldId id="334" r:id="rId14"/>
    <p:sldId id="335" r:id="rId15"/>
    <p:sldId id="336" r:id="rId16"/>
    <p:sldId id="337" r:id="rId17"/>
    <p:sldId id="344" r:id="rId18"/>
    <p:sldId id="338" r:id="rId19"/>
    <p:sldId id="345" r:id="rId20"/>
    <p:sldId id="343" r:id="rId21"/>
    <p:sldId id="340" r:id="rId22"/>
    <p:sldId id="346" r:id="rId23"/>
    <p:sldId id="341" r:id="rId24"/>
    <p:sldId id="342" r:id="rId25"/>
    <p:sldId id="285" r:id="rId26"/>
    <p:sldId id="287" r:id="rId27"/>
    <p:sldId id="305" r:id="rId28"/>
  </p:sldIdLst>
  <p:sldSz cx="9144000" cy="6858000" type="screen4x3"/>
  <p:notesSz cx="6888163" cy="10020300"/>
  <p:defaultTextStyle>
    <a:defPPr>
      <a:defRPr lang="el-GR"/>
    </a:defPPr>
    <a:lvl1pPr algn="l" rtl="0" fontAlgn="base">
      <a:spcBef>
        <a:spcPct val="0"/>
      </a:spcBef>
      <a:spcAft>
        <a:spcPct val="0"/>
      </a:spcAft>
      <a:defRPr kern="1200">
        <a:solidFill>
          <a:schemeClr val="tx1"/>
        </a:solidFill>
        <a:latin typeface="Verdana" pitchFamily="34" charset="0"/>
        <a:ea typeface="+mn-ea"/>
        <a:cs typeface="Arial" charset="0"/>
      </a:defRPr>
    </a:lvl1pPr>
    <a:lvl2pPr marL="457200" algn="l" rtl="0" fontAlgn="base">
      <a:spcBef>
        <a:spcPct val="0"/>
      </a:spcBef>
      <a:spcAft>
        <a:spcPct val="0"/>
      </a:spcAft>
      <a:defRPr kern="1200">
        <a:solidFill>
          <a:schemeClr val="tx1"/>
        </a:solidFill>
        <a:latin typeface="Verdana" pitchFamily="34" charset="0"/>
        <a:ea typeface="+mn-ea"/>
        <a:cs typeface="Arial" charset="0"/>
      </a:defRPr>
    </a:lvl2pPr>
    <a:lvl3pPr marL="914400" algn="l" rtl="0" fontAlgn="base">
      <a:spcBef>
        <a:spcPct val="0"/>
      </a:spcBef>
      <a:spcAft>
        <a:spcPct val="0"/>
      </a:spcAft>
      <a:defRPr kern="1200">
        <a:solidFill>
          <a:schemeClr val="tx1"/>
        </a:solidFill>
        <a:latin typeface="Verdana" pitchFamily="34" charset="0"/>
        <a:ea typeface="+mn-ea"/>
        <a:cs typeface="Arial" charset="0"/>
      </a:defRPr>
    </a:lvl3pPr>
    <a:lvl4pPr marL="1371600" algn="l" rtl="0" fontAlgn="base">
      <a:spcBef>
        <a:spcPct val="0"/>
      </a:spcBef>
      <a:spcAft>
        <a:spcPct val="0"/>
      </a:spcAft>
      <a:defRPr kern="1200">
        <a:solidFill>
          <a:schemeClr val="tx1"/>
        </a:solidFill>
        <a:latin typeface="Verdana" pitchFamily="34" charset="0"/>
        <a:ea typeface="+mn-ea"/>
        <a:cs typeface="Arial" charset="0"/>
      </a:defRPr>
    </a:lvl4pPr>
    <a:lvl5pPr marL="1828800" algn="l" rtl="0" fontAlgn="base">
      <a:spcBef>
        <a:spcPct val="0"/>
      </a:spcBef>
      <a:spcAft>
        <a:spcPct val="0"/>
      </a:spcAft>
      <a:defRPr kern="1200">
        <a:solidFill>
          <a:schemeClr val="tx1"/>
        </a:solidFill>
        <a:latin typeface="Verdana" pitchFamily="34" charset="0"/>
        <a:ea typeface="+mn-ea"/>
        <a:cs typeface="Arial" charset="0"/>
      </a:defRPr>
    </a:lvl5pPr>
    <a:lvl6pPr marL="2286000" algn="l" defTabSz="914400" rtl="0" eaLnBrk="1" latinLnBrk="0" hangingPunct="1">
      <a:defRPr kern="1200">
        <a:solidFill>
          <a:schemeClr val="tx1"/>
        </a:solidFill>
        <a:latin typeface="Verdana" pitchFamily="34" charset="0"/>
        <a:ea typeface="+mn-ea"/>
        <a:cs typeface="Arial" charset="0"/>
      </a:defRPr>
    </a:lvl6pPr>
    <a:lvl7pPr marL="2743200" algn="l" defTabSz="914400" rtl="0" eaLnBrk="1" latinLnBrk="0" hangingPunct="1">
      <a:defRPr kern="1200">
        <a:solidFill>
          <a:schemeClr val="tx1"/>
        </a:solidFill>
        <a:latin typeface="Verdana" pitchFamily="34" charset="0"/>
        <a:ea typeface="+mn-ea"/>
        <a:cs typeface="Arial" charset="0"/>
      </a:defRPr>
    </a:lvl7pPr>
    <a:lvl8pPr marL="3200400" algn="l" defTabSz="914400" rtl="0" eaLnBrk="1" latinLnBrk="0" hangingPunct="1">
      <a:defRPr kern="1200">
        <a:solidFill>
          <a:schemeClr val="tx1"/>
        </a:solidFill>
        <a:latin typeface="Verdana" pitchFamily="34" charset="0"/>
        <a:ea typeface="+mn-ea"/>
        <a:cs typeface="Arial" charset="0"/>
      </a:defRPr>
    </a:lvl8pPr>
    <a:lvl9pPr marL="3657600" algn="l" defTabSz="914400" rtl="0" eaLnBrk="1" latinLnBrk="0" hangingPunct="1">
      <a:defRPr kern="1200">
        <a:solidFill>
          <a:schemeClr val="tx1"/>
        </a:solidFill>
        <a:latin typeface="Verdan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76" y="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84500" cy="501650"/>
          </a:xfrm>
          <a:prstGeom prst="rect">
            <a:avLst/>
          </a:prstGeom>
        </p:spPr>
        <p:txBody>
          <a:bodyPr vert="horz" lIns="96616" tIns="48308" rIns="96616" bIns="48308" rtlCol="0"/>
          <a:lstStyle>
            <a:lvl1pPr algn="l">
              <a:defRPr sz="1300">
                <a:latin typeface="Arial" charset="0"/>
              </a:defRPr>
            </a:lvl1pPr>
          </a:lstStyle>
          <a:p>
            <a:pPr>
              <a:defRPr/>
            </a:pPr>
            <a:endParaRPr lang="el-GR"/>
          </a:p>
        </p:txBody>
      </p:sp>
      <p:sp>
        <p:nvSpPr>
          <p:cNvPr id="3" name="Θέση ημερομηνίας 2"/>
          <p:cNvSpPr>
            <a:spLocks noGrp="1"/>
          </p:cNvSpPr>
          <p:nvPr>
            <p:ph type="dt" idx="1"/>
          </p:nvPr>
        </p:nvSpPr>
        <p:spPr>
          <a:xfrm>
            <a:off x="3902075" y="0"/>
            <a:ext cx="2984500" cy="501650"/>
          </a:xfrm>
          <a:prstGeom prst="rect">
            <a:avLst/>
          </a:prstGeom>
        </p:spPr>
        <p:txBody>
          <a:bodyPr vert="horz" lIns="96616" tIns="48308" rIns="96616" bIns="48308" rtlCol="0"/>
          <a:lstStyle>
            <a:lvl1pPr algn="r">
              <a:defRPr sz="1300">
                <a:latin typeface="Arial" charset="0"/>
              </a:defRPr>
            </a:lvl1pPr>
          </a:lstStyle>
          <a:p>
            <a:pPr>
              <a:defRPr/>
            </a:pPr>
            <a:fld id="{27AE4397-A538-47B8-943A-E22B62D10571}" type="datetimeFigureOut">
              <a:rPr lang="el-GR"/>
              <a:pPr>
                <a:defRPr/>
              </a:pPr>
              <a:t>8/2/2017</a:t>
            </a:fld>
            <a:endParaRPr lang="el-GR"/>
          </a:p>
        </p:txBody>
      </p:sp>
      <p:sp>
        <p:nvSpPr>
          <p:cNvPr id="4" name="Θέση εικόνας διαφάνειας 3"/>
          <p:cNvSpPr>
            <a:spLocks noGrp="1" noRot="1" noChangeAspect="1"/>
          </p:cNvSpPr>
          <p:nvPr>
            <p:ph type="sldImg" idx="2"/>
          </p:nvPr>
        </p:nvSpPr>
        <p:spPr>
          <a:xfrm>
            <a:off x="939800" y="750888"/>
            <a:ext cx="5008563" cy="3757612"/>
          </a:xfrm>
          <a:prstGeom prst="rect">
            <a:avLst/>
          </a:prstGeom>
          <a:noFill/>
          <a:ln w="12700">
            <a:solidFill>
              <a:prstClr val="black"/>
            </a:solidFill>
          </a:ln>
        </p:spPr>
        <p:txBody>
          <a:bodyPr vert="horz" lIns="96616" tIns="48308" rIns="96616" bIns="48308" rtlCol="0" anchor="ctr"/>
          <a:lstStyle/>
          <a:p>
            <a:pPr lvl="0"/>
            <a:endParaRPr lang="el-GR" noProof="0" smtClean="0"/>
          </a:p>
        </p:txBody>
      </p:sp>
      <p:sp>
        <p:nvSpPr>
          <p:cNvPr id="5" name="Θέση σημειώσεων 4"/>
          <p:cNvSpPr>
            <a:spLocks noGrp="1"/>
          </p:cNvSpPr>
          <p:nvPr>
            <p:ph type="body" sz="quarter" idx="3"/>
          </p:nvPr>
        </p:nvSpPr>
        <p:spPr>
          <a:xfrm>
            <a:off x="688975" y="4759325"/>
            <a:ext cx="5510213" cy="4510088"/>
          </a:xfrm>
          <a:prstGeom prst="rect">
            <a:avLst/>
          </a:prstGeom>
        </p:spPr>
        <p:txBody>
          <a:bodyPr vert="horz" wrap="square" lIns="96616" tIns="48308" rIns="96616" bIns="48308" numCol="1" anchor="t" anchorCtr="0" compatLnSpc="1">
            <a:prstTxWarp prst="textNoShape">
              <a:avLst/>
            </a:prstTxWarp>
          </a:bodyPr>
          <a:lstStyle/>
          <a:p>
            <a:pPr lvl="0"/>
            <a:r>
              <a:rPr lang="el-GR" altLang="el-GR" noProof="0" smtClean="0"/>
              <a:t>Στυλ υποδείγματος κειμένου</a:t>
            </a:r>
          </a:p>
          <a:p>
            <a:pPr lvl="1"/>
            <a:r>
              <a:rPr lang="el-GR" altLang="el-GR" noProof="0" smtClean="0"/>
              <a:t>Δεύτερου επιπέδου</a:t>
            </a:r>
          </a:p>
          <a:p>
            <a:pPr lvl="2"/>
            <a:r>
              <a:rPr lang="el-GR" altLang="el-GR" noProof="0" smtClean="0"/>
              <a:t>Τρίτου επιπέδου</a:t>
            </a:r>
          </a:p>
          <a:p>
            <a:pPr lvl="3"/>
            <a:r>
              <a:rPr lang="el-GR" altLang="el-GR" noProof="0" smtClean="0"/>
              <a:t>Τέταρτου επιπέδου</a:t>
            </a:r>
          </a:p>
          <a:p>
            <a:pPr lvl="4"/>
            <a:r>
              <a:rPr lang="el-GR" altLang="el-GR" noProof="0" smtClean="0"/>
              <a:t>Πέμπτου επιπέδου</a:t>
            </a:r>
          </a:p>
        </p:txBody>
      </p:sp>
      <p:sp>
        <p:nvSpPr>
          <p:cNvPr id="6" name="Θέση υποσέλιδου 5"/>
          <p:cNvSpPr>
            <a:spLocks noGrp="1"/>
          </p:cNvSpPr>
          <p:nvPr>
            <p:ph type="ftr" sz="quarter" idx="4"/>
          </p:nvPr>
        </p:nvSpPr>
        <p:spPr>
          <a:xfrm>
            <a:off x="0" y="9517063"/>
            <a:ext cx="2984500" cy="501650"/>
          </a:xfrm>
          <a:prstGeom prst="rect">
            <a:avLst/>
          </a:prstGeom>
        </p:spPr>
        <p:txBody>
          <a:bodyPr vert="horz" lIns="96616" tIns="48308" rIns="96616" bIns="48308" rtlCol="0" anchor="b"/>
          <a:lstStyle>
            <a:lvl1pPr algn="l">
              <a:defRPr sz="1300">
                <a:latin typeface="Arial" charset="0"/>
              </a:defRPr>
            </a:lvl1pPr>
          </a:lstStyle>
          <a:p>
            <a:pPr>
              <a:defRPr/>
            </a:pPr>
            <a:endParaRPr lang="el-GR"/>
          </a:p>
        </p:txBody>
      </p:sp>
      <p:sp>
        <p:nvSpPr>
          <p:cNvPr id="7" name="Θέση αριθμού διαφάνειας 6"/>
          <p:cNvSpPr>
            <a:spLocks noGrp="1"/>
          </p:cNvSpPr>
          <p:nvPr>
            <p:ph type="sldNum" sz="quarter" idx="5"/>
          </p:nvPr>
        </p:nvSpPr>
        <p:spPr>
          <a:xfrm>
            <a:off x="3902075" y="9517063"/>
            <a:ext cx="2984500" cy="501650"/>
          </a:xfrm>
          <a:prstGeom prst="rect">
            <a:avLst/>
          </a:prstGeom>
        </p:spPr>
        <p:txBody>
          <a:bodyPr vert="horz" lIns="96616" tIns="48308" rIns="96616" bIns="48308" rtlCol="0" anchor="b"/>
          <a:lstStyle>
            <a:lvl1pPr algn="r">
              <a:defRPr sz="1300">
                <a:latin typeface="Arial" charset="0"/>
              </a:defRPr>
            </a:lvl1pPr>
          </a:lstStyle>
          <a:p>
            <a:pPr>
              <a:defRPr/>
            </a:pPr>
            <a:fld id="{EF000976-0F7F-4A52-B5CF-0F59E9B977BD}" type="slidenum">
              <a:rPr lang="el-GR"/>
              <a:pPr>
                <a:defRPr/>
              </a:pPr>
              <a:t>‹#›</a:t>
            </a:fld>
            <a:endParaRPr lang="el-GR"/>
          </a:p>
        </p:txBody>
      </p:sp>
    </p:spTree>
    <p:extLst>
      <p:ext uri="{BB962C8B-B14F-4D97-AF65-F5344CB8AC3E}">
        <p14:creationId xmlns:p14="http://schemas.microsoft.com/office/powerpoint/2010/main" val="399005814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Arial" charset="0"/>
      </a:defRPr>
    </a:lvl1pPr>
    <a:lvl2pPr marL="457200" algn="l" rtl="0" eaLnBrk="0" fontAlgn="base" hangingPunct="0">
      <a:spcBef>
        <a:spcPct val="30000"/>
      </a:spcBef>
      <a:spcAft>
        <a:spcPct val="0"/>
      </a:spcAft>
      <a:defRPr sz="1200" kern="1200">
        <a:solidFill>
          <a:schemeClr val="tx1"/>
        </a:solidFill>
        <a:latin typeface="+mn-lt"/>
        <a:ea typeface="+mn-ea"/>
        <a:cs typeface="Arial" charset="0"/>
      </a:defRPr>
    </a:lvl2pPr>
    <a:lvl3pPr marL="914400" algn="l" rtl="0" eaLnBrk="0" fontAlgn="base" hangingPunct="0">
      <a:spcBef>
        <a:spcPct val="30000"/>
      </a:spcBef>
      <a:spcAft>
        <a:spcPct val="0"/>
      </a:spcAft>
      <a:defRPr sz="1200" kern="1200">
        <a:solidFill>
          <a:schemeClr val="tx1"/>
        </a:solidFill>
        <a:latin typeface="+mn-lt"/>
        <a:ea typeface="+mn-ea"/>
        <a:cs typeface="Arial" charset="0"/>
      </a:defRPr>
    </a:lvl3pPr>
    <a:lvl4pPr marL="1371600" algn="l" rtl="0" eaLnBrk="0" fontAlgn="base" hangingPunct="0">
      <a:spcBef>
        <a:spcPct val="30000"/>
      </a:spcBef>
      <a:spcAft>
        <a:spcPct val="0"/>
      </a:spcAft>
      <a:defRPr sz="1200" kern="1200">
        <a:solidFill>
          <a:schemeClr val="tx1"/>
        </a:solidFill>
        <a:latin typeface="+mn-lt"/>
        <a:ea typeface="+mn-ea"/>
        <a:cs typeface="Arial" charset="0"/>
      </a:defRPr>
    </a:lvl4pPr>
    <a:lvl5pPr marL="1828800" algn="l" rtl="0" eaLnBrk="0" fontAlgn="base" hangingPunct="0">
      <a:spcBef>
        <a:spcPct val="30000"/>
      </a:spcBef>
      <a:spcAft>
        <a:spcPct val="0"/>
      </a:spcAft>
      <a:defRPr sz="1200" kern="1200">
        <a:solidFill>
          <a:schemeClr val="tx1"/>
        </a:solidFill>
        <a:latin typeface="+mn-lt"/>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Slide Image Placeholder 1"/>
          <p:cNvSpPr>
            <a:spLocks noGrp="1" noRot="1" noChangeAspect="1" noTextEdit="1"/>
          </p:cNvSpPr>
          <p:nvPr>
            <p:ph type="sldImg"/>
          </p:nvPr>
        </p:nvSpPr>
        <p:spPr bwMode="auto">
          <a:noFill/>
          <a:ln>
            <a:solidFill>
              <a:srgbClr val="000000"/>
            </a:solidFill>
            <a:miter lim="800000"/>
            <a:headEnd/>
            <a:tailEnd/>
          </a:ln>
        </p:spPr>
      </p:sp>
      <p:sp>
        <p:nvSpPr>
          <p:cNvPr id="19458" name="Notes Placeholder 2"/>
          <p:cNvSpPr>
            <a:spLocks noGrp="1"/>
          </p:cNvSpPr>
          <p:nvPr>
            <p:ph type="body" idx="1"/>
          </p:nvPr>
        </p:nvSpPr>
        <p:spPr bwMode="auto">
          <a:noFill/>
        </p:spPr>
        <p:txBody>
          <a:bodyPr/>
          <a:lstStyle/>
          <a:p>
            <a:pPr eaLnBrk="1" hangingPunct="1">
              <a:spcBef>
                <a:spcPct val="0"/>
              </a:spcBef>
            </a:pPr>
            <a:endParaRPr lang="en-GB" altLang="el-GR" smtClean="0"/>
          </a:p>
        </p:txBody>
      </p:sp>
      <p:sp>
        <p:nvSpPr>
          <p:cNvPr id="19459"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E067172-DD39-4C37-8D57-5E50005010A7}" type="slidenum">
              <a:rPr lang="en-GB" altLang="el-GR" smtClean="0"/>
              <a:pPr/>
              <a:t>5</a:t>
            </a:fld>
            <a:endParaRPr lang="en-GB" altLang="el-G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Slide Image Placeholder 1"/>
          <p:cNvSpPr>
            <a:spLocks noGrp="1" noRot="1" noChangeAspect="1" noTextEdit="1"/>
          </p:cNvSpPr>
          <p:nvPr>
            <p:ph type="sldImg"/>
          </p:nvPr>
        </p:nvSpPr>
        <p:spPr bwMode="auto">
          <a:noFill/>
          <a:ln>
            <a:solidFill>
              <a:srgbClr val="000000"/>
            </a:solidFill>
            <a:miter lim="800000"/>
            <a:headEnd/>
            <a:tailEnd/>
          </a:ln>
        </p:spPr>
      </p:sp>
      <p:sp>
        <p:nvSpPr>
          <p:cNvPr id="21506" name="Notes Placeholder 2"/>
          <p:cNvSpPr>
            <a:spLocks noGrp="1"/>
          </p:cNvSpPr>
          <p:nvPr>
            <p:ph type="body" idx="1"/>
          </p:nvPr>
        </p:nvSpPr>
        <p:spPr bwMode="auto">
          <a:noFill/>
        </p:spPr>
        <p:txBody>
          <a:bodyPr/>
          <a:lstStyle/>
          <a:p>
            <a:pPr eaLnBrk="1" hangingPunct="1">
              <a:spcBef>
                <a:spcPct val="0"/>
              </a:spcBef>
            </a:pPr>
            <a:endParaRPr lang="el-GR" altLang="el-GR" smtClean="0"/>
          </a:p>
        </p:txBody>
      </p:sp>
      <p:sp>
        <p:nvSpPr>
          <p:cNvPr id="21507"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195DAE7-DF1D-45E1-903F-14CD09807A3B}" type="slidenum">
              <a:rPr lang="en-GB" altLang="el-GR" smtClean="0"/>
              <a:pPr/>
              <a:t>6</a:t>
            </a:fld>
            <a:endParaRPr lang="en-GB" altLang="el-G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Slide Image Placeholder 1"/>
          <p:cNvSpPr>
            <a:spLocks noGrp="1" noRot="1" noChangeAspect="1" noTextEdit="1"/>
          </p:cNvSpPr>
          <p:nvPr>
            <p:ph type="sldImg"/>
          </p:nvPr>
        </p:nvSpPr>
        <p:spPr bwMode="auto">
          <a:noFill/>
          <a:ln>
            <a:solidFill>
              <a:srgbClr val="000000"/>
            </a:solidFill>
            <a:miter lim="800000"/>
            <a:headEnd/>
            <a:tailEnd/>
          </a:ln>
        </p:spPr>
      </p:sp>
      <p:sp>
        <p:nvSpPr>
          <p:cNvPr id="23554" name="Notes Placeholder 2"/>
          <p:cNvSpPr>
            <a:spLocks noGrp="1"/>
          </p:cNvSpPr>
          <p:nvPr>
            <p:ph type="body" idx="1"/>
          </p:nvPr>
        </p:nvSpPr>
        <p:spPr bwMode="auto">
          <a:noFill/>
        </p:spPr>
        <p:txBody>
          <a:bodyPr/>
          <a:lstStyle/>
          <a:p>
            <a:pPr eaLnBrk="1" hangingPunct="1">
              <a:spcBef>
                <a:spcPct val="0"/>
              </a:spcBef>
            </a:pPr>
            <a:endParaRPr lang="el-GR" altLang="el-GR" smtClean="0"/>
          </a:p>
        </p:txBody>
      </p:sp>
      <p:sp>
        <p:nvSpPr>
          <p:cNvPr id="23555"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553EE1A-1868-47D4-87BC-E04346F92F5F}" type="slidenum">
              <a:rPr lang="en-GB" altLang="el-GR" smtClean="0"/>
              <a:pPr/>
              <a:t>7</a:t>
            </a:fld>
            <a:endParaRPr lang="en-GB" altLang="el-G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Διαφάνεια τίτλου">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8805863" cy="6858000"/>
            <a:chOff x="0" y="0"/>
            <a:chExt cx="5547" cy="4320"/>
          </a:xfrm>
        </p:grpSpPr>
        <p:grpSp>
          <p:nvGrpSpPr>
            <p:cNvPr id="5" name="Group 3"/>
            <p:cNvGrpSpPr>
              <a:grpSpLocks/>
            </p:cNvGrpSpPr>
            <p:nvPr userDrawn="1"/>
          </p:nvGrpSpPr>
          <p:grpSpPr bwMode="auto">
            <a:xfrm rot="-215207">
              <a:off x="3691" y="234"/>
              <a:ext cx="1857" cy="3625"/>
              <a:chOff x="3010" y="778"/>
              <a:chExt cx="1857" cy="3625"/>
            </a:xfrm>
          </p:grpSpPr>
          <p:sp>
            <p:nvSpPr>
              <p:cNvPr id="39" name="Freeform 4"/>
              <p:cNvSpPr>
                <a:spLocks/>
              </p:cNvSpPr>
              <p:nvPr userDrawn="1"/>
            </p:nvSpPr>
            <p:spPr bwMode="ltGray">
              <a:xfrm rot="12185230" flipV="1">
                <a:off x="3533" y="776"/>
                <a:ext cx="1333" cy="1485"/>
              </a:xfrm>
              <a:custGeom>
                <a:avLst/>
                <a:gdLst>
                  <a:gd name="T0" fmla="*/ 81 w 596"/>
                  <a:gd name="T1" fmla="*/ 1840 h 666"/>
                  <a:gd name="T2" fmla="*/ 29 w 596"/>
                  <a:gd name="T3" fmla="*/ 1695 h 666"/>
                  <a:gd name="T4" fmla="*/ 0 w 596"/>
                  <a:gd name="T5" fmla="*/ 1436 h 666"/>
                  <a:gd name="T6" fmla="*/ 20 w 596"/>
                  <a:gd name="T7" fmla="*/ 1104 h 666"/>
                  <a:gd name="T8" fmla="*/ 125 w 596"/>
                  <a:gd name="T9" fmla="*/ 751 h 666"/>
                  <a:gd name="T10" fmla="*/ 344 w 596"/>
                  <a:gd name="T11" fmla="*/ 417 h 666"/>
                  <a:gd name="T12" fmla="*/ 711 w 596"/>
                  <a:gd name="T13" fmla="*/ 154 h 666"/>
                  <a:gd name="T14" fmla="*/ 1235 w 596"/>
                  <a:gd name="T15" fmla="*/ 9 h 666"/>
                  <a:gd name="T16" fmla="*/ 1901 w 596"/>
                  <a:gd name="T17" fmla="*/ 45 h 666"/>
                  <a:gd name="T18" fmla="*/ 2422 w 596"/>
                  <a:gd name="T19" fmla="*/ 339 h 666"/>
                  <a:gd name="T20" fmla="*/ 2771 w 596"/>
                  <a:gd name="T21" fmla="*/ 821 h 666"/>
                  <a:gd name="T22" fmla="*/ 2957 w 596"/>
                  <a:gd name="T23" fmla="*/ 1411 h 666"/>
                  <a:gd name="T24" fmla="*/ 2977 w 596"/>
                  <a:gd name="T25" fmla="*/ 2034 h 666"/>
                  <a:gd name="T26" fmla="*/ 2832 w 596"/>
                  <a:gd name="T27" fmla="*/ 2611 h 666"/>
                  <a:gd name="T28" fmla="*/ 2536 w 596"/>
                  <a:gd name="T29" fmla="*/ 3057 h 666"/>
                  <a:gd name="T30" fmla="*/ 2087 w 596"/>
                  <a:gd name="T31" fmla="*/ 3296 h 666"/>
                  <a:gd name="T32" fmla="*/ 1946 w 596"/>
                  <a:gd name="T33" fmla="*/ 3275 h 666"/>
                  <a:gd name="T34" fmla="*/ 2205 w 596"/>
                  <a:gd name="T35" fmla="*/ 3068 h 666"/>
                  <a:gd name="T36" fmla="*/ 2411 w 596"/>
                  <a:gd name="T37" fmla="*/ 2705 h 666"/>
                  <a:gd name="T38" fmla="*/ 2545 w 596"/>
                  <a:gd name="T39" fmla="*/ 2256 h 666"/>
                  <a:gd name="T40" fmla="*/ 2601 w 596"/>
                  <a:gd name="T41" fmla="*/ 1766 h 666"/>
                  <a:gd name="T42" fmla="*/ 2572 w 596"/>
                  <a:gd name="T43" fmla="*/ 1282 h 666"/>
                  <a:gd name="T44" fmla="*/ 2427 w 596"/>
                  <a:gd name="T45" fmla="*/ 865 h 666"/>
                  <a:gd name="T46" fmla="*/ 2165 w 596"/>
                  <a:gd name="T47" fmla="*/ 557 h 666"/>
                  <a:gd name="T48" fmla="*/ 1707 w 596"/>
                  <a:gd name="T49" fmla="*/ 372 h 666"/>
                  <a:gd name="T50" fmla="*/ 1230 w 596"/>
                  <a:gd name="T51" fmla="*/ 303 h 666"/>
                  <a:gd name="T52" fmla="*/ 870 w 596"/>
                  <a:gd name="T53" fmla="*/ 352 h 666"/>
                  <a:gd name="T54" fmla="*/ 606 w 596"/>
                  <a:gd name="T55" fmla="*/ 502 h 666"/>
                  <a:gd name="T56" fmla="*/ 420 w 596"/>
                  <a:gd name="T57" fmla="*/ 740 h 666"/>
                  <a:gd name="T58" fmla="*/ 284 w 596"/>
                  <a:gd name="T59" fmla="*/ 1023 h 666"/>
                  <a:gd name="T60" fmla="*/ 199 w 596"/>
                  <a:gd name="T61" fmla="*/ 1351 h 666"/>
                  <a:gd name="T62" fmla="*/ 141 w 596"/>
                  <a:gd name="T63" fmla="*/ 1686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2"/>
              </a:solidFill>
              <a:ln w="9525">
                <a:noFill/>
                <a:round/>
                <a:headEnd/>
                <a:tailEnd/>
              </a:ln>
            </p:spPr>
            <p:txBody>
              <a:bodyPr/>
              <a:lstStyle/>
              <a:p>
                <a:pPr>
                  <a:defRPr/>
                </a:pPr>
                <a:endParaRPr lang="el-GR"/>
              </a:p>
            </p:txBody>
          </p:sp>
          <p:sp>
            <p:nvSpPr>
              <p:cNvPr id="40" name="Freeform 5"/>
              <p:cNvSpPr>
                <a:spLocks/>
              </p:cNvSpPr>
              <p:nvPr userDrawn="1"/>
            </p:nvSpPr>
            <p:spPr bwMode="ltGray">
              <a:xfrm rot="12185230" flipV="1">
                <a:off x="4028" y="1800"/>
                <a:ext cx="571" cy="531"/>
              </a:xfrm>
              <a:custGeom>
                <a:avLst/>
                <a:gdLst>
                  <a:gd name="T0" fmla="*/ 0 w 257"/>
                  <a:gd name="T1" fmla="*/ 0 h 237"/>
                  <a:gd name="T2" fmla="*/ 0 w 257"/>
                  <a:gd name="T3" fmla="*/ 125 h 237"/>
                  <a:gd name="T4" fmla="*/ 16 w 257"/>
                  <a:gd name="T5" fmla="*/ 251 h 237"/>
                  <a:gd name="T6" fmla="*/ 29 w 257"/>
                  <a:gd name="T7" fmla="*/ 376 h 237"/>
                  <a:gd name="T8" fmla="*/ 53 w 257"/>
                  <a:gd name="T9" fmla="*/ 493 h 237"/>
                  <a:gd name="T10" fmla="*/ 89 w 257"/>
                  <a:gd name="T11" fmla="*/ 598 h 237"/>
                  <a:gd name="T12" fmla="*/ 133 w 257"/>
                  <a:gd name="T13" fmla="*/ 708 h 237"/>
                  <a:gd name="T14" fmla="*/ 187 w 257"/>
                  <a:gd name="T15" fmla="*/ 809 h 237"/>
                  <a:gd name="T16" fmla="*/ 251 w 257"/>
                  <a:gd name="T17" fmla="*/ 894 h 237"/>
                  <a:gd name="T18" fmla="*/ 331 w 257"/>
                  <a:gd name="T19" fmla="*/ 975 h 237"/>
                  <a:gd name="T20" fmla="*/ 424 w 257"/>
                  <a:gd name="T21" fmla="*/ 1044 h 237"/>
                  <a:gd name="T22" fmla="*/ 524 w 257"/>
                  <a:gd name="T23" fmla="*/ 1100 h 237"/>
                  <a:gd name="T24" fmla="*/ 647 w 257"/>
                  <a:gd name="T25" fmla="*/ 1145 h 237"/>
                  <a:gd name="T26" fmla="*/ 780 w 257"/>
                  <a:gd name="T27" fmla="*/ 1174 h 237"/>
                  <a:gd name="T28" fmla="*/ 929 w 257"/>
                  <a:gd name="T29" fmla="*/ 1190 h 237"/>
                  <a:gd name="T30" fmla="*/ 1086 w 257"/>
                  <a:gd name="T31" fmla="*/ 1185 h 237"/>
                  <a:gd name="T32" fmla="*/ 1269 w 257"/>
                  <a:gd name="T33" fmla="*/ 1165 h 237"/>
                  <a:gd name="T34" fmla="*/ 1106 w 257"/>
                  <a:gd name="T35" fmla="*/ 1140 h 237"/>
                  <a:gd name="T36" fmla="*/ 962 w 257"/>
                  <a:gd name="T37" fmla="*/ 1105 h 237"/>
                  <a:gd name="T38" fmla="*/ 840 w 257"/>
                  <a:gd name="T39" fmla="*/ 1064 h 237"/>
                  <a:gd name="T40" fmla="*/ 731 w 257"/>
                  <a:gd name="T41" fmla="*/ 1024 h 237"/>
                  <a:gd name="T42" fmla="*/ 631 w 257"/>
                  <a:gd name="T43" fmla="*/ 968 h 237"/>
                  <a:gd name="T44" fmla="*/ 553 w 257"/>
                  <a:gd name="T45" fmla="*/ 914 h 237"/>
                  <a:gd name="T46" fmla="*/ 480 w 257"/>
                  <a:gd name="T47" fmla="*/ 849 h 237"/>
                  <a:gd name="T48" fmla="*/ 415 w 257"/>
                  <a:gd name="T49" fmla="*/ 777 h 237"/>
                  <a:gd name="T50" fmla="*/ 355 w 257"/>
                  <a:gd name="T51" fmla="*/ 708 h 237"/>
                  <a:gd name="T52" fmla="*/ 302 w 257"/>
                  <a:gd name="T53" fmla="*/ 627 h 237"/>
                  <a:gd name="T54" fmla="*/ 258 w 257"/>
                  <a:gd name="T55" fmla="*/ 538 h 237"/>
                  <a:gd name="T56" fmla="*/ 213 w 257"/>
                  <a:gd name="T57" fmla="*/ 441 h 237"/>
                  <a:gd name="T58" fmla="*/ 162 w 257"/>
                  <a:gd name="T59" fmla="*/ 347 h 237"/>
                  <a:gd name="T60" fmla="*/ 113 w 257"/>
                  <a:gd name="T61" fmla="*/ 235 h 237"/>
                  <a:gd name="T62" fmla="*/ 60 w 257"/>
                  <a:gd name="T63" fmla="*/ 121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2"/>
              </a:solidFill>
              <a:ln w="9525">
                <a:noFill/>
                <a:round/>
                <a:headEnd/>
                <a:tailEnd/>
              </a:ln>
            </p:spPr>
            <p:txBody>
              <a:bodyPr/>
              <a:lstStyle/>
              <a:p>
                <a:pPr>
                  <a:defRPr/>
                </a:pPr>
                <a:endParaRPr lang="el-GR"/>
              </a:p>
            </p:txBody>
          </p:sp>
          <p:sp>
            <p:nvSpPr>
              <p:cNvPr id="41" name="Freeform 6"/>
              <p:cNvSpPr>
                <a:spLocks/>
              </p:cNvSpPr>
              <p:nvPr userDrawn="1"/>
            </p:nvSpPr>
            <p:spPr bwMode="ltGray">
              <a:xfrm rot="12185230" flipV="1">
                <a:off x="3637" y="2165"/>
                <a:ext cx="277" cy="249"/>
              </a:xfrm>
              <a:custGeom>
                <a:avLst/>
                <a:gdLst>
                  <a:gd name="T0" fmla="*/ 384 w 124"/>
                  <a:gd name="T1" fmla="*/ 0 h 110"/>
                  <a:gd name="T2" fmla="*/ 619 w 124"/>
                  <a:gd name="T3" fmla="*/ 552 h 110"/>
                  <a:gd name="T4" fmla="*/ 599 w 124"/>
                  <a:gd name="T5" fmla="*/ 548 h 110"/>
                  <a:gd name="T6" fmla="*/ 534 w 124"/>
                  <a:gd name="T7" fmla="*/ 539 h 110"/>
                  <a:gd name="T8" fmla="*/ 445 w 124"/>
                  <a:gd name="T9" fmla="*/ 518 h 110"/>
                  <a:gd name="T10" fmla="*/ 340 w 124"/>
                  <a:gd name="T11" fmla="*/ 507 h 110"/>
                  <a:gd name="T12" fmla="*/ 226 w 124"/>
                  <a:gd name="T13" fmla="*/ 498 h 110"/>
                  <a:gd name="T14" fmla="*/ 125 w 124"/>
                  <a:gd name="T15" fmla="*/ 503 h 110"/>
                  <a:gd name="T16" fmla="*/ 45 w 124"/>
                  <a:gd name="T17" fmla="*/ 523 h 110"/>
                  <a:gd name="T18" fmla="*/ 0 w 124"/>
                  <a:gd name="T19" fmla="*/ 564 h 110"/>
                  <a:gd name="T20" fmla="*/ 20 w 124"/>
                  <a:gd name="T21" fmla="*/ 503 h 110"/>
                  <a:gd name="T22" fmla="*/ 40 w 124"/>
                  <a:gd name="T23" fmla="*/ 455 h 110"/>
                  <a:gd name="T24" fmla="*/ 80 w 124"/>
                  <a:gd name="T25" fmla="*/ 421 h 110"/>
                  <a:gd name="T26" fmla="*/ 125 w 124"/>
                  <a:gd name="T27" fmla="*/ 389 h 110"/>
                  <a:gd name="T28" fmla="*/ 179 w 124"/>
                  <a:gd name="T29" fmla="*/ 369 h 110"/>
                  <a:gd name="T30" fmla="*/ 235 w 124"/>
                  <a:gd name="T31" fmla="*/ 364 h 110"/>
                  <a:gd name="T32" fmla="*/ 295 w 124"/>
                  <a:gd name="T33" fmla="*/ 364 h 110"/>
                  <a:gd name="T34" fmla="*/ 360 w 124"/>
                  <a:gd name="T35" fmla="*/ 380 h 110"/>
                  <a:gd name="T36" fmla="*/ 364 w 124"/>
                  <a:gd name="T37" fmla="*/ 364 h 110"/>
                  <a:gd name="T38" fmla="*/ 348 w 124"/>
                  <a:gd name="T39" fmla="*/ 287 h 110"/>
                  <a:gd name="T40" fmla="*/ 335 w 124"/>
                  <a:gd name="T41" fmla="*/ 195 h 110"/>
                  <a:gd name="T42" fmla="*/ 324 w 124"/>
                  <a:gd name="T43" fmla="*/ 154 h 110"/>
                  <a:gd name="T44" fmla="*/ 315 w 124"/>
                  <a:gd name="T45" fmla="*/ 154 h 110"/>
                  <a:gd name="T46" fmla="*/ 304 w 124"/>
                  <a:gd name="T47" fmla="*/ 149 h 110"/>
                  <a:gd name="T48" fmla="*/ 295 w 124"/>
                  <a:gd name="T49" fmla="*/ 134 h 110"/>
                  <a:gd name="T50" fmla="*/ 284 w 124"/>
                  <a:gd name="T51" fmla="*/ 118 h 110"/>
                  <a:gd name="T52" fmla="*/ 284 w 124"/>
                  <a:gd name="T53" fmla="*/ 97 h 110"/>
                  <a:gd name="T54" fmla="*/ 295 w 124"/>
                  <a:gd name="T55" fmla="*/ 72 h 110"/>
                  <a:gd name="T56" fmla="*/ 328 w 124"/>
                  <a:gd name="T57" fmla="*/ 41 h 110"/>
                  <a:gd name="T58" fmla="*/ 384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2"/>
              </a:solidFill>
              <a:ln w="9525">
                <a:noFill/>
                <a:round/>
                <a:headEnd/>
                <a:tailEnd/>
              </a:ln>
            </p:spPr>
            <p:txBody>
              <a:bodyPr/>
              <a:lstStyle/>
              <a:p>
                <a:pPr>
                  <a:defRPr/>
                </a:pPr>
                <a:endParaRPr lang="el-GR"/>
              </a:p>
            </p:txBody>
          </p:sp>
          <p:sp>
            <p:nvSpPr>
              <p:cNvPr id="42" name="Freeform 7"/>
              <p:cNvSpPr>
                <a:spLocks/>
              </p:cNvSpPr>
              <p:nvPr userDrawn="1"/>
            </p:nvSpPr>
            <p:spPr bwMode="ltGray">
              <a:xfrm rot="12185230" flipV="1">
                <a:off x="3978" y="975"/>
                <a:ext cx="245" cy="347"/>
              </a:xfrm>
              <a:custGeom>
                <a:avLst/>
                <a:gdLst>
                  <a:gd name="T0" fmla="*/ 0 w 109"/>
                  <a:gd name="T1" fmla="*/ 0 h 156"/>
                  <a:gd name="T2" fmla="*/ 25 w 109"/>
                  <a:gd name="T3" fmla="*/ 4 h 156"/>
                  <a:gd name="T4" fmla="*/ 90 w 109"/>
                  <a:gd name="T5" fmla="*/ 24 h 156"/>
                  <a:gd name="T6" fmla="*/ 187 w 109"/>
                  <a:gd name="T7" fmla="*/ 60 h 156"/>
                  <a:gd name="T8" fmla="*/ 292 w 109"/>
                  <a:gd name="T9" fmla="*/ 118 h 156"/>
                  <a:gd name="T10" fmla="*/ 393 w 109"/>
                  <a:gd name="T11" fmla="*/ 218 h 156"/>
                  <a:gd name="T12" fmla="*/ 486 w 109"/>
                  <a:gd name="T13" fmla="*/ 351 h 156"/>
                  <a:gd name="T14" fmla="*/ 542 w 109"/>
                  <a:gd name="T15" fmla="*/ 534 h 156"/>
                  <a:gd name="T16" fmla="*/ 551 w 109"/>
                  <a:gd name="T17" fmla="*/ 772 h 156"/>
                  <a:gd name="T18" fmla="*/ 530 w 109"/>
                  <a:gd name="T19" fmla="*/ 772 h 156"/>
                  <a:gd name="T20" fmla="*/ 501 w 109"/>
                  <a:gd name="T21" fmla="*/ 772 h 156"/>
                  <a:gd name="T22" fmla="*/ 470 w 109"/>
                  <a:gd name="T23" fmla="*/ 772 h 156"/>
                  <a:gd name="T24" fmla="*/ 441 w 109"/>
                  <a:gd name="T25" fmla="*/ 763 h 156"/>
                  <a:gd name="T26" fmla="*/ 409 w 109"/>
                  <a:gd name="T27" fmla="*/ 756 h 156"/>
                  <a:gd name="T28" fmla="*/ 373 w 109"/>
                  <a:gd name="T29" fmla="*/ 743 h 156"/>
                  <a:gd name="T30" fmla="*/ 333 w 109"/>
                  <a:gd name="T31" fmla="*/ 718 h 156"/>
                  <a:gd name="T32" fmla="*/ 292 w 109"/>
                  <a:gd name="T33" fmla="*/ 687 h 156"/>
                  <a:gd name="T34" fmla="*/ 267 w 109"/>
                  <a:gd name="T35" fmla="*/ 623 h 156"/>
                  <a:gd name="T36" fmla="*/ 267 w 109"/>
                  <a:gd name="T37" fmla="*/ 549 h 156"/>
                  <a:gd name="T38" fmla="*/ 283 w 109"/>
                  <a:gd name="T39" fmla="*/ 476 h 156"/>
                  <a:gd name="T40" fmla="*/ 299 w 109"/>
                  <a:gd name="T41" fmla="*/ 396 h 156"/>
                  <a:gd name="T42" fmla="*/ 283 w 109"/>
                  <a:gd name="T43" fmla="*/ 307 h 156"/>
                  <a:gd name="T44" fmla="*/ 243 w 109"/>
                  <a:gd name="T45" fmla="*/ 214 h 156"/>
                  <a:gd name="T46" fmla="*/ 157 w 109"/>
                  <a:gd name="T47" fmla="*/ 113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2"/>
              </a:solidFill>
              <a:ln w="9525">
                <a:noFill/>
                <a:round/>
                <a:headEnd/>
                <a:tailEnd/>
              </a:ln>
            </p:spPr>
            <p:txBody>
              <a:bodyPr/>
              <a:lstStyle/>
              <a:p>
                <a:pPr>
                  <a:defRPr/>
                </a:pPr>
                <a:endParaRPr lang="el-GR"/>
              </a:p>
            </p:txBody>
          </p:sp>
          <p:sp>
            <p:nvSpPr>
              <p:cNvPr id="43" name="Freeform 8"/>
              <p:cNvSpPr>
                <a:spLocks/>
              </p:cNvSpPr>
              <p:nvPr userDrawn="1"/>
            </p:nvSpPr>
            <p:spPr bwMode="ltGray">
              <a:xfrm rot="12185230" flipV="1">
                <a:off x="3843" y="2207"/>
                <a:ext cx="103" cy="209"/>
              </a:xfrm>
              <a:custGeom>
                <a:avLst/>
                <a:gdLst>
                  <a:gd name="T0" fmla="*/ 155 w 46"/>
                  <a:gd name="T1" fmla="*/ 0 h 94"/>
                  <a:gd name="T2" fmla="*/ 101 w 46"/>
                  <a:gd name="T3" fmla="*/ 187 h 94"/>
                  <a:gd name="T4" fmla="*/ 76 w 46"/>
                  <a:gd name="T5" fmla="*/ 307 h 94"/>
                  <a:gd name="T6" fmla="*/ 56 w 46"/>
                  <a:gd name="T7" fmla="*/ 391 h 94"/>
                  <a:gd name="T8" fmla="*/ 0 w 46"/>
                  <a:gd name="T9" fmla="*/ 465 h 94"/>
                  <a:gd name="T10" fmla="*/ 60 w 46"/>
                  <a:gd name="T11" fmla="*/ 436 h 94"/>
                  <a:gd name="T12" fmla="*/ 116 w 46"/>
                  <a:gd name="T13" fmla="*/ 396 h 94"/>
                  <a:gd name="T14" fmla="*/ 161 w 46"/>
                  <a:gd name="T15" fmla="*/ 340 h 94"/>
                  <a:gd name="T16" fmla="*/ 202 w 46"/>
                  <a:gd name="T17" fmla="*/ 282 h 94"/>
                  <a:gd name="T18" fmla="*/ 226 w 46"/>
                  <a:gd name="T19" fmla="*/ 218 h 94"/>
                  <a:gd name="T20" fmla="*/ 231 w 46"/>
                  <a:gd name="T21" fmla="*/ 149 h 94"/>
                  <a:gd name="T22" fmla="*/ 210 w 46"/>
                  <a:gd name="T23" fmla="*/ 73 h 94"/>
                  <a:gd name="T24" fmla="*/ 155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2"/>
              </a:solidFill>
              <a:ln w="9525">
                <a:noFill/>
                <a:round/>
                <a:headEnd/>
                <a:tailEnd/>
              </a:ln>
            </p:spPr>
            <p:txBody>
              <a:bodyPr/>
              <a:lstStyle/>
              <a:p>
                <a:pPr>
                  <a:defRPr/>
                </a:pPr>
                <a:endParaRPr lang="el-GR"/>
              </a:p>
            </p:txBody>
          </p:sp>
          <p:sp>
            <p:nvSpPr>
              <p:cNvPr id="44" name="Freeform 9"/>
              <p:cNvSpPr>
                <a:spLocks/>
              </p:cNvSpPr>
              <p:nvPr userDrawn="1"/>
            </p:nvSpPr>
            <p:spPr bwMode="ltGray">
              <a:xfrm rot="12185230" flipV="1">
                <a:off x="3893" y="1325"/>
                <a:ext cx="120" cy="90"/>
              </a:xfrm>
              <a:custGeom>
                <a:avLst/>
                <a:gdLst>
                  <a:gd name="T0" fmla="*/ 0 w 54"/>
                  <a:gd name="T1" fmla="*/ 0 h 40"/>
                  <a:gd name="T2" fmla="*/ 4 w 54"/>
                  <a:gd name="T3" fmla="*/ 5 h 40"/>
                  <a:gd name="T4" fmla="*/ 29 w 54"/>
                  <a:gd name="T5" fmla="*/ 16 h 40"/>
                  <a:gd name="T6" fmla="*/ 64 w 54"/>
                  <a:gd name="T7" fmla="*/ 41 h 40"/>
                  <a:gd name="T8" fmla="*/ 104 w 54"/>
                  <a:gd name="T9" fmla="*/ 61 h 40"/>
                  <a:gd name="T10" fmla="*/ 142 w 54"/>
                  <a:gd name="T11" fmla="*/ 77 h 40"/>
                  <a:gd name="T12" fmla="*/ 187 w 54"/>
                  <a:gd name="T13" fmla="*/ 86 h 40"/>
                  <a:gd name="T14" fmla="*/ 227 w 54"/>
                  <a:gd name="T15" fmla="*/ 92 h 40"/>
                  <a:gd name="T16" fmla="*/ 267 w 54"/>
                  <a:gd name="T17" fmla="*/ 81 h 40"/>
                  <a:gd name="T18" fmla="*/ 262 w 54"/>
                  <a:gd name="T19" fmla="*/ 126 h 40"/>
                  <a:gd name="T20" fmla="*/ 247 w 54"/>
                  <a:gd name="T21" fmla="*/ 167 h 40"/>
                  <a:gd name="T22" fmla="*/ 218 w 54"/>
                  <a:gd name="T23" fmla="*/ 194 h 40"/>
                  <a:gd name="T24" fmla="*/ 182 w 54"/>
                  <a:gd name="T25" fmla="*/ 203 h 40"/>
                  <a:gd name="T26" fmla="*/ 138 w 54"/>
                  <a:gd name="T27" fmla="*/ 198 h 40"/>
                  <a:gd name="T28" fmla="*/ 93 w 54"/>
                  <a:gd name="T29" fmla="*/ 162 h 40"/>
                  <a:gd name="T30" fmla="*/ 49 w 54"/>
                  <a:gd name="T31" fmla="*/ 101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2"/>
              </a:solidFill>
              <a:ln w="9525">
                <a:noFill/>
                <a:round/>
                <a:headEnd/>
                <a:tailEnd/>
              </a:ln>
            </p:spPr>
            <p:txBody>
              <a:bodyPr/>
              <a:lstStyle/>
              <a:p>
                <a:pPr>
                  <a:defRPr/>
                </a:pPr>
                <a:endParaRPr lang="el-GR"/>
              </a:p>
            </p:txBody>
          </p:sp>
          <p:sp>
            <p:nvSpPr>
              <p:cNvPr id="45" name="Freeform 10"/>
              <p:cNvSpPr>
                <a:spLocks/>
              </p:cNvSpPr>
              <p:nvPr userDrawn="1"/>
            </p:nvSpPr>
            <p:spPr bwMode="ltGray">
              <a:xfrm rot="12185230" flipV="1">
                <a:off x="3010" y="2344"/>
                <a:ext cx="330" cy="2059"/>
              </a:xfrm>
              <a:custGeom>
                <a:avLst/>
                <a:gdLst>
                  <a:gd name="T0" fmla="*/ 0 w 149"/>
                  <a:gd name="T1" fmla="*/ 0 h 704"/>
                  <a:gd name="T2" fmla="*/ 29 w 149"/>
                  <a:gd name="T3" fmla="*/ 53 h 704"/>
                  <a:gd name="T4" fmla="*/ 78 w 149"/>
                  <a:gd name="T5" fmla="*/ 120 h 704"/>
                  <a:gd name="T6" fmla="*/ 137 w 149"/>
                  <a:gd name="T7" fmla="*/ 205 h 704"/>
                  <a:gd name="T8" fmla="*/ 202 w 149"/>
                  <a:gd name="T9" fmla="*/ 316 h 704"/>
                  <a:gd name="T10" fmla="*/ 283 w 149"/>
                  <a:gd name="T11" fmla="*/ 453 h 704"/>
                  <a:gd name="T12" fmla="*/ 359 w 149"/>
                  <a:gd name="T13" fmla="*/ 600 h 704"/>
                  <a:gd name="T14" fmla="*/ 432 w 149"/>
                  <a:gd name="T15" fmla="*/ 769 h 704"/>
                  <a:gd name="T16" fmla="*/ 489 w 149"/>
                  <a:gd name="T17" fmla="*/ 965 h 704"/>
                  <a:gd name="T18" fmla="*/ 549 w 149"/>
                  <a:gd name="T19" fmla="*/ 1173 h 704"/>
                  <a:gd name="T20" fmla="*/ 589 w 149"/>
                  <a:gd name="T21" fmla="*/ 1413 h 704"/>
                  <a:gd name="T22" fmla="*/ 609 w 149"/>
                  <a:gd name="T23" fmla="*/ 1676 h 704"/>
                  <a:gd name="T24" fmla="*/ 618 w 149"/>
                  <a:gd name="T25" fmla="*/ 1951 h 704"/>
                  <a:gd name="T26" fmla="*/ 589 w 149"/>
                  <a:gd name="T27" fmla="*/ 2258 h 704"/>
                  <a:gd name="T28" fmla="*/ 534 w 149"/>
                  <a:gd name="T29" fmla="*/ 2583 h 704"/>
                  <a:gd name="T30" fmla="*/ 452 w 149"/>
                  <a:gd name="T31" fmla="*/ 2925 h 704"/>
                  <a:gd name="T32" fmla="*/ 328 w 149"/>
                  <a:gd name="T33" fmla="*/ 3302 h 704"/>
                  <a:gd name="T34" fmla="*/ 190 w 149"/>
                  <a:gd name="T35" fmla="*/ 3729 h 704"/>
                  <a:gd name="T36" fmla="*/ 104 w 149"/>
                  <a:gd name="T37" fmla="*/ 4124 h 704"/>
                  <a:gd name="T38" fmla="*/ 49 w 149"/>
                  <a:gd name="T39" fmla="*/ 4489 h 704"/>
                  <a:gd name="T40" fmla="*/ 29 w 149"/>
                  <a:gd name="T41" fmla="*/ 4840 h 704"/>
                  <a:gd name="T42" fmla="*/ 29 w 149"/>
                  <a:gd name="T43" fmla="*/ 5174 h 704"/>
                  <a:gd name="T44" fmla="*/ 40 w 149"/>
                  <a:gd name="T45" fmla="*/ 5484 h 704"/>
                  <a:gd name="T46" fmla="*/ 60 w 149"/>
                  <a:gd name="T47" fmla="*/ 5756 h 704"/>
                  <a:gd name="T48" fmla="*/ 69 w 149"/>
                  <a:gd name="T49" fmla="*/ 6022 h 704"/>
                  <a:gd name="T50" fmla="*/ 202 w 149"/>
                  <a:gd name="T51" fmla="*/ 5885 h 704"/>
                  <a:gd name="T52" fmla="*/ 190 w 149"/>
                  <a:gd name="T53" fmla="*/ 5817 h 704"/>
                  <a:gd name="T54" fmla="*/ 177 w 149"/>
                  <a:gd name="T55" fmla="*/ 5621 h 704"/>
                  <a:gd name="T56" fmla="*/ 162 w 149"/>
                  <a:gd name="T57" fmla="*/ 5320 h 704"/>
                  <a:gd name="T58" fmla="*/ 173 w 149"/>
                  <a:gd name="T59" fmla="*/ 4919 h 704"/>
                  <a:gd name="T60" fmla="*/ 202 w 149"/>
                  <a:gd name="T61" fmla="*/ 4440 h 704"/>
                  <a:gd name="T62" fmla="*/ 283 w 149"/>
                  <a:gd name="T63" fmla="*/ 3893 h 704"/>
                  <a:gd name="T64" fmla="*/ 421 w 149"/>
                  <a:gd name="T65" fmla="*/ 3302 h 704"/>
                  <a:gd name="T66" fmla="*/ 633 w 149"/>
                  <a:gd name="T67" fmla="*/ 2676 h 704"/>
                  <a:gd name="T68" fmla="*/ 702 w 149"/>
                  <a:gd name="T69" fmla="*/ 2387 h 704"/>
                  <a:gd name="T70" fmla="*/ 731 w 149"/>
                  <a:gd name="T71" fmla="*/ 2009 h 704"/>
                  <a:gd name="T72" fmla="*/ 707 w 149"/>
                  <a:gd name="T73" fmla="*/ 1573 h 704"/>
                  <a:gd name="T74" fmla="*/ 642 w 149"/>
                  <a:gd name="T75" fmla="*/ 1146 h 704"/>
                  <a:gd name="T76" fmla="*/ 534 w 149"/>
                  <a:gd name="T77" fmla="*/ 728 h 704"/>
                  <a:gd name="T78" fmla="*/ 396 w 149"/>
                  <a:gd name="T79" fmla="*/ 377 h 704"/>
                  <a:gd name="T80" fmla="*/ 215 w 149"/>
                  <a:gd name="T81" fmla="*/ 120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2"/>
              </a:solidFill>
              <a:ln w="9525">
                <a:noFill/>
                <a:round/>
                <a:headEnd/>
                <a:tailEnd/>
              </a:ln>
            </p:spPr>
            <p:txBody>
              <a:bodyPr/>
              <a:lstStyle/>
              <a:p>
                <a:pPr>
                  <a:defRPr/>
                </a:pPr>
                <a:endParaRPr lang="el-GR"/>
              </a:p>
            </p:txBody>
          </p:sp>
        </p:grpSp>
        <p:sp>
          <p:nvSpPr>
            <p:cNvPr id="6" name="Freeform 11"/>
            <p:cNvSpPr>
              <a:spLocks/>
            </p:cNvSpPr>
            <p:nvPr userDrawn="1"/>
          </p:nvSpPr>
          <p:spPr bwMode="ltGray">
            <a:xfrm rot="373331" flipH="1">
              <a:off x="22" y="1957"/>
              <a:ext cx="323" cy="649"/>
            </a:xfrm>
            <a:custGeom>
              <a:avLst/>
              <a:gdLst>
                <a:gd name="T0" fmla="*/ 598 w 128"/>
                <a:gd name="T1" fmla="*/ 0 h 217"/>
                <a:gd name="T2" fmla="*/ 669 w 128"/>
                <a:gd name="T3" fmla="*/ 81 h 217"/>
                <a:gd name="T4" fmla="*/ 732 w 128"/>
                <a:gd name="T5" fmla="*/ 242 h 217"/>
                <a:gd name="T6" fmla="*/ 782 w 128"/>
                <a:gd name="T7" fmla="*/ 449 h 217"/>
                <a:gd name="T8" fmla="*/ 815 w 128"/>
                <a:gd name="T9" fmla="*/ 697 h 217"/>
                <a:gd name="T10" fmla="*/ 808 w 128"/>
                <a:gd name="T11" fmla="*/ 993 h 217"/>
                <a:gd name="T12" fmla="*/ 739 w 128"/>
                <a:gd name="T13" fmla="*/ 1298 h 217"/>
                <a:gd name="T14" fmla="*/ 598 w 128"/>
                <a:gd name="T15" fmla="*/ 1618 h 217"/>
                <a:gd name="T16" fmla="*/ 381 w 128"/>
                <a:gd name="T17" fmla="*/ 1941 h 217"/>
                <a:gd name="T18" fmla="*/ 313 w 128"/>
                <a:gd name="T19" fmla="*/ 1905 h 217"/>
                <a:gd name="T20" fmla="*/ 242 w 128"/>
                <a:gd name="T21" fmla="*/ 1878 h 217"/>
                <a:gd name="T22" fmla="*/ 167 w 128"/>
                <a:gd name="T23" fmla="*/ 1833 h 217"/>
                <a:gd name="T24" fmla="*/ 101 w 128"/>
                <a:gd name="T25" fmla="*/ 1797 h 217"/>
                <a:gd name="T26" fmla="*/ 50 w 128"/>
                <a:gd name="T27" fmla="*/ 1753 h 217"/>
                <a:gd name="T28" fmla="*/ 13 w 128"/>
                <a:gd name="T29" fmla="*/ 1699 h 217"/>
                <a:gd name="T30" fmla="*/ 0 w 128"/>
                <a:gd name="T31" fmla="*/ 1636 h 217"/>
                <a:gd name="T32" fmla="*/ 8 w 128"/>
                <a:gd name="T33" fmla="*/ 1591 h 217"/>
                <a:gd name="T34" fmla="*/ 83 w 128"/>
                <a:gd name="T35" fmla="*/ 1528 h 217"/>
                <a:gd name="T36" fmla="*/ 184 w 128"/>
                <a:gd name="T37" fmla="*/ 1442 h 217"/>
                <a:gd name="T38" fmla="*/ 293 w 128"/>
                <a:gd name="T39" fmla="*/ 1343 h 217"/>
                <a:gd name="T40" fmla="*/ 401 w 128"/>
                <a:gd name="T41" fmla="*/ 1199 h 217"/>
                <a:gd name="T42" fmla="*/ 502 w 128"/>
                <a:gd name="T43" fmla="*/ 1002 h 217"/>
                <a:gd name="T44" fmla="*/ 580 w 128"/>
                <a:gd name="T45" fmla="*/ 742 h 217"/>
                <a:gd name="T46" fmla="*/ 618 w 128"/>
                <a:gd name="T47" fmla="*/ 413 h 217"/>
                <a:gd name="T48" fmla="*/ 598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folHlink"/>
            </a:solidFill>
            <a:ln w="9525">
              <a:noFill/>
              <a:round/>
              <a:headEnd/>
              <a:tailEnd/>
            </a:ln>
          </p:spPr>
          <p:txBody>
            <a:bodyPr/>
            <a:lstStyle/>
            <a:p>
              <a:pPr>
                <a:defRPr/>
              </a:pPr>
              <a:endParaRPr lang="el-GR"/>
            </a:p>
          </p:txBody>
        </p:sp>
        <p:sp>
          <p:nvSpPr>
            <p:cNvPr id="7" name="Freeform 12"/>
            <p:cNvSpPr>
              <a:spLocks/>
            </p:cNvSpPr>
            <p:nvPr userDrawn="1"/>
          </p:nvSpPr>
          <p:spPr bwMode="ltGray">
            <a:xfrm>
              <a:off x="168" y="1260"/>
              <a:ext cx="1259" cy="1532"/>
            </a:xfrm>
            <a:custGeom>
              <a:avLst/>
              <a:gdLst>
                <a:gd name="T0" fmla="*/ 891 w 1259"/>
                <a:gd name="T1" fmla="*/ 1532 h 1532"/>
                <a:gd name="T2" fmla="*/ 954 w 1259"/>
                <a:gd name="T3" fmla="*/ 1452 h 1532"/>
                <a:gd name="T4" fmla="*/ 1032 w 1259"/>
                <a:gd name="T5" fmla="*/ 1338 h 1532"/>
                <a:gd name="T6" fmla="*/ 1115 w 1259"/>
                <a:gd name="T7" fmla="*/ 1188 h 1532"/>
                <a:gd name="T8" fmla="*/ 1194 w 1259"/>
                <a:gd name="T9" fmla="*/ 1023 h 1532"/>
                <a:gd name="T10" fmla="*/ 1244 w 1259"/>
                <a:gd name="T11" fmla="*/ 841 h 1532"/>
                <a:gd name="T12" fmla="*/ 1259 w 1259"/>
                <a:gd name="T13" fmla="*/ 647 h 1532"/>
                <a:gd name="T14" fmla="*/ 1230 w 1259"/>
                <a:gd name="T15" fmla="*/ 463 h 1532"/>
                <a:gd name="T16" fmla="*/ 1140 w 1259"/>
                <a:gd name="T17" fmla="*/ 294 h 1532"/>
                <a:gd name="T18" fmla="*/ 1043 w 1259"/>
                <a:gd name="T19" fmla="*/ 190 h 1532"/>
                <a:gd name="T20" fmla="*/ 961 w 1259"/>
                <a:gd name="T21" fmla="*/ 109 h 1532"/>
                <a:gd name="T22" fmla="*/ 894 w 1259"/>
                <a:gd name="T23" fmla="*/ 65 h 1532"/>
                <a:gd name="T24" fmla="*/ 786 w 1259"/>
                <a:gd name="T25" fmla="*/ 18 h 1532"/>
                <a:gd name="T26" fmla="*/ 642 w 1259"/>
                <a:gd name="T27" fmla="*/ 0 h 1532"/>
                <a:gd name="T28" fmla="*/ 440 w 1259"/>
                <a:gd name="T29" fmla="*/ 23 h 1532"/>
                <a:gd name="T30" fmla="*/ 366 w 1259"/>
                <a:gd name="T31" fmla="*/ 44 h 1532"/>
                <a:gd name="T32" fmla="*/ 292 w 1259"/>
                <a:gd name="T33" fmla="*/ 58 h 1532"/>
                <a:gd name="T34" fmla="*/ 229 w 1259"/>
                <a:gd name="T35" fmla="*/ 79 h 1532"/>
                <a:gd name="T36" fmla="*/ 178 w 1259"/>
                <a:gd name="T37" fmla="*/ 103 h 1532"/>
                <a:gd name="T38" fmla="*/ 127 w 1259"/>
                <a:gd name="T39" fmla="*/ 127 h 1532"/>
                <a:gd name="T40" fmla="*/ 82 w 1259"/>
                <a:gd name="T41" fmla="*/ 158 h 1532"/>
                <a:gd name="T42" fmla="*/ 41 w 1259"/>
                <a:gd name="T43" fmla="*/ 197 h 1532"/>
                <a:gd name="T44" fmla="*/ 0 w 1259"/>
                <a:gd name="T45" fmla="*/ 243 h 1532"/>
                <a:gd name="T46" fmla="*/ 76 w 1259"/>
                <a:gd name="T47" fmla="*/ 215 h 1532"/>
                <a:gd name="T48" fmla="*/ 144 w 1259"/>
                <a:gd name="T49" fmla="*/ 194 h 1532"/>
                <a:gd name="T50" fmla="*/ 212 w 1259"/>
                <a:gd name="T51" fmla="*/ 179 h 1532"/>
                <a:gd name="T52" fmla="*/ 280 w 1259"/>
                <a:gd name="T53" fmla="*/ 164 h 1532"/>
                <a:gd name="T54" fmla="*/ 336 w 1259"/>
                <a:gd name="T55" fmla="*/ 149 h 1532"/>
                <a:gd name="T56" fmla="*/ 397 w 1259"/>
                <a:gd name="T57" fmla="*/ 149 h 1532"/>
                <a:gd name="T58" fmla="*/ 458 w 1259"/>
                <a:gd name="T59" fmla="*/ 141 h 1532"/>
                <a:gd name="T60" fmla="*/ 511 w 1259"/>
                <a:gd name="T61" fmla="*/ 146 h 1532"/>
                <a:gd name="T62" fmla="*/ 565 w 1259"/>
                <a:gd name="T63" fmla="*/ 152 h 1532"/>
                <a:gd name="T64" fmla="*/ 618 w 1259"/>
                <a:gd name="T65" fmla="*/ 166 h 1532"/>
                <a:gd name="T66" fmla="*/ 669 w 1259"/>
                <a:gd name="T67" fmla="*/ 186 h 1532"/>
                <a:gd name="T68" fmla="*/ 715 w 1259"/>
                <a:gd name="T69" fmla="*/ 205 h 1532"/>
                <a:gd name="T70" fmla="*/ 760 w 1259"/>
                <a:gd name="T71" fmla="*/ 239 h 1532"/>
                <a:gd name="T72" fmla="*/ 811 w 1259"/>
                <a:gd name="T73" fmla="*/ 267 h 1532"/>
                <a:gd name="T74" fmla="*/ 855 w 1259"/>
                <a:gd name="T75" fmla="*/ 307 h 1532"/>
                <a:gd name="T76" fmla="*/ 899 w 1259"/>
                <a:gd name="T77" fmla="*/ 348 h 1532"/>
                <a:gd name="T78" fmla="*/ 971 w 1259"/>
                <a:gd name="T79" fmla="*/ 464 h 1532"/>
                <a:gd name="T80" fmla="*/ 1016 w 1259"/>
                <a:gd name="T81" fmla="*/ 606 h 1532"/>
                <a:gd name="T82" fmla="*/ 1027 w 1259"/>
                <a:gd name="T83" fmla="*/ 774 h 1532"/>
                <a:gd name="T84" fmla="*/ 1022 w 1259"/>
                <a:gd name="T85" fmla="*/ 939 h 1532"/>
                <a:gd name="T86" fmla="*/ 1002 w 1259"/>
                <a:gd name="T87" fmla="*/ 1117 h 1532"/>
                <a:gd name="T88" fmla="*/ 966 w 1259"/>
                <a:gd name="T89" fmla="*/ 1279 h 1532"/>
                <a:gd name="T90" fmla="*/ 933 w 1259"/>
                <a:gd name="T91" fmla="*/ 1421 h 1532"/>
                <a:gd name="T92" fmla="*/ 891 w 1259"/>
                <a:gd name="T93" fmla="*/ 1532 h 1532"/>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0" t="0" r="r" b="b"/>
              <a:pathLst>
                <a:path w="1259" h="1532">
                  <a:moveTo>
                    <a:pt x="891" y="1532"/>
                  </a:moveTo>
                  <a:lnTo>
                    <a:pt x="954" y="1452"/>
                  </a:lnTo>
                  <a:lnTo>
                    <a:pt x="1032" y="1338"/>
                  </a:lnTo>
                  <a:lnTo>
                    <a:pt x="1115" y="1188"/>
                  </a:lnTo>
                  <a:lnTo>
                    <a:pt x="1194" y="1023"/>
                  </a:lnTo>
                  <a:lnTo>
                    <a:pt x="1244" y="841"/>
                  </a:lnTo>
                  <a:lnTo>
                    <a:pt x="1259" y="647"/>
                  </a:lnTo>
                  <a:lnTo>
                    <a:pt x="1230" y="463"/>
                  </a:lnTo>
                  <a:lnTo>
                    <a:pt x="1140" y="294"/>
                  </a:lnTo>
                  <a:lnTo>
                    <a:pt x="1043" y="190"/>
                  </a:lnTo>
                  <a:lnTo>
                    <a:pt x="961" y="109"/>
                  </a:lnTo>
                  <a:lnTo>
                    <a:pt x="894" y="65"/>
                  </a:lnTo>
                  <a:lnTo>
                    <a:pt x="786" y="18"/>
                  </a:lnTo>
                  <a:lnTo>
                    <a:pt x="642" y="0"/>
                  </a:lnTo>
                  <a:lnTo>
                    <a:pt x="440" y="23"/>
                  </a:lnTo>
                  <a:lnTo>
                    <a:pt x="366" y="44"/>
                  </a:lnTo>
                  <a:lnTo>
                    <a:pt x="292" y="58"/>
                  </a:lnTo>
                  <a:lnTo>
                    <a:pt x="229" y="79"/>
                  </a:lnTo>
                  <a:lnTo>
                    <a:pt x="178" y="103"/>
                  </a:lnTo>
                  <a:lnTo>
                    <a:pt x="127" y="127"/>
                  </a:lnTo>
                  <a:lnTo>
                    <a:pt x="82" y="158"/>
                  </a:lnTo>
                  <a:lnTo>
                    <a:pt x="41" y="197"/>
                  </a:lnTo>
                  <a:lnTo>
                    <a:pt x="0" y="243"/>
                  </a:lnTo>
                  <a:lnTo>
                    <a:pt x="76" y="215"/>
                  </a:lnTo>
                  <a:lnTo>
                    <a:pt x="144" y="194"/>
                  </a:lnTo>
                  <a:lnTo>
                    <a:pt x="212" y="179"/>
                  </a:lnTo>
                  <a:lnTo>
                    <a:pt x="280" y="164"/>
                  </a:lnTo>
                  <a:lnTo>
                    <a:pt x="336" y="149"/>
                  </a:lnTo>
                  <a:lnTo>
                    <a:pt x="397" y="149"/>
                  </a:lnTo>
                  <a:lnTo>
                    <a:pt x="458" y="141"/>
                  </a:lnTo>
                  <a:lnTo>
                    <a:pt x="511" y="146"/>
                  </a:lnTo>
                  <a:lnTo>
                    <a:pt x="565" y="152"/>
                  </a:lnTo>
                  <a:lnTo>
                    <a:pt x="618" y="166"/>
                  </a:lnTo>
                  <a:lnTo>
                    <a:pt x="669" y="186"/>
                  </a:lnTo>
                  <a:lnTo>
                    <a:pt x="715" y="205"/>
                  </a:lnTo>
                  <a:lnTo>
                    <a:pt x="760" y="239"/>
                  </a:lnTo>
                  <a:lnTo>
                    <a:pt x="811" y="267"/>
                  </a:lnTo>
                  <a:lnTo>
                    <a:pt x="855" y="307"/>
                  </a:lnTo>
                  <a:lnTo>
                    <a:pt x="899" y="348"/>
                  </a:lnTo>
                  <a:lnTo>
                    <a:pt x="971" y="464"/>
                  </a:lnTo>
                  <a:lnTo>
                    <a:pt x="1016" y="606"/>
                  </a:lnTo>
                  <a:lnTo>
                    <a:pt x="1027" y="774"/>
                  </a:lnTo>
                  <a:lnTo>
                    <a:pt x="1022" y="939"/>
                  </a:lnTo>
                  <a:lnTo>
                    <a:pt x="1002" y="1117"/>
                  </a:lnTo>
                  <a:lnTo>
                    <a:pt x="966" y="1279"/>
                  </a:lnTo>
                  <a:lnTo>
                    <a:pt x="933" y="1421"/>
                  </a:lnTo>
                  <a:lnTo>
                    <a:pt x="891" y="1532"/>
                  </a:lnTo>
                  <a:close/>
                </a:path>
              </a:pathLst>
            </a:custGeom>
            <a:solidFill>
              <a:schemeClr val="folHlink"/>
            </a:solidFill>
            <a:ln w="9525">
              <a:noFill/>
              <a:round/>
              <a:headEnd/>
              <a:tailEnd/>
            </a:ln>
          </p:spPr>
          <p:txBody>
            <a:bodyPr/>
            <a:lstStyle/>
            <a:p>
              <a:pPr>
                <a:defRPr/>
              </a:pPr>
              <a:endParaRPr lang="el-GR"/>
            </a:p>
          </p:txBody>
        </p:sp>
        <p:sp>
          <p:nvSpPr>
            <p:cNvPr id="8" name="Freeform 13"/>
            <p:cNvSpPr>
              <a:spLocks/>
            </p:cNvSpPr>
            <p:nvPr userDrawn="1"/>
          </p:nvSpPr>
          <p:spPr bwMode="ltGray">
            <a:xfrm>
              <a:off x="0" y="2610"/>
              <a:ext cx="801" cy="459"/>
            </a:xfrm>
            <a:custGeom>
              <a:avLst/>
              <a:gdLst>
                <a:gd name="T0" fmla="*/ 0 w 801"/>
                <a:gd name="T1" fmla="*/ 0 h 459"/>
                <a:gd name="T2" fmla="*/ 37 w 801"/>
                <a:gd name="T3" fmla="*/ 69 h 459"/>
                <a:gd name="T4" fmla="*/ 68 w 801"/>
                <a:gd name="T5" fmla="*/ 132 h 459"/>
                <a:gd name="T6" fmla="*/ 110 w 801"/>
                <a:gd name="T7" fmla="*/ 188 h 459"/>
                <a:gd name="T8" fmla="*/ 149 w 801"/>
                <a:gd name="T9" fmla="*/ 229 h 459"/>
                <a:gd name="T10" fmla="*/ 192 w 801"/>
                <a:gd name="T11" fmla="*/ 278 h 459"/>
                <a:gd name="T12" fmla="*/ 250 w 801"/>
                <a:gd name="T13" fmla="*/ 314 h 459"/>
                <a:gd name="T14" fmla="*/ 308 w 801"/>
                <a:gd name="T15" fmla="*/ 336 h 459"/>
                <a:gd name="T16" fmla="*/ 365 w 801"/>
                <a:gd name="T17" fmla="*/ 365 h 459"/>
                <a:gd name="T18" fmla="*/ 430 w 801"/>
                <a:gd name="T19" fmla="*/ 381 h 459"/>
                <a:gd name="T20" fmla="*/ 501 w 801"/>
                <a:gd name="T21" fmla="*/ 390 h 459"/>
                <a:gd name="T22" fmla="*/ 573 w 801"/>
                <a:gd name="T23" fmla="*/ 392 h 459"/>
                <a:gd name="T24" fmla="*/ 646 w 801"/>
                <a:gd name="T25" fmla="*/ 381 h 459"/>
                <a:gd name="T26" fmla="*/ 726 w 801"/>
                <a:gd name="T27" fmla="*/ 362 h 459"/>
                <a:gd name="T28" fmla="*/ 801 w 801"/>
                <a:gd name="T29" fmla="*/ 335 h 459"/>
                <a:gd name="T30" fmla="*/ 731 w 801"/>
                <a:gd name="T31" fmla="*/ 377 h 459"/>
                <a:gd name="T32" fmla="*/ 662 w 801"/>
                <a:gd name="T33" fmla="*/ 404 h 459"/>
                <a:gd name="T34" fmla="*/ 594 w 801"/>
                <a:gd name="T35" fmla="*/ 432 h 459"/>
                <a:gd name="T36" fmla="*/ 532 w 801"/>
                <a:gd name="T37" fmla="*/ 445 h 459"/>
                <a:gd name="T38" fmla="*/ 471 w 801"/>
                <a:gd name="T39" fmla="*/ 459 h 459"/>
                <a:gd name="T40" fmla="*/ 411 w 801"/>
                <a:gd name="T41" fmla="*/ 458 h 459"/>
                <a:gd name="T42" fmla="*/ 350 w 801"/>
                <a:gd name="T43" fmla="*/ 458 h 459"/>
                <a:gd name="T44" fmla="*/ 291 w 801"/>
                <a:gd name="T45" fmla="*/ 450 h 459"/>
                <a:gd name="T46" fmla="*/ 244 w 801"/>
                <a:gd name="T47" fmla="*/ 436 h 459"/>
                <a:gd name="T48" fmla="*/ 192 w 801"/>
                <a:gd name="T49" fmla="*/ 415 h 459"/>
                <a:gd name="T50" fmla="*/ 145 w 801"/>
                <a:gd name="T51" fmla="*/ 394 h 459"/>
                <a:gd name="T52" fmla="*/ 100 w 801"/>
                <a:gd name="T53" fmla="*/ 373 h 459"/>
                <a:gd name="T54" fmla="*/ 60 w 801"/>
                <a:gd name="T55" fmla="*/ 347 h 459"/>
                <a:gd name="T56" fmla="*/ 0 w 801"/>
                <a:gd name="T57" fmla="*/ 294 h 459"/>
                <a:gd name="T58" fmla="*/ 0 w 801"/>
                <a:gd name="T59" fmla="*/ 0 h 45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801" h="459">
                  <a:moveTo>
                    <a:pt x="0" y="0"/>
                  </a:moveTo>
                  <a:lnTo>
                    <a:pt x="37" y="69"/>
                  </a:lnTo>
                  <a:lnTo>
                    <a:pt x="68" y="132"/>
                  </a:lnTo>
                  <a:lnTo>
                    <a:pt x="110" y="188"/>
                  </a:lnTo>
                  <a:lnTo>
                    <a:pt x="149" y="229"/>
                  </a:lnTo>
                  <a:lnTo>
                    <a:pt x="192" y="278"/>
                  </a:lnTo>
                  <a:lnTo>
                    <a:pt x="250" y="314"/>
                  </a:lnTo>
                  <a:lnTo>
                    <a:pt x="308" y="336"/>
                  </a:lnTo>
                  <a:lnTo>
                    <a:pt x="365" y="365"/>
                  </a:lnTo>
                  <a:lnTo>
                    <a:pt x="430" y="381"/>
                  </a:lnTo>
                  <a:lnTo>
                    <a:pt x="501" y="390"/>
                  </a:lnTo>
                  <a:lnTo>
                    <a:pt x="573" y="392"/>
                  </a:lnTo>
                  <a:lnTo>
                    <a:pt x="646" y="381"/>
                  </a:lnTo>
                  <a:lnTo>
                    <a:pt x="726" y="362"/>
                  </a:lnTo>
                  <a:lnTo>
                    <a:pt x="801" y="335"/>
                  </a:lnTo>
                  <a:lnTo>
                    <a:pt x="731" y="377"/>
                  </a:lnTo>
                  <a:lnTo>
                    <a:pt x="662" y="404"/>
                  </a:lnTo>
                  <a:lnTo>
                    <a:pt x="594" y="432"/>
                  </a:lnTo>
                  <a:lnTo>
                    <a:pt x="532" y="445"/>
                  </a:lnTo>
                  <a:lnTo>
                    <a:pt x="471" y="459"/>
                  </a:lnTo>
                  <a:lnTo>
                    <a:pt x="411" y="458"/>
                  </a:lnTo>
                  <a:lnTo>
                    <a:pt x="350" y="458"/>
                  </a:lnTo>
                  <a:lnTo>
                    <a:pt x="291" y="450"/>
                  </a:lnTo>
                  <a:lnTo>
                    <a:pt x="244" y="436"/>
                  </a:lnTo>
                  <a:lnTo>
                    <a:pt x="192" y="415"/>
                  </a:lnTo>
                  <a:lnTo>
                    <a:pt x="145" y="394"/>
                  </a:lnTo>
                  <a:lnTo>
                    <a:pt x="100" y="373"/>
                  </a:lnTo>
                  <a:lnTo>
                    <a:pt x="60" y="347"/>
                  </a:lnTo>
                  <a:lnTo>
                    <a:pt x="0" y="294"/>
                  </a:lnTo>
                  <a:lnTo>
                    <a:pt x="0" y="0"/>
                  </a:lnTo>
                  <a:close/>
                </a:path>
              </a:pathLst>
            </a:custGeom>
            <a:solidFill>
              <a:schemeClr val="folHlink"/>
            </a:solidFill>
            <a:ln w="9525">
              <a:noFill/>
              <a:round/>
              <a:headEnd/>
              <a:tailEnd/>
            </a:ln>
          </p:spPr>
          <p:txBody>
            <a:bodyPr/>
            <a:lstStyle/>
            <a:p>
              <a:pPr>
                <a:defRPr/>
              </a:pPr>
              <a:endParaRPr lang="el-GR"/>
            </a:p>
          </p:txBody>
        </p:sp>
        <p:sp>
          <p:nvSpPr>
            <p:cNvPr id="9" name="Freeform 14"/>
            <p:cNvSpPr>
              <a:spLocks/>
            </p:cNvSpPr>
            <p:nvPr userDrawn="1"/>
          </p:nvSpPr>
          <p:spPr bwMode="ltGray">
            <a:xfrm rot="373331" flipH="1">
              <a:off x="898" y="2855"/>
              <a:ext cx="354" cy="464"/>
            </a:xfrm>
            <a:custGeom>
              <a:avLst/>
              <a:gdLst>
                <a:gd name="T0" fmla="*/ 687 w 117"/>
                <a:gd name="T1" fmla="*/ 0 h 132"/>
                <a:gd name="T2" fmla="*/ 0 w 117"/>
                <a:gd name="T3" fmla="*/ 309 h 132"/>
                <a:gd name="T4" fmla="*/ 27 w 117"/>
                <a:gd name="T5" fmla="*/ 320 h 132"/>
                <a:gd name="T6" fmla="*/ 127 w 117"/>
                <a:gd name="T7" fmla="*/ 359 h 132"/>
                <a:gd name="T8" fmla="*/ 266 w 117"/>
                <a:gd name="T9" fmla="*/ 446 h 132"/>
                <a:gd name="T10" fmla="*/ 421 w 117"/>
                <a:gd name="T11" fmla="*/ 580 h 132"/>
                <a:gd name="T12" fmla="*/ 605 w 117"/>
                <a:gd name="T13" fmla="*/ 766 h 132"/>
                <a:gd name="T14" fmla="*/ 769 w 117"/>
                <a:gd name="T15" fmla="*/ 988 h 132"/>
                <a:gd name="T16" fmla="*/ 935 w 117"/>
                <a:gd name="T17" fmla="*/ 1272 h 132"/>
                <a:gd name="T18" fmla="*/ 1062 w 117"/>
                <a:gd name="T19" fmla="*/ 1631 h 132"/>
                <a:gd name="T20" fmla="*/ 1071 w 117"/>
                <a:gd name="T21" fmla="*/ 1483 h 132"/>
                <a:gd name="T22" fmla="*/ 1053 w 117"/>
                <a:gd name="T23" fmla="*/ 1322 h 132"/>
                <a:gd name="T24" fmla="*/ 989 w 117"/>
                <a:gd name="T25" fmla="*/ 1111 h 132"/>
                <a:gd name="T26" fmla="*/ 908 w 117"/>
                <a:gd name="T27" fmla="*/ 914 h 132"/>
                <a:gd name="T28" fmla="*/ 814 w 117"/>
                <a:gd name="T29" fmla="*/ 717 h 132"/>
                <a:gd name="T30" fmla="*/ 714 w 117"/>
                <a:gd name="T31" fmla="*/ 555 h 132"/>
                <a:gd name="T32" fmla="*/ 614 w 117"/>
                <a:gd name="T33" fmla="*/ 446 h 132"/>
                <a:gd name="T34" fmla="*/ 529 w 117"/>
                <a:gd name="T35" fmla="*/ 394 h 132"/>
                <a:gd name="T36" fmla="*/ 632 w 117"/>
                <a:gd name="T37" fmla="*/ 359 h 132"/>
                <a:gd name="T38" fmla="*/ 723 w 117"/>
                <a:gd name="T39" fmla="*/ 344 h 132"/>
                <a:gd name="T40" fmla="*/ 814 w 117"/>
                <a:gd name="T41" fmla="*/ 320 h 132"/>
                <a:gd name="T42" fmla="*/ 899 w 117"/>
                <a:gd name="T43" fmla="*/ 309 h 132"/>
                <a:gd name="T44" fmla="*/ 962 w 117"/>
                <a:gd name="T45" fmla="*/ 295 h 132"/>
                <a:gd name="T46" fmla="*/ 998 w 117"/>
                <a:gd name="T47" fmla="*/ 271 h 132"/>
                <a:gd name="T48" fmla="*/ 1035 w 117"/>
                <a:gd name="T49" fmla="*/ 260 h 132"/>
                <a:gd name="T50" fmla="*/ 1044 w 117"/>
                <a:gd name="T51" fmla="*/ 260 h 132"/>
                <a:gd name="T52" fmla="*/ 687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folHlink"/>
            </a:solidFill>
            <a:ln w="9525">
              <a:noFill/>
              <a:round/>
              <a:headEnd/>
              <a:tailEnd/>
            </a:ln>
          </p:spPr>
          <p:txBody>
            <a:bodyPr/>
            <a:lstStyle/>
            <a:p>
              <a:pPr>
                <a:defRPr/>
              </a:pPr>
              <a:endParaRPr lang="el-GR"/>
            </a:p>
          </p:txBody>
        </p:sp>
        <p:sp>
          <p:nvSpPr>
            <p:cNvPr id="10" name="Freeform 15"/>
            <p:cNvSpPr>
              <a:spLocks/>
            </p:cNvSpPr>
            <p:nvPr userDrawn="1"/>
          </p:nvSpPr>
          <p:spPr bwMode="ltGray">
            <a:xfrm rot="373331" flipH="1">
              <a:off x="799" y="2979"/>
              <a:ext cx="87" cy="274"/>
            </a:xfrm>
            <a:custGeom>
              <a:avLst/>
              <a:gdLst>
                <a:gd name="T0" fmla="*/ 261 w 29"/>
                <a:gd name="T1" fmla="*/ 0 h 77"/>
                <a:gd name="T2" fmla="*/ 207 w 29"/>
                <a:gd name="T3" fmla="*/ 0 h 77"/>
                <a:gd name="T4" fmla="*/ 144 w 29"/>
                <a:gd name="T5" fmla="*/ 50 h 77"/>
                <a:gd name="T6" fmla="*/ 81 w 29"/>
                <a:gd name="T7" fmla="*/ 114 h 77"/>
                <a:gd name="T8" fmla="*/ 36 w 29"/>
                <a:gd name="T9" fmla="*/ 242 h 77"/>
                <a:gd name="T10" fmla="*/ 9 w 29"/>
                <a:gd name="T11" fmla="*/ 381 h 77"/>
                <a:gd name="T12" fmla="*/ 0 w 29"/>
                <a:gd name="T13" fmla="*/ 559 h 77"/>
                <a:gd name="T14" fmla="*/ 27 w 29"/>
                <a:gd name="T15" fmla="*/ 762 h 77"/>
                <a:gd name="T16" fmla="*/ 99 w 29"/>
                <a:gd name="T17" fmla="*/ 975 h 77"/>
                <a:gd name="T18" fmla="*/ 135 w 29"/>
                <a:gd name="T19" fmla="*/ 673 h 77"/>
                <a:gd name="T20" fmla="*/ 171 w 29"/>
                <a:gd name="T21" fmla="*/ 470 h 77"/>
                <a:gd name="T22" fmla="*/ 207 w 29"/>
                <a:gd name="T23" fmla="*/ 278 h 77"/>
                <a:gd name="T24" fmla="*/ 261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folHlink"/>
            </a:solidFill>
            <a:ln w="9525">
              <a:noFill/>
              <a:round/>
              <a:headEnd/>
              <a:tailEnd/>
            </a:ln>
          </p:spPr>
          <p:txBody>
            <a:bodyPr/>
            <a:lstStyle/>
            <a:p>
              <a:pPr>
                <a:defRPr/>
              </a:pPr>
              <a:endParaRPr lang="el-GR"/>
            </a:p>
          </p:txBody>
        </p:sp>
        <p:sp>
          <p:nvSpPr>
            <p:cNvPr id="11" name="Freeform 16"/>
            <p:cNvSpPr>
              <a:spLocks/>
            </p:cNvSpPr>
            <p:nvPr userDrawn="1"/>
          </p:nvSpPr>
          <p:spPr bwMode="ltGray">
            <a:xfrm>
              <a:off x="1190" y="3273"/>
              <a:ext cx="1108" cy="1047"/>
            </a:xfrm>
            <a:custGeom>
              <a:avLst/>
              <a:gdLst>
                <a:gd name="T0" fmla="*/ 784 w 1108"/>
                <a:gd name="T1" fmla="*/ 1047 h 1047"/>
                <a:gd name="T2" fmla="*/ 692 w 1108"/>
                <a:gd name="T3" fmla="*/ 1011 h 1047"/>
                <a:gd name="T4" fmla="*/ 607 w 1108"/>
                <a:gd name="T5" fmla="*/ 945 h 1047"/>
                <a:gd name="T6" fmla="*/ 517 w 1108"/>
                <a:gd name="T7" fmla="*/ 861 h 1047"/>
                <a:gd name="T8" fmla="*/ 432 w 1108"/>
                <a:gd name="T9" fmla="*/ 776 h 1047"/>
                <a:gd name="T10" fmla="*/ 350 w 1108"/>
                <a:gd name="T11" fmla="*/ 677 h 1047"/>
                <a:gd name="T12" fmla="*/ 266 w 1108"/>
                <a:gd name="T13" fmla="*/ 563 h 1047"/>
                <a:gd name="T14" fmla="*/ 188 w 1108"/>
                <a:gd name="T15" fmla="*/ 447 h 1047"/>
                <a:gd name="T16" fmla="*/ 122 w 1108"/>
                <a:gd name="T17" fmla="*/ 325 h 1047"/>
                <a:gd name="T18" fmla="*/ 65 w 1108"/>
                <a:gd name="T19" fmla="*/ 211 h 1047"/>
                <a:gd name="T20" fmla="*/ 21 w 1108"/>
                <a:gd name="T21" fmla="*/ 101 h 1047"/>
                <a:gd name="T22" fmla="*/ 0 w 1108"/>
                <a:gd name="T23" fmla="*/ 0 h 1047"/>
                <a:gd name="T24" fmla="*/ 109 w 1108"/>
                <a:gd name="T25" fmla="*/ 217 h 1047"/>
                <a:gd name="T26" fmla="*/ 209 w 1108"/>
                <a:gd name="T27" fmla="*/ 378 h 1047"/>
                <a:gd name="T28" fmla="*/ 294 w 1108"/>
                <a:gd name="T29" fmla="*/ 500 h 1047"/>
                <a:gd name="T30" fmla="*/ 373 w 1108"/>
                <a:gd name="T31" fmla="*/ 590 h 1047"/>
                <a:gd name="T32" fmla="*/ 441 w 1108"/>
                <a:gd name="T33" fmla="*/ 661 h 1047"/>
                <a:gd name="T34" fmla="*/ 506 w 1108"/>
                <a:gd name="T35" fmla="*/ 713 h 1047"/>
                <a:gd name="T36" fmla="*/ 564 w 1108"/>
                <a:gd name="T37" fmla="*/ 754 h 1047"/>
                <a:gd name="T38" fmla="*/ 620 w 1108"/>
                <a:gd name="T39" fmla="*/ 801 h 1047"/>
                <a:gd name="T40" fmla="*/ 754 w 1108"/>
                <a:gd name="T41" fmla="*/ 899 h 1047"/>
                <a:gd name="T42" fmla="*/ 925 w 1108"/>
                <a:gd name="T43" fmla="*/ 977 h 1047"/>
                <a:gd name="T44" fmla="*/ 1108 w 1108"/>
                <a:gd name="T45" fmla="*/ 1047 h 1047"/>
                <a:gd name="T46" fmla="*/ 784 w 1108"/>
                <a:gd name="T47" fmla="*/ 1047 h 1047"/>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1108" h="1047">
                  <a:moveTo>
                    <a:pt x="784" y="1047"/>
                  </a:moveTo>
                  <a:lnTo>
                    <a:pt x="692" y="1011"/>
                  </a:lnTo>
                  <a:lnTo>
                    <a:pt x="607" y="945"/>
                  </a:lnTo>
                  <a:lnTo>
                    <a:pt x="517" y="861"/>
                  </a:lnTo>
                  <a:lnTo>
                    <a:pt x="432" y="776"/>
                  </a:lnTo>
                  <a:lnTo>
                    <a:pt x="350" y="677"/>
                  </a:lnTo>
                  <a:lnTo>
                    <a:pt x="266" y="563"/>
                  </a:lnTo>
                  <a:lnTo>
                    <a:pt x="188" y="447"/>
                  </a:lnTo>
                  <a:lnTo>
                    <a:pt x="122" y="325"/>
                  </a:lnTo>
                  <a:lnTo>
                    <a:pt x="65" y="211"/>
                  </a:lnTo>
                  <a:lnTo>
                    <a:pt x="21" y="101"/>
                  </a:lnTo>
                  <a:lnTo>
                    <a:pt x="0" y="0"/>
                  </a:lnTo>
                  <a:lnTo>
                    <a:pt x="109" y="217"/>
                  </a:lnTo>
                  <a:lnTo>
                    <a:pt x="209" y="378"/>
                  </a:lnTo>
                  <a:lnTo>
                    <a:pt x="294" y="500"/>
                  </a:lnTo>
                  <a:lnTo>
                    <a:pt x="373" y="590"/>
                  </a:lnTo>
                  <a:lnTo>
                    <a:pt x="441" y="661"/>
                  </a:lnTo>
                  <a:lnTo>
                    <a:pt x="506" y="713"/>
                  </a:lnTo>
                  <a:lnTo>
                    <a:pt x="564" y="754"/>
                  </a:lnTo>
                  <a:lnTo>
                    <a:pt x="620" y="801"/>
                  </a:lnTo>
                  <a:lnTo>
                    <a:pt x="754" y="899"/>
                  </a:lnTo>
                  <a:lnTo>
                    <a:pt x="925" y="977"/>
                  </a:lnTo>
                  <a:lnTo>
                    <a:pt x="1108" y="1047"/>
                  </a:lnTo>
                  <a:lnTo>
                    <a:pt x="784" y="1047"/>
                  </a:lnTo>
                  <a:close/>
                </a:path>
              </a:pathLst>
            </a:custGeom>
            <a:solidFill>
              <a:schemeClr val="folHlink"/>
            </a:solidFill>
            <a:ln w="9525">
              <a:noFill/>
              <a:round/>
              <a:headEnd/>
              <a:tailEnd/>
            </a:ln>
          </p:spPr>
          <p:txBody>
            <a:bodyPr/>
            <a:lstStyle/>
            <a:p>
              <a:pPr>
                <a:defRPr/>
              </a:pPr>
              <a:endParaRPr lang="el-GR"/>
            </a:p>
          </p:txBody>
        </p:sp>
        <p:grpSp>
          <p:nvGrpSpPr>
            <p:cNvPr id="12" name="Group 17"/>
            <p:cNvGrpSpPr>
              <a:grpSpLocks/>
            </p:cNvGrpSpPr>
            <p:nvPr userDrawn="1"/>
          </p:nvGrpSpPr>
          <p:grpSpPr bwMode="auto">
            <a:xfrm rot="3220060">
              <a:off x="2636" y="751"/>
              <a:ext cx="569" cy="636"/>
              <a:chOff x="1727" y="866"/>
              <a:chExt cx="129" cy="157"/>
            </a:xfrm>
          </p:grpSpPr>
          <p:sp>
            <p:nvSpPr>
              <p:cNvPr id="36" name="Freeform 18"/>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37" name="Freeform 19"/>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38" name="Freeform 20"/>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grpSp>
          <p:nvGrpSpPr>
            <p:cNvPr id="13" name="Group 21"/>
            <p:cNvGrpSpPr>
              <a:grpSpLocks/>
            </p:cNvGrpSpPr>
            <p:nvPr userDrawn="1"/>
          </p:nvGrpSpPr>
          <p:grpSpPr bwMode="auto">
            <a:xfrm rot="-6691250">
              <a:off x="3643" y="129"/>
              <a:ext cx="356" cy="608"/>
              <a:chOff x="1727" y="866"/>
              <a:chExt cx="129" cy="157"/>
            </a:xfrm>
          </p:grpSpPr>
          <p:sp>
            <p:nvSpPr>
              <p:cNvPr id="33" name="Freeform 22"/>
              <p:cNvSpPr>
                <a:spLocks/>
              </p:cNvSpPr>
              <p:nvPr userDrawn="1"/>
            </p:nvSpPr>
            <p:spPr bwMode="ltGray">
              <a:xfrm>
                <a:off x="1729"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34" name="Freeform 23"/>
              <p:cNvSpPr>
                <a:spLocks/>
              </p:cNvSpPr>
              <p:nvPr userDrawn="1"/>
            </p:nvSpPr>
            <p:spPr bwMode="ltGray">
              <a:xfrm>
                <a:off x="1788"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35" name="Freeform 24"/>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grpSp>
          <p:nvGrpSpPr>
            <p:cNvPr id="14" name="Group 25"/>
            <p:cNvGrpSpPr>
              <a:grpSpLocks/>
            </p:cNvGrpSpPr>
            <p:nvPr userDrawn="1"/>
          </p:nvGrpSpPr>
          <p:grpSpPr bwMode="auto">
            <a:xfrm rot="8524840">
              <a:off x="673" y="3302"/>
              <a:ext cx="500" cy="504"/>
              <a:chOff x="1727" y="866"/>
              <a:chExt cx="129" cy="157"/>
            </a:xfrm>
          </p:grpSpPr>
          <p:sp>
            <p:nvSpPr>
              <p:cNvPr id="30" name="Freeform 26"/>
              <p:cNvSpPr>
                <a:spLocks/>
              </p:cNvSpPr>
              <p:nvPr userDrawn="1"/>
            </p:nvSpPr>
            <p:spPr bwMode="ltGray">
              <a:xfrm>
                <a:off x="1727" y="867"/>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31" name="Freeform 27"/>
              <p:cNvSpPr>
                <a:spLocks/>
              </p:cNvSpPr>
              <p:nvPr userDrawn="1"/>
            </p:nvSpPr>
            <p:spPr bwMode="ltGray">
              <a:xfrm>
                <a:off x="1786" y="896"/>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32" name="Freeform 28"/>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grpSp>
          <p:nvGrpSpPr>
            <p:cNvPr id="15" name="Group 29"/>
            <p:cNvGrpSpPr>
              <a:grpSpLocks/>
            </p:cNvGrpSpPr>
            <p:nvPr userDrawn="1"/>
          </p:nvGrpSpPr>
          <p:grpSpPr bwMode="auto">
            <a:xfrm rot="4106450" flipH="1">
              <a:off x="404" y="272"/>
              <a:ext cx="708" cy="891"/>
              <a:chOff x="1727" y="866"/>
              <a:chExt cx="129" cy="157"/>
            </a:xfrm>
          </p:grpSpPr>
          <p:sp>
            <p:nvSpPr>
              <p:cNvPr id="27" name="Freeform 30"/>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28" name="Freeform 31"/>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29" name="Freeform 32"/>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grpSp>
          <p:nvGrpSpPr>
            <p:cNvPr id="16" name="Group 33"/>
            <p:cNvGrpSpPr>
              <a:grpSpLocks/>
            </p:cNvGrpSpPr>
            <p:nvPr userDrawn="1"/>
          </p:nvGrpSpPr>
          <p:grpSpPr bwMode="auto">
            <a:xfrm rot="10015322" flipH="1">
              <a:off x="4614" y="2392"/>
              <a:ext cx="708" cy="891"/>
              <a:chOff x="1727" y="866"/>
              <a:chExt cx="129" cy="157"/>
            </a:xfrm>
          </p:grpSpPr>
          <p:sp>
            <p:nvSpPr>
              <p:cNvPr id="24" name="Freeform 34"/>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25" name="Freeform 35"/>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26" name="Freeform 36"/>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sp>
          <p:nvSpPr>
            <p:cNvPr id="17" name="Freeform 37"/>
            <p:cNvSpPr>
              <a:spLocks/>
            </p:cNvSpPr>
            <p:nvPr userDrawn="1"/>
          </p:nvSpPr>
          <p:spPr bwMode="ltGray">
            <a:xfrm>
              <a:off x="1217" y="2"/>
              <a:ext cx="862" cy="886"/>
            </a:xfrm>
            <a:custGeom>
              <a:avLst/>
              <a:gdLst>
                <a:gd name="T0" fmla="*/ 0 w 862"/>
                <a:gd name="T1" fmla="*/ 0 h 886"/>
                <a:gd name="T2" fmla="*/ 6 w 862"/>
                <a:gd name="T3" fmla="*/ 107 h 886"/>
                <a:gd name="T4" fmla="*/ 37 w 862"/>
                <a:gd name="T5" fmla="*/ 262 h 886"/>
                <a:gd name="T6" fmla="*/ 83 w 862"/>
                <a:gd name="T7" fmla="*/ 410 h 886"/>
                <a:gd name="T8" fmla="*/ 149 w 862"/>
                <a:gd name="T9" fmla="*/ 546 h 886"/>
                <a:gd name="T10" fmla="*/ 237 w 862"/>
                <a:gd name="T11" fmla="*/ 666 h 886"/>
                <a:gd name="T12" fmla="*/ 338 w 862"/>
                <a:gd name="T13" fmla="*/ 764 h 886"/>
                <a:gd name="T14" fmla="*/ 450 w 862"/>
                <a:gd name="T15" fmla="*/ 838 h 886"/>
                <a:gd name="T16" fmla="*/ 579 w 862"/>
                <a:gd name="T17" fmla="*/ 879 h 886"/>
                <a:gd name="T18" fmla="*/ 714 w 862"/>
                <a:gd name="T19" fmla="*/ 886 h 886"/>
                <a:gd name="T20" fmla="*/ 862 w 862"/>
                <a:gd name="T21" fmla="*/ 851 h 886"/>
                <a:gd name="T22" fmla="*/ 784 w 862"/>
                <a:gd name="T23" fmla="*/ 856 h 886"/>
                <a:gd name="T24" fmla="*/ 700 w 862"/>
                <a:gd name="T25" fmla="*/ 835 h 886"/>
                <a:gd name="T26" fmla="*/ 621 w 862"/>
                <a:gd name="T27" fmla="*/ 794 h 886"/>
                <a:gd name="T28" fmla="*/ 542 w 862"/>
                <a:gd name="T29" fmla="*/ 728 h 886"/>
                <a:gd name="T30" fmla="*/ 466 w 862"/>
                <a:gd name="T31" fmla="*/ 649 h 886"/>
                <a:gd name="T32" fmla="*/ 397 w 862"/>
                <a:gd name="T33" fmla="*/ 557 h 886"/>
                <a:gd name="T34" fmla="*/ 334 w 862"/>
                <a:gd name="T35" fmla="*/ 454 h 886"/>
                <a:gd name="T36" fmla="*/ 279 w 862"/>
                <a:gd name="T37" fmla="*/ 339 h 886"/>
                <a:gd name="T38" fmla="*/ 238 w 862"/>
                <a:gd name="T39" fmla="*/ 225 h 886"/>
                <a:gd name="T40" fmla="*/ 205 w 862"/>
                <a:gd name="T41" fmla="*/ 105 h 886"/>
                <a:gd name="T42" fmla="*/ 184 w 862"/>
                <a:gd name="T43" fmla="*/ 3 h 8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862" h="886">
                  <a:moveTo>
                    <a:pt x="0" y="0"/>
                  </a:moveTo>
                  <a:lnTo>
                    <a:pt x="6" y="107"/>
                  </a:lnTo>
                  <a:lnTo>
                    <a:pt x="37" y="262"/>
                  </a:lnTo>
                  <a:lnTo>
                    <a:pt x="83" y="410"/>
                  </a:lnTo>
                  <a:lnTo>
                    <a:pt x="149" y="546"/>
                  </a:lnTo>
                  <a:lnTo>
                    <a:pt x="237" y="666"/>
                  </a:lnTo>
                  <a:lnTo>
                    <a:pt x="338" y="764"/>
                  </a:lnTo>
                  <a:lnTo>
                    <a:pt x="450" y="838"/>
                  </a:lnTo>
                  <a:lnTo>
                    <a:pt x="579" y="879"/>
                  </a:lnTo>
                  <a:lnTo>
                    <a:pt x="714" y="886"/>
                  </a:lnTo>
                  <a:lnTo>
                    <a:pt x="862" y="851"/>
                  </a:lnTo>
                  <a:lnTo>
                    <a:pt x="784" y="856"/>
                  </a:lnTo>
                  <a:lnTo>
                    <a:pt x="700" y="835"/>
                  </a:lnTo>
                  <a:lnTo>
                    <a:pt x="621" y="794"/>
                  </a:lnTo>
                  <a:lnTo>
                    <a:pt x="542" y="728"/>
                  </a:lnTo>
                  <a:lnTo>
                    <a:pt x="466" y="649"/>
                  </a:lnTo>
                  <a:lnTo>
                    <a:pt x="397" y="557"/>
                  </a:lnTo>
                  <a:lnTo>
                    <a:pt x="334" y="454"/>
                  </a:lnTo>
                  <a:lnTo>
                    <a:pt x="279" y="339"/>
                  </a:lnTo>
                  <a:lnTo>
                    <a:pt x="238" y="225"/>
                  </a:lnTo>
                  <a:lnTo>
                    <a:pt x="205" y="105"/>
                  </a:lnTo>
                  <a:lnTo>
                    <a:pt x="184" y="3"/>
                  </a:lnTo>
                </a:path>
              </a:pathLst>
            </a:custGeom>
            <a:solidFill>
              <a:schemeClr val="accent1"/>
            </a:solidFill>
            <a:ln w="9525">
              <a:noFill/>
              <a:round/>
              <a:headEnd/>
              <a:tailEnd/>
            </a:ln>
          </p:spPr>
          <p:txBody>
            <a:bodyPr/>
            <a:lstStyle/>
            <a:p>
              <a:pPr>
                <a:defRPr/>
              </a:pPr>
              <a:endParaRPr lang="el-GR"/>
            </a:p>
          </p:txBody>
        </p:sp>
        <p:sp>
          <p:nvSpPr>
            <p:cNvPr id="18" name="Freeform 38"/>
            <p:cNvSpPr>
              <a:spLocks/>
            </p:cNvSpPr>
            <p:nvPr userDrawn="1"/>
          </p:nvSpPr>
          <p:spPr bwMode="ltGray">
            <a:xfrm rot="9832527" flipV="1">
              <a:off x="2158" y="102"/>
              <a:ext cx="681" cy="593"/>
            </a:xfrm>
            <a:custGeom>
              <a:avLst/>
              <a:gdLst>
                <a:gd name="T0" fmla="*/ 0 w 257"/>
                <a:gd name="T1" fmla="*/ 0 h 237"/>
                <a:gd name="T2" fmla="*/ 0 w 257"/>
                <a:gd name="T3" fmla="*/ 158 h 237"/>
                <a:gd name="T4" fmla="*/ 21 w 257"/>
                <a:gd name="T5" fmla="*/ 313 h 237"/>
                <a:gd name="T6" fmla="*/ 42 w 257"/>
                <a:gd name="T7" fmla="*/ 470 h 237"/>
                <a:gd name="T8" fmla="*/ 77 w 257"/>
                <a:gd name="T9" fmla="*/ 613 h 237"/>
                <a:gd name="T10" fmla="*/ 127 w 257"/>
                <a:gd name="T11" fmla="*/ 746 h 237"/>
                <a:gd name="T12" fmla="*/ 191 w 257"/>
                <a:gd name="T13" fmla="*/ 883 h 237"/>
                <a:gd name="T14" fmla="*/ 268 w 257"/>
                <a:gd name="T15" fmla="*/ 1008 h 237"/>
                <a:gd name="T16" fmla="*/ 358 w 257"/>
                <a:gd name="T17" fmla="*/ 1113 h 237"/>
                <a:gd name="T18" fmla="*/ 472 w 257"/>
                <a:gd name="T19" fmla="*/ 1214 h 237"/>
                <a:gd name="T20" fmla="*/ 604 w 257"/>
                <a:gd name="T21" fmla="*/ 1301 h 237"/>
                <a:gd name="T22" fmla="*/ 745 w 257"/>
                <a:gd name="T23" fmla="*/ 1371 h 237"/>
                <a:gd name="T24" fmla="*/ 919 w 257"/>
                <a:gd name="T25" fmla="*/ 1426 h 237"/>
                <a:gd name="T26" fmla="*/ 1110 w 257"/>
                <a:gd name="T27" fmla="*/ 1464 h 237"/>
                <a:gd name="T28" fmla="*/ 1320 w 257"/>
                <a:gd name="T29" fmla="*/ 1484 h 237"/>
                <a:gd name="T30" fmla="*/ 1545 w 257"/>
                <a:gd name="T31" fmla="*/ 1476 h 237"/>
                <a:gd name="T32" fmla="*/ 1805 w 257"/>
                <a:gd name="T33" fmla="*/ 1451 h 237"/>
                <a:gd name="T34" fmla="*/ 1574 w 257"/>
                <a:gd name="T35" fmla="*/ 1421 h 237"/>
                <a:gd name="T36" fmla="*/ 1370 w 257"/>
                <a:gd name="T37" fmla="*/ 1376 h 237"/>
                <a:gd name="T38" fmla="*/ 1192 w 257"/>
                <a:gd name="T39" fmla="*/ 1326 h 237"/>
                <a:gd name="T40" fmla="*/ 1039 w 257"/>
                <a:gd name="T41" fmla="*/ 1276 h 237"/>
                <a:gd name="T42" fmla="*/ 898 w 257"/>
                <a:gd name="T43" fmla="*/ 1209 h 237"/>
                <a:gd name="T44" fmla="*/ 787 w 257"/>
                <a:gd name="T45" fmla="*/ 1138 h 237"/>
                <a:gd name="T46" fmla="*/ 681 w 257"/>
                <a:gd name="T47" fmla="*/ 1058 h 237"/>
                <a:gd name="T48" fmla="*/ 591 w 257"/>
                <a:gd name="T49" fmla="*/ 971 h 237"/>
                <a:gd name="T50" fmla="*/ 506 w 257"/>
                <a:gd name="T51" fmla="*/ 883 h 237"/>
                <a:gd name="T52" fmla="*/ 429 w 257"/>
                <a:gd name="T53" fmla="*/ 783 h 237"/>
                <a:gd name="T54" fmla="*/ 366 w 257"/>
                <a:gd name="T55" fmla="*/ 671 h 237"/>
                <a:gd name="T56" fmla="*/ 302 w 257"/>
                <a:gd name="T57" fmla="*/ 550 h 237"/>
                <a:gd name="T58" fmla="*/ 231 w 257"/>
                <a:gd name="T59" fmla="*/ 433 h 237"/>
                <a:gd name="T60" fmla="*/ 162 w 257"/>
                <a:gd name="T61" fmla="*/ 295 h 237"/>
                <a:gd name="T62" fmla="*/ 85 w 257"/>
                <a:gd name="T63" fmla="*/ 150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el-GR"/>
            </a:p>
          </p:txBody>
        </p:sp>
        <p:sp>
          <p:nvSpPr>
            <p:cNvPr id="19" name="Freeform 39"/>
            <p:cNvSpPr>
              <a:spLocks/>
            </p:cNvSpPr>
            <p:nvPr userDrawn="1"/>
          </p:nvSpPr>
          <p:spPr bwMode="ltGray">
            <a:xfrm rot="9832527" flipV="1">
              <a:off x="1997" y="858"/>
              <a:ext cx="330" cy="278"/>
            </a:xfrm>
            <a:custGeom>
              <a:avLst/>
              <a:gdLst>
                <a:gd name="T0" fmla="*/ 546 w 124"/>
                <a:gd name="T1" fmla="*/ 0 h 110"/>
                <a:gd name="T2" fmla="*/ 878 w 124"/>
                <a:gd name="T3" fmla="*/ 690 h 110"/>
                <a:gd name="T4" fmla="*/ 849 w 124"/>
                <a:gd name="T5" fmla="*/ 682 h 110"/>
                <a:gd name="T6" fmla="*/ 758 w 124"/>
                <a:gd name="T7" fmla="*/ 670 h 110"/>
                <a:gd name="T8" fmla="*/ 631 w 124"/>
                <a:gd name="T9" fmla="*/ 644 h 110"/>
                <a:gd name="T10" fmla="*/ 482 w 124"/>
                <a:gd name="T11" fmla="*/ 632 h 110"/>
                <a:gd name="T12" fmla="*/ 319 w 124"/>
                <a:gd name="T13" fmla="*/ 619 h 110"/>
                <a:gd name="T14" fmla="*/ 178 w 124"/>
                <a:gd name="T15" fmla="*/ 627 h 110"/>
                <a:gd name="T16" fmla="*/ 64 w 124"/>
                <a:gd name="T17" fmla="*/ 652 h 110"/>
                <a:gd name="T18" fmla="*/ 0 w 124"/>
                <a:gd name="T19" fmla="*/ 703 h 110"/>
                <a:gd name="T20" fmla="*/ 29 w 124"/>
                <a:gd name="T21" fmla="*/ 627 h 110"/>
                <a:gd name="T22" fmla="*/ 56 w 124"/>
                <a:gd name="T23" fmla="*/ 569 h 110"/>
                <a:gd name="T24" fmla="*/ 114 w 124"/>
                <a:gd name="T25" fmla="*/ 523 h 110"/>
                <a:gd name="T26" fmla="*/ 178 w 124"/>
                <a:gd name="T27" fmla="*/ 485 h 110"/>
                <a:gd name="T28" fmla="*/ 255 w 124"/>
                <a:gd name="T29" fmla="*/ 460 h 110"/>
                <a:gd name="T30" fmla="*/ 333 w 124"/>
                <a:gd name="T31" fmla="*/ 452 h 110"/>
                <a:gd name="T32" fmla="*/ 418 w 124"/>
                <a:gd name="T33" fmla="*/ 452 h 110"/>
                <a:gd name="T34" fmla="*/ 511 w 124"/>
                <a:gd name="T35" fmla="*/ 473 h 110"/>
                <a:gd name="T36" fmla="*/ 516 w 124"/>
                <a:gd name="T37" fmla="*/ 452 h 110"/>
                <a:gd name="T38" fmla="*/ 495 w 124"/>
                <a:gd name="T39" fmla="*/ 359 h 110"/>
                <a:gd name="T40" fmla="*/ 474 w 124"/>
                <a:gd name="T41" fmla="*/ 243 h 110"/>
                <a:gd name="T42" fmla="*/ 460 w 124"/>
                <a:gd name="T43" fmla="*/ 192 h 110"/>
                <a:gd name="T44" fmla="*/ 447 w 124"/>
                <a:gd name="T45" fmla="*/ 192 h 110"/>
                <a:gd name="T46" fmla="*/ 431 w 124"/>
                <a:gd name="T47" fmla="*/ 184 h 110"/>
                <a:gd name="T48" fmla="*/ 418 w 124"/>
                <a:gd name="T49" fmla="*/ 167 h 110"/>
                <a:gd name="T50" fmla="*/ 405 w 124"/>
                <a:gd name="T51" fmla="*/ 147 h 110"/>
                <a:gd name="T52" fmla="*/ 405 w 124"/>
                <a:gd name="T53" fmla="*/ 121 h 110"/>
                <a:gd name="T54" fmla="*/ 418 w 124"/>
                <a:gd name="T55" fmla="*/ 88 h 110"/>
                <a:gd name="T56" fmla="*/ 468 w 124"/>
                <a:gd name="T57" fmla="*/ 51 h 110"/>
                <a:gd name="T58" fmla="*/ 546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el-GR"/>
            </a:p>
          </p:txBody>
        </p:sp>
        <p:sp>
          <p:nvSpPr>
            <p:cNvPr id="20" name="Freeform 40"/>
            <p:cNvSpPr>
              <a:spLocks/>
            </p:cNvSpPr>
            <p:nvPr userDrawn="1"/>
          </p:nvSpPr>
          <p:spPr bwMode="ltGray">
            <a:xfrm rot="9832527" flipV="1">
              <a:off x="2224" y="808"/>
              <a:ext cx="123" cy="233"/>
            </a:xfrm>
            <a:custGeom>
              <a:avLst/>
              <a:gdLst>
                <a:gd name="T0" fmla="*/ 222 w 46"/>
                <a:gd name="T1" fmla="*/ 0 h 94"/>
                <a:gd name="T2" fmla="*/ 142 w 46"/>
                <a:gd name="T3" fmla="*/ 233 h 94"/>
                <a:gd name="T4" fmla="*/ 107 w 46"/>
                <a:gd name="T5" fmla="*/ 382 h 94"/>
                <a:gd name="T6" fmla="*/ 78 w 46"/>
                <a:gd name="T7" fmla="*/ 486 h 94"/>
                <a:gd name="T8" fmla="*/ 0 w 46"/>
                <a:gd name="T9" fmla="*/ 578 h 94"/>
                <a:gd name="T10" fmla="*/ 86 w 46"/>
                <a:gd name="T11" fmla="*/ 540 h 94"/>
                <a:gd name="T12" fmla="*/ 166 w 46"/>
                <a:gd name="T13" fmla="*/ 491 h 94"/>
                <a:gd name="T14" fmla="*/ 230 w 46"/>
                <a:gd name="T15" fmla="*/ 424 h 94"/>
                <a:gd name="T16" fmla="*/ 286 w 46"/>
                <a:gd name="T17" fmla="*/ 350 h 94"/>
                <a:gd name="T18" fmla="*/ 321 w 46"/>
                <a:gd name="T19" fmla="*/ 270 h 94"/>
                <a:gd name="T20" fmla="*/ 329 w 46"/>
                <a:gd name="T21" fmla="*/ 183 h 94"/>
                <a:gd name="T22" fmla="*/ 299 w 46"/>
                <a:gd name="T23" fmla="*/ 92 h 94"/>
                <a:gd name="T24" fmla="*/ 222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el-GR"/>
            </a:p>
          </p:txBody>
        </p:sp>
        <p:sp>
          <p:nvSpPr>
            <p:cNvPr id="21" name="Freeform 41"/>
            <p:cNvSpPr>
              <a:spLocks/>
            </p:cNvSpPr>
            <p:nvPr userDrawn="1"/>
          </p:nvSpPr>
          <p:spPr bwMode="ltGray">
            <a:xfrm>
              <a:off x="1603" y="0"/>
              <a:ext cx="124" cy="121"/>
            </a:xfrm>
            <a:custGeom>
              <a:avLst/>
              <a:gdLst>
                <a:gd name="T0" fmla="*/ 124 w 124"/>
                <a:gd name="T1" fmla="*/ 0 h 121"/>
                <a:gd name="T2" fmla="*/ 113 w 124"/>
                <a:gd name="T3" fmla="*/ 9 h 121"/>
                <a:gd name="T4" fmla="*/ 99 w 124"/>
                <a:gd name="T5" fmla="*/ 25 h 121"/>
                <a:gd name="T6" fmla="*/ 81 w 124"/>
                <a:gd name="T7" fmla="*/ 41 h 121"/>
                <a:gd name="T8" fmla="*/ 63 w 124"/>
                <a:gd name="T9" fmla="*/ 54 h 121"/>
                <a:gd name="T10" fmla="*/ 41 w 124"/>
                <a:gd name="T11" fmla="*/ 66 h 121"/>
                <a:gd name="T12" fmla="*/ 22 w 124"/>
                <a:gd name="T13" fmla="*/ 74 h 121"/>
                <a:gd name="T14" fmla="*/ 0 w 124"/>
                <a:gd name="T15" fmla="*/ 75 h 121"/>
                <a:gd name="T16" fmla="*/ 10 w 124"/>
                <a:gd name="T17" fmla="*/ 96 h 121"/>
                <a:gd name="T18" fmla="*/ 23 w 124"/>
                <a:gd name="T19" fmla="*/ 113 h 121"/>
                <a:gd name="T20" fmla="*/ 41 w 124"/>
                <a:gd name="T21" fmla="*/ 121 h 121"/>
                <a:gd name="T22" fmla="*/ 60 w 124"/>
                <a:gd name="T23" fmla="*/ 121 h 121"/>
                <a:gd name="T24" fmla="*/ 83 w 124"/>
                <a:gd name="T25" fmla="*/ 111 h 121"/>
                <a:gd name="T26" fmla="*/ 101 w 124"/>
                <a:gd name="T27" fmla="*/ 88 h 121"/>
                <a:gd name="T28" fmla="*/ 116 w 124"/>
                <a:gd name="T29" fmla="*/ 53 h 121"/>
                <a:gd name="T30" fmla="*/ 124 w 124"/>
                <a:gd name="T31" fmla="*/ 0 h 121"/>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24" h="121">
                  <a:moveTo>
                    <a:pt x="124" y="0"/>
                  </a:moveTo>
                  <a:lnTo>
                    <a:pt x="113" y="9"/>
                  </a:lnTo>
                  <a:lnTo>
                    <a:pt x="99" y="25"/>
                  </a:lnTo>
                  <a:lnTo>
                    <a:pt x="81" y="41"/>
                  </a:lnTo>
                  <a:lnTo>
                    <a:pt x="63" y="54"/>
                  </a:lnTo>
                  <a:lnTo>
                    <a:pt x="41" y="66"/>
                  </a:lnTo>
                  <a:lnTo>
                    <a:pt x="22" y="74"/>
                  </a:lnTo>
                  <a:lnTo>
                    <a:pt x="0" y="75"/>
                  </a:lnTo>
                  <a:lnTo>
                    <a:pt x="10" y="96"/>
                  </a:lnTo>
                  <a:lnTo>
                    <a:pt x="23" y="113"/>
                  </a:lnTo>
                  <a:lnTo>
                    <a:pt x="41" y="121"/>
                  </a:lnTo>
                  <a:lnTo>
                    <a:pt x="60" y="121"/>
                  </a:lnTo>
                  <a:lnTo>
                    <a:pt x="83" y="111"/>
                  </a:lnTo>
                  <a:lnTo>
                    <a:pt x="101" y="88"/>
                  </a:lnTo>
                  <a:lnTo>
                    <a:pt x="116" y="53"/>
                  </a:lnTo>
                  <a:lnTo>
                    <a:pt x="124" y="0"/>
                  </a:lnTo>
                  <a:close/>
                </a:path>
              </a:pathLst>
            </a:custGeom>
            <a:solidFill>
              <a:schemeClr val="accent1"/>
            </a:solidFill>
            <a:ln w="9525">
              <a:noFill/>
              <a:round/>
              <a:headEnd/>
              <a:tailEnd/>
            </a:ln>
          </p:spPr>
          <p:txBody>
            <a:bodyPr/>
            <a:lstStyle/>
            <a:p>
              <a:pPr>
                <a:defRPr/>
              </a:pPr>
              <a:endParaRPr lang="el-GR"/>
            </a:p>
          </p:txBody>
        </p:sp>
        <p:sp>
          <p:nvSpPr>
            <p:cNvPr id="22" name="Freeform 42"/>
            <p:cNvSpPr>
              <a:spLocks/>
            </p:cNvSpPr>
            <p:nvPr userDrawn="1"/>
          </p:nvSpPr>
          <p:spPr bwMode="ltGray">
            <a:xfrm rot="9832527" flipV="1">
              <a:off x="2173" y="1238"/>
              <a:ext cx="393" cy="2300"/>
            </a:xfrm>
            <a:custGeom>
              <a:avLst/>
              <a:gdLst>
                <a:gd name="T0" fmla="*/ 0 w 149"/>
                <a:gd name="T1" fmla="*/ 0 h 704"/>
                <a:gd name="T2" fmla="*/ 42 w 149"/>
                <a:gd name="T3" fmla="*/ 65 h 704"/>
                <a:gd name="T4" fmla="*/ 111 w 149"/>
                <a:gd name="T5" fmla="*/ 150 h 704"/>
                <a:gd name="T6" fmla="*/ 195 w 149"/>
                <a:gd name="T7" fmla="*/ 255 h 704"/>
                <a:gd name="T8" fmla="*/ 285 w 149"/>
                <a:gd name="T9" fmla="*/ 395 h 704"/>
                <a:gd name="T10" fmla="*/ 404 w 149"/>
                <a:gd name="T11" fmla="*/ 565 h 704"/>
                <a:gd name="T12" fmla="*/ 509 w 149"/>
                <a:gd name="T13" fmla="*/ 748 h 704"/>
                <a:gd name="T14" fmla="*/ 612 w 149"/>
                <a:gd name="T15" fmla="*/ 961 h 704"/>
                <a:gd name="T16" fmla="*/ 696 w 149"/>
                <a:gd name="T17" fmla="*/ 1206 h 704"/>
                <a:gd name="T18" fmla="*/ 778 w 149"/>
                <a:gd name="T19" fmla="*/ 1464 h 704"/>
                <a:gd name="T20" fmla="*/ 836 w 149"/>
                <a:gd name="T21" fmla="*/ 1761 h 704"/>
                <a:gd name="T22" fmla="*/ 862 w 149"/>
                <a:gd name="T23" fmla="*/ 2091 h 704"/>
                <a:gd name="T24" fmla="*/ 876 w 149"/>
                <a:gd name="T25" fmla="*/ 2434 h 704"/>
                <a:gd name="T26" fmla="*/ 836 w 149"/>
                <a:gd name="T27" fmla="*/ 2819 h 704"/>
                <a:gd name="T28" fmla="*/ 757 w 149"/>
                <a:gd name="T29" fmla="*/ 3225 h 704"/>
                <a:gd name="T30" fmla="*/ 641 w 149"/>
                <a:gd name="T31" fmla="*/ 3649 h 704"/>
                <a:gd name="T32" fmla="*/ 467 w 149"/>
                <a:gd name="T33" fmla="*/ 4120 h 704"/>
                <a:gd name="T34" fmla="*/ 272 w 149"/>
                <a:gd name="T35" fmla="*/ 4652 h 704"/>
                <a:gd name="T36" fmla="*/ 145 w 149"/>
                <a:gd name="T37" fmla="*/ 5146 h 704"/>
                <a:gd name="T38" fmla="*/ 69 w 149"/>
                <a:gd name="T39" fmla="*/ 5603 h 704"/>
                <a:gd name="T40" fmla="*/ 42 w 149"/>
                <a:gd name="T41" fmla="*/ 6041 h 704"/>
                <a:gd name="T42" fmla="*/ 42 w 149"/>
                <a:gd name="T43" fmla="*/ 6459 h 704"/>
                <a:gd name="T44" fmla="*/ 55 w 149"/>
                <a:gd name="T45" fmla="*/ 6841 h 704"/>
                <a:gd name="T46" fmla="*/ 84 w 149"/>
                <a:gd name="T47" fmla="*/ 7184 h 704"/>
                <a:gd name="T48" fmla="*/ 98 w 149"/>
                <a:gd name="T49" fmla="*/ 7514 h 704"/>
                <a:gd name="T50" fmla="*/ 285 w 149"/>
                <a:gd name="T51" fmla="*/ 7344 h 704"/>
                <a:gd name="T52" fmla="*/ 272 w 149"/>
                <a:gd name="T53" fmla="*/ 7259 h 704"/>
                <a:gd name="T54" fmla="*/ 251 w 149"/>
                <a:gd name="T55" fmla="*/ 7011 h 704"/>
                <a:gd name="T56" fmla="*/ 229 w 149"/>
                <a:gd name="T57" fmla="*/ 6639 h 704"/>
                <a:gd name="T58" fmla="*/ 243 w 149"/>
                <a:gd name="T59" fmla="*/ 6139 h 704"/>
                <a:gd name="T60" fmla="*/ 285 w 149"/>
                <a:gd name="T61" fmla="*/ 5541 h 704"/>
                <a:gd name="T62" fmla="*/ 404 w 149"/>
                <a:gd name="T63" fmla="*/ 4858 h 704"/>
                <a:gd name="T64" fmla="*/ 599 w 149"/>
                <a:gd name="T65" fmla="*/ 4120 h 704"/>
                <a:gd name="T66" fmla="*/ 897 w 149"/>
                <a:gd name="T67" fmla="*/ 3342 h 704"/>
                <a:gd name="T68" fmla="*/ 994 w 149"/>
                <a:gd name="T69" fmla="*/ 2980 h 704"/>
                <a:gd name="T70" fmla="*/ 1037 w 149"/>
                <a:gd name="T71" fmla="*/ 2509 h 704"/>
                <a:gd name="T72" fmla="*/ 1002 w 149"/>
                <a:gd name="T73" fmla="*/ 1963 h 704"/>
                <a:gd name="T74" fmla="*/ 913 w 149"/>
                <a:gd name="T75" fmla="*/ 1431 h 704"/>
                <a:gd name="T76" fmla="*/ 757 w 149"/>
                <a:gd name="T77" fmla="*/ 908 h 704"/>
                <a:gd name="T78" fmla="*/ 564 w 149"/>
                <a:gd name="T79" fmla="*/ 470 h 704"/>
                <a:gd name="T80" fmla="*/ 306 w 149"/>
                <a:gd name="T81" fmla="*/ 150 h 704"/>
                <a:gd name="T82" fmla="*/ 0 w 149"/>
                <a:gd name="T83" fmla="*/ 0 h 704"/>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Lst>
              <a:ahLst/>
              <a:cxnLst>
                <a:cxn ang="T84">
                  <a:pos x="T0" y="T1"/>
                </a:cxn>
                <a:cxn ang="T85">
                  <a:pos x="T2" y="T3"/>
                </a:cxn>
                <a:cxn ang="T86">
                  <a:pos x="T4" y="T5"/>
                </a:cxn>
                <a:cxn ang="T87">
                  <a:pos x="T6" y="T7"/>
                </a:cxn>
                <a:cxn ang="T88">
                  <a:pos x="T8" y="T9"/>
                </a:cxn>
                <a:cxn ang="T89">
                  <a:pos x="T10" y="T11"/>
                </a:cxn>
                <a:cxn ang="T90">
                  <a:pos x="T12" y="T13"/>
                </a:cxn>
                <a:cxn ang="T91">
                  <a:pos x="T14" y="T15"/>
                </a:cxn>
                <a:cxn ang="T92">
                  <a:pos x="T16" y="T17"/>
                </a:cxn>
                <a:cxn ang="T93">
                  <a:pos x="T18" y="T19"/>
                </a:cxn>
                <a:cxn ang="T94">
                  <a:pos x="T20" y="T21"/>
                </a:cxn>
                <a:cxn ang="T95">
                  <a:pos x="T22" y="T23"/>
                </a:cxn>
                <a:cxn ang="T96">
                  <a:pos x="T24" y="T25"/>
                </a:cxn>
                <a:cxn ang="T97">
                  <a:pos x="T26" y="T27"/>
                </a:cxn>
                <a:cxn ang="T98">
                  <a:pos x="T28" y="T29"/>
                </a:cxn>
                <a:cxn ang="T99">
                  <a:pos x="T30" y="T31"/>
                </a:cxn>
                <a:cxn ang="T100">
                  <a:pos x="T32" y="T33"/>
                </a:cxn>
                <a:cxn ang="T101">
                  <a:pos x="T34" y="T35"/>
                </a:cxn>
                <a:cxn ang="T102">
                  <a:pos x="T36" y="T37"/>
                </a:cxn>
                <a:cxn ang="T103">
                  <a:pos x="T38" y="T39"/>
                </a:cxn>
                <a:cxn ang="T104">
                  <a:pos x="T40" y="T41"/>
                </a:cxn>
                <a:cxn ang="T105">
                  <a:pos x="T42" y="T43"/>
                </a:cxn>
                <a:cxn ang="T106">
                  <a:pos x="T44" y="T45"/>
                </a:cxn>
                <a:cxn ang="T107">
                  <a:pos x="T46" y="T47"/>
                </a:cxn>
                <a:cxn ang="T108">
                  <a:pos x="T48" y="T49"/>
                </a:cxn>
                <a:cxn ang="T109">
                  <a:pos x="T50" y="T51"/>
                </a:cxn>
                <a:cxn ang="T110">
                  <a:pos x="T52" y="T53"/>
                </a:cxn>
                <a:cxn ang="T111">
                  <a:pos x="T54" y="T55"/>
                </a:cxn>
                <a:cxn ang="T112">
                  <a:pos x="T56" y="T57"/>
                </a:cxn>
                <a:cxn ang="T113">
                  <a:pos x="T58" y="T59"/>
                </a:cxn>
                <a:cxn ang="T114">
                  <a:pos x="T60" y="T61"/>
                </a:cxn>
                <a:cxn ang="T115">
                  <a:pos x="T62" y="T63"/>
                </a:cxn>
                <a:cxn ang="T116">
                  <a:pos x="T64" y="T65"/>
                </a:cxn>
                <a:cxn ang="T117">
                  <a:pos x="T66" y="T67"/>
                </a:cxn>
                <a:cxn ang="T118">
                  <a:pos x="T68" y="T69"/>
                </a:cxn>
                <a:cxn ang="T119">
                  <a:pos x="T70" y="T71"/>
                </a:cxn>
                <a:cxn ang="T120">
                  <a:pos x="T72" y="T73"/>
                </a:cxn>
                <a:cxn ang="T121">
                  <a:pos x="T74" y="T75"/>
                </a:cxn>
                <a:cxn ang="T122">
                  <a:pos x="T76" y="T77"/>
                </a:cxn>
                <a:cxn ang="T123">
                  <a:pos x="T78" y="T79"/>
                </a:cxn>
                <a:cxn ang="T124">
                  <a:pos x="T80" y="T81"/>
                </a:cxn>
                <a:cxn ang="T125">
                  <a:pos x="T82" y="T83"/>
                </a:cxn>
              </a:cxnLst>
              <a:rect l="0" t="0" r="r" b="b"/>
              <a:pathLst>
                <a:path w="149" h="704">
                  <a:moveTo>
                    <a:pt x="0" y="0"/>
                  </a:moveTo>
                  <a:lnTo>
                    <a:pt x="6" y="6"/>
                  </a:lnTo>
                  <a:lnTo>
                    <a:pt x="16" y="14"/>
                  </a:lnTo>
                  <a:lnTo>
                    <a:pt x="28" y="24"/>
                  </a:lnTo>
                  <a:lnTo>
                    <a:pt x="41" y="37"/>
                  </a:lnTo>
                  <a:lnTo>
                    <a:pt x="58" y="53"/>
                  </a:lnTo>
                  <a:lnTo>
                    <a:pt x="73" y="70"/>
                  </a:lnTo>
                  <a:lnTo>
                    <a:pt x="88" y="90"/>
                  </a:lnTo>
                  <a:lnTo>
                    <a:pt x="100" y="113"/>
                  </a:lnTo>
                  <a:lnTo>
                    <a:pt x="112" y="137"/>
                  </a:lnTo>
                  <a:lnTo>
                    <a:pt x="120" y="165"/>
                  </a:lnTo>
                  <a:lnTo>
                    <a:pt x="124" y="196"/>
                  </a:lnTo>
                  <a:lnTo>
                    <a:pt x="126" y="228"/>
                  </a:lnTo>
                  <a:lnTo>
                    <a:pt x="120" y="264"/>
                  </a:lnTo>
                  <a:lnTo>
                    <a:pt x="109" y="302"/>
                  </a:lnTo>
                  <a:lnTo>
                    <a:pt x="92" y="342"/>
                  </a:lnTo>
                  <a:lnTo>
                    <a:pt x="67" y="386"/>
                  </a:lnTo>
                  <a:lnTo>
                    <a:pt x="39" y="436"/>
                  </a:lnTo>
                  <a:lnTo>
                    <a:pt x="21" y="482"/>
                  </a:lnTo>
                  <a:lnTo>
                    <a:pt x="10" y="525"/>
                  </a:lnTo>
                  <a:lnTo>
                    <a:pt x="6" y="566"/>
                  </a:lnTo>
                  <a:lnTo>
                    <a:pt x="6" y="605"/>
                  </a:lnTo>
                  <a:lnTo>
                    <a:pt x="8" y="641"/>
                  </a:lnTo>
                  <a:lnTo>
                    <a:pt x="12" y="673"/>
                  </a:lnTo>
                  <a:lnTo>
                    <a:pt x="14" y="704"/>
                  </a:lnTo>
                  <a:lnTo>
                    <a:pt x="41" y="688"/>
                  </a:lnTo>
                  <a:lnTo>
                    <a:pt x="39" y="680"/>
                  </a:lnTo>
                  <a:lnTo>
                    <a:pt x="36" y="657"/>
                  </a:lnTo>
                  <a:lnTo>
                    <a:pt x="33" y="622"/>
                  </a:lnTo>
                  <a:lnTo>
                    <a:pt x="35" y="575"/>
                  </a:lnTo>
                  <a:lnTo>
                    <a:pt x="41" y="519"/>
                  </a:lnTo>
                  <a:lnTo>
                    <a:pt x="58" y="455"/>
                  </a:lnTo>
                  <a:lnTo>
                    <a:pt x="86" y="386"/>
                  </a:lnTo>
                  <a:lnTo>
                    <a:pt x="129" y="313"/>
                  </a:lnTo>
                  <a:lnTo>
                    <a:pt x="143" y="279"/>
                  </a:lnTo>
                  <a:lnTo>
                    <a:pt x="149" y="235"/>
                  </a:lnTo>
                  <a:lnTo>
                    <a:pt x="144" y="184"/>
                  </a:lnTo>
                  <a:lnTo>
                    <a:pt x="131" y="134"/>
                  </a:lnTo>
                  <a:lnTo>
                    <a:pt x="109" y="85"/>
                  </a:lnTo>
                  <a:lnTo>
                    <a:pt x="81" y="44"/>
                  </a:lnTo>
                  <a:lnTo>
                    <a:pt x="44" y="14"/>
                  </a:lnTo>
                  <a:lnTo>
                    <a:pt x="0" y="0"/>
                  </a:lnTo>
                  <a:close/>
                </a:path>
              </a:pathLst>
            </a:custGeom>
            <a:solidFill>
              <a:schemeClr val="accent1"/>
            </a:solidFill>
            <a:ln w="9525">
              <a:noFill/>
              <a:round/>
              <a:headEnd/>
              <a:tailEnd/>
            </a:ln>
          </p:spPr>
          <p:txBody>
            <a:bodyPr/>
            <a:lstStyle/>
            <a:p>
              <a:pPr>
                <a:defRPr/>
              </a:pPr>
              <a:endParaRPr lang="el-GR"/>
            </a:p>
          </p:txBody>
        </p:sp>
        <p:sp>
          <p:nvSpPr>
            <p:cNvPr id="23" name="Freeform 43"/>
            <p:cNvSpPr>
              <a:spLocks/>
            </p:cNvSpPr>
            <p:nvPr userDrawn="1"/>
          </p:nvSpPr>
          <p:spPr bwMode="ltGray">
            <a:xfrm>
              <a:off x="0" y="1848"/>
              <a:ext cx="36" cy="132"/>
            </a:xfrm>
            <a:custGeom>
              <a:avLst/>
              <a:gdLst>
                <a:gd name="T0" fmla="*/ 0 w 36"/>
                <a:gd name="T1" fmla="*/ 0 h 132"/>
                <a:gd name="T2" fmla="*/ 36 w 36"/>
                <a:gd name="T3" fmla="*/ 12 h 132"/>
                <a:gd name="T4" fmla="*/ 0 w 36"/>
                <a:gd name="T5" fmla="*/ 132 h 132"/>
                <a:gd name="T6" fmla="*/ 0 w 36"/>
                <a:gd name="T7" fmla="*/ 0 h 13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6" h="132">
                  <a:moveTo>
                    <a:pt x="0" y="0"/>
                  </a:moveTo>
                  <a:lnTo>
                    <a:pt x="36" y="12"/>
                  </a:lnTo>
                  <a:lnTo>
                    <a:pt x="0" y="132"/>
                  </a:lnTo>
                  <a:lnTo>
                    <a:pt x="0" y="0"/>
                  </a:lnTo>
                  <a:close/>
                </a:path>
              </a:pathLst>
            </a:custGeom>
            <a:solidFill>
              <a:schemeClr val="folHlink"/>
            </a:solidFill>
            <a:ln w="9525">
              <a:noFill/>
              <a:round/>
              <a:headEnd/>
              <a:tailEnd/>
            </a:ln>
            <a:effectLst/>
          </p:spPr>
          <p:txBody>
            <a:bodyPr/>
            <a:lstStyle/>
            <a:p>
              <a:pPr>
                <a:defRPr/>
              </a:pPr>
              <a:endParaRPr lang="el-GR"/>
            </a:p>
          </p:txBody>
        </p:sp>
      </p:grpSp>
      <p:sp>
        <p:nvSpPr>
          <p:cNvPr id="98351" name="Rectangle 47"/>
          <p:cNvSpPr>
            <a:spLocks noGrp="1" noChangeArrowheads="1"/>
          </p:cNvSpPr>
          <p:nvPr>
            <p:ph type="ctrTitle"/>
          </p:nvPr>
        </p:nvSpPr>
        <p:spPr>
          <a:xfrm>
            <a:off x="2455863" y="596900"/>
            <a:ext cx="6192837" cy="3581400"/>
          </a:xfrm>
          <a:extLst/>
        </p:spPr>
        <p:txBody>
          <a:bodyPr/>
          <a:lstStyle>
            <a:lvl1pPr>
              <a:defRPr sz="5200" b="1"/>
            </a:lvl1pPr>
          </a:lstStyle>
          <a:p>
            <a:pPr lvl="0"/>
            <a:r>
              <a:rPr lang="el-GR" altLang="el-GR" noProof="0" smtClean="0"/>
              <a:t>Κάντε κλικ για επεξεργασία του τίτλου</a:t>
            </a:r>
          </a:p>
        </p:txBody>
      </p:sp>
      <p:sp>
        <p:nvSpPr>
          <p:cNvPr id="98352" name="Rectangle 48"/>
          <p:cNvSpPr>
            <a:spLocks noGrp="1" noChangeArrowheads="1"/>
          </p:cNvSpPr>
          <p:nvPr>
            <p:ph type="subTitle" idx="1"/>
          </p:nvPr>
        </p:nvSpPr>
        <p:spPr>
          <a:xfrm>
            <a:off x="2489200" y="4279900"/>
            <a:ext cx="6146800" cy="1485900"/>
          </a:xfrm>
        </p:spPr>
        <p:txBody>
          <a:bodyPr/>
          <a:lstStyle>
            <a:lvl1pPr marL="0" indent="0" algn="ctr">
              <a:buFontTx/>
              <a:buNone/>
              <a:defRPr b="1">
                <a:effectLst>
                  <a:outerShdw blurRad="38100" dist="38100" dir="2700000" algn="tl">
                    <a:srgbClr val="C0C0C0"/>
                  </a:outerShdw>
                </a:effectLst>
              </a:defRPr>
            </a:lvl1pPr>
          </a:lstStyle>
          <a:p>
            <a:pPr lvl="0"/>
            <a:r>
              <a:rPr lang="el-GR" altLang="el-GR" noProof="0" smtClean="0"/>
              <a:t>Κάντε κλικ για να επεξεργαστείτε τον υπότιτλο του υποδείγματος</a:t>
            </a:r>
          </a:p>
        </p:txBody>
      </p:sp>
      <p:sp>
        <p:nvSpPr>
          <p:cNvPr id="46" name="Rectangle 44"/>
          <p:cNvSpPr>
            <a:spLocks noGrp="1" noChangeArrowheads="1"/>
          </p:cNvSpPr>
          <p:nvPr>
            <p:ph type="dt" sz="half" idx="10"/>
          </p:nvPr>
        </p:nvSpPr>
        <p:spPr>
          <a:xfrm>
            <a:off x="457200" y="6248400"/>
            <a:ext cx="2133600" cy="457200"/>
          </a:xfrm>
        </p:spPr>
        <p:txBody>
          <a:bodyPr/>
          <a:lstStyle>
            <a:lvl1pPr>
              <a:defRPr/>
            </a:lvl1pPr>
          </a:lstStyle>
          <a:p>
            <a:pPr>
              <a:defRPr/>
            </a:pPr>
            <a:fld id="{AAC87170-9B8B-4B4D-AC5E-880B3653BFFC}" type="datetimeFigureOut">
              <a:rPr lang="el-GR" altLang="el-GR"/>
              <a:pPr>
                <a:defRPr/>
              </a:pPr>
              <a:t>8/2/2017</a:t>
            </a:fld>
            <a:endParaRPr lang="el-GR" altLang="el-GR"/>
          </a:p>
        </p:txBody>
      </p:sp>
      <p:sp>
        <p:nvSpPr>
          <p:cNvPr id="47" name="Rectangle 45"/>
          <p:cNvSpPr>
            <a:spLocks noGrp="1" noChangeArrowheads="1"/>
          </p:cNvSpPr>
          <p:nvPr>
            <p:ph type="ftr" sz="quarter" idx="11"/>
          </p:nvPr>
        </p:nvSpPr>
        <p:spPr/>
        <p:txBody>
          <a:bodyPr/>
          <a:lstStyle>
            <a:lvl1pPr>
              <a:defRPr/>
            </a:lvl1pPr>
          </a:lstStyle>
          <a:p>
            <a:pPr>
              <a:defRPr/>
            </a:pPr>
            <a:endParaRPr lang="el-GR" altLang="el-GR"/>
          </a:p>
        </p:txBody>
      </p:sp>
      <p:sp>
        <p:nvSpPr>
          <p:cNvPr id="48" name="Rectangle 46"/>
          <p:cNvSpPr>
            <a:spLocks noGrp="1" noChangeArrowheads="1"/>
          </p:cNvSpPr>
          <p:nvPr>
            <p:ph type="sldNum" sz="quarter" idx="12"/>
          </p:nvPr>
        </p:nvSpPr>
        <p:spPr/>
        <p:txBody>
          <a:bodyPr/>
          <a:lstStyle>
            <a:lvl1pPr>
              <a:defRPr/>
            </a:lvl1pPr>
          </a:lstStyle>
          <a:p>
            <a:pPr>
              <a:defRPr/>
            </a:pPr>
            <a:fld id="{B32941FD-8D02-470A-B1DC-A550023EA364}" type="slidenum">
              <a:rPr lang="el-GR" altLang="el-GR"/>
              <a:pPr>
                <a:defRPr/>
              </a:pPr>
              <a:t>‹#›</a:t>
            </a:fld>
            <a:endParaRPr lang="el-GR" altLang="el-G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98352">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352" grpId="0" build="p" autoUpdateAnimBg="0"/>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7"/>
          <p:cNvSpPr>
            <a:spLocks noGrp="1" noChangeArrowheads="1"/>
          </p:cNvSpPr>
          <p:nvPr>
            <p:ph type="dt" sz="half" idx="10"/>
          </p:nvPr>
        </p:nvSpPr>
        <p:spPr>
          <a:ln/>
        </p:spPr>
        <p:txBody>
          <a:bodyPr/>
          <a:lstStyle>
            <a:lvl1pPr>
              <a:defRPr/>
            </a:lvl1pPr>
          </a:lstStyle>
          <a:p>
            <a:pPr>
              <a:defRPr/>
            </a:pPr>
            <a:fld id="{281FBB1A-BF76-44FB-974D-C7133C06B0FD}" type="datetimeFigureOut">
              <a:rPr lang="el-GR" altLang="el-GR"/>
              <a:pPr>
                <a:defRPr/>
              </a:pPr>
              <a:t>8/2/2017</a:t>
            </a:fld>
            <a:endParaRPr lang="el-GR" altLang="el-GR"/>
          </a:p>
        </p:txBody>
      </p:sp>
      <p:sp>
        <p:nvSpPr>
          <p:cNvPr id="5"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49"/>
          <p:cNvSpPr>
            <a:spLocks noGrp="1" noChangeArrowheads="1"/>
          </p:cNvSpPr>
          <p:nvPr>
            <p:ph type="sldNum" sz="quarter" idx="12"/>
          </p:nvPr>
        </p:nvSpPr>
        <p:spPr>
          <a:ln/>
        </p:spPr>
        <p:txBody>
          <a:bodyPr/>
          <a:lstStyle>
            <a:lvl1pPr>
              <a:defRPr/>
            </a:lvl1pPr>
          </a:lstStyle>
          <a:p>
            <a:pPr>
              <a:defRPr/>
            </a:pPr>
            <a:fld id="{B0146FC0-1F82-467F-9833-984F7E9F31B8}" type="slidenum">
              <a:rPr lang="el-GR" altLang="el-GR"/>
              <a:pPr>
                <a:defRPr/>
              </a:pPr>
              <a:t>‹#›</a:t>
            </a:fld>
            <a:endParaRPr lang="el-GR" alt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p:cNvSpPr>
            <a:spLocks noGrp="1"/>
          </p:cNvSpPr>
          <p:nvPr>
            <p:ph type="title" orient="vert"/>
          </p:nvPr>
        </p:nvSpPr>
        <p:spPr>
          <a:xfrm>
            <a:off x="6626225" y="103188"/>
            <a:ext cx="2060575" cy="5953125"/>
          </a:xfrm>
        </p:spPr>
        <p:txBody>
          <a:bodyPr vert="eaVert"/>
          <a:lstStyle/>
          <a:p>
            <a:r>
              <a:rPr lang="el-GR" smtClean="0"/>
              <a:t>Στυλ κύριου τίτλου</a:t>
            </a:r>
            <a:endParaRPr lang="el-GR"/>
          </a:p>
        </p:txBody>
      </p:sp>
      <p:sp>
        <p:nvSpPr>
          <p:cNvPr id="3" name="Θέση κατακόρυφου κειμένου 2"/>
          <p:cNvSpPr>
            <a:spLocks noGrp="1"/>
          </p:cNvSpPr>
          <p:nvPr>
            <p:ph type="body" orient="vert" idx="1"/>
          </p:nvPr>
        </p:nvSpPr>
        <p:spPr>
          <a:xfrm>
            <a:off x="442913" y="103188"/>
            <a:ext cx="6030912" cy="5953125"/>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7"/>
          <p:cNvSpPr>
            <a:spLocks noGrp="1" noChangeArrowheads="1"/>
          </p:cNvSpPr>
          <p:nvPr>
            <p:ph type="dt" sz="half" idx="10"/>
          </p:nvPr>
        </p:nvSpPr>
        <p:spPr>
          <a:ln/>
        </p:spPr>
        <p:txBody>
          <a:bodyPr/>
          <a:lstStyle>
            <a:lvl1pPr>
              <a:defRPr/>
            </a:lvl1pPr>
          </a:lstStyle>
          <a:p>
            <a:pPr>
              <a:defRPr/>
            </a:pPr>
            <a:fld id="{1766E5E1-1CA3-4660-8E08-5FA1C646D3B9}" type="datetimeFigureOut">
              <a:rPr lang="el-GR" altLang="el-GR"/>
              <a:pPr>
                <a:defRPr/>
              </a:pPr>
              <a:t>8/2/2017</a:t>
            </a:fld>
            <a:endParaRPr lang="el-GR" altLang="el-GR"/>
          </a:p>
        </p:txBody>
      </p:sp>
      <p:sp>
        <p:nvSpPr>
          <p:cNvPr id="5"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49"/>
          <p:cNvSpPr>
            <a:spLocks noGrp="1" noChangeArrowheads="1"/>
          </p:cNvSpPr>
          <p:nvPr>
            <p:ph type="sldNum" sz="quarter" idx="12"/>
          </p:nvPr>
        </p:nvSpPr>
        <p:spPr>
          <a:ln/>
        </p:spPr>
        <p:txBody>
          <a:bodyPr/>
          <a:lstStyle>
            <a:lvl1pPr>
              <a:defRPr/>
            </a:lvl1pPr>
          </a:lstStyle>
          <a:p>
            <a:pPr>
              <a:defRPr/>
            </a:pPr>
            <a:fld id="{F1930388-38B7-4F6C-A548-E9FFC9D9F72A}" type="slidenum">
              <a:rPr lang="el-GR" altLang="el-GR"/>
              <a:pPr>
                <a:defRPr/>
              </a:pPr>
              <a:t>‹#›</a:t>
            </a:fld>
            <a:endParaRPr lang="el-GR" alt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Rectangle 47"/>
          <p:cNvSpPr>
            <a:spLocks noGrp="1" noChangeArrowheads="1"/>
          </p:cNvSpPr>
          <p:nvPr>
            <p:ph type="dt" sz="half" idx="10"/>
          </p:nvPr>
        </p:nvSpPr>
        <p:spPr>
          <a:ln/>
        </p:spPr>
        <p:txBody>
          <a:bodyPr/>
          <a:lstStyle>
            <a:lvl1pPr>
              <a:defRPr/>
            </a:lvl1pPr>
          </a:lstStyle>
          <a:p>
            <a:pPr>
              <a:defRPr/>
            </a:pPr>
            <a:fld id="{4AB7B6DC-D2F8-431E-A6F5-8DBDBC62F146}" type="datetimeFigureOut">
              <a:rPr lang="el-GR" altLang="el-GR"/>
              <a:pPr>
                <a:defRPr/>
              </a:pPr>
              <a:t>8/2/2017</a:t>
            </a:fld>
            <a:endParaRPr lang="el-GR" altLang="el-GR"/>
          </a:p>
        </p:txBody>
      </p:sp>
      <p:sp>
        <p:nvSpPr>
          <p:cNvPr id="5"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49"/>
          <p:cNvSpPr>
            <a:spLocks noGrp="1" noChangeArrowheads="1"/>
          </p:cNvSpPr>
          <p:nvPr>
            <p:ph type="sldNum" sz="quarter" idx="12"/>
          </p:nvPr>
        </p:nvSpPr>
        <p:spPr>
          <a:ln/>
        </p:spPr>
        <p:txBody>
          <a:bodyPr/>
          <a:lstStyle>
            <a:lvl1pPr>
              <a:defRPr/>
            </a:lvl1pPr>
          </a:lstStyle>
          <a:p>
            <a:pPr>
              <a:defRPr/>
            </a:pPr>
            <a:fld id="{C8612F02-7BDD-49DF-B716-1BA93887CDFF}" type="slidenum">
              <a:rPr lang="el-GR" altLang="el-GR"/>
              <a:pPr>
                <a:defRPr/>
              </a:pPr>
              <a:t>‹#›</a:t>
            </a:fld>
            <a:endParaRPr lang="el-GR" alt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p:cNvSpPr>
            <a:spLocks noGrp="1"/>
          </p:cNvSpPr>
          <p:nvPr>
            <p:ph type="title"/>
          </p:nvPr>
        </p:nvSpPr>
        <p:spPr>
          <a:xfrm>
            <a:off x="722313" y="4406900"/>
            <a:ext cx="7772400" cy="1362075"/>
          </a:xfrm>
        </p:spPr>
        <p:txBody>
          <a:bodyPr anchor="t"/>
          <a:lstStyle>
            <a:lvl1pPr algn="l">
              <a:defRPr sz="4000" b="1" cap="all"/>
            </a:lvl1pPr>
          </a:lstStyle>
          <a:p>
            <a:r>
              <a:rPr lang="el-GR" smtClean="0"/>
              <a:t>Στυλ κύριου τίτλου</a:t>
            </a:r>
            <a:endParaRPr lang="el-GR"/>
          </a:p>
        </p:txBody>
      </p:sp>
      <p:sp>
        <p:nvSpPr>
          <p:cNvPr id="3" name="Θέση κειμένου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smtClean="0"/>
              <a:t>Στυλ υποδείγματος κειμένου</a:t>
            </a:r>
          </a:p>
        </p:txBody>
      </p:sp>
      <p:sp>
        <p:nvSpPr>
          <p:cNvPr id="4" name="Rectangle 47"/>
          <p:cNvSpPr>
            <a:spLocks noGrp="1" noChangeArrowheads="1"/>
          </p:cNvSpPr>
          <p:nvPr>
            <p:ph type="dt" sz="half" idx="10"/>
          </p:nvPr>
        </p:nvSpPr>
        <p:spPr>
          <a:ln/>
        </p:spPr>
        <p:txBody>
          <a:bodyPr/>
          <a:lstStyle>
            <a:lvl1pPr>
              <a:defRPr/>
            </a:lvl1pPr>
          </a:lstStyle>
          <a:p>
            <a:pPr>
              <a:defRPr/>
            </a:pPr>
            <a:fld id="{40C282B8-840E-4566-BDA6-7FE009413F54}" type="datetimeFigureOut">
              <a:rPr lang="el-GR" altLang="el-GR"/>
              <a:pPr>
                <a:defRPr/>
              </a:pPr>
              <a:t>8/2/2017</a:t>
            </a:fld>
            <a:endParaRPr lang="el-GR" altLang="el-GR"/>
          </a:p>
        </p:txBody>
      </p:sp>
      <p:sp>
        <p:nvSpPr>
          <p:cNvPr id="5"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6" name="Rectangle 49"/>
          <p:cNvSpPr>
            <a:spLocks noGrp="1" noChangeArrowheads="1"/>
          </p:cNvSpPr>
          <p:nvPr>
            <p:ph type="sldNum" sz="quarter" idx="12"/>
          </p:nvPr>
        </p:nvSpPr>
        <p:spPr>
          <a:ln/>
        </p:spPr>
        <p:txBody>
          <a:bodyPr/>
          <a:lstStyle>
            <a:lvl1pPr>
              <a:defRPr/>
            </a:lvl1pPr>
          </a:lstStyle>
          <a:p>
            <a:pPr>
              <a:defRPr/>
            </a:pPr>
            <a:fld id="{2F65D6A2-7B31-4C51-B848-B75AA7060064}" type="slidenum">
              <a:rPr lang="el-GR" altLang="el-GR"/>
              <a:pPr>
                <a:defRPr/>
              </a:pPr>
              <a:t>‹#›</a:t>
            </a:fld>
            <a:endParaRPr lang="el-GR" alt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Θέση περιεχομένου 2"/>
          <p:cNvSpPr>
            <a:spLocks noGrp="1"/>
          </p:cNvSpPr>
          <p:nvPr>
            <p:ph sz="half" idx="1"/>
          </p:nvPr>
        </p:nvSpPr>
        <p:spPr>
          <a:xfrm>
            <a:off x="457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περιεχομένου 3"/>
          <p:cNvSpPr>
            <a:spLocks noGrp="1"/>
          </p:cNvSpPr>
          <p:nvPr>
            <p:ph sz="half" idx="2"/>
          </p:nvPr>
        </p:nvSpPr>
        <p:spPr>
          <a:xfrm>
            <a:off x="4648200" y="1600200"/>
            <a:ext cx="4038600" cy="44561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Rectangle 47"/>
          <p:cNvSpPr>
            <a:spLocks noGrp="1" noChangeArrowheads="1"/>
          </p:cNvSpPr>
          <p:nvPr>
            <p:ph type="dt" sz="half" idx="10"/>
          </p:nvPr>
        </p:nvSpPr>
        <p:spPr>
          <a:ln/>
        </p:spPr>
        <p:txBody>
          <a:bodyPr/>
          <a:lstStyle>
            <a:lvl1pPr>
              <a:defRPr/>
            </a:lvl1pPr>
          </a:lstStyle>
          <a:p>
            <a:pPr>
              <a:defRPr/>
            </a:pPr>
            <a:fld id="{F67DE576-6A42-4561-8A0F-74838F4997BC}" type="datetimeFigureOut">
              <a:rPr lang="el-GR" altLang="el-GR"/>
              <a:pPr>
                <a:defRPr/>
              </a:pPr>
              <a:t>8/2/2017</a:t>
            </a:fld>
            <a:endParaRPr lang="el-GR" altLang="el-GR"/>
          </a:p>
        </p:txBody>
      </p:sp>
      <p:sp>
        <p:nvSpPr>
          <p:cNvPr id="6"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49"/>
          <p:cNvSpPr>
            <a:spLocks noGrp="1" noChangeArrowheads="1"/>
          </p:cNvSpPr>
          <p:nvPr>
            <p:ph type="sldNum" sz="quarter" idx="12"/>
          </p:nvPr>
        </p:nvSpPr>
        <p:spPr>
          <a:ln/>
        </p:spPr>
        <p:txBody>
          <a:bodyPr/>
          <a:lstStyle>
            <a:lvl1pPr>
              <a:defRPr/>
            </a:lvl1pPr>
          </a:lstStyle>
          <a:p>
            <a:pPr>
              <a:defRPr/>
            </a:pPr>
            <a:fld id="{57B92A40-62C0-4DC2-94E6-2069148A8AAF}" type="slidenum">
              <a:rPr lang="el-GR" altLang="el-GR"/>
              <a:pPr>
                <a:defRPr/>
              </a:pPr>
              <a:t>‹#›</a:t>
            </a:fld>
            <a:endParaRPr lang="el-GR" alt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4638"/>
            <a:ext cx="8229600" cy="1143000"/>
          </a:xfrm>
        </p:spPr>
        <p:txBody>
          <a:bodyPr/>
          <a:lstStyle>
            <a:lvl1pPr>
              <a:defRPr/>
            </a:lvl1pPr>
          </a:lstStyle>
          <a:p>
            <a:r>
              <a:rPr lang="el-GR" smtClean="0"/>
              <a:t>Στυλ κύριου τίτλου</a:t>
            </a:r>
            <a:endParaRPr lang="el-GR"/>
          </a:p>
        </p:txBody>
      </p:sp>
      <p:sp>
        <p:nvSpPr>
          <p:cNvPr id="3" name="Θέση κειμένου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Θέση περιεχομένου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Θέση κειμένου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Θέση περιεχομένου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Rectangle 47"/>
          <p:cNvSpPr>
            <a:spLocks noGrp="1" noChangeArrowheads="1"/>
          </p:cNvSpPr>
          <p:nvPr>
            <p:ph type="dt" sz="half" idx="10"/>
          </p:nvPr>
        </p:nvSpPr>
        <p:spPr>
          <a:ln/>
        </p:spPr>
        <p:txBody>
          <a:bodyPr/>
          <a:lstStyle>
            <a:lvl1pPr>
              <a:defRPr/>
            </a:lvl1pPr>
          </a:lstStyle>
          <a:p>
            <a:pPr>
              <a:defRPr/>
            </a:pPr>
            <a:fld id="{D9C5D99B-A1F4-43C7-9092-99F31D63DDFB}" type="datetimeFigureOut">
              <a:rPr lang="el-GR" altLang="el-GR"/>
              <a:pPr>
                <a:defRPr/>
              </a:pPr>
              <a:t>8/2/2017</a:t>
            </a:fld>
            <a:endParaRPr lang="el-GR" altLang="el-GR"/>
          </a:p>
        </p:txBody>
      </p:sp>
      <p:sp>
        <p:nvSpPr>
          <p:cNvPr id="8"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9" name="Rectangle 49"/>
          <p:cNvSpPr>
            <a:spLocks noGrp="1" noChangeArrowheads="1"/>
          </p:cNvSpPr>
          <p:nvPr>
            <p:ph type="sldNum" sz="quarter" idx="12"/>
          </p:nvPr>
        </p:nvSpPr>
        <p:spPr>
          <a:ln/>
        </p:spPr>
        <p:txBody>
          <a:bodyPr/>
          <a:lstStyle>
            <a:lvl1pPr>
              <a:defRPr/>
            </a:lvl1pPr>
          </a:lstStyle>
          <a:p>
            <a:pPr>
              <a:defRPr/>
            </a:pPr>
            <a:fld id="{92A17F0F-B484-42B9-840F-1134ECBBA6D9}" type="slidenum">
              <a:rPr lang="el-GR" altLang="el-GR"/>
              <a:pPr>
                <a:defRPr/>
              </a:pPr>
              <a:t>‹#›</a:t>
            </a:fld>
            <a:endParaRPr lang="el-GR" alt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smtClean="0"/>
              <a:t>Στυλ κύριου τίτλου</a:t>
            </a:r>
            <a:endParaRPr lang="el-GR"/>
          </a:p>
        </p:txBody>
      </p:sp>
      <p:sp>
        <p:nvSpPr>
          <p:cNvPr id="3" name="Rectangle 47"/>
          <p:cNvSpPr>
            <a:spLocks noGrp="1" noChangeArrowheads="1"/>
          </p:cNvSpPr>
          <p:nvPr>
            <p:ph type="dt" sz="half" idx="10"/>
          </p:nvPr>
        </p:nvSpPr>
        <p:spPr>
          <a:ln/>
        </p:spPr>
        <p:txBody>
          <a:bodyPr/>
          <a:lstStyle>
            <a:lvl1pPr>
              <a:defRPr/>
            </a:lvl1pPr>
          </a:lstStyle>
          <a:p>
            <a:pPr>
              <a:defRPr/>
            </a:pPr>
            <a:fld id="{64373655-4C62-4A31-9512-5CA0795CAB8A}" type="datetimeFigureOut">
              <a:rPr lang="el-GR" altLang="el-GR"/>
              <a:pPr>
                <a:defRPr/>
              </a:pPr>
              <a:t>8/2/2017</a:t>
            </a:fld>
            <a:endParaRPr lang="el-GR" altLang="el-GR"/>
          </a:p>
        </p:txBody>
      </p:sp>
      <p:sp>
        <p:nvSpPr>
          <p:cNvPr id="4"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5" name="Rectangle 49"/>
          <p:cNvSpPr>
            <a:spLocks noGrp="1" noChangeArrowheads="1"/>
          </p:cNvSpPr>
          <p:nvPr>
            <p:ph type="sldNum" sz="quarter" idx="12"/>
          </p:nvPr>
        </p:nvSpPr>
        <p:spPr>
          <a:ln/>
        </p:spPr>
        <p:txBody>
          <a:bodyPr/>
          <a:lstStyle>
            <a:lvl1pPr>
              <a:defRPr/>
            </a:lvl1pPr>
          </a:lstStyle>
          <a:p>
            <a:pPr>
              <a:defRPr/>
            </a:pPr>
            <a:fld id="{5EEAC0B2-EBDD-4571-93DA-C87245F24DFA}" type="slidenum">
              <a:rPr lang="el-GR" altLang="el-GR"/>
              <a:pPr>
                <a:defRPr/>
              </a:pPr>
              <a:t>‹#›</a:t>
            </a:fld>
            <a:endParaRPr lang="el-GR" alt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47"/>
          <p:cNvSpPr>
            <a:spLocks noGrp="1" noChangeArrowheads="1"/>
          </p:cNvSpPr>
          <p:nvPr>
            <p:ph type="dt" sz="half" idx="10"/>
          </p:nvPr>
        </p:nvSpPr>
        <p:spPr>
          <a:ln/>
        </p:spPr>
        <p:txBody>
          <a:bodyPr/>
          <a:lstStyle>
            <a:lvl1pPr>
              <a:defRPr/>
            </a:lvl1pPr>
          </a:lstStyle>
          <a:p>
            <a:pPr>
              <a:defRPr/>
            </a:pPr>
            <a:fld id="{DB057A75-C9A6-456C-95A0-3C460237BC2C}" type="datetimeFigureOut">
              <a:rPr lang="el-GR" altLang="el-GR"/>
              <a:pPr>
                <a:defRPr/>
              </a:pPr>
              <a:t>8/2/2017</a:t>
            </a:fld>
            <a:endParaRPr lang="el-GR" altLang="el-GR"/>
          </a:p>
        </p:txBody>
      </p:sp>
      <p:sp>
        <p:nvSpPr>
          <p:cNvPr id="3"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4" name="Rectangle 49"/>
          <p:cNvSpPr>
            <a:spLocks noGrp="1" noChangeArrowheads="1"/>
          </p:cNvSpPr>
          <p:nvPr>
            <p:ph type="sldNum" sz="quarter" idx="12"/>
          </p:nvPr>
        </p:nvSpPr>
        <p:spPr>
          <a:ln/>
        </p:spPr>
        <p:txBody>
          <a:bodyPr/>
          <a:lstStyle>
            <a:lvl1pPr>
              <a:defRPr/>
            </a:lvl1pPr>
          </a:lstStyle>
          <a:p>
            <a:pPr>
              <a:defRPr/>
            </a:pPr>
            <a:fld id="{CD3BFB16-CA0E-41E4-985F-54D7838693BE}" type="slidenum">
              <a:rPr lang="el-GR" altLang="el-GR"/>
              <a:pPr>
                <a:defRPr/>
              </a:pPr>
              <a:t>‹#›</a:t>
            </a:fld>
            <a:endParaRPr lang="el-GR" alt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457200" y="273050"/>
            <a:ext cx="3008313" cy="1162050"/>
          </a:xfrm>
        </p:spPr>
        <p:txBody>
          <a:bodyPr/>
          <a:lstStyle>
            <a:lvl1pPr algn="l">
              <a:defRPr sz="2000" b="1"/>
            </a:lvl1pPr>
          </a:lstStyle>
          <a:p>
            <a:r>
              <a:rPr lang="el-GR" smtClean="0"/>
              <a:t>Στυλ κύριου τίτλου</a:t>
            </a:r>
            <a:endParaRPr lang="el-GR"/>
          </a:p>
        </p:txBody>
      </p:sp>
      <p:sp>
        <p:nvSpPr>
          <p:cNvPr id="3" name="Θέση περιεχομένου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Θέση κειμένου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Rectangle 47"/>
          <p:cNvSpPr>
            <a:spLocks noGrp="1" noChangeArrowheads="1"/>
          </p:cNvSpPr>
          <p:nvPr>
            <p:ph type="dt" sz="half" idx="10"/>
          </p:nvPr>
        </p:nvSpPr>
        <p:spPr>
          <a:ln/>
        </p:spPr>
        <p:txBody>
          <a:bodyPr/>
          <a:lstStyle>
            <a:lvl1pPr>
              <a:defRPr/>
            </a:lvl1pPr>
          </a:lstStyle>
          <a:p>
            <a:pPr>
              <a:defRPr/>
            </a:pPr>
            <a:fld id="{94DB01F8-069D-4ABE-B09B-1F39F8074851}" type="datetimeFigureOut">
              <a:rPr lang="el-GR" altLang="el-GR"/>
              <a:pPr>
                <a:defRPr/>
              </a:pPr>
              <a:t>8/2/2017</a:t>
            </a:fld>
            <a:endParaRPr lang="el-GR" altLang="el-GR"/>
          </a:p>
        </p:txBody>
      </p:sp>
      <p:sp>
        <p:nvSpPr>
          <p:cNvPr id="6"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49"/>
          <p:cNvSpPr>
            <a:spLocks noGrp="1" noChangeArrowheads="1"/>
          </p:cNvSpPr>
          <p:nvPr>
            <p:ph type="sldNum" sz="quarter" idx="12"/>
          </p:nvPr>
        </p:nvSpPr>
        <p:spPr>
          <a:ln/>
        </p:spPr>
        <p:txBody>
          <a:bodyPr/>
          <a:lstStyle>
            <a:lvl1pPr>
              <a:defRPr/>
            </a:lvl1pPr>
          </a:lstStyle>
          <a:p>
            <a:pPr>
              <a:defRPr/>
            </a:pPr>
            <a:fld id="{BC664E1E-1878-4E5C-88AF-789B3327F3E1}" type="slidenum">
              <a:rPr lang="el-GR" altLang="el-GR"/>
              <a:pPr>
                <a:defRPr/>
              </a:pPr>
              <a:t>‹#›</a:t>
            </a:fld>
            <a:endParaRPr lang="el-GR" alt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p:cNvSpPr>
            <a:spLocks noGrp="1"/>
          </p:cNvSpPr>
          <p:nvPr>
            <p:ph type="title"/>
          </p:nvPr>
        </p:nvSpPr>
        <p:spPr>
          <a:xfrm>
            <a:off x="1792288" y="4800600"/>
            <a:ext cx="5486400" cy="566738"/>
          </a:xfrm>
        </p:spPr>
        <p:txBody>
          <a:bodyPr/>
          <a:lstStyle>
            <a:lvl1pPr algn="l">
              <a:defRPr sz="2000" b="1"/>
            </a:lvl1pPr>
          </a:lstStyle>
          <a:p>
            <a:r>
              <a:rPr lang="el-GR" smtClean="0"/>
              <a:t>Στυλ κύριου τίτλου</a:t>
            </a:r>
            <a:endParaRPr lang="el-GR"/>
          </a:p>
        </p:txBody>
      </p:sp>
      <p:sp>
        <p:nvSpPr>
          <p:cNvPr id="3" name="Θέση εικόνας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Θέση κειμένου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Rectangle 47"/>
          <p:cNvSpPr>
            <a:spLocks noGrp="1" noChangeArrowheads="1"/>
          </p:cNvSpPr>
          <p:nvPr>
            <p:ph type="dt" sz="half" idx="10"/>
          </p:nvPr>
        </p:nvSpPr>
        <p:spPr>
          <a:ln/>
        </p:spPr>
        <p:txBody>
          <a:bodyPr/>
          <a:lstStyle>
            <a:lvl1pPr>
              <a:defRPr/>
            </a:lvl1pPr>
          </a:lstStyle>
          <a:p>
            <a:pPr>
              <a:defRPr/>
            </a:pPr>
            <a:fld id="{E1D91716-77FA-4F24-8E65-732843D131DA}" type="datetimeFigureOut">
              <a:rPr lang="el-GR" altLang="el-GR"/>
              <a:pPr>
                <a:defRPr/>
              </a:pPr>
              <a:t>8/2/2017</a:t>
            </a:fld>
            <a:endParaRPr lang="el-GR" altLang="el-GR"/>
          </a:p>
        </p:txBody>
      </p:sp>
      <p:sp>
        <p:nvSpPr>
          <p:cNvPr id="6" name="Rectangle 48"/>
          <p:cNvSpPr>
            <a:spLocks noGrp="1" noChangeArrowheads="1"/>
          </p:cNvSpPr>
          <p:nvPr>
            <p:ph type="ftr" sz="quarter" idx="11"/>
          </p:nvPr>
        </p:nvSpPr>
        <p:spPr>
          <a:ln/>
        </p:spPr>
        <p:txBody>
          <a:bodyPr/>
          <a:lstStyle>
            <a:lvl1pPr>
              <a:defRPr/>
            </a:lvl1pPr>
          </a:lstStyle>
          <a:p>
            <a:pPr>
              <a:defRPr/>
            </a:pPr>
            <a:endParaRPr lang="el-GR" altLang="el-GR"/>
          </a:p>
        </p:txBody>
      </p:sp>
      <p:sp>
        <p:nvSpPr>
          <p:cNvPr id="7" name="Rectangle 49"/>
          <p:cNvSpPr>
            <a:spLocks noGrp="1" noChangeArrowheads="1"/>
          </p:cNvSpPr>
          <p:nvPr>
            <p:ph type="sldNum" sz="quarter" idx="12"/>
          </p:nvPr>
        </p:nvSpPr>
        <p:spPr>
          <a:ln/>
        </p:spPr>
        <p:txBody>
          <a:bodyPr/>
          <a:lstStyle>
            <a:lvl1pPr>
              <a:defRPr/>
            </a:lvl1pPr>
          </a:lstStyle>
          <a:p>
            <a:pPr>
              <a:defRPr/>
            </a:pPr>
            <a:fld id="{10D86D6F-87C1-45B9-A61E-54FBB9F7D50F}" type="slidenum">
              <a:rPr lang="el-GR" altLang="el-GR"/>
              <a:pPr>
                <a:defRPr/>
              </a:pPr>
              <a:t>‹#›</a:t>
            </a:fld>
            <a:endParaRPr lang="el-GR" alt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7938" y="0"/>
            <a:ext cx="2833688" cy="6856413"/>
            <a:chOff x="-5" y="0"/>
            <a:chExt cx="1785" cy="4319"/>
          </a:xfrm>
        </p:grpSpPr>
        <p:sp>
          <p:nvSpPr>
            <p:cNvPr id="1032" name="Freeform 3"/>
            <p:cNvSpPr>
              <a:spLocks/>
            </p:cNvSpPr>
            <p:nvPr/>
          </p:nvSpPr>
          <p:spPr bwMode="ltGray">
            <a:xfrm>
              <a:off x="-5" y="3262"/>
              <a:ext cx="472" cy="802"/>
            </a:xfrm>
            <a:custGeom>
              <a:avLst/>
              <a:gdLst>
                <a:gd name="T0" fmla="*/ 5 w 472"/>
                <a:gd name="T1" fmla="*/ 32 h 802"/>
                <a:gd name="T2" fmla="*/ 189 w 472"/>
                <a:gd name="T3" fmla="*/ 26 h 802"/>
                <a:gd name="T4" fmla="*/ 309 w 472"/>
                <a:gd name="T5" fmla="*/ 66 h 802"/>
                <a:gd name="T6" fmla="*/ 357 w 472"/>
                <a:gd name="T7" fmla="*/ 98 h 802"/>
                <a:gd name="T8" fmla="*/ 413 w 472"/>
                <a:gd name="T9" fmla="*/ 162 h 802"/>
                <a:gd name="T10" fmla="*/ 437 w 472"/>
                <a:gd name="T11" fmla="*/ 250 h 802"/>
                <a:gd name="T12" fmla="*/ 397 w 472"/>
                <a:gd name="T13" fmla="*/ 530 h 802"/>
                <a:gd name="T14" fmla="*/ 341 w 472"/>
                <a:gd name="T15" fmla="*/ 634 h 802"/>
                <a:gd name="T16" fmla="*/ 173 w 472"/>
                <a:gd name="T17" fmla="*/ 714 h 802"/>
                <a:gd name="T18" fmla="*/ 77 w 472"/>
                <a:gd name="T19" fmla="*/ 730 h 802"/>
                <a:gd name="T20" fmla="*/ 69 w 472"/>
                <a:gd name="T21" fmla="*/ 802 h 802"/>
                <a:gd name="T22" fmla="*/ 7 w 472"/>
                <a:gd name="T23" fmla="*/ 788 h 802"/>
                <a:gd name="T24" fmla="*/ 5 w 472"/>
                <a:gd name="T25" fmla="*/ 751 h 802"/>
                <a:gd name="T26" fmla="*/ 37 w 472"/>
                <a:gd name="T27" fmla="*/ 722 h 802"/>
                <a:gd name="T28" fmla="*/ 5 w 472"/>
                <a:gd name="T29" fmla="*/ 670 h 802"/>
                <a:gd name="T30" fmla="*/ 5 w 472"/>
                <a:gd name="T31" fmla="*/ 32 h 80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472" h="802">
                  <a:moveTo>
                    <a:pt x="5" y="32"/>
                  </a:moveTo>
                  <a:cubicBezTo>
                    <a:pt x="101" y="0"/>
                    <a:pt x="20" y="17"/>
                    <a:pt x="189" y="26"/>
                  </a:cubicBezTo>
                  <a:cubicBezTo>
                    <a:pt x="221" y="37"/>
                    <a:pt x="280" y="47"/>
                    <a:pt x="309" y="66"/>
                  </a:cubicBezTo>
                  <a:cubicBezTo>
                    <a:pt x="325" y="77"/>
                    <a:pt x="357" y="98"/>
                    <a:pt x="357" y="98"/>
                  </a:cubicBezTo>
                  <a:cubicBezTo>
                    <a:pt x="394" y="154"/>
                    <a:pt x="373" y="135"/>
                    <a:pt x="413" y="162"/>
                  </a:cubicBezTo>
                  <a:cubicBezTo>
                    <a:pt x="433" y="223"/>
                    <a:pt x="426" y="193"/>
                    <a:pt x="437" y="250"/>
                  </a:cubicBezTo>
                  <a:cubicBezTo>
                    <a:pt x="433" y="370"/>
                    <a:pt x="472" y="455"/>
                    <a:pt x="397" y="530"/>
                  </a:cubicBezTo>
                  <a:cubicBezTo>
                    <a:pt x="385" y="567"/>
                    <a:pt x="368" y="607"/>
                    <a:pt x="341" y="634"/>
                  </a:cubicBezTo>
                  <a:cubicBezTo>
                    <a:pt x="319" y="701"/>
                    <a:pt x="233" y="707"/>
                    <a:pt x="173" y="714"/>
                  </a:cubicBezTo>
                  <a:cubicBezTo>
                    <a:pt x="142" y="724"/>
                    <a:pt x="100" y="707"/>
                    <a:pt x="77" y="730"/>
                  </a:cubicBezTo>
                  <a:cubicBezTo>
                    <a:pt x="60" y="747"/>
                    <a:pt x="72" y="778"/>
                    <a:pt x="69" y="802"/>
                  </a:cubicBezTo>
                  <a:cubicBezTo>
                    <a:pt x="53" y="799"/>
                    <a:pt x="23" y="792"/>
                    <a:pt x="7" y="788"/>
                  </a:cubicBezTo>
                  <a:cubicBezTo>
                    <a:pt x="5" y="788"/>
                    <a:pt x="0" y="762"/>
                    <a:pt x="5" y="751"/>
                  </a:cubicBezTo>
                  <a:cubicBezTo>
                    <a:pt x="10" y="740"/>
                    <a:pt x="37" y="735"/>
                    <a:pt x="37" y="722"/>
                  </a:cubicBezTo>
                  <a:cubicBezTo>
                    <a:pt x="26" y="682"/>
                    <a:pt x="22" y="685"/>
                    <a:pt x="5" y="670"/>
                  </a:cubicBezTo>
                  <a:cubicBezTo>
                    <a:pt x="5" y="541"/>
                    <a:pt x="5" y="233"/>
                    <a:pt x="5" y="32"/>
                  </a:cubicBezTo>
                  <a:close/>
                </a:path>
              </a:pathLst>
            </a:custGeom>
            <a:solidFill>
              <a:schemeClr val="folHlink">
                <a:alpha val="50195"/>
              </a:schemeClr>
            </a:solidFill>
            <a:ln w="9525">
              <a:noFill/>
              <a:round/>
              <a:headEnd/>
              <a:tailEnd/>
            </a:ln>
            <a:effectLst/>
          </p:spPr>
          <p:txBody>
            <a:bodyPr/>
            <a:lstStyle/>
            <a:p>
              <a:pPr>
                <a:defRPr/>
              </a:pPr>
              <a:endParaRPr lang="el-GR"/>
            </a:p>
          </p:txBody>
        </p:sp>
        <p:grpSp>
          <p:nvGrpSpPr>
            <p:cNvPr id="1033" name="Group 4"/>
            <p:cNvGrpSpPr>
              <a:grpSpLocks/>
            </p:cNvGrpSpPr>
            <p:nvPr/>
          </p:nvGrpSpPr>
          <p:grpSpPr bwMode="auto">
            <a:xfrm rot="14964908" flipH="1">
              <a:off x="104" y="2441"/>
              <a:ext cx="452" cy="444"/>
              <a:chOff x="1727" y="866"/>
              <a:chExt cx="129" cy="157"/>
            </a:xfrm>
          </p:grpSpPr>
          <p:sp>
            <p:nvSpPr>
              <p:cNvPr id="1071" name="Freeform 5"/>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1072" name="Freeform 6"/>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1073" name="Freeform 7"/>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sp>
          <p:nvSpPr>
            <p:cNvPr id="1034" name="Freeform 8"/>
            <p:cNvSpPr>
              <a:spLocks/>
            </p:cNvSpPr>
            <p:nvPr/>
          </p:nvSpPr>
          <p:spPr bwMode="ltGray">
            <a:xfrm>
              <a:off x="90" y="1736"/>
              <a:ext cx="710" cy="768"/>
            </a:xfrm>
            <a:custGeom>
              <a:avLst/>
              <a:gdLst>
                <a:gd name="T0" fmla="*/ 14 w 710"/>
                <a:gd name="T1" fmla="*/ 416 h 768"/>
                <a:gd name="T2" fmla="*/ 14 w 710"/>
                <a:gd name="T3" fmla="*/ 272 h 768"/>
                <a:gd name="T4" fmla="*/ 102 w 710"/>
                <a:gd name="T5" fmla="*/ 144 h 768"/>
                <a:gd name="T6" fmla="*/ 150 w 710"/>
                <a:gd name="T7" fmla="*/ 96 h 768"/>
                <a:gd name="T8" fmla="*/ 198 w 710"/>
                <a:gd name="T9" fmla="*/ 64 h 768"/>
                <a:gd name="T10" fmla="*/ 350 w 710"/>
                <a:gd name="T11" fmla="*/ 0 h 768"/>
                <a:gd name="T12" fmla="*/ 534 w 710"/>
                <a:gd name="T13" fmla="*/ 8 h 768"/>
                <a:gd name="T14" fmla="*/ 662 w 710"/>
                <a:gd name="T15" fmla="*/ 96 h 768"/>
                <a:gd name="T16" fmla="*/ 710 w 710"/>
                <a:gd name="T17" fmla="*/ 200 h 768"/>
                <a:gd name="T18" fmla="*/ 702 w 710"/>
                <a:gd name="T19" fmla="*/ 400 h 768"/>
                <a:gd name="T20" fmla="*/ 678 w 710"/>
                <a:gd name="T21" fmla="*/ 448 h 768"/>
                <a:gd name="T22" fmla="*/ 550 w 710"/>
                <a:gd name="T23" fmla="*/ 632 h 768"/>
                <a:gd name="T24" fmla="*/ 518 w 710"/>
                <a:gd name="T25" fmla="*/ 656 h 768"/>
                <a:gd name="T26" fmla="*/ 470 w 710"/>
                <a:gd name="T27" fmla="*/ 664 h 768"/>
                <a:gd name="T28" fmla="*/ 518 w 710"/>
                <a:gd name="T29" fmla="*/ 680 h 768"/>
                <a:gd name="T30" fmla="*/ 566 w 710"/>
                <a:gd name="T31" fmla="*/ 696 h 768"/>
                <a:gd name="T32" fmla="*/ 574 w 710"/>
                <a:gd name="T33" fmla="*/ 720 h 768"/>
                <a:gd name="T34" fmla="*/ 526 w 710"/>
                <a:gd name="T35" fmla="*/ 736 h 768"/>
                <a:gd name="T36" fmla="*/ 502 w 710"/>
                <a:gd name="T37" fmla="*/ 752 h 768"/>
                <a:gd name="T38" fmla="*/ 454 w 710"/>
                <a:gd name="T39" fmla="*/ 768 h 768"/>
                <a:gd name="T40" fmla="*/ 438 w 710"/>
                <a:gd name="T41" fmla="*/ 712 h 768"/>
                <a:gd name="T42" fmla="*/ 246 w 710"/>
                <a:gd name="T43" fmla="*/ 688 h 768"/>
                <a:gd name="T44" fmla="*/ 134 w 710"/>
                <a:gd name="T45" fmla="*/ 648 h 768"/>
                <a:gd name="T46" fmla="*/ 110 w 710"/>
                <a:gd name="T47" fmla="*/ 624 h 768"/>
                <a:gd name="T48" fmla="*/ 78 w 710"/>
                <a:gd name="T49" fmla="*/ 576 h 768"/>
                <a:gd name="T50" fmla="*/ 54 w 710"/>
                <a:gd name="T51" fmla="*/ 464 h 768"/>
                <a:gd name="T52" fmla="*/ 30 w 710"/>
                <a:gd name="T53" fmla="*/ 408 h 768"/>
                <a:gd name="T54" fmla="*/ 22 w 710"/>
                <a:gd name="T55" fmla="*/ 384 h 768"/>
                <a:gd name="T56" fmla="*/ 14 w 710"/>
                <a:gd name="T57" fmla="*/ 416 h 768"/>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Lst>
              <a:ahLst/>
              <a:cxnLst>
                <a:cxn ang="T58">
                  <a:pos x="T0" y="T1"/>
                </a:cxn>
                <a:cxn ang="T59">
                  <a:pos x="T2" y="T3"/>
                </a:cxn>
                <a:cxn ang="T60">
                  <a:pos x="T4" y="T5"/>
                </a:cxn>
                <a:cxn ang="T61">
                  <a:pos x="T6" y="T7"/>
                </a:cxn>
                <a:cxn ang="T62">
                  <a:pos x="T8" y="T9"/>
                </a:cxn>
                <a:cxn ang="T63">
                  <a:pos x="T10" y="T11"/>
                </a:cxn>
                <a:cxn ang="T64">
                  <a:pos x="T12" y="T13"/>
                </a:cxn>
                <a:cxn ang="T65">
                  <a:pos x="T14" y="T15"/>
                </a:cxn>
                <a:cxn ang="T66">
                  <a:pos x="T16" y="T17"/>
                </a:cxn>
                <a:cxn ang="T67">
                  <a:pos x="T18" y="T19"/>
                </a:cxn>
                <a:cxn ang="T68">
                  <a:pos x="T20" y="T21"/>
                </a:cxn>
                <a:cxn ang="T69">
                  <a:pos x="T22" y="T23"/>
                </a:cxn>
                <a:cxn ang="T70">
                  <a:pos x="T24" y="T25"/>
                </a:cxn>
                <a:cxn ang="T71">
                  <a:pos x="T26" y="T27"/>
                </a:cxn>
                <a:cxn ang="T72">
                  <a:pos x="T28" y="T29"/>
                </a:cxn>
                <a:cxn ang="T73">
                  <a:pos x="T30" y="T31"/>
                </a:cxn>
                <a:cxn ang="T74">
                  <a:pos x="T32" y="T33"/>
                </a:cxn>
                <a:cxn ang="T75">
                  <a:pos x="T34" y="T35"/>
                </a:cxn>
                <a:cxn ang="T76">
                  <a:pos x="T36" y="T37"/>
                </a:cxn>
                <a:cxn ang="T77">
                  <a:pos x="T38" y="T39"/>
                </a:cxn>
                <a:cxn ang="T78">
                  <a:pos x="T40" y="T41"/>
                </a:cxn>
                <a:cxn ang="T79">
                  <a:pos x="T42" y="T43"/>
                </a:cxn>
                <a:cxn ang="T80">
                  <a:pos x="T44" y="T45"/>
                </a:cxn>
                <a:cxn ang="T81">
                  <a:pos x="T46" y="T47"/>
                </a:cxn>
                <a:cxn ang="T82">
                  <a:pos x="T48" y="T49"/>
                </a:cxn>
                <a:cxn ang="T83">
                  <a:pos x="T50" y="T51"/>
                </a:cxn>
                <a:cxn ang="T84">
                  <a:pos x="T52" y="T53"/>
                </a:cxn>
                <a:cxn ang="T85">
                  <a:pos x="T54" y="T55"/>
                </a:cxn>
                <a:cxn ang="T86">
                  <a:pos x="T56" y="T57"/>
                </a:cxn>
              </a:cxnLst>
              <a:rect l="0" t="0" r="r" b="b"/>
              <a:pathLst>
                <a:path w="710" h="768">
                  <a:moveTo>
                    <a:pt x="14" y="416"/>
                  </a:moveTo>
                  <a:cubicBezTo>
                    <a:pt x="6" y="353"/>
                    <a:pt x="0" y="339"/>
                    <a:pt x="14" y="272"/>
                  </a:cubicBezTo>
                  <a:cubicBezTo>
                    <a:pt x="24" y="227"/>
                    <a:pt x="72" y="178"/>
                    <a:pt x="102" y="144"/>
                  </a:cubicBezTo>
                  <a:cubicBezTo>
                    <a:pt x="117" y="127"/>
                    <a:pt x="134" y="112"/>
                    <a:pt x="150" y="96"/>
                  </a:cubicBezTo>
                  <a:cubicBezTo>
                    <a:pt x="164" y="82"/>
                    <a:pt x="198" y="64"/>
                    <a:pt x="198" y="64"/>
                  </a:cubicBezTo>
                  <a:cubicBezTo>
                    <a:pt x="231" y="14"/>
                    <a:pt x="294" y="7"/>
                    <a:pt x="350" y="0"/>
                  </a:cubicBezTo>
                  <a:cubicBezTo>
                    <a:pt x="411" y="3"/>
                    <a:pt x="473" y="1"/>
                    <a:pt x="534" y="8"/>
                  </a:cubicBezTo>
                  <a:cubicBezTo>
                    <a:pt x="582" y="13"/>
                    <a:pt x="624" y="71"/>
                    <a:pt x="662" y="96"/>
                  </a:cubicBezTo>
                  <a:cubicBezTo>
                    <a:pt x="691" y="140"/>
                    <a:pt x="698" y="151"/>
                    <a:pt x="710" y="200"/>
                  </a:cubicBezTo>
                  <a:cubicBezTo>
                    <a:pt x="707" y="267"/>
                    <a:pt x="707" y="333"/>
                    <a:pt x="702" y="400"/>
                  </a:cubicBezTo>
                  <a:cubicBezTo>
                    <a:pt x="700" y="423"/>
                    <a:pt x="688" y="428"/>
                    <a:pt x="678" y="448"/>
                  </a:cubicBezTo>
                  <a:cubicBezTo>
                    <a:pt x="646" y="512"/>
                    <a:pt x="626" y="607"/>
                    <a:pt x="550" y="632"/>
                  </a:cubicBezTo>
                  <a:cubicBezTo>
                    <a:pt x="539" y="640"/>
                    <a:pt x="530" y="651"/>
                    <a:pt x="518" y="656"/>
                  </a:cubicBezTo>
                  <a:cubicBezTo>
                    <a:pt x="503" y="662"/>
                    <a:pt x="470" y="648"/>
                    <a:pt x="470" y="664"/>
                  </a:cubicBezTo>
                  <a:cubicBezTo>
                    <a:pt x="470" y="681"/>
                    <a:pt x="502" y="675"/>
                    <a:pt x="518" y="680"/>
                  </a:cubicBezTo>
                  <a:cubicBezTo>
                    <a:pt x="534" y="685"/>
                    <a:pt x="566" y="696"/>
                    <a:pt x="566" y="696"/>
                  </a:cubicBezTo>
                  <a:cubicBezTo>
                    <a:pt x="569" y="704"/>
                    <a:pt x="580" y="714"/>
                    <a:pt x="574" y="720"/>
                  </a:cubicBezTo>
                  <a:cubicBezTo>
                    <a:pt x="562" y="732"/>
                    <a:pt x="542" y="731"/>
                    <a:pt x="526" y="736"/>
                  </a:cubicBezTo>
                  <a:cubicBezTo>
                    <a:pt x="517" y="739"/>
                    <a:pt x="511" y="748"/>
                    <a:pt x="502" y="752"/>
                  </a:cubicBezTo>
                  <a:cubicBezTo>
                    <a:pt x="487" y="759"/>
                    <a:pt x="454" y="768"/>
                    <a:pt x="454" y="768"/>
                  </a:cubicBezTo>
                  <a:cubicBezTo>
                    <a:pt x="448" y="750"/>
                    <a:pt x="453" y="725"/>
                    <a:pt x="438" y="712"/>
                  </a:cubicBezTo>
                  <a:cubicBezTo>
                    <a:pt x="407" y="685"/>
                    <a:pt x="256" y="689"/>
                    <a:pt x="246" y="688"/>
                  </a:cubicBezTo>
                  <a:cubicBezTo>
                    <a:pt x="207" y="680"/>
                    <a:pt x="166" y="674"/>
                    <a:pt x="134" y="648"/>
                  </a:cubicBezTo>
                  <a:cubicBezTo>
                    <a:pt x="125" y="641"/>
                    <a:pt x="117" y="633"/>
                    <a:pt x="110" y="624"/>
                  </a:cubicBezTo>
                  <a:cubicBezTo>
                    <a:pt x="98" y="609"/>
                    <a:pt x="78" y="576"/>
                    <a:pt x="78" y="576"/>
                  </a:cubicBezTo>
                  <a:cubicBezTo>
                    <a:pt x="66" y="506"/>
                    <a:pt x="74" y="544"/>
                    <a:pt x="54" y="464"/>
                  </a:cubicBezTo>
                  <a:cubicBezTo>
                    <a:pt x="37" y="397"/>
                    <a:pt x="58" y="463"/>
                    <a:pt x="30" y="408"/>
                  </a:cubicBezTo>
                  <a:cubicBezTo>
                    <a:pt x="26" y="400"/>
                    <a:pt x="30" y="380"/>
                    <a:pt x="22" y="384"/>
                  </a:cubicBezTo>
                  <a:cubicBezTo>
                    <a:pt x="12" y="389"/>
                    <a:pt x="17" y="405"/>
                    <a:pt x="14" y="416"/>
                  </a:cubicBezTo>
                  <a:close/>
                </a:path>
              </a:pathLst>
            </a:custGeom>
            <a:solidFill>
              <a:schemeClr val="accent2">
                <a:alpha val="50195"/>
              </a:schemeClr>
            </a:solidFill>
            <a:ln w="9525">
              <a:noFill/>
              <a:round/>
              <a:headEnd/>
              <a:tailEnd/>
            </a:ln>
            <a:effectLst/>
          </p:spPr>
          <p:txBody>
            <a:bodyPr/>
            <a:lstStyle/>
            <a:p>
              <a:pPr>
                <a:defRPr/>
              </a:pPr>
              <a:endParaRPr lang="el-GR"/>
            </a:p>
          </p:txBody>
        </p:sp>
        <p:grpSp>
          <p:nvGrpSpPr>
            <p:cNvPr id="1035" name="Group 9"/>
            <p:cNvGrpSpPr>
              <a:grpSpLocks/>
            </p:cNvGrpSpPr>
            <p:nvPr/>
          </p:nvGrpSpPr>
          <p:grpSpPr bwMode="auto">
            <a:xfrm rot="416244">
              <a:off x="9" y="1746"/>
              <a:ext cx="1771" cy="1741"/>
              <a:chOff x="41" y="2787"/>
              <a:chExt cx="902" cy="833"/>
            </a:xfrm>
          </p:grpSpPr>
          <p:sp>
            <p:nvSpPr>
              <p:cNvPr id="1062" name="Freeform 10"/>
              <p:cNvSpPr>
                <a:spLocks/>
              </p:cNvSpPr>
              <p:nvPr userDrawn="1"/>
            </p:nvSpPr>
            <p:spPr bwMode="ltGray">
              <a:xfrm rot="373331" flipH="1">
                <a:off x="125" y="2787"/>
                <a:ext cx="313" cy="303"/>
              </a:xfrm>
              <a:custGeom>
                <a:avLst/>
                <a:gdLst>
                  <a:gd name="T0" fmla="*/ 95 w 217"/>
                  <a:gd name="T1" fmla="*/ 437 h 210"/>
                  <a:gd name="T2" fmla="*/ 76 w 217"/>
                  <a:gd name="T3" fmla="*/ 413 h 210"/>
                  <a:gd name="T4" fmla="*/ 55 w 217"/>
                  <a:gd name="T5" fmla="*/ 377 h 210"/>
                  <a:gd name="T6" fmla="*/ 32 w 217"/>
                  <a:gd name="T7" fmla="*/ 330 h 210"/>
                  <a:gd name="T8" fmla="*/ 10 w 217"/>
                  <a:gd name="T9" fmla="*/ 281 h 210"/>
                  <a:gd name="T10" fmla="*/ 0 w 217"/>
                  <a:gd name="T11" fmla="*/ 227 h 210"/>
                  <a:gd name="T12" fmla="*/ 1 w 217"/>
                  <a:gd name="T13" fmla="*/ 170 h 210"/>
                  <a:gd name="T14" fmla="*/ 19 w 217"/>
                  <a:gd name="T15" fmla="*/ 118 h 210"/>
                  <a:gd name="T16" fmla="*/ 56 w 217"/>
                  <a:gd name="T17" fmla="*/ 74 h 210"/>
                  <a:gd name="T18" fmla="*/ 94 w 217"/>
                  <a:gd name="T19" fmla="*/ 46 h 210"/>
                  <a:gd name="T20" fmla="*/ 125 w 217"/>
                  <a:gd name="T21" fmla="*/ 25 h 210"/>
                  <a:gd name="T22" fmla="*/ 150 w 217"/>
                  <a:gd name="T23" fmla="*/ 14 h 210"/>
                  <a:gd name="T24" fmla="*/ 169 w 217"/>
                  <a:gd name="T25" fmla="*/ 10 h 210"/>
                  <a:gd name="T26" fmla="*/ 183 w 217"/>
                  <a:gd name="T27" fmla="*/ 10 h 210"/>
                  <a:gd name="T28" fmla="*/ 216 w 217"/>
                  <a:gd name="T29" fmla="*/ 0 h 210"/>
                  <a:gd name="T30" fmla="*/ 307 w 217"/>
                  <a:gd name="T31" fmla="*/ 17 h 210"/>
                  <a:gd name="T32" fmla="*/ 333 w 217"/>
                  <a:gd name="T33" fmla="*/ 25 h 210"/>
                  <a:gd name="T34" fmla="*/ 358 w 217"/>
                  <a:gd name="T35" fmla="*/ 32 h 210"/>
                  <a:gd name="T36" fmla="*/ 379 w 217"/>
                  <a:gd name="T37" fmla="*/ 39 h 210"/>
                  <a:gd name="T38" fmla="*/ 395 w 217"/>
                  <a:gd name="T39" fmla="*/ 48 h 210"/>
                  <a:gd name="T40" fmla="*/ 413 w 217"/>
                  <a:gd name="T41" fmla="*/ 56 h 210"/>
                  <a:gd name="T42" fmla="*/ 427 w 217"/>
                  <a:gd name="T43" fmla="*/ 66 h 210"/>
                  <a:gd name="T44" fmla="*/ 438 w 217"/>
                  <a:gd name="T45" fmla="*/ 79 h 210"/>
                  <a:gd name="T46" fmla="*/ 451 w 217"/>
                  <a:gd name="T47" fmla="*/ 94 h 210"/>
                  <a:gd name="T48" fmla="*/ 427 w 217"/>
                  <a:gd name="T49" fmla="*/ 84 h 210"/>
                  <a:gd name="T50" fmla="*/ 404 w 217"/>
                  <a:gd name="T51" fmla="*/ 75 h 210"/>
                  <a:gd name="T52" fmla="*/ 381 w 217"/>
                  <a:gd name="T53" fmla="*/ 69 h 210"/>
                  <a:gd name="T54" fmla="*/ 358 w 217"/>
                  <a:gd name="T55" fmla="*/ 62 h 210"/>
                  <a:gd name="T56" fmla="*/ 339 w 217"/>
                  <a:gd name="T57" fmla="*/ 56 h 210"/>
                  <a:gd name="T58" fmla="*/ 319 w 217"/>
                  <a:gd name="T59" fmla="*/ 55 h 210"/>
                  <a:gd name="T60" fmla="*/ 297 w 217"/>
                  <a:gd name="T61" fmla="*/ 51 h 210"/>
                  <a:gd name="T62" fmla="*/ 278 w 217"/>
                  <a:gd name="T63" fmla="*/ 51 h 210"/>
                  <a:gd name="T64" fmla="*/ 260 w 217"/>
                  <a:gd name="T65" fmla="*/ 51 h 210"/>
                  <a:gd name="T66" fmla="*/ 241 w 217"/>
                  <a:gd name="T67" fmla="*/ 52 h 210"/>
                  <a:gd name="T68" fmla="*/ 222 w 217"/>
                  <a:gd name="T69" fmla="*/ 56 h 210"/>
                  <a:gd name="T70" fmla="*/ 206 w 217"/>
                  <a:gd name="T71" fmla="*/ 61 h 210"/>
                  <a:gd name="T72" fmla="*/ 189 w 217"/>
                  <a:gd name="T73" fmla="*/ 69 h 210"/>
                  <a:gd name="T74" fmla="*/ 170 w 217"/>
                  <a:gd name="T75" fmla="*/ 75 h 210"/>
                  <a:gd name="T76" fmla="*/ 154 w 217"/>
                  <a:gd name="T77" fmla="*/ 85 h 210"/>
                  <a:gd name="T78" fmla="*/ 137 w 217"/>
                  <a:gd name="T79" fmla="*/ 95 h 210"/>
                  <a:gd name="T80" fmla="*/ 108 w 217"/>
                  <a:gd name="T81" fmla="*/ 127 h 210"/>
                  <a:gd name="T82" fmla="*/ 88 w 217"/>
                  <a:gd name="T83" fmla="*/ 166 h 210"/>
                  <a:gd name="T84" fmla="*/ 76 w 217"/>
                  <a:gd name="T85" fmla="*/ 215 h 210"/>
                  <a:gd name="T86" fmla="*/ 72 w 217"/>
                  <a:gd name="T87" fmla="*/ 263 h 210"/>
                  <a:gd name="T88" fmla="*/ 72 w 217"/>
                  <a:gd name="T89" fmla="*/ 315 h 210"/>
                  <a:gd name="T90" fmla="*/ 79 w 217"/>
                  <a:gd name="T91" fmla="*/ 362 h 210"/>
                  <a:gd name="T92" fmla="*/ 85 w 217"/>
                  <a:gd name="T93" fmla="*/ 404 h 210"/>
                  <a:gd name="T94" fmla="*/ 95 w 217"/>
                  <a:gd name="T95" fmla="*/ 437 h 210"/>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Lst>
                <a:ahLst/>
                <a:cxnLst>
                  <a:cxn ang="T96">
                    <a:pos x="T0" y="T1"/>
                  </a:cxn>
                  <a:cxn ang="T97">
                    <a:pos x="T2" y="T3"/>
                  </a:cxn>
                  <a:cxn ang="T98">
                    <a:pos x="T4" y="T5"/>
                  </a:cxn>
                  <a:cxn ang="T99">
                    <a:pos x="T6" y="T7"/>
                  </a:cxn>
                  <a:cxn ang="T100">
                    <a:pos x="T8" y="T9"/>
                  </a:cxn>
                  <a:cxn ang="T101">
                    <a:pos x="T10" y="T11"/>
                  </a:cxn>
                  <a:cxn ang="T102">
                    <a:pos x="T12" y="T13"/>
                  </a:cxn>
                  <a:cxn ang="T103">
                    <a:pos x="T14" y="T15"/>
                  </a:cxn>
                  <a:cxn ang="T104">
                    <a:pos x="T16" y="T17"/>
                  </a:cxn>
                  <a:cxn ang="T105">
                    <a:pos x="T18" y="T19"/>
                  </a:cxn>
                  <a:cxn ang="T106">
                    <a:pos x="T20" y="T21"/>
                  </a:cxn>
                  <a:cxn ang="T107">
                    <a:pos x="T22" y="T23"/>
                  </a:cxn>
                  <a:cxn ang="T108">
                    <a:pos x="T24" y="T25"/>
                  </a:cxn>
                  <a:cxn ang="T109">
                    <a:pos x="T26" y="T27"/>
                  </a:cxn>
                  <a:cxn ang="T110">
                    <a:pos x="T28" y="T29"/>
                  </a:cxn>
                  <a:cxn ang="T111">
                    <a:pos x="T30" y="T31"/>
                  </a:cxn>
                  <a:cxn ang="T112">
                    <a:pos x="T32" y="T33"/>
                  </a:cxn>
                  <a:cxn ang="T113">
                    <a:pos x="T34" y="T35"/>
                  </a:cxn>
                  <a:cxn ang="T114">
                    <a:pos x="T36" y="T37"/>
                  </a:cxn>
                  <a:cxn ang="T115">
                    <a:pos x="T38" y="T39"/>
                  </a:cxn>
                  <a:cxn ang="T116">
                    <a:pos x="T40" y="T41"/>
                  </a:cxn>
                  <a:cxn ang="T117">
                    <a:pos x="T42" y="T43"/>
                  </a:cxn>
                  <a:cxn ang="T118">
                    <a:pos x="T44" y="T45"/>
                  </a:cxn>
                  <a:cxn ang="T119">
                    <a:pos x="T46" y="T47"/>
                  </a:cxn>
                  <a:cxn ang="T120">
                    <a:pos x="T48" y="T49"/>
                  </a:cxn>
                  <a:cxn ang="T121">
                    <a:pos x="T50" y="T51"/>
                  </a:cxn>
                  <a:cxn ang="T122">
                    <a:pos x="T52" y="T53"/>
                  </a:cxn>
                  <a:cxn ang="T123">
                    <a:pos x="T54" y="T55"/>
                  </a:cxn>
                  <a:cxn ang="T124">
                    <a:pos x="T56" y="T57"/>
                  </a:cxn>
                  <a:cxn ang="T125">
                    <a:pos x="T58" y="T59"/>
                  </a:cxn>
                  <a:cxn ang="T126">
                    <a:pos x="T60" y="T61"/>
                  </a:cxn>
                  <a:cxn ang="T127">
                    <a:pos x="T62" y="T63"/>
                  </a:cxn>
                  <a:cxn ang="T128">
                    <a:pos x="T64" y="T65"/>
                  </a:cxn>
                  <a:cxn ang="T129">
                    <a:pos x="T66" y="T67"/>
                  </a:cxn>
                  <a:cxn ang="T130">
                    <a:pos x="T68" y="T69"/>
                  </a:cxn>
                  <a:cxn ang="T131">
                    <a:pos x="T70" y="T71"/>
                  </a:cxn>
                  <a:cxn ang="T132">
                    <a:pos x="T72" y="T73"/>
                  </a:cxn>
                  <a:cxn ang="T133">
                    <a:pos x="T74" y="T75"/>
                  </a:cxn>
                  <a:cxn ang="T134">
                    <a:pos x="T76" y="T77"/>
                  </a:cxn>
                  <a:cxn ang="T135">
                    <a:pos x="T78" y="T79"/>
                  </a:cxn>
                  <a:cxn ang="T136">
                    <a:pos x="T80" y="T81"/>
                  </a:cxn>
                  <a:cxn ang="T137">
                    <a:pos x="T82" y="T83"/>
                  </a:cxn>
                  <a:cxn ang="T138">
                    <a:pos x="T84" y="T85"/>
                  </a:cxn>
                  <a:cxn ang="T139">
                    <a:pos x="T86" y="T87"/>
                  </a:cxn>
                  <a:cxn ang="T140">
                    <a:pos x="T88" y="T89"/>
                  </a:cxn>
                  <a:cxn ang="T141">
                    <a:pos x="T90" y="T91"/>
                  </a:cxn>
                  <a:cxn ang="T142">
                    <a:pos x="T92" y="T93"/>
                  </a:cxn>
                  <a:cxn ang="T143">
                    <a:pos x="T94" y="T95"/>
                  </a:cxn>
                </a:cxnLst>
                <a:rect l="0" t="0" r="r" b="b"/>
                <a:pathLst>
                  <a:path w="217" h="210">
                    <a:moveTo>
                      <a:pt x="46" y="210"/>
                    </a:moveTo>
                    <a:lnTo>
                      <a:pt x="37" y="198"/>
                    </a:lnTo>
                    <a:lnTo>
                      <a:pt x="26" y="181"/>
                    </a:lnTo>
                    <a:lnTo>
                      <a:pt x="15" y="159"/>
                    </a:lnTo>
                    <a:lnTo>
                      <a:pt x="5" y="135"/>
                    </a:lnTo>
                    <a:lnTo>
                      <a:pt x="0" y="109"/>
                    </a:lnTo>
                    <a:lnTo>
                      <a:pt x="1" y="82"/>
                    </a:lnTo>
                    <a:lnTo>
                      <a:pt x="9" y="57"/>
                    </a:lnTo>
                    <a:lnTo>
                      <a:pt x="27" y="35"/>
                    </a:lnTo>
                    <a:lnTo>
                      <a:pt x="45" y="22"/>
                    </a:lnTo>
                    <a:lnTo>
                      <a:pt x="60" y="12"/>
                    </a:lnTo>
                    <a:lnTo>
                      <a:pt x="72" y="7"/>
                    </a:lnTo>
                    <a:lnTo>
                      <a:pt x="81" y="5"/>
                    </a:lnTo>
                    <a:lnTo>
                      <a:pt x="88" y="5"/>
                    </a:lnTo>
                    <a:lnTo>
                      <a:pt x="104" y="0"/>
                    </a:lnTo>
                    <a:lnTo>
                      <a:pt x="148" y="8"/>
                    </a:lnTo>
                    <a:lnTo>
                      <a:pt x="160" y="12"/>
                    </a:lnTo>
                    <a:lnTo>
                      <a:pt x="172" y="15"/>
                    </a:lnTo>
                    <a:lnTo>
                      <a:pt x="182" y="19"/>
                    </a:lnTo>
                    <a:lnTo>
                      <a:pt x="190" y="23"/>
                    </a:lnTo>
                    <a:lnTo>
                      <a:pt x="198" y="27"/>
                    </a:lnTo>
                    <a:lnTo>
                      <a:pt x="205" y="32"/>
                    </a:lnTo>
                    <a:lnTo>
                      <a:pt x="211" y="38"/>
                    </a:lnTo>
                    <a:lnTo>
                      <a:pt x="217" y="45"/>
                    </a:lnTo>
                    <a:lnTo>
                      <a:pt x="205" y="40"/>
                    </a:lnTo>
                    <a:lnTo>
                      <a:pt x="194" y="36"/>
                    </a:lnTo>
                    <a:lnTo>
                      <a:pt x="183" y="33"/>
                    </a:lnTo>
                    <a:lnTo>
                      <a:pt x="172" y="30"/>
                    </a:lnTo>
                    <a:lnTo>
                      <a:pt x="163" y="27"/>
                    </a:lnTo>
                    <a:lnTo>
                      <a:pt x="153" y="26"/>
                    </a:lnTo>
                    <a:lnTo>
                      <a:pt x="143" y="24"/>
                    </a:lnTo>
                    <a:lnTo>
                      <a:pt x="134" y="24"/>
                    </a:lnTo>
                    <a:lnTo>
                      <a:pt x="125" y="24"/>
                    </a:lnTo>
                    <a:lnTo>
                      <a:pt x="116" y="25"/>
                    </a:lnTo>
                    <a:lnTo>
                      <a:pt x="107" y="27"/>
                    </a:lnTo>
                    <a:lnTo>
                      <a:pt x="99" y="29"/>
                    </a:lnTo>
                    <a:lnTo>
                      <a:pt x="91" y="33"/>
                    </a:lnTo>
                    <a:lnTo>
                      <a:pt x="82" y="36"/>
                    </a:lnTo>
                    <a:lnTo>
                      <a:pt x="74" y="41"/>
                    </a:lnTo>
                    <a:lnTo>
                      <a:pt x="66" y="46"/>
                    </a:lnTo>
                    <a:lnTo>
                      <a:pt x="52" y="61"/>
                    </a:lnTo>
                    <a:lnTo>
                      <a:pt x="42" y="80"/>
                    </a:lnTo>
                    <a:lnTo>
                      <a:pt x="37" y="103"/>
                    </a:lnTo>
                    <a:lnTo>
                      <a:pt x="35" y="126"/>
                    </a:lnTo>
                    <a:lnTo>
                      <a:pt x="35" y="151"/>
                    </a:lnTo>
                    <a:lnTo>
                      <a:pt x="38" y="174"/>
                    </a:lnTo>
                    <a:lnTo>
                      <a:pt x="41" y="194"/>
                    </a:lnTo>
                    <a:lnTo>
                      <a:pt x="46" y="210"/>
                    </a:lnTo>
                    <a:close/>
                  </a:path>
                </a:pathLst>
              </a:custGeom>
              <a:solidFill>
                <a:schemeClr val="accent2"/>
              </a:solidFill>
              <a:ln w="9525">
                <a:noFill/>
                <a:round/>
                <a:headEnd/>
                <a:tailEnd/>
              </a:ln>
            </p:spPr>
            <p:txBody>
              <a:bodyPr/>
              <a:lstStyle/>
              <a:p>
                <a:pPr>
                  <a:defRPr/>
                </a:pPr>
                <a:endParaRPr lang="el-GR"/>
              </a:p>
            </p:txBody>
          </p:sp>
          <p:sp>
            <p:nvSpPr>
              <p:cNvPr id="1063" name="Freeform 11"/>
              <p:cNvSpPr>
                <a:spLocks/>
              </p:cNvSpPr>
              <p:nvPr userDrawn="1"/>
            </p:nvSpPr>
            <p:spPr bwMode="ltGray">
              <a:xfrm rot="373331" flipH="1">
                <a:off x="41" y="2843"/>
                <a:ext cx="262" cy="308"/>
              </a:xfrm>
              <a:custGeom>
                <a:avLst/>
                <a:gdLst>
                  <a:gd name="T0" fmla="*/ 226 w 182"/>
                  <a:gd name="T1" fmla="*/ 0 h 213"/>
                  <a:gd name="T2" fmla="*/ 232 w 182"/>
                  <a:gd name="T3" fmla="*/ 4 h 213"/>
                  <a:gd name="T4" fmla="*/ 245 w 182"/>
                  <a:gd name="T5" fmla="*/ 17 h 213"/>
                  <a:gd name="T6" fmla="*/ 263 w 182"/>
                  <a:gd name="T7" fmla="*/ 38 h 213"/>
                  <a:gd name="T8" fmla="*/ 284 w 182"/>
                  <a:gd name="T9" fmla="*/ 69 h 213"/>
                  <a:gd name="T10" fmla="*/ 301 w 182"/>
                  <a:gd name="T11" fmla="*/ 108 h 213"/>
                  <a:gd name="T12" fmla="*/ 311 w 182"/>
                  <a:gd name="T13" fmla="*/ 159 h 213"/>
                  <a:gd name="T14" fmla="*/ 311 w 182"/>
                  <a:gd name="T15" fmla="*/ 220 h 213"/>
                  <a:gd name="T16" fmla="*/ 298 w 182"/>
                  <a:gd name="T17" fmla="*/ 291 h 213"/>
                  <a:gd name="T18" fmla="*/ 291 w 182"/>
                  <a:gd name="T19" fmla="*/ 311 h 213"/>
                  <a:gd name="T20" fmla="*/ 282 w 182"/>
                  <a:gd name="T21" fmla="*/ 328 h 213"/>
                  <a:gd name="T22" fmla="*/ 272 w 182"/>
                  <a:gd name="T23" fmla="*/ 346 h 213"/>
                  <a:gd name="T24" fmla="*/ 259 w 182"/>
                  <a:gd name="T25" fmla="*/ 362 h 213"/>
                  <a:gd name="T26" fmla="*/ 242 w 182"/>
                  <a:gd name="T27" fmla="*/ 376 h 213"/>
                  <a:gd name="T28" fmla="*/ 227 w 182"/>
                  <a:gd name="T29" fmla="*/ 388 h 213"/>
                  <a:gd name="T30" fmla="*/ 212 w 182"/>
                  <a:gd name="T31" fmla="*/ 399 h 213"/>
                  <a:gd name="T32" fmla="*/ 190 w 182"/>
                  <a:gd name="T33" fmla="*/ 408 h 213"/>
                  <a:gd name="T34" fmla="*/ 170 w 182"/>
                  <a:gd name="T35" fmla="*/ 412 h 213"/>
                  <a:gd name="T36" fmla="*/ 150 w 182"/>
                  <a:gd name="T37" fmla="*/ 418 h 213"/>
                  <a:gd name="T38" fmla="*/ 127 w 182"/>
                  <a:gd name="T39" fmla="*/ 421 h 213"/>
                  <a:gd name="T40" fmla="*/ 102 w 182"/>
                  <a:gd name="T41" fmla="*/ 421 h 213"/>
                  <a:gd name="T42" fmla="*/ 76 w 182"/>
                  <a:gd name="T43" fmla="*/ 418 h 213"/>
                  <a:gd name="T44" fmla="*/ 52 w 182"/>
                  <a:gd name="T45" fmla="*/ 412 h 213"/>
                  <a:gd name="T46" fmla="*/ 24 w 182"/>
                  <a:gd name="T47" fmla="*/ 403 h 213"/>
                  <a:gd name="T48" fmla="*/ 0 w 182"/>
                  <a:gd name="T49" fmla="*/ 393 h 213"/>
                  <a:gd name="T50" fmla="*/ 23 w 182"/>
                  <a:gd name="T51" fmla="*/ 408 h 213"/>
                  <a:gd name="T52" fmla="*/ 46 w 182"/>
                  <a:gd name="T53" fmla="*/ 418 h 213"/>
                  <a:gd name="T54" fmla="*/ 69 w 182"/>
                  <a:gd name="T55" fmla="*/ 428 h 213"/>
                  <a:gd name="T56" fmla="*/ 89 w 182"/>
                  <a:gd name="T57" fmla="*/ 435 h 213"/>
                  <a:gd name="T58" fmla="*/ 109 w 182"/>
                  <a:gd name="T59" fmla="*/ 441 h 213"/>
                  <a:gd name="T60" fmla="*/ 131 w 182"/>
                  <a:gd name="T61" fmla="*/ 444 h 213"/>
                  <a:gd name="T62" fmla="*/ 151 w 182"/>
                  <a:gd name="T63" fmla="*/ 445 h 213"/>
                  <a:gd name="T64" fmla="*/ 171 w 182"/>
                  <a:gd name="T65" fmla="*/ 445 h 213"/>
                  <a:gd name="T66" fmla="*/ 189 w 182"/>
                  <a:gd name="T67" fmla="*/ 444 h 213"/>
                  <a:gd name="T68" fmla="*/ 207 w 182"/>
                  <a:gd name="T69" fmla="*/ 440 h 213"/>
                  <a:gd name="T70" fmla="*/ 223 w 182"/>
                  <a:gd name="T71" fmla="*/ 435 h 213"/>
                  <a:gd name="T72" fmla="*/ 240 w 182"/>
                  <a:gd name="T73" fmla="*/ 431 h 213"/>
                  <a:gd name="T74" fmla="*/ 255 w 182"/>
                  <a:gd name="T75" fmla="*/ 425 h 213"/>
                  <a:gd name="T76" fmla="*/ 269 w 182"/>
                  <a:gd name="T77" fmla="*/ 416 h 213"/>
                  <a:gd name="T78" fmla="*/ 282 w 182"/>
                  <a:gd name="T79" fmla="*/ 408 h 213"/>
                  <a:gd name="T80" fmla="*/ 294 w 182"/>
                  <a:gd name="T81" fmla="*/ 399 h 213"/>
                  <a:gd name="T82" fmla="*/ 327 w 182"/>
                  <a:gd name="T83" fmla="*/ 367 h 213"/>
                  <a:gd name="T84" fmla="*/ 350 w 182"/>
                  <a:gd name="T85" fmla="*/ 337 h 213"/>
                  <a:gd name="T86" fmla="*/ 364 w 182"/>
                  <a:gd name="T87" fmla="*/ 301 h 213"/>
                  <a:gd name="T88" fmla="*/ 371 w 182"/>
                  <a:gd name="T89" fmla="*/ 268 h 213"/>
                  <a:gd name="T90" fmla="*/ 376 w 182"/>
                  <a:gd name="T91" fmla="*/ 233 h 213"/>
                  <a:gd name="T92" fmla="*/ 376 w 182"/>
                  <a:gd name="T93" fmla="*/ 198 h 213"/>
                  <a:gd name="T94" fmla="*/ 377 w 182"/>
                  <a:gd name="T95" fmla="*/ 165 h 213"/>
                  <a:gd name="T96" fmla="*/ 358 w 182"/>
                  <a:gd name="T97" fmla="*/ 97 h 213"/>
                  <a:gd name="T98" fmla="*/ 324 w 182"/>
                  <a:gd name="T99" fmla="*/ 43 h 213"/>
                  <a:gd name="T100" fmla="*/ 312 w 182"/>
                  <a:gd name="T101" fmla="*/ 38 h 213"/>
                  <a:gd name="T102" fmla="*/ 305 w 182"/>
                  <a:gd name="T103" fmla="*/ 32 h 213"/>
                  <a:gd name="T104" fmla="*/ 294 w 182"/>
                  <a:gd name="T105" fmla="*/ 27 h 213"/>
                  <a:gd name="T106" fmla="*/ 286 w 182"/>
                  <a:gd name="T107" fmla="*/ 23 h 213"/>
                  <a:gd name="T108" fmla="*/ 274 w 182"/>
                  <a:gd name="T109" fmla="*/ 19 h 213"/>
                  <a:gd name="T110" fmla="*/ 261 w 182"/>
                  <a:gd name="T111" fmla="*/ 13 h 213"/>
                  <a:gd name="T112" fmla="*/ 246 w 182"/>
                  <a:gd name="T113" fmla="*/ 6 h 213"/>
                  <a:gd name="T114" fmla="*/ 226 w 182"/>
                  <a:gd name="T115" fmla="*/ 0 h 213"/>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 name="T171" fmla="*/ 0 60000 65536"/>
                  <a:gd name="T172" fmla="*/ 0 60000 65536"/>
                  <a:gd name="T173" fmla="*/ 0 60000 65536"/>
                </a:gdLst>
                <a:ahLst/>
                <a:cxnLst>
                  <a:cxn ang="T116">
                    <a:pos x="T0" y="T1"/>
                  </a:cxn>
                  <a:cxn ang="T117">
                    <a:pos x="T2" y="T3"/>
                  </a:cxn>
                  <a:cxn ang="T118">
                    <a:pos x="T4" y="T5"/>
                  </a:cxn>
                  <a:cxn ang="T119">
                    <a:pos x="T6" y="T7"/>
                  </a:cxn>
                  <a:cxn ang="T120">
                    <a:pos x="T8" y="T9"/>
                  </a:cxn>
                  <a:cxn ang="T121">
                    <a:pos x="T10" y="T11"/>
                  </a:cxn>
                  <a:cxn ang="T122">
                    <a:pos x="T12" y="T13"/>
                  </a:cxn>
                  <a:cxn ang="T123">
                    <a:pos x="T14" y="T15"/>
                  </a:cxn>
                  <a:cxn ang="T124">
                    <a:pos x="T16" y="T17"/>
                  </a:cxn>
                  <a:cxn ang="T125">
                    <a:pos x="T18" y="T19"/>
                  </a:cxn>
                  <a:cxn ang="T126">
                    <a:pos x="T20" y="T21"/>
                  </a:cxn>
                  <a:cxn ang="T127">
                    <a:pos x="T22" y="T23"/>
                  </a:cxn>
                  <a:cxn ang="T128">
                    <a:pos x="T24" y="T25"/>
                  </a:cxn>
                  <a:cxn ang="T129">
                    <a:pos x="T26" y="T27"/>
                  </a:cxn>
                  <a:cxn ang="T130">
                    <a:pos x="T28" y="T29"/>
                  </a:cxn>
                  <a:cxn ang="T131">
                    <a:pos x="T30" y="T31"/>
                  </a:cxn>
                  <a:cxn ang="T132">
                    <a:pos x="T32" y="T33"/>
                  </a:cxn>
                  <a:cxn ang="T133">
                    <a:pos x="T34" y="T35"/>
                  </a:cxn>
                  <a:cxn ang="T134">
                    <a:pos x="T36" y="T37"/>
                  </a:cxn>
                  <a:cxn ang="T135">
                    <a:pos x="T38" y="T39"/>
                  </a:cxn>
                  <a:cxn ang="T136">
                    <a:pos x="T40" y="T41"/>
                  </a:cxn>
                  <a:cxn ang="T137">
                    <a:pos x="T42" y="T43"/>
                  </a:cxn>
                  <a:cxn ang="T138">
                    <a:pos x="T44" y="T45"/>
                  </a:cxn>
                  <a:cxn ang="T139">
                    <a:pos x="T46" y="T47"/>
                  </a:cxn>
                  <a:cxn ang="T140">
                    <a:pos x="T48" y="T49"/>
                  </a:cxn>
                  <a:cxn ang="T141">
                    <a:pos x="T50" y="T51"/>
                  </a:cxn>
                  <a:cxn ang="T142">
                    <a:pos x="T52" y="T53"/>
                  </a:cxn>
                  <a:cxn ang="T143">
                    <a:pos x="T54" y="T55"/>
                  </a:cxn>
                  <a:cxn ang="T144">
                    <a:pos x="T56" y="T57"/>
                  </a:cxn>
                  <a:cxn ang="T145">
                    <a:pos x="T58" y="T59"/>
                  </a:cxn>
                  <a:cxn ang="T146">
                    <a:pos x="T60" y="T61"/>
                  </a:cxn>
                  <a:cxn ang="T147">
                    <a:pos x="T62" y="T63"/>
                  </a:cxn>
                  <a:cxn ang="T148">
                    <a:pos x="T64" y="T65"/>
                  </a:cxn>
                  <a:cxn ang="T149">
                    <a:pos x="T66" y="T67"/>
                  </a:cxn>
                  <a:cxn ang="T150">
                    <a:pos x="T68" y="T69"/>
                  </a:cxn>
                  <a:cxn ang="T151">
                    <a:pos x="T70" y="T71"/>
                  </a:cxn>
                  <a:cxn ang="T152">
                    <a:pos x="T72" y="T73"/>
                  </a:cxn>
                  <a:cxn ang="T153">
                    <a:pos x="T74" y="T75"/>
                  </a:cxn>
                  <a:cxn ang="T154">
                    <a:pos x="T76" y="T77"/>
                  </a:cxn>
                  <a:cxn ang="T155">
                    <a:pos x="T78" y="T79"/>
                  </a:cxn>
                  <a:cxn ang="T156">
                    <a:pos x="T80" y="T81"/>
                  </a:cxn>
                  <a:cxn ang="T157">
                    <a:pos x="T82" y="T83"/>
                  </a:cxn>
                  <a:cxn ang="T158">
                    <a:pos x="T84" y="T85"/>
                  </a:cxn>
                  <a:cxn ang="T159">
                    <a:pos x="T86" y="T87"/>
                  </a:cxn>
                  <a:cxn ang="T160">
                    <a:pos x="T88" y="T89"/>
                  </a:cxn>
                  <a:cxn ang="T161">
                    <a:pos x="T90" y="T91"/>
                  </a:cxn>
                  <a:cxn ang="T162">
                    <a:pos x="T92" y="T93"/>
                  </a:cxn>
                  <a:cxn ang="T163">
                    <a:pos x="T94" y="T95"/>
                  </a:cxn>
                  <a:cxn ang="T164">
                    <a:pos x="T96" y="T97"/>
                  </a:cxn>
                  <a:cxn ang="T165">
                    <a:pos x="T98" y="T99"/>
                  </a:cxn>
                  <a:cxn ang="T166">
                    <a:pos x="T100" y="T101"/>
                  </a:cxn>
                  <a:cxn ang="T167">
                    <a:pos x="T102" y="T103"/>
                  </a:cxn>
                  <a:cxn ang="T168">
                    <a:pos x="T104" y="T105"/>
                  </a:cxn>
                  <a:cxn ang="T169">
                    <a:pos x="T106" y="T107"/>
                  </a:cxn>
                  <a:cxn ang="T170">
                    <a:pos x="T108" y="T109"/>
                  </a:cxn>
                  <a:cxn ang="T171">
                    <a:pos x="T110" y="T111"/>
                  </a:cxn>
                  <a:cxn ang="T172">
                    <a:pos x="T112" y="T113"/>
                  </a:cxn>
                  <a:cxn ang="T173">
                    <a:pos x="T114" y="T115"/>
                  </a:cxn>
                </a:cxnLst>
                <a:rect l="0" t="0" r="r" b="b"/>
                <a:pathLst>
                  <a:path w="182" h="213">
                    <a:moveTo>
                      <a:pt x="109" y="0"/>
                    </a:moveTo>
                    <a:lnTo>
                      <a:pt x="112" y="2"/>
                    </a:lnTo>
                    <a:lnTo>
                      <a:pt x="118" y="8"/>
                    </a:lnTo>
                    <a:lnTo>
                      <a:pt x="127" y="18"/>
                    </a:lnTo>
                    <a:lnTo>
                      <a:pt x="137" y="33"/>
                    </a:lnTo>
                    <a:lnTo>
                      <a:pt x="145" y="52"/>
                    </a:lnTo>
                    <a:lnTo>
                      <a:pt x="150" y="76"/>
                    </a:lnTo>
                    <a:lnTo>
                      <a:pt x="150" y="105"/>
                    </a:lnTo>
                    <a:lnTo>
                      <a:pt x="144" y="139"/>
                    </a:lnTo>
                    <a:lnTo>
                      <a:pt x="140" y="149"/>
                    </a:lnTo>
                    <a:lnTo>
                      <a:pt x="136" y="157"/>
                    </a:lnTo>
                    <a:lnTo>
                      <a:pt x="131" y="165"/>
                    </a:lnTo>
                    <a:lnTo>
                      <a:pt x="125" y="173"/>
                    </a:lnTo>
                    <a:lnTo>
                      <a:pt x="117" y="180"/>
                    </a:lnTo>
                    <a:lnTo>
                      <a:pt x="110" y="185"/>
                    </a:lnTo>
                    <a:lnTo>
                      <a:pt x="102" y="191"/>
                    </a:lnTo>
                    <a:lnTo>
                      <a:pt x="92" y="195"/>
                    </a:lnTo>
                    <a:lnTo>
                      <a:pt x="82" y="197"/>
                    </a:lnTo>
                    <a:lnTo>
                      <a:pt x="72" y="200"/>
                    </a:lnTo>
                    <a:lnTo>
                      <a:pt x="61" y="201"/>
                    </a:lnTo>
                    <a:lnTo>
                      <a:pt x="49" y="201"/>
                    </a:lnTo>
                    <a:lnTo>
                      <a:pt x="37" y="200"/>
                    </a:lnTo>
                    <a:lnTo>
                      <a:pt x="25" y="197"/>
                    </a:lnTo>
                    <a:lnTo>
                      <a:pt x="12" y="193"/>
                    </a:lnTo>
                    <a:lnTo>
                      <a:pt x="0" y="188"/>
                    </a:lnTo>
                    <a:lnTo>
                      <a:pt x="11" y="195"/>
                    </a:lnTo>
                    <a:lnTo>
                      <a:pt x="22" y="200"/>
                    </a:lnTo>
                    <a:lnTo>
                      <a:pt x="33" y="205"/>
                    </a:lnTo>
                    <a:lnTo>
                      <a:pt x="43" y="208"/>
                    </a:lnTo>
                    <a:lnTo>
                      <a:pt x="53" y="211"/>
                    </a:lnTo>
                    <a:lnTo>
                      <a:pt x="63" y="212"/>
                    </a:lnTo>
                    <a:lnTo>
                      <a:pt x="73" y="213"/>
                    </a:lnTo>
                    <a:lnTo>
                      <a:pt x="83" y="213"/>
                    </a:lnTo>
                    <a:lnTo>
                      <a:pt x="91" y="212"/>
                    </a:lnTo>
                    <a:lnTo>
                      <a:pt x="100" y="210"/>
                    </a:lnTo>
                    <a:lnTo>
                      <a:pt x="108" y="208"/>
                    </a:lnTo>
                    <a:lnTo>
                      <a:pt x="116" y="206"/>
                    </a:lnTo>
                    <a:lnTo>
                      <a:pt x="123" y="203"/>
                    </a:lnTo>
                    <a:lnTo>
                      <a:pt x="130" y="199"/>
                    </a:lnTo>
                    <a:lnTo>
                      <a:pt x="136" y="195"/>
                    </a:lnTo>
                    <a:lnTo>
                      <a:pt x="142" y="191"/>
                    </a:lnTo>
                    <a:lnTo>
                      <a:pt x="158" y="176"/>
                    </a:lnTo>
                    <a:lnTo>
                      <a:pt x="169" y="161"/>
                    </a:lnTo>
                    <a:lnTo>
                      <a:pt x="176" y="144"/>
                    </a:lnTo>
                    <a:lnTo>
                      <a:pt x="179" y="128"/>
                    </a:lnTo>
                    <a:lnTo>
                      <a:pt x="181" y="111"/>
                    </a:lnTo>
                    <a:lnTo>
                      <a:pt x="181" y="95"/>
                    </a:lnTo>
                    <a:lnTo>
                      <a:pt x="182" y="79"/>
                    </a:lnTo>
                    <a:lnTo>
                      <a:pt x="173" y="46"/>
                    </a:lnTo>
                    <a:lnTo>
                      <a:pt x="156" y="21"/>
                    </a:lnTo>
                    <a:lnTo>
                      <a:pt x="151" y="18"/>
                    </a:lnTo>
                    <a:lnTo>
                      <a:pt x="147" y="15"/>
                    </a:lnTo>
                    <a:lnTo>
                      <a:pt x="142" y="13"/>
                    </a:lnTo>
                    <a:lnTo>
                      <a:pt x="138" y="11"/>
                    </a:lnTo>
                    <a:lnTo>
                      <a:pt x="132" y="9"/>
                    </a:lnTo>
                    <a:lnTo>
                      <a:pt x="126" y="6"/>
                    </a:lnTo>
                    <a:lnTo>
                      <a:pt x="119" y="3"/>
                    </a:lnTo>
                    <a:lnTo>
                      <a:pt x="109" y="0"/>
                    </a:lnTo>
                    <a:close/>
                  </a:path>
                </a:pathLst>
              </a:custGeom>
              <a:solidFill>
                <a:schemeClr val="accent2"/>
              </a:solidFill>
              <a:ln w="9525">
                <a:noFill/>
                <a:round/>
                <a:headEnd/>
                <a:tailEnd/>
              </a:ln>
            </p:spPr>
            <p:txBody>
              <a:bodyPr/>
              <a:lstStyle/>
              <a:p>
                <a:pPr>
                  <a:defRPr/>
                </a:pPr>
                <a:endParaRPr lang="el-GR"/>
              </a:p>
            </p:txBody>
          </p:sp>
          <p:sp>
            <p:nvSpPr>
              <p:cNvPr id="1064" name="Freeform 12"/>
              <p:cNvSpPr>
                <a:spLocks/>
              </p:cNvSpPr>
              <p:nvPr userDrawn="1"/>
            </p:nvSpPr>
            <p:spPr bwMode="ltGray">
              <a:xfrm rot="373331" flipH="1">
                <a:off x="121" y="2907"/>
                <a:ext cx="93" cy="156"/>
              </a:xfrm>
              <a:custGeom>
                <a:avLst/>
                <a:gdLst>
                  <a:gd name="T0" fmla="*/ 49 w 128"/>
                  <a:gd name="T1" fmla="*/ 0 h 217"/>
                  <a:gd name="T2" fmla="*/ 55 w 128"/>
                  <a:gd name="T3" fmla="*/ 4 h 217"/>
                  <a:gd name="T4" fmla="*/ 61 w 128"/>
                  <a:gd name="T5" fmla="*/ 14 h 217"/>
                  <a:gd name="T6" fmla="*/ 65 w 128"/>
                  <a:gd name="T7" fmla="*/ 26 h 217"/>
                  <a:gd name="T8" fmla="*/ 68 w 128"/>
                  <a:gd name="T9" fmla="*/ 40 h 217"/>
                  <a:gd name="T10" fmla="*/ 67 w 128"/>
                  <a:gd name="T11" fmla="*/ 58 h 217"/>
                  <a:gd name="T12" fmla="*/ 61 w 128"/>
                  <a:gd name="T13" fmla="*/ 75 h 217"/>
                  <a:gd name="T14" fmla="*/ 49 w 128"/>
                  <a:gd name="T15" fmla="*/ 93 h 217"/>
                  <a:gd name="T16" fmla="*/ 32 w 128"/>
                  <a:gd name="T17" fmla="*/ 112 h 217"/>
                  <a:gd name="T18" fmla="*/ 26 w 128"/>
                  <a:gd name="T19" fmla="*/ 110 h 217"/>
                  <a:gd name="T20" fmla="*/ 20 w 128"/>
                  <a:gd name="T21" fmla="*/ 109 h 217"/>
                  <a:gd name="T22" fmla="*/ 14 w 128"/>
                  <a:gd name="T23" fmla="*/ 106 h 217"/>
                  <a:gd name="T24" fmla="*/ 9 w 128"/>
                  <a:gd name="T25" fmla="*/ 104 h 217"/>
                  <a:gd name="T26" fmla="*/ 4 w 128"/>
                  <a:gd name="T27" fmla="*/ 101 h 217"/>
                  <a:gd name="T28" fmla="*/ 1 w 128"/>
                  <a:gd name="T29" fmla="*/ 98 h 217"/>
                  <a:gd name="T30" fmla="*/ 0 w 128"/>
                  <a:gd name="T31" fmla="*/ 95 h 217"/>
                  <a:gd name="T32" fmla="*/ 1 w 128"/>
                  <a:gd name="T33" fmla="*/ 92 h 217"/>
                  <a:gd name="T34" fmla="*/ 7 w 128"/>
                  <a:gd name="T35" fmla="*/ 88 h 217"/>
                  <a:gd name="T36" fmla="*/ 15 w 128"/>
                  <a:gd name="T37" fmla="*/ 83 h 217"/>
                  <a:gd name="T38" fmla="*/ 24 w 128"/>
                  <a:gd name="T39" fmla="*/ 78 h 217"/>
                  <a:gd name="T40" fmla="*/ 33 w 128"/>
                  <a:gd name="T41" fmla="*/ 69 h 217"/>
                  <a:gd name="T42" fmla="*/ 41 w 128"/>
                  <a:gd name="T43" fmla="*/ 58 h 217"/>
                  <a:gd name="T44" fmla="*/ 48 w 128"/>
                  <a:gd name="T45" fmla="*/ 43 h 217"/>
                  <a:gd name="T46" fmla="*/ 51 w 128"/>
                  <a:gd name="T47" fmla="*/ 24 h 217"/>
                  <a:gd name="T48" fmla="*/ 49 w 128"/>
                  <a:gd name="T49" fmla="*/ 0 h 217"/>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28" h="217">
                    <a:moveTo>
                      <a:pt x="94" y="0"/>
                    </a:moveTo>
                    <a:lnTo>
                      <a:pt x="105" y="9"/>
                    </a:lnTo>
                    <a:lnTo>
                      <a:pt x="115" y="27"/>
                    </a:lnTo>
                    <a:lnTo>
                      <a:pt x="123" y="50"/>
                    </a:lnTo>
                    <a:lnTo>
                      <a:pt x="128" y="78"/>
                    </a:lnTo>
                    <a:lnTo>
                      <a:pt x="127" y="111"/>
                    </a:lnTo>
                    <a:lnTo>
                      <a:pt x="116" y="145"/>
                    </a:lnTo>
                    <a:lnTo>
                      <a:pt x="94" y="181"/>
                    </a:lnTo>
                    <a:lnTo>
                      <a:pt x="60" y="217"/>
                    </a:lnTo>
                    <a:lnTo>
                      <a:pt x="49" y="213"/>
                    </a:lnTo>
                    <a:lnTo>
                      <a:pt x="38" y="210"/>
                    </a:lnTo>
                    <a:lnTo>
                      <a:pt x="26" y="205"/>
                    </a:lnTo>
                    <a:lnTo>
                      <a:pt x="16" y="201"/>
                    </a:lnTo>
                    <a:lnTo>
                      <a:pt x="8" y="196"/>
                    </a:lnTo>
                    <a:lnTo>
                      <a:pt x="2" y="190"/>
                    </a:lnTo>
                    <a:lnTo>
                      <a:pt x="0" y="183"/>
                    </a:lnTo>
                    <a:lnTo>
                      <a:pt x="1" y="178"/>
                    </a:lnTo>
                    <a:lnTo>
                      <a:pt x="13" y="171"/>
                    </a:lnTo>
                    <a:lnTo>
                      <a:pt x="29" y="161"/>
                    </a:lnTo>
                    <a:lnTo>
                      <a:pt x="46" y="150"/>
                    </a:lnTo>
                    <a:lnTo>
                      <a:pt x="63" y="134"/>
                    </a:lnTo>
                    <a:lnTo>
                      <a:pt x="79" y="112"/>
                    </a:lnTo>
                    <a:lnTo>
                      <a:pt x="91" y="83"/>
                    </a:lnTo>
                    <a:lnTo>
                      <a:pt x="97" y="46"/>
                    </a:lnTo>
                    <a:lnTo>
                      <a:pt x="94" y="0"/>
                    </a:lnTo>
                    <a:close/>
                  </a:path>
                </a:pathLst>
              </a:custGeom>
              <a:solidFill>
                <a:schemeClr val="accent2"/>
              </a:solidFill>
              <a:ln w="9525">
                <a:noFill/>
                <a:round/>
                <a:headEnd/>
                <a:tailEnd/>
              </a:ln>
            </p:spPr>
            <p:txBody>
              <a:bodyPr/>
              <a:lstStyle/>
              <a:p>
                <a:pPr>
                  <a:defRPr/>
                </a:pPr>
                <a:endParaRPr lang="el-GR"/>
              </a:p>
            </p:txBody>
          </p:sp>
          <p:sp>
            <p:nvSpPr>
              <p:cNvPr id="1065" name="Freeform 13"/>
              <p:cNvSpPr>
                <a:spLocks/>
              </p:cNvSpPr>
              <p:nvPr userDrawn="1"/>
            </p:nvSpPr>
            <p:spPr bwMode="ltGray">
              <a:xfrm rot="373331" flipH="1">
                <a:off x="313" y="3110"/>
                <a:ext cx="85" cy="93"/>
              </a:xfrm>
              <a:custGeom>
                <a:avLst/>
                <a:gdLst>
                  <a:gd name="T0" fmla="*/ 39 w 117"/>
                  <a:gd name="T1" fmla="*/ 0 h 132"/>
                  <a:gd name="T2" fmla="*/ 0 w 117"/>
                  <a:gd name="T3" fmla="*/ 13 h 132"/>
                  <a:gd name="T4" fmla="*/ 1 w 117"/>
                  <a:gd name="T5" fmla="*/ 13 h 132"/>
                  <a:gd name="T6" fmla="*/ 7 w 117"/>
                  <a:gd name="T7" fmla="*/ 14 h 132"/>
                  <a:gd name="T8" fmla="*/ 15 w 117"/>
                  <a:gd name="T9" fmla="*/ 18 h 132"/>
                  <a:gd name="T10" fmla="*/ 24 w 117"/>
                  <a:gd name="T11" fmla="*/ 23 h 132"/>
                  <a:gd name="T12" fmla="*/ 35 w 117"/>
                  <a:gd name="T13" fmla="*/ 31 h 132"/>
                  <a:gd name="T14" fmla="*/ 44 w 117"/>
                  <a:gd name="T15" fmla="*/ 39 h 132"/>
                  <a:gd name="T16" fmla="*/ 54 w 117"/>
                  <a:gd name="T17" fmla="*/ 51 h 132"/>
                  <a:gd name="T18" fmla="*/ 61 w 117"/>
                  <a:gd name="T19" fmla="*/ 66 h 132"/>
                  <a:gd name="T20" fmla="*/ 62 w 117"/>
                  <a:gd name="T21" fmla="*/ 60 h 132"/>
                  <a:gd name="T22" fmla="*/ 61 w 117"/>
                  <a:gd name="T23" fmla="*/ 53 h 132"/>
                  <a:gd name="T24" fmla="*/ 57 w 117"/>
                  <a:gd name="T25" fmla="*/ 44 h 132"/>
                  <a:gd name="T26" fmla="*/ 52 w 117"/>
                  <a:gd name="T27" fmla="*/ 37 h 132"/>
                  <a:gd name="T28" fmla="*/ 47 w 117"/>
                  <a:gd name="T29" fmla="*/ 29 h 132"/>
                  <a:gd name="T30" fmla="*/ 41 w 117"/>
                  <a:gd name="T31" fmla="*/ 23 h 132"/>
                  <a:gd name="T32" fmla="*/ 36 w 117"/>
                  <a:gd name="T33" fmla="*/ 18 h 132"/>
                  <a:gd name="T34" fmla="*/ 31 w 117"/>
                  <a:gd name="T35" fmla="*/ 16 h 132"/>
                  <a:gd name="T36" fmla="*/ 36 w 117"/>
                  <a:gd name="T37" fmla="*/ 14 h 132"/>
                  <a:gd name="T38" fmla="*/ 41 w 117"/>
                  <a:gd name="T39" fmla="*/ 14 h 132"/>
                  <a:gd name="T40" fmla="*/ 47 w 117"/>
                  <a:gd name="T41" fmla="*/ 13 h 132"/>
                  <a:gd name="T42" fmla="*/ 52 w 117"/>
                  <a:gd name="T43" fmla="*/ 13 h 132"/>
                  <a:gd name="T44" fmla="*/ 55 w 117"/>
                  <a:gd name="T45" fmla="*/ 12 h 132"/>
                  <a:gd name="T46" fmla="*/ 57 w 117"/>
                  <a:gd name="T47" fmla="*/ 11 h 132"/>
                  <a:gd name="T48" fmla="*/ 60 w 117"/>
                  <a:gd name="T49" fmla="*/ 11 h 132"/>
                  <a:gd name="T50" fmla="*/ 60 w 117"/>
                  <a:gd name="T51" fmla="*/ 11 h 132"/>
                  <a:gd name="T52" fmla="*/ 39 w 117"/>
                  <a:gd name="T53" fmla="*/ 0 h 132"/>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Lst>
                <a:ahLst/>
                <a:cxnLst>
                  <a:cxn ang="T54">
                    <a:pos x="T0" y="T1"/>
                  </a:cxn>
                  <a:cxn ang="T55">
                    <a:pos x="T2" y="T3"/>
                  </a:cxn>
                  <a:cxn ang="T56">
                    <a:pos x="T4" y="T5"/>
                  </a:cxn>
                  <a:cxn ang="T57">
                    <a:pos x="T6" y="T7"/>
                  </a:cxn>
                  <a:cxn ang="T58">
                    <a:pos x="T8" y="T9"/>
                  </a:cxn>
                  <a:cxn ang="T59">
                    <a:pos x="T10" y="T11"/>
                  </a:cxn>
                  <a:cxn ang="T60">
                    <a:pos x="T12" y="T13"/>
                  </a:cxn>
                  <a:cxn ang="T61">
                    <a:pos x="T14" y="T15"/>
                  </a:cxn>
                  <a:cxn ang="T62">
                    <a:pos x="T16" y="T17"/>
                  </a:cxn>
                  <a:cxn ang="T63">
                    <a:pos x="T18" y="T19"/>
                  </a:cxn>
                  <a:cxn ang="T64">
                    <a:pos x="T20" y="T21"/>
                  </a:cxn>
                  <a:cxn ang="T65">
                    <a:pos x="T22" y="T23"/>
                  </a:cxn>
                  <a:cxn ang="T66">
                    <a:pos x="T24" y="T25"/>
                  </a:cxn>
                  <a:cxn ang="T67">
                    <a:pos x="T26" y="T27"/>
                  </a:cxn>
                  <a:cxn ang="T68">
                    <a:pos x="T28" y="T29"/>
                  </a:cxn>
                  <a:cxn ang="T69">
                    <a:pos x="T30" y="T31"/>
                  </a:cxn>
                  <a:cxn ang="T70">
                    <a:pos x="T32" y="T33"/>
                  </a:cxn>
                  <a:cxn ang="T71">
                    <a:pos x="T34" y="T35"/>
                  </a:cxn>
                  <a:cxn ang="T72">
                    <a:pos x="T36" y="T37"/>
                  </a:cxn>
                  <a:cxn ang="T73">
                    <a:pos x="T38" y="T39"/>
                  </a:cxn>
                  <a:cxn ang="T74">
                    <a:pos x="T40" y="T41"/>
                  </a:cxn>
                  <a:cxn ang="T75">
                    <a:pos x="T42" y="T43"/>
                  </a:cxn>
                  <a:cxn ang="T76">
                    <a:pos x="T44" y="T45"/>
                  </a:cxn>
                  <a:cxn ang="T77">
                    <a:pos x="T46" y="T47"/>
                  </a:cxn>
                  <a:cxn ang="T78">
                    <a:pos x="T48" y="T49"/>
                  </a:cxn>
                  <a:cxn ang="T79">
                    <a:pos x="T50" y="T51"/>
                  </a:cxn>
                  <a:cxn ang="T80">
                    <a:pos x="T52" y="T53"/>
                  </a:cxn>
                </a:cxnLst>
                <a:rect l="0" t="0" r="r" b="b"/>
                <a:pathLst>
                  <a:path w="117" h="132">
                    <a:moveTo>
                      <a:pt x="75" y="0"/>
                    </a:moveTo>
                    <a:lnTo>
                      <a:pt x="0" y="25"/>
                    </a:lnTo>
                    <a:lnTo>
                      <a:pt x="3" y="26"/>
                    </a:lnTo>
                    <a:lnTo>
                      <a:pt x="14" y="29"/>
                    </a:lnTo>
                    <a:lnTo>
                      <a:pt x="29" y="36"/>
                    </a:lnTo>
                    <a:lnTo>
                      <a:pt x="46" y="47"/>
                    </a:lnTo>
                    <a:lnTo>
                      <a:pt x="66" y="62"/>
                    </a:lnTo>
                    <a:lnTo>
                      <a:pt x="84" y="80"/>
                    </a:lnTo>
                    <a:lnTo>
                      <a:pt x="102" y="103"/>
                    </a:lnTo>
                    <a:lnTo>
                      <a:pt x="116" y="132"/>
                    </a:lnTo>
                    <a:lnTo>
                      <a:pt x="117" y="120"/>
                    </a:lnTo>
                    <a:lnTo>
                      <a:pt x="115" y="107"/>
                    </a:lnTo>
                    <a:lnTo>
                      <a:pt x="108" y="90"/>
                    </a:lnTo>
                    <a:lnTo>
                      <a:pt x="99" y="74"/>
                    </a:lnTo>
                    <a:lnTo>
                      <a:pt x="89" y="58"/>
                    </a:lnTo>
                    <a:lnTo>
                      <a:pt x="78" y="45"/>
                    </a:lnTo>
                    <a:lnTo>
                      <a:pt x="67" y="36"/>
                    </a:lnTo>
                    <a:lnTo>
                      <a:pt x="58" y="32"/>
                    </a:lnTo>
                    <a:lnTo>
                      <a:pt x="69" y="29"/>
                    </a:lnTo>
                    <a:lnTo>
                      <a:pt x="79" y="28"/>
                    </a:lnTo>
                    <a:lnTo>
                      <a:pt x="89" y="26"/>
                    </a:lnTo>
                    <a:lnTo>
                      <a:pt x="98" y="25"/>
                    </a:lnTo>
                    <a:lnTo>
                      <a:pt x="105" y="24"/>
                    </a:lnTo>
                    <a:lnTo>
                      <a:pt x="109" y="22"/>
                    </a:lnTo>
                    <a:lnTo>
                      <a:pt x="113" y="21"/>
                    </a:lnTo>
                    <a:lnTo>
                      <a:pt x="114" y="21"/>
                    </a:lnTo>
                    <a:lnTo>
                      <a:pt x="75" y="0"/>
                    </a:lnTo>
                    <a:close/>
                  </a:path>
                </a:pathLst>
              </a:custGeom>
              <a:solidFill>
                <a:schemeClr val="accent2"/>
              </a:solidFill>
              <a:ln w="9525">
                <a:noFill/>
                <a:round/>
                <a:headEnd/>
                <a:tailEnd/>
              </a:ln>
            </p:spPr>
            <p:txBody>
              <a:bodyPr/>
              <a:lstStyle/>
              <a:p>
                <a:pPr>
                  <a:defRPr/>
                </a:pPr>
                <a:endParaRPr lang="el-GR"/>
              </a:p>
            </p:txBody>
          </p:sp>
          <p:sp>
            <p:nvSpPr>
              <p:cNvPr id="1066" name="Freeform 14"/>
              <p:cNvSpPr>
                <a:spLocks/>
              </p:cNvSpPr>
              <p:nvPr userDrawn="1"/>
            </p:nvSpPr>
            <p:spPr bwMode="ltGray">
              <a:xfrm rot="373331" flipH="1">
                <a:off x="289" y="3133"/>
                <a:ext cx="21" cy="55"/>
              </a:xfrm>
              <a:custGeom>
                <a:avLst/>
                <a:gdLst>
                  <a:gd name="T0" fmla="*/ 15 w 29"/>
                  <a:gd name="T1" fmla="*/ 0 h 77"/>
                  <a:gd name="T2" fmla="*/ 12 w 29"/>
                  <a:gd name="T3" fmla="*/ 0 h 77"/>
                  <a:gd name="T4" fmla="*/ 9 w 29"/>
                  <a:gd name="T5" fmla="*/ 2 h 77"/>
                  <a:gd name="T6" fmla="*/ 5 w 29"/>
                  <a:gd name="T7" fmla="*/ 4 h 77"/>
                  <a:gd name="T8" fmla="*/ 2 w 29"/>
                  <a:gd name="T9" fmla="*/ 10 h 77"/>
                  <a:gd name="T10" fmla="*/ 1 w 29"/>
                  <a:gd name="T11" fmla="*/ 15 h 77"/>
                  <a:gd name="T12" fmla="*/ 0 w 29"/>
                  <a:gd name="T13" fmla="*/ 22 h 77"/>
                  <a:gd name="T14" fmla="*/ 1 w 29"/>
                  <a:gd name="T15" fmla="*/ 31 h 77"/>
                  <a:gd name="T16" fmla="*/ 6 w 29"/>
                  <a:gd name="T17" fmla="*/ 39 h 77"/>
                  <a:gd name="T18" fmla="*/ 8 w 29"/>
                  <a:gd name="T19" fmla="*/ 27 h 77"/>
                  <a:gd name="T20" fmla="*/ 10 w 29"/>
                  <a:gd name="T21" fmla="*/ 19 h 77"/>
                  <a:gd name="T22" fmla="*/ 12 w 29"/>
                  <a:gd name="T23" fmla="*/ 11 h 77"/>
                  <a:gd name="T24" fmla="*/ 15 w 29"/>
                  <a:gd name="T25" fmla="*/ 0 h 77"/>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29" h="77">
                    <a:moveTo>
                      <a:pt x="29" y="0"/>
                    </a:moveTo>
                    <a:lnTo>
                      <a:pt x="23" y="0"/>
                    </a:lnTo>
                    <a:lnTo>
                      <a:pt x="16" y="4"/>
                    </a:lnTo>
                    <a:lnTo>
                      <a:pt x="9" y="9"/>
                    </a:lnTo>
                    <a:lnTo>
                      <a:pt x="4" y="19"/>
                    </a:lnTo>
                    <a:lnTo>
                      <a:pt x="1" y="30"/>
                    </a:lnTo>
                    <a:lnTo>
                      <a:pt x="0" y="44"/>
                    </a:lnTo>
                    <a:lnTo>
                      <a:pt x="3" y="60"/>
                    </a:lnTo>
                    <a:lnTo>
                      <a:pt x="11" y="77"/>
                    </a:lnTo>
                    <a:lnTo>
                      <a:pt x="15" y="53"/>
                    </a:lnTo>
                    <a:lnTo>
                      <a:pt x="19" y="37"/>
                    </a:lnTo>
                    <a:lnTo>
                      <a:pt x="23" y="22"/>
                    </a:lnTo>
                    <a:lnTo>
                      <a:pt x="29" y="0"/>
                    </a:lnTo>
                    <a:close/>
                  </a:path>
                </a:pathLst>
              </a:custGeom>
              <a:solidFill>
                <a:schemeClr val="accent2"/>
              </a:solidFill>
              <a:ln w="9525">
                <a:noFill/>
                <a:round/>
                <a:headEnd/>
                <a:tailEnd/>
              </a:ln>
            </p:spPr>
            <p:txBody>
              <a:bodyPr/>
              <a:lstStyle/>
              <a:p>
                <a:pPr>
                  <a:defRPr/>
                </a:pPr>
                <a:endParaRPr lang="el-GR"/>
              </a:p>
            </p:txBody>
          </p:sp>
          <p:grpSp>
            <p:nvGrpSpPr>
              <p:cNvPr id="1067" name="Group 15"/>
              <p:cNvGrpSpPr>
                <a:grpSpLocks/>
              </p:cNvGrpSpPr>
              <p:nvPr userDrawn="1"/>
            </p:nvGrpSpPr>
            <p:grpSpPr bwMode="auto">
              <a:xfrm rot="10886446" flipH="1">
                <a:off x="335" y="3251"/>
                <a:ext cx="608" cy="369"/>
                <a:chOff x="-366" y="1704"/>
                <a:chExt cx="608" cy="369"/>
              </a:xfrm>
            </p:grpSpPr>
            <p:sp>
              <p:nvSpPr>
                <p:cNvPr id="1068" name="Freeform 16"/>
                <p:cNvSpPr>
                  <a:spLocks/>
                </p:cNvSpPr>
                <p:nvPr userDrawn="1"/>
              </p:nvSpPr>
              <p:spPr bwMode="ltGray">
                <a:xfrm rot="4200091">
                  <a:off x="-243" y="1807"/>
                  <a:ext cx="143" cy="390"/>
                </a:xfrm>
                <a:custGeom>
                  <a:avLst/>
                  <a:gdLst>
                    <a:gd name="T0" fmla="*/ 6 w 207"/>
                    <a:gd name="T1" fmla="*/ 21 h 564"/>
                    <a:gd name="T2" fmla="*/ 3 w 207"/>
                    <a:gd name="T3" fmla="*/ 35 h 564"/>
                    <a:gd name="T4" fmla="*/ 1 w 207"/>
                    <a:gd name="T5" fmla="*/ 47 h 564"/>
                    <a:gd name="T6" fmla="*/ 0 w 207"/>
                    <a:gd name="T7" fmla="*/ 59 h 564"/>
                    <a:gd name="T8" fmla="*/ 0 w 207"/>
                    <a:gd name="T9" fmla="*/ 72 h 564"/>
                    <a:gd name="T10" fmla="*/ 1 w 207"/>
                    <a:gd name="T11" fmla="*/ 86 h 564"/>
                    <a:gd name="T12" fmla="*/ 3 w 207"/>
                    <a:gd name="T13" fmla="*/ 101 h 564"/>
                    <a:gd name="T14" fmla="*/ 8 w 207"/>
                    <a:gd name="T15" fmla="*/ 118 h 564"/>
                    <a:gd name="T16" fmla="*/ 14 w 207"/>
                    <a:gd name="T17" fmla="*/ 137 h 564"/>
                    <a:gd name="T18" fmla="*/ 21 w 207"/>
                    <a:gd name="T19" fmla="*/ 156 h 564"/>
                    <a:gd name="T20" fmla="*/ 29 w 207"/>
                    <a:gd name="T21" fmla="*/ 174 h 564"/>
                    <a:gd name="T22" fmla="*/ 39 w 207"/>
                    <a:gd name="T23" fmla="*/ 194 h 564"/>
                    <a:gd name="T24" fmla="*/ 50 w 207"/>
                    <a:gd name="T25" fmla="*/ 213 h 564"/>
                    <a:gd name="T26" fmla="*/ 63 w 207"/>
                    <a:gd name="T27" fmla="*/ 231 h 564"/>
                    <a:gd name="T28" fmla="*/ 75 w 207"/>
                    <a:gd name="T29" fmla="*/ 247 h 564"/>
                    <a:gd name="T30" fmla="*/ 87 w 207"/>
                    <a:gd name="T31" fmla="*/ 260 h 564"/>
                    <a:gd name="T32" fmla="*/ 99 w 207"/>
                    <a:gd name="T33" fmla="*/ 270 h 564"/>
                    <a:gd name="T34" fmla="*/ 77 w 207"/>
                    <a:gd name="T35" fmla="*/ 239 h 564"/>
                    <a:gd name="T36" fmla="*/ 61 w 207"/>
                    <a:gd name="T37" fmla="*/ 214 h 564"/>
                    <a:gd name="T38" fmla="*/ 49 w 207"/>
                    <a:gd name="T39" fmla="*/ 194 h 564"/>
                    <a:gd name="T40" fmla="*/ 41 w 207"/>
                    <a:gd name="T41" fmla="*/ 176 h 564"/>
                    <a:gd name="T42" fmla="*/ 36 w 207"/>
                    <a:gd name="T43" fmla="*/ 161 h 564"/>
                    <a:gd name="T44" fmla="*/ 32 w 207"/>
                    <a:gd name="T45" fmla="*/ 148 h 564"/>
                    <a:gd name="T46" fmla="*/ 30 w 207"/>
                    <a:gd name="T47" fmla="*/ 136 h 564"/>
                    <a:gd name="T48" fmla="*/ 27 w 207"/>
                    <a:gd name="T49" fmla="*/ 124 h 564"/>
                    <a:gd name="T50" fmla="*/ 21 w 207"/>
                    <a:gd name="T51" fmla="*/ 98 h 564"/>
                    <a:gd name="T52" fmla="*/ 19 w 207"/>
                    <a:gd name="T53" fmla="*/ 67 h 564"/>
                    <a:gd name="T54" fmla="*/ 21 w 207"/>
                    <a:gd name="T55" fmla="*/ 33 h 564"/>
                    <a:gd name="T56" fmla="*/ 24 w 207"/>
                    <a:gd name="T57" fmla="*/ 0 h 564"/>
                    <a:gd name="T58" fmla="*/ 6 w 207"/>
                    <a:gd name="T59" fmla="*/ 21 h 564"/>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207" h="564">
                      <a:moveTo>
                        <a:pt x="12" y="44"/>
                      </a:moveTo>
                      <a:lnTo>
                        <a:pt x="6" y="72"/>
                      </a:lnTo>
                      <a:lnTo>
                        <a:pt x="3" y="99"/>
                      </a:lnTo>
                      <a:lnTo>
                        <a:pt x="0" y="125"/>
                      </a:lnTo>
                      <a:lnTo>
                        <a:pt x="0" y="151"/>
                      </a:lnTo>
                      <a:lnTo>
                        <a:pt x="3" y="180"/>
                      </a:lnTo>
                      <a:lnTo>
                        <a:pt x="7" y="211"/>
                      </a:lnTo>
                      <a:lnTo>
                        <a:pt x="16" y="247"/>
                      </a:lnTo>
                      <a:lnTo>
                        <a:pt x="29" y="287"/>
                      </a:lnTo>
                      <a:lnTo>
                        <a:pt x="43" y="325"/>
                      </a:lnTo>
                      <a:lnTo>
                        <a:pt x="61" y="364"/>
                      </a:lnTo>
                      <a:lnTo>
                        <a:pt x="83" y="406"/>
                      </a:lnTo>
                      <a:lnTo>
                        <a:pt x="106" y="446"/>
                      </a:lnTo>
                      <a:lnTo>
                        <a:pt x="132" y="483"/>
                      </a:lnTo>
                      <a:lnTo>
                        <a:pt x="157" y="516"/>
                      </a:lnTo>
                      <a:lnTo>
                        <a:pt x="182" y="544"/>
                      </a:lnTo>
                      <a:lnTo>
                        <a:pt x="207" y="564"/>
                      </a:lnTo>
                      <a:lnTo>
                        <a:pt x="160" y="501"/>
                      </a:lnTo>
                      <a:lnTo>
                        <a:pt x="127" y="448"/>
                      </a:lnTo>
                      <a:lnTo>
                        <a:pt x="103" y="405"/>
                      </a:lnTo>
                      <a:lnTo>
                        <a:pt x="87" y="368"/>
                      </a:lnTo>
                      <a:lnTo>
                        <a:pt x="75" y="337"/>
                      </a:lnTo>
                      <a:lnTo>
                        <a:pt x="68" y="309"/>
                      </a:lnTo>
                      <a:lnTo>
                        <a:pt x="63" y="285"/>
                      </a:lnTo>
                      <a:lnTo>
                        <a:pt x="56" y="261"/>
                      </a:lnTo>
                      <a:lnTo>
                        <a:pt x="44" y="205"/>
                      </a:lnTo>
                      <a:lnTo>
                        <a:pt x="41" y="140"/>
                      </a:lnTo>
                      <a:lnTo>
                        <a:pt x="43" y="68"/>
                      </a:lnTo>
                      <a:lnTo>
                        <a:pt x="50" y="0"/>
                      </a:lnTo>
                      <a:lnTo>
                        <a:pt x="12" y="44"/>
                      </a:lnTo>
                      <a:close/>
                    </a:path>
                  </a:pathLst>
                </a:custGeom>
                <a:solidFill>
                  <a:schemeClr val="accent2"/>
                </a:solidFill>
                <a:ln w="9525">
                  <a:noFill/>
                  <a:round/>
                  <a:headEnd/>
                  <a:tailEnd/>
                </a:ln>
              </p:spPr>
              <p:txBody>
                <a:bodyPr/>
                <a:lstStyle/>
                <a:p>
                  <a:pPr>
                    <a:defRPr/>
                  </a:pPr>
                  <a:endParaRPr lang="el-GR"/>
                </a:p>
              </p:txBody>
            </p:sp>
            <p:sp>
              <p:nvSpPr>
                <p:cNvPr id="1069" name="Freeform 17"/>
                <p:cNvSpPr>
                  <a:spLocks/>
                </p:cNvSpPr>
                <p:nvPr userDrawn="1"/>
              </p:nvSpPr>
              <p:spPr bwMode="ltGray">
                <a:xfrm rot="4200091">
                  <a:off x="124" y="1761"/>
                  <a:ext cx="33" cy="160"/>
                </a:xfrm>
                <a:custGeom>
                  <a:avLst/>
                  <a:gdLst>
                    <a:gd name="T0" fmla="*/ 0 w 47"/>
                    <a:gd name="T1" fmla="*/ 9 h 232"/>
                    <a:gd name="T2" fmla="*/ 7 w 47"/>
                    <a:gd name="T3" fmla="*/ 26 h 232"/>
                    <a:gd name="T4" fmla="*/ 11 w 47"/>
                    <a:gd name="T5" fmla="*/ 48 h 232"/>
                    <a:gd name="T6" fmla="*/ 12 w 47"/>
                    <a:gd name="T7" fmla="*/ 76 h 232"/>
                    <a:gd name="T8" fmla="*/ 9 w 47"/>
                    <a:gd name="T9" fmla="*/ 110 h 232"/>
                    <a:gd name="T10" fmla="*/ 22 w 47"/>
                    <a:gd name="T11" fmla="*/ 103 h 232"/>
                    <a:gd name="T12" fmla="*/ 23 w 47"/>
                    <a:gd name="T13" fmla="*/ 85 h 232"/>
                    <a:gd name="T14" fmla="*/ 23 w 47"/>
                    <a:gd name="T15" fmla="*/ 67 h 232"/>
                    <a:gd name="T16" fmla="*/ 22 w 47"/>
                    <a:gd name="T17" fmla="*/ 49 h 232"/>
                    <a:gd name="T18" fmla="*/ 20 w 47"/>
                    <a:gd name="T19" fmla="*/ 34 h 232"/>
                    <a:gd name="T20" fmla="*/ 18 w 47"/>
                    <a:gd name="T21" fmla="*/ 25 h 232"/>
                    <a:gd name="T22" fmla="*/ 14 w 47"/>
                    <a:gd name="T23" fmla="*/ 16 h 232"/>
                    <a:gd name="T24" fmla="*/ 11 w 47"/>
                    <a:gd name="T25" fmla="*/ 8 h 232"/>
                    <a:gd name="T26" fmla="*/ 6 w 47"/>
                    <a:gd name="T27" fmla="*/ 0 h 232"/>
                    <a:gd name="T28" fmla="*/ 0 w 47"/>
                    <a:gd name="T29" fmla="*/ 9 h 23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47" h="232">
                      <a:moveTo>
                        <a:pt x="0" y="19"/>
                      </a:moveTo>
                      <a:lnTo>
                        <a:pt x="14" y="55"/>
                      </a:lnTo>
                      <a:lnTo>
                        <a:pt x="22" y="101"/>
                      </a:lnTo>
                      <a:lnTo>
                        <a:pt x="24" y="159"/>
                      </a:lnTo>
                      <a:lnTo>
                        <a:pt x="19" y="232"/>
                      </a:lnTo>
                      <a:lnTo>
                        <a:pt x="45" y="217"/>
                      </a:lnTo>
                      <a:lnTo>
                        <a:pt x="47" y="178"/>
                      </a:lnTo>
                      <a:lnTo>
                        <a:pt x="47" y="140"/>
                      </a:lnTo>
                      <a:lnTo>
                        <a:pt x="45" y="103"/>
                      </a:lnTo>
                      <a:lnTo>
                        <a:pt x="41" y="71"/>
                      </a:lnTo>
                      <a:lnTo>
                        <a:pt x="36" y="52"/>
                      </a:lnTo>
                      <a:lnTo>
                        <a:pt x="29" y="34"/>
                      </a:lnTo>
                      <a:lnTo>
                        <a:pt x="22" y="17"/>
                      </a:lnTo>
                      <a:lnTo>
                        <a:pt x="13" y="0"/>
                      </a:lnTo>
                      <a:lnTo>
                        <a:pt x="0" y="19"/>
                      </a:lnTo>
                      <a:close/>
                    </a:path>
                  </a:pathLst>
                </a:custGeom>
                <a:solidFill>
                  <a:schemeClr val="accent2"/>
                </a:solidFill>
                <a:ln w="9525">
                  <a:noFill/>
                  <a:round/>
                  <a:headEnd/>
                  <a:tailEnd/>
                </a:ln>
              </p:spPr>
              <p:txBody>
                <a:bodyPr/>
                <a:lstStyle/>
                <a:p>
                  <a:pPr>
                    <a:defRPr/>
                  </a:pPr>
                  <a:endParaRPr lang="el-GR"/>
                </a:p>
              </p:txBody>
            </p:sp>
            <p:sp>
              <p:nvSpPr>
                <p:cNvPr id="1070" name="Freeform 18"/>
                <p:cNvSpPr>
                  <a:spLocks/>
                </p:cNvSpPr>
                <p:nvPr userDrawn="1"/>
              </p:nvSpPr>
              <p:spPr bwMode="ltGray">
                <a:xfrm rot="4200091">
                  <a:off x="196" y="1721"/>
                  <a:ext cx="60" cy="27"/>
                </a:xfrm>
                <a:custGeom>
                  <a:avLst/>
                  <a:gdLst>
                    <a:gd name="T0" fmla="*/ 41 w 87"/>
                    <a:gd name="T1" fmla="*/ 10 h 40"/>
                    <a:gd name="T2" fmla="*/ 37 w 87"/>
                    <a:gd name="T3" fmla="*/ 7 h 40"/>
                    <a:gd name="T4" fmla="*/ 32 w 87"/>
                    <a:gd name="T5" fmla="*/ 5 h 40"/>
                    <a:gd name="T6" fmla="*/ 28 w 87"/>
                    <a:gd name="T7" fmla="*/ 3 h 40"/>
                    <a:gd name="T8" fmla="*/ 22 w 87"/>
                    <a:gd name="T9" fmla="*/ 2 h 40"/>
                    <a:gd name="T10" fmla="*/ 18 w 87"/>
                    <a:gd name="T11" fmla="*/ 1 h 40"/>
                    <a:gd name="T12" fmla="*/ 12 w 87"/>
                    <a:gd name="T13" fmla="*/ 1 h 40"/>
                    <a:gd name="T14" fmla="*/ 6 w 87"/>
                    <a:gd name="T15" fmla="*/ 0 h 40"/>
                    <a:gd name="T16" fmla="*/ 0 w 87"/>
                    <a:gd name="T17" fmla="*/ 1 h 40"/>
                    <a:gd name="T18" fmla="*/ 3 w 87"/>
                    <a:gd name="T19" fmla="*/ 3 h 40"/>
                    <a:gd name="T20" fmla="*/ 7 w 87"/>
                    <a:gd name="T21" fmla="*/ 5 h 40"/>
                    <a:gd name="T22" fmla="*/ 10 w 87"/>
                    <a:gd name="T23" fmla="*/ 6 h 40"/>
                    <a:gd name="T24" fmla="*/ 16 w 87"/>
                    <a:gd name="T25" fmla="*/ 8 h 40"/>
                    <a:gd name="T26" fmla="*/ 20 w 87"/>
                    <a:gd name="T27" fmla="*/ 10 h 40"/>
                    <a:gd name="T28" fmla="*/ 25 w 87"/>
                    <a:gd name="T29" fmla="*/ 12 h 40"/>
                    <a:gd name="T30" fmla="*/ 30 w 87"/>
                    <a:gd name="T31" fmla="*/ 15 h 40"/>
                    <a:gd name="T32" fmla="*/ 35 w 87"/>
                    <a:gd name="T33" fmla="*/ 18 h 40"/>
                    <a:gd name="T34" fmla="*/ 41 w 87"/>
                    <a:gd name="T35" fmla="*/ 10 h 40"/>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7" h="40">
                      <a:moveTo>
                        <a:pt x="87" y="22"/>
                      </a:moveTo>
                      <a:lnTo>
                        <a:pt x="77" y="17"/>
                      </a:lnTo>
                      <a:lnTo>
                        <a:pt x="68" y="12"/>
                      </a:lnTo>
                      <a:lnTo>
                        <a:pt x="58" y="7"/>
                      </a:lnTo>
                      <a:lnTo>
                        <a:pt x="47" y="5"/>
                      </a:lnTo>
                      <a:lnTo>
                        <a:pt x="37" y="3"/>
                      </a:lnTo>
                      <a:lnTo>
                        <a:pt x="26" y="2"/>
                      </a:lnTo>
                      <a:lnTo>
                        <a:pt x="13" y="0"/>
                      </a:lnTo>
                      <a:lnTo>
                        <a:pt x="0" y="2"/>
                      </a:lnTo>
                      <a:lnTo>
                        <a:pt x="6" y="6"/>
                      </a:lnTo>
                      <a:lnTo>
                        <a:pt x="14" y="10"/>
                      </a:lnTo>
                      <a:lnTo>
                        <a:pt x="22" y="14"/>
                      </a:lnTo>
                      <a:lnTo>
                        <a:pt x="33" y="18"/>
                      </a:lnTo>
                      <a:lnTo>
                        <a:pt x="42" y="22"/>
                      </a:lnTo>
                      <a:lnTo>
                        <a:pt x="52" y="27"/>
                      </a:lnTo>
                      <a:lnTo>
                        <a:pt x="64" y="33"/>
                      </a:lnTo>
                      <a:lnTo>
                        <a:pt x="74" y="40"/>
                      </a:lnTo>
                      <a:lnTo>
                        <a:pt x="87" y="22"/>
                      </a:lnTo>
                      <a:close/>
                    </a:path>
                  </a:pathLst>
                </a:custGeom>
                <a:solidFill>
                  <a:schemeClr val="accent2"/>
                </a:solidFill>
                <a:ln w="9525">
                  <a:noFill/>
                  <a:round/>
                  <a:headEnd/>
                  <a:tailEnd/>
                </a:ln>
              </p:spPr>
              <p:txBody>
                <a:bodyPr/>
                <a:lstStyle/>
                <a:p>
                  <a:pPr>
                    <a:defRPr/>
                  </a:pPr>
                  <a:endParaRPr lang="el-GR"/>
                </a:p>
              </p:txBody>
            </p:sp>
          </p:grpSp>
        </p:grpSp>
        <p:grpSp>
          <p:nvGrpSpPr>
            <p:cNvPr id="1036" name="Group 19"/>
            <p:cNvGrpSpPr>
              <a:grpSpLocks/>
            </p:cNvGrpSpPr>
            <p:nvPr/>
          </p:nvGrpSpPr>
          <p:grpSpPr bwMode="auto">
            <a:xfrm rot="6248562">
              <a:off x="343" y="3854"/>
              <a:ext cx="392" cy="424"/>
              <a:chOff x="1727" y="866"/>
              <a:chExt cx="129" cy="157"/>
            </a:xfrm>
          </p:grpSpPr>
          <p:sp>
            <p:nvSpPr>
              <p:cNvPr id="1059" name="Freeform 20"/>
              <p:cNvSpPr>
                <a:spLocks/>
              </p:cNvSpPr>
              <p:nvPr userDrawn="1"/>
            </p:nvSpPr>
            <p:spPr bwMode="ltGray">
              <a:xfrm>
                <a:off x="1727" y="868"/>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1060" name="Freeform 21"/>
              <p:cNvSpPr>
                <a:spLocks/>
              </p:cNvSpPr>
              <p:nvPr userDrawn="1"/>
            </p:nvSpPr>
            <p:spPr bwMode="ltGray">
              <a:xfrm>
                <a:off x="1786" y="896"/>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1061" name="Freeform 22"/>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grpSp>
          <p:nvGrpSpPr>
            <p:cNvPr id="1037" name="Group 23"/>
            <p:cNvGrpSpPr>
              <a:grpSpLocks/>
            </p:cNvGrpSpPr>
            <p:nvPr/>
          </p:nvGrpSpPr>
          <p:grpSpPr bwMode="auto">
            <a:xfrm rot="5003157">
              <a:off x="249" y="1102"/>
              <a:ext cx="412" cy="500"/>
              <a:chOff x="1727" y="866"/>
              <a:chExt cx="129" cy="157"/>
            </a:xfrm>
          </p:grpSpPr>
          <p:sp>
            <p:nvSpPr>
              <p:cNvPr id="1056" name="Freeform 24"/>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1057" name="Freeform 25"/>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1058" name="Freeform 26"/>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grpSp>
          <p:nvGrpSpPr>
            <p:cNvPr id="1038" name="Group 27"/>
            <p:cNvGrpSpPr>
              <a:grpSpLocks/>
            </p:cNvGrpSpPr>
            <p:nvPr/>
          </p:nvGrpSpPr>
          <p:grpSpPr bwMode="auto">
            <a:xfrm>
              <a:off x="815" y="0"/>
              <a:ext cx="345" cy="367"/>
              <a:chOff x="1727" y="866"/>
              <a:chExt cx="129" cy="157"/>
            </a:xfrm>
          </p:grpSpPr>
          <p:sp>
            <p:nvSpPr>
              <p:cNvPr id="1053" name="Freeform 28"/>
              <p:cNvSpPr>
                <a:spLocks/>
              </p:cNvSpPr>
              <p:nvPr userDrawn="1"/>
            </p:nvSpPr>
            <p:spPr bwMode="ltGray">
              <a:xfrm>
                <a:off x="1727" y="866"/>
                <a:ext cx="41" cy="59"/>
              </a:xfrm>
              <a:custGeom>
                <a:avLst/>
                <a:gdLst>
                  <a:gd name="T0" fmla="*/ 20 w 83"/>
                  <a:gd name="T1" fmla="*/ 7 h 117"/>
                  <a:gd name="T2" fmla="*/ 6 w 83"/>
                  <a:gd name="T3" fmla="*/ 0 h 117"/>
                  <a:gd name="T4" fmla="*/ 0 w 83"/>
                  <a:gd name="T5" fmla="*/ 30 h 117"/>
                  <a:gd name="T6" fmla="*/ 20 w 83"/>
                  <a:gd name="T7" fmla="*/ 7 h 11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3" h="117">
                    <a:moveTo>
                      <a:pt x="83" y="28"/>
                    </a:moveTo>
                    <a:lnTo>
                      <a:pt x="27" y="0"/>
                    </a:lnTo>
                    <a:lnTo>
                      <a:pt x="0" y="117"/>
                    </a:lnTo>
                    <a:lnTo>
                      <a:pt x="83" y="28"/>
                    </a:lnTo>
                    <a:close/>
                  </a:path>
                </a:pathLst>
              </a:custGeom>
              <a:solidFill>
                <a:schemeClr val="bg2"/>
              </a:solidFill>
              <a:ln w="9525">
                <a:noFill/>
                <a:round/>
                <a:headEnd/>
                <a:tailEnd/>
              </a:ln>
            </p:spPr>
            <p:txBody>
              <a:bodyPr/>
              <a:lstStyle/>
              <a:p>
                <a:pPr>
                  <a:defRPr/>
                </a:pPr>
                <a:endParaRPr lang="el-GR"/>
              </a:p>
            </p:txBody>
          </p:sp>
          <p:sp>
            <p:nvSpPr>
              <p:cNvPr id="1054" name="Freeform 29"/>
              <p:cNvSpPr>
                <a:spLocks/>
              </p:cNvSpPr>
              <p:nvPr userDrawn="1"/>
            </p:nvSpPr>
            <p:spPr bwMode="ltGray">
              <a:xfrm>
                <a:off x="1786" y="894"/>
                <a:ext cx="70" cy="49"/>
              </a:xfrm>
              <a:custGeom>
                <a:avLst/>
                <a:gdLst>
                  <a:gd name="T0" fmla="*/ 0 w 140"/>
                  <a:gd name="T1" fmla="*/ 25 h 98"/>
                  <a:gd name="T2" fmla="*/ 30 w 140"/>
                  <a:gd name="T3" fmla="*/ 0 h 98"/>
                  <a:gd name="T4" fmla="*/ 35 w 140"/>
                  <a:gd name="T5" fmla="*/ 13 h 98"/>
                  <a:gd name="T6" fmla="*/ 0 w 140"/>
                  <a:gd name="T7" fmla="*/ 25 h 98"/>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0" h="98">
                    <a:moveTo>
                      <a:pt x="0" y="98"/>
                    </a:moveTo>
                    <a:lnTo>
                      <a:pt x="118" y="0"/>
                    </a:lnTo>
                    <a:lnTo>
                      <a:pt x="140" y="49"/>
                    </a:lnTo>
                    <a:lnTo>
                      <a:pt x="0" y="98"/>
                    </a:lnTo>
                    <a:close/>
                  </a:path>
                </a:pathLst>
              </a:custGeom>
              <a:solidFill>
                <a:schemeClr val="bg2"/>
              </a:solidFill>
              <a:ln w="9525">
                <a:noFill/>
                <a:round/>
                <a:headEnd/>
                <a:tailEnd/>
              </a:ln>
            </p:spPr>
            <p:txBody>
              <a:bodyPr/>
              <a:lstStyle/>
              <a:p>
                <a:pPr>
                  <a:defRPr/>
                </a:pPr>
                <a:endParaRPr lang="el-GR"/>
              </a:p>
            </p:txBody>
          </p:sp>
          <p:sp>
            <p:nvSpPr>
              <p:cNvPr id="1055" name="Freeform 30"/>
              <p:cNvSpPr>
                <a:spLocks/>
              </p:cNvSpPr>
              <p:nvPr userDrawn="1"/>
            </p:nvSpPr>
            <p:spPr bwMode="ltGray">
              <a:xfrm>
                <a:off x="1772" y="998"/>
                <a:ext cx="73" cy="25"/>
              </a:xfrm>
              <a:custGeom>
                <a:avLst/>
                <a:gdLst>
                  <a:gd name="T0" fmla="*/ 0 w 145"/>
                  <a:gd name="T1" fmla="*/ 2 h 49"/>
                  <a:gd name="T2" fmla="*/ 37 w 145"/>
                  <a:gd name="T3" fmla="*/ 0 h 49"/>
                  <a:gd name="T4" fmla="*/ 33 w 145"/>
                  <a:gd name="T5" fmla="*/ 13 h 49"/>
                  <a:gd name="T6" fmla="*/ 0 w 145"/>
                  <a:gd name="T7" fmla="*/ 2 h 49"/>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45" h="49">
                    <a:moveTo>
                      <a:pt x="0" y="7"/>
                    </a:moveTo>
                    <a:lnTo>
                      <a:pt x="145" y="0"/>
                    </a:lnTo>
                    <a:lnTo>
                      <a:pt x="131" y="49"/>
                    </a:lnTo>
                    <a:lnTo>
                      <a:pt x="0" y="7"/>
                    </a:lnTo>
                    <a:close/>
                  </a:path>
                </a:pathLst>
              </a:custGeom>
              <a:solidFill>
                <a:schemeClr val="bg2"/>
              </a:solidFill>
              <a:ln w="9525">
                <a:noFill/>
                <a:round/>
                <a:headEnd/>
                <a:tailEnd/>
              </a:ln>
            </p:spPr>
            <p:txBody>
              <a:bodyPr/>
              <a:lstStyle/>
              <a:p>
                <a:pPr>
                  <a:defRPr/>
                </a:pPr>
                <a:endParaRPr lang="el-GR"/>
              </a:p>
            </p:txBody>
          </p:sp>
        </p:grpSp>
        <p:sp>
          <p:nvSpPr>
            <p:cNvPr id="1039" name="Freeform 31"/>
            <p:cNvSpPr>
              <a:spLocks/>
            </p:cNvSpPr>
            <p:nvPr/>
          </p:nvSpPr>
          <p:spPr bwMode="ltGray">
            <a:xfrm>
              <a:off x="87" y="94"/>
              <a:ext cx="699" cy="756"/>
            </a:xfrm>
            <a:custGeom>
              <a:avLst/>
              <a:gdLst>
                <a:gd name="T0" fmla="*/ 1 w 699"/>
                <a:gd name="T1" fmla="*/ 392 h 756"/>
                <a:gd name="T2" fmla="*/ 3 w 699"/>
                <a:gd name="T3" fmla="*/ 252 h 756"/>
                <a:gd name="T4" fmla="*/ 21 w 699"/>
                <a:gd name="T5" fmla="*/ 210 h 756"/>
                <a:gd name="T6" fmla="*/ 29 w 699"/>
                <a:gd name="T7" fmla="*/ 182 h 756"/>
                <a:gd name="T8" fmla="*/ 39 w 699"/>
                <a:gd name="T9" fmla="*/ 154 h 756"/>
                <a:gd name="T10" fmla="*/ 51 w 699"/>
                <a:gd name="T11" fmla="*/ 138 h 756"/>
                <a:gd name="T12" fmla="*/ 111 w 699"/>
                <a:gd name="T13" fmla="*/ 74 h 756"/>
                <a:gd name="T14" fmla="*/ 169 w 699"/>
                <a:gd name="T15" fmla="*/ 30 h 756"/>
                <a:gd name="T16" fmla="*/ 225 w 699"/>
                <a:gd name="T17" fmla="*/ 10 h 756"/>
                <a:gd name="T18" fmla="*/ 249 w 699"/>
                <a:gd name="T19" fmla="*/ 4 h 756"/>
                <a:gd name="T20" fmla="*/ 265 w 699"/>
                <a:gd name="T21" fmla="*/ 0 h 756"/>
                <a:gd name="T22" fmla="*/ 357 w 699"/>
                <a:gd name="T23" fmla="*/ 2 h 756"/>
                <a:gd name="T24" fmla="*/ 385 w 699"/>
                <a:gd name="T25" fmla="*/ 6 h 756"/>
                <a:gd name="T26" fmla="*/ 489 w 699"/>
                <a:gd name="T27" fmla="*/ 40 h 756"/>
                <a:gd name="T28" fmla="*/ 619 w 699"/>
                <a:gd name="T29" fmla="*/ 128 h 756"/>
                <a:gd name="T30" fmla="*/ 653 w 699"/>
                <a:gd name="T31" fmla="*/ 178 h 756"/>
                <a:gd name="T32" fmla="*/ 693 w 699"/>
                <a:gd name="T33" fmla="*/ 322 h 756"/>
                <a:gd name="T34" fmla="*/ 687 w 699"/>
                <a:gd name="T35" fmla="*/ 434 h 756"/>
                <a:gd name="T36" fmla="*/ 665 w 699"/>
                <a:gd name="T37" fmla="*/ 538 h 756"/>
                <a:gd name="T38" fmla="*/ 639 w 699"/>
                <a:gd name="T39" fmla="*/ 564 h 756"/>
                <a:gd name="T40" fmla="*/ 631 w 699"/>
                <a:gd name="T41" fmla="*/ 580 h 756"/>
                <a:gd name="T42" fmla="*/ 607 w 699"/>
                <a:gd name="T43" fmla="*/ 588 h 756"/>
                <a:gd name="T44" fmla="*/ 473 w 699"/>
                <a:gd name="T45" fmla="*/ 664 h 756"/>
                <a:gd name="T46" fmla="*/ 449 w 699"/>
                <a:gd name="T47" fmla="*/ 678 h 756"/>
                <a:gd name="T48" fmla="*/ 405 w 699"/>
                <a:gd name="T49" fmla="*/ 684 h 756"/>
                <a:gd name="T50" fmla="*/ 375 w 699"/>
                <a:gd name="T51" fmla="*/ 690 h 756"/>
                <a:gd name="T52" fmla="*/ 267 w 699"/>
                <a:gd name="T53" fmla="*/ 684 h 756"/>
                <a:gd name="T54" fmla="*/ 259 w 699"/>
                <a:gd name="T55" fmla="*/ 722 h 756"/>
                <a:gd name="T56" fmla="*/ 241 w 699"/>
                <a:gd name="T57" fmla="*/ 756 h 756"/>
                <a:gd name="T58" fmla="*/ 185 w 699"/>
                <a:gd name="T59" fmla="*/ 728 h 756"/>
                <a:gd name="T60" fmla="*/ 163 w 699"/>
                <a:gd name="T61" fmla="*/ 720 h 756"/>
                <a:gd name="T62" fmla="*/ 151 w 699"/>
                <a:gd name="T63" fmla="*/ 716 h 756"/>
                <a:gd name="T64" fmla="*/ 195 w 699"/>
                <a:gd name="T65" fmla="*/ 674 h 756"/>
                <a:gd name="T66" fmla="*/ 211 w 699"/>
                <a:gd name="T67" fmla="*/ 644 h 756"/>
                <a:gd name="T68" fmla="*/ 209 w 699"/>
                <a:gd name="T69" fmla="*/ 626 h 756"/>
                <a:gd name="T70" fmla="*/ 195 w 699"/>
                <a:gd name="T71" fmla="*/ 620 h 756"/>
                <a:gd name="T72" fmla="*/ 165 w 699"/>
                <a:gd name="T73" fmla="*/ 596 h 756"/>
                <a:gd name="T74" fmla="*/ 99 w 699"/>
                <a:gd name="T75" fmla="*/ 534 h 756"/>
                <a:gd name="T76" fmla="*/ 61 w 699"/>
                <a:gd name="T77" fmla="*/ 506 h 756"/>
                <a:gd name="T78" fmla="*/ 23 w 699"/>
                <a:gd name="T79" fmla="*/ 470 h 756"/>
                <a:gd name="T80" fmla="*/ 7 w 699"/>
                <a:gd name="T81" fmla="*/ 434 h 756"/>
                <a:gd name="T82" fmla="*/ 5 w 699"/>
                <a:gd name="T83" fmla="*/ 396 h 756"/>
                <a:gd name="T84" fmla="*/ 1 w 699"/>
                <a:gd name="T85" fmla="*/ 392 h 75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0" t="0" r="r" b="b"/>
              <a:pathLst>
                <a:path w="699" h="756">
                  <a:moveTo>
                    <a:pt x="1" y="392"/>
                  </a:moveTo>
                  <a:cubicBezTo>
                    <a:pt x="2" y="345"/>
                    <a:pt x="2" y="299"/>
                    <a:pt x="3" y="252"/>
                  </a:cubicBezTo>
                  <a:cubicBezTo>
                    <a:pt x="3" y="238"/>
                    <a:pt x="16" y="224"/>
                    <a:pt x="21" y="210"/>
                  </a:cubicBezTo>
                  <a:cubicBezTo>
                    <a:pt x="24" y="202"/>
                    <a:pt x="29" y="182"/>
                    <a:pt x="29" y="182"/>
                  </a:cubicBezTo>
                  <a:cubicBezTo>
                    <a:pt x="32" y="173"/>
                    <a:pt x="34" y="163"/>
                    <a:pt x="39" y="154"/>
                  </a:cubicBezTo>
                  <a:cubicBezTo>
                    <a:pt x="42" y="148"/>
                    <a:pt x="51" y="138"/>
                    <a:pt x="51" y="138"/>
                  </a:cubicBezTo>
                  <a:cubicBezTo>
                    <a:pt x="58" y="116"/>
                    <a:pt x="88" y="82"/>
                    <a:pt x="111" y="74"/>
                  </a:cubicBezTo>
                  <a:cubicBezTo>
                    <a:pt x="128" y="61"/>
                    <a:pt x="149" y="37"/>
                    <a:pt x="169" y="30"/>
                  </a:cubicBezTo>
                  <a:cubicBezTo>
                    <a:pt x="182" y="17"/>
                    <a:pt x="207" y="15"/>
                    <a:pt x="225" y="10"/>
                  </a:cubicBezTo>
                  <a:cubicBezTo>
                    <a:pt x="233" y="8"/>
                    <a:pt x="241" y="6"/>
                    <a:pt x="249" y="4"/>
                  </a:cubicBezTo>
                  <a:cubicBezTo>
                    <a:pt x="254" y="3"/>
                    <a:pt x="265" y="0"/>
                    <a:pt x="265" y="0"/>
                  </a:cubicBezTo>
                  <a:cubicBezTo>
                    <a:pt x="296" y="1"/>
                    <a:pt x="326" y="0"/>
                    <a:pt x="357" y="2"/>
                  </a:cubicBezTo>
                  <a:cubicBezTo>
                    <a:pt x="366" y="2"/>
                    <a:pt x="385" y="6"/>
                    <a:pt x="385" y="6"/>
                  </a:cubicBezTo>
                  <a:cubicBezTo>
                    <a:pt x="417" y="17"/>
                    <a:pt x="463" y="14"/>
                    <a:pt x="489" y="40"/>
                  </a:cubicBezTo>
                  <a:cubicBezTo>
                    <a:pt x="528" y="60"/>
                    <a:pt x="592" y="105"/>
                    <a:pt x="619" y="128"/>
                  </a:cubicBezTo>
                  <a:cubicBezTo>
                    <a:pt x="635" y="134"/>
                    <a:pt x="643" y="164"/>
                    <a:pt x="653" y="178"/>
                  </a:cubicBezTo>
                  <a:cubicBezTo>
                    <a:pt x="667" y="234"/>
                    <a:pt x="687" y="265"/>
                    <a:pt x="693" y="322"/>
                  </a:cubicBezTo>
                  <a:cubicBezTo>
                    <a:pt x="699" y="365"/>
                    <a:pt x="692" y="398"/>
                    <a:pt x="687" y="434"/>
                  </a:cubicBezTo>
                  <a:cubicBezTo>
                    <a:pt x="686" y="469"/>
                    <a:pt x="691" y="510"/>
                    <a:pt x="665" y="538"/>
                  </a:cubicBezTo>
                  <a:cubicBezTo>
                    <a:pt x="657" y="547"/>
                    <a:pt x="644" y="553"/>
                    <a:pt x="639" y="564"/>
                  </a:cubicBezTo>
                  <a:cubicBezTo>
                    <a:pt x="636" y="569"/>
                    <a:pt x="636" y="576"/>
                    <a:pt x="631" y="580"/>
                  </a:cubicBezTo>
                  <a:cubicBezTo>
                    <a:pt x="624" y="585"/>
                    <a:pt x="607" y="588"/>
                    <a:pt x="607" y="588"/>
                  </a:cubicBezTo>
                  <a:cubicBezTo>
                    <a:pt x="581" y="602"/>
                    <a:pt x="499" y="649"/>
                    <a:pt x="473" y="664"/>
                  </a:cubicBezTo>
                  <a:cubicBezTo>
                    <a:pt x="465" y="666"/>
                    <a:pt x="449" y="678"/>
                    <a:pt x="449" y="678"/>
                  </a:cubicBezTo>
                  <a:cubicBezTo>
                    <a:pt x="438" y="685"/>
                    <a:pt x="417" y="679"/>
                    <a:pt x="405" y="684"/>
                  </a:cubicBezTo>
                  <a:cubicBezTo>
                    <a:pt x="396" y="687"/>
                    <a:pt x="385" y="688"/>
                    <a:pt x="375" y="690"/>
                  </a:cubicBezTo>
                  <a:cubicBezTo>
                    <a:pt x="328" y="689"/>
                    <a:pt x="307" y="687"/>
                    <a:pt x="267" y="684"/>
                  </a:cubicBezTo>
                  <a:cubicBezTo>
                    <a:pt x="249" y="690"/>
                    <a:pt x="264" y="683"/>
                    <a:pt x="259" y="722"/>
                  </a:cubicBezTo>
                  <a:cubicBezTo>
                    <a:pt x="258" y="733"/>
                    <a:pt x="250" y="750"/>
                    <a:pt x="241" y="756"/>
                  </a:cubicBezTo>
                  <a:cubicBezTo>
                    <a:pt x="218" y="752"/>
                    <a:pt x="207" y="735"/>
                    <a:pt x="185" y="728"/>
                  </a:cubicBezTo>
                  <a:cubicBezTo>
                    <a:pt x="176" y="725"/>
                    <a:pt x="171" y="724"/>
                    <a:pt x="163" y="720"/>
                  </a:cubicBezTo>
                  <a:cubicBezTo>
                    <a:pt x="159" y="718"/>
                    <a:pt x="151" y="716"/>
                    <a:pt x="151" y="716"/>
                  </a:cubicBezTo>
                  <a:cubicBezTo>
                    <a:pt x="157" y="695"/>
                    <a:pt x="180" y="689"/>
                    <a:pt x="195" y="674"/>
                  </a:cubicBezTo>
                  <a:cubicBezTo>
                    <a:pt x="198" y="665"/>
                    <a:pt x="205" y="652"/>
                    <a:pt x="211" y="644"/>
                  </a:cubicBezTo>
                  <a:cubicBezTo>
                    <a:pt x="210" y="638"/>
                    <a:pt x="212" y="631"/>
                    <a:pt x="209" y="626"/>
                  </a:cubicBezTo>
                  <a:cubicBezTo>
                    <a:pt x="207" y="621"/>
                    <a:pt x="199" y="623"/>
                    <a:pt x="195" y="620"/>
                  </a:cubicBezTo>
                  <a:cubicBezTo>
                    <a:pt x="185" y="612"/>
                    <a:pt x="173" y="606"/>
                    <a:pt x="165" y="596"/>
                  </a:cubicBezTo>
                  <a:cubicBezTo>
                    <a:pt x="146" y="573"/>
                    <a:pt x="123" y="552"/>
                    <a:pt x="99" y="534"/>
                  </a:cubicBezTo>
                  <a:cubicBezTo>
                    <a:pt x="87" y="525"/>
                    <a:pt x="72" y="517"/>
                    <a:pt x="61" y="506"/>
                  </a:cubicBezTo>
                  <a:cubicBezTo>
                    <a:pt x="49" y="494"/>
                    <a:pt x="37" y="480"/>
                    <a:pt x="23" y="470"/>
                  </a:cubicBezTo>
                  <a:cubicBezTo>
                    <a:pt x="13" y="456"/>
                    <a:pt x="10" y="451"/>
                    <a:pt x="7" y="434"/>
                  </a:cubicBezTo>
                  <a:cubicBezTo>
                    <a:pt x="6" y="421"/>
                    <a:pt x="7" y="408"/>
                    <a:pt x="5" y="396"/>
                  </a:cubicBezTo>
                  <a:cubicBezTo>
                    <a:pt x="5" y="394"/>
                    <a:pt x="0" y="391"/>
                    <a:pt x="1" y="392"/>
                  </a:cubicBezTo>
                  <a:close/>
                </a:path>
              </a:pathLst>
            </a:custGeom>
            <a:solidFill>
              <a:schemeClr val="accent1">
                <a:alpha val="50195"/>
              </a:schemeClr>
            </a:solidFill>
            <a:ln w="9525">
              <a:noFill/>
              <a:round/>
              <a:headEnd/>
              <a:tailEnd/>
            </a:ln>
            <a:effectLst/>
          </p:spPr>
          <p:txBody>
            <a:bodyPr/>
            <a:lstStyle/>
            <a:p>
              <a:pPr>
                <a:defRPr/>
              </a:pPr>
              <a:endParaRPr lang="el-GR"/>
            </a:p>
          </p:txBody>
        </p:sp>
        <p:sp>
          <p:nvSpPr>
            <p:cNvPr id="1040" name="Freeform 32"/>
            <p:cNvSpPr>
              <a:spLocks/>
            </p:cNvSpPr>
            <p:nvPr/>
          </p:nvSpPr>
          <p:spPr bwMode="ltGray">
            <a:xfrm rot="828663">
              <a:off x="242" y="3404"/>
              <a:ext cx="132" cy="167"/>
            </a:xfrm>
            <a:custGeom>
              <a:avLst/>
              <a:gdLst>
                <a:gd name="T0" fmla="*/ 0 w 109"/>
                <a:gd name="T1" fmla="*/ 0 h 156"/>
                <a:gd name="T2" fmla="*/ 7 w 109"/>
                <a:gd name="T3" fmla="*/ 1 h 156"/>
                <a:gd name="T4" fmla="*/ 27 w 109"/>
                <a:gd name="T5" fmla="*/ 5 h 156"/>
                <a:gd name="T6" fmla="*/ 54 w 109"/>
                <a:gd name="T7" fmla="*/ 14 h 156"/>
                <a:gd name="T8" fmla="*/ 85 w 109"/>
                <a:gd name="T9" fmla="*/ 28 h 156"/>
                <a:gd name="T10" fmla="*/ 114 w 109"/>
                <a:gd name="T11" fmla="*/ 50 h 156"/>
                <a:gd name="T12" fmla="*/ 140 w 109"/>
                <a:gd name="T13" fmla="*/ 81 h 156"/>
                <a:gd name="T14" fmla="*/ 157 w 109"/>
                <a:gd name="T15" fmla="*/ 124 h 156"/>
                <a:gd name="T16" fmla="*/ 160 w 109"/>
                <a:gd name="T17" fmla="*/ 179 h 156"/>
                <a:gd name="T18" fmla="*/ 154 w 109"/>
                <a:gd name="T19" fmla="*/ 179 h 156"/>
                <a:gd name="T20" fmla="*/ 145 w 109"/>
                <a:gd name="T21" fmla="*/ 179 h 156"/>
                <a:gd name="T22" fmla="*/ 137 w 109"/>
                <a:gd name="T23" fmla="*/ 179 h 156"/>
                <a:gd name="T24" fmla="*/ 127 w 109"/>
                <a:gd name="T25" fmla="*/ 177 h 156"/>
                <a:gd name="T26" fmla="*/ 119 w 109"/>
                <a:gd name="T27" fmla="*/ 176 h 156"/>
                <a:gd name="T28" fmla="*/ 109 w 109"/>
                <a:gd name="T29" fmla="*/ 172 h 156"/>
                <a:gd name="T30" fmla="*/ 97 w 109"/>
                <a:gd name="T31" fmla="*/ 166 h 156"/>
                <a:gd name="T32" fmla="*/ 85 w 109"/>
                <a:gd name="T33" fmla="*/ 160 h 156"/>
                <a:gd name="T34" fmla="*/ 78 w 109"/>
                <a:gd name="T35" fmla="*/ 145 h 156"/>
                <a:gd name="T36" fmla="*/ 78 w 109"/>
                <a:gd name="T37" fmla="*/ 127 h 156"/>
                <a:gd name="T38" fmla="*/ 82 w 109"/>
                <a:gd name="T39" fmla="*/ 110 h 156"/>
                <a:gd name="T40" fmla="*/ 86 w 109"/>
                <a:gd name="T41" fmla="*/ 92 h 156"/>
                <a:gd name="T42" fmla="*/ 82 w 109"/>
                <a:gd name="T43" fmla="*/ 71 h 156"/>
                <a:gd name="T44" fmla="*/ 70 w 109"/>
                <a:gd name="T45" fmla="*/ 49 h 156"/>
                <a:gd name="T46" fmla="*/ 46 w 109"/>
                <a:gd name="T47" fmla="*/ 27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folHlink"/>
            </a:solidFill>
            <a:ln w="9525">
              <a:noFill/>
              <a:round/>
              <a:headEnd/>
              <a:tailEnd/>
            </a:ln>
          </p:spPr>
          <p:txBody>
            <a:bodyPr/>
            <a:lstStyle/>
            <a:p>
              <a:pPr>
                <a:defRPr/>
              </a:pPr>
              <a:endParaRPr lang="el-GR"/>
            </a:p>
          </p:txBody>
        </p:sp>
        <p:sp>
          <p:nvSpPr>
            <p:cNvPr id="1041" name="Freeform 33"/>
            <p:cNvSpPr>
              <a:spLocks/>
            </p:cNvSpPr>
            <p:nvPr/>
          </p:nvSpPr>
          <p:spPr bwMode="ltGray">
            <a:xfrm rot="828663">
              <a:off x="266" y="3592"/>
              <a:ext cx="66" cy="43"/>
            </a:xfrm>
            <a:custGeom>
              <a:avLst/>
              <a:gdLst>
                <a:gd name="T0" fmla="*/ 0 w 54"/>
                <a:gd name="T1" fmla="*/ 0 h 40"/>
                <a:gd name="T2" fmla="*/ 1 w 54"/>
                <a:gd name="T3" fmla="*/ 1 h 40"/>
                <a:gd name="T4" fmla="*/ 9 w 54"/>
                <a:gd name="T5" fmla="*/ 3 h 40"/>
                <a:gd name="T6" fmla="*/ 20 w 54"/>
                <a:gd name="T7" fmla="*/ 10 h 40"/>
                <a:gd name="T8" fmla="*/ 32 w 54"/>
                <a:gd name="T9" fmla="*/ 14 h 40"/>
                <a:gd name="T10" fmla="*/ 43 w 54"/>
                <a:gd name="T11" fmla="*/ 17 h 40"/>
                <a:gd name="T12" fmla="*/ 56 w 54"/>
                <a:gd name="T13" fmla="*/ 19 h 40"/>
                <a:gd name="T14" fmla="*/ 68 w 54"/>
                <a:gd name="T15" fmla="*/ 20 h 40"/>
                <a:gd name="T16" fmla="*/ 81 w 54"/>
                <a:gd name="T17" fmla="*/ 18 h 40"/>
                <a:gd name="T18" fmla="*/ 79 w 54"/>
                <a:gd name="T19" fmla="*/ 29 h 40"/>
                <a:gd name="T20" fmla="*/ 75 w 54"/>
                <a:gd name="T21" fmla="*/ 38 h 40"/>
                <a:gd name="T22" fmla="*/ 66 w 54"/>
                <a:gd name="T23" fmla="*/ 44 h 40"/>
                <a:gd name="T24" fmla="*/ 55 w 54"/>
                <a:gd name="T25" fmla="*/ 46 h 40"/>
                <a:gd name="T26" fmla="*/ 42 w 54"/>
                <a:gd name="T27" fmla="*/ 45 h 40"/>
                <a:gd name="T28" fmla="*/ 28 w 54"/>
                <a:gd name="T29" fmla="*/ 37 h 40"/>
                <a:gd name="T30" fmla="*/ 15 w 54"/>
                <a:gd name="T31" fmla="*/ 24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folHlink"/>
            </a:solidFill>
            <a:ln w="9525">
              <a:noFill/>
              <a:round/>
              <a:headEnd/>
              <a:tailEnd/>
            </a:ln>
          </p:spPr>
          <p:txBody>
            <a:bodyPr/>
            <a:lstStyle/>
            <a:p>
              <a:pPr>
                <a:defRPr/>
              </a:pPr>
              <a:endParaRPr lang="el-GR"/>
            </a:p>
          </p:txBody>
        </p:sp>
        <p:sp>
          <p:nvSpPr>
            <p:cNvPr id="1042" name="Freeform 34"/>
            <p:cNvSpPr>
              <a:spLocks/>
            </p:cNvSpPr>
            <p:nvPr/>
          </p:nvSpPr>
          <p:spPr bwMode="ltGray">
            <a:xfrm>
              <a:off x="11" y="4110"/>
              <a:ext cx="118" cy="209"/>
            </a:xfrm>
            <a:custGeom>
              <a:avLst/>
              <a:gdLst>
                <a:gd name="T0" fmla="*/ 0 w 118"/>
                <a:gd name="T1" fmla="*/ 0 h 209"/>
                <a:gd name="T2" fmla="*/ 6 w 118"/>
                <a:gd name="T3" fmla="*/ 8 h 209"/>
                <a:gd name="T4" fmla="*/ 15 w 118"/>
                <a:gd name="T5" fmla="*/ 19 h 209"/>
                <a:gd name="T6" fmla="*/ 26 w 118"/>
                <a:gd name="T7" fmla="*/ 33 h 209"/>
                <a:gd name="T8" fmla="*/ 38 w 118"/>
                <a:gd name="T9" fmla="*/ 51 h 209"/>
                <a:gd name="T10" fmla="*/ 54 w 118"/>
                <a:gd name="T11" fmla="*/ 72 h 209"/>
                <a:gd name="T12" fmla="*/ 67 w 118"/>
                <a:gd name="T13" fmla="*/ 94 h 209"/>
                <a:gd name="T14" fmla="*/ 79 w 118"/>
                <a:gd name="T15" fmla="*/ 119 h 209"/>
                <a:gd name="T16" fmla="*/ 87 w 118"/>
                <a:gd name="T17" fmla="*/ 146 h 209"/>
                <a:gd name="T18" fmla="*/ 94 w 118"/>
                <a:gd name="T19" fmla="*/ 175 h 209"/>
                <a:gd name="T20" fmla="*/ 91 w 118"/>
                <a:gd name="T21" fmla="*/ 209 h 209"/>
                <a:gd name="T22" fmla="*/ 118 w 118"/>
                <a:gd name="T23" fmla="*/ 209 h 209"/>
                <a:gd name="T24" fmla="*/ 117 w 118"/>
                <a:gd name="T25" fmla="*/ 177 h 209"/>
                <a:gd name="T26" fmla="*/ 104 w 118"/>
                <a:gd name="T27" fmla="*/ 119 h 209"/>
                <a:gd name="T28" fmla="*/ 82 w 118"/>
                <a:gd name="T29" fmla="*/ 69 h 209"/>
                <a:gd name="T30" fmla="*/ 47 w 118"/>
                <a:gd name="T31" fmla="*/ 27 h 209"/>
                <a:gd name="T32" fmla="*/ 0 w 118"/>
                <a:gd name="T33" fmla="*/ 0 h 209"/>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18" h="209">
                  <a:moveTo>
                    <a:pt x="0" y="0"/>
                  </a:moveTo>
                  <a:lnTo>
                    <a:pt x="6" y="8"/>
                  </a:lnTo>
                  <a:lnTo>
                    <a:pt x="15" y="19"/>
                  </a:lnTo>
                  <a:lnTo>
                    <a:pt x="26" y="33"/>
                  </a:lnTo>
                  <a:lnTo>
                    <a:pt x="38" y="51"/>
                  </a:lnTo>
                  <a:lnTo>
                    <a:pt x="54" y="72"/>
                  </a:lnTo>
                  <a:lnTo>
                    <a:pt x="67" y="94"/>
                  </a:lnTo>
                  <a:lnTo>
                    <a:pt x="79" y="119"/>
                  </a:lnTo>
                  <a:lnTo>
                    <a:pt x="87" y="146"/>
                  </a:lnTo>
                  <a:lnTo>
                    <a:pt x="94" y="175"/>
                  </a:lnTo>
                  <a:lnTo>
                    <a:pt x="91" y="209"/>
                  </a:lnTo>
                  <a:lnTo>
                    <a:pt x="118" y="209"/>
                  </a:lnTo>
                  <a:lnTo>
                    <a:pt x="117" y="177"/>
                  </a:lnTo>
                  <a:lnTo>
                    <a:pt x="104" y="119"/>
                  </a:lnTo>
                  <a:lnTo>
                    <a:pt x="82" y="69"/>
                  </a:lnTo>
                  <a:lnTo>
                    <a:pt x="47" y="27"/>
                  </a:lnTo>
                  <a:lnTo>
                    <a:pt x="0" y="0"/>
                  </a:lnTo>
                  <a:close/>
                </a:path>
              </a:pathLst>
            </a:custGeom>
            <a:solidFill>
              <a:schemeClr val="folHlink"/>
            </a:solidFill>
            <a:ln w="9525">
              <a:noFill/>
              <a:round/>
              <a:headEnd/>
              <a:tailEnd/>
            </a:ln>
          </p:spPr>
          <p:txBody>
            <a:bodyPr/>
            <a:lstStyle/>
            <a:p>
              <a:pPr>
                <a:defRPr/>
              </a:pPr>
              <a:endParaRPr lang="el-GR"/>
            </a:p>
          </p:txBody>
        </p:sp>
        <p:sp>
          <p:nvSpPr>
            <p:cNvPr id="1043" name="Freeform 35"/>
            <p:cNvSpPr>
              <a:spLocks/>
            </p:cNvSpPr>
            <p:nvPr/>
          </p:nvSpPr>
          <p:spPr bwMode="ltGray">
            <a:xfrm>
              <a:off x="0" y="3968"/>
              <a:ext cx="130" cy="128"/>
            </a:xfrm>
            <a:custGeom>
              <a:avLst/>
              <a:gdLst>
                <a:gd name="T0" fmla="*/ 103 w 130"/>
                <a:gd name="T1" fmla="*/ 0 h 128"/>
                <a:gd name="T2" fmla="*/ 130 w 130"/>
                <a:gd name="T3" fmla="*/ 128 h 128"/>
                <a:gd name="T4" fmla="*/ 125 w 130"/>
                <a:gd name="T5" fmla="*/ 126 h 128"/>
                <a:gd name="T6" fmla="*/ 111 w 130"/>
                <a:gd name="T7" fmla="*/ 121 h 128"/>
                <a:gd name="T8" fmla="*/ 92 w 130"/>
                <a:gd name="T9" fmla="*/ 111 h 128"/>
                <a:gd name="T10" fmla="*/ 68 w 130"/>
                <a:gd name="T11" fmla="*/ 103 h 128"/>
                <a:gd name="T12" fmla="*/ 41 w 130"/>
                <a:gd name="T13" fmla="*/ 94 h 128"/>
                <a:gd name="T14" fmla="*/ 19 w 130"/>
                <a:gd name="T15" fmla="*/ 90 h 128"/>
                <a:gd name="T16" fmla="*/ 0 w 130"/>
                <a:gd name="T17" fmla="*/ 93 h 128"/>
                <a:gd name="T18" fmla="*/ 0 w 130"/>
                <a:gd name="T19" fmla="*/ 72 h 128"/>
                <a:gd name="T20" fmla="*/ 12 w 130"/>
                <a:gd name="T21" fmla="*/ 70 h 128"/>
                <a:gd name="T22" fmla="*/ 24 w 130"/>
                <a:gd name="T23" fmla="*/ 66 h 128"/>
                <a:gd name="T24" fmla="*/ 38 w 130"/>
                <a:gd name="T25" fmla="*/ 66 h 128"/>
                <a:gd name="T26" fmla="*/ 51 w 130"/>
                <a:gd name="T27" fmla="*/ 67 h 128"/>
                <a:gd name="T28" fmla="*/ 65 w 130"/>
                <a:gd name="T29" fmla="*/ 70 h 128"/>
                <a:gd name="T30" fmla="*/ 78 w 130"/>
                <a:gd name="T31" fmla="*/ 78 h 128"/>
                <a:gd name="T32" fmla="*/ 81 w 130"/>
                <a:gd name="T33" fmla="*/ 74 h 128"/>
                <a:gd name="T34" fmla="*/ 81 w 130"/>
                <a:gd name="T35" fmla="*/ 58 h 128"/>
                <a:gd name="T36" fmla="*/ 82 w 130"/>
                <a:gd name="T37" fmla="*/ 37 h 128"/>
                <a:gd name="T38" fmla="*/ 82 w 130"/>
                <a:gd name="T39" fmla="*/ 29 h 128"/>
                <a:gd name="T40" fmla="*/ 80 w 130"/>
                <a:gd name="T41" fmla="*/ 29 h 128"/>
                <a:gd name="T42" fmla="*/ 77 w 130"/>
                <a:gd name="T43" fmla="*/ 27 h 128"/>
                <a:gd name="T44" fmla="*/ 76 w 130"/>
                <a:gd name="T45" fmla="*/ 22 h 128"/>
                <a:gd name="T46" fmla="*/ 75 w 130"/>
                <a:gd name="T47" fmla="*/ 19 h 128"/>
                <a:gd name="T48" fmla="*/ 76 w 130"/>
                <a:gd name="T49" fmla="*/ 15 h 128"/>
                <a:gd name="T50" fmla="*/ 79 w 130"/>
                <a:gd name="T51" fmla="*/ 10 h 128"/>
                <a:gd name="T52" fmla="*/ 89 w 130"/>
                <a:gd name="T53" fmla="*/ 6 h 128"/>
                <a:gd name="T54" fmla="*/ 103 w 130"/>
                <a:gd name="T55" fmla="*/ 0 h 12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30" h="128">
                  <a:moveTo>
                    <a:pt x="103" y="0"/>
                  </a:moveTo>
                  <a:lnTo>
                    <a:pt x="130" y="128"/>
                  </a:lnTo>
                  <a:lnTo>
                    <a:pt x="125" y="126"/>
                  </a:lnTo>
                  <a:lnTo>
                    <a:pt x="111" y="121"/>
                  </a:lnTo>
                  <a:lnTo>
                    <a:pt x="92" y="111"/>
                  </a:lnTo>
                  <a:lnTo>
                    <a:pt x="68" y="103"/>
                  </a:lnTo>
                  <a:lnTo>
                    <a:pt x="41" y="94"/>
                  </a:lnTo>
                  <a:lnTo>
                    <a:pt x="19" y="90"/>
                  </a:lnTo>
                  <a:lnTo>
                    <a:pt x="0" y="93"/>
                  </a:lnTo>
                  <a:lnTo>
                    <a:pt x="0" y="72"/>
                  </a:lnTo>
                  <a:lnTo>
                    <a:pt x="12" y="70"/>
                  </a:lnTo>
                  <a:lnTo>
                    <a:pt x="24" y="66"/>
                  </a:lnTo>
                  <a:lnTo>
                    <a:pt x="38" y="66"/>
                  </a:lnTo>
                  <a:lnTo>
                    <a:pt x="51" y="67"/>
                  </a:lnTo>
                  <a:lnTo>
                    <a:pt x="65" y="70"/>
                  </a:lnTo>
                  <a:lnTo>
                    <a:pt x="78" y="78"/>
                  </a:lnTo>
                  <a:lnTo>
                    <a:pt x="81" y="74"/>
                  </a:lnTo>
                  <a:lnTo>
                    <a:pt x="81" y="58"/>
                  </a:lnTo>
                  <a:lnTo>
                    <a:pt x="82" y="37"/>
                  </a:lnTo>
                  <a:lnTo>
                    <a:pt x="82" y="29"/>
                  </a:lnTo>
                  <a:lnTo>
                    <a:pt x="80" y="29"/>
                  </a:lnTo>
                  <a:lnTo>
                    <a:pt x="77" y="27"/>
                  </a:lnTo>
                  <a:lnTo>
                    <a:pt x="76" y="22"/>
                  </a:lnTo>
                  <a:lnTo>
                    <a:pt x="75" y="19"/>
                  </a:lnTo>
                  <a:lnTo>
                    <a:pt x="76" y="15"/>
                  </a:lnTo>
                  <a:lnTo>
                    <a:pt x="79" y="10"/>
                  </a:lnTo>
                  <a:lnTo>
                    <a:pt x="89" y="6"/>
                  </a:lnTo>
                  <a:lnTo>
                    <a:pt x="103" y="0"/>
                  </a:lnTo>
                  <a:close/>
                </a:path>
              </a:pathLst>
            </a:custGeom>
            <a:solidFill>
              <a:schemeClr val="folHlink"/>
            </a:solidFill>
            <a:ln w="9525">
              <a:noFill/>
              <a:round/>
              <a:headEnd/>
              <a:tailEnd/>
            </a:ln>
          </p:spPr>
          <p:txBody>
            <a:bodyPr/>
            <a:lstStyle/>
            <a:p>
              <a:pPr>
                <a:defRPr/>
              </a:pPr>
              <a:endParaRPr lang="el-GR"/>
            </a:p>
          </p:txBody>
        </p:sp>
        <p:sp>
          <p:nvSpPr>
            <p:cNvPr id="1044" name="Freeform 36"/>
            <p:cNvSpPr>
              <a:spLocks/>
            </p:cNvSpPr>
            <p:nvPr/>
          </p:nvSpPr>
          <p:spPr bwMode="ltGray">
            <a:xfrm>
              <a:off x="0" y="3949"/>
              <a:ext cx="47" cy="86"/>
            </a:xfrm>
            <a:custGeom>
              <a:avLst/>
              <a:gdLst>
                <a:gd name="T0" fmla="*/ 37 w 47"/>
                <a:gd name="T1" fmla="*/ 0 h 86"/>
                <a:gd name="T2" fmla="*/ 15 w 47"/>
                <a:gd name="T3" fmla="*/ 37 h 86"/>
                <a:gd name="T4" fmla="*/ 0 w 47"/>
                <a:gd name="T5" fmla="*/ 59 h 86"/>
                <a:gd name="T6" fmla="*/ 0 w 47"/>
                <a:gd name="T7" fmla="*/ 86 h 86"/>
                <a:gd name="T8" fmla="*/ 8 w 47"/>
                <a:gd name="T9" fmla="*/ 82 h 86"/>
                <a:gd name="T10" fmla="*/ 20 w 47"/>
                <a:gd name="T11" fmla="*/ 73 h 86"/>
                <a:gd name="T12" fmla="*/ 33 w 47"/>
                <a:gd name="T13" fmla="*/ 63 h 86"/>
                <a:gd name="T14" fmla="*/ 42 w 47"/>
                <a:gd name="T15" fmla="*/ 51 h 86"/>
                <a:gd name="T16" fmla="*/ 47 w 47"/>
                <a:gd name="T17" fmla="*/ 36 h 86"/>
                <a:gd name="T18" fmla="*/ 46 w 47"/>
                <a:gd name="T19" fmla="*/ 19 h 86"/>
                <a:gd name="T20" fmla="*/ 37 w 47"/>
                <a:gd name="T21" fmla="*/ 0 h 8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47" h="86">
                  <a:moveTo>
                    <a:pt x="37" y="0"/>
                  </a:moveTo>
                  <a:lnTo>
                    <a:pt x="15" y="37"/>
                  </a:lnTo>
                  <a:lnTo>
                    <a:pt x="0" y="59"/>
                  </a:lnTo>
                  <a:lnTo>
                    <a:pt x="0" y="86"/>
                  </a:lnTo>
                  <a:lnTo>
                    <a:pt x="8" y="82"/>
                  </a:lnTo>
                  <a:lnTo>
                    <a:pt x="20" y="73"/>
                  </a:lnTo>
                  <a:lnTo>
                    <a:pt x="33" y="63"/>
                  </a:lnTo>
                  <a:lnTo>
                    <a:pt x="42" y="51"/>
                  </a:lnTo>
                  <a:lnTo>
                    <a:pt x="47" y="36"/>
                  </a:lnTo>
                  <a:lnTo>
                    <a:pt x="46" y="19"/>
                  </a:lnTo>
                  <a:lnTo>
                    <a:pt x="37" y="0"/>
                  </a:lnTo>
                  <a:close/>
                </a:path>
              </a:pathLst>
            </a:custGeom>
            <a:solidFill>
              <a:schemeClr val="folHlink"/>
            </a:solidFill>
            <a:ln w="9525">
              <a:noFill/>
              <a:round/>
              <a:headEnd/>
              <a:tailEnd/>
            </a:ln>
          </p:spPr>
          <p:txBody>
            <a:bodyPr/>
            <a:lstStyle/>
            <a:p>
              <a:pPr>
                <a:defRPr/>
              </a:pPr>
              <a:endParaRPr lang="el-GR"/>
            </a:p>
          </p:txBody>
        </p:sp>
        <p:sp>
          <p:nvSpPr>
            <p:cNvPr id="1045" name="Freeform 37"/>
            <p:cNvSpPr>
              <a:spLocks/>
            </p:cNvSpPr>
            <p:nvPr/>
          </p:nvSpPr>
          <p:spPr bwMode="ltGray">
            <a:xfrm>
              <a:off x="0" y="3239"/>
              <a:ext cx="497" cy="740"/>
            </a:xfrm>
            <a:custGeom>
              <a:avLst/>
              <a:gdLst>
                <a:gd name="T0" fmla="*/ 0 w 497"/>
                <a:gd name="T1" fmla="*/ 13 h 740"/>
                <a:gd name="T2" fmla="*/ 41 w 497"/>
                <a:gd name="T3" fmla="*/ 4 h 740"/>
                <a:gd name="T4" fmla="*/ 101 w 497"/>
                <a:gd name="T5" fmla="*/ 0 h 740"/>
                <a:gd name="T6" fmla="*/ 170 w 497"/>
                <a:gd name="T7" fmla="*/ 4 h 740"/>
                <a:gd name="T8" fmla="*/ 248 w 497"/>
                <a:gd name="T9" fmla="*/ 21 h 740"/>
                <a:gd name="T10" fmla="*/ 323 w 497"/>
                <a:gd name="T11" fmla="*/ 50 h 740"/>
                <a:gd name="T12" fmla="*/ 382 w 497"/>
                <a:gd name="T13" fmla="*/ 90 h 740"/>
                <a:gd name="T14" fmla="*/ 428 w 497"/>
                <a:gd name="T15" fmla="*/ 141 h 740"/>
                <a:gd name="T16" fmla="*/ 463 w 497"/>
                <a:gd name="T17" fmla="*/ 199 h 740"/>
                <a:gd name="T18" fmla="*/ 485 w 497"/>
                <a:gd name="T19" fmla="*/ 262 h 740"/>
                <a:gd name="T20" fmla="*/ 496 w 497"/>
                <a:gd name="T21" fmla="*/ 327 h 740"/>
                <a:gd name="T22" fmla="*/ 497 w 497"/>
                <a:gd name="T23" fmla="*/ 396 h 740"/>
                <a:gd name="T24" fmla="*/ 487 w 497"/>
                <a:gd name="T25" fmla="*/ 462 h 740"/>
                <a:gd name="T26" fmla="*/ 470 w 497"/>
                <a:gd name="T27" fmla="*/ 527 h 740"/>
                <a:gd name="T28" fmla="*/ 443 w 497"/>
                <a:gd name="T29" fmla="*/ 586 h 740"/>
                <a:gd name="T30" fmla="*/ 406 w 497"/>
                <a:gd name="T31" fmla="*/ 639 h 740"/>
                <a:gd name="T32" fmla="*/ 364 w 497"/>
                <a:gd name="T33" fmla="*/ 683 h 740"/>
                <a:gd name="T34" fmla="*/ 315 w 497"/>
                <a:gd name="T35" fmla="*/ 715 h 740"/>
                <a:gd name="T36" fmla="*/ 259 w 497"/>
                <a:gd name="T37" fmla="*/ 736 h 740"/>
                <a:gd name="T38" fmla="*/ 198 w 497"/>
                <a:gd name="T39" fmla="*/ 740 h 740"/>
                <a:gd name="T40" fmla="*/ 131 w 497"/>
                <a:gd name="T41" fmla="*/ 727 h 740"/>
                <a:gd name="T42" fmla="*/ 167 w 497"/>
                <a:gd name="T43" fmla="*/ 728 h 740"/>
                <a:gd name="T44" fmla="*/ 204 w 497"/>
                <a:gd name="T45" fmla="*/ 718 h 740"/>
                <a:gd name="T46" fmla="*/ 238 w 497"/>
                <a:gd name="T47" fmla="*/ 700 h 740"/>
                <a:gd name="T48" fmla="*/ 272 w 497"/>
                <a:gd name="T49" fmla="*/ 670 h 740"/>
                <a:gd name="T50" fmla="*/ 304 w 497"/>
                <a:gd name="T51" fmla="*/ 635 h 740"/>
                <a:gd name="T52" fmla="*/ 333 w 497"/>
                <a:gd name="T53" fmla="*/ 594 h 740"/>
                <a:gd name="T54" fmla="*/ 358 w 497"/>
                <a:gd name="T55" fmla="*/ 549 h 740"/>
                <a:gd name="T56" fmla="*/ 381 w 497"/>
                <a:gd name="T57" fmla="*/ 500 h 740"/>
                <a:gd name="T58" fmla="*/ 396 w 497"/>
                <a:gd name="T59" fmla="*/ 449 h 740"/>
                <a:gd name="T60" fmla="*/ 408 w 497"/>
                <a:gd name="T61" fmla="*/ 397 h 740"/>
                <a:gd name="T62" fmla="*/ 414 w 497"/>
                <a:gd name="T63" fmla="*/ 346 h 740"/>
                <a:gd name="T64" fmla="*/ 412 w 497"/>
                <a:gd name="T65" fmla="*/ 296 h 740"/>
                <a:gd name="T66" fmla="*/ 402 w 497"/>
                <a:gd name="T67" fmla="*/ 251 h 740"/>
                <a:gd name="T68" fmla="*/ 384 w 497"/>
                <a:gd name="T69" fmla="*/ 208 h 740"/>
                <a:gd name="T70" fmla="*/ 357 w 497"/>
                <a:gd name="T71" fmla="*/ 172 h 740"/>
                <a:gd name="T72" fmla="*/ 320 w 497"/>
                <a:gd name="T73" fmla="*/ 142 h 740"/>
                <a:gd name="T74" fmla="*/ 260 w 497"/>
                <a:gd name="T75" fmla="*/ 107 h 740"/>
                <a:gd name="T76" fmla="*/ 203 w 497"/>
                <a:gd name="T77" fmla="*/ 82 h 740"/>
                <a:gd name="T78" fmla="*/ 154 w 497"/>
                <a:gd name="T79" fmla="*/ 65 h 740"/>
                <a:gd name="T80" fmla="*/ 108 w 497"/>
                <a:gd name="T81" fmla="*/ 56 h 740"/>
                <a:gd name="T82" fmla="*/ 68 w 497"/>
                <a:gd name="T83" fmla="*/ 55 h 740"/>
                <a:gd name="T84" fmla="*/ 32 w 497"/>
                <a:gd name="T85" fmla="*/ 61 h 740"/>
                <a:gd name="T86" fmla="*/ 0 w 497"/>
                <a:gd name="T87" fmla="*/ 70 h 740"/>
                <a:gd name="T88" fmla="*/ 0 w 497"/>
                <a:gd name="T89" fmla="*/ 13 h 740"/>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Lst>
              <a:ahLst/>
              <a:cxnLst>
                <a:cxn ang="T90">
                  <a:pos x="T0" y="T1"/>
                </a:cxn>
                <a:cxn ang="T91">
                  <a:pos x="T2" y="T3"/>
                </a:cxn>
                <a:cxn ang="T92">
                  <a:pos x="T4" y="T5"/>
                </a:cxn>
                <a:cxn ang="T93">
                  <a:pos x="T6" y="T7"/>
                </a:cxn>
                <a:cxn ang="T94">
                  <a:pos x="T8" y="T9"/>
                </a:cxn>
                <a:cxn ang="T95">
                  <a:pos x="T10" y="T11"/>
                </a:cxn>
                <a:cxn ang="T96">
                  <a:pos x="T12" y="T13"/>
                </a:cxn>
                <a:cxn ang="T97">
                  <a:pos x="T14" y="T15"/>
                </a:cxn>
                <a:cxn ang="T98">
                  <a:pos x="T16" y="T17"/>
                </a:cxn>
                <a:cxn ang="T99">
                  <a:pos x="T18" y="T19"/>
                </a:cxn>
                <a:cxn ang="T100">
                  <a:pos x="T20" y="T21"/>
                </a:cxn>
                <a:cxn ang="T101">
                  <a:pos x="T22" y="T23"/>
                </a:cxn>
                <a:cxn ang="T102">
                  <a:pos x="T24" y="T25"/>
                </a:cxn>
                <a:cxn ang="T103">
                  <a:pos x="T26" y="T27"/>
                </a:cxn>
                <a:cxn ang="T104">
                  <a:pos x="T28" y="T29"/>
                </a:cxn>
                <a:cxn ang="T105">
                  <a:pos x="T30" y="T31"/>
                </a:cxn>
                <a:cxn ang="T106">
                  <a:pos x="T32" y="T33"/>
                </a:cxn>
                <a:cxn ang="T107">
                  <a:pos x="T34" y="T35"/>
                </a:cxn>
                <a:cxn ang="T108">
                  <a:pos x="T36" y="T37"/>
                </a:cxn>
                <a:cxn ang="T109">
                  <a:pos x="T38" y="T39"/>
                </a:cxn>
                <a:cxn ang="T110">
                  <a:pos x="T40" y="T41"/>
                </a:cxn>
                <a:cxn ang="T111">
                  <a:pos x="T42" y="T43"/>
                </a:cxn>
                <a:cxn ang="T112">
                  <a:pos x="T44" y="T45"/>
                </a:cxn>
                <a:cxn ang="T113">
                  <a:pos x="T46" y="T47"/>
                </a:cxn>
                <a:cxn ang="T114">
                  <a:pos x="T48" y="T49"/>
                </a:cxn>
                <a:cxn ang="T115">
                  <a:pos x="T50" y="T51"/>
                </a:cxn>
                <a:cxn ang="T116">
                  <a:pos x="T52" y="T53"/>
                </a:cxn>
                <a:cxn ang="T117">
                  <a:pos x="T54" y="T55"/>
                </a:cxn>
                <a:cxn ang="T118">
                  <a:pos x="T56" y="T57"/>
                </a:cxn>
                <a:cxn ang="T119">
                  <a:pos x="T58" y="T59"/>
                </a:cxn>
                <a:cxn ang="T120">
                  <a:pos x="T60" y="T61"/>
                </a:cxn>
                <a:cxn ang="T121">
                  <a:pos x="T62" y="T63"/>
                </a:cxn>
                <a:cxn ang="T122">
                  <a:pos x="T64" y="T65"/>
                </a:cxn>
                <a:cxn ang="T123">
                  <a:pos x="T66" y="T67"/>
                </a:cxn>
                <a:cxn ang="T124">
                  <a:pos x="T68" y="T69"/>
                </a:cxn>
                <a:cxn ang="T125">
                  <a:pos x="T70" y="T71"/>
                </a:cxn>
                <a:cxn ang="T126">
                  <a:pos x="T72" y="T73"/>
                </a:cxn>
                <a:cxn ang="T127">
                  <a:pos x="T74" y="T75"/>
                </a:cxn>
                <a:cxn ang="T128">
                  <a:pos x="T76" y="T77"/>
                </a:cxn>
                <a:cxn ang="T129">
                  <a:pos x="T78" y="T79"/>
                </a:cxn>
                <a:cxn ang="T130">
                  <a:pos x="T80" y="T81"/>
                </a:cxn>
                <a:cxn ang="T131">
                  <a:pos x="T82" y="T83"/>
                </a:cxn>
                <a:cxn ang="T132">
                  <a:pos x="T84" y="T85"/>
                </a:cxn>
                <a:cxn ang="T133">
                  <a:pos x="T86" y="T87"/>
                </a:cxn>
                <a:cxn ang="T134">
                  <a:pos x="T88" y="T89"/>
                </a:cxn>
              </a:cxnLst>
              <a:rect l="0" t="0" r="r" b="b"/>
              <a:pathLst>
                <a:path w="497" h="740">
                  <a:moveTo>
                    <a:pt x="0" y="13"/>
                  </a:moveTo>
                  <a:lnTo>
                    <a:pt x="41" y="4"/>
                  </a:lnTo>
                  <a:lnTo>
                    <a:pt x="101" y="0"/>
                  </a:lnTo>
                  <a:lnTo>
                    <a:pt x="170" y="4"/>
                  </a:lnTo>
                  <a:lnTo>
                    <a:pt x="248" y="21"/>
                  </a:lnTo>
                  <a:lnTo>
                    <a:pt x="323" y="50"/>
                  </a:lnTo>
                  <a:lnTo>
                    <a:pt x="382" y="90"/>
                  </a:lnTo>
                  <a:lnTo>
                    <a:pt x="428" y="141"/>
                  </a:lnTo>
                  <a:lnTo>
                    <a:pt x="463" y="199"/>
                  </a:lnTo>
                  <a:lnTo>
                    <a:pt x="485" y="262"/>
                  </a:lnTo>
                  <a:lnTo>
                    <a:pt x="496" y="327"/>
                  </a:lnTo>
                  <a:lnTo>
                    <a:pt x="497" y="396"/>
                  </a:lnTo>
                  <a:lnTo>
                    <a:pt x="487" y="462"/>
                  </a:lnTo>
                  <a:lnTo>
                    <a:pt x="470" y="527"/>
                  </a:lnTo>
                  <a:lnTo>
                    <a:pt x="443" y="586"/>
                  </a:lnTo>
                  <a:lnTo>
                    <a:pt x="406" y="639"/>
                  </a:lnTo>
                  <a:lnTo>
                    <a:pt x="364" y="683"/>
                  </a:lnTo>
                  <a:lnTo>
                    <a:pt x="315" y="715"/>
                  </a:lnTo>
                  <a:lnTo>
                    <a:pt x="259" y="736"/>
                  </a:lnTo>
                  <a:lnTo>
                    <a:pt x="198" y="740"/>
                  </a:lnTo>
                  <a:lnTo>
                    <a:pt x="131" y="727"/>
                  </a:lnTo>
                  <a:lnTo>
                    <a:pt x="167" y="728"/>
                  </a:lnTo>
                  <a:lnTo>
                    <a:pt x="204" y="718"/>
                  </a:lnTo>
                  <a:lnTo>
                    <a:pt x="238" y="700"/>
                  </a:lnTo>
                  <a:lnTo>
                    <a:pt x="272" y="670"/>
                  </a:lnTo>
                  <a:lnTo>
                    <a:pt x="304" y="635"/>
                  </a:lnTo>
                  <a:lnTo>
                    <a:pt x="333" y="594"/>
                  </a:lnTo>
                  <a:lnTo>
                    <a:pt x="358" y="549"/>
                  </a:lnTo>
                  <a:lnTo>
                    <a:pt x="381" y="500"/>
                  </a:lnTo>
                  <a:lnTo>
                    <a:pt x="396" y="449"/>
                  </a:lnTo>
                  <a:lnTo>
                    <a:pt x="408" y="397"/>
                  </a:lnTo>
                  <a:lnTo>
                    <a:pt x="414" y="346"/>
                  </a:lnTo>
                  <a:lnTo>
                    <a:pt x="412" y="296"/>
                  </a:lnTo>
                  <a:lnTo>
                    <a:pt x="402" y="251"/>
                  </a:lnTo>
                  <a:lnTo>
                    <a:pt x="384" y="208"/>
                  </a:lnTo>
                  <a:lnTo>
                    <a:pt x="357" y="172"/>
                  </a:lnTo>
                  <a:lnTo>
                    <a:pt x="320" y="142"/>
                  </a:lnTo>
                  <a:lnTo>
                    <a:pt x="260" y="107"/>
                  </a:lnTo>
                  <a:lnTo>
                    <a:pt x="203" y="82"/>
                  </a:lnTo>
                  <a:lnTo>
                    <a:pt x="154" y="65"/>
                  </a:lnTo>
                  <a:lnTo>
                    <a:pt x="108" y="56"/>
                  </a:lnTo>
                  <a:lnTo>
                    <a:pt x="68" y="55"/>
                  </a:lnTo>
                  <a:lnTo>
                    <a:pt x="32" y="61"/>
                  </a:lnTo>
                  <a:lnTo>
                    <a:pt x="0" y="70"/>
                  </a:lnTo>
                  <a:lnTo>
                    <a:pt x="0" y="13"/>
                  </a:lnTo>
                  <a:close/>
                </a:path>
              </a:pathLst>
            </a:custGeom>
            <a:solidFill>
              <a:schemeClr val="folHlink"/>
            </a:solidFill>
            <a:ln w="9525">
              <a:noFill/>
              <a:round/>
              <a:headEnd/>
              <a:tailEnd/>
            </a:ln>
          </p:spPr>
          <p:txBody>
            <a:bodyPr/>
            <a:lstStyle/>
            <a:p>
              <a:pPr>
                <a:defRPr/>
              </a:pPr>
              <a:endParaRPr lang="el-GR"/>
            </a:p>
          </p:txBody>
        </p:sp>
        <p:sp>
          <p:nvSpPr>
            <p:cNvPr id="1046" name="Freeform 38"/>
            <p:cNvSpPr>
              <a:spLocks/>
            </p:cNvSpPr>
            <p:nvPr/>
          </p:nvSpPr>
          <p:spPr bwMode="ltGray">
            <a:xfrm rot="1584153">
              <a:off x="20" y="410"/>
              <a:ext cx="344" cy="245"/>
            </a:xfrm>
            <a:custGeom>
              <a:avLst/>
              <a:gdLst>
                <a:gd name="T0" fmla="*/ 0 w 257"/>
                <a:gd name="T1" fmla="*/ 0 h 237"/>
                <a:gd name="T2" fmla="*/ 0 w 257"/>
                <a:gd name="T3" fmla="*/ 27 h 237"/>
                <a:gd name="T4" fmla="*/ 5 w 257"/>
                <a:gd name="T5" fmla="*/ 54 h 237"/>
                <a:gd name="T6" fmla="*/ 11 w 257"/>
                <a:gd name="T7" fmla="*/ 81 h 237"/>
                <a:gd name="T8" fmla="*/ 20 w 257"/>
                <a:gd name="T9" fmla="*/ 104 h 237"/>
                <a:gd name="T10" fmla="*/ 32 w 257"/>
                <a:gd name="T11" fmla="*/ 127 h 237"/>
                <a:gd name="T12" fmla="*/ 48 w 257"/>
                <a:gd name="T13" fmla="*/ 151 h 237"/>
                <a:gd name="T14" fmla="*/ 68 w 257"/>
                <a:gd name="T15" fmla="*/ 172 h 237"/>
                <a:gd name="T16" fmla="*/ 91 w 257"/>
                <a:gd name="T17" fmla="*/ 190 h 237"/>
                <a:gd name="T18" fmla="*/ 120 w 257"/>
                <a:gd name="T19" fmla="*/ 208 h 237"/>
                <a:gd name="T20" fmla="*/ 154 w 257"/>
                <a:gd name="T21" fmla="*/ 222 h 237"/>
                <a:gd name="T22" fmla="*/ 190 w 257"/>
                <a:gd name="T23" fmla="*/ 234 h 237"/>
                <a:gd name="T24" fmla="*/ 234 w 257"/>
                <a:gd name="T25" fmla="*/ 244 h 237"/>
                <a:gd name="T26" fmla="*/ 282 w 257"/>
                <a:gd name="T27" fmla="*/ 250 h 237"/>
                <a:gd name="T28" fmla="*/ 337 w 257"/>
                <a:gd name="T29" fmla="*/ 253 h 237"/>
                <a:gd name="T30" fmla="*/ 394 w 257"/>
                <a:gd name="T31" fmla="*/ 252 h 237"/>
                <a:gd name="T32" fmla="*/ 460 w 257"/>
                <a:gd name="T33" fmla="*/ 248 h 237"/>
                <a:gd name="T34" fmla="*/ 402 w 257"/>
                <a:gd name="T35" fmla="*/ 243 h 237"/>
                <a:gd name="T36" fmla="*/ 349 w 257"/>
                <a:gd name="T37" fmla="*/ 235 h 237"/>
                <a:gd name="T38" fmla="*/ 305 w 257"/>
                <a:gd name="T39" fmla="*/ 226 h 237"/>
                <a:gd name="T40" fmla="*/ 265 w 257"/>
                <a:gd name="T41" fmla="*/ 218 h 237"/>
                <a:gd name="T42" fmla="*/ 229 w 257"/>
                <a:gd name="T43" fmla="*/ 207 h 237"/>
                <a:gd name="T44" fmla="*/ 201 w 257"/>
                <a:gd name="T45" fmla="*/ 194 h 237"/>
                <a:gd name="T46" fmla="*/ 174 w 257"/>
                <a:gd name="T47" fmla="*/ 181 h 237"/>
                <a:gd name="T48" fmla="*/ 150 w 257"/>
                <a:gd name="T49" fmla="*/ 165 h 237"/>
                <a:gd name="T50" fmla="*/ 128 w 257"/>
                <a:gd name="T51" fmla="*/ 151 h 237"/>
                <a:gd name="T52" fmla="*/ 110 w 257"/>
                <a:gd name="T53" fmla="*/ 133 h 237"/>
                <a:gd name="T54" fmla="*/ 94 w 257"/>
                <a:gd name="T55" fmla="*/ 115 h 237"/>
                <a:gd name="T56" fmla="*/ 78 w 257"/>
                <a:gd name="T57" fmla="*/ 94 h 237"/>
                <a:gd name="T58" fmla="*/ 59 w 257"/>
                <a:gd name="T59" fmla="*/ 73 h 237"/>
                <a:gd name="T60" fmla="*/ 41 w 257"/>
                <a:gd name="T61" fmla="*/ 51 h 237"/>
                <a:gd name="T62" fmla="*/ 21 w 257"/>
                <a:gd name="T63" fmla="*/ 26 h 237"/>
                <a:gd name="T64" fmla="*/ 0 w 257"/>
                <a:gd name="T65" fmla="*/ 0 h 237"/>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Lst>
              <a:ahLst/>
              <a:cxnLst>
                <a:cxn ang="T66">
                  <a:pos x="T0" y="T1"/>
                </a:cxn>
                <a:cxn ang="T67">
                  <a:pos x="T2" y="T3"/>
                </a:cxn>
                <a:cxn ang="T68">
                  <a:pos x="T4" y="T5"/>
                </a:cxn>
                <a:cxn ang="T69">
                  <a:pos x="T6" y="T7"/>
                </a:cxn>
                <a:cxn ang="T70">
                  <a:pos x="T8" y="T9"/>
                </a:cxn>
                <a:cxn ang="T71">
                  <a:pos x="T10" y="T11"/>
                </a:cxn>
                <a:cxn ang="T72">
                  <a:pos x="T12" y="T13"/>
                </a:cxn>
                <a:cxn ang="T73">
                  <a:pos x="T14" y="T15"/>
                </a:cxn>
                <a:cxn ang="T74">
                  <a:pos x="T16" y="T17"/>
                </a:cxn>
                <a:cxn ang="T75">
                  <a:pos x="T18" y="T19"/>
                </a:cxn>
                <a:cxn ang="T76">
                  <a:pos x="T20" y="T21"/>
                </a:cxn>
                <a:cxn ang="T77">
                  <a:pos x="T22" y="T23"/>
                </a:cxn>
                <a:cxn ang="T78">
                  <a:pos x="T24" y="T25"/>
                </a:cxn>
                <a:cxn ang="T79">
                  <a:pos x="T26" y="T27"/>
                </a:cxn>
                <a:cxn ang="T80">
                  <a:pos x="T28" y="T29"/>
                </a:cxn>
                <a:cxn ang="T81">
                  <a:pos x="T30" y="T31"/>
                </a:cxn>
                <a:cxn ang="T82">
                  <a:pos x="T32" y="T33"/>
                </a:cxn>
                <a:cxn ang="T83">
                  <a:pos x="T34" y="T35"/>
                </a:cxn>
                <a:cxn ang="T84">
                  <a:pos x="T36" y="T37"/>
                </a:cxn>
                <a:cxn ang="T85">
                  <a:pos x="T38" y="T39"/>
                </a:cxn>
                <a:cxn ang="T86">
                  <a:pos x="T40" y="T41"/>
                </a:cxn>
                <a:cxn ang="T87">
                  <a:pos x="T42" y="T43"/>
                </a:cxn>
                <a:cxn ang="T88">
                  <a:pos x="T44" y="T45"/>
                </a:cxn>
                <a:cxn ang="T89">
                  <a:pos x="T46" y="T47"/>
                </a:cxn>
                <a:cxn ang="T90">
                  <a:pos x="T48" y="T49"/>
                </a:cxn>
                <a:cxn ang="T91">
                  <a:pos x="T50" y="T51"/>
                </a:cxn>
                <a:cxn ang="T92">
                  <a:pos x="T52" y="T53"/>
                </a:cxn>
                <a:cxn ang="T93">
                  <a:pos x="T54" y="T55"/>
                </a:cxn>
                <a:cxn ang="T94">
                  <a:pos x="T56" y="T57"/>
                </a:cxn>
                <a:cxn ang="T95">
                  <a:pos x="T58" y="T59"/>
                </a:cxn>
                <a:cxn ang="T96">
                  <a:pos x="T60" y="T61"/>
                </a:cxn>
                <a:cxn ang="T97">
                  <a:pos x="T62" y="T63"/>
                </a:cxn>
                <a:cxn ang="T98">
                  <a:pos x="T64" y="T65"/>
                </a:cxn>
              </a:cxnLst>
              <a:rect l="0" t="0" r="r" b="b"/>
              <a:pathLst>
                <a:path w="257" h="237">
                  <a:moveTo>
                    <a:pt x="0" y="0"/>
                  </a:moveTo>
                  <a:lnTo>
                    <a:pt x="0" y="25"/>
                  </a:lnTo>
                  <a:lnTo>
                    <a:pt x="3" y="50"/>
                  </a:lnTo>
                  <a:lnTo>
                    <a:pt x="6" y="75"/>
                  </a:lnTo>
                  <a:lnTo>
                    <a:pt x="11" y="98"/>
                  </a:lnTo>
                  <a:lnTo>
                    <a:pt x="18" y="119"/>
                  </a:lnTo>
                  <a:lnTo>
                    <a:pt x="27" y="141"/>
                  </a:lnTo>
                  <a:lnTo>
                    <a:pt x="38" y="161"/>
                  </a:lnTo>
                  <a:lnTo>
                    <a:pt x="51" y="178"/>
                  </a:lnTo>
                  <a:lnTo>
                    <a:pt x="67" y="194"/>
                  </a:lnTo>
                  <a:lnTo>
                    <a:pt x="86" y="208"/>
                  </a:lnTo>
                  <a:lnTo>
                    <a:pt x="106" y="219"/>
                  </a:lnTo>
                  <a:lnTo>
                    <a:pt x="131" y="228"/>
                  </a:lnTo>
                  <a:lnTo>
                    <a:pt x="158" y="234"/>
                  </a:lnTo>
                  <a:lnTo>
                    <a:pt x="188" y="237"/>
                  </a:lnTo>
                  <a:lnTo>
                    <a:pt x="220" y="236"/>
                  </a:lnTo>
                  <a:lnTo>
                    <a:pt x="257" y="232"/>
                  </a:lnTo>
                  <a:lnTo>
                    <a:pt x="224" y="227"/>
                  </a:lnTo>
                  <a:lnTo>
                    <a:pt x="195" y="220"/>
                  </a:lnTo>
                  <a:lnTo>
                    <a:pt x="170" y="212"/>
                  </a:lnTo>
                  <a:lnTo>
                    <a:pt x="148" y="204"/>
                  </a:lnTo>
                  <a:lnTo>
                    <a:pt x="128" y="193"/>
                  </a:lnTo>
                  <a:lnTo>
                    <a:pt x="112" y="182"/>
                  </a:lnTo>
                  <a:lnTo>
                    <a:pt x="97" y="169"/>
                  </a:lnTo>
                  <a:lnTo>
                    <a:pt x="84" y="155"/>
                  </a:lnTo>
                  <a:lnTo>
                    <a:pt x="72" y="141"/>
                  </a:lnTo>
                  <a:lnTo>
                    <a:pt x="61" y="125"/>
                  </a:lnTo>
                  <a:lnTo>
                    <a:pt x="52" y="107"/>
                  </a:lnTo>
                  <a:lnTo>
                    <a:pt x="43" y="88"/>
                  </a:lnTo>
                  <a:lnTo>
                    <a:pt x="33" y="69"/>
                  </a:lnTo>
                  <a:lnTo>
                    <a:pt x="23" y="47"/>
                  </a:lnTo>
                  <a:lnTo>
                    <a:pt x="12" y="24"/>
                  </a:lnTo>
                  <a:lnTo>
                    <a:pt x="0" y="0"/>
                  </a:lnTo>
                  <a:close/>
                </a:path>
              </a:pathLst>
            </a:custGeom>
            <a:solidFill>
              <a:schemeClr val="accent1"/>
            </a:solidFill>
            <a:ln w="9525">
              <a:noFill/>
              <a:round/>
              <a:headEnd/>
              <a:tailEnd/>
            </a:ln>
          </p:spPr>
          <p:txBody>
            <a:bodyPr/>
            <a:lstStyle/>
            <a:p>
              <a:pPr>
                <a:defRPr/>
              </a:pPr>
              <a:endParaRPr lang="el-GR"/>
            </a:p>
          </p:txBody>
        </p:sp>
        <p:sp>
          <p:nvSpPr>
            <p:cNvPr id="1047" name="Freeform 39"/>
            <p:cNvSpPr>
              <a:spLocks/>
            </p:cNvSpPr>
            <p:nvPr/>
          </p:nvSpPr>
          <p:spPr bwMode="ltGray">
            <a:xfrm rot="1584153">
              <a:off x="242" y="756"/>
              <a:ext cx="167" cy="115"/>
            </a:xfrm>
            <a:custGeom>
              <a:avLst/>
              <a:gdLst>
                <a:gd name="T0" fmla="*/ 140 w 124"/>
                <a:gd name="T1" fmla="*/ 0 h 110"/>
                <a:gd name="T2" fmla="*/ 225 w 124"/>
                <a:gd name="T3" fmla="*/ 118 h 110"/>
                <a:gd name="T4" fmla="*/ 218 w 124"/>
                <a:gd name="T5" fmla="*/ 117 h 110"/>
                <a:gd name="T6" fmla="*/ 194 w 124"/>
                <a:gd name="T7" fmla="*/ 115 h 110"/>
                <a:gd name="T8" fmla="*/ 162 w 124"/>
                <a:gd name="T9" fmla="*/ 111 h 110"/>
                <a:gd name="T10" fmla="*/ 124 w 124"/>
                <a:gd name="T11" fmla="*/ 109 h 110"/>
                <a:gd name="T12" fmla="*/ 82 w 124"/>
                <a:gd name="T13" fmla="*/ 106 h 110"/>
                <a:gd name="T14" fmla="*/ 46 w 124"/>
                <a:gd name="T15" fmla="*/ 107 h 110"/>
                <a:gd name="T16" fmla="*/ 16 w 124"/>
                <a:gd name="T17" fmla="*/ 112 h 110"/>
                <a:gd name="T18" fmla="*/ 0 w 124"/>
                <a:gd name="T19" fmla="*/ 120 h 110"/>
                <a:gd name="T20" fmla="*/ 7 w 124"/>
                <a:gd name="T21" fmla="*/ 107 h 110"/>
                <a:gd name="T22" fmla="*/ 15 w 124"/>
                <a:gd name="T23" fmla="*/ 97 h 110"/>
                <a:gd name="T24" fmla="*/ 30 w 124"/>
                <a:gd name="T25" fmla="*/ 90 h 110"/>
                <a:gd name="T26" fmla="*/ 46 w 124"/>
                <a:gd name="T27" fmla="*/ 83 h 110"/>
                <a:gd name="T28" fmla="*/ 65 w 124"/>
                <a:gd name="T29" fmla="*/ 78 h 110"/>
                <a:gd name="T30" fmla="*/ 85 w 124"/>
                <a:gd name="T31" fmla="*/ 77 h 110"/>
                <a:gd name="T32" fmla="*/ 106 w 124"/>
                <a:gd name="T33" fmla="*/ 77 h 110"/>
                <a:gd name="T34" fmla="*/ 131 w 124"/>
                <a:gd name="T35" fmla="*/ 81 h 110"/>
                <a:gd name="T36" fmla="*/ 132 w 124"/>
                <a:gd name="T37" fmla="*/ 77 h 110"/>
                <a:gd name="T38" fmla="*/ 127 w 124"/>
                <a:gd name="T39" fmla="*/ 62 h 110"/>
                <a:gd name="T40" fmla="*/ 121 w 124"/>
                <a:gd name="T41" fmla="*/ 42 h 110"/>
                <a:gd name="T42" fmla="*/ 119 w 124"/>
                <a:gd name="T43" fmla="*/ 32 h 110"/>
                <a:gd name="T44" fmla="*/ 114 w 124"/>
                <a:gd name="T45" fmla="*/ 32 h 110"/>
                <a:gd name="T46" fmla="*/ 110 w 124"/>
                <a:gd name="T47" fmla="*/ 31 h 110"/>
                <a:gd name="T48" fmla="*/ 106 w 124"/>
                <a:gd name="T49" fmla="*/ 28 h 110"/>
                <a:gd name="T50" fmla="*/ 104 w 124"/>
                <a:gd name="T51" fmla="*/ 25 h 110"/>
                <a:gd name="T52" fmla="*/ 104 w 124"/>
                <a:gd name="T53" fmla="*/ 21 h 110"/>
                <a:gd name="T54" fmla="*/ 106 w 124"/>
                <a:gd name="T55" fmla="*/ 16 h 110"/>
                <a:gd name="T56" fmla="*/ 120 w 124"/>
                <a:gd name="T57" fmla="*/ 8 h 110"/>
                <a:gd name="T58" fmla="*/ 140 w 124"/>
                <a:gd name="T59" fmla="*/ 0 h 110"/>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0" t="0" r="r" b="b"/>
              <a:pathLst>
                <a:path w="124" h="110">
                  <a:moveTo>
                    <a:pt x="77" y="0"/>
                  </a:moveTo>
                  <a:lnTo>
                    <a:pt x="124" y="108"/>
                  </a:lnTo>
                  <a:lnTo>
                    <a:pt x="120" y="107"/>
                  </a:lnTo>
                  <a:lnTo>
                    <a:pt x="107" y="105"/>
                  </a:lnTo>
                  <a:lnTo>
                    <a:pt x="89" y="101"/>
                  </a:lnTo>
                  <a:lnTo>
                    <a:pt x="68" y="99"/>
                  </a:lnTo>
                  <a:lnTo>
                    <a:pt x="45" y="97"/>
                  </a:lnTo>
                  <a:lnTo>
                    <a:pt x="25" y="98"/>
                  </a:lnTo>
                  <a:lnTo>
                    <a:pt x="9" y="102"/>
                  </a:lnTo>
                  <a:lnTo>
                    <a:pt x="0" y="110"/>
                  </a:lnTo>
                  <a:lnTo>
                    <a:pt x="4" y="98"/>
                  </a:lnTo>
                  <a:lnTo>
                    <a:pt x="8" y="89"/>
                  </a:lnTo>
                  <a:lnTo>
                    <a:pt x="16" y="82"/>
                  </a:lnTo>
                  <a:lnTo>
                    <a:pt x="25" y="76"/>
                  </a:lnTo>
                  <a:lnTo>
                    <a:pt x="36" y="72"/>
                  </a:lnTo>
                  <a:lnTo>
                    <a:pt x="47" y="71"/>
                  </a:lnTo>
                  <a:lnTo>
                    <a:pt x="59" y="71"/>
                  </a:lnTo>
                  <a:lnTo>
                    <a:pt x="72" y="74"/>
                  </a:lnTo>
                  <a:lnTo>
                    <a:pt x="73" y="71"/>
                  </a:lnTo>
                  <a:lnTo>
                    <a:pt x="70" y="56"/>
                  </a:lnTo>
                  <a:lnTo>
                    <a:pt x="67" y="38"/>
                  </a:lnTo>
                  <a:lnTo>
                    <a:pt x="65" y="30"/>
                  </a:lnTo>
                  <a:lnTo>
                    <a:pt x="63" y="30"/>
                  </a:lnTo>
                  <a:lnTo>
                    <a:pt x="61" y="29"/>
                  </a:lnTo>
                  <a:lnTo>
                    <a:pt x="59" y="26"/>
                  </a:lnTo>
                  <a:lnTo>
                    <a:pt x="57" y="23"/>
                  </a:lnTo>
                  <a:lnTo>
                    <a:pt x="57" y="19"/>
                  </a:lnTo>
                  <a:lnTo>
                    <a:pt x="59" y="14"/>
                  </a:lnTo>
                  <a:lnTo>
                    <a:pt x="66" y="8"/>
                  </a:lnTo>
                  <a:lnTo>
                    <a:pt x="77" y="0"/>
                  </a:lnTo>
                  <a:close/>
                </a:path>
              </a:pathLst>
            </a:custGeom>
            <a:solidFill>
              <a:schemeClr val="accent1"/>
            </a:solidFill>
            <a:ln w="9525">
              <a:noFill/>
              <a:round/>
              <a:headEnd/>
              <a:tailEnd/>
            </a:ln>
          </p:spPr>
          <p:txBody>
            <a:bodyPr/>
            <a:lstStyle/>
            <a:p>
              <a:pPr>
                <a:defRPr/>
              </a:pPr>
              <a:endParaRPr lang="el-GR"/>
            </a:p>
          </p:txBody>
        </p:sp>
        <p:sp>
          <p:nvSpPr>
            <p:cNvPr id="1048" name="Freeform 40"/>
            <p:cNvSpPr>
              <a:spLocks/>
            </p:cNvSpPr>
            <p:nvPr/>
          </p:nvSpPr>
          <p:spPr bwMode="ltGray">
            <a:xfrm rot="1584153">
              <a:off x="574" y="286"/>
              <a:ext cx="147" cy="160"/>
            </a:xfrm>
            <a:custGeom>
              <a:avLst/>
              <a:gdLst>
                <a:gd name="T0" fmla="*/ 0 w 109"/>
                <a:gd name="T1" fmla="*/ 0 h 156"/>
                <a:gd name="T2" fmla="*/ 9 w 109"/>
                <a:gd name="T3" fmla="*/ 1 h 156"/>
                <a:gd name="T4" fmla="*/ 32 w 109"/>
                <a:gd name="T5" fmla="*/ 5 h 156"/>
                <a:gd name="T6" fmla="*/ 67 w 109"/>
                <a:gd name="T7" fmla="*/ 12 h 156"/>
                <a:gd name="T8" fmla="*/ 105 w 109"/>
                <a:gd name="T9" fmla="*/ 26 h 156"/>
                <a:gd name="T10" fmla="*/ 142 w 109"/>
                <a:gd name="T11" fmla="*/ 46 h 156"/>
                <a:gd name="T12" fmla="*/ 174 w 109"/>
                <a:gd name="T13" fmla="*/ 75 h 156"/>
                <a:gd name="T14" fmla="*/ 194 w 109"/>
                <a:gd name="T15" fmla="*/ 114 h 156"/>
                <a:gd name="T16" fmla="*/ 198 w 109"/>
                <a:gd name="T17" fmla="*/ 164 h 156"/>
                <a:gd name="T18" fmla="*/ 192 w 109"/>
                <a:gd name="T19" fmla="*/ 164 h 156"/>
                <a:gd name="T20" fmla="*/ 181 w 109"/>
                <a:gd name="T21" fmla="*/ 164 h 156"/>
                <a:gd name="T22" fmla="*/ 169 w 109"/>
                <a:gd name="T23" fmla="*/ 164 h 156"/>
                <a:gd name="T24" fmla="*/ 158 w 109"/>
                <a:gd name="T25" fmla="*/ 162 h 156"/>
                <a:gd name="T26" fmla="*/ 147 w 109"/>
                <a:gd name="T27" fmla="*/ 161 h 156"/>
                <a:gd name="T28" fmla="*/ 135 w 109"/>
                <a:gd name="T29" fmla="*/ 158 h 156"/>
                <a:gd name="T30" fmla="*/ 120 w 109"/>
                <a:gd name="T31" fmla="*/ 153 h 156"/>
                <a:gd name="T32" fmla="*/ 105 w 109"/>
                <a:gd name="T33" fmla="*/ 147 h 156"/>
                <a:gd name="T34" fmla="*/ 96 w 109"/>
                <a:gd name="T35" fmla="*/ 132 h 156"/>
                <a:gd name="T36" fmla="*/ 96 w 109"/>
                <a:gd name="T37" fmla="*/ 117 h 156"/>
                <a:gd name="T38" fmla="*/ 102 w 109"/>
                <a:gd name="T39" fmla="*/ 101 h 156"/>
                <a:gd name="T40" fmla="*/ 108 w 109"/>
                <a:gd name="T41" fmla="*/ 84 h 156"/>
                <a:gd name="T42" fmla="*/ 102 w 109"/>
                <a:gd name="T43" fmla="*/ 66 h 156"/>
                <a:gd name="T44" fmla="*/ 88 w 109"/>
                <a:gd name="T45" fmla="*/ 45 h 156"/>
                <a:gd name="T46" fmla="*/ 57 w 109"/>
                <a:gd name="T47" fmla="*/ 25 h 156"/>
                <a:gd name="T48" fmla="*/ 0 w 109"/>
                <a:gd name="T49" fmla="*/ 0 h 15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Lst>
              <a:ahLst/>
              <a:cxnLst>
                <a:cxn ang="T50">
                  <a:pos x="T0" y="T1"/>
                </a:cxn>
                <a:cxn ang="T51">
                  <a:pos x="T2" y="T3"/>
                </a:cxn>
                <a:cxn ang="T52">
                  <a:pos x="T4" y="T5"/>
                </a:cxn>
                <a:cxn ang="T53">
                  <a:pos x="T6" y="T7"/>
                </a:cxn>
                <a:cxn ang="T54">
                  <a:pos x="T8" y="T9"/>
                </a:cxn>
                <a:cxn ang="T55">
                  <a:pos x="T10" y="T11"/>
                </a:cxn>
                <a:cxn ang="T56">
                  <a:pos x="T12" y="T13"/>
                </a:cxn>
                <a:cxn ang="T57">
                  <a:pos x="T14" y="T15"/>
                </a:cxn>
                <a:cxn ang="T58">
                  <a:pos x="T16" y="T17"/>
                </a:cxn>
                <a:cxn ang="T59">
                  <a:pos x="T18" y="T19"/>
                </a:cxn>
                <a:cxn ang="T60">
                  <a:pos x="T20" y="T21"/>
                </a:cxn>
                <a:cxn ang="T61">
                  <a:pos x="T22" y="T23"/>
                </a:cxn>
                <a:cxn ang="T62">
                  <a:pos x="T24" y="T25"/>
                </a:cxn>
                <a:cxn ang="T63">
                  <a:pos x="T26" y="T27"/>
                </a:cxn>
                <a:cxn ang="T64">
                  <a:pos x="T28" y="T29"/>
                </a:cxn>
                <a:cxn ang="T65">
                  <a:pos x="T30" y="T31"/>
                </a:cxn>
                <a:cxn ang="T66">
                  <a:pos x="T32" y="T33"/>
                </a:cxn>
                <a:cxn ang="T67">
                  <a:pos x="T34" y="T35"/>
                </a:cxn>
                <a:cxn ang="T68">
                  <a:pos x="T36" y="T37"/>
                </a:cxn>
                <a:cxn ang="T69">
                  <a:pos x="T38" y="T39"/>
                </a:cxn>
                <a:cxn ang="T70">
                  <a:pos x="T40" y="T41"/>
                </a:cxn>
                <a:cxn ang="T71">
                  <a:pos x="T42" y="T43"/>
                </a:cxn>
                <a:cxn ang="T72">
                  <a:pos x="T44" y="T45"/>
                </a:cxn>
                <a:cxn ang="T73">
                  <a:pos x="T46" y="T47"/>
                </a:cxn>
                <a:cxn ang="T74">
                  <a:pos x="T48" y="T49"/>
                </a:cxn>
              </a:cxnLst>
              <a:rect l="0" t="0" r="r" b="b"/>
              <a:pathLst>
                <a:path w="109" h="156">
                  <a:moveTo>
                    <a:pt x="0" y="0"/>
                  </a:moveTo>
                  <a:lnTo>
                    <a:pt x="5" y="1"/>
                  </a:lnTo>
                  <a:lnTo>
                    <a:pt x="18" y="5"/>
                  </a:lnTo>
                  <a:lnTo>
                    <a:pt x="37" y="12"/>
                  </a:lnTo>
                  <a:lnTo>
                    <a:pt x="58" y="24"/>
                  </a:lnTo>
                  <a:lnTo>
                    <a:pt x="78" y="44"/>
                  </a:lnTo>
                  <a:lnTo>
                    <a:pt x="96" y="71"/>
                  </a:lnTo>
                  <a:lnTo>
                    <a:pt x="107" y="108"/>
                  </a:lnTo>
                  <a:lnTo>
                    <a:pt x="109" y="156"/>
                  </a:lnTo>
                  <a:lnTo>
                    <a:pt x="105" y="156"/>
                  </a:lnTo>
                  <a:lnTo>
                    <a:pt x="99" y="156"/>
                  </a:lnTo>
                  <a:lnTo>
                    <a:pt x="93" y="156"/>
                  </a:lnTo>
                  <a:lnTo>
                    <a:pt x="87" y="154"/>
                  </a:lnTo>
                  <a:lnTo>
                    <a:pt x="81" y="153"/>
                  </a:lnTo>
                  <a:lnTo>
                    <a:pt x="74" y="150"/>
                  </a:lnTo>
                  <a:lnTo>
                    <a:pt x="66" y="145"/>
                  </a:lnTo>
                  <a:lnTo>
                    <a:pt x="58" y="139"/>
                  </a:lnTo>
                  <a:lnTo>
                    <a:pt x="53" y="126"/>
                  </a:lnTo>
                  <a:lnTo>
                    <a:pt x="53" y="111"/>
                  </a:lnTo>
                  <a:lnTo>
                    <a:pt x="56" y="96"/>
                  </a:lnTo>
                  <a:lnTo>
                    <a:pt x="59" y="80"/>
                  </a:lnTo>
                  <a:lnTo>
                    <a:pt x="56" y="62"/>
                  </a:lnTo>
                  <a:lnTo>
                    <a:pt x="48" y="43"/>
                  </a:lnTo>
                  <a:lnTo>
                    <a:pt x="31" y="23"/>
                  </a:lnTo>
                  <a:lnTo>
                    <a:pt x="0" y="0"/>
                  </a:lnTo>
                  <a:close/>
                </a:path>
              </a:pathLst>
            </a:custGeom>
            <a:solidFill>
              <a:schemeClr val="accent1"/>
            </a:solidFill>
            <a:ln w="9525">
              <a:noFill/>
              <a:round/>
              <a:headEnd/>
              <a:tailEnd/>
            </a:ln>
          </p:spPr>
          <p:txBody>
            <a:bodyPr/>
            <a:lstStyle/>
            <a:p>
              <a:pPr>
                <a:defRPr/>
              </a:pPr>
              <a:endParaRPr lang="el-GR"/>
            </a:p>
          </p:txBody>
        </p:sp>
        <p:sp>
          <p:nvSpPr>
            <p:cNvPr id="1049" name="Freeform 41"/>
            <p:cNvSpPr>
              <a:spLocks/>
            </p:cNvSpPr>
            <p:nvPr/>
          </p:nvSpPr>
          <p:spPr bwMode="ltGray">
            <a:xfrm rot="1584153">
              <a:off x="236" y="721"/>
              <a:ext cx="62" cy="97"/>
            </a:xfrm>
            <a:custGeom>
              <a:avLst/>
              <a:gdLst>
                <a:gd name="T0" fmla="*/ 57 w 46"/>
                <a:gd name="T1" fmla="*/ 0 h 94"/>
                <a:gd name="T2" fmla="*/ 36 w 46"/>
                <a:gd name="T3" fmla="*/ 40 h 94"/>
                <a:gd name="T4" fmla="*/ 27 w 46"/>
                <a:gd name="T5" fmla="*/ 66 h 94"/>
                <a:gd name="T6" fmla="*/ 20 w 46"/>
                <a:gd name="T7" fmla="*/ 85 h 94"/>
                <a:gd name="T8" fmla="*/ 0 w 46"/>
                <a:gd name="T9" fmla="*/ 100 h 94"/>
                <a:gd name="T10" fmla="*/ 22 w 46"/>
                <a:gd name="T11" fmla="*/ 94 h 94"/>
                <a:gd name="T12" fmla="*/ 42 w 46"/>
                <a:gd name="T13" fmla="*/ 86 h 94"/>
                <a:gd name="T14" fmla="*/ 58 w 46"/>
                <a:gd name="T15" fmla="*/ 73 h 94"/>
                <a:gd name="T16" fmla="*/ 73 w 46"/>
                <a:gd name="T17" fmla="*/ 61 h 94"/>
                <a:gd name="T18" fmla="*/ 82 w 46"/>
                <a:gd name="T19" fmla="*/ 46 h 94"/>
                <a:gd name="T20" fmla="*/ 84 w 46"/>
                <a:gd name="T21" fmla="*/ 32 h 94"/>
                <a:gd name="T22" fmla="*/ 77 w 46"/>
                <a:gd name="T23" fmla="*/ 15 h 94"/>
                <a:gd name="T24" fmla="*/ 57 w 46"/>
                <a:gd name="T25" fmla="*/ 0 h 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46" h="94">
                  <a:moveTo>
                    <a:pt x="31" y="0"/>
                  </a:moveTo>
                  <a:lnTo>
                    <a:pt x="20" y="38"/>
                  </a:lnTo>
                  <a:lnTo>
                    <a:pt x="15" y="62"/>
                  </a:lnTo>
                  <a:lnTo>
                    <a:pt x="11" y="79"/>
                  </a:lnTo>
                  <a:lnTo>
                    <a:pt x="0" y="94"/>
                  </a:lnTo>
                  <a:lnTo>
                    <a:pt x="12" y="88"/>
                  </a:lnTo>
                  <a:lnTo>
                    <a:pt x="23" y="80"/>
                  </a:lnTo>
                  <a:lnTo>
                    <a:pt x="32" y="69"/>
                  </a:lnTo>
                  <a:lnTo>
                    <a:pt x="40" y="57"/>
                  </a:lnTo>
                  <a:lnTo>
                    <a:pt x="45" y="44"/>
                  </a:lnTo>
                  <a:lnTo>
                    <a:pt x="46" y="30"/>
                  </a:lnTo>
                  <a:lnTo>
                    <a:pt x="42" y="15"/>
                  </a:lnTo>
                  <a:lnTo>
                    <a:pt x="31" y="0"/>
                  </a:lnTo>
                  <a:close/>
                </a:path>
              </a:pathLst>
            </a:custGeom>
            <a:solidFill>
              <a:schemeClr val="accent1"/>
            </a:solidFill>
            <a:ln w="9525">
              <a:noFill/>
              <a:round/>
              <a:headEnd/>
              <a:tailEnd/>
            </a:ln>
          </p:spPr>
          <p:txBody>
            <a:bodyPr/>
            <a:lstStyle/>
            <a:p>
              <a:pPr>
                <a:defRPr/>
              </a:pPr>
              <a:endParaRPr lang="el-GR"/>
            </a:p>
          </p:txBody>
        </p:sp>
        <p:sp>
          <p:nvSpPr>
            <p:cNvPr id="1050" name="Freeform 42"/>
            <p:cNvSpPr>
              <a:spLocks/>
            </p:cNvSpPr>
            <p:nvPr/>
          </p:nvSpPr>
          <p:spPr bwMode="ltGray">
            <a:xfrm rot="1584153">
              <a:off x="585" y="466"/>
              <a:ext cx="72" cy="41"/>
            </a:xfrm>
            <a:custGeom>
              <a:avLst/>
              <a:gdLst>
                <a:gd name="T0" fmla="*/ 0 w 54"/>
                <a:gd name="T1" fmla="*/ 0 h 40"/>
                <a:gd name="T2" fmla="*/ 1 w 54"/>
                <a:gd name="T3" fmla="*/ 1 h 40"/>
                <a:gd name="T4" fmla="*/ 11 w 54"/>
                <a:gd name="T5" fmla="*/ 3 h 40"/>
                <a:gd name="T6" fmla="*/ 23 w 54"/>
                <a:gd name="T7" fmla="*/ 8 h 40"/>
                <a:gd name="T8" fmla="*/ 37 w 54"/>
                <a:gd name="T9" fmla="*/ 12 h 40"/>
                <a:gd name="T10" fmla="*/ 52 w 54"/>
                <a:gd name="T11" fmla="*/ 15 h 40"/>
                <a:gd name="T12" fmla="*/ 68 w 54"/>
                <a:gd name="T13" fmla="*/ 17 h 40"/>
                <a:gd name="T14" fmla="*/ 81 w 54"/>
                <a:gd name="T15" fmla="*/ 18 h 40"/>
                <a:gd name="T16" fmla="*/ 96 w 54"/>
                <a:gd name="T17" fmla="*/ 16 h 40"/>
                <a:gd name="T18" fmla="*/ 95 w 54"/>
                <a:gd name="T19" fmla="*/ 27 h 40"/>
                <a:gd name="T20" fmla="*/ 89 w 54"/>
                <a:gd name="T21" fmla="*/ 35 h 40"/>
                <a:gd name="T22" fmla="*/ 79 w 54"/>
                <a:gd name="T23" fmla="*/ 40 h 40"/>
                <a:gd name="T24" fmla="*/ 65 w 54"/>
                <a:gd name="T25" fmla="*/ 42 h 40"/>
                <a:gd name="T26" fmla="*/ 49 w 54"/>
                <a:gd name="T27" fmla="*/ 41 h 40"/>
                <a:gd name="T28" fmla="*/ 33 w 54"/>
                <a:gd name="T29" fmla="*/ 34 h 40"/>
                <a:gd name="T30" fmla="*/ 17 w 54"/>
                <a:gd name="T31" fmla="*/ 22 h 40"/>
                <a:gd name="T32" fmla="*/ 0 w 54"/>
                <a:gd name="T33" fmla="*/ 0 h 40"/>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54" h="40">
                  <a:moveTo>
                    <a:pt x="0" y="0"/>
                  </a:moveTo>
                  <a:lnTo>
                    <a:pt x="1" y="1"/>
                  </a:lnTo>
                  <a:lnTo>
                    <a:pt x="6" y="3"/>
                  </a:lnTo>
                  <a:lnTo>
                    <a:pt x="13" y="8"/>
                  </a:lnTo>
                  <a:lnTo>
                    <a:pt x="21" y="12"/>
                  </a:lnTo>
                  <a:lnTo>
                    <a:pt x="29" y="15"/>
                  </a:lnTo>
                  <a:lnTo>
                    <a:pt x="38" y="17"/>
                  </a:lnTo>
                  <a:lnTo>
                    <a:pt x="46" y="18"/>
                  </a:lnTo>
                  <a:lnTo>
                    <a:pt x="54" y="16"/>
                  </a:lnTo>
                  <a:lnTo>
                    <a:pt x="53" y="25"/>
                  </a:lnTo>
                  <a:lnTo>
                    <a:pt x="50" y="33"/>
                  </a:lnTo>
                  <a:lnTo>
                    <a:pt x="44" y="38"/>
                  </a:lnTo>
                  <a:lnTo>
                    <a:pt x="37" y="40"/>
                  </a:lnTo>
                  <a:lnTo>
                    <a:pt x="28" y="39"/>
                  </a:lnTo>
                  <a:lnTo>
                    <a:pt x="19" y="32"/>
                  </a:lnTo>
                  <a:lnTo>
                    <a:pt x="10" y="20"/>
                  </a:lnTo>
                  <a:lnTo>
                    <a:pt x="0" y="0"/>
                  </a:lnTo>
                  <a:close/>
                </a:path>
              </a:pathLst>
            </a:custGeom>
            <a:solidFill>
              <a:schemeClr val="accent1"/>
            </a:solidFill>
            <a:ln w="9525">
              <a:noFill/>
              <a:round/>
              <a:headEnd/>
              <a:tailEnd/>
            </a:ln>
          </p:spPr>
          <p:txBody>
            <a:bodyPr/>
            <a:lstStyle/>
            <a:p>
              <a:pPr>
                <a:defRPr/>
              </a:pPr>
              <a:endParaRPr lang="el-GR"/>
            </a:p>
          </p:txBody>
        </p:sp>
        <p:sp>
          <p:nvSpPr>
            <p:cNvPr id="1051" name="Freeform 43"/>
            <p:cNvSpPr>
              <a:spLocks/>
            </p:cNvSpPr>
            <p:nvPr/>
          </p:nvSpPr>
          <p:spPr bwMode="ltGray">
            <a:xfrm>
              <a:off x="0" y="886"/>
              <a:ext cx="360" cy="650"/>
            </a:xfrm>
            <a:custGeom>
              <a:avLst/>
              <a:gdLst>
                <a:gd name="T0" fmla="*/ 264 w 360"/>
                <a:gd name="T1" fmla="*/ 0 h 650"/>
                <a:gd name="T2" fmla="*/ 269 w 360"/>
                <a:gd name="T3" fmla="*/ 9 h 650"/>
                <a:gd name="T4" fmla="*/ 277 w 360"/>
                <a:gd name="T5" fmla="*/ 22 h 650"/>
                <a:gd name="T6" fmla="*/ 286 w 360"/>
                <a:gd name="T7" fmla="*/ 39 h 650"/>
                <a:gd name="T8" fmla="*/ 297 w 360"/>
                <a:gd name="T9" fmla="*/ 58 h 650"/>
                <a:gd name="T10" fmla="*/ 309 w 360"/>
                <a:gd name="T11" fmla="*/ 83 h 650"/>
                <a:gd name="T12" fmla="*/ 319 w 360"/>
                <a:gd name="T13" fmla="*/ 108 h 650"/>
                <a:gd name="T14" fmla="*/ 329 w 360"/>
                <a:gd name="T15" fmla="*/ 136 h 650"/>
                <a:gd name="T16" fmla="*/ 333 w 360"/>
                <a:gd name="T17" fmla="*/ 163 h 650"/>
                <a:gd name="T18" fmla="*/ 336 w 360"/>
                <a:gd name="T19" fmla="*/ 193 h 650"/>
                <a:gd name="T20" fmla="*/ 332 w 360"/>
                <a:gd name="T21" fmla="*/ 223 h 650"/>
                <a:gd name="T22" fmla="*/ 323 w 360"/>
                <a:gd name="T23" fmla="*/ 255 h 650"/>
                <a:gd name="T24" fmla="*/ 310 w 360"/>
                <a:gd name="T25" fmla="*/ 285 h 650"/>
                <a:gd name="T26" fmla="*/ 287 w 360"/>
                <a:gd name="T27" fmla="*/ 315 h 650"/>
                <a:gd name="T28" fmla="*/ 257 w 360"/>
                <a:gd name="T29" fmla="*/ 343 h 650"/>
                <a:gd name="T30" fmla="*/ 218 w 360"/>
                <a:gd name="T31" fmla="*/ 370 h 650"/>
                <a:gd name="T32" fmla="*/ 167 w 360"/>
                <a:gd name="T33" fmla="*/ 396 h 650"/>
                <a:gd name="T34" fmla="*/ 111 w 360"/>
                <a:gd name="T35" fmla="*/ 425 h 650"/>
                <a:gd name="T36" fmla="*/ 69 w 360"/>
                <a:gd name="T37" fmla="*/ 457 h 650"/>
                <a:gd name="T38" fmla="*/ 35 w 360"/>
                <a:gd name="T39" fmla="*/ 490 h 650"/>
                <a:gd name="T40" fmla="*/ 12 w 360"/>
                <a:gd name="T41" fmla="*/ 526 h 650"/>
                <a:gd name="T42" fmla="*/ 0 w 360"/>
                <a:gd name="T43" fmla="*/ 553 h 650"/>
                <a:gd name="T44" fmla="*/ 0 w 360"/>
                <a:gd name="T45" fmla="*/ 650 h 650"/>
                <a:gd name="T46" fmla="*/ 6 w 360"/>
                <a:gd name="T47" fmla="*/ 628 h 650"/>
                <a:gd name="T48" fmla="*/ 19 w 360"/>
                <a:gd name="T49" fmla="*/ 594 h 650"/>
                <a:gd name="T50" fmla="*/ 43 w 360"/>
                <a:gd name="T51" fmla="*/ 551 h 650"/>
                <a:gd name="T52" fmla="*/ 76 w 360"/>
                <a:gd name="T53" fmla="*/ 503 h 650"/>
                <a:gd name="T54" fmla="*/ 125 w 360"/>
                <a:gd name="T55" fmla="*/ 454 h 650"/>
                <a:gd name="T56" fmla="*/ 190 w 360"/>
                <a:gd name="T57" fmla="*/ 408 h 650"/>
                <a:gd name="T58" fmla="*/ 275 w 360"/>
                <a:gd name="T59" fmla="*/ 365 h 650"/>
                <a:gd name="T60" fmla="*/ 308 w 360"/>
                <a:gd name="T61" fmla="*/ 342 h 650"/>
                <a:gd name="T62" fmla="*/ 335 w 360"/>
                <a:gd name="T63" fmla="*/ 305 h 650"/>
                <a:gd name="T64" fmla="*/ 352 w 360"/>
                <a:gd name="T65" fmla="*/ 255 h 650"/>
                <a:gd name="T66" fmla="*/ 360 w 360"/>
                <a:gd name="T67" fmla="*/ 201 h 650"/>
                <a:gd name="T68" fmla="*/ 356 w 360"/>
                <a:gd name="T69" fmla="*/ 144 h 650"/>
                <a:gd name="T70" fmla="*/ 341 w 360"/>
                <a:gd name="T71" fmla="*/ 88 h 650"/>
                <a:gd name="T72" fmla="*/ 311 w 360"/>
                <a:gd name="T73" fmla="*/ 39 h 650"/>
                <a:gd name="T74" fmla="*/ 264 w 360"/>
                <a:gd name="T75" fmla="*/ 0 h 650"/>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Lst>
              <a:ahLst/>
              <a:cxnLst>
                <a:cxn ang="T76">
                  <a:pos x="T0" y="T1"/>
                </a:cxn>
                <a:cxn ang="T77">
                  <a:pos x="T2" y="T3"/>
                </a:cxn>
                <a:cxn ang="T78">
                  <a:pos x="T4" y="T5"/>
                </a:cxn>
                <a:cxn ang="T79">
                  <a:pos x="T6" y="T7"/>
                </a:cxn>
                <a:cxn ang="T80">
                  <a:pos x="T8" y="T9"/>
                </a:cxn>
                <a:cxn ang="T81">
                  <a:pos x="T10" y="T11"/>
                </a:cxn>
                <a:cxn ang="T82">
                  <a:pos x="T12" y="T13"/>
                </a:cxn>
                <a:cxn ang="T83">
                  <a:pos x="T14" y="T15"/>
                </a:cxn>
                <a:cxn ang="T84">
                  <a:pos x="T16" y="T17"/>
                </a:cxn>
                <a:cxn ang="T85">
                  <a:pos x="T18" y="T19"/>
                </a:cxn>
                <a:cxn ang="T86">
                  <a:pos x="T20" y="T21"/>
                </a:cxn>
                <a:cxn ang="T87">
                  <a:pos x="T22" y="T23"/>
                </a:cxn>
                <a:cxn ang="T88">
                  <a:pos x="T24" y="T25"/>
                </a:cxn>
                <a:cxn ang="T89">
                  <a:pos x="T26" y="T27"/>
                </a:cxn>
                <a:cxn ang="T90">
                  <a:pos x="T28" y="T29"/>
                </a:cxn>
                <a:cxn ang="T91">
                  <a:pos x="T30" y="T31"/>
                </a:cxn>
                <a:cxn ang="T92">
                  <a:pos x="T32" y="T33"/>
                </a:cxn>
                <a:cxn ang="T93">
                  <a:pos x="T34" y="T35"/>
                </a:cxn>
                <a:cxn ang="T94">
                  <a:pos x="T36" y="T37"/>
                </a:cxn>
                <a:cxn ang="T95">
                  <a:pos x="T38" y="T39"/>
                </a:cxn>
                <a:cxn ang="T96">
                  <a:pos x="T40" y="T41"/>
                </a:cxn>
                <a:cxn ang="T97">
                  <a:pos x="T42" y="T43"/>
                </a:cxn>
                <a:cxn ang="T98">
                  <a:pos x="T44" y="T45"/>
                </a:cxn>
                <a:cxn ang="T99">
                  <a:pos x="T46" y="T47"/>
                </a:cxn>
                <a:cxn ang="T100">
                  <a:pos x="T48" y="T49"/>
                </a:cxn>
                <a:cxn ang="T101">
                  <a:pos x="T50" y="T51"/>
                </a:cxn>
                <a:cxn ang="T102">
                  <a:pos x="T52" y="T53"/>
                </a:cxn>
                <a:cxn ang="T103">
                  <a:pos x="T54" y="T55"/>
                </a:cxn>
                <a:cxn ang="T104">
                  <a:pos x="T56" y="T57"/>
                </a:cxn>
                <a:cxn ang="T105">
                  <a:pos x="T58" y="T59"/>
                </a:cxn>
                <a:cxn ang="T106">
                  <a:pos x="T60" y="T61"/>
                </a:cxn>
                <a:cxn ang="T107">
                  <a:pos x="T62" y="T63"/>
                </a:cxn>
                <a:cxn ang="T108">
                  <a:pos x="T64" y="T65"/>
                </a:cxn>
                <a:cxn ang="T109">
                  <a:pos x="T66" y="T67"/>
                </a:cxn>
                <a:cxn ang="T110">
                  <a:pos x="T68" y="T69"/>
                </a:cxn>
                <a:cxn ang="T111">
                  <a:pos x="T70" y="T71"/>
                </a:cxn>
                <a:cxn ang="T112">
                  <a:pos x="T72" y="T73"/>
                </a:cxn>
                <a:cxn ang="T113">
                  <a:pos x="T74" y="T75"/>
                </a:cxn>
              </a:cxnLst>
              <a:rect l="0" t="0" r="r" b="b"/>
              <a:pathLst>
                <a:path w="360" h="650">
                  <a:moveTo>
                    <a:pt x="264" y="0"/>
                  </a:moveTo>
                  <a:lnTo>
                    <a:pt x="269" y="9"/>
                  </a:lnTo>
                  <a:lnTo>
                    <a:pt x="277" y="22"/>
                  </a:lnTo>
                  <a:lnTo>
                    <a:pt x="286" y="39"/>
                  </a:lnTo>
                  <a:lnTo>
                    <a:pt x="297" y="58"/>
                  </a:lnTo>
                  <a:lnTo>
                    <a:pt x="309" y="83"/>
                  </a:lnTo>
                  <a:lnTo>
                    <a:pt x="319" y="108"/>
                  </a:lnTo>
                  <a:lnTo>
                    <a:pt x="329" y="136"/>
                  </a:lnTo>
                  <a:lnTo>
                    <a:pt x="333" y="163"/>
                  </a:lnTo>
                  <a:lnTo>
                    <a:pt x="336" y="193"/>
                  </a:lnTo>
                  <a:lnTo>
                    <a:pt x="332" y="223"/>
                  </a:lnTo>
                  <a:lnTo>
                    <a:pt x="323" y="255"/>
                  </a:lnTo>
                  <a:lnTo>
                    <a:pt x="310" y="285"/>
                  </a:lnTo>
                  <a:lnTo>
                    <a:pt x="287" y="315"/>
                  </a:lnTo>
                  <a:lnTo>
                    <a:pt x="257" y="343"/>
                  </a:lnTo>
                  <a:lnTo>
                    <a:pt x="218" y="370"/>
                  </a:lnTo>
                  <a:lnTo>
                    <a:pt x="167" y="396"/>
                  </a:lnTo>
                  <a:lnTo>
                    <a:pt x="111" y="425"/>
                  </a:lnTo>
                  <a:lnTo>
                    <a:pt x="69" y="457"/>
                  </a:lnTo>
                  <a:lnTo>
                    <a:pt x="35" y="490"/>
                  </a:lnTo>
                  <a:lnTo>
                    <a:pt x="12" y="526"/>
                  </a:lnTo>
                  <a:lnTo>
                    <a:pt x="0" y="553"/>
                  </a:lnTo>
                  <a:lnTo>
                    <a:pt x="0" y="650"/>
                  </a:lnTo>
                  <a:lnTo>
                    <a:pt x="6" y="628"/>
                  </a:lnTo>
                  <a:lnTo>
                    <a:pt x="19" y="594"/>
                  </a:lnTo>
                  <a:lnTo>
                    <a:pt x="43" y="551"/>
                  </a:lnTo>
                  <a:lnTo>
                    <a:pt x="76" y="503"/>
                  </a:lnTo>
                  <a:lnTo>
                    <a:pt x="125" y="454"/>
                  </a:lnTo>
                  <a:lnTo>
                    <a:pt x="190" y="408"/>
                  </a:lnTo>
                  <a:lnTo>
                    <a:pt x="275" y="365"/>
                  </a:lnTo>
                  <a:lnTo>
                    <a:pt x="308" y="342"/>
                  </a:lnTo>
                  <a:lnTo>
                    <a:pt x="335" y="305"/>
                  </a:lnTo>
                  <a:lnTo>
                    <a:pt x="352" y="255"/>
                  </a:lnTo>
                  <a:lnTo>
                    <a:pt x="360" y="201"/>
                  </a:lnTo>
                  <a:lnTo>
                    <a:pt x="356" y="144"/>
                  </a:lnTo>
                  <a:lnTo>
                    <a:pt x="341" y="88"/>
                  </a:lnTo>
                  <a:lnTo>
                    <a:pt x="311" y="39"/>
                  </a:lnTo>
                  <a:lnTo>
                    <a:pt x="264" y="0"/>
                  </a:lnTo>
                  <a:close/>
                </a:path>
              </a:pathLst>
            </a:custGeom>
            <a:solidFill>
              <a:schemeClr val="accent1"/>
            </a:solidFill>
            <a:ln w="9525">
              <a:noFill/>
              <a:round/>
              <a:headEnd/>
              <a:tailEnd/>
            </a:ln>
          </p:spPr>
          <p:txBody>
            <a:bodyPr/>
            <a:lstStyle/>
            <a:p>
              <a:pPr>
                <a:defRPr/>
              </a:pPr>
              <a:endParaRPr lang="el-GR"/>
            </a:p>
          </p:txBody>
        </p:sp>
        <p:sp>
          <p:nvSpPr>
            <p:cNvPr id="1052" name="Freeform 44"/>
            <p:cNvSpPr>
              <a:spLocks/>
            </p:cNvSpPr>
            <p:nvPr/>
          </p:nvSpPr>
          <p:spPr bwMode="ltGray">
            <a:xfrm rot="1584153">
              <a:off x="56" y="84"/>
              <a:ext cx="804" cy="686"/>
            </a:xfrm>
            <a:custGeom>
              <a:avLst/>
              <a:gdLst>
                <a:gd name="T0" fmla="*/ 30 w 596"/>
                <a:gd name="T1" fmla="*/ 392 h 666"/>
                <a:gd name="T2" fmla="*/ 11 w 596"/>
                <a:gd name="T3" fmla="*/ 362 h 666"/>
                <a:gd name="T4" fmla="*/ 0 w 596"/>
                <a:gd name="T5" fmla="*/ 307 h 666"/>
                <a:gd name="T6" fmla="*/ 7 w 596"/>
                <a:gd name="T7" fmla="*/ 236 h 666"/>
                <a:gd name="T8" fmla="*/ 46 w 596"/>
                <a:gd name="T9" fmla="*/ 161 h 666"/>
                <a:gd name="T10" fmla="*/ 125 w 596"/>
                <a:gd name="T11" fmla="*/ 90 h 666"/>
                <a:gd name="T12" fmla="*/ 259 w 596"/>
                <a:gd name="T13" fmla="*/ 33 h 666"/>
                <a:gd name="T14" fmla="*/ 449 w 596"/>
                <a:gd name="T15" fmla="*/ 2 h 666"/>
                <a:gd name="T16" fmla="*/ 692 w 596"/>
                <a:gd name="T17" fmla="*/ 9 h 666"/>
                <a:gd name="T18" fmla="*/ 881 w 596"/>
                <a:gd name="T19" fmla="*/ 72 h 666"/>
                <a:gd name="T20" fmla="*/ 1008 w 596"/>
                <a:gd name="T21" fmla="*/ 175 h 666"/>
                <a:gd name="T22" fmla="*/ 1075 w 596"/>
                <a:gd name="T23" fmla="*/ 302 h 666"/>
                <a:gd name="T24" fmla="*/ 1083 w 596"/>
                <a:gd name="T25" fmla="*/ 434 h 666"/>
                <a:gd name="T26" fmla="*/ 1031 w 596"/>
                <a:gd name="T27" fmla="*/ 557 h 666"/>
                <a:gd name="T28" fmla="*/ 923 w 596"/>
                <a:gd name="T29" fmla="*/ 652 h 666"/>
                <a:gd name="T30" fmla="*/ 759 w 596"/>
                <a:gd name="T31" fmla="*/ 704 h 666"/>
                <a:gd name="T32" fmla="*/ 708 w 596"/>
                <a:gd name="T33" fmla="*/ 699 h 666"/>
                <a:gd name="T34" fmla="*/ 803 w 596"/>
                <a:gd name="T35" fmla="*/ 655 h 666"/>
                <a:gd name="T36" fmla="*/ 877 w 596"/>
                <a:gd name="T37" fmla="*/ 577 h 666"/>
                <a:gd name="T38" fmla="*/ 927 w 596"/>
                <a:gd name="T39" fmla="*/ 482 h 666"/>
                <a:gd name="T40" fmla="*/ 946 w 596"/>
                <a:gd name="T41" fmla="*/ 377 h 666"/>
                <a:gd name="T42" fmla="*/ 935 w 596"/>
                <a:gd name="T43" fmla="*/ 274 h 666"/>
                <a:gd name="T44" fmla="*/ 882 w 596"/>
                <a:gd name="T45" fmla="*/ 184 h 666"/>
                <a:gd name="T46" fmla="*/ 788 w 596"/>
                <a:gd name="T47" fmla="*/ 118 h 666"/>
                <a:gd name="T48" fmla="*/ 621 w 596"/>
                <a:gd name="T49" fmla="*/ 79 h 666"/>
                <a:gd name="T50" fmla="*/ 448 w 596"/>
                <a:gd name="T51" fmla="*/ 65 h 666"/>
                <a:gd name="T52" fmla="*/ 317 w 596"/>
                <a:gd name="T53" fmla="*/ 75 h 666"/>
                <a:gd name="T54" fmla="*/ 220 w 596"/>
                <a:gd name="T55" fmla="*/ 107 h 666"/>
                <a:gd name="T56" fmla="*/ 152 w 596"/>
                <a:gd name="T57" fmla="*/ 158 h 666"/>
                <a:gd name="T58" fmla="*/ 104 w 596"/>
                <a:gd name="T59" fmla="*/ 218 h 666"/>
                <a:gd name="T60" fmla="*/ 73 w 596"/>
                <a:gd name="T61" fmla="*/ 288 h 666"/>
                <a:gd name="T62" fmla="*/ 51 w 596"/>
                <a:gd name="T63" fmla="*/ 359 h 66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0" t="0" r="r" b="b"/>
              <a:pathLst>
                <a:path w="596" h="666">
                  <a:moveTo>
                    <a:pt x="22" y="372"/>
                  </a:moveTo>
                  <a:lnTo>
                    <a:pt x="16" y="370"/>
                  </a:lnTo>
                  <a:lnTo>
                    <a:pt x="10" y="360"/>
                  </a:lnTo>
                  <a:lnTo>
                    <a:pt x="6" y="341"/>
                  </a:lnTo>
                  <a:lnTo>
                    <a:pt x="1" y="318"/>
                  </a:lnTo>
                  <a:lnTo>
                    <a:pt x="0" y="289"/>
                  </a:lnTo>
                  <a:lnTo>
                    <a:pt x="0" y="257"/>
                  </a:lnTo>
                  <a:lnTo>
                    <a:pt x="4" y="222"/>
                  </a:lnTo>
                  <a:lnTo>
                    <a:pt x="13" y="187"/>
                  </a:lnTo>
                  <a:lnTo>
                    <a:pt x="25" y="151"/>
                  </a:lnTo>
                  <a:lnTo>
                    <a:pt x="45" y="116"/>
                  </a:lnTo>
                  <a:lnTo>
                    <a:pt x="69" y="84"/>
                  </a:lnTo>
                  <a:lnTo>
                    <a:pt x="101" y="55"/>
                  </a:lnTo>
                  <a:lnTo>
                    <a:pt x="142" y="31"/>
                  </a:lnTo>
                  <a:lnTo>
                    <a:pt x="190" y="13"/>
                  </a:lnTo>
                  <a:lnTo>
                    <a:pt x="247" y="2"/>
                  </a:lnTo>
                  <a:lnTo>
                    <a:pt x="314" y="0"/>
                  </a:lnTo>
                  <a:lnTo>
                    <a:pt x="380" y="9"/>
                  </a:lnTo>
                  <a:lnTo>
                    <a:pt x="436" y="33"/>
                  </a:lnTo>
                  <a:lnTo>
                    <a:pt x="484" y="68"/>
                  </a:lnTo>
                  <a:lnTo>
                    <a:pt x="524" y="113"/>
                  </a:lnTo>
                  <a:lnTo>
                    <a:pt x="554" y="165"/>
                  </a:lnTo>
                  <a:lnTo>
                    <a:pt x="577" y="222"/>
                  </a:lnTo>
                  <a:lnTo>
                    <a:pt x="591" y="284"/>
                  </a:lnTo>
                  <a:lnTo>
                    <a:pt x="596" y="347"/>
                  </a:lnTo>
                  <a:lnTo>
                    <a:pt x="595" y="409"/>
                  </a:lnTo>
                  <a:lnTo>
                    <a:pt x="585" y="469"/>
                  </a:lnTo>
                  <a:lnTo>
                    <a:pt x="566" y="525"/>
                  </a:lnTo>
                  <a:lnTo>
                    <a:pt x="540" y="574"/>
                  </a:lnTo>
                  <a:lnTo>
                    <a:pt x="507" y="615"/>
                  </a:lnTo>
                  <a:lnTo>
                    <a:pt x="465" y="645"/>
                  </a:lnTo>
                  <a:lnTo>
                    <a:pt x="417" y="663"/>
                  </a:lnTo>
                  <a:lnTo>
                    <a:pt x="360" y="666"/>
                  </a:lnTo>
                  <a:lnTo>
                    <a:pt x="389" y="659"/>
                  </a:lnTo>
                  <a:lnTo>
                    <a:pt x="417" y="642"/>
                  </a:lnTo>
                  <a:lnTo>
                    <a:pt x="441" y="617"/>
                  </a:lnTo>
                  <a:lnTo>
                    <a:pt x="463" y="583"/>
                  </a:lnTo>
                  <a:lnTo>
                    <a:pt x="482" y="544"/>
                  </a:lnTo>
                  <a:lnTo>
                    <a:pt x="497" y="501"/>
                  </a:lnTo>
                  <a:lnTo>
                    <a:pt x="509" y="454"/>
                  </a:lnTo>
                  <a:lnTo>
                    <a:pt x="517" y="404"/>
                  </a:lnTo>
                  <a:lnTo>
                    <a:pt x="520" y="355"/>
                  </a:lnTo>
                  <a:lnTo>
                    <a:pt x="519" y="305"/>
                  </a:lnTo>
                  <a:lnTo>
                    <a:pt x="514" y="258"/>
                  </a:lnTo>
                  <a:lnTo>
                    <a:pt x="502" y="213"/>
                  </a:lnTo>
                  <a:lnTo>
                    <a:pt x="485" y="174"/>
                  </a:lnTo>
                  <a:lnTo>
                    <a:pt x="462" y="139"/>
                  </a:lnTo>
                  <a:lnTo>
                    <a:pt x="433" y="112"/>
                  </a:lnTo>
                  <a:lnTo>
                    <a:pt x="397" y="93"/>
                  </a:lnTo>
                  <a:lnTo>
                    <a:pt x="341" y="75"/>
                  </a:lnTo>
                  <a:lnTo>
                    <a:pt x="290" y="65"/>
                  </a:lnTo>
                  <a:lnTo>
                    <a:pt x="246" y="61"/>
                  </a:lnTo>
                  <a:lnTo>
                    <a:pt x="207" y="63"/>
                  </a:lnTo>
                  <a:lnTo>
                    <a:pt x="174" y="71"/>
                  </a:lnTo>
                  <a:lnTo>
                    <a:pt x="146" y="84"/>
                  </a:lnTo>
                  <a:lnTo>
                    <a:pt x="121" y="101"/>
                  </a:lnTo>
                  <a:lnTo>
                    <a:pt x="101" y="123"/>
                  </a:lnTo>
                  <a:lnTo>
                    <a:pt x="84" y="149"/>
                  </a:lnTo>
                  <a:lnTo>
                    <a:pt x="69" y="176"/>
                  </a:lnTo>
                  <a:lnTo>
                    <a:pt x="57" y="206"/>
                  </a:lnTo>
                  <a:lnTo>
                    <a:pt x="48" y="239"/>
                  </a:lnTo>
                  <a:lnTo>
                    <a:pt x="40" y="272"/>
                  </a:lnTo>
                  <a:lnTo>
                    <a:pt x="33" y="305"/>
                  </a:lnTo>
                  <a:lnTo>
                    <a:pt x="28" y="339"/>
                  </a:lnTo>
                  <a:lnTo>
                    <a:pt x="22" y="372"/>
                  </a:lnTo>
                  <a:close/>
                </a:path>
              </a:pathLst>
            </a:custGeom>
            <a:solidFill>
              <a:schemeClr val="accent1"/>
            </a:solidFill>
            <a:ln w="9525">
              <a:noFill/>
              <a:round/>
              <a:headEnd/>
              <a:tailEnd/>
            </a:ln>
          </p:spPr>
          <p:txBody>
            <a:bodyPr/>
            <a:lstStyle/>
            <a:p>
              <a:pPr>
                <a:defRPr/>
              </a:pPr>
              <a:endParaRPr lang="el-GR"/>
            </a:p>
          </p:txBody>
        </p:sp>
      </p:grpSp>
      <p:sp>
        <p:nvSpPr>
          <p:cNvPr id="97325" name="Rectangle 45"/>
          <p:cNvSpPr>
            <a:spLocks noGrp="1" noChangeArrowheads="1"/>
          </p:cNvSpPr>
          <p:nvPr>
            <p:ph type="title"/>
          </p:nvPr>
        </p:nvSpPr>
        <p:spPr bwMode="auto">
          <a:xfrm>
            <a:off x="442913" y="103188"/>
            <a:ext cx="8243887" cy="1314450"/>
          </a:xfrm>
          <a:prstGeom prst="rect">
            <a:avLst/>
          </a:prstGeom>
          <a:noFill/>
          <a:ln>
            <a:noFill/>
          </a:ln>
          <a:extLst/>
        </p:spPr>
        <p:txBody>
          <a:bodyPr vert="horz" wrap="square" lIns="91440" tIns="45720" rIns="91440" bIns="45720" numCol="1" anchor="b" anchorCtr="0" compatLnSpc="1">
            <a:prstTxWarp prst="textNoShape">
              <a:avLst/>
            </a:prstTxWarp>
          </a:bodyPr>
          <a:lstStyle/>
          <a:p>
            <a:pPr lvl="0"/>
            <a:r>
              <a:rPr lang="el-GR" altLang="el-GR" smtClean="0"/>
              <a:t>Κάντε κλικ για επεξεργασία του τίτλου</a:t>
            </a:r>
          </a:p>
        </p:txBody>
      </p:sp>
      <p:sp>
        <p:nvSpPr>
          <p:cNvPr id="97326" name="Rectangle 46"/>
          <p:cNvSpPr>
            <a:spLocks noGrp="1" noChangeArrowheads="1"/>
          </p:cNvSpPr>
          <p:nvPr>
            <p:ph type="body" idx="1"/>
          </p:nvPr>
        </p:nvSpPr>
        <p:spPr bwMode="auto">
          <a:xfrm>
            <a:off x="457200" y="1600200"/>
            <a:ext cx="8229600" cy="445611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97327" name="Rectangle 47"/>
          <p:cNvSpPr>
            <a:spLocks noGrp="1" noChangeArrowheads="1"/>
          </p:cNvSpPr>
          <p:nvPr>
            <p:ph type="dt" sz="half" idx="2"/>
          </p:nvPr>
        </p:nvSpPr>
        <p:spPr bwMode="auto">
          <a:xfrm>
            <a:off x="457200" y="6243638"/>
            <a:ext cx="2133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defRPr sz="1400"/>
            </a:lvl1pPr>
          </a:lstStyle>
          <a:p>
            <a:pPr>
              <a:defRPr/>
            </a:pPr>
            <a:fld id="{C43A2329-5A1D-46D6-8C2D-5F56F1558C2B}" type="datetimeFigureOut">
              <a:rPr lang="el-GR" altLang="el-GR"/>
              <a:pPr>
                <a:defRPr/>
              </a:pPr>
              <a:t>8/2/2017</a:t>
            </a:fld>
            <a:endParaRPr lang="el-GR" altLang="el-GR"/>
          </a:p>
        </p:txBody>
      </p:sp>
      <p:sp>
        <p:nvSpPr>
          <p:cNvPr id="97328" name="Rectangle 48"/>
          <p:cNvSpPr>
            <a:spLocks noGrp="1" noChangeArrowheads="1"/>
          </p:cNvSpPr>
          <p:nvPr>
            <p:ph type="ftr" sz="quarter" idx="3"/>
          </p:nvPr>
        </p:nvSpPr>
        <p:spPr bwMode="auto">
          <a:xfrm>
            <a:off x="3124200" y="6248400"/>
            <a:ext cx="2895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l-GR" altLang="el-GR"/>
          </a:p>
        </p:txBody>
      </p:sp>
      <p:sp>
        <p:nvSpPr>
          <p:cNvPr id="97329" name="Rectangle 49"/>
          <p:cNvSpPr>
            <a:spLocks noGrp="1" noChangeArrowheads="1"/>
          </p:cNvSpPr>
          <p:nvPr>
            <p:ph type="sldNum" sz="quarter" idx="4"/>
          </p:nvPr>
        </p:nvSpPr>
        <p:spPr bwMode="auto">
          <a:xfrm>
            <a:off x="6553200" y="6243638"/>
            <a:ext cx="2133600" cy="457200"/>
          </a:xfrm>
          <a:prstGeom prst="rect">
            <a:avLst/>
          </a:prstGeom>
          <a:noFill/>
          <a:ln>
            <a:noFill/>
          </a:ln>
          <a:extLst/>
        </p:spPr>
        <p:txBody>
          <a:bodyPr vert="horz" wrap="square" lIns="91440" tIns="45720" rIns="91440" bIns="45720" numCol="1" anchor="t" anchorCtr="0" compatLnSpc="1">
            <a:prstTxWarp prst="textNoShape">
              <a:avLst/>
            </a:prstTxWarp>
          </a:bodyPr>
          <a:lstStyle>
            <a:lvl1pPr algn="r">
              <a:defRPr sz="1400"/>
            </a:lvl1pPr>
          </a:lstStyle>
          <a:p>
            <a:pPr>
              <a:defRPr/>
            </a:pPr>
            <a:fld id="{9BD81ECB-FF93-4AF8-9998-8645CDE6C636}"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3661" r:id="rId1"/>
    <p:sldLayoutId id="2147483660" r:id="rId2"/>
    <p:sldLayoutId id="2147483659" r:id="rId3"/>
    <p:sldLayoutId id="2147483658" r:id="rId4"/>
    <p:sldLayoutId id="2147483657" r:id="rId5"/>
    <p:sldLayoutId id="2147483656" r:id="rId6"/>
    <p:sldLayoutId id="2147483655" r:id="rId7"/>
    <p:sldLayoutId id="2147483654" r:id="rId8"/>
    <p:sldLayoutId id="2147483653" r:id="rId9"/>
    <p:sldLayoutId id="2147483652" r:id="rId10"/>
    <p:sldLayoutId id="2147483651" r:id="rId11"/>
  </p:sldLayoutIdLs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7326">
                                            <p:txEl>
                                              <p:pRg st="0" end="0"/>
                                            </p:txEl>
                                          </p:spTgt>
                                        </p:tgtEl>
                                        <p:attrNameLst>
                                          <p:attrName>style.visibility</p:attrName>
                                        </p:attrNameLst>
                                      </p:cBhvr>
                                      <p:to>
                                        <p:strVal val="visible"/>
                                      </p:to>
                                    </p:set>
                                    <p:animEffect transition="in" filter="fade">
                                      <p:cBhvr>
                                        <p:cTn id="7" dur="1000"/>
                                        <p:tgtEl>
                                          <p:spTgt spid="97326">
                                            <p:txEl>
                                              <p:pRg st="0" end="0"/>
                                            </p:txEl>
                                          </p:spTgt>
                                        </p:tgtEl>
                                      </p:cBhvr>
                                    </p:animEffect>
                                    <p:anim calcmode="lin" valueType="num">
                                      <p:cBhvr>
                                        <p:cTn id="8" dur="1000" fill="hold"/>
                                        <p:tgtEl>
                                          <p:spTgt spid="97326">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97326">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97326">
                                            <p:txEl>
                                              <p:pRg st="1" end="1"/>
                                            </p:txEl>
                                          </p:spTgt>
                                        </p:tgtEl>
                                        <p:attrNameLst>
                                          <p:attrName>style.visibility</p:attrName>
                                        </p:attrNameLst>
                                      </p:cBhvr>
                                      <p:to>
                                        <p:strVal val="visible"/>
                                      </p:to>
                                    </p:set>
                                    <p:animEffect transition="in" filter="fade">
                                      <p:cBhvr>
                                        <p:cTn id="12" dur="1000"/>
                                        <p:tgtEl>
                                          <p:spTgt spid="97326">
                                            <p:txEl>
                                              <p:pRg st="1" end="1"/>
                                            </p:txEl>
                                          </p:spTgt>
                                        </p:tgtEl>
                                      </p:cBhvr>
                                    </p:animEffect>
                                    <p:anim calcmode="lin" valueType="num">
                                      <p:cBhvr>
                                        <p:cTn id="13" dur="1000" fill="hold"/>
                                        <p:tgtEl>
                                          <p:spTgt spid="97326">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97326">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97326">
                                            <p:txEl>
                                              <p:pRg st="2" end="2"/>
                                            </p:txEl>
                                          </p:spTgt>
                                        </p:tgtEl>
                                        <p:attrNameLst>
                                          <p:attrName>style.visibility</p:attrName>
                                        </p:attrNameLst>
                                      </p:cBhvr>
                                      <p:to>
                                        <p:strVal val="visible"/>
                                      </p:to>
                                    </p:set>
                                    <p:animEffect transition="in" filter="fade">
                                      <p:cBhvr>
                                        <p:cTn id="17" dur="1000"/>
                                        <p:tgtEl>
                                          <p:spTgt spid="97326">
                                            <p:txEl>
                                              <p:pRg st="2" end="2"/>
                                            </p:txEl>
                                          </p:spTgt>
                                        </p:tgtEl>
                                      </p:cBhvr>
                                    </p:animEffect>
                                    <p:anim calcmode="lin" valueType="num">
                                      <p:cBhvr>
                                        <p:cTn id="18" dur="1000" fill="hold"/>
                                        <p:tgtEl>
                                          <p:spTgt spid="97326">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97326">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97326">
                                            <p:txEl>
                                              <p:pRg st="3" end="3"/>
                                            </p:txEl>
                                          </p:spTgt>
                                        </p:tgtEl>
                                        <p:attrNameLst>
                                          <p:attrName>style.visibility</p:attrName>
                                        </p:attrNameLst>
                                      </p:cBhvr>
                                      <p:to>
                                        <p:strVal val="visible"/>
                                      </p:to>
                                    </p:set>
                                    <p:animEffect transition="in" filter="fade">
                                      <p:cBhvr>
                                        <p:cTn id="22" dur="1000"/>
                                        <p:tgtEl>
                                          <p:spTgt spid="97326">
                                            <p:txEl>
                                              <p:pRg st="3" end="3"/>
                                            </p:txEl>
                                          </p:spTgt>
                                        </p:tgtEl>
                                      </p:cBhvr>
                                    </p:animEffect>
                                    <p:anim calcmode="lin" valueType="num">
                                      <p:cBhvr>
                                        <p:cTn id="23" dur="1000" fill="hold"/>
                                        <p:tgtEl>
                                          <p:spTgt spid="97326">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97326">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97326">
                                            <p:txEl>
                                              <p:pRg st="4" end="4"/>
                                            </p:txEl>
                                          </p:spTgt>
                                        </p:tgtEl>
                                        <p:attrNameLst>
                                          <p:attrName>style.visibility</p:attrName>
                                        </p:attrNameLst>
                                      </p:cBhvr>
                                      <p:to>
                                        <p:strVal val="visible"/>
                                      </p:to>
                                    </p:set>
                                    <p:animEffect transition="in" filter="fade">
                                      <p:cBhvr>
                                        <p:cTn id="27" dur="1000"/>
                                        <p:tgtEl>
                                          <p:spTgt spid="97326">
                                            <p:txEl>
                                              <p:pRg st="4" end="4"/>
                                            </p:txEl>
                                          </p:spTgt>
                                        </p:tgtEl>
                                      </p:cBhvr>
                                    </p:animEffect>
                                    <p:anim calcmode="lin" valueType="num">
                                      <p:cBhvr>
                                        <p:cTn id="28" dur="1000" fill="hold"/>
                                        <p:tgtEl>
                                          <p:spTgt spid="97326">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97326">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326" grpId="0" build="p">
        <p:tmplLst>
          <p:tmpl lvl="1">
            <p:tnLst>
              <p:par>
                <p:cTn presetID="42" presetClass="entr" presetSubtype="0" fill="hold" nodeType="clickEffect">
                  <p:stCondLst>
                    <p:cond delay="0"/>
                  </p:stCondLst>
                  <p:childTnLst>
                    <p:set>
                      <p:cBhvr>
                        <p:cTn dur="1" fill="hold">
                          <p:stCondLst>
                            <p:cond delay="0"/>
                          </p:stCondLst>
                        </p:cTn>
                        <p:tgtEl>
                          <p:spTgt spid="97326"/>
                        </p:tgtEl>
                        <p:attrNameLst>
                          <p:attrName>style.visibility</p:attrName>
                        </p:attrNameLst>
                      </p:cBhvr>
                      <p:to>
                        <p:strVal val="visible"/>
                      </p:to>
                    </p:set>
                    <p:animEffect transition="in" filter="fade">
                      <p:cBhvr>
                        <p:cTn dur="1000"/>
                        <p:tgtEl>
                          <p:spTgt spid="97326"/>
                        </p:tgtEl>
                      </p:cBhvr>
                    </p:animEffect>
                    <p:anim calcmode="lin" valueType="num">
                      <p:cBhvr>
                        <p:cTn dur="1000" fill="hold"/>
                        <p:tgtEl>
                          <p:spTgt spid="97326"/>
                        </p:tgtEl>
                        <p:attrNameLst>
                          <p:attrName>ppt_x</p:attrName>
                        </p:attrNameLst>
                      </p:cBhvr>
                      <p:tavLst>
                        <p:tav tm="0">
                          <p:val>
                            <p:strVal val="#ppt_x"/>
                          </p:val>
                        </p:tav>
                        <p:tav tm="100000">
                          <p:val>
                            <p:strVal val="#ppt_x"/>
                          </p:val>
                        </p:tav>
                      </p:tavLst>
                    </p:anim>
                    <p:anim calcmode="lin" valueType="num">
                      <p:cBhvr>
                        <p:cTn dur="1000" fill="hold"/>
                        <p:tgtEl>
                          <p:spTgt spid="97326"/>
                        </p:tgtEl>
                        <p:attrNameLst>
                          <p:attrName>ppt_y</p:attrName>
                        </p:attrNameLst>
                      </p:cBhvr>
                      <p:tavLst>
                        <p:tav tm="0">
                          <p:val>
                            <p:strVal val="#ppt_y+.1"/>
                          </p:val>
                        </p:tav>
                        <p:tav tm="100000">
                          <p:val>
                            <p:strVal val="#ppt_y"/>
                          </p:val>
                        </p:tav>
                      </p:tavLst>
                    </p:anim>
                  </p:childTnLst>
                </p:cTn>
              </p:par>
            </p:tnLst>
          </p:tmpl>
          <p:tmpl lvl="2">
            <p:tnLst>
              <p:par>
                <p:cTn presetID="42" presetClass="entr" presetSubtype="0" fill="hold" nodeType="withEffect">
                  <p:stCondLst>
                    <p:cond delay="0"/>
                  </p:stCondLst>
                  <p:childTnLst>
                    <p:set>
                      <p:cBhvr>
                        <p:cTn dur="1" fill="hold">
                          <p:stCondLst>
                            <p:cond delay="0"/>
                          </p:stCondLst>
                        </p:cTn>
                        <p:tgtEl>
                          <p:spTgt spid="97326"/>
                        </p:tgtEl>
                        <p:attrNameLst>
                          <p:attrName>style.visibility</p:attrName>
                        </p:attrNameLst>
                      </p:cBhvr>
                      <p:to>
                        <p:strVal val="visible"/>
                      </p:to>
                    </p:set>
                    <p:animEffect transition="in" filter="fade">
                      <p:cBhvr>
                        <p:cTn dur="1000"/>
                        <p:tgtEl>
                          <p:spTgt spid="97326"/>
                        </p:tgtEl>
                      </p:cBhvr>
                    </p:animEffect>
                    <p:anim calcmode="lin" valueType="num">
                      <p:cBhvr>
                        <p:cTn dur="1000" fill="hold"/>
                        <p:tgtEl>
                          <p:spTgt spid="97326"/>
                        </p:tgtEl>
                        <p:attrNameLst>
                          <p:attrName>ppt_x</p:attrName>
                        </p:attrNameLst>
                      </p:cBhvr>
                      <p:tavLst>
                        <p:tav tm="0">
                          <p:val>
                            <p:strVal val="#ppt_x"/>
                          </p:val>
                        </p:tav>
                        <p:tav tm="100000">
                          <p:val>
                            <p:strVal val="#ppt_x"/>
                          </p:val>
                        </p:tav>
                      </p:tavLst>
                    </p:anim>
                    <p:anim calcmode="lin" valueType="num">
                      <p:cBhvr>
                        <p:cTn dur="1000" fill="hold"/>
                        <p:tgtEl>
                          <p:spTgt spid="97326"/>
                        </p:tgtEl>
                        <p:attrNameLst>
                          <p:attrName>ppt_y</p:attrName>
                        </p:attrNameLst>
                      </p:cBhvr>
                      <p:tavLst>
                        <p:tav tm="0">
                          <p:val>
                            <p:strVal val="#ppt_y+.1"/>
                          </p:val>
                        </p:tav>
                        <p:tav tm="100000">
                          <p:val>
                            <p:strVal val="#ppt_y"/>
                          </p:val>
                        </p:tav>
                      </p:tavLst>
                    </p:anim>
                  </p:childTnLst>
                </p:cTn>
              </p:par>
            </p:tnLst>
          </p:tmpl>
          <p:tmpl lvl="3">
            <p:tnLst>
              <p:par>
                <p:cTn presetID="42" presetClass="entr" presetSubtype="0" fill="hold" nodeType="withEffect">
                  <p:stCondLst>
                    <p:cond delay="0"/>
                  </p:stCondLst>
                  <p:childTnLst>
                    <p:set>
                      <p:cBhvr>
                        <p:cTn dur="1" fill="hold">
                          <p:stCondLst>
                            <p:cond delay="0"/>
                          </p:stCondLst>
                        </p:cTn>
                        <p:tgtEl>
                          <p:spTgt spid="97326"/>
                        </p:tgtEl>
                        <p:attrNameLst>
                          <p:attrName>style.visibility</p:attrName>
                        </p:attrNameLst>
                      </p:cBhvr>
                      <p:to>
                        <p:strVal val="visible"/>
                      </p:to>
                    </p:set>
                    <p:animEffect transition="in" filter="fade">
                      <p:cBhvr>
                        <p:cTn dur="1000"/>
                        <p:tgtEl>
                          <p:spTgt spid="97326"/>
                        </p:tgtEl>
                      </p:cBhvr>
                    </p:animEffect>
                    <p:anim calcmode="lin" valueType="num">
                      <p:cBhvr>
                        <p:cTn dur="1000" fill="hold"/>
                        <p:tgtEl>
                          <p:spTgt spid="97326"/>
                        </p:tgtEl>
                        <p:attrNameLst>
                          <p:attrName>ppt_x</p:attrName>
                        </p:attrNameLst>
                      </p:cBhvr>
                      <p:tavLst>
                        <p:tav tm="0">
                          <p:val>
                            <p:strVal val="#ppt_x"/>
                          </p:val>
                        </p:tav>
                        <p:tav tm="100000">
                          <p:val>
                            <p:strVal val="#ppt_x"/>
                          </p:val>
                        </p:tav>
                      </p:tavLst>
                    </p:anim>
                    <p:anim calcmode="lin" valueType="num">
                      <p:cBhvr>
                        <p:cTn dur="1000" fill="hold"/>
                        <p:tgtEl>
                          <p:spTgt spid="97326"/>
                        </p:tgtEl>
                        <p:attrNameLst>
                          <p:attrName>ppt_y</p:attrName>
                        </p:attrNameLst>
                      </p:cBhvr>
                      <p:tavLst>
                        <p:tav tm="0">
                          <p:val>
                            <p:strVal val="#ppt_y+.1"/>
                          </p:val>
                        </p:tav>
                        <p:tav tm="100000">
                          <p:val>
                            <p:strVal val="#ppt_y"/>
                          </p:val>
                        </p:tav>
                      </p:tavLst>
                    </p:anim>
                  </p:childTnLst>
                </p:cTn>
              </p:par>
            </p:tnLst>
          </p:tmpl>
          <p:tmpl lvl="4">
            <p:tnLst>
              <p:par>
                <p:cTn presetID="42" presetClass="entr" presetSubtype="0" fill="hold" nodeType="withEffect">
                  <p:stCondLst>
                    <p:cond delay="0"/>
                  </p:stCondLst>
                  <p:childTnLst>
                    <p:set>
                      <p:cBhvr>
                        <p:cTn dur="1" fill="hold">
                          <p:stCondLst>
                            <p:cond delay="0"/>
                          </p:stCondLst>
                        </p:cTn>
                        <p:tgtEl>
                          <p:spTgt spid="97326"/>
                        </p:tgtEl>
                        <p:attrNameLst>
                          <p:attrName>style.visibility</p:attrName>
                        </p:attrNameLst>
                      </p:cBhvr>
                      <p:to>
                        <p:strVal val="visible"/>
                      </p:to>
                    </p:set>
                    <p:animEffect transition="in" filter="fade">
                      <p:cBhvr>
                        <p:cTn dur="1000"/>
                        <p:tgtEl>
                          <p:spTgt spid="97326"/>
                        </p:tgtEl>
                      </p:cBhvr>
                    </p:animEffect>
                    <p:anim calcmode="lin" valueType="num">
                      <p:cBhvr>
                        <p:cTn dur="1000" fill="hold"/>
                        <p:tgtEl>
                          <p:spTgt spid="97326"/>
                        </p:tgtEl>
                        <p:attrNameLst>
                          <p:attrName>ppt_x</p:attrName>
                        </p:attrNameLst>
                      </p:cBhvr>
                      <p:tavLst>
                        <p:tav tm="0">
                          <p:val>
                            <p:strVal val="#ppt_x"/>
                          </p:val>
                        </p:tav>
                        <p:tav tm="100000">
                          <p:val>
                            <p:strVal val="#ppt_x"/>
                          </p:val>
                        </p:tav>
                      </p:tavLst>
                    </p:anim>
                    <p:anim calcmode="lin" valueType="num">
                      <p:cBhvr>
                        <p:cTn dur="1000" fill="hold"/>
                        <p:tgtEl>
                          <p:spTgt spid="97326"/>
                        </p:tgtEl>
                        <p:attrNameLst>
                          <p:attrName>ppt_y</p:attrName>
                        </p:attrNameLst>
                      </p:cBhvr>
                      <p:tavLst>
                        <p:tav tm="0">
                          <p:val>
                            <p:strVal val="#ppt_y+.1"/>
                          </p:val>
                        </p:tav>
                        <p:tav tm="100000">
                          <p:val>
                            <p:strVal val="#ppt_y"/>
                          </p:val>
                        </p:tav>
                      </p:tavLst>
                    </p:anim>
                  </p:childTnLst>
                </p:cTn>
              </p:par>
            </p:tnLst>
          </p:tmpl>
          <p:tmpl lvl="5">
            <p:tnLst>
              <p:par>
                <p:cTn presetID="42" presetClass="entr" presetSubtype="0" fill="hold" nodeType="withEffect">
                  <p:stCondLst>
                    <p:cond delay="0"/>
                  </p:stCondLst>
                  <p:childTnLst>
                    <p:set>
                      <p:cBhvr>
                        <p:cTn dur="1" fill="hold">
                          <p:stCondLst>
                            <p:cond delay="0"/>
                          </p:stCondLst>
                        </p:cTn>
                        <p:tgtEl>
                          <p:spTgt spid="97326"/>
                        </p:tgtEl>
                        <p:attrNameLst>
                          <p:attrName>style.visibility</p:attrName>
                        </p:attrNameLst>
                      </p:cBhvr>
                      <p:to>
                        <p:strVal val="visible"/>
                      </p:to>
                    </p:set>
                    <p:animEffect transition="in" filter="fade">
                      <p:cBhvr>
                        <p:cTn dur="1000"/>
                        <p:tgtEl>
                          <p:spTgt spid="97326"/>
                        </p:tgtEl>
                      </p:cBhvr>
                    </p:animEffect>
                    <p:anim calcmode="lin" valueType="num">
                      <p:cBhvr>
                        <p:cTn dur="1000" fill="hold"/>
                        <p:tgtEl>
                          <p:spTgt spid="97326"/>
                        </p:tgtEl>
                        <p:attrNameLst>
                          <p:attrName>ppt_x</p:attrName>
                        </p:attrNameLst>
                      </p:cBhvr>
                      <p:tavLst>
                        <p:tav tm="0">
                          <p:val>
                            <p:strVal val="#ppt_x"/>
                          </p:val>
                        </p:tav>
                        <p:tav tm="100000">
                          <p:val>
                            <p:strVal val="#ppt_x"/>
                          </p:val>
                        </p:tav>
                      </p:tavLst>
                    </p:anim>
                    <p:anim calcmode="lin" valueType="num">
                      <p:cBhvr>
                        <p:cTn dur="1000" fill="hold"/>
                        <p:tgtEl>
                          <p:spTgt spid="97326"/>
                        </p:tgtEl>
                        <p:attrNameLst>
                          <p:attrName>ppt_y</p:attrName>
                        </p:attrNameLst>
                      </p:cBhvr>
                      <p:tavLst>
                        <p:tav tm="0">
                          <p:val>
                            <p:strVal val="#ppt_y+.1"/>
                          </p:val>
                        </p:tav>
                        <p:tav tm="100000">
                          <p:val>
                            <p:strVal val="#ppt_y"/>
                          </p:val>
                        </p:tav>
                      </p:tavLst>
                    </p:anim>
                  </p:childTnLst>
                </p:cTn>
              </p:par>
            </p:tnLst>
          </p:tmpl>
        </p:tmplLst>
      </p:bldP>
    </p:bldLst>
  </p:timing>
  <p:txStyles>
    <p:titleStyle>
      <a:lvl1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2pPr>
      <a:lvl3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3pPr>
      <a:lvl4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4pPr>
      <a:lvl5pPr algn="ctr" rtl="0" eaLnBrk="0" fontAlgn="base" hangingPunct="0">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5pPr>
      <a:lvl6pPr marL="4572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6pPr>
      <a:lvl7pPr marL="9144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7pPr>
      <a:lvl8pPr marL="13716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8pPr>
      <a:lvl9pPr marL="1828800" algn="ctr" rtl="0" fontAlgn="base">
        <a:lnSpc>
          <a:spcPct val="90000"/>
        </a:lnSpc>
        <a:spcBef>
          <a:spcPct val="0"/>
        </a:spcBef>
        <a:spcAft>
          <a:spcPct val="0"/>
        </a:spcAft>
        <a:defRPr sz="4400">
          <a:solidFill>
            <a:schemeClr val="tx2"/>
          </a:solidFill>
          <a:effectLst>
            <a:outerShdw blurRad="38100" dist="38100" dir="2700000" algn="tl">
              <a:srgbClr val="C0C0C0"/>
            </a:outerShdw>
          </a:effectLst>
          <a:latin typeface="Verdana"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50" name="Rectangle 2"/>
          <p:cNvSpPr>
            <a:spLocks noGrp="1" noChangeArrowheads="1"/>
          </p:cNvSpPr>
          <p:nvPr>
            <p:ph type="ctrTitle" idx="4294967295"/>
          </p:nvPr>
        </p:nvSpPr>
        <p:spPr>
          <a:xfrm>
            <a:off x="539750" y="260350"/>
            <a:ext cx="7918450" cy="2881313"/>
          </a:xfrm>
        </p:spPr>
        <p:txBody>
          <a:bodyPr anchor="ctr"/>
          <a:lstStyle/>
          <a:p>
            <a:pPr>
              <a:defRPr/>
            </a:pPr>
            <a:r>
              <a:rPr lang="el-GR" sz="2000" dirty="0" smtClean="0">
                <a:latin typeface="Arial" pitchFamily="34" charset="0"/>
                <a:ea typeface="Arial Unicode MS" pitchFamily="34" charset="-128"/>
              </a:rPr>
              <a:t>Θέμα παρουσίασης</a:t>
            </a:r>
            <a:r>
              <a:rPr lang="en-US" sz="2000" dirty="0" smtClean="0">
                <a:latin typeface="Arial" pitchFamily="34" charset="0"/>
                <a:ea typeface="Arial Unicode MS" pitchFamily="34" charset="-128"/>
              </a:rPr>
              <a:t>:</a:t>
            </a:r>
            <a:r>
              <a:rPr lang="el-GR" sz="2000" dirty="0" smtClean="0">
                <a:latin typeface="Arial" pitchFamily="34" charset="0"/>
                <a:ea typeface="Arial Unicode MS" pitchFamily="34" charset="-128"/>
              </a:rPr>
              <a:t> </a:t>
            </a:r>
            <a:r>
              <a:rPr lang="en-US" sz="2000" b="1" dirty="0" smtClean="0">
                <a:latin typeface="Arial" pitchFamily="34" charset="0"/>
                <a:ea typeface="Arial Unicode MS" pitchFamily="34" charset="-128"/>
              </a:rPr>
              <a:t/>
            </a:r>
            <a:br>
              <a:rPr lang="en-US" sz="2000" b="1" dirty="0" smtClean="0">
                <a:latin typeface="Arial" pitchFamily="34" charset="0"/>
                <a:ea typeface="Arial Unicode MS" pitchFamily="34" charset="-128"/>
              </a:rPr>
            </a:br>
            <a:r>
              <a:rPr lang="el-GR" sz="2400" b="1" dirty="0" smtClean="0">
                <a:latin typeface="Arial" pitchFamily="34" charset="0"/>
                <a:ea typeface="Arial Unicode MS" pitchFamily="34" charset="-128"/>
              </a:rPr>
              <a:t>«Η αναγκαιότητα της διεπιστημονικής προσέγγισης στην αντιμετώπιση της Ειδικής Γλωσσικής Διαταραχής στην παιδική ηλικία στα πλαίσια του Κέντρου Ημέρας Παιδιών, Εφήβων και Ενηλίκων με Ψυχικές Διαταραχές, </a:t>
            </a:r>
            <a:r>
              <a:rPr lang="el-GR" sz="2400" b="1" dirty="0" err="1" smtClean="0">
                <a:latin typeface="Arial" pitchFamily="34" charset="0"/>
                <a:ea typeface="Arial Unicode MS" pitchFamily="34" charset="-128"/>
              </a:rPr>
              <a:t>Ν.Φωκίδας</a:t>
            </a:r>
            <a:r>
              <a:rPr lang="el-GR" sz="2400" b="1" dirty="0" smtClean="0">
                <a:latin typeface="Arial" pitchFamily="34" charset="0"/>
                <a:ea typeface="Arial Unicode MS" pitchFamily="34" charset="-128"/>
              </a:rPr>
              <a:t> </a:t>
            </a:r>
            <a:r>
              <a:rPr lang="en-US" sz="2400" b="1" dirty="0" smtClean="0">
                <a:latin typeface="Arial" pitchFamily="34" charset="0"/>
                <a:ea typeface="Arial Unicode MS" pitchFamily="34" charset="-128"/>
              </a:rPr>
              <a:t>–</a:t>
            </a:r>
            <a:r>
              <a:rPr lang="el-GR" sz="2400" b="1" dirty="0" smtClean="0">
                <a:latin typeface="Arial" pitchFamily="34" charset="0"/>
                <a:ea typeface="Arial Unicode MS" pitchFamily="34" charset="-128"/>
              </a:rPr>
              <a:t> Μελέτη περίπτωσης».</a:t>
            </a:r>
            <a:br>
              <a:rPr lang="el-GR" sz="2400" b="1" dirty="0" smtClean="0">
                <a:latin typeface="Arial" pitchFamily="34" charset="0"/>
                <a:ea typeface="Arial Unicode MS" pitchFamily="34" charset="-128"/>
              </a:rPr>
            </a:br>
            <a:endParaRPr lang="el-GR" altLang="el-GR" sz="2400" b="1" dirty="0" smtClean="0"/>
          </a:p>
        </p:txBody>
      </p:sp>
      <p:sp>
        <p:nvSpPr>
          <p:cNvPr id="2051" name="Rectangle 3"/>
          <p:cNvSpPr>
            <a:spLocks noGrp="1" noChangeArrowheads="1"/>
          </p:cNvSpPr>
          <p:nvPr>
            <p:ph type="subTitle" idx="4294967295"/>
          </p:nvPr>
        </p:nvSpPr>
        <p:spPr>
          <a:xfrm>
            <a:off x="857250" y="3929063"/>
            <a:ext cx="7500938" cy="2535237"/>
          </a:xfrm>
        </p:spPr>
        <p:txBody>
          <a:bodyPr/>
          <a:lstStyle/>
          <a:p>
            <a:pPr marL="0" indent="0" algn="ctr" eaLnBrk="1" hangingPunct="1">
              <a:buFontTx/>
              <a:buNone/>
              <a:defRPr/>
            </a:pPr>
            <a:endParaRPr lang="en-US" altLang="el-GR" sz="2400" b="1" dirty="0" smtClean="0">
              <a:effectLst>
                <a:outerShdw blurRad="38100" dist="38100" dir="2700000" algn="tl">
                  <a:srgbClr val="C0C0C0"/>
                </a:outerShdw>
              </a:effectLst>
            </a:endParaRPr>
          </a:p>
          <a:p>
            <a:pPr marL="0" indent="0" algn="ctr" eaLnBrk="1" hangingPunct="1">
              <a:buFontTx/>
              <a:buNone/>
              <a:defRPr/>
            </a:pPr>
            <a:r>
              <a:rPr lang="el-GR" sz="2200" b="1" dirty="0" err="1" smtClean="0">
                <a:solidFill>
                  <a:schemeClr val="tx2"/>
                </a:solidFill>
                <a:effectLst>
                  <a:outerShdw blurRad="38100" dist="38100" dir="2700000" algn="tl">
                    <a:srgbClr val="C0C0C0"/>
                  </a:outerShdw>
                </a:effectLst>
                <a:latin typeface="Arial" pitchFamily="34" charset="0"/>
                <a:ea typeface="Arial Unicode MS" pitchFamily="34" charset="-128"/>
              </a:rPr>
              <a:t>Τζιμαρά</a:t>
            </a:r>
            <a:r>
              <a:rPr lang="el-GR" sz="2200" b="1" dirty="0" smtClean="0">
                <a:solidFill>
                  <a:schemeClr val="tx2"/>
                </a:solidFill>
                <a:effectLst>
                  <a:outerShdw blurRad="38100" dist="38100" dir="2700000" algn="tl">
                    <a:srgbClr val="C0C0C0"/>
                  </a:outerShdw>
                </a:effectLst>
                <a:latin typeface="Arial" pitchFamily="34" charset="0"/>
                <a:ea typeface="Arial Unicode MS" pitchFamily="34" charset="-128"/>
              </a:rPr>
              <a:t> Α., Φωτεινού Α., Σύρος Ι., </a:t>
            </a:r>
            <a:r>
              <a:rPr lang="el-GR" sz="2200" b="1" dirty="0" err="1" smtClean="0">
                <a:solidFill>
                  <a:schemeClr val="tx2"/>
                </a:solidFill>
                <a:effectLst>
                  <a:outerShdw blurRad="38100" dist="38100" dir="2700000" algn="tl">
                    <a:srgbClr val="C0C0C0"/>
                  </a:outerShdw>
                </a:effectLst>
                <a:latin typeface="Arial" pitchFamily="34" charset="0"/>
                <a:ea typeface="Arial Unicode MS" pitchFamily="34" charset="-128"/>
              </a:rPr>
              <a:t>Χατζηπέτρου</a:t>
            </a:r>
            <a:r>
              <a:rPr lang="el-GR" sz="2200" b="1" dirty="0" smtClean="0">
                <a:solidFill>
                  <a:schemeClr val="tx2"/>
                </a:solidFill>
                <a:effectLst>
                  <a:outerShdw blurRad="38100" dist="38100" dir="2700000" algn="tl">
                    <a:srgbClr val="C0C0C0"/>
                  </a:outerShdw>
                </a:effectLst>
                <a:latin typeface="Arial" pitchFamily="34" charset="0"/>
                <a:ea typeface="Arial Unicode MS" pitchFamily="34" charset="-128"/>
              </a:rPr>
              <a:t> Α., </a:t>
            </a:r>
            <a:r>
              <a:rPr lang="el-GR" sz="2200" b="1" u="sng" dirty="0" smtClean="0">
                <a:solidFill>
                  <a:schemeClr val="tx2"/>
                </a:solidFill>
                <a:effectLst>
                  <a:outerShdw blurRad="38100" dist="38100" dir="2700000" algn="tl">
                    <a:srgbClr val="C0C0C0"/>
                  </a:outerShdw>
                </a:effectLst>
                <a:latin typeface="Arial" pitchFamily="34" charset="0"/>
                <a:ea typeface="Arial Unicode MS" pitchFamily="34" charset="-128"/>
              </a:rPr>
              <a:t>Οικονόμου Γ.</a:t>
            </a:r>
            <a:r>
              <a:rPr lang="el-GR" sz="2200" b="1" dirty="0" smtClean="0">
                <a:solidFill>
                  <a:schemeClr val="tx2"/>
                </a:solidFill>
                <a:effectLst>
                  <a:outerShdw blurRad="38100" dist="38100" dir="2700000" algn="tl">
                    <a:srgbClr val="C0C0C0"/>
                  </a:outerShdw>
                </a:effectLst>
                <a:latin typeface="Arial" pitchFamily="34" charset="0"/>
                <a:ea typeface="Arial Unicode MS" pitchFamily="34" charset="-128"/>
              </a:rPr>
              <a:t> , </a:t>
            </a:r>
            <a:r>
              <a:rPr lang="el-GR" sz="2200" b="1" dirty="0" err="1" smtClean="0">
                <a:solidFill>
                  <a:schemeClr val="tx2"/>
                </a:solidFill>
                <a:effectLst>
                  <a:outerShdw blurRad="38100" dist="38100" dir="2700000" algn="tl">
                    <a:srgbClr val="C0C0C0"/>
                  </a:outerShdw>
                </a:effectLst>
                <a:latin typeface="Arial" pitchFamily="34" charset="0"/>
                <a:ea typeface="Arial Unicode MS" pitchFamily="34" charset="-128"/>
              </a:rPr>
              <a:t>Μαυρέα</a:t>
            </a:r>
            <a:r>
              <a:rPr lang="el-GR" sz="2200" b="1" dirty="0" smtClean="0">
                <a:solidFill>
                  <a:schemeClr val="tx2"/>
                </a:solidFill>
                <a:effectLst>
                  <a:outerShdw blurRad="38100" dist="38100" dir="2700000" algn="tl">
                    <a:srgbClr val="C0C0C0"/>
                  </a:outerShdw>
                </a:effectLst>
                <a:latin typeface="Arial" pitchFamily="34" charset="0"/>
                <a:ea typeface="Arial Unicode MS" pitchFamily="34" charset="-128"/>
              </a:rPr>
              <a:t> Κ. , </a:t>
            </a:r>
            <a:r>
              <a:rPr lang="el-GR" sz="2200" b="1" dirty="0" err="1" smtClean="0">
                <a:solidFill>
                  <a:schemeClr val="tx2"/>
                </a:solidFill>
                <a:effectLst>
                  <a:outerShdw blurRad="38100" dist="38100" dir="2700000" algn="tl">
                    <a:srgbClr val="C0C0C0"/>
                  </a:outerShdw>
                </a:effectLst>
                <a:latin typeface="Arial" pitchFamily="34" charset="0"/>
                <a:ea typeface="Arial Unicode MS" pitchFamily="34" charset="-128"/>
              </a:rPr>
              <a:t>Γουρνιεζάκη</a:t>
            </a:r>
            <a:r>
              <a:rPr lang="el-GR" sz="2200" b="1" dirty="0" smtClean="0">
                <a:solidFill>
                  <a:schemeClr val="tx2"/>
                </a:solidFill>
                <a:effectLst>
                  <a:outerShdw blurRad="38100" dist="38100" dir="2700000" algn="tl">
                    <a:srgbClr val="C0C0C0"/>
                  </a:outerShdw>
                </a:effectLst>
                <a:latin typeface="Arial" pitchFamily="34" charset="0"/>
                <a:ea typeface="Arial Unicode MS" pitchFamily="34" charset="-128"/>
              </a:rPr>
              <a:t> Α. , Φραγκούλη Α. </a:t>
            </a:r>
            <a:endParaRPr lang="en-US" sz="2200" b="1" dirty="0" smtClean="0">
              <a:solidFill>
                <a:schemeClr val="tx2"/>
              </a:solidFill>
              <a:effectLst>
                <a:outerShdw blurRad="38100" dist="38100" dir="2700000" algn="tl">
                  <a:srgbClr val="C0C0C0"/>
                </a:outerShdw>
              </a:effectLst>
              <a:latin typeface="Arial" pitchFamily="34" charset="0"/>
              <a:ea typeface="Arial Unicode MS" pitchFamily="34" charset="-128"/>
            </a:endParaRPr>
          </a:p>
          <a:p>
            <a:pPr marL="0" indent="0" algn="ctr" eaLnBrk="1" hangingPunct="1">
              <a:buFontTx/>
              <a:buNone/>
              <a:defRPr/>
            </a:pPr>
            <a:endParaRPr lang="el-GR" sz="1800" b="1" dirty="0" smtClean="0">
              <a:solidFill>
                <a:schemeClr val="tx2"/>
              </a:solidFill>
              <a:effectLst>
                <a:outerShdw blurRad="38100" dist="38100" dir="2700000" algn="tl">
                  <a:srgbClr val="C0C0C0"/>
                </a:outerShdw>
              </a:effectLst>
              <a:latin typeface="Arial" pitchFamily="34" charset="0"/>
              <a:ea typeface="Arial Unicode MS" pitchFamily="34" charset="-128"/>
            </a:endParaRPr>
          </a:p>
          <a:p>
            <a:pPr marL="0" indent="0" algn="ctr" eaLnBrk="1" hangingPunct="1">
              <a:buFontTx/>
              <a:buNone/>
              <a:defRPr/>
            </a:pPr>
            <a:r>
              <a:rPr lang="el-GR" sz="2000" dirty="0" smtClean="0">
                <a:solidFill>
                  <a:schemeClr val="tx2"/>
                </a:solidFill>
                <a:effectLst>
                  <a:outerShdw blurRad="38100" dist="38100" dir="2700000" algn="tl">
                    <a:srgbClr val="C0C0C0"/>
                  </a:outerShdw>
                </a:effectLst>
                <a:latin typeface="Arial" pitchFamily="34" charset="0"/>
                <a:ea typeface="Arial Unicode MS" pitchFamily="34" charset="-128"/>
              </a:rPr>
              <a:t>13ο Πανελλήνιο Συνέδριο </a:t>
            </a:r>
            <a:r>
              <a:rPr lang="el-GR" sz="2000" dirty="0" err="1" smtClean="0">
                <a:solidFill>
                  <a:schemeClr val="tx2"/>
                </a:solidFill>
                <a:effectLst>
                  <a:outerShdw blurRad="38100" dist="38100" dir="2700000" algn="tl">
                    <a:srgbClr val="C0C0C0"/>
                  </a:outerShdw>
                </a:effectLst>
                <a:latin typeface="Arial" pitchFamily="34" charset="0"/>
                <a:ea typeface="Arial Unicode MS" pitchFamily="34" charset="-128"/>
              </a:rPr>
              <a:t>Λογοπεδικών</a:t>
            </a:r>
            <a:r>
              <a:rPr lang="el-GR" sz="2000" dirty="0" smtClean="0">
                <a:solidFill>
                  <a:schemeClr val="tx2"/>
                </a:solidFill>
                <a:effectLst>
                  <a:outerShdw blurRad="38100" dist="38100" dir="2700000" algn="tl">
                    <a:srgbClr val="C0C0C0"/>
                  </a:outerShdw>
                </a:effectLst>
                <a:latin typeface="Arial" pitchFamily="34" charset="0"/>
                <a:ea typeface="Arial Unicode MS" pitchFamily="34" charset="-128"/>
              </a:rPr>
              <a:t> – Λογοθεραπευτών </a:t>
            </a:r>
            <a:endParaRPr lang="en-US" sz="2000" dirty="0" smtClean="0">
              <a:solidFill>
                <a:schemeClr val="tx2"/>
              </a:solidFill>
              <a:effectLst>
                <a:outerShdw blurRad="38100" dist="38100" dir="2700000" algn="tl">
                  <a:srgbClr val="C0C0C0"/>
                </a:outerShdw>
              </a:effectLst>
              <a:latin typeface="Arial" pitchFamily="34" charset="0"/>
              <a:ea typeface="Arial Unicode MS" pitchFamily="34" charset="-128"/>
            </a:endParaRPr>
          </a:p>
          <a:p>
            <a:pPr marL="0" indent="0" algn="ctr" eaLnBrk="1" hangingPunct="1">
              <a:buFontTx/>
              <a:buNone/>
              <a:defRPr/>
            </a:pPr>
            <a:r>
              <a:rPr lang="el-GR" sz="2000" dirty="0" smtClean="0">
                <a:solidFill>
                  <a:schemeClr val="tx2"/>
                </a:solidFill>
                <a:effectLst>
                  <a:outerShdw blurRad="38100" dist="38100" dir="2700000" algn="tl">
                    <a:srgbClr val="C0C0C0"/>
                  </a:outerShdw>
                </a:effectLst>
                <a:latin typeface="Arial" pitchFamily="34" charset="0"/>
                <a:ea typeface="Arial Unicode MS" pitchFamily="34" charset="-128"/>
              </a:rPr>
              <a:t>20</a:t>
            </a:r>
            <a:r>
              <a:rPr lang="en-US" sz="2000" dirty="0" smtClean="0">
                <a:solidFill>
                  <a:schemeClr val="tx2"/>
                </a:solidFill>
                <a:effectLst>
                  <a:outerShdw blurRad="38100" dist="38100" dir="2700000" algn="tl">
                    <a:srgbClr val="C0C0C0"/>
                  </a:outerShdw>
                </a:effectLst>
                <a:latin typeface="Arial" pitchFamily="34" charset="0"/>
                <a:ea typeface="Arial Unicode MS" pitchFamily="34" charset="-128"/>
              </a:rPr>
              <a:t> </a:t>
            </a:r>
            <a:r>
              <a:rPr lang="el-GR" sz="2000" dirty="0" smtClean="0">
                <a:solidFill>
                  <a:schemeClr val="tx2"/>
                </a:solidFill>
                <a:effectLst>
                  <a:outerShdw blurRad="38100" dist="38100" dir="2700000" algn="tl">
                    <a:srgbClr val="C0C0C0"/>
                  </a:outerShdw>
                </a:effectLst>
                <a:latin typeface="Arial" pitchFamily="34" charset="0"/>
                <a:ea typeface="Arial Unicode MS" pitchFamily="34" charset="-128"/>
              </a:rPr>
              <a:t>– 22 Μαΐου 2016</a:t>
            </a:r>
          </a:p>
          <a:p>
            <a:pPr marL="0" indent="0" algn="ctr" eaLnBrk="1" hangingPunct="1">
              <a:buFontTx/>
              <a:buNone/>
              <a:defRPr/>
            </a:pPr>
            <a:endParaRPr lang="el-GR" altLang="el-GR" sz="1800" b="1" dirty="0" smtClean="0">
              <a:effectLst>
                <a:outerShdw blurRad="38100" dist="38100" dir="2700000" algn="tl">
                  <a:srgbClr val="C0C0C0"/>
                </a:outerShdw>
              </a:effectLst>
            </a:endParaRPr>
          </a:p>
        </p:txBody>
      </p:sp>
      <p:pic>
        <p:nvPicPr>
          <p:cNvPr id="4" name="Picture 2"/>
          <p:cNvPicPr>
            <a:picLocks noChangeAspect="1" noChangeArrowheads="1"/>
          </p:cNvPicPr>
          <p:nvPr/>
        </p:nvPicPr>
        <p:blipFill>
          <a:blip r:embed="rId2"/>
          <a:srcRect/>
          <a:stretch>
            <a:fillRect/>
          </a:stretch>
        </p:blipFill>
        <p:spPr bwMode="auto">
          <a:xfrm>
            <a:off x="2843213" y="2852738"/>
            <a:ext cx="3559175" cy="1160462"/>
          </a:xfrm>
          <a:prstGeom prst="rect">
            <a:avLst/>
          </a:prstGeom>
          <a:noFill/>
          <a:ln w="9525">
            <a:noFill/>
            <a:miter lim="800000"/>
            <a:headEnd/>
            <a:tailEnd/>
          </a:ln>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051">
                                            <p:txEl>
                                              <p:pRg st="1" end="1"/>
                                            </p:txEl>
                                          </p:spTgt>
                                        </p:tgtEl>
                                        <p:attrNameLst>
                                          <p:attrName>style.visibility</p:attrName>
                                        </p:attrNameLst>
                                      </p:cBhvr>
                                      <p:to>
                                        <p:strVal val="visible"/>
                                      </p:to>
                                    </p:set>
                                    <p:animEffect transition="in" filter="fade">
                                      <p:cBhvr>
                                        <p:cTn id="14" dur="1000"/>
                                        <p:tgtEl>
                                          <p:spTgt spid="2051">
                                            <p:txEl>
                                              <p:pRg st="1" end="1"/>
                                            </p:txEl>
                                          </p:spTgt>
                                        </p:tgtEl>
                                      </p:cBhvr>
                                    </p:animEffect>
                                    <p:anim calcmode="lin" valueType="num">
                                      <p:cBhvr>
                                        <p:cTn id="15" dur="1000" fill="hold"/>
                                        <p:tgtEl>
                                          <p:spTgt spid="2051">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05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051">
                                            <p:txEl>
                                              <p:pRg st="3" end="3"/>
                                            </p:txEl>
                                          </p:spTgt>
                                        </p:tgtEl>
                                        <p:attrNameLst>
                                          <p:attrName>style.visibility</p:attrName>
                                        </p:attrNameLst>
                                      </p:cBhvr>
                                      <p:to>
                                        <p:strVal val="visible"/>
                                      </p:to>
                                    </p:set>
                                    <p:animEffect transition="in" filter="fade">
                                      <p:cBhvr>
                                        <p:cTn id="21" dur="1000"/>
                                        <p:tgtEl>
                                          <p:spTgt spid="2051">
                                            <p:txEl>
                                              <p:pRg st="3" end="3"/>
                                            </p:txEl>
                                          </p:spTgt>
                                        </p:tgtEl>
                                      </p:cBhvr>
                                    </p:animEffect>
                                    <p:anim calcmode="lin" valueType="num">
                                      <p:cBhvr>
                                        <p:cTn id="22" dur="1000" fill="hold"/>
                                        <p:tgtEl>
                                          <p:spTgt spid="2051">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05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051">
                                            <p:txEl>
                                              <p:pRg st="4" end="4"/>
                                            </p:txEl>
                                          </p:spTgt>
                                        </p:tgtEl>
                                        <p:attrNameLst>
                                          <p:attrName>style.visibility</p:attrName>
                                        </p:attrNameLst>
                                      </p:cBhvr>
                                      <p:to>
                                        <p:strVal val="visible"/>
                                      </p:to>
                                    </p:set>
                                    <p:animEffect transition="in" filter="fade">
                                      <p:cBhvr>
                                        <p:cTn id="28" dur="1000"/>
                                        <p:tgtEl>
                                          <p:spTgt spid="2051">
                                            <p:txEl>
                                              <p:pRg st="4" end="4"/>
                                            </p:txEl>
                                          </p:spTgt>
                                        </p:tgtEl>
                                      </p:cBhvr>
                                    </p:animEffect>
                                    <p:anim calcmode="lin" valueType="num">
                                      <p:cBhvr>
                                        <p:cTn id="29" dur="1000" fill="hold"/>
                                        <p:tgtEl>
                                          <p:spTgt spid="2051">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05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gtEl>
                                        <p:attrNameLst>
                                          <p:attrName>style.visibility</p:attrName>
                                        </p:attrNameLst>
                                      </p:cBhvr>
                                      <p:to>
                                        <p:strVal val="visible"/>
                                      </p:to>
                                    </p:set>
                                    <p:animEffect transition="in" filter="fade">
                                      <p:cBhvr>
                                        <p:cTn id="35" dur="1000"/>
                                        <p:tgtEl>
                                          <p:spTgt spid="4"/>
                                        </p:tgtEl>
                                      </p:cBhvr>
                                    </p:animEffect>
                                    <p:anim calcmode="lin" valueType="num">
                                      <p:cBhvr>
                                        <p:cTn id="36" dur="1000" fill="hold"/>
                                        <p:tgtEl>
                                          <p:spTgt spid="4"/>
                                        </p:tgtEl>
                                        <p:attrNameLst>
                                          <p:attrName>ppt_x</p:attrName>
                                        </p:attrNameLst>
                                      </p:cBhvr>
                                      <p:tavLst>
                                        <p:tav tm="0">
                                          <p:val>
                                            <p:strVal val="#ppt_x"/>
                                          </p:val>
                                        </p:tav>
                                        <p:tav tm="100000">
                                          <p:val>
                                            <p:strVal val="#ppt_x"/>
                                          </p:val>
                                        </p:tav>
                                      </p:tavLst>
                                    </p:anim>
                                    <p:anim calcmode="lin" valueType="num">
                                      <p:cBhvr>
                                        <p:cTn id="37"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0" grpId="0"/>
      <p:bldP spid="2051" grpId="0" build="p"/>
    </p:bld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Τίτλος 1"/>
          <p:cNvSpPr>
            <a:spLocks noGrp="1"/>
          </p:cNvSpPr>
          <p:nvPr>
            <p:ph type="title" idx="4294967295"/>
          </p:nvPr>
        </p:nvSpPr>
        <p:spPr>
          <a:xfrm>
            <a:off x="395288" y="103188"/>
            <a:ext cx="8291512" cy="661987"/>
          </a:xfrm>
        </p:spPr>
        <p:txBody>
          <a:bodyPr anchor="ctr"/>
          <a:lstStyle/>
          <a:p>
            <a:pPr algn="l" eaLnBrk="1" hangingPunct="1">
              <a:defRPr/>
            </a:pPr>
            <a:r>
              <a:rPr lang="el-GR" sz="2000" b="1" dirty="0">
                <a:effectLst/>
              </a:rPr>
              <a:t>Λογοθεραπεία</a:t>
            </a:r>
            <a:endParaRPr lang="el-GR" altLang="el-GR" sz="2000" b="1" dirty="0" smtClean="0"/>
          </a:p>
        </p:txBody>
      </p:sp>
      <p:sp>
        <p:nvSpPr>
          <p:cNvPr id="16387" name="Θέση περιεχομένου 2"/>
          <p:cNvSpPr>
            <a:spLocks noGrp="1"/>
          </p:cNvSpPr>
          <p:nvPr>
            <p:ph idx="4294967295"/>
          </p:nvPr>
        </p:nvSpPr>
        <p:spPr>
          <a:xfrm>
            <a:off x="395288" y="620713"/>
            <a:ext cx="8291512" cy="6408737"/>
          </a:xfrm>
        </p:spPr>
        <p:txBody>
          <a:bodyPr/>
          <a:lstStyle/>
          <a:p>
            <a:pPr algn="just" eaLnBrk="1" hangingPunct="1">
              <a:buFont typeface="Wingdings" pitchFamily="2" charset="2"/>
              <a:buChar char="v"/>
            </a:pPr>
            <a:r>
              <a:rPr lang="el-GR" altLang="el-GR" sz="1600" dirty="0" smtClean="0">
                <a:latin typeface="Arial" panose="020B0604020202020204" pitchFamily="34" charset="0"/>
                <a:cs typeface="Arial" panose="020B0604020202020204" pitchFamily="34" charset="0"/>
              </a:rPr>
              <a:t>Στην παρούσα φάση γίνεται παρουσίαση της κλινικής εικόνας των ικανοτήτων του λόγου και της ομιλίας του </a:t>
            </a:r>
            <a:r>
              <a:rPr lang="el-GR" sz="1600" dirty="0" smtClean="0">
                <a:latin typeface="Arial" panose="020B0604020202020204" pitchFamily="34" charset="0"/>
                <a:cs typeface="Arial" panose="020B0604020202020204" pitchFamily="34" charset="0"/>
              </a:rPr>
              <a:t>Γ.</a:t>
            </a:r>
            <a:r>
              <a:rPr lang="el-GR" altLang="el-GR" sz="1600" dirty="0" smtClean="0">
                <a:latin typeface="Arial" panose="020B0604020202020204" pitchFamily="34" charset="0"/>
                <a:cs typeface="Arial" panose="020B0604020202020204" pitchFamily="34" charset="0"/>
              </a:rPr>
              <a:t>, μετά από την ένταξή του σε ατομικό πρόγραμμα Λογοθεραπείας, σε ηλικία 2,11 χρόνων (διάρκεια 13 μήνες).</a:t>
            </a:r>
          </a:p>
          <a:p>
            <a:pPr algn="just" eaLnBrk="1" hangingPunct="1">
              <a:buFont typeface="Wingdings" pitchFamily="2" charset="2"/>
              <a:buChar char="v"/>
            </a:pPr>
            <a:r>
              <a:rPr lang="el-GR" altLang="el-GR" sz="1600" b="1" dirty="0" err="1" smtClean="0">
                <a:latin typeface="Arial" panose="020B0604020202020204" pitchFamily="34" charset="0"/>
                <a:cs typeface="Arial" panose="020B0604020202020204" pitchFamily="34" charset="0"/>
              </a:rPr>
              <a:t>Λογοθεραπευτικοί</a:t>
            </a:r>
            <a:r>
              <a:rPr lang="el-GR" altLang="el-GR" sz="1600" b="1" dirty="0" smtClean="0">
                <a:latin typeface="Arial" panose="020B0604020202020204" pitchFamily="34" charset="0"/>
                <a:cs typeface="Arial" panose="020B0604020202020204" pitchFamily="34" charset="0"/>
              </a:rPr>
              <a:t> Στόχοι: Μακροπρόθεσμοι – Βραχυπρόθεσμοι  </a:t>
            </a:r>
          </a:p>
          <a:p>
            <a:pPr algn="just" eaLnBrk="1" hangingPunct="1">
              <a:buFont typeface="Wingdings" pitchFamily="2" charset="2"/>
              <a:buChar char="v"/>
            </a:pPr>
            <a:r>
              <a:rPr lang="el-GR" altLang="el-GR" sz="1600" b="1" dirty="0" smtClean="0">
                <a:latin typeface="Arial" panose="020B0604020202020204" pitchFamily="34" charset="0"/>
                <a:cs typeface="Arial" panose="020B0604020202020204" pitchFamily="34" charset="0"/>
              </a:rPr>
              <a:t>Περιεχόμενο: Σημασιολογία</a:t>
            </a:r>
          </a:p>
          <a:p>
            <a:pPr algn="just" eaLnBrk="1" hangingPunct="1">
              <a:buFont typeface="Wingdings" pitchFamily="2" charset="2"/>
              <a:buChar char="§"/>
            </a:pPr>
            <a:r>
              <a:rPr lang="el-GR" altLang="el-GR" sz="1600" dirty="0" smtClean="0">
                <a:latin typeface="Arial" panose="020B0604020202020204" pitchFamily="34" charset="0"/>
                <a:cs typeface="Arial" panose="020B0604020202020204" pitchFamily="34" charset="0"/>
              </a:rPr>
              <a:t>Να παρουσιάζει ένα </a:t>
            </a:r>
            <a:r>
              <a:rPr lang="el-GR" altLang="el-GR" sz="1600" b="1" dirty="0" smtClean="0">
                <a:latin typeface="Arial" panose="020B0604020202020204" pitchFamily="34" charset="0"/>
                <a:cs typeface="Arial" panose="020B0604020202020204" pitchFamily="34" charset="0"/>
              </a:rPr>
              <a:t>αντιληπτικό και εκφραστικό λεξιλόγιο </a:t>
            </a:r>
            <a:r>
              <a:rPr lang="el-GR" altLang="el-GR" sz="1600" dirty="0" smtClean="0">
                <a:latin typeface="Arial" panose="020B0604020202020204" pitchFamily="34" charset="0"/>
                <a:cs typeface="Arial" panose="020B0604020202020204" pitchFamily="34" charset="0"/>
              </a:rPr>
              <a:t>ανάλογο της ηλικίας του.</a:t>
            </a:r>
          </a:p>
          <a:p>
            <a:pPr algn="just" eaLnBrk="1" hangingPunct="1">
              <a:buFont typeface="Wingdings" pitchFamily="2" charset="2"/>
              <a:buChar char="§"/>
            </a:pPr>
            <a:r>
              <a:rPr lang="el-GR" altLang="el-GR" sz="1600" dirty="0" smtClean="0">
                <a:latin typeface="Arial" panose="020B0604020202020204" pitchFamily="34" charset="0"/>
                <a:cs typeface="Arial" panose="020B0604020202020204" pitchFamily="34" charset="0"/>
              </a:rPr>
              <a:t>Να παρουσιάζει κατανόηση του νοήματος και να παράγει </a:t>
            </a:r>
            <a:r>
              <a:rPr lang="el-GR" altLang="el-GR" sz="1600" b="1" dirty="0" smtClean="0">
                <a:latin typeface="Arial" panose="020B0604020202020204" pitchFamily="34" charset="0"/>
                <a:cs typeface="Arial" panose="020B0604020202020204" pitchFamily="34" charset="0"/>
              </a:rPr>
              <a:t>δεικτικές, επιθετικές, χωροχρονικές λέξεις </a:t>
            </a:r>
            <a:r>
              <a:rPr lang="el-GR" altLang="el-GR" sz="1600" dirty="0" smtClean="0">
                <a:latin typeface="Arial" panose="020B0604020202020204" pitchFamily="34" charset="0"/>
                <a:cs typeface="Arial" panose="020B0604020202020204" pitchFamily="34" charset="0"/>
              </a:rPr>
              <a:t>κ.λ.π.</a:t>
            </a:r>
          </a:p>
          <a:p>
            <a:pPr algn="just" eaLnBrk="1" hangingPunct="1">
              <a:buFont typeface="Wingdings" pitchFamily="2" charset="2"/>
              <a:buChar char="§"/>
            </a:pPr>
            <a:r>
              <a:rPr lang="el-GR" altLang="el-GR" sz="1600" dirty="0" smtClean="0">
                <a:latin typeface="Arial" panose="020B0604020202020204" pitchFamily="34" charset="0"/>
                <a:cs typeface="Arial" panose="020B0604020202020204" pitchFamily="34" charset="0"/>
              </a:rPr>
              <a:t>Να παρουσιάζει κατανόηση και να προσδιορίζει προφορικά τις </a:t>
            </a:r>
            <a:r>
              <a:rPr lang="el-GR" altLang="el-GR" sz="1600" b="1" dirty="0" smtClean="0">
                <a:latin typeface="Arial" panose="020B0604020202020204" pitchFamily="34" charset="0"/>
                <a:cs typeface="Arial" panose="020B0604020202020204" pitchFamily="34" charset="0"/>
              </a:rPr>
              <a:t>βασικές κατηγορίες λέξεων</a:t>
            </a:r>
            <a:r>
              <a:rPr lang="el-GR" altLang="el-GR" sz="1600" dirty="0" smtClean="0">
                <a:latin typeface="Arial" panose="020B0604020202020204" pitchFamily="34" charset="0"/>
                <a:cs typeface="Arial" panose="020B0604020202020204" pitchFamily="34" charset="0"/>
              </a:rPr>
              <a:t>, όπως χρώματα και </a:t>
            </a:r>
            <a:r>
              <a:rPr lang="el-GR" altLang="el-GR" sz="1600" b="1" dirty="0" smtClean="0">
                <a:latin typeface="Arial" panose="020B0604020202020204" pitchFamily="34" charset="0"/>
                <a:cs typeface="Arial" panose="020B0604020202020204" pitchFamily="34" charset="0"/>
              </a:rPr>
              <a:t>άλλες φυσικές ιδιότητες των αντικειμένων</a:t>
            </a:r>
            <a:r>
              <a:rPr lang="el-GR" altLang="el-GR" sz="1600" dirty="0" smtClean="0">
                <a:latin typeface="Arial" panose="020B0604020202020204" pitchFamily="34" charset="0"/>
                <a:cs typeface="Arial" panose="020B0604020202020204" pitchFamily="34" charset="0"/>
              </a:rPr>
              <a:t>.</a:t>
            </a:r>
          </a:p>
          <a:p>
            <a:pPr algn="just">
              <a:buFont typeface="Wingdings" pitchFamily="2" charset="2"/>
              <a:buChar char="v"/>
            </a:pPr>
            <a:r>
              <a:rPr lang="el-GR" sz="1600" b="1" dirty="0" smtClean="0">
                <a:latin typeface="Arial" panose="020B0604020202020204" pitchFamily="34" charset="0"/>
                <a:cs typeface="Arial" panose="020B0604020202020204" pitchFamily="34" charset="0"/>
              </a:rPr>
              <a:t>Χρήση: Πραγματολογία</a:t>
            </a:r>
            <a:endParaRPr lang="el-GR" sz="1600" dirty="0" smtClean="0">
              <a:latin typeface="Arial" panose="020B0604020202020204" pitchFamily="34" charset="0"/>
              <a:cs typeface="Arial" panose="020B0604020202020204" pitchFamily="34" charset="0"/>
            </a:endParaRP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βρίσκεται σε </a:t>
            </a:r>
            <a:r>
              <a:rPr lang="el-GR" sz="1600" b="1" dirty="0" smtClean="0">
                <a:latin typeface="Arial" panose="020B0604020202020204" pitchFamily="34" charset="0"/>
                <a:cs typeface="Arial" panose="020B0604020202020204" pitchFamily="34" charset="0"/>
              </a:rPr>
              <a:t>διέγερση/ετοιμότητα</a:t>
            </a:r>
            <a:r>
              <a:rPr lang="el-GR" sz="1600" dirty="0" smtClean="0">
                <a:latin typeface="Arial" panose="020B0604020202020204" pitchFamily="34" charset="0"/>
                <a:cs typeface="Arial" panose="020B0604020202020204" pitchFamily="34" charset="0"/>
              </a:rPr>
              <a:t>.</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αυξήσει τη </a:t>
            </a:r>
            <a:r>
              <a:rPr lang="el-GR" sz="1600" b="1" dirty="0" smtClean="0">
                <a:latin typeface="Arial" panose="020B0604020202020204" pitchFamily="34" charset="0"/>
                <a:cs typeface="Arial" panose="020B0604020202020204" pitchFamily="34" charset="0"/>
              </a:rPr>
              <a:t>διατήρηση</a:t>
            </a:r>
            <a:r>
              <a:rPr lang="el-GR" sz="1600" dirty="0" smtClean="0">
                <a:latin typeface="Arial" panose="020B0604020202020204" pitchFamily="34" charset="0"/>
                <a:cs typeface="Arial" panose="020B0604020202020204" pitchFamily="34" charset="0"/>
              </a:rPr>
              <a:t> της </a:t>
            </a:r>
            <a:r>
              <a:rPr lang="el-GR" sz="1600" b="1" dirty="0" err="1" smtClean="0">
                <a:latin typeface="Arial" panose="020B0604020202020204" pitchFamily="34" charset="0"/>
                <a:cs typeface="Arial" panose="020B0604020202020204" pitchFamily="34" charset="0"/>
              </a:rPr>
              <a:t>βλεμματικής</a:t>
            </a:r>
            <a:r>
              <a:rPr lang="el-GR" sz="1600" b="1" dirty="0" smtClean="0">
                <a:latin typeface="Arial" panose="020B0604020202020204" pitchFamily="34" charset="0"/>
                <a:cs typeface="Arial" panose="020B0604020202020204" pitchFamily="34" charset="0"/>
              </a:rPr>
              <a:t> επαφής </a:t>
            </a:r>
            <a:r>
              <a:rPr lang="el-GR" sz="1600" dirty="0" smtClean="0">
                <a:latin typeface="Arial" panose="020B0604020202020204" pitchFamily="34" charset="0"/>
                <a:cs typeface="Arial" panose="020B0604020202020204" pitchFamily="34" charset="0"/>
              </a:rPr>
              <a:t>και της </a:t>
            </a:r>
            <a:r>
              <a:rPr lang="el-GR" sz="1600" b="1" dirty="0" smtClean="0">
                <a:latin typeface="Arial" panose="020B0604020202020204" pitchFamily="34" charset="0"/>
                <a:cs typeface="Arial" panose="020B0604020202020204" pitchFamily="34" charset="0"/>
              </a:rPr>
              <a:t>προσοχής</a:t>
            </a:r>
            <a:r>
              <a:rPr lang="el-GR" sz="1600" dirty="0" smtClean="0">
                <a:latin typeface="Arial" panose="020B0604020202020204" pitchFamily="34" charset="0"/>
                <a:cs typeface="Arial" panose="020B0604020202020204" pitchFamily="34" charset="0"/>
              </a:rPr>
              <a:t>.</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εκφράζει </a:t>
            </a:r>
            <a:r>
              <a:rPr lang="el-GR" sz="1600" b="1" dirty="0" smtClean="0">
                <a:latin typeface="Arial" panose="020B0604020202020204" pitchFamily="34" charset="0"/>
                <a:cs typeface="Arial" panose="020B0604020202020204" pitchFamily="34" charset="0"/>
              </a:rPr>
              <a:t>συναισθήματα</a:t>
            </a:r>
            <a:r>
              <a:rPr lang="el-GR" sz="1600" dirty="0" smtClean="0">
                <a:latin typeface="Arial" panose="020B0604020202020204" pitchFamily="34" charset="0"/>
                <a:cs typeface="Arial" panose="020B0604020202020204" pitchFamily="34" charset="0"/>
              </a:rPr>
              <a:t>.</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ανταποκρίνεται στην </a:t>
            </a:r>
            <a:r>
              <a:rPr lang="el-GR" sz="1600" b="1" dirty="0" smtClean="0">
                <a:latin typeface="Arial" panose="020B0604020202020204" pitchFamily="34" charset="0"/>
                <a:cs typeface="Arial" panose="020B0604020202020204" pitchFamily="34" charset="0"/>
              </a:rPr>
              <a:t>επικοινωνία</a:t>
            </a:r>
            <a:r>
              <a:rPr lang="el-GR" sz="1600" dirty="0" smtClean="0">
                <a:latin typeface="Arial" panose="020B0604020202020204" pitchFamily="34" charset="0"/>
                <a:cs typeface="Arial" panose="020B0604020202020204" pitchFamily="34" charset="0"/>
              </a:rPr>
              <a:t>.</a:t>
            </a:r>
          </a:p>
          <a:p>
            <a:pPr algn="just"/>
            <a:r>
              <a:rPr lang="el-GR" sz="1600" dirty="0" smtClean="0">
                <a:latin typeface="Arial" panose="020B0604020202020204" pitchFamily="34" charset="0"/>
                <a:cs typeface="Arial" panose="020B0604020202020204" pitchFamily="34" charset="0"/>
              </a:rPr>
              <a:t>Να διατηρεί το θέμα για δύο έως τέσσερις </a:t>
            </a:r>
            <a:r>
              <a:rPr lang="el-GR" sz="1600" b="1" dirty="0" smtClean="0">
                <a:latin typeface="Arial" panose="020B0604020202020204" pitchFamily="34" charset="0"/>
                <a:cs typeface="Arial" panose="020B0604020202020204" pitchFamily="34" charset="0"/>
              </a:rPr>
              <a:t>εναλλαγές στις συνομιλίες</a:t>
            </a:r>
            <a:r>
              <a:rPr lang="el-GR" sz="1600" dirty="0" smtClean="0">
                <a:latin typeface="Arial" panose="020B0604020202020204" pitchFamily="34" charset="0"/>
                <a:cs typeface="Arial" panose="020B0604020202020204" pitchFamily="34" charset="0"/>
              </a:rPr>
              <a:t>. </a:t>
            </a:r>
          </a:p>
          <a:p>
            <a:pPr algn="just"/>
            <a:r>
              <a:rPr lang="el-GR" sz="1600" dirty="0" smtClean="0">
                <a:latin typeface="Arial" panose="020B0604020202020204" pitchFamily="34" charset="0"/>
                <a:cs typeface="Arial" panose="020B0604020202020204" pitchFamily="34" charset="0"/>
              </a:rPr>
              <a:t>Να παρουσιάζει το </a:t>
            </a:r>
            <a:r>
              <a:rPr lang="el-GR" sz="1600" b="1" dirty="0" smtClean="0">
                <a:latin typeface="Arial" panose="020B0604020202020204" pitchFamily="34" charset="0"/>
                <a:cs typeface="Arial" panose="020B0604020202020204" pitchFamily="34" charset="0"/>
              </a:rPr>
              <a:t>ηλικιακά κατάλληλο συμβολικό παιχνίδι</a:t>
            </a:r>
            <a:r>
              <a:rPr lang="el-GR" sz="1600" dirty="0" smtClean="0">
                <a:latin typeface="Arial" panose="020B0604020202020204" pitchFamily="34" charset="0"/>
                <a:cs typeface="Arial" panose="020B0604020202020204" pitchFamily="34" charset="0"/>
              </a:rPr>
              <a:t>.</a:t>
            </a:r>
          </a:p>
          <a:p>
            <a:pPr algn="just"/>
            <a:r>
              <a:rPr lang="el-GR" sz="1600" dirty="0" smtClean="0">
                <a:latin typeface="Arial" panose="020B0604020202020204" pitchFamily="34" charset="0"/>
                <a:cs typeface="Arial" panose="020B0604020202020204" pitchFamily="34" charset="0"/>
              </a:rPr>
              <a:t>Να παίζει </a:t>
            </a:r>
            <a:r>
              <a:rPr lang="el-GR" sz="1600" b="1" dirty="0" smtClean="0">
                <a:latin typeface="Arial" panose="020B0604020202020204" pitchFamily="34" charset="0"/>
                <a:cs typeface="Arial" panose="020B0604020202020204" pitchFamily="34" charset="0"/>
              </a:rPr>
              <a:t>επιτραπέζια παιχνίδια </a:t>
            </a:r>
            <a:r>
              <a:rPr lang="el-GR" sz="1600" dirty="0" smtClean="0">
                <a:latin typeface="Arial" panose="020B0604020202020204" pitchFamily="34" charset="0"/>
                <a:cs typeface="Arial" panose="020B0604020202020204" pitchFamily="34" charset="0"/>
              </a:rPr>
              <a:t>(εναλλαγή σειράς – κατανόηση και χρήση των κανόνων)</a:t>
            </a:r>
            <a:r>
              <a:rPr lang="en-US" sz="1600" dirty="0" smtClean="0">
                <a:latin typeface="Arial" panose="020B0604020202020204" pitchFamily="34" charset="0"/>
                <a:cs typeface="Arial" panose="020B0604020202020204" pitchFamily="34" charset="0"/>
              </a:rPr>
              <a:t>.</a:t>
            </a:r>
            <a:endParaRPr lang="el-GR" sz="1600" dirty="0" smtClean="0">
              <a:latin typeface="Arial" panose="020B0604020202020204" pitchFamily="34" charset="0"/>
              <a:cs typeface="Arial" panose="020B0604020202020204" pitchFamily="34" charset="0"/>
            </a:endParaRPr>
          </a:p>
          <a:p>
            <a:pPr>
              <a:buFont typeface="Wingdings" pitchFamily="2" charset="2"/>
              <a:buChar char="§"/>
            </a:pPr>
            <a:endParaRPr lang="el-GR" sz="1500" dirty="0" smtClean="0"/>
          </a:p>
          <a:p>
            <a:pPr eaLnBrk="1" hangingPunct="1"/>
            <a:endParaRPr lang="el-GR" altLang="el-GR" sz="2200" dirty="0" smtClean="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fade">
                                      <p:cBhvr>
                                        <p:cTn id="7" dur="1000"/>
                                        <p:tgtEl>
                                          <p:spTgt spid="18434"/>
                                        </p:tgtEl>
                                      </p:cBhvr>
                                    </p:animEffect>
                                    <p:anim calcmode="lin" valueType="num">
                                      <p:cBhvr>
                                        <p:cTn id="8" dur="1000" fill="hold"/>
                                        <p:tgtEl>
                                          <p:spTgt spid="18434"/>
                                        </p:tgtEl>
                                        <p:attrNameLst>
                                          <p:attrName>ppt_x</p:attrName>
                                        </p:attrNameLst>
                                      </p:cBhvr>
                                      <p:tavLst>
                                        <p:tav tm="0">
                                          <p:val>
                                            <p:strVal val="#ppt_x"/>
                                          </p:val>
                                        </p:tav>
                                        <p:tav tm="100000">
                                          <p:val>
                                            <p:strVal val="#ppt_x"/>
                                          </p:val>
                                        </p:tav>
                                      </p:tavLst>
                                    </p:anim>
                                    <p:anim calcmode="lin" valueType="num">
                                      <p:cBhvr>
                                        <p:cTn id="9" dur="1000" fill="hold"/>
                                        <p:tgtEl>
                                          <p:spTgt spid="1843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6387">
                                            <p:txEl>
                                              <p:pRg st="0" end="0"/>
                                            </p:txEl>
                                          </p:spTgt>
                                        </p:tgtEl>
                                        <p:attrNameLst>
                                          <p:attrName>style.visibility</p:attrName>
                                        </p:attrNameLst>
                                      </p:cBhvr>
                                      <p:to>
                                        <p:strVal val="visible"/>
                                      </p:to>
                                    </p:set>
                                    <p:animEffect transition="in" filter="fade">
                                      <p:cBhvr>
                                        <p:cTn id="14" dur="1000"/>
                                        <p:tgtEl>
                                          <p:spTgt spid="16387">
                                            <p:txEl>
                                              <p:pRg st="0" end="0"/>
                                            </p:txEl>
                                          </p:spTgt>
                                        </p:tgtEl>
                                      </p:cBhvr>
                                    </p:animEffect>
                                    <p:anim calcmode="lin" valueType="num">
                                      <p:cBhvr>
                                        <p:cTn id="15" dur="10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6387">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6387">
                                            <p:txEl>
                                              <p:pRg st="1" end="1"/>
                                            </p:txEl>
                                          </p:spTgt>
                                        </p:tgtEl>
                                        <p:attrNameLst>
                                          <p:attrName>style.visibility</p:attrName>
                                        </p:attrNameLst>
                                      </p:cBhvr>
                                      <p:to>
                                        <p:strVal val="visible"/>
                                      </p:to>
                                    </p:set>
                                    <p:animEffect transition="in" filter="fade">
                                      <p:cBhvr>
                                        <p:cTn id="21" dur="1000"/>
                                        <p:tgtEl>
                                          <p:spTgt spid="16387">
                                            <p:txEl>
                                              <p:pRg st="1" end="1"/>
                                            </p:txEl>
                                          </p:spTgt>
                                        </p:tgtEl>
                                      </p:cBhvr>
                                    </p:animEffect>
                                    <p:anim calcmode="lin" valueType="num">
                                      <p:cBhvr>
                                        <p:cTn id="22" dur="1000" fill="hold"/>
                                        <p:tgtEl>
                                          <p:spTgt spid="16387">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6387">
                                            <p:txEl>
                                              <p:pRg st="1" end="1"/>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16387">
                                            <p:txEl>
                                              <p:pRg st="2" end="2"/>
                                            </p:txEl>
                                          </p:spTgt>
                                        </p:tgtEl>
                                        <p:attrNameLst>
                                          <p:attrName>style.visibility</p:attrName>
                                        </p:attrNameLst>
                                      </p:cBhvr>
                                      <p:to>
                                        <p:strVal val="visible"/>
                                      </p:to>
                                    </p:set>
                                    <p:animEffect transition="in" filter="fade">
                                      <p:cBhvr>
                                        <p:cTn id="26" dur="1000"/>
                                        <p:tgtEl>
                                          <p:spTgt spid="16387">
                                            <p:txEl>
                                              <p:pRg st="2" end="2"/>
                                            </p:txEl>
                                          </p:spTgt>
                                        </p:tgtEl>
                                      </p:cBhvr>
                                    </p:animEffect>
                                    <p:anim calcmode="lin" valueType="num">
                                      <p:cBhvr>
                                        <p:cTn id="27" dur="1000" fill="hold"/>
                                        <p:tgtEl>
                                          <p:spTgt spid="16387">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638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6387">
                                            <p:txEl>
                                              <p:pRg st="3" end="3"/>
                                            </p:txEl>
                                          </p:spTgt>
                                        </p:tgtEl>
                                        <p:attrNameLst>
                                          <p:attrName>style.visibility</p:attrName>
                                        </p:attrNameLst>
                                      </p:cBhvr>
                                      <p:to>
                                        <p:strVal val="visible"/>
                                      </p:to>
                                    </p:set>
                                    <p:animEffect transition="in" filter="fade">
                                      <p:cBhvr>
                                        <p:cTn id="33" dur="1000"/>
                                        <p:tgtEl>
                                          <p:spTgt spid="16387">
                                            <p:txEl>
                                              <p:pRg st="3" end="3"/>
                                            </p:txEl>
                                          </p:spTgt>
                                        </p:tgtEl>
                                      </p:cBhvr>
                                    </p:animEffect>
                                    <p:anim calcmode="lin" valueType="num">
                                      <p:cBhvr>
                                        <p:cTn id="34" dur="1000" fill="hold"/>
                                        <p:tgtEl>
                                          <p:spTgt spid="16387">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6387">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6387">
                                            <p:txEl>
                                              <p:pRg st="4" end="4"/>
                                            </p:txEl>
                                          </p:spTgt>
                                        </p:tgtEl>
                                        <p:attrNameLst>
                                          <p:attrName>style.visibility</p:attrName>
                                        </p:attrNameLst>
                                      </p:cBhvr>
                                      <p:to>
                                        <p:strVal val="visible"/>
                                      </p:to>
                                    </p:set>
                                    <p:animEffect transition="in" filter="fade">
                                      <p:cBhvr>
                                        <p:cTn id="40" dur="1000"/>
                                        <p:tgtEl>
                                          <p:spTgt spid="16387">
                                            <p:txEl>
                                              <p:pRg st="4" end="4"/>
                                            </p:txEl>
                                          </p:spTgt>
                                        </p:tgtEl>
                                      </p:cBhvr>
                                    </p:animEffect>
                                    <p:anim calcmode="lin" valueType="num">
                                      <p:cBhvr>
                                        <p:cTn id="41" dur="1000" fill="hold"/>
                                        <p:tgtEl>
                                          <p:spTgt spid="16387">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6387">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6387">
                                            <p:txEl>
                                              <p:pRg st="5" end="5"/>
                                            </p:txEl>
                                          </p:spTgt>
                                        </p:tgtEl>
                                        <p:attrNameLst>
                                          <p:attrName>style.visibility</p:attrName>
                                        </p:attrNameLst>
                                      </p:cBhvr>
                                      <p:to>
                                        <p:strVal val="visible"/>
                                      </p:to>
                                    </p:set>
                                    <p:animEffect transition="in" filter="fade">
                                      <p:cBhvr>
                                        <p:cTn id="47" dur="1000"/>
                                        <p:tgtEl>
                                          <p:spTgt spid="16387">
                                            <p:txEl>
                                              <p:pRg st="5" end="5"/>
                                            </p:txEl>
                                          </p:spTgt>
                                        </p:tgtEl>
                                      </p:cBhvr>
                                    </p:animEffect>
                                    <p:anim calcmode="lin" valueType="num">
                                      <p:cBhvr>
                                        <p:cTn id="48" dur="1000" fill="hold"/>
                                        <p:tgtEl>
                                          <p:spTgt spid="16387">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16387">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6387">
                                            <p:txEl>
                                              <p:pRg st="6" end="6"/>
                                            </p:txEl>
                                          </p:spTgt>
                                        </p:tgtEl>
                                        <p:attrNameLst>
                                          <p:attrName>style.visibility</p:attrName>
                                        </p:attrNameLst>
                                      </p:cBhvr>
                                      <p:to>
                                        <p:strVal val="visible"/>
                                      </p:to>
                                    </p:set>
                                    <p:animEffect transition="in" filter="fade">
                                      <p:cBhvr>
                                        <p:cTn id="54" dur="1000"/>
                                        <p:tgtEl>
                                          <p:spTgt spid="16387">
                                            <p:txEl>
                                              <p:pRg st="6" end="6"/>
                                            </p:txEl>
                                          </p:spTgt>
                                        </p:tgtEl>
                                      </p:cBhvr>
                                    </p:animEffect>
                                    <p:anim calcmode="lin" valueType="num">
                                      <p:cBhvr>
                                        <p:cTn id="55" dur="1000" fill="hold"/>
                                        <p:tgtEl>
                                          <p:spTgt spid="16387">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16387">
                                            <p:txEl>
                                              <p:pRg st="6" end="6"/>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16387">
                                            <p:txEl>
                                              <p:pRg st="7" end="7"/>
                                            </p:txEl>
                                          </p:spTgt>
                                        </p:tgtEl>
                                        <p:attrNameLst>
                                          <p:attrName>style.visibility</p:attrName>
                                        </p:attrNameLst>
                                      </p:cBhvr>
                                      <p:to>
                                        <p:strVal val="visible"/>
                                      </p:to>
                                    </p:set>
                                    <p:animEffect transition="in" filter="fade">
                                      <p:cBhvr>
                                        <p:cTn id="59" dur="1000"/>
                                        <p:tgtEl>
                                          <p:spTgt spid="16387">
                                            <p:txEl>
                                              <p:pRg st="7" end="7"/>
                                            </p:txEl>
                                          </p:spTgt>
                                        </p:tgtEl>
                                      </p:cBhvr>
                                    </p:animEffect>
                                    <p:anim calcmode="lin" valueType="num">
                                      <p:cBhvr>
                                        <p:cTn id="60" dur="1000" fill="hold"/>
                                        <p:tgtEl>
                                          <p:spTgt spid="16387">
                                            <p:txEl>
                                              <p:pRg st="7" end="7"/>
                                            </p:txEl>
                                          </p:spTgt>
                                        </p:tgtEl>
                                        <p:attrNameLst>
                                          <p:attrName>ppt_x</p:attrName>
                                        </p:attrNameLst>
                                      </p:cBhvr>
                                      <p:tavLst>
                                        <p:tav tm="0">
                                          <p:val>
                                            <p:strVal val="#ppt_x"/>
                                          </p:val>
                                        </p:tav>
                                        <p:tav tm="100000">
                                          <p:val>
                                            <p:strVal val="#ppt_x"/>
                                          </p:val>
                                        </p:tav>
                                      </p:tavLst>
                                    </p:anim>
                                    <p:anim calcmode="lin" valueType="num">
                                      <p:cBhvr>
                                        <p:cTn id="61" dur="1000" fill="hold"/>
                                        <p:tgtEl>
                                          <p:spTgt spid="16387">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16387">
                                            <p:txEl>
                                              <p:pRg st="8" end="8"/>
                                            </p:txEl>
                                          </p:spTgt>
                                        </p:tgtEl>
                                        <p:attrNameLst>
                                          <p:attrName>style.visibility</p:attrName>
                                        </p:attrNameLst>
                                      </p:cBhvr>
                                      <p:to>
                                        <p:strVal val="visible"/>
                                      </p:to>
                                    </p:set>
                                    <p:animEffect transition="in" filter="fade">
                                      <p:cBhvr>
                                        <p:cTn id="66" dur="1000"/>
                                        <p:tgtEl>
                                          <p:spTgt spid="16387">
                                            <p:txEl>
                                              <p:pRg st="8" end="8"/>
                                            </p:txEl>
                                          </p:spTgt>
                                        </p:tgtEl>
                                      </p:cBhvr>
                                    </p:animEffect>
                                    <p:anim calcmode="lin" valueType="num">
                                      <p:cBhvr>
                                        <p:cTn id="67" dur="1000" fill="hold"/>
                                        <p:tgtEl>
                                          <p:spTgt spid="16387">
                                            <p:txEl>
                                              <p:pRg st="8" end="8"/>
                                            </p:txEl>
                                          </p:spTgt>
                                        </p:tgtEl>
                                        <p:attrNameLst>
                                          <p:attrName>ppt_x</p:attrName>
                                        </p:attrNameLst>
                                      </p:cBhvr>
                                      <p:tavLst>
                                        <p:tav tm="0">
                                          <p:val>
                                            <p:strVal val="#ppt_x"/>
                                          </p:val>
                                        </p:tav>
                                        <p:tav tm="100000">
                                          <p:val>
                                            <p:strVal val="#ppt_x"/>
                                          </p:val>
                                        </p:tav>
                                      </p:tavLst>
                                    </p:anim>
                                    <p:anim calcmode="lin" valueType="num">
                                      <p:cBhvr>
                                        <p:cTn id="68" dur="1000" fill="hold"/>
                                        <p:tgtEl>
                                          <p:spTgt spid="16387">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16387">
                                            <p:txEl>
                                              <p:pRg st="9" end="9"/>
                                            </p:txEl>
                                          </p:spTgt>
                                        </p:tgtEl>
                                        <p:attrNameLst>
                                          <p:attrName>style.visibility</p:attrName>
                                        </p:attrNameLst>
                                      </p:cBhvr>
                                      <p:to>
                                        <p:strVal val="visible"/>
                                      </p:to>
                                    </p:set>
                                    <p:animEffect transition="in" filter="fade">
                                      <p:cBhvr>
                                        <p:cTn id="73" dur="1000"/>
                                        <p:tgtEl>
                                          <p:spTgt spid="16387">
                                            <p:txEl>
                                              <p:pRg st="9" end="9"/>
                                            </p:txEl>
                                          </p:spTgt>
                                        </p:tgtEl>
                                      </p:cBhvr>
                                    </p:animEffect>
                                    <p:anim calcmode="lin" valueType="num">
                                      <p:cBhvr>
                                        <p:cTn id="74" dur="1000" fill="hold"/>
                                        <p:tgtEl>
                                          <p:spTgt spid="16387">
                                            <p:txEl>
                                              <p:pRg st="9" end="9"/>
                                            </p:txEl>
                                          </p:spTgt>
                                        </p:tgtEl>
                                        <p:attrNameLst>
                                          <p:attrName>ppt_x</p:attrName>
                                        </p:attrNameLst>
                                      </p:cBhvr>
                                      <p:tavLst>
                                        <p:tav tm="0">
                                          <p:val>
                                            <p:strVal val="#ppt_x"/>
                                          </p:val>
                                        </p:tav>
                                        <p:tav tm="100000">
                                          <p:val>
                                            <p:strVal val="#ppt_x"/>
                                          </p:val>
                                        </p:tav>
                                      </p:tavLst>
                                    </p:anim>
                                    <p:anim calcmode="lin" valueType="num">
                                      <p:cBhvr>
                                        <p:cTn id="75" dur="1000" fill="hold"/>
                                        <p:tgtEl>
                                          <p:spTgt spid="16387">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16387">
                                            <p:txEl>
                                              <p:pRg st="10" end="10"/>
                                            </p:txEl>
                                          </p:spTgt>
                                        </p:tgtEl>
                                        <p:attrNameLst>
                                          <p:attrName>style.visibility</p:attrName>
                                        </p:attrNameLst>
                                      </p:cBhvr>
                                      <p:to>
                                        <p:strVal val="visible"/>
                                      </p:to>
                                    </p:set>
                                    <p:animEffect transition="in" filter="fade">
                                      <p:cBhvr>
                                        <p:cTn id="80" dur="1000"/>
                                        <p:tgtEl>
                                          <p:spTgt spid="16387">
                                            <p:txEl>
                                              <p:pRg st="10" end="10"/>
                                            </p:txEl>
                                          </p:spTgt>
                                        </p:tgtEl>
                                      </p:cBhvr>
                                    </p:animEffect>
                                    <p:anim calcmode="lin" valueType="num">
                                      <p:cBhvr>
                                        <p:cTn id="81" dur="1000" fill="hold"/>
                                        <p:tgtEl>
                                          <p:spTgt spid="16387">
                                            <p:txEl>
                                              <p:pRg st="10" end="10"/>
                                            </p:txEl>
                                          </p:spTgt>
                                        </p:tgtEl>
                                        <p:attrNameLst>
                                          <p:attrName>ppt_x</p:attrName>
                                        </p:attrNameLst>
                                      </p:cBhvr>
                                      <p:tavLst>
                                        <p:tav tm="0">
                                          <p:val>
                                            <p:strVal val="#ppt_x"/>
                                          </p:val>
                                        </p:tav>
                                        <p:tav tm="100000">
                                          <p:val>
                                            <p:strVal val="#ppt_x"/>
                                          </p:val>
                                        </p:tav>
                                      </p:tavLst>
                                    </p:anim>
                                    <p:anim calcmode="lin" valueType="num">
                                      <p:cBhvr>
                                        <p:cTn id="82" dur="1000" fill="hold"/>
                                        <p:tgtEl>
                                          <p:spTgt spid="16387">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16387">
                                            <p:txEl>
                                              <p:pRg st="11" end="11"/>
                                            </p:txEl>
                                          </p:spTgt>
                                        </p:tgtEl>
                                        <p:attrNameLst>
                                          <p:attrName>style.visibility</p:attrName>
                                        </p:attrNameLst>
                                      </p:cBhvr>
                                      <p:to>
                                        <p:strVal val="visible"/>
                                      </p:to>
                                    </p:set>
                                    <p:animEffect transition="in" filter="fade">
                                      <p:cBhvr>
                                        <p:cTn id="87" dur="1000"/>
                                        <p:tgtEl>
                                          <p:spTgt spid="16387">
                                            <p:txEl>
                                              <p:pRg st="11" end="11"/>
                                            </p:txEl>
                                          </p:spTgt>
                                        </p:tgtEl>
                                      </p:cBhvr>
                                    </p:animEffect>
                                    <p:anim calcmode="lin" valueType="num">
                                      <p:cBhvr>
                                        <p:cTn id="88" dur="1000" fill="hold"/>
                                        <p:tgtEl>
                                          <p:spTgt spid="16387">
                                            <p:txEl>
                                              <p:pRg st="11" end="11"/>
                                            </p:txEl>
                                          </p:spTgt>
                                        </p:tgtEl>
                                        <p:attrNameLst>
                                          <p:attrName>ppt_x</p:attrName>
                                        </p:attrNameLst>
                                      </p:cBhvr>
                                      <p:tavLst>
                                        <p:tav tm="0">
                                          <p:val>
                                            <p:strVal val="#ppt_x"/>
                                          </p:val>
                                        </p:tav>
                                        <p:tav tm="100000">
                                          <p:val>
                                            <p:strVal val="#ppt_x"/>
                                          </p:val>
                                        </p:tav>
                                      </p:tavLst>
                                    </p:anim>
                                    <p:anim calcmode="lin" valueType="num">
                                      <p:cBhvr>
                                        <p:cTn id="89" dur="1000" fill="hold"/>
                                        <p:tgtEl>
                                          <p:spTgt spid="16387">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2" presetClass="entr" presetSubtype="0" fill="hold" nodeType="clickEffect">
                                  <p:stCondLst>
                                    <p:cond delay="0"/>
                                  </p:stCondLst>
                                  <p:childTnLst>
                                    <p:set>
                                      <p:cBhvr>
                                        <p:cTn id="93" dur="1" fill="hold">
                                          <p:stCondLst>
                                            <p:cond delay="0"/>
                                          </p:stCondLst>
                                        </p:cTn>
                                        <p:tgtEl>
                                          <p:spTgt spid="16387">
                                            <p:txEl>
                                              <p:pRg st="12" end="12"/>
                                            </p:txEl>
                                          </p:spTgt>
                                        </p:tgtEl>
                                        <p:attrNameLst>
                                          <p:attrName>style.visibility</p:attrName>
                                        </p:attrNameLst>
                                      </p:cBhvr>
                                      <p:to>
                                        <p:strVal val="visible"/>
                                      </p:to>
                                    </p:set>
                                    <p:animEffect transition="in" filter="fade">
                                      <p:cBhvr>
                                        <p:cTn id="94" dur="1000"/>
                                        <p:tgtEl>
                                          <p:spTgt spid="16387">
                                            <p:txEl>
                                              <p:pRg st="12" end="12"/>
                                            </p:txEl>
                                          </p:spTgt>
                                        </p:tgtEl>
                                      </p:cBhvr>
                                    </p:animEffect>
                                    <p:anim calcmode="lin" valueType="num">
                                      <p:cBhvr>
                                        <p:cTn id="95" dur="1000" fill="hold"/>
                                        <p:tgtEl>
                                          <p:spTgt spid="16387">
                                            <p:txEl>
                                              <p:pRg st="12" end="12"/>
                                            </p:txEl>
                                          </p:spTgt>
                                        </p:tgtEl>
                                        <p:attrNameLst>
                                          <p:attrName>ppt_x</p:attrName>
                                        </p:attrNameLst>
                                      </p:cBhvr>
                                      <p:tavLst>
                                        <p:tav tm="0">
                                          <p:val>
                                            <p:strVal val="#ppt_x"/>
                                          </p:val>
                                        </p:tav>
                                        <p:tav tm="100000">
                                          <p:val>
                                            <p:strVal val="#ppt_x"/>
                                          </p:val>
                                        </p:tav>
                                      </p:tavLst>
                                    </p:anim>
                                    <p:anim calcmode="lin" valueType="num">
                                      <p:cBhvr>
                                        <p:cTn id="96" dur="1000" fill="hold"/>
                                        <p:tgtEl>
                                          <p:spTgt spid="16387">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42" presetClass="entr" presetSubtype="0" fill="hold" nodeType="clickEffect">
                                  <p:stCondLst>
                                    <p:cond delay="0"/>
                                  </p:stCondLst>
                                  <p:childTnLst>
                                    <p:set>
                                      <p:cBhvr>
                                        <p:cTn id="100" dur="1" fill="hold">
                                          <p:stCondLst>
                                            <p:cond delay="0"/>
                                          </p:stCondLst>
                                        </p:cTn>
                                        <p:tgtEl>
                                          <p:spTgt spid="16387">
                                            <p:txEl>
                                              <p:pRg st="13" end="13"/>
                                            </p:txEl>
                                          </p:spTgt>
                                        </p:tgtEl>
                                        <p:attrNameLst>
                                          <p:attrName>style.visibility</p:attrName>
                                        </p:attrNameLst>
                                      </p:cBhvr>
                                      <p:to>
                                        <p:strVal val="visible"/>
                                      </p:to>
                                    </p:set>
                                    <p:animEffect transition="in" filter="fade">
                                      <p:cBhvr>
                                        <p:cTn id="101" dur="1000"/>
                                        <p:tgtEl>
                                          <p:spTgt spid="16387">
                                            <p:txEl>
                                              <p:pRg st="13" end="13"/>
                                            </p:txEl>
                                          </p:spTgt>
                                        </p:tgtEl>
                                      </p:cBhvr>
                                    </p:animEffect>
                                    <p:anim calcmode="lin" valueType="num">
                                      <p:cBhvr>
                                        <p:cTn id="102" dur="1000" fill="hold"/>
                                        <p:tgtEl>
                                          <p:spTgt spid="16387">
                                            <p:txEl>
                                              <p:pRg st="13" end="13"/>
                                            </p:txEl>
                                          </p:spTgt>
                                        </p:tgtEl>
                                        <p:attrNameLst>
                                          <p:attrName>ppt_x</p:attrName>
                                        </p:attrNameLst>
                                      </p:cBhvr>
                                      <p:tavLst>
                                        <p:tav tm="0">
                                          <p:val>
                                            <p:strVal val="#ppt_x"/>
                                          </p:val>
                                        </p:tav>
                                        <p:tav tm="100000">
                                          <p:val>
                                            <p:strVal val="#ppt_x"/>
                                          </p:val>
                                        </p:tav>
                                      </p:tavLst>
                                    </p:anim>
                                    <p:anim calcmode="lin" valueType="num">
                                      <p:cBhvr>
                                        <p:cTn id="103" dur="1000" fill="hold"/>
                                        <p:tgtEl>
                                          <p:spTgt spid="16387">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1506" name="Τίτλος 1"/>
          <p:cNvSpPr>
            <a:spLocks noGrp="1"/>
          </p:cNvSpPr>
          <p:nvPr>
            <p:ph type="title" idx="4294967295"/>
          </p:nvPr>
        </p:nvSpPr>
        <p:spPr>
          <a:xfrm>
            <a:off x="468313" y="103188"/>
            <a:ext cx="8218487" cy="588962"/>
          </a:xfrm>
        </p:spPr>
        <p:txBody>
          <a:bodyPr anchor="ctr"/>
          <a:lstStyle/>
          <a:p>
            <a:pPr algn="l" eaLnBrk="1" hangingPunct="1">
              <a:defRPr/>
            </a:pPr>
            <a:r>
              <a:rPr lang="el-GR" sz="2000" b="1" dirty="0">
                <a:effectLst/>
              </a:rPr>
              <a:t>Λογοθεραπεία</a:t>
            </a:r>
            <a:endParaRPr lang="el-GR" altLang="el-GR" sz="2000" b="1" dirty="0" smtClean="0"/>
          </a:p>
        </p:txBody>
      </p:sp>
      <p:sp>
        <p:nvSpPr>
          <p:cNvPr id="18435" name="Θέση περιεχομένου 2"/>
          <p:cNvSpPr>
            <a:spLocks noGrp="1"/>
          </p:cNvSpPr>
          <p:nvPr>
            <p:ph idx="4294967295"/>
          </p:nvPr>
        </p:nvSpPr>
        <p:spPr>
          <a:xfrm>
            <a:off x="323850" y="692150"/>
            <a:ext cx="8362950" cy="5905500"/>
          </a:xfrm>
        </p:spPr>
        <p:txBody>
          <a:bodyPr/>
          <a:lstStyle/>
          <a:p>
            <a:pPr algn="just">
              <a:buFont typeface="Wingdings" pitchFamily="2" charset="2"/>
              <a:buChar char="v"/>
            </a:pPr>
            <a:r>
              <a:rPr lang="el-GR" sz="1600" b="1" dirty="0" smtClean="0">
                <a:latin typeface="Arial" charset="0"/>
              </a:rPr>
              <a:t>Δομή: Μορφολογία – Συντακτικό  </a:t>
            </a:r>
            <a:endParaRPr lang="el-GR" sz="1600" dirty="0" smtClean="0">
              <a:latin typeface="Arial" charset="0"/>
            </a:endParaRPr>
          </a:p>
          <a:p>
            <a:pPr algn="just">
              <a:buFont typeface="Wingdings" pitchFamily="2" charset="2"/>
              <a:buChar char="§"/>
            </a:pPr>
            <a:r>
              <a:rPr lang="el-GR" sz="1600" dirty="0" smtClean="0">
                <a:latin typeface="Arial" charset="0"/>
              </a:rPr>
              <a:t>Να αυξήσει το </a:t>
            </a:r>
            <a:r>
              <a:rPr lang="el-GR" sz="1600" b="1" dirty="0" smtClean="0">
                <a:latin typeface="Arial" charset="0"/>
              </a:rPr>
              <a:t>μέσο μήκος εκφοράς </a:t>
            </a:r>
            <a:r>
              <a:rPr lang="el-GR" sz="1600" dirty="0" smtClean="0">
                <a:latin typeface="Arial" charset="0"/>
              </a:rPr>
              <a:t>όπως είναι σωστό για την αναπτυξιακή του ηλικία.</a:t>
            </a:r>
          </a:p>
          <a:p>
            <a:pPr algn="just">
              <a:buFont typeface="Wingdings" pitchFamily="2" charset="2"/>
              <a:buChar char="§"/>
            </a:pPr>
            <a:r>
              <a:rPr lang="el-GR" sz="1600" dirty="0" smtClean="0">
                <a:latin typeface="Arial" charset="0"/>
              </a:rPr>
              <a:t>Να απαντάει σε ερωτήσεις σωστά και να επιδεικνύει </a:t>
            </a:r>
            <a:r>
              <a:rPr lang="el-GR" sz="1600" b="1" dirty="0" smtClean="0">
                <a:latin typeface="Arial" charset="0"/>
              </a:rPr>
              <a:t>κατανόηση</a:t>
            </a:r>
            <a:r>
              <a:rPr lang="el-GR" sz="1600" dirty="0" smtClean="0">
                <a:latin typeface="Arial" charset="0"/>
              </a:rPr>
              <a:t> των παρελθοντικών, των ενεστωτικών και των μελλοντικών </a:t>
            </a:r>
            <a:r>
              <a:rPr lang="el-GR" sz="1600" b="1" dirty="0" smtClean="0">
                <a:latin typeface="Arial" charset="0"/>
              </a:rPr>
              <a:t>χρόνων των ρημάτων</a:t>
            </a:r>
            <a:r>
              <a:rPr lang="el-GR" sz="1600" dirty="0" smtClean="0">
                <a:latin typeface="Arial" charset="0"/>
              </a:rPr>
              <a:t>, ανάλογα με την αναπτυξιακή του ηλικία.</a:t>
            </a:r>
          </a:p>
          <a:p>
            <a:pPr algn="just">
              <a:buFont typeface="Wingdings" pitchFamily="2" charset="2"/>
              <a:buChar char="§"/>
            </a:pPr>
            <a:r>
              <a:rPr lang="el-GR" sz="1600" dirty="0" smtClean="0">
                <a:latin typeface="Arial" charset="0"/>
              </a:rPr>
              <a:t>Να απαντάει σε ερωτήσεις σωστά και να επιδεικνύει </a:t>
            </a:r>
            <a:r>
              <a:rPr lang="el-GR" sz="1600" b="1" dirty="0" smtClean="0">
                <a:latin typeface="Arial" charset="0"/>
              </a:rPr>
              <a:t>κατανόηση</a:t>
            </a:r>
            <a:r>
              <a:rPr lang="el-GR" sz="1600" dirty="0" smtClean="0">
                <a:latin typeface="Arial" charset="0"/>
              </a:rPr>
              <a:t> των </a:t>
            </a:r>
            <a:r>
              <a:rPr lang="el-GR" sz="1600" b="1" dirty="0" smtClean="0">
                <a:latin typeface="Arial" charset="0"/>
              </a:rPr>
              <a:t>αρνητικών ερωτήσεων </a:t>
            </a:r>
            <a:r>
              <a:rPr lang="el-GR" sz="1600" dirty="0" smtClean="0">
                <a:latin typeface="Arial" charset="0"/>
              </a:rPr>
              <a:t>ή των </a:t>
            </a:r>
            <a:r>
              <a:rPr lang="el-GR" sz="1600" b="1" dirty="0" smtClean="0">
                <a:latin typeface="Arial" charset="0"/>
              </a:rPr>
              <a:t>σύνθετων προτάσεων</a:t>
            </a:r>
            <a:r>
              <a:rPr lang="el-GR" sz="1600" dirty="0" smtClean="0">
                <a:latin typeface="Arial" charset="0"/>
              </a:rPr>
              <a:t>.</a:t>
            </a:r>
          </a:p>
          <a:p>
            <a:pPr algn="just">
              <a:buFont typeface="Wingdings" pitchFamily="2" charset="2"/>
              <a:buChar char="§"/>
            </a:pPr>
            <a:r>
              <a:rPr lang="el-GR" sz="1600" dirty="0" smtClean="0">
                <a:latin typeface="Arial" charset="0"/>
              </a:rPr>
              <a:t>Να παράγει ερωτήσεις και να χρησιμοποιεί </a:t>
            </a:r>
            <a:r>
              <a:rPr lang="el-GR" sz="1600" b="1" dirty="0" smtClean="0">
                <a:latin typeface="Arial" charset="0"/>
              </a:rPr>
              <a:t>προθέσεις ή συνδέσμους </a:t>
            </a:r>
            <a:r>
              <a:rPr lang="el-GR" sz="1600" dirty="0" smtClean="0">
                <a:latin typeface="Arial" charset="0"/>
              </a:rPr>
              <a:t>ανάλογα με την αναπτυξιακή του ηλικία.</a:t>
            </a:r>
          </a:p>
          <a:p>
            <a:pPr algn="just">
              <a:buFont typeface="Wingdings" pitchFamily="2" charset="2"/>
              <a:buChar char="§"/>
            </a:pPr>
            <a:r>
              <a:rPr lang="el-GR" sz="1600" dirty="0" smtClean="0">
                <a:latin typeface="Arial" charset="0"/>
              </a:rPr>
              <a:t>Να επιδεικνύει ακριβή </a:t>
            </a:r>
            <a:r>
              <a:rPr lang="el-GR" sz="1600" b="1" dirty="0" smtClean="0">
                <a:latin typeface="Arial" charset="0"/>
              </a:rPr>
              <a:t>κατανόηση</a:t>
            </a:r>
            <a:r>
              <a:rPr lang="el-GR" sz="1600" dirty="0" smtClean="0">
                <a:latin typeface="Arial" charset="0"/>
              </a:rPr>
              <a:t> και </a:t>
            </a:r>
            <a:r>
              <a:rPr lang="el-GR" sz="1600" b="1" dirty="0" smtClean="0">
                <a:latin typeface="Arial" charset="0"/>
              </a:rPr>
              <a:t>χρήση </a:t>
            </a:r>
            <a:r>
              <a:rPr lang="el-GR" sz="1600" dirty="0" smtClean="0">
                <a:latin typeface="Arial" charset="0"/>
              </a:rPr>
              <a:t>των </a:t>
            </a:r>
            <a:r>
              <a:rPr lang="el-GR" sz="1600" b="1" dirty="0" smtClean="0">
                <a:latin typeface="Arial" charset="0"/>
              </a:rPr>
              <a:t>αντωνυμιών</a:t>
            </a:r>
            <a:r>
              <a:rPr lang="el-GR" sz="1600" dirty="0" smtClean="0">
                <a:latin typeface="Arial" charset="0"/>
              </a:rPr>
              <a:t> ανάλογα με την αναπτυξιακή του ηλικία.</a:t>
            </a:r>
          </a:p>
          <a:p>
            <a:pPr algn="just">
              <a:buFont typeface="Wingdings" pitchFamily="2" charset="2"/>
              <a:buChar char="v"/>
            </a:pPr>
            <a:r>
              <a:rPr lang="el-GR" sz="1600" b="1" dirty="0" smtClean="0">
                <a:latin typeface="Arial" charset="0"/>
              </a:rPr>
              <a:t>Δομή: Φωνολογία  </a:t>
            </a:r>
            <a:endParaRPr lang="el-GR" sz="1600" dirty="0" smtClean="0">
              <a:latin typeface="Arial" charset="0"/>
            </a:endParaRPr>
          </a:p>
          <a:p>
            <a:pPr algn="just">
              <a:buFont typeface="Wingdings" pitchFamily="2" charset="2"/>
              <a:buChar char="§"/>
            </a:pPr>
            <a:r>
              <a:rPr lang="el-GR" sz="1600" dirty="0" smtClean="0">
                <a:latin typeface="Arial" charset="0"/>
              </a:rPr>
              <a:t>Να αυξήσει τις </a:t>
            </a:r>
            <a:r>
              <a:rPr lang="el-GR" sz="1600" b="1" dirty="0" err="1" smtClean="0">
                <a:latin typeface="Arial" charset="0"/>
              </a:rPr>
              <a:t>στοματοπροσωπικές</a:t>
            </a:r>
            <a:r>
              <a:rPr lang="el-GR" sz="1600" b="1" dirty="0" smtClean="0">
                <a:latin typeface="Arial" charset="0"/>
              </a:rPr>
              <a:t> δεξιότητες </a:t>
            </a:r>
            <a:r>
              <a:rPr lang="el-GR" sz="1600" dirty="0" smtClean="0">
                <a:latin typeface="Arial" charset="0"/>
              </a:rPr>
              <a:t>που οδηγούν στη βελτιωμένη λεκτική παραγωγή.</a:t>
            </a:r>
          </a:p>
          <a:p>
            <a:pPr algn="just">
              <a:buFont typeface="Wingdings" pitchFamily="2" charset="2"/>
              <a:buChar char="§"/>
            </a:pPr>
            <a:r>
              <a:rPr lang="el-GR" sz="1600" dirty="0" smtClean="0">
                <a:latin typeface="Arial" charset="0"/>
              </a:rPr>
              <a:t>Να αναπτύξει τη </a:t>
            </a:r>
            <a:r>
              <a:rPr lang="el-GR" sz="1600" b="1" dirty="0" smtClean="0">
                <a:latin typeface="Arial" charset="0"/>
              </a:rPr>
              <a:t>συνειδητοποίηση των φωνολογικών ελλειμμάτων </a:t>
            </a:r>
            <a:r>
              <a:rPr lang="el-GR" sz="1600" dirty="0" smtClean="0">
                <a:latin typeface="Arial" charset="0"/>
              </a:rPr>
              <a:t>και να εργαστεί για να τα ξεπεράσει ή να χρησιμοποιεί αντισταθμιστικές στρατηγικές γι’ αυτά τα ελλείμματα.</a:t>
            </a:r>
          </a:p>
          <a:p>
            <a:pPr algn="just">
              <a:buFont typeface="Wingdings" pitchFamily="2" charset="2"/>
              <a:buChar char="§"/>
            </a:pPr>
            <a:r>
              <a:rPr lang="el-GR" sz="1600" dirty="0" smtClean="0">
                <a:latin typeface="Arial" charset="0"/>
              </a:rPr>
              <a:t>Να παράγει </a:t>
            </a:r>
            <a:r>
              <a:rPr lang="el-GR" sz="1600" b="1" dirty="0" smtClean="0">
                <a:latin typeface="Arial" charset="0"/>
              </a:rPr>
              <a:t>φωνήματα σε διαφορετικά επικοινωνιακά πλαίσια</a:t>
            </a:r>
            <a:r>
              <a:rPr lang="el-GR" sz="1600" dirty="0" smtClean="0">
                <a:latin typeface="Arial" charset="0"/>
              </a:rPr>
              <a:t>.</a:t>
            </a:r>
          </a:p>
          <a:p>
            <a:pPr algn="just">
              <a:buFont typeface="Wingdings" pitchFamily="2" charset="2"/>
              <a:buChar char="§"/>
            </a:pPr>
            <a:r>
              <a:rPr lang="el-GR" sz="1600" dirty="0" smtClean="0">
                <a:latin typeface="Arial" charset="0"/>
              </a:rPr>
              <a:t>Να παρουσιάζει </a:t>
            </a:r>
            <a:r>
              <a:rPr lang="el-GR" sz="1600" b="1" dirty="0" smtClean="0">
                <a:latin typeface="Arial" charset="0"/>
              </a:rPr>
              <a:t>καθαρότητα </a:t>
            </a:r>
            <a:r>
              <a:rPr lang="el-GR" sz="1600" dirty="0" smtClean="0">
                <a:latin typeface="Arial" charset="0"/>
              </a:rPr>
              <a:t>και</a:t>
            </a:r>
            <a:r>
              <a:rPr lang="el-GR" sz="1600" b="1" dirty="0" smtClean="0">
                <a:latin typeface="Arial" charset="0"/>
              </a:rPr>
              <a:t> καταληπτότητα </a:t>
            </a:r>
            <a:r>
              <a:rPr lang="el-GR" sz="1600" dirty="0" smtClean="0">
                <a:latin typeface="Arial" charset="0"/>
              </a:rPr>
              <a:t>όταν επικοινωνεί με άλλους στο σπίτι, στο σχολείο και την κοινότητα.</a:t>
            </a:r>
          </a:p>
          <a:p>
            <a:pPr eaLnBrk="1" hangingPunct="1"/>
            <a:endParaRPr lang="el-GR" altLang="el-GR" sz="2200" b="1"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1000"/>
                                        <p:tgtEl>
                                          <p:spTgt spid="21506"/>
                                        </p:tgtEl>
                                      </p:cBhvr>
                                    </p:animEffect>
                                    <p:anim calcmode="lin" valueType="num">
                                      <p:cBhvr>
                                        <p:cTn id="8" dur="1000" fill="hold"/>
                                        <p:tgtEl>
                                          <p:spTgt spid="21506"/>
                                        </p:tgtEl>
                                        <p:attrNameLst>
                                          <p:attrName>ppt_x</p:attrName>
                                        </p:attrNameLst>
                                      </p:cBhvr>
                                      <p:tavLst>
                                        <p:tav tm="0">
                                          <p:val>
                                            <p:strVal val="#ppt_x"/>
                                          </p:val>
                                        </p:tav>
                                        <p:tav tm="100000">
                                          <p:val>
                                            <p:strVal val="#ppt_x"/>
                                          </p:val>
                                        </p:tav>
                                      </p:tavLst>
                                    </p:anim>
                                    <p:anim calcmode="lin" valueType="num">
                                      <p:cBhvr>
                                        <p:cTn id="9" dur="1000" fill="hold"/>
                                        <p:tgtEl>
                                          <p:spTgt spid="2150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8435">
                                            <p:txEl>
                                              <p:pRg st="0" end="0"/>
                                            </p:txEl>
                                          </p:spTgt>
                                        </p:tgtEl>
                                        <p:attrNameLst>
                                          <p:attrName>style.visibility</p:attrName>
                                        </p:attrNameLst>
                                      </p:cBhvr>
                                      <p:to>
                                        <p:strVal val="visible"/>
                                      </p:to>
                                    </p:set>
                                    <p:animEffect transition="in" filter="fade">
                                      <p:cBhvr>
                                        <p:cTn id="14" dur="1000"/>
                                        <p:tgtEl>
                                          <p:spTgt spid="18435">
                                            <p:txEl>
                                              <p:pRg st="0" end="0"/>
                                            </p:txEl>
                                          </p:spTgt>
                                        </p:tgtEl>
                                      </p:cBhvr>
                                    </p:animEffect>
                                    <p:anim calcmode="lin" valueType="num">
                                      <p:cBhvr>
                                        <p:cTn id="15" dur="1000" fill="hold"/>
                                        <p:tgtEl>
                                          <p:spTgt spid="1843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8435">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8435">
                                            <p:txEl>
                                              <p:pRg st="1" end="1"/>
                                            </p:txEl>
                                          </p:spTgt>
                                        </p:tgtEl>
                                        <p:attrNameLst>
                                          <p:attrName>style.visibility</p:attrName>
                                        </p:attrNameLst>
                                      </p:cBhvr>
                                      <p:to>
                                        <p:strVal val="visible"/>
                                      </p:to>
                                    </p:set>
                                    <p:animEffect transition="in" filter="fade">
                                      <p:cBhvr>
                                        <p:cTn id="19" dur="1000"/>
                                        <p:tgtEl>
                                          <p:spTgt spid="18435">
                                            <p:txEl>
                                              <p:pRg st="1" end="1"/>
                                            </p:txEl>
                                          </p:spTgt>
                                        </p:tgtEl>
                                      </p:cBhvr>
                                    </p:animEffect>
                                    <p:anim calcmode="lin" valueType="num">
                                      <p:cBhvr>
                                        <p:cTn id="20" dur="1000" fill="hold"/>
                                        <p:tgtEl>
                                          <p:spTgt spid="18435">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843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8435">
                                            <p:txEl>
                                              <p:pRg st="2" end="2"/>
                                            </p:txEl>
                                          </p:spTgt>
                                        </p:tgtEl>
                                        <p:attrNameLst>
                                          <p:attrName>style.visibility</p:attrName>
                                        </p:attrNameLst>
                                      </p:cBhvr>
                                      <p:to>
                                        <p:strVal val="visible"/>
                                      </p:to>
                                    </p:set>
                                    <p:animEffect transition="in" filter="fade">
                                      <p:cBhvr>
                                        <p:cTn id="26" dur="1000"/>
                                        <p:tgtEl>
                                          <p:spTgt spid="18435">
                                            <p:txEl>
                                              <p:pRg st="2" end="2"/>
                                            </p:txEl>
                                          </p:spTgt>
                                        </p:tgtEl>
                                      </p:cBhvr>
                                    </p:animEffect>
                                    <p:anim calcmode="lin" valueType="num">
                                      <p:cBhvr>
                                        <p:cTn id="27" dur="1000" fill="hold"/>
                                        <p:tgtEl>
                                          <p:spTgt spid="18435">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843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8435">
                                            <p:txEl>
                                              <p:pRg st="3" end="3"/>
                                            </p:txEl>
                                          </p:spTgt>
                                        </p:tgtEl>
                                        <p:attrNameLst>
                                          <p:attrName>style.visibility</p:attrName>
                                        </p:attrNameLst>
                                      </p:cBhvr>
                                      <p:to>
                                        <p:strVal val="visible"/>
                                      </p:to>
                                    </p:set>
                                    <p:animEffect transition="in" filter="fade">
                                      <p:cBhvr>
                                        <p:cTn id="33" dur="1000"/>
                                        <p:tgtEl>
                                          <p:spTgt spid="18435">
                                            <p:txEl>
                                              <p:pRg st="3" end="3"/>
                                            </p:txEl>
                                          </p:spTgt>
                                        </p:tgtEl>
                                      </p:cBhvr>
                                    </p:animEffect>
                                    <p:anim calcmode="lin" valueType="num">
                                      <p:cBhvr>
                                        <p:cTn id="34" dur="1000" fill="hold"/>
                                        <p:tgtEl>
                                          <p:spTgt spid="18435">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843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8435">
                                            <p:txEl>
                                              <p:pRg st="4" end="4"/>
                                            </p:txEl>
                                          </p:spTgt>
                                        </p:tgtEl>
                                        <p:attrNameLst>
                                          <p:attrName>style.visibility</p:attrName>
                                        </p:attrNameLst>
                                      </p:cBhvr>
                                      <p:to>
                                        <p:strVal val="visible"/>
                                      </p:to>
                                    </p:set>
                                    <p:animEffect transition="in" filter="fade">
                                      <p:cBhvr>
                                        <p:cTn id="40" dur="1000"/>
                                        <p:tgtEl>
                                          <p:spTgt spid="18435">
                                            <p:txEl>
                                              <p:pRg st="4" end="4"/>
                                            </p:txEl>
                                          </p:spTgt>
                                        </p:tgtEl>
                                      </p:cBhvr>
                                    </p:animEffect>
                                    <p:anim calcmode="lin" valueType="num">
                                      <p:cBhvr>
                                        <p:cTn id="41" dur="1000" fill="hold"/>
                                        <p:tgtEl>
                                          <p:spTgt spid="18435">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843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8435">
                                            <p:txEl>
                                              <p:pRg st="5" end="5"/>
                                            </p:txEl>
                                          </p:spTgt>
                                        </p:tgtEl>
                                        <p:attrNameLst>
                                          <p:attrName>style.visibility</p:attrName>
                                        </p:attrNameLst>
                                      </p:cBhvr>
                                      <p:to>
                                        <p:strVal val="visible"/>
                                      </p:to>
                                    </p:set>
                                    <p:animEffect transition="in" filter="fade">
                                      <p:cBhvr>
                                        <p:cTn id="47" dur="1000"/>
                                        <p:tgtEl>
                                          <p:spTgt spid="18435">
                                            <p:txEl>
                                              <p:pRg st="5" end="5"/>
                                            </p:txEl>
                                          </p:spTgt>
                                        </p:tgtEl>
                                      </p:cBhvr>
                                    </p:animEffect>
                                    <p:anim calcmode="lin" valueType="num">
                                      <p:cBhvr>
                                        <p:cTn id="48" dur="1000" fill="hold"/>
                                        <p:tgtEl>
                                          <p:spTgt spid="18435">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1843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8435">
                                            <p:txEl>
                                              <p:pRg st="6" end="6"/>
                                            </p:txEl>
                                          </p:spTgt>
                                        </p:tgtEl>
                                        <p:attrNameLst>
                                          <p:attrName>style.visibility</p:attrName>
                                        </p:attrNameLst>
                                      </p:cBhvr>
                                      <p:to>
                                        <p:strVal val="visible"/>
                                      </p:to>
                                    </p:set>
                                    <p:animEffect transition="in" filter="fade">
                                      <p:cBhvr>
                                        <p:cTn id="54" dur="1000"/>
                                        <p:tgtEl>
                                          <p:spTgt spid="18435">
                                            <p:txEl>
                                              <p:pRg st="6" end="6"/>
                                            </p:txEl>
                                          </p:spTgt>
                                        </p:tgtEl>
                                      </p:cBhvr>
                                    </p:animEffect>
                                    <p:anim calcmode="lin" valueType="num">
                                      <p:cBhvr>
                                        <p:cTn id="55" dur="1000" fill="hold"/>
                                        <p:tgtEl>
                                          <p:spTgt spid="18435">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18435">
                                            <p:txEl>
                                              <p:pRg st="6" end="6"/>
                                            </p:txEl>
                                          </p:spTgt>
                                        </p:tgtEl>
                                        <p:attrNameLst>
                                          <p:attrName>ppt_y</p:attrName>
                                        </p:attrNameLst>
                                      </p:cBhvr>
                                      <p:tavLst>
                                        <p:tav tm="0">
                                          <p:val>
                                            <p:strVal val="#ppt_y+.1"/>
                                          </p:val>
                                        </p:tav>
                                        <p:tav tm="100000">
                                          <p:val>
                                            <p:strVal val="#ppt_y"/>
                                          </p:val>
                                        </p:tav>
                                      </p:tavLst>
                                    </p:anim>
                                  </p:childTnLst>
                                </p:cTn>
                              </p:par>
                              <p:par>
                                <p:cTn id="57" presetID="42" presetClass="entr" presetSubtype="0" fill="hold" nodeType="withEffect">
                                  <p:stCondLst>
                                    <p:cond delay="0"/>
                                  </p:stCondLst>
                                  <p:childTnLst>
                                    <p:set>
                                      <p:cBhvr>
                                        <p:cTn id="58" dur="1" fill="hold">
                                          <p:stCondLst>
                                            <p:cond delay="0"/>
                                          </p:stCondLst>
                                        </p:cTn>
                                        <p:tgtEl>
                                          <p:spTgt spid="18435">
                                            <p:txEl>
                                              <p:pRg st="7" end="7"/>
                                            </p:txEl>
                                          </p:spTgt>
                                        </p:tgtEl>
                                        <p:attrNameLst>
                                          <p:attrName>style.visibility</p:attrName>
                                        </p:attrNameLst>
                                      </p:cBhvr>
                                      <p:to>
                                        <p:strVal val="visible"/>
                                      </p:to>
                                    </p:set>
                                    <p:animEffect transition="in" filter="fade">
                                      <p:cBhvr>
                                        <p:cTn id="59" dur="1000"/>
                                        <p:tgtEl>
                                          <p:spTgt spid="18435">
                                            <p:txEl>
                                              <p:pRg st="7" end="7"/>
                                            </p:txEl>
                                          </p:spTgt>
                                        </p:tgtEl>
                                      </p:cBhvr>
                                    </p:animEffect>
                                    <p:anim calcmode="lin" valueType="num">
                                      <p:cBhvr>
                                        <p:cTn id="60" dur="1000" fill="hold"/>
                                        <p:tgtEl>
                                          <p:spTgt spid="18435">
                                            <p:txEl>
                                              <p:pRg st="7" end="7"/>
                                            </p:txEl>
                                          </p:spTgt>
                                        </p:tgtEl>
                                        <p:attrNameLst>
                                          <p:attrName>ppt_x</p:attrName>
                                        </p:attrNameLst>
                                      </p:cBhvr>
                                      <p:tavLst>
                                        <p:tav tm="0">
                                          <p:val>
                                            <p:strVal val="#ppt_x"/>
                                          </p:val>
                                        </p:tav>
                                        <p:tav tm="100000">
                                          <p:val>
                                            <p:strVal val="#ppt_x"/>
                                          </p:val>
                                        </p:tav>
                                      </p:tavLst>
                                    </p:anim>
                                    <p:anim calcmode="lin" valueType="num">
                                      <p:cBhvr>
                                        <p:cTn id="61" dur="1000" fill="hold"/>
                                        <p:tgtEl>
                                          <p:spTgt spid="1843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62" fill="hold">
                      <p:stCondLst>
                        <p:cond delay="indefinite"/>
                      </p:stCondLst>
                      <p:childTnLst>
                        <p:par>
                          <p:cTn id="63" fill="hold">
                            <p:stCondLst>
                              <p:cond delay="0"/>
                            </p:stCondLst>
                            <p:childTnLst>
                              <p:par>
                                <p:cTn id="64" presetID="42" presetClass="entr" presetSubtype="0" fill="hold" nodeType="clickEffect">
                                  <p:stCondLst>
                                    <p:cond delay="0"/>
                                  </p:stCondLst>
                                  <p:childTnLst>
                                    <p:set>
                                      <p:cBhvr>
                                        <p:cTn id="65" dur="1" fill="hold">
                                          <p:stCondLst>
                                            <p:cond delay="0"/>
                                          </p:stCondLst>
                                        </p:cTn>
                                        <p:tgtEl>
                                          <p:spTgt spid="18435">
                                            <p:txEl>
                                              <p:pRg st="8" end="8"/>
                                            </p:txEl>
                                          </p:spTgt>
                                        </p:tgtEl>
                                        <p:attrNameLst>
                                          <p:attrName>style.visibility</p:attrName>
                                        </p:attrNameLst>
                                      </p:cBhvr>
                                      <p:to>
                                        <p:strVal val="visible"/>
                                      </p:to>
                                    </p:set>
                                    <p:animEffect transition="in" filter="fade">
                                      <p:cBhvr>
                                        <p:cTn id="66" dur="1000"/>
                                        <p:tgtEl>
                                          <p:spTgt spid="18435">
                                            <p:txEl>
                                              <p:pRg st="8" end="8"/>
                                            </p:txEl>
                                          </p:spTgt>
                                        </p:tgtEl>
                                      </p:cBhvr>
                                    </p:animEffect>
                                    <p:anim calcmode="lin" valueType="num">
                                      <p:cBhvr>
                                        <p:cTn id="67" dur="1000" fill="hold"/>
                                        <p:tgtEl>
                                          <p:spTgt spid="18435">
                                            <p:txEl>
                                              <p:pRg st="8" end="8"/>
                                            </p:txEl>
                                          </p:spTgt>
                                        </p:tgtEl>
                                        <p:attrNameLst>
                                          <p:attrName>ppt_x</p:attrName>
                                        </p:attrNameLst>
                                      </p:cBhvr>
                                      <p:tavLst>
                                        <p:tav tm="0">
                                          <p:val>
                                            <p:strVal val="#ppt_x"/>
                                          </p:val>
                                        </p:tav>
                                        <p:tav tm="100000">
                                          <p:val>
                                            <p:strVal val="#ppt_x"/>
                                          </p:val>
                                        </p:tav>
                                      </p:tavLst>
                                    </p:anim>
                                    <p:anim calcmode="lin" valueType="num">
                                      <p:cBhvr>
                                        <p:cTn id="68" dur="1000" fill="hold"/>
                                        <p:tgtEl>
                                          <p:spTgt spid="1843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18435">
                                            <p:txEl>
                                              <p:pRg st="9" end="9"/>
                                            </p:txEl>
                                          </p:spTgt>
                                        </p:tgtEl>
                                        <p:attrNameLst>
                                          <p:attrName>style.visibility</p:attrName>
                                        </p:attrNameLst>
                                      </p:cBhvr>
                                      <p:to>
                                        <p:strVal val="visible"/>
                                      </p:to>
                                    </p:set>
                                    <p:animEffect transition="in" filter="fade">
                                      <p:cBhvr>
                                        <p:cTn id="73" dur="1000"/>
                                        <p:tgtEl>
                                          <p:spTgt spid="18435">
                                            <p:txEl>
                                              <p:pRg st="9" end="9"/>
                                            </p:txEl>
                                          </p:spTgt>
                                        </p:tgtEl>
                                      </p:cBhvr>
                                    </p:animEffect>
                                    <p:anim calcmode="lin" valueType="num">
                                      <p:cBhvr>
                                        <p:cTn id="74" dur="1000" fill="hold"/>
                                        <p:tgtEl>
                                          <p:spTgt spid="18435">
                                            <p:txEl>
                                              <p:pRg st="9" end="9"/>
                                            </p:txEl>
                                          </p:spTgt>
                                        </p:tgtEl>
                                        <p:attrNameLst>
                                          <p:attrName>ppt_x</p:attrName>
                                        </p:attrNameLst>
                                      </p:cBhvr>
                                      <p:tavLst>
                                        <p:tav tm="0">
                                          <p:val>
                                            <p:strVal val="#ppt_x"/>
                                          </p:val>
                                        </p:tav>
                                        <p:tav tm="100000">
                                          <p:val>
                                            <p:strVal val="#ppt_x"/>
                                          </p:val>
                                        </p:tav>
                                      </p:tavLst>
                                    </p:anim>
                                    <p:anim calcmode="lin" valueType="num">
                                      <p:cBhvr>
                                        <p:cTn id="75" dur="1000" fill="hold"/>
                                        <p:tgtEl>
                                          <p:spTgt spid="18435">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18435">
                                            <p:txEl>
                                              <p:pRg st="10" end="10"/>
                                            </p:txEl>
                                          </p:spTgt>
                                        </p:tgtEl>
                                        <p:attrNameLst>
                                          <p:attrName>style.visibility</p:attrName>
                                        </p:attrNameLst>
                                      </p:cBhvr>
                                      <p:to>
                                        <p:strVal val="visible"/>
                                      </p:to>
                                    </p:set>
                                    <p:animEffect transition="in" filter="fade">
                                      <p:cBhvr>
                                        <p:cTn id="80" dur="1000"/>
                                        <p:tgtEl>
                                          <p:spTgt spid="18435">
                                            <p:txEl>
                                              <p:pRg st="10" end="10"/>
                                            </p:txEl>
                                          </p:spTgt>
                                        </p:tgtEl>
                                      </p:cBhvr>
                                    </p:animEffect>
                                    <p:anim calcmode="lin" valueType="num">
                                      <p:cBhvr>
                                        <p:cTn id="81" dur="1000" fill="hold"/>
                                        <p:tgtEl>
                                          <p:spTgt spid="18435">
                                            <p:txEl>
                                              <p:pRg st="10" end="10"/>
                                            </p:txEl>
                                          </p:spTgt>
                                        </p:tgtEl>
                                        <p:attrNameLst>
                                          <p:attrName>ppt_x</p:attrName>
                                        </p:attrNameLst>
                                      </p:cBhvr>
                                      <p:tavLst>
                                        <p:tav tm="0">
                                          <p:val>
                                            <p:strVal val="#ppt_x"/>
                                          </p:val>
                                        </p:tav>
                                        <p:tav tm="100000">
                                          <p:val>
                                            <p:strVal val="#ppt_x"/>
                                          </p:val>
                                        </p:tav>
                                      </p:tavLst>
                                    </p:anim>
                                    <p:anim calcmode="lin" valueType="num">
                                      <p:cBhvr>
                                        <p:cTn id="82" dur="1000" fill="hold"/>
                                        <p:tgtEl>
                                          <p:spTgt spid="18435">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468313" y="103188"/>
            <a:ext cx="8218487" cy="446087"/>
          </a:xfrm>
        </p:spPr>
        <p:txBody>
          <a:bodyPr/>
          <a:lstStyle/>
          <a:p>
            <a:pPr algn="l" eaLnBrk="1" hangingPunct="1">
              <a:defRPr/>
            </a:pPr>
            <a:r>
              <a:rPr lang="el-GR" sz="2000" b="1" dirty="0">
                <a:effectLst/>
              </a:rPr>
              <a:t>Λογοθεραπεία</a:t>
            </a:r>
            <a:endParaRPr lang="el-GR" altLang="el-GR" sz="2000" b="1" dirty="0" smtClean="0"/>
          </a:p>
        </p:txBody>
      </p:sp>
      <p:sp>
        <p:nvSpPr>
          <p:cNvPr id="28674" name="Rectangle 3"/>
          <p:cNvSpPr>
            <a:spLocks noGrp="1" noChangeArrowheads="1"/>
          </p:cNvSpPr>
          <p:nvPr>
            <p:ph type="body" idx="1"/>
          </p:nvPr>
        </p:nvSpPr>
        <p:spPr>
          <a:xfrm>
            <a:off x="323850" y="692150"/>
            <a:ext cx="8362950" cy="5976938"/>
          </a:xfrm>
        </p:spPr>
        <p:txBody>
          <a:bodyPr/>
          <a:lstStyle/>
          <a:p>
            <a:pPr>
              <a:buFont typeface="Wingdings" pitchFamily="2" charset="2"/>
              <a:buChar char="v"/>
            </a:pPr>
            <a:r>
              <a:rPr lang="el-GR" sz="1600" b="1" dirty="0" smtClean="0">
                <a:latin typeface="Arial" panose="020B0604020202020204" pitchFamily="34" charset="0"/>
                <a:cs typeface="Arial" panose="020B0604020202020204" pitchFamily="34" charset="0"/>
              </a:rPr>
              <a:t>Ρόλος Γονέων</a:t>
            </a:r>
            <a:endParaRPr lang="el-GR" sz="1600" dirty="0" smtClean="0">
              <a:latin typeface="Arial" panose="020B0604020202020204" pitchFamily="34" charset="0"/>
              <a:cs typeface="Arial" panose="020B0604020202020204" pitchFamily="34" charset="0"/>
            </a:endParaRP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δέχονται τις </a:t>
            </a:r>
            <a:r>
              <a:rPr lang="el-GR" sz="1600" b="1" dirty="0" smtClean="0">
                <a:latin typeface="Arial" panose="020B0604020202020204" pitchFamily="34" charset="0"/>
                <a:cs typeface="Arial" panose="020B0604020202020204" pitchFamily="34" charset="0"/>
              </a:rPr>
              <a:t>συστάσεις</a:t>
            </a:r>
            <a:r>
              <a:rPr lang="el-GR" sz="1600" dirty="0" smtClean="0">
                <a:latin typeface="Arial" panose="020B0604020202020204" pitchFamily="34" charset="0"/>
                <a:cs typeface="Arial" panose="020B0604020202020204" pitchFamily="34" charset="0"/>
              </a:rPr>
              <a:t> που τους δίνονται και να επιλέγουν σε συνεργασία, τους στόχους και τη γενική στρατηγική παρέμβαση.</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δέχονται τα γλωσσικά ελλείμματα και τα σχετικά με την αναπτυξιακή, γνωστική και φυσική κατάσταση του Γ., να αναπτύσσουν </a:t>
            </a:r>
            <a:r>
              <a:rPr lang="el-GR" sz="1600" b="1" dirty="0" smtClean="0">
                <a:latin typeface="Arial" panose="020B0604020202020204" pitchFamily="34" charset="0"/>
                <a:cs typeface="Arial" panose="020B0604020202020204" pitchFamily="34" charset="0"/>
              </a:rPr>
              <a:t>ρεαλιστικές προσδοκίες</a:t>
            </a:r>
            <a:r>
              <a:rPr lang="el-GR" sz="1600" dirty="0" smtClean="0">
                <a:latin typeface="Arial" panose="020B0604020202020204" pitchFamily="34" charset="0"/>
                <a:cs typeface="Arial" panose="020B0604020202020204" pitchFamily="34" charset="0"/>
              </a:rPr>
              <a:t> και να αναζητούν </a:t>
            </a:r>
            <a:r>
              <a:rPr lang="el-GR" sz="1600" b="1" dirty="0" smtClean="0">
                <a:latin typeface="Arial" panose="020B0604020202020204" pitchFamily="34" charset="0"/>
                <a:cs typeface="Arial" panose="020B0604020202020204" pitchFamily="34" charset="0"/>
              </a:rPr>
              <a:t>θετικές και υποστηρικτικές πηγές</a:t>
            </a:r>
            <a:r>
              <a:rPr lang="el-GR" sz="1600" dirty="0" smtClean="0">
                <a:latin typeface="Arial" panose="020B0604020202020204" pitchFamily="34" charset="0"/>
                <a:cs typeface="Arial" panose="020B0604020202020204" pitchFamily="34" charset="0"/>
              </a:rPr>
              <a:t>.</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βοηθούν στον </a:t>
            </a:r>
            <a:r>
              <a:rPr lang="el-GR" sz="1600" b="1" dirty="0" smtClean="0">
                <a:latin typeface="Arial" panose="020B0604020202020204" pitchFamily="34" charset="0"/>
                <a:cs typeface="Arial" panose="020B0604020202020204" pitchFamily="34" charset="0"/>
              </a:rPr>
              <a:t>προσδιορισμό </a:t>
            </a:r>
            <a:r>
              <a:rPr lang="el-GR" sz="1600" dirty="0" smtClean="0">
                <a:latin typeface="Arial" panose="020B0604020202020204" pitchFamily="34" charset="0"/>
                <a:cs typeface="Arial" panose="020B0604020202020204" pitchFamily="34" charset="0"/>
              </a:rPr>
              <a:t>των</a:t>
            </a:r>
            <a:r>
              <a:rPr lang="el-GR" sz="1600" b="1" dirty="0" smtClean="0">
                <a:latin typeface="Arial" panose="020B0604020202020204" pitchFamily="34" charset="0"/>
                <a:cs typeface="Arial" panose="020B0604020202020204" pitchFamily="34" charset="0"/>
              </a:rPr>
              <a:t> συνθηκών </a:t>
            </a:r>
            <a:r>
              <a:rPr lang="el-GR" sz="1600" dirty="0" smtClean="0">
                <a:latin typeface="Arial" panose="020B0604020202020204" pitchFamily="34" charset="0"/>
                <a:cs typeface="Arial" panose="020B0604020202020204" pitchFamily="34" charset="0"/>
              </a:rPr>
              <a:t>που θα μπορούσαν να χρησιμοποιηθούν για να ενισχυθεί η </a:t>
            </a:r>
            <a:r>
              <a:rPr lang="el-GR" sz="1600" b="1" dirty="0" smtClean="0">
                <a:latin typeface="Arial" panose="020B0604020202020204" pitchFamily="34" charset="0"/>
                <a:cs typeface="Arial" panose="020B0604020202020204" pitchFamily="34" charset="0"/>
              </a:rPr>
              <a:t>πρόοδος</a:t>
            </a:r>
            <a:r>
              <a:rPr lang="el-GR" sz="1600" dirty="0" smtClean="0">
                <a:latin typeface="Arial" panose="020B0604020202020204" pitchFamily="34" charset="0"/>
                <a:cs typeface="Arial" panose="020B0604020202020204" pitchFamily="34" charset="0"/>
              </a:rPr>
              <a:t>.</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Να μάθουν να χρησιμοποιούν τουλάχιστον τρεις διαφορετικές </a:t>
            </a:r>
            <a:r>
              <a:rPr lang="el-GR" sz="1600" b="1" dirty="0" smtClean="0">
                <a:latin typeface="Arial" panose="020B0604020202020204" pitchFamily="34" charset="0"/>
                <a:cs typeface="Arial" panose="020B0604020202020204" pitchFamily="34" charset="0"/>
              </a:rPr>
              <a:t>στρατηγικές </a:t>
            </a:r>
            <a:r>
              <a:rPr lang="el-GR" sz="1600" dirty="0" smtClean="0">
                <a:latin typeface="Arial" panose="020B0604020202020204" pitchFamily="34" charset="0"/>
                <a:cs typeface="Arial" panose="020B0604020202020204" pitchFamily="34" charset="0"/>
              </a:rPr>
              <a:t>για να διδάξουν στον Γ. πώς να αυξάνει το εύρος των εκφράσεών του έτσι ώστε να προσεγγίσει όσο το δυνατόν τους αντίστοιχους αναπτυξιακούς κανόνες.</a:t>
            </a:r>
          </a:p>
          <a:p>
            <a:pPr eaLnBrk="1" hangingPunct="1">
              <a:lnSpc>
                <a:spcPct val="80000"/>
              </a:lnSpc>
            </a:pPr>
            <a:endParaRPr lang="el-GR" altLang="el-GR" sz="1700"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395288" y="103188"/>
            <a:ext cx="8291512" cy="517525"/>
          </a:xfrm>
        </p:spPr>
        <p:txBody>
          <a:bodyPr/>
          <a:lstStyle/>
          <a:p>
            <a:pPr algn="l" eaLnBrk="1" hangingPunct="1">
              <a:defRPr/>
            </a:pPr>
            <a:r>
              <a:rPr lang="el-GR" sz="2000" b="1" dirty="0">
                <a:effectLst/>
              </a:rPr>
              <a:t>Λογοθεραπεία</a:t>
            </a:r>
            <a:endParaRPr lang="el-GR" altLang="el-GR" sz="2000" b="1" dirty="0" smtClean="0"/>
          </a:p>
        </p:txBody>
      </p:sp>
      <p:sp>
        <p:nvSpPr>
          <p:cNvPr id="29698" name="Rectangle 3"/>
          <p:cNvSpPr>
            <a:spLocks noGrp="1" noChangeArrowheads="1"/>
          </p:cNvSpPr>
          <p:nvPr>
            <p:ph type="body" idx="1"/>
          </p:nvPr>
        </p:nvSpPr>
        <p:spPr>
          <a:xfrm>
            <a:off x="395288" y="620713"/>
            <a:ext cx="8229600" cy="6121400"/>
          </a:xfrm>
        </p:spPr>
        <p:txBody>
          <a:bodyPr/>
          <a:lstStyle/>
          <a:p>
            <a:pPr algn="just">
              <a:buFont typeface="Wingdings" pitchFamily="2" charset="2"/>
              <a:buChar char="v"/>
            </a:pPr>
            <a:r>
              <a:rPr lang="el-GR" altLang="el-GR" sz="1600" dirty="0" smtClean="0">
                <a:latin typeface="Arial" panose="020B0604020202020204" pitchFamily="34" charset="0"/>
                <a:cs typeface="Arial" panose="020B0604020202020204" pitchFamily="34" charset="0"/>
              </a:rPr>
              <a:t>Οι ασκήσεις που εφαρμόστηκαν είχαν ως πρωταρχικό σκοπό την ενίσχυση των ικανοτήτων της επικοινωνίας, της αντίληψης και της έκφρασης του </a:t>
            </a:r>
            <a:r>
              <a:rPr lang="el-GR" sz="1600" dirty="0" smtClean="0">
                <a:latin typeface="Arial" panose="020B0604020202020204" pitchFamily="34" charset="0"/>
                <a:cs typeface="Arial" panose="020B0604020202020204" pitchFamily="34" charset="0"/>
              </a:rPr>
              <a:t>Γ.</a:t>
            </a:r>
            <a:r>
              <a:rPr lang="el-GR" altLang="el-GR" sz="1600" dirty="0" smtClean="0">
                <a:latin typeface="Arial" panose="020B0604020202020204" pitchFamily="34" charset="0"/>
                <a:cs typeface="Arial" panose="020B0604020202020204" pitchFamily="34" charset="0"/>
              </a:rPr>
              <a:t> Ήταν αρκετά συγκεντρωμένος, υπάκουος, χαμογελαστός και υπομονετικός. Παρατηρήθηκε αξιοσημείωτη βελτίωση σε όλους τους στόχους που επιλέχθηκαν.  Ειδικότερα:</a:t>
            </a:r>
          </a:p>
          <a:p>
            <a:pPr algn="just">
              <a:buFont typeface="Wingdings" pitchFamily="2" charset="2"/>
              <a:buChar char="§"/>
            </a:pPr>
            <a:r>
              <a:rPr lang="el-GR" altLang="el-GR" sz="1600" b="1" dirty="0" smtClean="0">
                <a:latin typeface="Arial" panose="020B0604020202020204" pitchFamily="34" charset="0"/>
                <a:cs typeface="Arial" panose="020B0604020202020204" pitchFamily="34" charset="0"/>
              </a:rPr>
              <a:t>Χαιρετάει – εκφέρει </a:t>
            </a:r>
            <a:r>
              <a:rPr lang="el-GR" altLang="el-GR" sz="1600" dirty="0" smtClean="0">
                <a:latin typeface="Arial" panose="020B0604020202020204" pitchFamily="34" charset="0"/>
                <a:cs typeface="Arial" panose="020B0604020202020204" pitchFamily="34" charset="0"/>
              </a:rPr>
              <a:t>το όνομά του αυθόρμητα. </a:t>
            </a:r>
          </a:p>
          <a:p>
            <a:pPr algn="just">
              <a:buFont typeface="Wingdings" pitchFamily="2" charset="2"/>
              <a:buChar char="§"/>
            </a:pPr>
            <a:r>
              <a:rPr lang="el-GR" altLang="el-GR" sz="1600" b="1" dirty="0" smtClean="0">
                <a:latin typeface="Arial" panose="020B0604020202020204" pitchFamily="34" charset="0"/>
                <a:cs typeface="Arial" panose="020B0604020202020204" pitchFamily="34" charset="0"/>
              </a:rPr>
              <a:t>Διατηρεί</a:t>
            </a:r>
            <a:r>
              <a:rPr lang="el-GR" altLang="el-GR" sz="1600" dirty="0" smtClean="0">
                <a:latin typeface="Arial" panose="020B0604020202020204" pitchFamily="34" charset="0"/>
                <a:cs typeface="Arial" panose="020B0604020202020204" pitchFamily="34" charset="0"/>
              </a:rPr>
              <a:t> τη </a:t>
            </a:r>
            <a:r>
              <a:rPr lang="el-GR" altLang="el-GR" sz="1600" b="1" dirty="0" smtClean="0">
                <a:latin typeface="Arial" panose="020B0604020202020204" pitchFamily="34" charset="0"/>
                <a:cs typeface="Arial" panose="020B0604020202020204" pitchFamily="34" charset="0"/>
              </a:rPr>
              <a:t>βλεμματική επαφή </a:t>
            </a:r>
            <a:r>
              <a:rPr lang="el-GR" altLang="el-GR" sz="1600" dirty="0" smtClean="0">
                <a:latin typeface="Arial" panose="020B0604020202020204" pitchFamily="34" charset="0"/>
                <a:cs typeface="Arial" panose="020B0604020202020204" pitchFamily="34" charset="0"/>
              </a:rPr>
              <a:t>του για </a:t>
            </a:r>
            <a:r>
              <a:rPr lang="el-GR" altLang="el-GR" sz="1600" b="1" dirty="0" smtClean="0">
                <a:latin typeface="Arial" panose="020B0604020202020204" pitchFamily="34" charset="0"/>
                <a:cs typeface="Arial" panose="020B0604020202020204" pitchFamily="34" charset="0"/>
              </a:rPr>
              <a:t>μεγαλύτερο χρονικό διάστημα</a:t>
            </a:r>
            <a:r>
              <a:rPr lang="el-GR" altLang="el-GR" sz="1600" dirty="0" smtClean="0">
                <a:latin typeface="Arial" panose="020B0604020202020204" pitchFamily="34" charset="0"/>
                <a:cs typeface="Arial" panose="020B0604020202020204" pitchFamily="34" charset="0"/>
              </a:rPr>
              <a:t>.</a:t>
            </a:r>
          </a:p>
          <a:p>
            <a:pPr algn="just">
              <a:buFont typeface="Wingdings" pitchFamily="2" charset="2"/>
              <a:buChar char="§"/>
            </a:pPr>
            <a:r>
              <a:rPr lang="el-GR" altLang="el-GR" sz="1600" b="1" dirty="0" smtClean="0">
                <a:latin typeface="Arial" panose="020B0604020202020204" pitchFamily="34" charset="0"/>
                <a:cs typeface="Arial" panose="020B0604020202020204" pitchFamily="34" charset="0"/>
              </a:rPr>
              <a:t>Περιμένει</a:t>
            </a:r>
            <a:r>
              <a:rPr lang="el-GR" altLang="el-GR" sz="1600" dirty="0" smtClean="0">
                <a:latin typeface="Arial" panose="020B0604020202020204" pitchFamily="34" charset="0"/>
                <a:cs typeface="Arial" panose="020B0604020202020204" pitchFamily="34" charset="0"/>
              </a:rPr>
              <a:t> τη σειρά του.</a:t>
            </a:r>
          </a:p>
          <a:p>
            <a:pPr algn="just"/>
            <a:r>
              <a:rPr lang="el-GR" sz="1600" dirty="0" smtClean="0">
                <a:latin typeface="Arial" panose="020B0604020202020204" pitchFamily="34" charset="0"/>
                <a:cs typeface="Arial" panose="020B0604020202020204" pitchFamily="34" charset="0"/>
              </a:rPr>
              <a:t>Συνεχίζεται η προσπάθεια να </a:t>
            </a:r>
            <a:r>
              <a:rPr lang="el-GR" sz="1600" b="1" dirty="0" smtClean="0">
                <a:latin typeface="Arial" panose="020B0604020202020204" pitchFamily="34" charset="0"/>
                <a:cs typeface="Arial" panose="020B0604020202020204" pitchFamily="34" charset="0"/>
              </a:rPr>
              <a:t>εμπλουτίζει το λεξιλόγιό του</a:t>
            </a:r>
            <a:r>
              <a:rPr lang="el-GR" sz="1600" dirty="0" smtClean="0">
                <a:latin typeface="Arial" panose="020B0604020202020204" pitchFamily="34" charset="0"/>
                <a:cs typeface="Arial" panose="020B0604020202020204" pitchFamily="34" charset="0"/>
              </a:rPr>
              <a:t>.</a:t>
            </a:r>
          </a:p>
          <a:p>
            <a:pPr algn="just"/>
            <a:r>
              <a:rPr lang="el-GR" sz="1600" b="1" dirty="0" smtClean="0">
                <a:latin typeface="Arial" panose="020B0604020202020204" pitchFamily="34" charset="0"/>
                <a:cs typeface="Arial" panose="020B0604020202020204" pitchFamily="34" charset="0"/>
              </a:rPr>
              <a:t>Εκφέρει έως και τετρασύλλαβες λέξεις </a:t>
            </a:r>
            <a:r>
              <a:rPr lang="el-GR" sz="1600" dirty="0" smtClean="0">
                <a:latin typeface="Arial" panose="020B0604020202020204" pitchFamily="34" charset="0"/>
                <a:cs typeface="Arial" panose="020B0604020202020204" pitchFamily="34" charset="0"/>
              </a:rPr>
              <a:t>σε πιο σταθερή βάση – σε ορισμένες περιπτώσεις γίνεται επανάληψη της πρώτης συλλαβής ή/και περιφραστική περιγραφή. </a:t>
            </a:r>
          </a:p>
          <a:p>
            <a:pPr algn="just"/>
            <a:r>
              <a:rPr lang="el-GR" sz="1600" dirty="0" smtClean="0">
                <a:latin typeface="Arial" panose="020B0604020202020204" pitchFamily="34" charset="0"/>
                <a:cs typeface="Arial" panose="020B0604020202020204" pitchFamily="34" charset="0"/>
              </a:rPr>
              <a:t>Μαθαίνει να σχηματίζει προτάσεις, τύπου </a:t>
            </a:r>
            <a:r>
              <a:rPr lang="el-GR" sz="1600" b="1" dirty="0" smtClean="0">
                <a:latin typeface="Arial" panose="020B0604020202020204" pitchFamily="34" charset="0"/>
                <a:cs typeface="Arial" panose="020B0604020202020204" pitchFamily="34" charset="0"/>
              </a:rPr>
              <a:t>«Υ. + Ρ. + Α. + Α.»</a:t>
            </a:r>
            <a:r>
              <a:rPr lang="el-GR" sz="1600" dirty="0" smtClean="0">
                <a:latin typeface="Arial" panose="020B0604020202020204" pitchFamily="34" charset="0"/>
                <a:cs typeface="Arial" panose="020B0604020202020204" pitchFamily="34" charset="0"/>
              </a:rPr>
              <a:t>, </a:t>
            </a:r>
            <a:r>
              <a:rPr lang="el-GR" sz="1600" b="1" dirty="0" smtClean="0">
                <a:latin typeface="Arial" panose="020B0604020202020204" pitchFamily="34" charset="0"/>
                <a:cs typeface="Arial" panose="020B0604020202020204" pitchFamily="34" charset="0"/>
              </a:rPr>
              <a:t>με προθέσεις, συνδέσμους, αντωνυμίες</a:t>
            </a:r>
            <a:r>
              <a:rPr lang="el-GR" sz="1600" dirty="0" smtClean="0">
                <a:latin typeface="Arial" panose="020B0604020202020204" pitchFamily="34" charset="0"/>
                <a:cs typeface="Arial" panose="020B0604020202020204" pitchFamily="34" charset="0"/>
              </a:rPr>
              <a:t>.</a:t>
            </a:r>
          </a:p>
          <a:p>
            <a:pPr algn="just"/>
            <a:r>
              <a:rPr lang="el-GR" sz="1600" dirty="0" smtClean="0">
                <a:latin typeface="Arial" panose="020B0604020202020204" pitchFamily="34" charset="0"/>
                <a:cs typeface="Arial" panose="020B0604020202020204" pitchFamily="34" charset="0"/>
              </a:rPr>
              <a:t>Μπορεί να διεκπεραιώσει και </a:t>
            </a:r>
            <a:r>
              <a:rPr lang="el-GR" sz="1600" b="1" dirty="0" smtClean="0">
                <a:latin typeface="Arial" panose="020B0604020202020204" pitchFamily="34" charset="0"/>
                <a:cs typeface="Arial" panose="020B0604020202020204" pitchFamily="34" charset="0"/>
              </a:rPr>
              <a:t>τριπλές εντολές </a:t>
            </a:r>
            <a:r>
              <a:rPr lang="el-GR" sz="1600" dirty="0" smtClean="0">
                <a:latin typeface="Arial" panose="020B0604020202020204" pitchFamily="34" charset="0"/>
                <a:cs typeface="Arial" panose="020B0604020202020204" pitchFamily="34" charset="0"/>
              </a:rPr>
              <a:t>με ή/και χωρίς κάποιο οπτικό βοήθημα. </a:t>
            </a:r>
          </a:p>
          <a:p>
            <a:pPr algn="just"/>
            <a:r>
              <a:rPr lang="el-GR" sz="1600" dirty="0" smtClean="0">
                <a:latin typeface="Arial" panose="020B0604020202020204" pitchFamily="34" charset="0"/>
                <a:cs typeface="Arial" panose="020B0604020202020204" pitchFamily="34" charset="0"/>
              </a:rPr>
              <a:t>Μπορεί να επιλέξει ένα </a:t>
            </a:r>
            <a:r>
              <a:rPr lang="el-GR" sz="1600" b="1" dirty="0" smtClean="0">
                <a:latin typeface="Arial" panose="020B0604020202020204" pitchFamily="34" charset="0"/>
                <a:cs typeface="Arial" panose="020B0604020202020204" pitchFamily="34" charset="0"/>
              </a:rPr>
              <a:t>θέμα συζήτησης </a:t>
            </a:r>
            <a:r>
              <a:rPr lang="el-GR" sz="1600" dirty="0" smtClean="0">
                <a:latin typeface="Arial" panose="020B0604020202020204" pitchFamily="34" charset="0"/>
                <a:cs typeface="Arial" panose="020B0604020202020204" pitchFamily="34" charset="0"/>
              </a:rPr>
              <a:t>και να το διατηρήσει </a:t>
            </a:r>
            <a:r>
              <a:rPr lang="el-GR" sz="1600" b="1" dirty="0" smtClean="0">
                <a:latin typeface="Arial" panose="020B0604020202020204" pitchFamily="34" charset="0"/>
                <a:cs typeface="Arial" panose="020B0604020202020204" pitchFamily="34" charset="0"/>
              </a:rPr>
              <a:t>με</a:t>
            </a:r>
            <a:r>
              <a:rPr lang="el-GR" sz="1600" dirty="0" smtClean="0">
                <a:latin typeface="Arial" panose="020B0604020202020204" pitchFamily="34" charset="0"/>
                <a:cs typeface="Arial" panose="020B0604020202020204" pitchFamily="34" charset="0"/>
              </a:rPr>
              <a:t> λίγες </a:t>
            </a:r>
            <a:r>
              <a:rPr lang="el-GR" sz="1600" b="1" dirty="0" smtClean="0">
                <a:latin typeface="Arial" panose="020B0604020202020204" pitchFamily="34" charset="0"/>
                <a:cs typeface="Arial" panose="020B0604020202020204" pitchFamily="34" charset="0"/>
              </a:rPr>
              <a:t>εναλλαγές σειράς</a:t>
            </a:r>
            <a:r>
              <a:rPr lang="el-GR" sz="1600" dirty="0" smtClean="0">
                <a:latin typeface="Arial" panose="020B0604020202020204" pitchFamily="34" charset="0"/>
                <a:cs typeface="Arial" panose="020B0604020202020204" pitchFamily="34" charset="0"/>
              </a:rPr>
              <a:t>.</a:t>
            </a:r>
          </a:p>
          <a:p>
            <a:pPr algn="just"/>
            <a:r>
              <a:rPr lang="el-GR" sz="1600" dirty="0" smtClean="0">
                <a:latin typeface="Arial" panose="020B0604020202020204" pitchFamily="34" charset="0"/>
                <a:cs typeface="Arial" panose="020B0604020202020204" pitchFamily="34" charset="0"/>
              </a:rPr>
              <a:t>Έχει βελτιωθεί το παιχνίδι ρόλων του. Του αρέσει να </a:t>
            </a:r>
            <a:r>
              <a:rPr lang="el-GR" sz="1600" b="1" dirty="0" smtClean="0">
                <a:latin typeface="Arial" panose="020B0604020202020204" pitchFamily="34" charset="0"/>
                <a:cs typeface="Arial" panose="020B0604020202020204" pitchFamily="34" charset="0"/>
              </a:rPr>
              <a:t>μιμείται κινήσεις – ενέργειες</a:t>
            </a:r>
            <a:r>
              <a:rPr lang="el-GR" sz="1600" dirty="0" smtClean="0">
                <a:latin typeface="Arial" panose="020B0604020202020204" pitchFamily="34" charset="0"/>
                <a:cs typeface="Arial" panose="020B0604020202020204" pitchFamily="34" charset="0"/>
              </a:rPr>
              <a:t>. </a:t>
            </a:r>
            <a:r>
              <a:rPr lang="el-GR" sz="1600" b="1" dirty="0" smtClean="0">
                <a:latin typeface="Arial" panose="020B0604020202020204" pitchFamily="34" charset="0"/>
                <a:cs typeface="Arial" panose="020B0604020202020204" pitchFamily="34" charset="0"/>
              </a:rPr>
              <a:t>Δυσκολεύεται να υποδύεται </a:t>
            </a:r>
            <a:r>
              <a:rPr lang="el-GR" sz="1600" dirty="0" smtClean="0">
                <a:latin typeface="Arial" panose="020B0604020202020204" pitchFamily="34" charset="0"/>
                <a:cs typeface="Arial" panose="020B0604020202020204" pitchFamily="34" charset="0"/>
              </a:rPr>
              <a:t>διάφορους </a:t>
            </a:r>
            <a:r>
              <a:rPr lang="el-GR" sz="1600" b="1" dirty="0" smtClean="0">
                <a:latin typeface="Arial" panose="020B0604020202020204" pitchFamily="34" charset="0"/>
                <a:cs typeface="Arial" panose="020B0604020202020204" pitchFamily="34" charset="0"/>
              </a:rPr>
              <a:t>ρόλους</a:t>
            </a:r>
            <a:r>
              <a:rPr lang="el-GR" sz="1600" dirty="0" smtClean="0">
                <a:latin typeface="Arial" panose="020B0604020202020204" pitchFamily="34" charset="0"/>
                <a:cs typeface="Arial" panose="020B0604020202020204" pitchFamily="34" charset="0"/>
              </a:rPr>
              <a:t>.</a:t>
            </a:r>
          </a:p>
          <a:p>
            <a:pPr algn="just"/>
            <a:r>
              <a:rPr lang="el-GR" sz="1600" dirty="0" smtClean="0">
                <a:latin typeface="Arial" panose="020B0604020202020204" pitchFamily="34" charset="0"/>
                <a:cs typeface="Arial" panose="020B0604020202020204" pitchFamily="34" charset="0"/>
              </a:rPr>
              <a:t>Του αρέσει να παίζει </a:t>
            </a:r>
            <a:r>
              <a:rPr lang="el-GR" sz="1600" b="1" dirty="0" smtClean="0">
                <a:latin typeface="Arial" panose="020B0604020202020204" pitchFamily="34" charset="0"/>
                <a:cs typeface="Arial" panose="020B0604020202020204" pitchFamily="34" charset="0"/>
              </a:rPr>
              <a:t>επιτραπέζια παιχνίδια </a:t>
            </a:r>
            <a:r>
              <a:rPr lang="el-GR" sz="1600" dirty="0" smtClean="0">
                <a:latin typeface="Arial" panose="020B0604020202020204" pitchFamily="34" charset="0"/>
                <a:cs typeface="Arial" panose="020B0604020202020204" pitchFamily="34" charset="0"/>
              </a:rPr>
              <a:t>και μαθαίνει να αντιλαμβάνεται και να </a:t>
            </a:r>
            <a:r>
              <a:rPr lang="el-GR" sz="1600" b="1" dirty="0" smtClean="0">
                <a:latin typeface="Arial" panose="020B0604020202020204" pitchFamily="34" charset="0"/>
                <a:cs typeface="Arial" panose="020B0604020202020204" pitchFamily="34" charset="0"/>
              </a:rPr>
              <a:t>ακολουθεί </a:t>
            </a:r>
            <a:r>
              <a:rPr lang="el-GR" sz="1600" dirty="0" smtClean="0">
                <a:latin typeface="Arial" panose="020B0604020202020204" pitchFamily="34" charset="0"/>
                <a:cs typeface="Arial" panose="020B0604020202020204" pitchFamily="34" charset="0"/>
              </a:rPr>
              <a:t>τους</a:t>
            </a:r>
            <a:r>
              <a:rPr lang="el-GR" sz="1600" b="1" dirty="0" smtClean="0">
                <a:latin typeface="Arial" panose="020B0604020202020204" pitchFamily="34" charset="0"/>
                <a:cs typeface="Arial" panose="020B0604020202020204" pitchFamily="34" charset="0"/>
              </a:rPr>
              <a:t> κανόνες</a:t>
            </a:r>
            <a:r>
              <a:rPr lang="el-GR" sz="1600" dirty="0" smtClean="0">
                <a:latin typeface="Arial" panose="020B0604020202020204" pitchFamily="34" charset="0"/>
                <a:cs typeface="Arial" panose="020B0604020202020204" pitchFamily="34" charset="0"/>
              </a:rPr>
              <a:t>. </a:t>
            </a:r>
          </a:p>
          <a:p>
            <a:endParaRPr lang="el-GR" sz="1600" dirty="0" smtClean="0"/>
          </a:p>
          <a:p>
            <a:endParaRPr lang="el-GR" sz="1500" dirty="0" smtClean="0"/>
          </a:p>
          <a:p>
            <a:pPr eaLnBrk="1" hangingPunct="1">
              <a:buFontTx/>
              <a:buNone/>
            </a:pPr>
            <a:endParaRPr lang="el-GR" altLang="el-GR" sz="1600"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395288" y="103188"/>
            <a:ext cx="8291512" cy="446087"/>
          </a:xfrm>
        </p:spPr>
        <p:txBody>
          <a:bodyPr/>
          <a:lstStyle/>
          <a:p>
            <a:pPr algn="l" eaLnBrk="1" hangingPunct="1">
              <a:defRPr/>
            </a:pPr>
            <a:r>
              <a:rPr lang="el-GR" sz="2000" b="1" dirty="0">
                <a:effectLst/>
              </a:rPr>
              <a:t>Λογοθεραπεία</a:t>
            </a:r>
            <a:endParaRPr lang="el-GR" altLang="el-GR" sz="2000" b="1" dirty="0" smtClean="0"/>
          </a:p>
        </p:txBody>
      </p:sp>
      <p:sp>
        <p:nvSpPr>
          <p:cNvPr id="30722" name="Rectangle 3"/>
          <p:cNvSpPr>
            <a:spLocks noGrp="1" noChangeArrowheads="1"/>
          </p:cNvSpPr>
          <p:nvPr>
            <p:ph type="body" idx="1"/>
          </p:nvPr>
        </p:nvSpPr>
        <p:spPr>
          <a:xfrm>
            <a:off x="395288" y="692150"/>
            <a:ext cx="8291512" cy="5905500"/>
          </a:xfrm>
        </p:spPr>
        <p:txBody>
          <a:bodyPr/>
          <a:lstStyle/>
          <a:p>
            <a:pPr algn="just">
              <a:buFont typeface="Wingdings" pitchFamily="2" charset="2"/>
              <a:buChar char="§"/>
            </a:pPr>
            <a:r>
              <a:rPr lang="el-GR" sz="1800" dirty="0" smtClean="0">
                <a:latin typeface="Arial" charset="0"/>
              </a:rPr>
              <a:t>Οι </a:t>
            </a:r>
            <a:r>
              <a:rPr lang="el-GR" sz="1800" b="1" dirty="0" smtClean="0">
                <a:latin typeface="Arial" charset="0"/>
              </a:rPr>
              <a:t>γονείς</a:t>
            </a:r>
            <a:r>
              <a:rPr lang="el-GR" sz="1800" dirty="0" smtClean="0">
                <a:latin typeface="Arial" charset="0"/>
              </a:rPr>
              <a:t> του Γ. είχαν ενεργό ρόλο κατά τη διάρκεια της μίας εκ των δύο συνεδριών Λογοθεραπείας. Στην </a:t>
            </a:r>
            <a:r>
              <a:rPr lang="el-GR" sz="1800" b="1" dirty="0" smtClean="0">
                <a:latin typeface="Arial" charset="0"/>
              </a:rPr>
              <a:t>αρχή</a:t>
            </a:r>
            <a:r>
              <a:rPr lang="el-GR" sz="1800" dirty="0" smtClean="0">
                <a:latin typeface="Arial" charset="0"/>
              </a:rPr>
              <a:t> – πρώτα η μητέρα και στη συνέχεια ο πατέρας – υπήρξαν παρατηρητές και </a:t>
            </a:r>
            <a:r>
              <a:rPr lang="el-GR" sz="1800" b="1" dirty="0" smtClean="0">
                <a:latin typeface="Arial" charset="0"/>
              </a:rPr>
              <a:t>μετά ενεργοί </a:t>
            </a:r>
            <a:r>
              <a:rPr lang="el-GR" sz="1800" b="1" dirty="0" err="1" smtClean="0">
                <a:latin typeface="Arial" charset="0"/>
              </a:rPr>
              <a:t>συνβοηθοί</a:t>
            </a:r>
            <a:r>
              <a:rPr lang="el-GR" sz="1800" b="1" dirty="0" smtClean="0">
                <a:latin typeface="Arial" charset="0"/>
              </a:rPr>
              <a:t> – </a:t>
            </a:r>
            <a:r>
              <a:rPr lang="el-GR" sz="1800" b="1" dirty="0" err="1" smtClean="0">
                <a:latin typeface="Arial" charset="0"/>
              </a:rPr>
              <a:t>συνθεραπευτές</a:t>
            </a:r>
            <a:r>
              <a:rPr lang="el-GR" sz="1800" dirty="0" smtClean="0">
                <a:latin typeface="Arial" charset="0"/>
              </a:rPr>
              <a:t>. Μετά από κάθε θεραπευτική συνεδρία δινόταν συμπληρωματικό  ενισχυτικό υλικό, καθώς και κατευθυντήριες οδηγίες – συμβουλές για περαιτέρω εξάσκηση στο σπίτι υπό την επίβλεψή τους.</a:t>
            </a:r>
          </a:p>
          <a:p>
            <a:pPr algn="just">
              <a:buFont typeface="Wingdings" pitchFamily="2" charset="2"/>
              <a:buChar char="§"/>
            </a:pPr>
            <a:r>
              <a:rPr lang="el-GR" sz="1800" dirty="0" smtClean="0">
                <a:latin typeface="Arial" charset="0"/>
              </a:rPr>
              <a:t>Αρχικά εξηγήθηκε στους γονείς και δόθηκαν χρήσιμες πληροφορίες και συμβουλές για την ανάπτυξη της επικοινωνίας και της γλώσσας.</a:t>
            </a:r>
          </a:p>
          <a:p>
            <a:pPr algn="just">
              <a:buFont typeface="Wingdings" pitchFamily="2" charset="2"/>
              <a:buChar char="§"/>
            </a:pPr>
            <a:r>
              <a:rPr lang="el-GR" sz="1800" dirty="0" smtClean="0">
                <a:latin typeface="Arial" charset="0"/>
              </a:rPr>
              <a:t>Επιλέχθηκαν και </a:t>
            </a:r>
            <a:r>
              <a:rPr lang="el-GR" sz="1800" b="1" dirty="0" smtClean="0">
                <a:latin typeface="Arial" charset="0"/>
              </a:rPr>
              <a:t>κατάλληλοι ενισχυτές </a:t>
            </a:r>
            <a:r>
              <a:rPr lang="el-GR" sz="1800" dirty="0" smtClean="0">
                <a:latin typeface="Arial" charset="0"/>
              </a:rPr>
              <a:t>σε επιτυχημένες επικοινωνιακές προσπάθειες του Γ.</a:t>
            </a:r>
          </a:p>
          <a:p>
            <a:pPr algn="just">
              <a:buFont typeface="Wingdings" pitchFamily="2" charset="2"/>
              <a:buChar char="§"/>
            </a:pPr>
            <a:r>
              <a:rPr lang="el-GR" sz="1800" dirty="0" smtClean="0">
                <a:latin typeface="Arial" charset="0"/>
              </a:rPr>
              <a:t>Οι γονείς έμαθαν να </a:t>
            </a:r>
            <a:r>
              <a:rPr lang="el-GR" sz="1800" b="1" dirty="0" smtClean="0">
                <a:latin typeface="Arial" charset="0"/>
              </a:rPr>
              <a:t>είναι ικανοί παρατηρητές </a:t>
            </a:r>
            <a:r>
              <a:rPr lang="el-GR" sz="1800" dirty="0" smtClean="0">
                <a:latin typeface="Arial" charset="0"/>
              </a:rPr>
              <a:t>της</a:t>
            </a:r>
            <a:r>
              <a:rPr lang="el-GR" sz="1800" b="1" dirty="0" smtClean="0">
                <a:latin typeface="Arial" charset="0"/>
              </a:rPr>
              <a:t> συμπεριφοράς </a:t>
            </a:r>
            <a:r>
              <a:rPr lang="el-GR" sz="1800" dirty="0" smtClean="0">
                <a:latin typeface="Arial" charset="0"/>
              </a:rPr>
              <a:t>του Γ. μαθαίνοντας να ρυθμίζουν τις συμπεριφορές του. Στη συνέχεια καθοδηγήθηκαν να μιμούνται τη φωνή ή τη φυσιολογική συμπεριφορά του Γ. και μετά να περιμένουν να εκτελέσει μία άλλη ή την ίδια συμπεριφορά την οποία θα μιμηθούν οι ίδιοι ξανά. </a:t>
            </a:r>
          </a:p>
          <a:p>
            <a:pPr algn="just">
              <a:buFont typeface="Wingdings" pitchFamily="2" charset="2"/>
              <a:buChar char="§"/>
            </a:pPr>
            <a:r>
              <a:rPr lang="el-GR" sz="1800" dirty="0" smtClean="0">
                <a:latin typeface="Arial" charset="0"/>
              </a:rPr>
              <a:t>Έμαθαν να ακολουθούν την πρωτοβουλία του Γ. κατά τη διάρκεια του παιχνιδιού και των υπόλοιπων θεραπευτικών δραστηριοτήτων και μετά να ανταποκρίνονται στις επικοινωνιακές του προσπάθειες για να τον ενθαρρύνουν να αυξήσει τις επικοινωνιακές και γλωσσικές του αλληλεπιδράσεις. </a:t>
            </a:r>
          </a:p>
          <a:p>
            <a:pPr eaLnBrk="1" hangingPunct="1">
              <a:lnSpc>
                <a:spcPct val="80000"/>
              </a:lnSpc>
              <a:buFontTx/>
              <a:buNone/>
            </a:pPr>
            <a:endParaRPr lang="el-GR" altLang="el-GR" sz="1800" dirty="0" smtClean="0">
              <a:latin typeface="Arial"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539750" y="103188"/>
            <a:ext cx="8147050" cy="517525"/>
          </a:xfrm>
        </p:spPr>
        <p:txBody>
          <a:bodyPr/>
          <a:lstStyle/>
          <a:p>
            <a:pPr algn="l" eaLnBrk="1" hangingPunct="1">
              <a:defRPr/>
            </a:pPr>
            <a:r>
              <a:rPr lang="el-GR" sz="2000" b="1" dirty="0">
                <a:effectLst/>
              </a:rPr>
              <a:t>Λογοθεραπεία</a:t>
            </a:r>
            <a:endParaRPr lang="el-GR" altLang="el-GR" sz="2000" b="1" dirty="0" smtClean="0"/>
          </a:p>
        </p:txBody>
      </p:sp>
      <p:sp>
        <p:nvSpPr>
          <p:cNvPr id="22531" name="Rectangle 3"/>
          <p:cNvSpPr>
            <a:spLocks noGrp="1" noChangeArrowheads="1"/>
          </p:cNvSpPr>
          <p:nvPr>
            <p:ph type="body" idx="1"/>
          </p:nvPr>
        </p:nvSpPr>
        <p:spPr>
          <a:xfrm>
            <a:off x="539750" y="692150"/>
            <a:ext cx="8147050" cy="5832475"/>
          </a:xfrm>
        </p:spPr>
        <p:txBody>
          <a:bodyPr/>
          <a:lstStyle/>
          <a:p>
            <a:pPr algn="just">
              <a:buFont typeface="Wingdings" pitchFamily="2" charset="2"/>
              <a:buChar char="§"/>
            </a:pPr>
            <a:r>
              <a:rPr lang="el-GR" sz="1800" dirty="0" smtClean="0">
                <a:latin typeface="Arial" charset="0"/>
              </a:rPr>
              <a:t>Έμαθαν να μορφοποιούν το γλωσσολογικό τους μήνυμα με διάφορους τρόπους, όπως: </a:t>
            </a:r>
            <a:r>
              <a:rPr lang="el-GR" sz="1800" b="1" dirty="0" smtClean="0">
                <a:latin typeface="Arial" charset="0"/>
              </a:rPr>
              <a:t>παύσεις, μικρές προτάσεις, αναδιατύπωση των πληροφοριών, έμφαση σε λέξεις – στόχους αυξάνοντας την ένταση της φωνής </a:t>
            </a:r>
            <a:r>
              <a:rPr lang="el-GR" sz="1800" dirty="0" smtClean="0">
                <a:latin typeface="Arial" charset="0"/>
              </a:rPr>
              <a:t>κ.λ.π.</a:t>
            </a:r>
          </a:p>
          <a:p>
            <a:pPr algn="just">
              <a:buFont typeface="Wingdings" pitchFamily="2" charset="2"/>
              <a:buChar char="§"/>
            </a:pPr>
            <a:r>
              <a:rPr lang="el-GR" sz="1800" dirty="0" smtClean="0">
                <a:latin typeface="Arial" charset="0"/>
              </a:rPr>
              <a:t>Έμαθαν να χρησιμοποιούν στρατηγικές επικοινωνίας με τον Γ., όπως: </a:t>
            </a:r>
            <a:r>
              <a:rPr lang="el-GR" sz="1800" b="1" dirty="0" smtClean="0">
                <a:latin typeface="Arial" charset="0"/>
              </a:rPr>
              <a:t>επέκταση</a:t>
            </a:r>
            <a:r>
              <a:rPr lang="el-GR" sz="1800" dirty="0" smtClean="0">
                <a:latin typeface="Arial" charset="0"/>
              </a:rPr>
              <a:t> → λέγοντας μια πιο βελτιωμένη εκδοχή της προηγούμενης έκφρασης του Γ., </a:t>
            </a:r>
            <a:r>
              <a:rPr lang="el-GR" sz="1800" b="1" dirty="0" smtClean="0">
                <a:latin typeface="Arial" charset="0"/>
              </a:rPr>
              <a:t>αναστροφή</a:t>
            </a:r>
            <a:r>
              <a:rPr lang="el-GR" sz="1800" dirty="0" smtClean="0">
                <a:latin typeface="Arial" charset="0"/>
              </a:rPr>
              <a:t> → αναγνωρίζοντας την προηγούμενη έκφραση του Γ. κι έπειτα κάνοντας μία ερώτηση που επεκτείνει το τρέχον θέμα, ή </a:t>
            </a:r>
            <a:r>
              <a:rPr lang="el-GR" sz="1800" b="1" dirty="0" smtClean="0">
                <a:latin typeface="Arial" charset="0"/>
              </a:rPr>
              <a:t>ενδεχόμενη ερώτηση </a:t>
            </a:r>
            <a:r>
              <a:rPr lang="el-GR" sz="1800" dirty="0" smtClean="0">
                <a:latin typeface="Arial" charset="0"/>
              </a:rPr>
              <a:t>→ ζητώντας από τον Γ. να επαναλάβει ή να διευκρινίσει τι είπε.</a:t>
            </a:r>
          </a:p>
          <a:p>
            <a:pPr algn="just">
              <a:buFontTx/>
              <a:buNone/>
            </a:pPr>
            <a:endParaRPr lang="el-GR" sz="1800" dirty="0" smtClean="0">
              <a:latin typeface="Arial" charset="0"/>
            </a:endParaRPr>
          </a:p>
          <a:p>
            <a:pPr algn="just">
              <a:buFont typeface="Wingdings" pitchFamily="2" charset="2"/>
              <a:buChar char="§"/>
            </a:pPr>
            <a:r>
              <a:rPr lang="el-GR" sz="1800" dirty="0" smtClean="0">
                <a:latin typeface="Arial" charset="0"/>
              </a:rPr>
              <a:t>Οι γονείς ερωτήθηκαν σχετικά με το τι αποκόμισαν από αυτό τον θεραπευτικό τρόπο εργασίας. Παρατίθενται μερικά λόγια: </a:t>
            </a:r>
          </a:p>
          <a:p>
            <a:pPr algn="just">
              <a:buFont typeface="Courier New" pitchFamily="49" charset="0"/>
              <a:buChar char="o"/>
            </a:pPr>
            <a:r>
              <a:rPr lang="el-GR" sz="1800" dirty="0" smtClean="0">
                <a:latin typeface="Arial" charset="0"/>
              </a:rPr>
              <a:t>«Αρχικά ένιωσα λίγο αμήχανα κατά την παρουσία μου μέσα στο μάθημα του παιδιού μου, αλλά  και όμορφα  από τη συμμέτοχη μου σε δραστηριότητες και παιχνίδια». </a:t>
            </a:r>
          </a:p>
          <a:p>
            <a:pPr algn="just">
              <a:buFont typeface="Courier New" pitchFamily="49" charset="0"/>
              <a:buChar char="o"/>
            </a:pPr>
            <a:r>
              <a:rPr lang="el-GR" sz="1800" dirty="0" smtClean="0">
                <a:latin typeface="Arial" charset="0"/>
              </a:rPr>
              <a:t>«Γνώρισα βιωματικά τρόπους και ιδέες για το πως να αξιοποιώ δραστηριότητες, για το πώς να παίζω με το παιδί μου». </a:t>
            </a:r>
          </a:p>
          <a:p>
            <a:pPr algn="just">
              <a:buFont typeface="Courier New" pitchFamily="49" charset="0"/>
              <a:buChar char="o"/>
            </a:pPr>
            <a:r>
              <a:rPr lang="el-GR" sz="1800" dirty="0" smtClean="0">
                <a:latin typeface="Arial" charset="0"/>
              </a:rPr>
              <a:t>«Είναι φανερή η εξέλιξη του Γ. και το πόσο χρήσιμη είναι η παρέμβαση».  </a:t>
            </a:r>
          </a:p>
          <a:p>
            <a:pPr algn="just">
              <a:buFont typeface="Courier New" pitchFamily="49" charset="0"/>
              <a:buChar char="o"/>
            </a:pPr>
            <a:r>
              <a:rPr lang="el-GR" sz="1800" dirty="0" smtClean="0">
                <a:latin typeface="Arial" charset="0"/>
              </a:rPr>
              <a:t>«Δεν θα ήθελα να αλλάξει κάτι».</a:t>
            </a:r>
          </a:p>
          <a:p>
            <a:pPr eaLnBrk="1" hangingPunct="1">
              <a:lnSpc>
                <a:spcPct val="80000"/>
              </a:lnSpc>
              <a:buFontTx/>
              <a:buChar char="o"/>
            </a:pPr>
            <a:endParaRPr lang="el-GR" altLang="el-GR" sz="1800" dirty="0" smtClean="0">
              <a:latin typeface="Arial"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4578" name="Τίτλος 1"/>
          <p:cNvSpPr>
            <a:spLocks noGrp="1"/>
          </p:cNvSpPr>
          <p:nvPr>
            <p:ph type="title" idx="4294967295"/>
          </p:nvPr>
        </p:nvSpPr>
        <p:spPr>
          <a:xfrm>
            <a:off x="395288" y="333375"/>
            <a:ext cx="8291512" cy="503238"/>
          </a:xfrm>
        </p:spPr>
        <p:txBody>
          <a:bodyPr anchor="ctr"/>
          <a:lstStyle/>
          <a:p>
            <a:pPr algn="l" eaLnBrk="1" hangingPunct="1">
              <a:defRPr/>
            </a:pPr>
            <a:r>
              <a:rPr lang="el-GR" sz="2000" b="1" dirty="0"/>
              <a:t>Εργοθεραπεία</a:t>
            </a:r>
            <a:r>
              <a:rPr lang="el-GR" sz="2000" dirty="0"/>
              <a:t> </a:t>
            </a:r>
            <a:r>
              <a:rPr lang="el-GR" sz="3200" dirty="0"/>
              <a:t/>
            </a:r>
            <a:br>
              <a:rPr lang="el-GR" sz="3200" dirty="0"/>
            </a:br>
            <a:endParaRPr lang="el-GR" altLang="el-GR" sz="3200" b="1" dirty="0" smtClean="0"/>
          </a:p>
        </p:txBody>
      </p:sp>
      <p:sp>
        <p:nvSpPr>
          <p:cNvPr id="23555" name="Θέση περιεχομένου 2"/>
          <p:cNvSpPr>
            <a:spLocks noGrp="1"/>
          </p:cNvSpPr>
          <p:nvPr>
            <p:ph idx="4294967295"/>
          </p:nvPr>
        </p:nvSpPr>
        <p:spPr>
          <a:xfrm>
            <a:off x="395288" y="692150"/>
            <a:ext cx="8291512" cy="5905500"/>
          </a:xfrm>
        </p:spPr>
        <p:txBody>
          <a:bodyPr/>
          <a:lstStyle/>
          <a:p>
            <a:pPr algn="just" eaLnBrk="1" hangingPunct="1">
              <a:buFont typeface="Wingdings" pitchFamily="2" charset="2"/>
              <a:buChar char="v"/>
            </a:pPr>
            <a:r>
              <a:rPr lang="el-GR" sz="1800" dirty="0" smtClean="0">
                <a:latin typeface="Arial" charset="0"/>
              </a:rPr>
              <a:t>Ο Γ. εντάχθηκε σε ατομικό πρόγραμμα </a:t>
            </a:r>
            <a:r>
              <a:rPr lang="el-GR" sz="1800" dirty="0" err="1" smtClean="0">
                <a:latin typeface="Arial" charset="0"/>
              </a:rPr>
              <a:t>Εργοθεραπείας</a:t>
            </a:r>
            <a:r>
              <a:rPr lang="el-GR" sz="1800" dirty="0" smtClean="0">
                <a:latin typeface="Arial" charset="0"/>
              </a:rPr>
              <a:t>, σε ηλικία 3,2 χρόνων (διάρκεια 10 μήνες).</a:t>
            </a:r>
          </a:p>
          <a:p>
            <a:pPr algn="just">
              <a:buFont typeface="Wingdings" pitchFamily="2" charset="2"/>
              <a:buChar char="v"/>
            </a:pPr>
            <a:r>
              <a:rPr lang="el-GR" sz="1800" dirty="0" smtClean="0">
                <a:latin typeface="Arial" charset="0"/>
              </a:rPr>
              <a:t>Αξίζει να τονιστεί η σημαντική βοήθεια πήρε το παιδί στη καθημερινή του ζωή, από τους γονείς του,  καθώς υποβοηθήθηκαν μέσα το μοντέλο «παιδί – γονείς»  που αξιοποιήθηκε  κατά τη διάρκεια της θεραπευτικής παρέμβασης.</a:t>
            </a:r>
          </a:p>
          <a:p>
            <a:pPr algn="just">
              <a:buFont typeface="Wingdings" pitchFamily="2" charset="2"/>
              <a:buChar char="v"/>
            </a:pPr>
            <a:r>
              <a:rPr lang="el-GR" sz="1800" dirty="0" smtClean="0">
                <a:latin typeface="Arial" charset="0"/>
              </a:rPr>
              <a:t>Το μοντέλο αυτό είναι έτσι δομημένο που παρέχει τη δυνατότητα οι γονείς να παρευρίσκονται στη διάρκεια της </a:t>
            </a:r>
            <a:r>
              <a:rPr lang="el-GR" sz="1800" dirty="0" err="1" smtClean="0">
                <a:latin typeface="Arial" charset="0"/>
              </a:rPr>
              <a:t>εργοθεραπευτικής</a:t>
            </a:r>
            <a:r>
              <a:rPr lang="el-GR" sz="1800" dirty="0" smtClean="0">
                <a:latin typeface="Arial" charset="0"/>
              </a:rPr>
              <a:t> συνεδρίας, προκειμένου να λαμβάνουν, αφενός απευθείας γνώση και κατανόηση των μεθόδων, τεχνικών και μέσων παρέμβασης, και αφετέρου να λαμβάνουν οδηγίες και συμβουλευτική  για τη σταθερή εφαρμογή των θεραπευτικών στόχων  στη καθημερινή ζωή του παιδιού.</a:t>
            </a:r>
          </a:p>
          <a:p>
            <a:pPr>
              <a:buFont typeface="Wingdings" pitchFamily="2" charset="2"/>
              <a:buChar char="v"/>
            </a:pPr>
            <a:r>
              <a:rPr lang="el-GR" sz="1800" dirty="0" smtClean="0">
                <a:latin typeface="Arial" charset="0"/>
              </a:rPr>
              <a:t>Έχει υπάρξει αργή, αλλά ουσιαστική πρόοδος και επίτευξη των στόχων που είχαν τεθεί και αφορούσαν: </a:t>
            </a:r>
          </a:p>
          <a:p>
            <a:pPr>
              <a:buFont typeface="Wingdings" pitchFamily="2" charset="2"/>
              <a:buChar char="§"/>
            </a:pPr>
            <a:r>
              <a:rPr lang="el-GR" sz="1800" b="1" dirty="0" smtClean="0">
                <a:latin typeface="Arial" charset="0"/>
              </a:rPr>
              <a:t>Ωρίμανση των δεξιοτήτων της  </a:t>
            </a:r>
            <a:r>
              <a:rPr lang="el-GR" sz="1800" b="1" dirty="0" err="1" smtClean="0">
                <a:latin typeface="Arial" charset="0"/>
              </a:rPr>
              <a:t>νευρομυϊκής</a:t>
            </a:r>
            <a:r>
              <a:rPr lang="el-GR" sz="1800" b="1" dirty="0" smtClean="0">
                <a:latin typeface="Arial" charset="0"/>
              </a:rPr>
              <a:t> οργάνωσης.</a:t>
            </a:r>
          </a:p>
          <a:p>
            <a:pPr>
              <a:buFont typeface="Wingdings" pitchFamily="2" charset="2"/>
              <a:buChar char="§"/>
            </a:pPr>
            <a:r>
              <a:rPr lang="el-GR" sz="1800" b="1" dirty="0" smtClean="0">
                <a:latin typeface="Arial" charset="0"/>
              </a:rPr>
              <a:t>Συντονισμός στην αδρή και λεπτή κινητικότητα.</a:t>
            </a:r>
          </a:p>
          <a:p>
            <a:pPr>
              <a:buFont typeface="Wingdings" pitchFamily="2" charset="2"/>
              <a:buChar char="§"/>
            </a:pPr>
            <a:r>
              <a:rPr lang="el-GR" sz="1800" b="1" dirty="0" smtClean="0">
                <a:latin typeface="Arial" charset="0"/>
              </a:rPr>
              <a:t>Αυτοεξυπηρέτηση.</a:t>
            </a:r>
          </a:p>
          <a:p>
            <a:pPr>
              <a:buFont typeface="Wingdings" pitchFamily="2" charset="2"/>
              <a:buChar char="§"/>
            </a:pPr>
            <a:r>
              <a:rPr lang="el-GR" sz="1800" b="1" dirty="0" smtClean="0">
                <a:latin typeface="Arial" charset="0"/>
              </a:rPr>
              <a:t>Κατανόηση και χρήση του προφορικού λόγου, των νοητικών λειτουργιών και προσχολικών γνώσεων.</a:t>
            </a:r>
          </a:p>
          <a:p>
            <a:pPr>
              <a:buFont typeface="Wingdings" pitchFamily="2" charset="2"/>
              <a:buChar char="§"/>
            </a:pPr>
            <a:r>
              <a:rPr lang="el-GR" sz="1800" b="1" dirty="0" smtClean="0">
                <a:latin typeface="Arial" charset="0"/>
              </a:rPr>
              <a:t>Κοινωνικοποίηση</a:t>
            </a:r>
          </a:p>
          <a:p>
            <a:pPr>
              <a:buFont typeface="Wingdings" pitchFamily="2" charset="2"/>
              <a:buChar char="§"/>
            </a:pPr>
            <a:r>
              <a:rPr lang="el-GR" sz="1800" b="1" dirty="0" smtClean="0">
                <a:latin typeface="Arial" charset="0"/>
              </a:rPr>
              <a:t>Ενίσχυση της ικανότητας του «</a:t>
            </a:r>
            <a:r>
              <a:rPr lang="el-GR" sz="1800" b="1" dirty="0" err="1" smtClean="0">
                <a:latin typeface="Arial" charset="0"/>
              </a:rPr>
              <a:t>παίζειν</a:t>
            </a:r>
            <a:r>
              <a:rPr lang="el-GR" sz="1800" b="1" dirty="0" smtClean="0">
                <a:latin typeface="Arial" charset="0"/>
              </a:rPr>
              <a:t>».</a:t>
            </a:r>
          </a:p>
          <a:p>
            <a:pPr>
              <a:buFont typeface="Wingdings" pitchFamily="2" charset="2"/>
              <a:buChar char="v"/>
            </a:pPr>
            <a:endParaRPr lang="el-GR" sz="1800" dirty="0" smtClean="0">
              <a:latin typeface="Arial" charset="0"/>
            </a:endParaRPr>
          </a:p>
          <a:p>
            <a:pPr eaLnBrk="1" hangingPunct="1">
              <a:lnSpc>
                <a:spcPct val="150000"/>
              </a:lnSpc>
              <a:buFontTx/>
              <a:buNone/>
            </a:pPr>
            <a:endParaRPr lang="el-GR" altLang="el-GR" sz="15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3555">
                                            <p:txEl>
                                              <p:pRg st="0" end="0"/>
                                            </p:txEl>
                                          </p:spTgt>
                                        </p:tgtEl>
                                        <p:attrNameLst>
                                          <p:attrName>style.visibility</p:attrName>
                                        </p:attrNameLst>
                                      </p:cBhvr>
                                      <p:to>
                                        <p:strVal val="visible"/>
                                      </p:to>
                                    </p:set>
                                    <p:animEffect transition="in" filter="fade">
                                      <p:cBhvr>
                                        <p:cTn id="7" dur="1000"/>
                                        <p:tgtEl>
                                          <p:spTgt spid="23555">
                                            <p:txEl>
                                              <p:pRg st="0" end="0"/>
                                            </p:txEl>
                                          </p:spTgt>
                                        </p:tgtEl>
                                      </p:cBhvr>
                                    </p:animEffect>
                                    <p:anim calcmode="lin" valueType="num">
                                      <p:cBhvr>
                                        <p:cTn id="8" dur="1000" fill="hold"/>
                                        <p:tgtEl>
                                          <p:spTgt spid="23555">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355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23555">
                                            <p:txEl>
                                              <p:pRg st="1" end="1"/>
                                            </p:txEl>
                                          </p:spTgt>
                                        </p:tgtEl>
                                        <p:attrNameLst>
                                          <p:attrName>style.visibility</p:attrName>
                                        </p:attrNameLst>
                                      </p:cBhvr>
                                      <p:to>
                                        <p:strVal val="visible"/>
                                      </p:to>
                                    </p:set>
                                    <p:animEffect transition="in" filter="fade">
                                      <p:cBhvr>
                                        <p:cTn id="14" dur="1000"/>
                                        <p:tgtEl>
                                          <p:spTgt spid="23555">
                                            <p:txEl>
                                              <p:pRg st="1" end="1"/>
                                            </p:txEl>
                                          </p:spTgt>
                                        </p:tgtEl>
                                      </p:cBhvr>
                                    </p:animEffect>
                                    <p:anim calcmode="lin" valueType="num">
                                      <p:cBhvr>
                                        <p:cTn id="15" dur="1000" fill="hold"/>
                                        <p:tgtEl>
                                          <p:spTgt spid="23555">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2355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23555">
                                            <p:txEl>
                                              <p:pRg st="2" end="2"/>
                                            </p:txEl>
                                          </p:spTgt>
                                        </p:tgtEl>
                                        <p:attrNameLst>
                                          <p:attrName>style.visibility</p:attrName>
                                        </p:attrNameLst>
                                      </p:cBhvr>
                                      <p:to>
                                        <p:strVal val="visible"/>
                                      </p:to>
                                    </p:set>
                                    <p:animEffect transition="in" filter="fade">
                                      <p:cBhvr>
                                        <p:cTn id="21" dur="1000"/>
                                        <p:tgtEl>
                                          <p:spTgt spid="23555">
                                            <p:txEl>
                                              <p:pRg st="2" end="2"/>
                                            </p:txEl>
                                          </p:spTgt>
                                        </p:tgtEl>
                                      </p:cBhvr>
                                    </p:animEffect>
                                    <p:anim calcmode="lin" valueType="num">
                                      <p:cBhvr>
                                        <p:cTn id="22" dur="1000" fill="hold"/>
                                        <p:tgtEl>
                                          <p:spTgt spid="23555">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2355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23555">
                                            <p:txEl>
                                              <p:pRg st="3" end="3"/>
                                            </p:txEl>
                                          </p:spTgt>
                                        </p:tgtEl>
                                        <p:attrNameLst>
                                          <p:attrName>style.visibility</p:attrName>
                                        </p:attrNameLst>
                                      </p:cBhvr>
                                      <p:to>
                                        <p:strVal val="visible"/>
                                      </p:to>
                                    </p:set>
                                    <p:animEffect transition="in" filter="fade">
                                      <p:cBhvr>
                                        <p:cTn id="28" dur="1000"/>
                                        <p:tgtEl>
                                          <p:spTgt spid="23555">
                                            <p:txEl>
                                              <p:pRg st="3" end="3"/>
                                            </p:txEl>
                                          </p:spTgt>
                                        </p:tgtEl>
                                      </p:cBhvr>
                                    </p:animEffect>
                                    <p:anim calcmode="lin" valueType="num">
                                      <p:cBhvr>
                                        <p:cTn id="29" dur="1000" fill="hold"/>
                                        <p:tgtEl>
                                          <p:spTgt spid="23555">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23555">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23555">
                                            <p:txEl>
                                              <p:pRg st="4" end="4"/>
                                            </p:txEl>
                                          </p:spTgt>
                                        </p:tgtEl>
                                        <p:attrNameLst>
                                          <p:attrName>style.visibility</p:attrName>
                                        </p:attrNameLst>
                                      </p:cBhvr>
                                      <p:to>
                                        <p:strVal val="visible"/>
                                      </p:to>
                                    </p:set>
                                    <p:animEffect transition="in" filter="fade">
                                      <p:cBhvr>
                                        <p:cTn id="35" dur="1000"/>
                                        <p:tgtEl>
                                          <p:spTgt spid="23555">
                                            <p:txEl>
                                              <p:pRg st="4" end="4"/>
                                            </p:txEl>
                                          </p:spTgt>
                                        </p:tgtEl>
                                      </p:cBhvr>
                                    </p:animEffect>
                                    <p:anim calcmode="lin" valueType="num">
                                      <p:cBhvr>
                                        <p:cTn id="36" dur="1000" fill="hold"/>
                                        <p:tgtEl>
                                          <p:spTgt spid="23555">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23555">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23555">
                                            <p:txEl>
                                              <p:pRg st="5" end="5"/>
                                            </p:txEl>
                                          </p:spTgt>
                                        </p:tgtEl>
                                        <p:attrNameLst>
                                          <p:attrName>style.visibility</p:attrName>
                                        </p:attrNameLst>
                                      </p:cBhvr>
                                      <p:to>
                                        <p:strVal val="visible"/>
                                      </p:to>
                                    </p:set>
                                    <p:animEffect transition="in" filter="fade">
                                      <p:cBhvr>
                                        <p:cTn id="42" dur="1000"/>
                                        <p:tgtEl>
                                          <p:spTgt spid="23555">
                                            <p:txEl>
                                              <p:pRg st="5" end="5"/>
                                            </p:txEl>
                                          </p:spTgt>
                                        </p:tgtEl>
                                      </p:cBhvr>
                                    </p:animEffect>
                                    <p:anim calcmode="lin" valueType="num">
                                      <p:cBhvr>
                                        <p:cTn id="43" dur="1000" fill="hold"/>
                                        <p:tgtEl>
                                          <p:spTgt spid="23555">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23555">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23555">
                                            <p:txEl>
                                              <p:pRg st="6" end="6"/>
                                            </p:txEl>
                                          </p:spTgt>
                                        </p:tgtEl>
                                        <p:attrNameLst>
                                          <p:attrName>style.visibility</p:attrName>
                                        </p:attrNameLst>
                                      </p:cBhvr>
                                      <p:to>
                                        <p:strVal val="visible"/>
                                      </p:to>
                                    </p:set>
                                    <p:animEffect transition="in" filter="fade">
                                      <p:cBhvr>
                                        <p:cTn id="49" dur="1000"/>
                                        <p:tgtEl>
                                          <p:spTgt spid="23555">
                                            <p:txEl>
                                              <p:pRg st="6" end="6"/>
                                            </p:txEl>
                                          </p:spTgt>
                                        </p:tgtEl>
                                      </p:cBhvr>
                                    </p:animEffect>
                                    <p:anim calcmode="lin" valueType="num">
                                      <p:cBhvr>
                                        <p:cTn id="50" dur="1000" fill="hold"/>
                                        <p:tgtEl>
                                          <p:spTgt spid="23555">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23555">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23555">
                                            <p:txEl>
                                              <p:pRg st="7" end="7"/>
                                            </p:txEl>
                                          </p:spTgt>
                                        </p:tgtEl>
                                        <p:attrNameLst>
                                          <p:attrName>style.visibility</p:attrName>
                                        </p:attrNameLst>
                                      </p:cBhvr>
                                      <p:to>
                                        <p:strVal val="visible"/>
                                      </p:to>
                                    </p:set>
                                    <p:animEffect transition="in" filter="fade">
                                      <p:cBhvr>
                                        <p:cTn id="56" dur="1000"/>
                                        <p:tgtEl>
                                          <p:spTgt spid="23555">
                                            <p:txEl>
                                              <p:pRg st="7" end="7"/>
                                            </p:txEl>
                                          </p:spTgt>
                                        </p:tgtEl>
                                      </p:cBhvr>
                                    </p:animEffect>
                                    <p:anim calcmode="lin" valueType="num">
                                      <p:cBhvr>
                                        <p:cTn id="57" dur="1000" fill="hold"/>
                                        <p:tgtEl>
                                          <p:spTgt spid="23555">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3555">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grpId="0" nodeType="clickEffect">
                                  <p:stCondLst>
                                    <p:cond delay="0"/>
                                  </p:stCondLst>
                                  <p:childTnLst>
                                    <p:set>
                                      <p:cBhvr>
                                        <p:cTn id="62" dur="1" fill="hold">
                                          <p:stCondLst>
                                            <p:cond delay="0"/>
                                          </p:stCondLst>
                                        </p:cTn>
                                        <p:tgtEl>
                                          <p:spTgt spid="23555">
                                            <p:txEl>
                                              <p:pRg st="8" end="8"/>
                                            </p:txEl>
                                          </p:spTgt>
                                        </p:tgtEl>
                                        <p:attrNameLst>
                                          <p:attrName>style.visibility</p:attrName>
                                        </p:attrNameLst>
                                      </p:cBhvr>
                                      <p:to>
                                        <p:strVal val="visible"/>
                                      </p:to>
                                    </p:set>
                                    <p:animEffect transition="in" filter="fade">
                                      <p:cBhvr>
                                        <p:cTn id="63" dur="1000"/>
                                        <p:tgtEl>
                                          <p:spTgt spid="23555">
                                            <p:txEl>
                                              <p:pRg st="8" end="8"/>
                                            </p:txEl>
                                          </p:spTgt>
                                        </p:tgtEl>
                                      </p:cBhvr>
                                    </p:animEffect>
                                    <p:anim calcmode="lin" valueType="num">
                                      <p:cBhvr>
                                        <p:cTn id="64" dur="1000" fill="hold"/>
                                        <p:tgtEl>
                                          <p:spTgt spid="23555">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23555">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grpId="0" nodeType="clickEffect">
                                  <p:stCondLst>
                                    <p:cond delay="0"/>
                                  </p:stCondLst>
                                  <p:childTnLst>
                                    <p:set>
                                      <p:cBhvr>
                                        <p:cTn id="69" dur="1" fill="hold">
                                          <p:stCondLst>
                                            <p:cond delay="0"/>
                                          </p:stCondLst>
                                        </p:cTn>
                                        <p:tgtEl>
                                          <p:spTgt spid="23555">
                                            <p:txEl>
                                              <p:pRg st="9" end="9"/>
                                            </p:txEl>
                                          </p:spTgt>
                                        </p:tgtEl>
                                        <p:attrNameLst>
                                          <p:attrName>style.visibility</p:attrName>
                                        </p:attrNameLst>
                                      </p:cBhvr>
                                      <p:to>
                                        <p:strVal val="visible"/>
                                      </p:to>
                                    </p:set>
                                    <p:animEffect transition="in" filter="fade">
                                      <p:cBhvr>
                                        <p:cTn id="70" dur="1000"/>
                                        <p:tgtEl>
                                          <p:spTgt spid="23555">
                                            <p:txEl>
                                              <p:pRg st="9" end="9"/>
                                            </p:txEl>
                                          </p:spTgt>
                                        </p:tgtEl>
                                      </p:cBhvr>
                                    </p:animEffect>
                                    <p:anim calcmode="lin" valueType="num">
                                      <p:cBhvr>
                                        <p:cTn id="71" dur="1000" fill="hold"/>
                                        <p:tgtEl>
                                          <p:spTgt spid="23555">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23555">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5"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3"/>
          <p:cNvSpPr>
            <a:spLocks noGrp="1" noChangeArrowheads="1"/>
          </p:cNvSpPr>
          <p:nvPr>
            <p:ph type="body" idx="1"/>
          </p:nvPr>
        </p:nvSpPr>
        <p:spPr>
          <a:xfrm>
            <a:off x="323850" y="908050"/>
            <a:ext cx="8362950" cy="5761038"/>
          </a:xfrm>
        </p:spPr>
        <p:txBody>
          <a:bodyPr/>
          <a:lstStyle/>
          <a:p>
            <a:pPr algn="just">
              <a:lnSpc>
                <a:spcPct val="80000"/>
              </a:lnSpc>
              <a:buFont typeface="Wingdings" pitchFamily="2" charset="2"/>
              <a:buNone/>
            </a:pPr>
            <a:r>
              <a:rPr lang="el-GR" altLang="el-GR" sz="1800" dirty="0" smtClean="0">
                <a:latin typeface="Arial" panose="020B0604020202020204" pitchFamily="34" charset="0"/>
                <a:cs typeface="Arial" panose="020B0604020202020204" pitchFamily="34" charset="0"/>
                <a:sym typeface="Wingdings" pitchFamily="2" charset="2"/>
              </a:rPr>
              <a:t>	Πιο συγκεκριμένα:</a:t>
            </a:r>
          </a:p>
          <a:p>
            <a:pPr algn="just">
              <a:lnSpc>
                <a:spcPct val="80000"/>
              </a:lnSpc>
              <a:buFont typeface="Wingdings" pitchFamily="2" charset="2"/>
              <a:buChar char="v"/>
            </a:pPr>
            <a:r>
              <a:rPr lang="el-GR" sz="1800" b="1" dirty="0" smtClean="0">
                <a:latin typeface="Arial" panose="020B0604020202020204" pitchFamily="34" charset="0"/>
                <a:cs typeface="Arial" panose="020B0604020202020204" pitchFamily="34" charset="0"/>
              </a:rPr>
              <a:t>Ωρίμανση των δεξιοτήτων στη </a:t>
            </a:r>
            <a:r>
              <a:rPr lang="el-GR" sz="1800" b="1" dirty="0" err="1" smtClean="0">
                <a:latin typeface="Arial" panose="020B0604020202020204" pitchFamily="34" charset="0"/>
                <a:cs typeface="Arial" panose="020B0604020202020204" pitchFamily="34" charset="0"/>
              </a:rPr>
              <a:t>νευρομυϊκή</a:t>
            </a:r>
            <a:r>
              <a:rPr lang="el-GR" sz="1800" b="1" dirty="0" smtClean="0">
                <a:latin typeface="Arial" panose="020B0604020202020204" pitchFamily="34" charset="0"/>
                <a:cs typeface="Arial" panose="020B0604020202020204" pitchFamily="34" charset="0"/>
              </a:rPr>
              <a:t> οργάνωση και συντονισμό στην αδρή κινητικότητα</a:t>
            </a:r>
            <a:endParaRPr lang="en-US" sz="1800" b="1" dirty="0" smtClean="0">
              <a:latin typeface="Arial" panose="020B0604020202020204" pitchFamily="34" charset="0"/>
              <a:cs typeface="Arial" panose="020B0604020202020204" pitchFamily="34" charset="0"/>
            </a:endParaRPr>
          </a:p>
          <a:p>
            <a:pPr algn="just">
              <a:lnSpc>
                <a:spcPct val="80000"/>
              </a:lnSpc>
              <a:buFont typeface="Wingdings" pitchFamily="2" charset="2"/>
              <a:buChar char="§"/>
            </a:pPr>
            <a:r>
              <a:rPr lang="el-GR" sz="1800" dirty="0" smtClean="0">
                <a:latin typeface="Arial" panose="020B0604020202020204" pitchFamily="34" charset="0"/>
                <a:cs typeface="Arial" panose="020B0604020202020204" pitchFamily="34" charset="0"/>
              </a:rPr>
              <a:t>Κατά τη βάδιση </a:t>
            </a:r>
            <a:r>
              <a:rPr lang="el-GR" sz="1800" b="1" dirty="0" smtClean="0">
                <a:latin typeface="Arial" panose="020B0604020202020204" pitchFamily="34" charset="0"/>
                <a:cs typeface="Arial" panose="020B0604020202020204" pitchFamily="34" charset="0"/>
              </a:rPr>
              <a:t>εναλλάσσει  βήματα</a:t>
            </a:r>
            <a:r>
              <a:rPr lang="el-GR" sz="1800" dirty="0" smtClean="0">
                <a:latin typeface="Arial" panose="020B0604020202020204" pitchFamily="34" charset="0"/>
                <a:cs typeface="Arial" panose="020B0604020202020204" pitchFamily="34" charset="0"/>
              </a:rPr>
              <a:t>  σε ευθεία γραμμή, εμπρός, πίσω. </a:t>
            </a:r>
          </a:p>
          <a:p>
            <a:pPr algn="just">
              <a:lnSpc>
                <a:spcPct val="80000"/>
              </a:lnSpc>
              <a:buFont typeface="Wingdings" pitchFamily="2" charset="2"/>
              <a:buChar char="§"/>
            </a:pPr>
            <a:r>
              <a:rPr lang="el-GR" sz="1800" b="1" dirty="0" smtClean="0">
                <a:latin typeface="Arial" panose="020B0604020202020204" pitchFamily="34" charset="0"/>
                <a:cs typeface="Arial" panose="020B0604020202020204" pitchFamily="34" charset="0"/>
              </a:rPr>
              <a:t>Στέκεται στο ένα πόδι</a:t>
            </a:r>
            <a:r>
              <a:rPr lang="el-GR" sz="1800" dirty="0" smtClean="0">
                <a:latin typeface="Arial" panose="020B0604020202020204" pitchFamily="34" charset="0"/>
                <a:cs typeface="Arial" panose="020B0604020202020204" pitchFamily="34" charset="0"/>
              </a:rPr>
              <a:t>.</a:t>
            </a:r>
          </a:p>
          <a:p>
            <a:pPr algn="just">
              <a:lnSpc>
                <a:spcPct val="80000"/>
              </a:lnSpc>
              <a:buFont typeface="Wingdings" pitchFamily="2" charset="2"/>
              <a:buChar char="§"/>
            </a:pPr>
            <a:r>
              <a:rPr lang="el-GR" sz="1800" b="1" dirty="0" smtClean="0">
                <a:latin typeface="Arial" panose="020B0604020202020204" pitchFamily="34" charset="0"/>
                <a:cs typeface="Arial" panose="020B0604020202020204" pitchFamily="34" charset="0"/>
              </a:rPr>
              <a:t>Ανεβαίνει/κατεβαίνει σκαλιά.</a:t>
            </a:r>
          </a:p>
          <a:p>
            <a:pPr algn="just">
              <a:lnSpc>
                <a:spcPct val="80000"/>
              </a:lnSpc>
              <a:buFont typeface="Wingdings" pitchFamily="2" charset="2"/>
              <a:buChar char="§"/>
            </a:pPr>
            <a:r>
              <a:rPr lang="el-GR" sz="1800" b="1" dirty="0" smtClean="0">
                <a:latin typeface="Arial" panose="020B0604020202020204" pitchFamily="34" charset="0"/>
                <a:cs typeface="Arial" panose="020B0604020202020204" pitchFamily="34" charset="0"/>
              </a:rPr>
              <a:t>Τρέχει.</a:t>
            </a:r>
          </a:p>
          <a:p>
            <a:pPr algn="just">
              <a:lnSpc>
                <a:spcPct val="80000"/>
              </a:lnSpc>
              <a:buFont typeface="Wingdings" pitchFamily="2" charset="2"/>
              <a:buChar char="§"/>
            </a:pPr>
            <a:r>
              <a:rPr lang="el-GR" sz="1800" b="1" dirty="0" smtClean="0">
                <a:latin typeface="Arial" panose="020B0604020202020204" pitchFamily="34" charset="0"/>
                <a:cs typeface="Arial" panose="020B0604020202020204" pitchFamily="34" charset="0"/>
              </a:rPr>
              <a:t>Πετά, πιάνει, κλωτσά μπάλα</a:t>
            </a:r>
            <a:r>
              <a:rPr lang="el-GR" sz="1800" dirty="0" smtClean="0">
                <a:latin typeface="Arial" panose="020B0604020202020204" pitchFamily="34" charset="0"/>
                <a:cs typeface="Arial" panose="020B0604020202020204" pitchFamily="34" charset="0"/>
              </a:rPr>
              <a:t>.</a:t>
            </a:r>
          </a:p>
          <a:p>
            <a:pPr algn="just">
              <a:lnSpc>
                <a:spcPct val="80000"/>
              </a:lnSpc>
              <a:buFont typeface="Wingdings" pitchFamily="2" charset="2"/>
              <a:buChar char="§"/>
            </a:pPr>
            <a:r>
              <a:rPr lang="el-GR" sz="1800" dirty="0" smtClean="0">
                <a:latin typeface="Arial" panose="020B0604020202020204" pitchFamily="34" charset="0"/>
                <a:cs typeface="Arial" panose="020B0604020202020204" pitchFamily="34" charset="0"/>
              </a:rPr>
              <a:t>Παίζει μπόουλινγκ, πετά στόχους, γυρίζει σκοινάκι, κάνει κούνια και τσουλήθρα.</a:t>
            </a:r>
          </a:p>
          <a:p>
            <a:pPr algn="just">
              <a:lnSpc>
                <a:spcPct val="80000"/>
              </a:lnSpc>
              <a:buFont typeface="Wingdings" pitchFamily="2" charset="2"/>
              <a:buChar char="v"/>
            </a:pPr>
            <a:r>
              <a:rPr lang="el-GR" sz="1800" b="1" dirty="0" smtClean="0">
                <a:latin typeface="Arial" panose="020B0604020202020204" pitchFamily="34" charset="0"/>
                <a:cs typeface="Arial" panose="020B0604020202020204" pitchFamily="34" charset="0"/>
              </a:rPr>
              <a:t>Ωρίμανση των δεξιοτήτων στη </a:t>
            </a:r>
            <a:r>
              <a:rPr lang="el-GR" sz="1800" b="1" dirty="0" err="1" smtClean="0">
                <a:latin typeface="Arial" panose="020B0604020202020204" pitchFamily="34" charset="0"/>
                <a:cs typeface="Arial" panose="020B0604020202020204" pitchFamily="34" charset="0"/>
              </a:rPr>
              <a:t>νευρομυική</a:t>
            </a:r>
            <a:r>
              <a:rPr lang="el-GR" sz="1800" b="1" dirty="0" smtClean="0">
                <a:latin typeface="Arial" panose="020B0604020202020204" pitchFamily="34" charset="0"/>
                <a:cs typeface="Arial" panose="020B0604020202020204" pitchFamily="34" charset="0"/>
              </a:rPr>
              <a:t> οργάνωση και συντονισμό στη λεπτή κινητικότητα – αυτοεξυπηρέτηση</a:t>
            </a:r>
            <a:endParaRPr lang="el-GR" sz="1800" dirty="0" smtClean="0">
              <a:latin typeface="Arial" panose="020B0604020202020204" pitchFamily="34" charset="0"/>
              <a:cs typeface="Arial" panose="020B0604020202020204" pitchFamily="34" charset="0"/>
            </a:endParaRPr>
          </a:p>
          <a:p>
            <a:pPr algn="just" eaLnBrk="1" hangingPunct="1">
              <a:lnSpc>
                <a:spcPct val="80000"/>
              </a:lnSpc>
              <a:buFont typeface="Wingdings" pitchFamily="2" charset="2"/>
              <a:buChar char="§"/>
            </a:pPr>
            <a:r>
              <a:rPr lang="el-GR" sz="1800" dirty="0" smtClean="0">
                <a:latin typeface="Arial" panose="020B0604020202020204" pitchFamily="34" charset="0"/>
                <a:cs typeface="Arial" panose="020B0604020202020204" pitchFamily="34" charset="0"/>
              </a:rPr>
              <a:t>Έχουν αναπτυχθεί περισσότερο οι δεξιότητες που αφορούν: τον </a:t>
            </a:r>
            <a:r>
              <a:rPr lang="el-GR" sz="1800" b="1" dirty="0" err="1" smtClean="0">
                <a:latin typeface="Arial" panose="020B0604020202020204" pitchFamily="34" charset="0"/>
                <a:cs typeface="Arial" panose="020B0604020202020204" pitchFamily="34" charset="0"/>
              </a:rPr>
              <a:t>οπτικοκινητικό</a:t>
            </a:r>
            <a:r>
              <a:rPr lang="el-GR" sz="1800" b="1" dirty="0" smtClean="0">
                <a:latin typeface="Arial" panose="020B0604020202020204" pitchFamily="34" charset="0"/>
                <a:cs typeface="Arial" panose="020B0604020202020204" pitchFamily="34" charset="0"/>
              </a:rPr>
              <a:t> συντονισμό</a:t>
            </a:r>
            <a:r>
              <a:rPr lang="el-GR" sz="1800" dirty="0" smtClean="0">
                <a:latin typeface="Arial" panose="020B0604020202020204" pitchFamily="34" charset="0"/>
                <a:cs typeface="Arial" panose="020B0604020202020204" pitchFamily="34" charset="0"/>
              </a:rPr>
              <a:t> και τη </a:t>
            </a:r>
            <a:r>
              <a:rPr lang="el-GR" sz="1800" b="1" dirty="0" smtClean="0">
                <a:latin typeface="Arial" panose="020B0604020202020204" pitchFamily="34" charset="0"/>
                <a:cs typeface="Arial" panose="020B0604020202020204" pitchFamily="34" charset="0"/>
              </a:rPr>
              <a:t>χρήση των χεριών </a:t>
            </a:r>
            <a:r>
              <a:rPr lang="en-US" sz="1800" dirty="0" smtClean="0">
                <a:latin typeface="Arial" panose="020B0604020202020204" pitchFamily="34" charset="0"/>
                <a:cs typeface="Arial" panose="020B0604020202020204" pitchFamily="34" charset="0"/>
              </a:rPr>
              <a:t>(</a:t>
            </a:r>
            <a:r>
              <a:rPr lang="el-GR" sz="1800" dirty="0" smtClean="0">
                <a:latin typeface="Arial" panose="020B0604020202020204" pitchFamily="34" charset="0"/>
                <a:cs typeface="Arial" panose="020B0604020202020204" pitchFamily="34" charset="0"/>
              </a:rPr>
              <a:t>μαθαίνει να:</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κάνει</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παλαμιαία σύλληψη – διπολική και τριποδική λαβή / σπρώχνει, τραβά, μαζεύει, μεταφέρει αντικείμενα  / απομόνωση δακτύλων –δείχνει με το δείχτη, χρησιμοποιεί μαρκαδόρο και </a:t>
            </a:r>
            <a:r>
              <a:rPr lang="el-GR" sz="1800" dirty="0" err="1" smtClean="0">
                <a:latin typeface="Arial" panose="020B0604020202020204" pitchFamily="34" charset="0"/>
                <a:cs typeface="Arial" panose="020B0604020202020204" pitchFamily="34" charset="0"/>
              </a:rPr>
              <a:t>κηρομπογιά</a:t>
            </a:r>
            <a:r>
              <a:rPr lang="el-GR" sz="1800" dirty="0" smtClean="0">
                <a:latin typeface="Arial" panose="020B0604020202020204" pitchFamily="34" charset="0"/>
                <a:cs typeface="Arial" panose="020B0604020202020204" pitchFamily="34" charset="0"/>
              </a:rPr>
              <a:t>, κάνει μουτζούρες, φτιάχνει κύκλο, ενώνει τελείες και ίδιες εικόνες, κυκλώνει τα ζητούμενα, περνά χάντρες, βάζει καρφάκια, κτίζει  και αντιγράφει  με τουβλάκια πύργους, φτιάχνει απλά  πάζλ, χρησιμοποιεί περισσότερο πιρούνι και κουτάλι, ξεντύνεται, βγάζει τα παπούτσια του κ.λ.π.)</a:t>
            </a:r>
          </a:p>
          <a:p>
            <a:pPr algn="just" eaLnBrk="1" hangingPunct="1">
              <a:lnSpc>
                <a:spcPct val="80000"/>
              </a:lnSpc>
              <a:buFont typeface="Wingdings" pitchFamily="2" charset="2"/>
              <a:buChar char="§"/>
            </a:pPr>
            <a:r>
              <a:rPr lang="el-GR" sz="1800" dirty="0" smtClean="0">
                <a:latin typeface="Arial" panose="020B0604020202020204" pitchFamily="34" charset="0"/>
                <a:cs typeface="Arial" panose="020B0604020202020204" pitchFamily="34" charset="0"/>
              </a:rPr>
              <a:t>Παρουσιάζει </a:t>
            </a:r>
            <a:r>
              <a:rPr lang="el-GR" sz="1800" b="1" dirty="0" smtClean="0">
                <a:latin typeface="Arial" panose="020B0604020202020204" pitchFamily="34" charset="0"/>
                <a:cs typeface="Arial" panose="020B0604020202020204" pitchFamily="34" charset="0"/>
              </a:rPr>
              <a:t>ωρίμανση</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στον έλεγχο της  κύστης  και του εντέρου </a:t>
            </a:r>
            <a:r>
              <a:rPr lang="el-GR" sz="1800" dirty="0" smtClean="0">
                <a:latin typeface="Arial" panose="020B0604020202020204" pitchFamily="34" charset="0"/>
                <a:cs typeface="Arial" panose="020B0604020202020204" pitchFamily="34" charset="0"/>
              </a:rPr>
              <a:t>κατά τη διάρκεια της ημέρας. </a:t>
            </a:r>
          </a:p>
        </p:txBody>
      </p:sp>
      <p:sp>
        <p:nvSpPr>
          <p:cNvPr id="24578" name="Τίτλος 1"/>
          <p:cNvSpPr>
            <a:spLocks noGrp="1"/>
          </p:cNvSpPr>
          <p:nvPr>
            <p:ph type="title"/>
          </p:nvPr>
        </p:nvSpPr>
        <p:spPr>
          <a:xfrm>
            <a:off x="468313" y="0"/>
            <a:ext cx="8243887" cy="1314450"/>
          </a:xfrm>
          <a:noFill/>
        </p:spPr>
        <p:txBody>
          <a:bodyPr/>
          <a:lstStyle/>
          <a:p>
            <a:pPr algn="l" eaLnBrk="1" hangingPunct="1"/>
            <a:r>
              <a:rPr lang="el-GR" sz="2000" b="1" dirty="0" err="1" smtClean="0"/>
              <a:t>Εργοθεραπεία</a:t>
            </a:r>
            <a:r>
              <a:rPr lang="el-GR" dirty="0" smtClean="0"/>
              <a:t> </a:t>
            </a:r>
            <a:br>
              <a:rPr lang="el-GR" dirty="0" smtClean="0"/>
            </a:br>
            <a:endParaRPr lang="el-GR" altLang="el-GR"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5602" name="Τίτλος 1"/>
          <p:cNvSpPr>
            <a:spLocks noGrp="1"/>
          </p:cNvSpPr>
          <p:nvPr>
            <p:ph type="title" idx="4294967295"/>
          </p:nvPr>
        </p:nvSpPr>
        <p:spPr>
          <a:xfrm>
            <a:off x="395288" y="260350"/>
            <a:ext cx="8302625" cy="288925"/>
          </a:xfrm>
        </p:spPr>
        <p:txBody>
          <a:bodyPr anchor="ctr"/>
          <a:lstStyle/>
          <a:p>
            <a:pPr algn="l" eaLnBrk="1" hangingPunct="1">
              <a:defRPr/>
            </a:pPr>
            <a:r>
              <a:rPr lang="el-GR" sz="2000" b="1" dirty="0"/>
              <a:t>Εργοθεραπεία</a:t>
            </a:r>
            <a:endParaRPr lang="el-GR" altLang="el-GR" sz="2000" b="1" dirty="0" smtClean="0"/>
          </a:p>
        </p:txBody>
      </p:sp>
      <p:sp>
        <p:nvSpPr>
          <p:cNvPr id="24579" name="Θέση περιεχομένου 2"/>
          <p:cNvSpPr>
            <a:spLocks noGrp="1"/>
          </p:cNvSpPr>
          <p:nvPr>
            <p:ph idx="4294967295"/>
          </p:nvPr>
        </p:nvSpPr>
        <p:spPr>
          <a:xfrm>
            <a:off x="395288" y="620713"/>
            <a:ext cx="8218487" cy="5834062"/>
          </a:xfrm>
        </p:spPr>
        <p:txBody>
          <a:bodyPr/>
          <a:lstStyle/>
          <a:p>
            <a:pPr algn="just">
              <a:buFont typeface="Wingdings" pitchFamily="2" charset="2"/>
              <a:buChar char="v"/>
            </a:pPr>
            <a:r>
              <a:rPr lang="el-GR" sz="1800" b="1" dirty="0" smtClean="0">
                <a:latin typeface="Arial" panose="020B0604020202020204" pitchFamily="34" charset="0"/>
                <a:cs typeface="Arial" panose="020B0604020202020204" pitchFamily="34" charset="0"/>
              </a:rPr>
              <a:t>Ωρίμανση των δεξιοτήτων στο λόγο, την έκφραση και την επικοινωνία </a:t>
            </a:r>
            <a:endParaRPr lang="el-GR" sz="1800" dirty="0" smtClean="0">
              <a:latin typeface="Arial" panose="020B0604020202020204" pitchFamily="34" charset="0"/>
              <a:cs typeface="Arial" panose="020B0604020202020204" pitchFamily="34" charset="0"/>
            </a:endParaRPr>
          </a:p>
          <a:p>
            <a:pPr algn="just"/>
            <a:r>
              <a:rPr lang="el-GR" sz="1800" dirty="0" smtClean="0">
                <a:latin typeface="Arial" panose="020B0604020202020204" pitchFamily="34" charset="0"/>
                <a:cs typeface="Arial" panose="020B0604020202020204" pitchFamily="34" charset="0"/>
              </a:rPr>
              <a:t>Διαθέτει </a:t>
            </a:r>
            <a:r>
              <a:rPr lang="el-GR" sz="1800" b="1" dirty="0" smtClean="0">
                <a:latin typeface="Arial" panose="020B0604020202020204" pitchFamily="34" charset="0"/>
                <a:cs typeface="Arial" panose="020B0604020202020204" pitchFamily="34" charset="0"/>
              </a:rPr>
              <a:t>περισσότερη κατανόηση στη χρήση  του προφορικού  λόγου </a:t>
            </a:r>
            <a:r>
              <a:rPr lang="el-GR" sz="1800" dirty="0" smtClean="0">
                <a:latin typeface="Arial" panose="020B0604020202020204" pitchFamily="34" charset="0"/>
                <a:cs typeface="Arial" panose="020B0604020202020204" pitchFamily="34" charset="0"/>
              </a:rPr>
              <a:t>ως μέσω συναλλαγής.</a:t>
            </a:r>
          </a:p>
          <a:p>
            <a:pPr algn="just"/>
            <a:r>
              <a:rPr lang="el-GR" sz="1800" b="1" dirty="0" smtClean="0">
                <a:latin typeface="Arial" panose="020B0604020202020204" pitchFamily="34" charset="0"/>
                <a:cs typeface="Arial" panose="020B0604020202020204" pitchFamily="34" charset="0"/>
              </a:rPr>
              <a:t>Χρησιμοποιεί λέξεις και απλές προτάσεις </a:t>
            </a:r>
            <a:r>
              <a:rPr lang="el-GR" sz="1800" dirty="0" smtClean="0">
                <a:latin typeface="Arial" panose="020B0604020202020204" pitchFamily="34" charset="0"/>
                <a:cs typeface="Arial" panose="020B0604020202020204" pitchFamily="34" charset="0"/>
              </a:rPr>
              <a:t>σε ερωτήσεις που του τίθενται.</a:t>
            </a:r>
          </a:p>
          <a:p>
            <a:pPr algn="just"/>
            <a:r>
              <a:rPr lang="el-GR" sz="1800" b="1" dirty="0" smtClean="0">
                <a:latin typeface="Arial" panose="020B0604020202020204" pitchFamily="34" charset="0"/>
                <a:cs typeface="Arial" panose="020B0604020202020204" pitchFamily="34" charset="0"/>
              </a:rPr>
              <a:t>Αναγνωρίζει και κατονομάζει ήχους, πράγματα, ζώα</a:t>
            </a:r>
            <a:r>
              <a:rPr lang="el-GR" sz="1800" dirty="0" smtClean="0">
                <a:latin typeface="Arial" panose="020B0604020202020204" pitchFamily="34" charset="0"/>
                <a:cs typeface="Arial" panose="020B0604020202020204" pitchFamily="34" charset="0"/>
              </a:rPr>
              <a:t>.</a:t>
            </a:r>
          </a:p>
          <a:p>
            <a:pPr algn="just"/>
            <a:r>
              <a:rPr lang="el-GR" sz="1800" b="1" dirty="0" smtClean="0">
                <a:latin typeface="Arial" panose="020B0604020202020204" pitchFamily="34" charset="0"/>
                <a:cs typeface="Arial" panose="020B0604020202020204" pitchFamily="34" charset="0"/>
              </a:rPr>
              <a:t>Δρα </a:t>
            </a:r>
            <a:r>
              <a:rPr lang="el-GR" sz="1800" dirty="0" smtClean="0">
                <a:latin typeface="Arial" panose="020B0604020202020204" pitchFamily="34" charset="0"/>
                <a:cs typeface="Arial" panose="020B0604020202020204" pitchFamily="34" charset="0"/>
              </a:rPr>
              <a:t>και</a:t>
            </a:r>
            <a:r>
              <a:rPr lang="el-GR" sz="1800" b="1" dirty="0" smtClean="0">
                <a:latin typeface="Arial" panose="020B0604020202020204" pitchFamily="34" charset="0"/>
                <a:cs typeface="Arial" panose="020B0604020202020204" pitchFamily="34" charset="0"/>
              </a:rPr>
              <a:t> μιλάει</a:t>
            </a:r>
            <a:r>
              <a:rPr lang="el-GR" sz="1800" dirty="0" smtClean="0">
                <a:latin typeface="Arial" panose="020B0604020202020204" pitchFamily="34" charset="0"/>
                <a:cs typeface="Arial" panose="020B0604020202020204" pitchFamily="34" charset="0"/>
              </a:rPr>
              <a:t>.</a:t>
            </a:r>
          </a:p>
          <a:p>
            <a:pPr algn="just"/>
            <a:r>
              <a:rPr lang="el-GR" sz="1800" b="1" dirty="0" smtClean="0">
                <a:latin typeface="Arial" panose="020B0604020202020204" pitchFamily="34" charset="0"/>
                <a:cs typeface="Arial" panose="020B0604020202020204" pitchFamily="34" charset="0"/>
              </a:rPr>
              <a:t>Ακολουθεί οδηγίες </a:t>
            </a:r>
            <a:r>
              <a:rPr lang="el-GR" sz="1800" dirty="0" smtClean="0">
                <a:latin typeface="Arial" panose="020B0604020202020204" pitchFamily="34" charset="0"/>
                <a:cs typeface="Arial" panose="020B0604020202020204" pitchFamily="34" charset="0"/>
              </a:rPr>
              <a:t>και </a:t>
            </a:r>
            <a:r>
              <a:rPr lang="el-GR" sz="1800" b="1" dirty="0" smtClean="0">
                <a:latin typeface="Arial" panose="020B0604020202020204" pitchFamily="34" charset="0"/>
                <a:cs typeface="Arial" panose="020B0604020202020204" pitchFamily="34" charset="0"/>
              </a:rPr>
              <a:t>παραγγέλματα</a:t>
            </a:r>
            <a:r>
              <a:rPr lang="el-GR" sz="1800" dirty="0" smtClean="0">
                <a:latin typeface="Arial" panose="020B0604020202020204" pitchFamily="34" charset="0"/>
                <a:cs typeface="Arial" panose="020B0604020202020204" pitchFamily="34" charset="0"/>
              </a:rPr>
              <a:t>.</a:t>
            </a:r>
          </a:p>
          <a:p>
            <a:pPr algn="just">
              <a:buFont typeface="Wingdings" pitchFamily="2" charset="2"/>
              <a:buChar char="v"/>
            </a:pPr>
            <a:r>
              <a:rPr lang="el-GR" sz="1800" b="1" dirty="0" smtClean="0">
                <a:latin typeface="Arial" panose="020B0604020202020204" pitchFamily="34" charset="0"/>
                <a:cs typeface="Arial" panose="020B0604020202020204" pitchFamily="34" charset="0"/>
              </a:rPr>
              <a:t>Ωρίμανση των νοητικών λειτουργιών και μαθησιακών  δεξιοτήτων                                                                                     </a:t>
            </a:r>
            <a:endParaRPr lang="el-GR" sz="1800" dirty="0" smtClean="0">
              <a:latin typeface="Arial" panose="020B0604020202020204" pitchFamily="34" charset="0"/>
              <a:cs typeface="Arial" panose="020B0604020202020204" pitchFamily="34" charset="0"/>
            </a:endParaRPr>
          </a:p>
          <a:p>
            <a:pPr algn="just"/>
            <a:r>
              <a:rPr lang="el-GR" sz="1800" dirty="0" smtClean="0">
                <a:latin typeface="Arial" panose="020B0604020202020204" pitchFamily="34" charset="0"/>
                <a:cs typeface="Arial" panose="020B0604020202020204" pitchFamily="34" charset="0"/>
              </a:rPr>
              <a:t>Διαθέτει </a:t>
            </a:r>
            <a:r>
              <a:rPr lang="el-GR" sz="1800" b="1" dirty="0" smtClean="0">
                <a:latin typeface="Arial" panose="020B0604020202020204" pitchFamily="34" charset="0"/>
                <a:cs typeface="Arial" panose="020B0604020202020204" pitchFamily="34" charset="0"/>
              </a:rPr>
              <a:t>καλύτερη ακουστική διάκριση – αντιληπτικότητα – ετοιμότητα</a:t>
            </a:r>
            <a:r>
              <a:rPr lang="el-GR" sz="1800" dirty="0" smtClean="0">
                <a:latin typeface="Arial" panose="020B0604020202020204" pitchFamily="34" charset="0"/>
                <a:cs typeface="Arial" panose="020B0604020202020204" pitchFamily="34" charset="0"/>
              </a:rPr>
              <a:t>.</a:t>
            </a:r>
          </a:p>
          <a:p>
            <a:pPr algn="just"/>
            <a:r>
              <a:rPr lang="el-GR" sz="1800" dirty="0" smtClean="0">
                <a:latin typeface="Arial" panose="020B0604020202020204" pitchFamily="34" charset="0"/>
                <a:cs typeface="Arial" panose="020B0604020202020204" pitchFamily="34" charset="0"/>
              </a:rPr>
              <a:t>Έχει </a:t>
            </a:r>
            <a:r>
              <a:rPr lang="el-GR" sz="1800" b="1" dirty="0" smtClean="0">
                <a:latin typeface="Arial" panose="020B0604020202020204" pitchFamily="34" charset="0"/>
                <a:cs typeface="Arial" panose="020B0604020202020204" pitchFamily="34" charset="0"/>
              </a:rPr>
              <a:t>καλή </a:t>
            </a:r>
            <a:r>
              <a:rPr lang="el-GR" sz="1800" b="1" dirty="0" err="1" smtClean="0">
                <a:latin typeface="Arial" panose="020B0604020202020204" pitchFamily="34" charset="0"/>
                <a:cs typeface="Arial" panose="020B0604020202020204" pitchFamily="34" charset="0"/>
              </a:rPr>
              <a:t>σωματογνωσία</a:t>
            </a:r>
            <a:r>
              <a:rPr lang="el-GR" sz="1800" b="1" dirty="0" smtClean="0">
                <a:latin typeface="Arial" panose="020B0604020202020204" pitchFamily="34" charset="0"/>
                <a:cs typeface="Arial" panose="020B0604020202020204" pitchFamily="34" charset="0"/>
              </a:rPr>
              <a:t> </a:t>
            </a:r>
            <a:r>
              <a:rPr lang="el-GR" sz="1800" dirty="0" smtClean="0">
                <a:latin typeface="Arial" panose="020B0604020202020204" pitchFamily="34" charset="0"/>
                <a:cs typeface="Arial" panose="020B0604020202020204" pitchFamily="34" charset="0"/>
              </a:rPr>
              <a:t>και </a:t>
            </a:r>
            <a:r>
              <a:rPr lang="el-GR" sz="1800" b="1" dirty="0" err="1" smtClean="0">
                <a:latin typeface="Arial" panose="020B0604020202020204" pitchFamily="34" charset="0"/>
                <a:cs typeface="Arial" panose="020B0604020202020204" pitchFamily="34" charset="0"/>
              </a:rPr>
              <a:t>χωροχρονικό</a:t>
            </a:r>
            <a:r>
              <a:rPr lang="el-GR" sz="1800" b="1" dirty="0" smtClean="0">
                <a:latin typeface="Arial" panose="020B0604020202020204" pitchFamily="34" charset="0"/>
                <a:cs typeface="Arial" panose="020B0604020202020204" pitchFamily="34" charset="0"/>
              </a:rPr>
              <a:t> προσανατολισμό</a:t>
            </a:r>
            <a:r>
              <a:rPr lang="el-GR" sz="1800" dirty="0" smtClean="0">
                <a:latin typeface="Arial" panose="020B0604020202020204" pitchFamily="34" charset="0"/>
                <a:cs typeface="Arial" panose="020B0604020202020204" pitchFamily="34" charset="0"/>
              </a:rPr>
              <a:t>.</a:t>
            </a:r>
          </a:p>
          <a:p>
            <a:pPr algn="just"/>
            <a:r>
              <a:rPr lang="el-GR" sz="1800" b="1" dirty="0" smtClean="0">
                <a:latin typeface="Arial" panose="020B0604020202020204" pitchFamily="34" charset="0"/>
                <a:cs typeface="Arial" panose="020B0604020202020204" pitchFamily="34" charset="0"/>
              </a:rPr>
              <a:t>Κάνει απλές</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ταυτίσεις </a:t>
            </a:r>
            <a:r>
              <a:rPr lang="el-GR" sz="1800" dirty="0" smtClean="0">
                <a:latin typeface="Arial" panose="020B0604020202020204" pitchFamily="34" charset="0"/>
                <a:cs typeface="Arial" panose="020B0604020202020204" pitchFamily="34" charset="0"/>
              </a:rPr>
              <a:t>και </a:t>
            </a:r>
            <a:r>
              <a:rPr lang="el-GR" sz="1800" b="1" dirty="0" smtClean="0">
                <a:latin typeface="Arial" panose="020B0604020202020204" pitchFamily="34" charset="0"/>
                <a:cs typeface="Arial" panose="020B0604020202020204" pitchFamily="34" charset="0"/>
              </a:rPr>
              <a:t>ομαδοποιήσεις</a:t>
            </a:r>
            <a:r>
              <a:rPr lang="el-GR" sz="1800" dirty="0" smtClean="0">
                <a:latin typeface="Arial" panose="020B0604020202020204" pitchFamily="34" charset="0"/>
                <a:cs typeface="Arial" panose="020B0604020202020204" pitchFamily="34" charset="0"/>
              </a:rPr>
              <a:t>.</a:t>
            </a:r>
          </a:p>
          <a:p>
            <a:pPr algn="just"/>
            <a:r>
              <a:rPr lang="el-GR" sz="1800" b="1" dirty="0" smtClean="0">
                <a:latin typeface="Arial" panose="020B0604020202020204" pitchFamily="34" charset="0"/>
                <a:cs typeface="Arial" panose="020B0604020202020204" pitchFamily="34" charset="0"/>
              </a:rPr>
              <a:t>Έχει εμπλουτιστεί το λεξιλόγιό του </a:t>
            </a:r>
            <a:r>
              <a:rPr lang="el-GR" sz="1800" dirty="0" smtClean="0">
                <a:latin typeface="Arial" panose="020B0604020202020204" pitchFamily="34" charset="0"/>
                <a:cs typeface="Arial" panose="020B0604020202020204" pitchFamily="34" charset="0"/>
              </a:rPr>
              <a:t>(βασικές κατηγορίες λεξιλογίου, περιγραφικές, αντίθετες, ποσοτικές, τοπικές, χρονικές έννοιες κ.λ.π.)</a:t>
            </a:r>
          </a:p>
          <a:p>
            <a:pPr algn="just"/>
            <a:r>
              <a:rPr lang="el-GR" sz="1800" dirty="0" smtClean="0">
                <a:latin typeface="Arial" panose="020B0604020202020204" pitchFamily="34" charset="0"/>
                <a:cs typeface="Arial" panose="020B0604020202020204" pitchFamily="34" charset="0"/>
              </a:rPr>
              <a:t>Διαθέτει </a:t>
            </a:r>
            <a:r>
              <a:rPr lang="el-GR" sz="1800" b="1" dirty="0" smtClean="0">
                <a:latin typeface="Arial" panose="020B0604020202020204" pitchFamily="34" charset="0"/>
                <a:cs typeface="Arial" panose="020B0604020202020204" pitchFamily="34" charset="0"/>
              </a:rPr>
              <a:t>περισσότερη  συγκέντρωση προσοχής/μνήμη</a:t>
            </a:r>
            <a:r>
              <a:rPr lang="el-GR" sz="1800" dirty="0" smtClean="0">
                <a:latin typeface="Arial" panose="020B0604020202020204" pitchFamily="34" charset="0"/>
                <a:cs typeface="Arial" panose="020B0604020202020204" pitchFamily="34" charset="0"/>
              </a:rPr>
              <a:t>.</a:t>
            </a:r>
          </a:p>
          <a:p>
            <a:endParaRPr lang="el-GR" sz="1800" dirty="0" smtClean="0"/>
          </a:p>
          <a:p>
            <a:endParaRPr lang="el-GR" sz="1500" dirty="0" smtClean="0"/>
          </a:p>
          <a:p>
            <a:pPr eaLnBrk="1" hangingPunct="1">
              <a:buFontTx/>
              <a:buNone/>
            </a:pPr>
            <a:endParaRPr lang="el-GR" altLang="el-GR" sz="22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1000"/>
                                        <p:tgtEl>
                                          <p:spTgt spid="25602"/>
                                        </p:tgtEl>
                                      </p:cBhvr>
                                    </p:animEffect>
                                    <p:anim calcmode="lin" valueType="num">
                                      <p:cBhvr>
                                        <p:cTn id="8" dur="1000" fill="hold"/>
                                        <p:tgtEl>
                                          <p:spTgt spid="25602"/>
                                        </p:tgtEl>
                                        <p:attrNameLst>
                                          <p:attrName>ppt_x</p:attrName>
                                        </p:attrNameLst>
                                      </p:cBhvr>
                                      <p:tavLst>
                                        <p:tav tm="0">
                                          <p:val>
                                            <p:strVal val="#ppt_x"/>
                                          </p:val>
                                        </p:tav>
                                        <p:tav tm="100000">
                                          <p:val>
                                            <p:strVal val="#ppt_x"/>
                                          </p:val>
                                        </p:tav>
                                      </p:tavLst>
                                    </p:anim>
                                    <p:anim calcmode="lin" valueType="num">
                                      <p:cBhvr>
                                        <p:cTn id="9" dur="1000" fill="hold"/>
                                        <p:tgtEl>
                                          <p:spTgt spid="2560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4579">
                                            <p:txEl>
                                              <p:pRg st="0" end="0"/>
                                            </p:txEl>
                                          </p:spTgt>
                                        </p:tgtEl>
                                        <p:attrNameLst>
                                          <p:attrName>style.visibility</p:attrName>
                                        </p:attrNameLst>
                                      </p:cBhvr>
                                      <p:to>
                                        <p:strVal val="visible"/>
                                      </p:to>
                                    </p:set>
                                    <p:animEffect transition="in" filter="fade">
                                      <p:cBhvr>
                                        <p:cTn id="14" dur="1000"/>
                                        <p:tgtEl>
                                          <p:spTgt spid="24579">
                                            <p:txEl>
                                              <p:pRg st="0" end="0"/>
                                            </p:txEl>
                                          </p:spTgt>
                                        </p:tgtEl>
                                      </p:cBhvr>
                                    </p:animEffect>
                                    <p:anim calcmode="lin" valueType="num">
                                      <p:cBhvr>
                                        <p:cTn id="15" dur="1000" fill="hold"/>
                                        <p:tgtEl>
                                          <p:spTgt spid="2457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457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4579">
                                            <p:txEl>
                                              <p:pRg st="1" end="1"/>
                                            </p:txEl>
                                          </p:spTgt>
                                        </p:tgtEl>
                                        <p:attrNameLst>
                                          <p:attrName>style.visibility</p:attrName>
                                        </p:attrNameLst>
                                      </p:cBhvr>
                                      <p:to>
                                        <p:strVal val="visible"/>
                                      </p:to>
                                    </p:set>
                                    <p:animEffect transition="in" filter="fade">
                                      <p:cBhvr>
                                        <p:cTn id="21" dur="1000"/>
                                        <p:tgtEl>
                                          <p:spTgt spid="24579">
                                            <p:txEl>
                                              <p:pRg st="1" end="1"/>
                                            </p:txEl>
                                          </p:spTgt>
                                        </p:tgtEl>
                                      </p:cBhvr>
                                    </p:animEffect>
                                    <p:anim calcmode="lin" valueType="num">
                                      <p:cBhvr>
                                        <p:cTn id="22" dur="1000" fill="hold"/>
                                        <p:tgtEl>
                                          <p:spTgt spid="2457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457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4579">
                                            <p:txEl>
                                              <p:pRg st="2" end="2"/>
                                            </p:txEl>
                                          </p:spTgt>
                                        </p:tgtEl>
                                        <p:attrNameLst>
                                          <p:attrName>style.visibility</p:attrName>
                                        </p:attrNameLst>
                                      </p:cBhvr>
                                      <p:to>
                                        <p:strVal val="visible"/>
                                      </p:to>
                                    </p:set>
                                    <p:animEffect transition="in" filter="fade">
                                      <p:cBhvr>
                                        <p:cTn id="28" dur="1000"/>
                                        <p:tgtEl>
                                          <p:spTgt spid="24579">
                                            <p:txEl>
                                              <p:pRg st="2" end="2"/>
                                            </p:txEl>
                                          </p:spTgt>
                                        </p:tgtEl>
                                      </p:cBhvr>
                                    </p:animEffect>
                                    <p:anim calcmode="lin" valueType="num">
                                      <p:cBhvr>
                                        <p:cTn id="29" dur="1000" fill="hold"/>
                                        <p:tgtEl>
                                          <p:spTgt spid="2457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457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4579">
                                            <p:txEl>
                                              <p:pRg st="3" end="3"/>
                                            </p:txEl>
                                          </p:spTgt>
                                        </p:tgtEl>
                                        <p:attrNameLst>
                                          <p:attrName>style.visibility</p:attrName>
                                        </p:attrNameLst>
                                      </p:cBhvr>
                                      <p:to>
                                        <p:strVal val="visible"/>
                                      </p:to>
                                    </p:set>
                                    <p:animEffect transition="in" filter="fade">
                                      <p:cBhvr>
                                        <p:cTn id="35" dur="1000"/>
                                        <p:tgtEl>
                                          <p:spTgt spid="24579">
                                            <p:txEl>
                                              <p:pRg st="3" end="3"/>
                                            </p:txEl>
                                          </p:spTgt>
                                        </p:tgtEl>
                                      </p:cBhvr>
                                    </p:animEffect>
                                    <p:anim calcmode="lin" valueType="num">
                                      <p:cBhvr>
                                        <p:cTn id="36" dur="1000" fill="hold"/>
                                        <p:tgtEl>
                                          <p:spTgt spid="2457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457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4579">
                                            <p:txEl>
                                              <p:pRg st="4" end="4"/>
                                            </p:txEl>
                                          </p:spTgt>
                                        </p:tgtEl>
                                        <p:attrNameLst>
                                          <p:attrName>style.visibility</p:attrName>
                                        </p:attrNameLst>
                                      </p:cBhvr>
                                      <p:to>
                                        <p:strVal val="visible"/>
                                      </p:to>
                                    </p:set>
                                    <p:animEffect transition="in" filter="fade">
                                      <p:cBhvr>
                                        <p:cTn id="42" dur="1000"/>
                                        <p:tgtEl>
                                          <p:spTgt spid="24579">
                                            <p:txEl>
                                              <p:pRg st="4" end="4"/>
                                            </p:txEl>
                                          </p:spTgt>
                                        </p:tgtEl>
                                      </p:cBhvr>
                                    </p:animEffect>
                                    <p:anim calcmode="lin" valueType="num">
                                      <p:cBhvr>
                                        <p:cTn id="43" dur="1000" fill="hold"/>
                                        <p:tgtEl>
                                          <p:spTgt spid="2457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2457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4579">
                                            <p:txEl>
                                              <p:pRg st="5" end="5"/>
                                            </p:txEl>
                                          </p:spTgt>
                                        </p:tgtEl>
                                        <p:attrNameLst>
                                          <p:attrName>style.visibility</p:attrName>
                                        </p:attrNameLst>
                                      </p:cBhvr>
                                      <p:to>
                                        <p:strVal val="visible"/>
                                      </p:to>
                                    </p:set>
                                    <p:animEffect transition="in" filter="fade">
                                      <p:cBhvr>
                                        <p:cTn id="49" dur="1000"/>
                                        <p:tgtEl>
                                          <p:spTgt spid="24579">
                                            <p:txEl>
                                              <p:pRg st="5" end="5"/>
                                            </p:txEl>
                                          </p:spTgt>
                                        </p:tgtEl>
                                      </p:cBhvr>
                                    </p:animEffect>
                                    <p:anim calcmode="lin" valueType="num">
                                      <p:cBhvr>
                                        <p:cTn id="50" dur="1000" fill="hold"/>
                                        <p:tgtEl>
                                          <p:spTgt spid="2457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2457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4579">
                                            <p:txEl>
                                              <p:pRg st="7" end="7"/>
                                            </p:txEl>
                                          </p:spTgt>
                                        </p:tgtEl>
                                        <p:attrNameLst>
                                          <p:attrName>style.visibility</p:attrName>
                                        </p:attrNameLst>
                                      </p:cBhvr>
                                      <p:to>
                                        <p:strVal val="visible"/>
                                      </p:to>
                                    </p:set>
                                    <p:animEffect transition="in" filter="fade">
                                      <p:cBhvr>
                                        <p:cTn id="56" dur="1000"/>
                                        <p:tgtEl>
                                          <p:spTgt spid="24579">
                                            <p:txEl>
                                              <p:pRg st="7" end="7"/>
                                            </p:txEl>
                                          </p:spTgt>
                                        </p:tgtEl>
                                      </p:cBhvr>
                                    </p:animEffect>
                                    <p:anim calcmode="lin" valueType="num">
                                      <p:cBhvr>
                                        <p:cTn id="57" dur="1000" fill="hold"/>
                                        <p:tgtEl>
                                          <p:spTgt spid="24579">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24579">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4579">
                                            <p:txEl>
                                              <p:pRg st="6" end="6"/>
                                            </p:txEl>
                                          </p:spTgt>
                                        </p:tgtEl>
                                        <p:attrNameLst>
                                          <p:attrName>style.visibility</p:attrName>
                                        </p:attrNameLst>
                                      </p:cBhvr>
                                      <p:to>
                                        <p:strVal val="visible"/>
                                      </p:to>
                                    </p:set>
                                    <p:animEffect transition="in" filter="fade">
                                      <p:cBhvr>
                                        <p:cTn id="63" dur="1000"/>
                                        <p:tgtEl>
                                          <p:spTgt spid="24579">
                                            <p:txEl>
                                              <p:pRg st="6" end="6"/>
                                            </p:txEl>
                                          </p:spTgt>
                                        </p:tgtEl>
                                      </p:cBhvr>
                                    </p:animEffect>
                                    <p:anim calcmode="lin" valueType="num">
                                      <p:cBhvr>
                                        <p:cTn id="64" dur="1000" fill="hold"/>
                                        <p:tgtEl>
                                          <p:spTgt spid="24579">
                                            <p:txEl>
                                              <p:pRg st="6" end="6"/>
                                            </p:txEl>
                                          </p:spTgt>
                                        </p:tgtEl>
                                        <p:attrNameLst>
                                          <p:attrName>ppt_x</p:attrName>
                                        </p:attrNameLst>
                                      </p:cBhvr>
                                      <p:tavLst>
                                        <p:tav tm="0">
                                          <p:val>
                                            <p:strVal val="#ppt_x"/>
                                          </p:val>
                                        </p:tav>
                                        <p:tav tm="100000">
                                          <p:val>
                                            <p:strVal val="#ppt_x"/>
                                          </p:val>
                                        </p:tav>
                                      </p:tavLst>
                                    </p:anim>
                                    <p:anim calcmode="lin" valueType="num">
                                      <p:cBhvr>
                                        <p:cTn id="65" dur="1000" fill="hold"/>
                                        <p:tgtEl>
                                          <p:spTgt spid="24579">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4579">
                                            <p:txEl>
                                              <p:pRg st="10" end="10"/>
                                            </p:txEl>
                                          </p:spTgt>
                                        </p:tgtEl>
                                        <p:attrNameLst>
                                          <p:attrName>style.visibility</p:attrName>
                                        </p:attrNameLst>
                                      </p:cBhvr>
                                      <p:to>
                                        <p:strVal val="visible"/>
                                      </p:to>
                                    </p:set>
                                    <p:animEffect transition="in" filter="fade">
                                      <p:cBhvr>
                                        <p:cTn id="70" dur="1000"/>
                                        <p:tgtEl>
                                          <p:spTgt spid="24579">
                                            <p:txEl>
                                              <p:pRg st="10" end="10"/>
                                            </p:txEl>
                                          </p:spTgt>
                                        </p:tgtEl>
                                      </p:cBhvr>
                                    </p:animEffect>
                                    <p:anim calcmode="lin" valueType="num">
                                      <p:cBhvr>
                                        <p:cTn id="71" dur="1000" fill="hold"/>
                                        <p:tgtEl>
                                          <p:spTgt spid="24579">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24579">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4579">
                                            <p:txEl>
                                              <p:pRg st="8" end="8"/>
                                            </p:txEl>
                                          </p:spTgt>
                                        </p:tgtEl>
                                        <p:attrNameLst>
                                          <p:attrName>style.visibility</p:attrName>
                                        </p:attrNameLst>
                                      </p:cBhvr>
                                      <p:to>
                                        <p:strVal val="visible"/>
                                      </p:to>
                                    </p:set>
                                    <p:animEffect transition="in" filter="fade">
                                      <p:cBhvr>
                                        <p:cTn id="77" dur="1000"/>
                                        <p:tgtEl>
                                          <p:spTgt spid="24579">
                                            <p:txEl>
                                              <p:pRg st="8" end="8"/>
                                            </p:txEl>
                                          </p:spTgt>
                                        </p:tgtEl>
                                      </p:cBhvr>
                                    </p:animEffect>
                                    <p:anim calcmode="lin" valueType="num">
                                      <p:cBhvr>
                                        <p:cTn id="78" dur="1000" fill="hold"/>
                                        <p:tgtEl>
                                          <p:spTgt spid="24579">
                                            <p:txEl>
                                              <p:pRg st="8" end="8"/>
                                            </p:txEl>
                                          </p:spTgt>
                                        </p:tgtEl>
                                        <p:attrNameLst>
                                          <p:attrName>ppt_x</p:attrName>
                                        </p:attrNameLst>
                                      </p:cBhvr>
                                      <p:tavLst>
                                        <p:tav tm="0">
                                          <p:val>
                                            <p:strVal val="#ppt_x"/>
                                          </p:val>
                                        </p:tav>
                                        <p:tav tm="100000">
                                          <p:val>
                                            <p:strVal val="#ppt_x"/>
                                          </p:val>
                                        </p:tav>
                                      </p:tavLst>
                                    </p:anim>
                                    <p:anim calcmode="lin" valueType="num">
                                      <p:cBhvr>
                                        <p:cTn id="79" dur="1000" fill="hold"/>
                                        <p:tgtEl>
                                          <p:spTgt spid="24579">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4579">
                                            <p:txEl>
                                              <p:pRg st="9" end="9"/>
                                            </p:txEl>
                                          </p:spTgt>
                                        </p:tgtEl>
                                        <p:attrNameLst>
                                          <p:attrName>style.visibility</p:attrName>
                                        </p:attrNameLst>
                                      </p:cBhvr>
                                      <p:to>
                                        <p:strVal val="visible"/>
                                      </p:to>
                                    </p:set>
                                    <p:animEffect transition="in" filter="fade">
                                      <p:cBhvr>
                                        <p:cTn id="84" dur="1000"/>
                                        <p:tgtEl>
                                          <p:spTgt spid="24579">
                                            <p:txEl>
                                              <p:pRg st="9" end="9"/>
                                            </p:txEl>
                                          </p:spTgt>
                                        </p:tgtEl>
                                      </p:cBhvr>
                                    </p:animEffect>
                                    <p:anim calcmode="lin" valueType="num">
                                      <p:cBhvr>
                                        <p:cTn id="85" dur="1000" fill="hold"/>
                                        <p:tgtEl>
                                          <p:spTgt spid="24579">
                                            <p:txEl>
                                              <p:pRg st="9" end="9"/>
                                            </p:txEl>
                                          </p:spTgt>
                                        </p:tgtEl>
                                        <p:attrNameLst>
                                          <p:attrName>ppt_x</p:attrName>
                                        </p:attrNameLst>
                                      </p:cBhvr>
                                      <p:tavLst>
                                        <p:tav tm="0">
                                          <p:val>
                                            <p:strVal val="#ppt_x"/>
                                          </p:val>
                                        </p:tav>
                                        <p:tav tm="100000">
                                          <p:val>
                                            <p:strVal val="#ppt_x"/>
                                          </p:val>
                                        </p:tav>
                                      </p:tavLst>
                                    </p:anim>
                                    <p:anim calcmode="lin" valueType="num">
                                      <p:cBhvr>
                                        <p:cTn id="86" dur="1000" fill="hold"/>
                                        <p:tgtEl>
                                          <p:spTgt spid="24579">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24579">
                                            <p:txEl>
                                              <p:pRg st="11" end="11"/>
                                            </p:txEl>
                                          </p:spTgt>
                                        </p:tgtEl>
                                        <p:attrNameLst>
                                          <p:attrName>style.visibility</p:attrName>
                                        </p:attrNameLst>
                                      </p:cBhvr>
                                      <p:to>
                                        <p:strVal val="visible"/>
                                      </p:to>
                                    </p:set>
                                    <p:animEffect transition="in" filter="fade">
                                      <p:cBhvr>
                                        <p:cTn id="91" dur="1000"/>
                                        <p:tgtEl>
                                          <p:spTgt spid="24579">
                                            <p:txEl>
                                              <p:pRg st="11" end="11"/>
                                            </p:txEl>
                                          </p:spTgt>
                                        </p:tgtEl>
                                      </p:cBhvr>
                                    </p:animEffect>
                                    <p:anim calcmode="lin" valueType="num">
                                      <p:cBhvr>
                                        <p:cTn id="92" dur="1000" fill="hold"/>
                                        <p:tgtEl>
                                          <p:spTgt spid="24579">
                                            <p:txEl>
                                              <p:pRg st="11" end="11"/>
                                            </p:txEl>
                                          </p:spTgt>
                                        </p:tgtEl>
                                        <p:attrNameLst>
                                          <p:attrName>ppt_x</p:attrName>
                                        </p:attrNameLst>
                                      </p:cBhvr>
                                      <p:tavLst>
                                        <p:tav tm="0">
                                          <p:val>
                                            <p:strVal val="#ppt_x"/>
                                          </p:val>
                                        </p:tav>
                                        <p:tav tm="100000">
                                          <p:val>
                                            <p:strVal val="#ppt_x"/>
                                          </p:val>
                                        </p:tav>
                                      </p:tavLst>
                                    </p:anim>
                                    <p:anim calcmode="lin" valueType="num">
                                      <p:cBhvr>
                                        <p:cTn id="93" dur="1000" fill="hold"/>
                                        <p:tgtEl>
                                          <p:spTgt spid="24579">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5" name="Rectangle 3"/>
          <p:cNvSpPr>
            <a:spLocks noGrp="1" noChangeArrowheads="1"/>
          </p:cNvSpPr>
          <p:nvPr>
            <p:ph type="body" idx="1"/>
          </p:nvPr>
        </p:nvSpPr>
        <p:spPr>
          <a:xfrm>
            <a:off x="323850" y="908050"/>
            <a:ext cx="8362950" cy="5148263"/>
          </a:xfrm>
        </p:spPr>
        <p:txBody>
          <a:bodyPr/>
          <a:lstStyle/>
          <a:p>
            <a:pPr algn="just">
              <a:buFont typeface="Wingdings" pitchFamily="2" charset="2"/>
              <a:buChar char="v"/>
            </a:pPr>
            <a:r>
              <a:rPr lang="el-GR" sz="1800" b="1" dirty="0" smtClean="0">
                <a:latin typeface="Arial" panose="020B0604020202020204" pitchFamily="34" charset="0"/>
                <a:cs typeface="Arial" panose="020B0604020202020204" pitchFamily="34" charset="0"/>
              </a:rPr>
              <a:t>Ωρίμανση των δεξιοτήτων στο «</a:t>
            </a:r>
            <a:r>
              <a:rPr lang="el-GR" sz="1800" b="1" dirty="0" err="1" smtClean="0">
                <a:latin typeface="Arial" panose="020B0604020202020204" pitchFamily="34" charset="0"/>
                <a:cs typeface="Arial" panose="020B0604020202020204" pitchFamily="34" charset="0"/>
              </a:rPr>
              <a:t>παίζειν</a:t>
            </a:r>
            <a:r>
              <a:rPr lang="el-GR" sz="1800" b="1" dirty="0" smtClean="0">
                <a:latin typeface="Arial" panose="020B0604020202020204" pitchFamily="34" charset="0"/>
                <a:cs typeface="Arial" panose="020B0604020202020204" pitchFamily="34" charset="0"/>
              </a:rPr>
              <a:t>», την ψυχική ωρίμανση – κοινωνικοποίηση</a:t>
            </a:r>
            <a:endParaRPr lang="el-GR" sz="1800" dirty="0" smtClean="0">
              <a:latin typeface="Arial" panose="020B0604020202020204" pitchFamily="34" charset="0"/>
              <a:cs typeface="Arial" panose="020B0604020202020204" pitchFamily="34" charset="0"/>
            </a:endParaRPr>
          </a:p>
          <a:p>
            <a:pPr algn="just"/>
            <a:r>
              <a:rPr lang="el-GR" sz="1800" b="1" dirty="0" smtClean="0">
                <a:latin typeface="Arial" panose="020B0604020202020204" pitchFamily="34" charset="0"/>
                <a:cs typeface="Arial" panose="020B0604020202020204" pitchFamily="34" charset="0"/>
              </a:rPr>
              <a:t>Συνεργάζεται</a:t>
            </a:r>
            <a:r>
              <a:rPr lang="el-GR" sz="1800" dirty="0" smtClean="0">
                <a:latin typeface="Arial" panose="020B0604020202020204" pitchFamily="34" charset="0"/>
                <a:cs typeface="Arial" panose="020B0604020202020204" pitchFamily="34" charset="0"/>
              </a:rPr>
              <a:t> και </a:t>
            </a:r>
            <a:r>
              <a:rPr lang="el-GR" sz="1800" b="1" dirty="0" smtClean="0">
                <a:latin typeface="Arial" panose="020B0604020202020204" pitchFamily="34" charset="0"/>
                <a:cs typeface="Arial" panose="020B0604020202020204" pitchFamily="34" charset="0"/>
              </a:rPr>
              <a:t>ζητά βοήθεια</a:t>
            </a:r>
            <a:r>
              <a:rPr lang="el-GR" sz="1800" dirty="0" smtClean="0">
                <a:latin typeface="Arial" panose="020B0604020202020204" pitchFamily="34" charset="0"/>
                <a:cs typeface="Arial" panose="020B0604020202020204" pitchFamily="34" charset="0"/>
              </a:rPr>
              <a:t>.</a:t>
            </a:r>
          </a:p>
          <a:p>
            <a:pPr algn="just"/>
            <a:r>
              <a:rPr lang="el-GR" sz="1800" dirty="0" smtClean="0">
                <a:latin typeface="Arial" panose="020B0604020202020204" pitchFamily="34" charset="0"/>
                <a:cs typeface="Arial" panose="020B0604020202020204" pitchFamily="34" charset="0"/>
              </a:rPr>
              <a:t>Ακολουθεί </a:t>
            </a:r>
            <a:r>
              <a:rPr lang="el-GR" sz="1800" b="1" dirty="0" smtClean="0">
                <a:latin typeface="Arial" panose="020B0604020202020204" pitchFamily="34" charset="0"/>
                <a:cs typeface="Arial" panose="020B0604020202020204" pitchFamily="34" charset="0"/>
              </a:rPr>
              <a:t>οδηγίες </a:t>
            </a:r>
            <a:r>
              <a:rPr lang="el-GR" sz="1800" dirty="0" smtClean="0">
                <a:latin typeface="Arial" panose="020B0604020202020204" pitchFamily="34" charset="0"/>
                <a:cs typeface="Arial" panose="020B0604020202020204" pitchFamily="34" charset="0"/>
              </a:rPr>
              <a:t>και </a:t>
            </a:r>
            <a:r>
              <a:rPr lang="el-GR" sz="1800" b="1" dirty="0" smtClean="0">
                <a:latin typeface="Arial" panose="020B0604020202020204" pitchFamily="34" charset="0"/>
                <a:cs typeface="Arial" panose="020B0604020202020204" pitchFamily="34" charset="0"/>
              </a:rPr>
              <a:t>παραγγέλματα</a:t>
            </a:r>
            <a:r>
              <a:rPr lang="el-GR" sz="1800" dirty="0" smtClean="0">
                <a:latin typeface="Arial" panose="020B0604020202020204" pitchFamily="34" charset="0"/>
                <a:cs typeface="Arial" panose="020B0604020202020204" pitchFamily="34" charset="0"/>
              </a:rPr>
              <a:t>.</a:t>
            </a:r>
          </a:p>
          <a:p>
            <a:pPr algn="just"/>
            <a:r>
              <a:rPr lang="el-GR" sz="1800" dirty="0" smtClean="0">
                <a:latin typeface="Arial" panose="020B0604020202020204" pitchFamily="34" charset="0"/>
                <a:cs typeface="Arial" panose="020B0604020202020204" pitchFamily="34" charset="0"/>
              </a:rPr>
              <a:t>Κρατά </a:t>
            </a:r>
            <a:r>
              <a:rPr lang="el-GR" sz="1800" b="1" dirty="0" smtClean="0">
                <a:latin typeface="Arial" panose="020B0604020202020204" pitchFamily="34" charset="0"/>
                <a:cs typeface="Arial" panose="020B0604020202020204" pitchFamily="34" charset="0"/>
              </a:rPr>
              <a:t>κανόνες</a:t>
            </a:r>
            <a:r>
              <a:rPr lang="el-GR" sz="1800" dirty="0" smtClean="0">
                <a:latin typeface="Arial" panose="020B0604020202020204" pitchFamily="34" charset="0"/>
                <a:cs typeface="Arial" panose="020B0604020202020204" pitchFamily="34" charset="0"/>
              </a:rPr>
              <a:t> και </a:t>
            </a:r>
            <a:r>
              <a:rPr lang="el-GR" sz="1800" b="1" dirty="0" smtClean="0">
                <a:latin typeface="Arial" panose="020B0604020202020204" pitchFamily="34" charset="0"/>
                <a:cs typeface="Arial" panose="020B0604020202020204" pitchFamily="34" charset="0"/>
              </a:rPr>
              <a:t>όρια</a:t>
            </a:r>
            <a:r>
              <a:rPr lang="el-GR" sz="1800" dirty="0" smtClean="0">
                <a:latin typeface="Arial" panose="020B0604020202020204" pitchFamily="34" charset="0"/>
                <a:cs typeface="Arial" panose="020B0604020202020204" pitchFamily="34" charset="0"/>
              </a:rPr>
              <a:t>.</a:t>
            </a:r>
          </a:p>
          <a:p>
            <a:pPr algn="just"/>
            <a:r>
              <a:rPr lang="el-GR" sz="1800" dirty="0" smtClean="0">
                <a:latin typeface="Arial" panose="020B0604020202020204" pitchFamily="34" charset="0"/>
                <a:cs typeface="Arial" panose="020B0604020202020204" pitchFamily="34" charset="0"/>
              </a:rPr>
              <a:t>Παίρνει </a:t>
            </a:r>
            <a:r>
              <a:rPr lang="el-GR" sz="1800" b="1" dirty="0" smtClean="0">
                <a:latin typeface="Arial" panose="020B0604020202020204" pitchFamily="34" charset="0"/>
                <a:cs typeface="Arial" panose="020B0604020202020204" pitchFamily="34" charset="0"/>
              </a:rPr>
              <a:t>ευχαρίστηση</a:t>
            </a:r>
            <a:r>
              <a:rPr lang="el-GR" sz="1800" dirty="0" smtClean="0">
                <a:latin typeface="Arial" panose="020B0604020202020204" pitchFamily="34" charset="0"/>
                <a:cs typeface="Arial" panose="020B0604020202020204" pitchFamily="34" charset="0"/>
              </a:rPr>
              <a:t>.</a:t>
            </a:r>
          </a:p>
          <a:p>
            <a:pPr algn="just"/>
            <a:r>
              <a:rPr lang="el-GR" sz="1800" b="1" dirty="0" smtClean="0">
                <a:latin typeface="Arial" panose="020B0604020202020204" pitchFamily="34" charset="0"/>
                <a:cs typeface="Arial" panose="020B0604020202020204" pitchFamily="34" charset="0"/>
              </a:rPr>
              <a:t>Επιλέγει τι θέλει να κάνει</a:t>
            </a:r>
            <a:r>
              <a:rPr lang="el-GR" sz="1800" dirty="0" smtClean="0">
                <a:latin typeface="Arial" panose="020B0604020202020204" pitchFamily="34" charset="0"/>
                <a:cs typeface="Arial" panose="020B0604020202020204" pitchFamily="34" charset="0"/>
              </a:rPr>
              <a:t>.</a:t>
            </a:r>
          </a:p>
          <a:p>
            <a:pPr algn="just"/>
            <a:r>
              <a:rPr lang="el-GR" sz="1800" dirty="0" smtClean="0">
                <a:latin typeface="Arial" panose="020B0604020202020204" pitchFamily="34" charset="0"/>
                <a:cs typeface="Arial" panose="020B0604020202020204" pitchFamily="34" charset="0"/>
              </a:rPr>
              <a:t>Έχει </a:t>
            </a:r>
            <a:r>
              <a:rPr lang="el-GR" sz="1800" b="1" dirty="0" smtClean="0">
                <a:latin typeface="Arial" panose="020B0604020202020204" pitchFamily="34" charset="0"/>
                <a:cs typeface="Arial" panose="020B0604020202020204" pitchFamily="34" charset="0"/>
              </a:rPr>
              <a:t>ενδιαφέρον για αυτό που κάνει</a:t>
            </a:r>
            <a:r>
              <a:rPr lang="el-GR" sz="1800" dirty="0" smtClean="0">
                <a:latin typeface="Arial" panose="020B0604020202020204" pitchFamily="34" charset="0"/>
                <a:cs typeface="Arial" panose="020B0604020202020204" pitchFamily="34" charset="0"/>
              </a:rPr>
              <a:t>. </a:t>
            </a:r>
          </a:p>
          <a:p>
            <a:pPr algn="just"/>
            <a:r>
              <a:rPr lang="el-GR" sz="1800" dirty="0" smtClean="0">
                <a:latin typeface="Arial" panose="020B0604020202020204" pitchFamily="34" charset="0"/>
                <a:cs typeface="Arial" panose="020B0604020202020204" pitchFamily="34" charset="0"/>
              </a:rPr>
              <a:t>Ενδιαφέρεται κυρίως για:  </a:t>
            </a:r>
            <a:r>
              <a:rPr lang="el-GR" sz="1800" b="1" dirty="0" smtClean="0">
                <a:latin typeface="Arial" panose="020B0604020202020204" pitchFamily="34" charset="0"/>
                <a:cs typeface="Arial" panose="020B0604020202020204" pitchFamily="34" charset="0"/>
              </a:rPr>
              <a:t>κινητικά – σωματικά παιγνίδια, πάζλ, ενσφηνώσεις, τουβλάκια, πλαστελίνη, ζωγραφική, συμβολικό παιχνίδι</a:t>
            </a:r>
            <a:r>
              <a:rPr lang="el-GR" sz="1800" dirty="0" smtClean="0">
                <a:latin typeface="Arial" panose="020B0604020202020204" pitchFamily="34" charset="0"/>
                <a:cs typeface="Arial" panose="020B0604020202020204" pitchFamily="34" charset="0"/>
              </a:rPr>
              <a:t>.</a:t>
            </a:r>
          </a:p>
          <a:p>
            <a:pPr algn="just"/>
            <a:endParaRPr lang="el-GR" sz="1800" dirty="0" smtClean="0"/>
          </a:p>
        </p:txBody>
      </p:sp>
      <p:sp>
        <p:nvSpPr>
          <p:cNvPr id="25602" name="Τίτλος 1"/>
          <p:cNvSpPr>
            <a:spLocks noGrp="1"/>
          </p:cNvSpPr>
          <p:nvPr>
            <p:ph type="title"/>
          </p:nvPr>
        </p:nvSpPr>
        <p:spPr>
          <a:xfrm>
            <a:off x="468313" y="103188"/>
            <a:ext cx="8218487" cy="661987"/>
          </a:xfrm>
          <a:noFill/>
        </p:spPr>
        <p:txBody>
          <a:bodyPr/>
          <a:lstStyle/>
          <a:p>
            <a:pPr algn="l" eaLnBrk="1" hangingPunct="1">
              <a:defRPr/>
            </a:pPr>
            <a:r>
              <a:rPr lang="el-GR" sz="2000" b="1" dirty="0"/>
              <a:t>Εργοθεραπεία</a:t>
            </a:r>
            <a:endParaRPr lang="el-GR" altLang="el-GR" sz="2000" b="1"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5602"/>
                                        </p:tgtEl>
                                        <p:attrNameLst>
                                          <p:attrName>style.visibility</p:attrName>
                                        </p:attrNameLst>
                                      </p:cBhvr>
                                      <p:to>
                                        <p:strVal val="visible"/>
                                      </p:to>
                                    </p:set>
                                    <p:animEffect transition="in" filter="fade">
                                      <p:cBhvr>
                                        <p:cTn id="7" dur="1000"/>
                                        <p:tgtEl>
                                          <p:spTgt spid="25602"/>
                                        </p:tgtEl>
                                      </p:cBhvr>
                                    </p:animEffect>
                                    <p:anim calcmode="lin" valueType="num">
                                      <p:cBhvr>
                                        <p:cTn id="8" dur="1000" fill="hold"/>
                                        <p:tgtEl>
                                          <p:spTgt spid="25602"/>
                                        </p:tgtEl>
                                        <p:attrNameLst>
                                          <p:attrName>ppt_x</p:attrName>
                                        </p:attrNameLst>
                                      </p:cBhvr>
                                      <p:tavLst>
                                        <p:tav tm="0">
                                          <p:val>
                                            <p:strVal val="#ppt_x"/>
                                          </p:val>
                                        </p:tav>
                                        <p:tav tm="100000">
                                          <p:val>
                                            <p:strVal val="#ppt_x"/>
                                          </p:val>
                                        </p:tav>
                                      </p:tavLst>
                                    </p:anim>
                                    <p:anim calcmode="lin" valueType="num">
                                      <p:cBhvr>
                                        <p:cTn id="9" dur="1000" fill="hold"/>
                                        <p:tgtEl>
                                          <p:spTgt spid="2560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4 - Ορθογώνιο"/>
          <p:cNvSpPr>
            <a:spLocks noChangeArrowheads="1"/>
          </p:cNvSpPr>
          <p:nvPr/>
        </p:nvSpPr>
        <p:spPr bwMode="auto">
          <a:xfrm>
            <a:off x="571500" y="285750"/>
            <a:ext cx="8001000" cy="646113"/>
          </a:xfrm>
          <a:prstGeom prst="rect">
            <a:avLst/>
          </a:prstGeom>
          <a:noFill/>
          <a:ln w="9525">
            <a:noFill/>
            <a:miter lim="800000"/>
            <a:headEnd/>
            <a:tailEnd/>
          </a:ln>
        </p:spPr>
        <p:txBody>
          <a:bodyPr>
            <a:spAutoFit/>
          </a:bodyPr>
          <a:lstStyle/>
          <a:p>
            <a:r>
              <a:rPr lang="el-GR" b="1" dirty="0">
                <a:solidFill>
                  <a:srgbClr val="006699"/>
                </a:solidFill>
              </a:rPr>
              <a:t>Περιγραφή Κέντρου Ημέρας Παιδιών, Εφήβων και Ενηλίκων</a:t>
            </a:r>
            <a:r>
              <a:rPr lang="en-US" b="1" dirty="0">
                <a:solidFill>
                  <a:srgbClr val="006699"/>
                </a:solidFill>
              </a:rPr>
              <a:t> </a:t>
            </a:r>
            <a:r>
              <a:rPr lang="el-GR" b="1" dirty="0">
                <a:solidFill>
                  <a:srgbClr val="006699"/>
                </a:solidFill>
              </a:rPr>
              <a:t>με Ψυχικές Διαταραχές, </a:t>
            </a:r>
            <a:r>
              <a:rPr lang="el-GR" b="1" dirty="0" err="1">
                <a:solidFill>
                  <a:srgbClr val="006699"/>
                </a:solidFill>
              </a:rPr>
              <a:t>Ν.Φωκίδας</a:t>
            </a:r>
            <a:endParaRPr lang="en-US" b="1" dirty="0">
              <a:solidFill>
                <a:srgbClr val="006699"/>
              </a:solidFill>
            </a:endParaRPr>
          </a:p>
        </p:txBody>
      </p:sp>
      <p:sp>
        <p:nvSpPr>
          <p:cNvPr id="6" name="Rectangle 3"/>
          <p:cNvSpPr txBox="1">
            <a:spLocks noChangeArrowheads="1"/>
          </p:cNvSpPr>
          <p:nvPr/>
        </p:nvSpPr>
        <p:spPr>
          <a:xfrm>
            <a:off x="442913" y="1125538"/>
            <a:ext cx="8243887" cy="5327650"/>
          </a:xfrm>
          <a:prstGeom prst="rect">
            <a:avLst/>
          </a:prstGeom>
        </p:spPr>
        <p:txBody>
          <a:bodyPr/>
          <a:lstStyle/>
          <a:p>
            <a:pPr marL="285750" indent="-285750" algn="just" eaLnBrk="0" hangingPunct="0">
              <a:buFont typeface="Wingdings" pitchFamily="2" charset="2"/>
              <a:buChar char="v"/>
            </a:pPr>
            <a:r>
              <a:rPr lang="el-GR" dirty="0">
                <a:latin typeface="Arial" panose="020B0604020202020204" pitchFamily="34" charset="0"/>
                <a:cs typeface="Arial" panose="020B0604020202020204" pitchFamily="34" charset="0"/>
              </a:rPr>
              <a:t>Ιδρύθηκε από την </a:t>
            </a:r>
            <a:r>
              <a:rPr lang="el-GR" b="1" dirty="0">
                <a:latin typeface="Arial" panose="020B0604020202020204" pitchFamily="34" charset="0"/>
                <a:cs typeface="Arial" panose="020B0604020202020204" pitchFamily="34" charset="0"/>
              </a:rPr>
              <a:t>Εταιρία Κοινωνικής Ψυχιατρικής &amp; Ψυχικής Υγείας Ν. Φωκίδας</a:t>
            </a:r>
            <a:r>
              <a:rPr lang="el-GR" dirty="0">
                <a:latin typeface="Arial" panose="020B0604020202020204" pitchFamily="34" charset="0"/>
                <a:cs typeface="Arial" panose="020B0604020202020204" pitchFamily="34" charset="0"/>
              </a:rPr>
              <a:t> και ξεκίνησε να λειτουργεί τον </a:t>
            </a:r>
            <a:r>
              <a:rPr lang="el-GR" b="1" dirty="0">
                <a:latin typeface="Arial" panose="020B0604020202020204" pitchFamily="34" charset="0"/>
                <a:cs typeface="Arial" panose="020B0604020202020204" pitchFamily="34" charset="0"/>
              </a:rPr>
              <a:t>Ιανουάριο του 2013</a:t>
            </a:r>
            <a:r>
              <a:rPr lang="el-GR"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p>
            <a:pPr marL="285750" indent="-285750" algn="just" eaLnBrk="0" hangingPunct="0">
              <a:buFont typeface="Wingdings" pitchFamily="2" charset="2"/>
              <a:buChar char="v"/>
            </a:pPr>
            <a:r>
              <a:rPr lang="el-GR" dirty="0">
                <a:latin typeface="Arial" panose="020B0604020202020204" pitchFamily="34" charset="0"/>
                <a:cs typeface="Arial" panose="020B0604020202020204" pitchFamily="34" charset="0"/>
              </a:rPr>
              <a:t>Στελεχώνεται από μία </a:t>
            </a:r>
            <a:r>
              <a:rPr lang="el-GR" b="1" dirty="0">
                <a:latin typeface="Arial" panose="020B0604020202020204" pitchFamily="34" charset="0"/>
                <a:cs typeface="Arial" panose="020B0604020202020204" pitchFamily="34" charset="0"/>
              </a:rPr>
              <a:t>ομάδα ειδικών επαγγελματιών ψυχικής υγείας </a:t>
            </a:r>
            <a:r>
              <a:rPr lang="el-GR" dirty="0">
                <a:latin typeface="Arial" panose="020B0604020202020204" pitchFamily="34" charset="0"/>
                <a:cs typeface="Arial" panose="020B0604020202020204" pitchFamily="34" charset="0"/>
              </a:rPr>
              <a:t>(παιδοψυχίατρος, λογοθεραπευτές, ψυχολόγοι, ειδικός παιδαγωγός, εργοθεραπευτής, κοινωνικός λειτουργός κ.α.) που ασπάζονται τις </a:t>
            </a:r>
            <a:r>
              <a:rPr lang="el-GR" b="1" dirty="0">
                <a:latin typeface="Arial" panose="020B0604020202020204" pitchFamily="34" charset="0"/>
                <a:cs typeface="Arial" panose="020B0604020202020204" pitchFamily="34" charset="0"/>
              </a:rPr>
              <a:t>αρχές της Κοινωνικής και Κοινοτικής Ψυχιατρικής</a:t>
            </a:r>
            <a:r>
              <a:rPr lang="el-GR" dirty="0">
                <a:latin typeface="Arial" panose="020B0604020202020204" pitchFamily="34" charset="0"/>
                <a:cs typeface="Arial" panose="020B0604020202020204" pitchFamily="34" charset="0"/>
              </a:rPr>
              <a:t>.</a:t>
            </a:r>
            <a:endParaRPr lang="en-US" dirty="0">
              <a:latin typeface="Arial" panose="020B0604020202020204" pitchFamily="34" charset="0"/>
              <a:cs typeface="Arial" panose="020B0604020202020204" pitchFamily="34" charset="0"/>
            </a:endParaRPr>
          </a:p>
          <a:p>
            <a:pPr marL="285750" indent="-285750" algn="just" eaLnBrk="0" hangingPunct="0">
              <a:buFont typeface="Wingdings" pitchFamily="2" charset="2"/>
              <a:buChar char="v"/>
            </a:pPr>
            <a:r>
              <a:rPr lang="el-GR" dirty="0">
                <a:latin typeface="Arial" panose="020B0604020202020204" pitchFamily="34" charset="0"/>
                <a:cs typeface="Arial" panose="020B0604020202020204" pitchFamily="34" charset="0"/>
              </a:rPr>
              <a:t>Πρόκειται για ένα πρότυπο κέντρο που παρέχει </a:t>
            </a:r>
            <a:r>
              <a:rPr lang="el-GR" b="1" dirty="0">
                <a:latin typeface="Arial" panose="020B0604020202020204" pitchFamily="34" charset="0"/>
                <a:cs typeface="Arial" panose="020B0604020202020204" pitchFamily="34" charset="0"/>
              </a:rPr>
              <a:t>δωρεάν υπηρεσίες σε παιδιά, εφήβους και ενήλικες </a:t>
            </a:r>
            <a:r>
              <a:rPr lang="el-GR" dirty="0">
                <a:latin typeface="Arial" panose="020B0604020202020204" pitchFamily="34" charset="0"/>
                <a:cs typeface="Arial" panose="020B0604020202020204" pitchFamily="34" charset="0"/>
              </a:rPr>
              <a:t>με ποικίλες δυσκολίες στο λόγο – ομιλία, τη  μάθηση, τη συμπεριφορά, το συναίσθημα, την επικοινωνία, καθώς και την γενικότερη προσαρμογή τους στο κοινωνικό – σχολικό περιβάλλον.</a:t>
            </a:r>
          </a:p>
          <a:p>
            <a:pPr marL="285750" indent="-285750" algn="just" eaLnBrk="0" hangingPunct="0">
              <a:buFont typeface="Wingdings" pitchFamily="2" charset="2"/>
              <a:buChar char="v"/>
            </a:pPr>
            <a:r>
              <a:rPr lang="el-GR" dirty="0">
                <a:latin typeface="Arial" panose="020B0604020202020204" pitchFamily="34" charset="0"/>
                <a:cs typeface="Arial" panose="020B0604020202020204" pitchFamily="34" charset="0"/>
              </a:rPr>
              <a:t>Χρηματοδοτείται από τον Κρατικό Προϋπολογισμό. </a:t>
            </a:r>
          </a:p>
          <a:p>
            <a:pPr marL="285750" indent="-285750" algn="just" eaLnBrk="0" hangingPunct="0">
              <a:spcBef>
                <a:spcPct val="20000"/>
              </a:spcBef>
              <a:buFont typeface="Wingdings" pitchFamily="2" charset="2"/>
              <a:buChar char="v"/>
            </a:pPr>
            <a:endParaRPr lang="el-GR" dirty="0">
              <a:latin typeface="Arial" panose="020B0604020202020204" pitchFamily="34" charset="0"/>
              <a:cs typeface="Arial" panose="020B0604020202020204" pitchFamily="34" charset="0"/>
            </a:endParaRPr>
          </a:p>
          <a:p>
            <a:pPr marL="285750" indent="-285750">
              <a:lnSpc>
                <a:spcPct val="90000"/>
              </a:lnSpc>
              <a:spcBef>
                <a:spcPct val="20000"/>
              </a:spcBef>
            </a:pPr>
            <a:endParaRPr lang="el-GR" altLang="el-GR" sz="2400" dirty="0"/>
          </a:p>
        </p:txBody>
      </p:sp>
      <p:pic>
        <p:nvPicPr>
          <p:cNvPr id="7" name="Picture 2"/>
          <p:cNvPicPr>
            <a:picLocks noChangeAspect="1" noChangeArrowheads="1"/>
          </p:cNvPicPr>
          <p:nvPr/>
        </p:nvPicPr>
        <p:blipFill>
          <a:blip r:embed="rId2"/>
          <a:srcRect/>
          <a:stretch>
            <a:fillRect/>
          </a:stretch>
        </p:blipFill>
        <p:spPr bwMode="auto">
          <a:xfrm>
            <a:off x="6300192" y="4221088"/>
            <a:ext cx="1247775" cy="150653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6">
                                            <p:txEl>
                                              <p:pRg st="0" end="0"/>
                                            </p:txEl>
                                          </p:spTgt>
                                        </p:tgtEl>
                                        <p:attrNameLst>
                                          <p:attrName>style.visibility</p:attrName>
                                        </p:attrNameLst>
                                      </p:cBhvr>
                                      <p:to>
                                        <p:strVal val="visible"/>
                                      </p:to>
                                    </p:set>
                                    <p:animEffect transition="in" filter="fade">
                                      <p:cBhvr>
                                        <p:cTn id="14" dur="1000"/>
                                        <p:tgtEl>
                                          <p:spTgt spid="6">
                                            <p:txEl>
                                              <p:pRg st="0" end="0"/>
                                            </p:txEl>
                                          </p:spTgt>
                                        </p:tgtEl>
                                      </p:cBhvr>
                                    </p:animEffect>
                                    <p:anim calcmode="lin" valueType="num">
                                      <p:cBhvr>
                                        <p:cTn id="15" dur="1000" fill="hold"/>
                                        <p:tgtEl>
                                          <p:spTgt spid="6">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6">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6">
                                            <p:txEl>
                                              <p:pRg st="1" end="1"/>
                                            </p:txEl>
                                          </p:spTgt>
                                        </p:tgtEl>
                                        <p:attrNameLst>
                                          <p:attrName>style.visibility</p:attrName>
                                        </p:attrNameLst>
                                      </p:cBhvr>
                                      <p:to>
                                        <p:strVal val="visible"/>
                                      </p:to>
                                    </p:set>
                                    <p:animEffect transition="in" filter="fade">
                                      <p:cBhvr>
                                        <p:cTn id="21" dur="1000"/>
                                        <p:tgtEl>
                                          <p:spTgt spid="6">
                                            <p:txEl>
                                              <p:pRg st="1" end="1"/>
                                            </p:txEl>
                                          </p:spTgt>
                                        </p:tgtEl>
                                      </p:cBhvr>
                                    </p:animEffect>
                                    <p:anim calcmode="lin" valueType="num">
                                      <p:cBhvr>
                                        <p:cTn id="22" dur="1000" fill="hold"/>
                                        <p:tgtEl>
                                          <p:spTgt spid="6">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6">
                                            <p:txEl>
                                              <p:pRg st="2" end="2"/>
                                            </p:txEl>
                                          </p:spTgt>
                                        </p:tgtEl>
                                        <p:attrNameLst>
                                          <p:attrName>style.visibility</p:attrName>
                                        </p:attrNameLst>
                                      </p:cBhvr>
                                      <p:to>
                                        <p:strVal val="visible"/>
                                      </p:to>
                                    </p:set>
                                    <p:animEffect transition="in" filter="fade">
                                      <p:cBhvr>
                                        <p:cTn id="28" dur="1000"/>
                                        <p:tgtEl>
                                          <p:spTgt spid="6">
                                            <p:txEl>
                                              <p:pRg st="2" end="2"/>
                                            </p:txEl>
                                          </p:spTgt>
                                        </p:tgtEl>
                                      </p:cBhvr>
                                    </p:animEffect>
                                    <p:anim calcmode="lin" valueType="num">
                                      <p:cBhvr>
                                        <p:cTn id="29" dur="1000" fill="hold"/>
                                        <p:tgtEl>
                                          <p:spTgt spid="6">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6">
                                            <p:txEl>
                                              <p:pRg st="3" end="3"/>
                                            </p:txEl>
                                          </p:spTgt>
                                        </p:tgtEl>
                                        <p:attrNameLst>
                                          <p:attrName>style.visibility</p:attrName>
                                        </p:attrNameLst>
                                      </p:cBhvr>
                                      <p:to>
                                        <p:strVal val="visible"/>
                                      </p:to>
                                    </p:set>
                                    <p:animEffect transition="in" filter="fade">
                                      <p:cBhvr>
                                        <p:cTn id="35" dur="1000"/>
                                        <p:tgtEl>
                                          <p:spTgt spid="6">
                                            <p:txEl>
                                              <p:pRg st="3" end="3"/>
                                            </p:txEl>
                                          </p:spTgt>
                                        </p:tgtEl>
                                      </p:cBhvr>
                                    </p:animEffect>
                                    <p:anim calcmode="lin" valueType="num">
                                      <p:cBhvr>
                                        <p:cTn id="36" dur="1000" fill="hold"/>
                                        <p:tgtEl>
                                          <p:spTgt spid="6">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6">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7"/>
                                        </p:tgtEl>
                                        <p:attrNameLst>
                                          <p:attrName>style.visibility</p:attrName>
                                        </p:attrNameLst>
                                      </p:cBhvr>
                                      <p:to>
                                        <p:strVal val="visible"/>
                                      </p:to>
                                    </p:set>
                                    <p:animEffect transition="in" filter="fade">
                                      <p:cBhvr>
                                        <p:cTn id="42" dur="1000"/>
                                        <p:tgtEl>
                                          <p:spTgt spid="7"/>
                                        </p:tgtEl>
                                      </p:cBhvr>
                                    </p:animEffect>
                                    <p:anim calcmode="lin" valueType="num">
                                      <p:cBhvr>
                                        <p:cTn id="43" dur="1000" fill="hold"/>
                                        <p:tgtEl>
                                          <p:spTgt spid="7"/>
                                        </p:tgtEl>
                                        <p:attrNameLst>
                                          <p:attrName>ppt_x</p:attrName>
                                        </p:attrNameLst>
                                      </p:cBhvr>
                                      <p:tavLst>
                                        <p:tav tm="0">
                                          <p:val>
                                            <p:strVal val="#ppt_x"/>
                                          </p:val>
                                        </p:tav>
                                        <p:tav tm="100000">
                                          <p:val>
                                            <p:strVal val="#ppt_x"/>
                                          </p:val>
                                        </p:tav>
                                      </p:tavLst>
                                    </p:anim>
                                    <p:anim calcmode="lin" valueType="num">
                                      <p:cBhvr>
                                        <p:cTn id="44"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a:xfrm>
            <a:off x="395288" y="188913"/>
            <a:ext cx="8291512" cy="503237"/>
          </a:xfrm>
        </p:spPr>
        <p:txBody>
          <a:bodyPr/>
          <a:lstStyle/>
          <a:p>
            <a:pPr algn="l">
              <a:defRPr/>
            </a:pPr>
            <a:r>
              <a:rPr lang="el-GR" sz="2000" b="1" dirty="0" smtClean="0"/>
              <a:t>Ειδική </a:t>
            </a:r>
            <a:r>
              <a:rPr lang="el-GR" sz="2000" b="1" dirty="0"/>
              <a:t>Διαπαιδαγώγηση</a:t>
            </a:r>
            <a:endParaRPr lang="el-GR" altLang="el-GR" sz="2000" b="1" dirty="0" smtClean="0"/>
          </a:p>
        </p:txBody>
      </p:sp>
      <p:sp>
        <p:nvSpPr>
          <p:cNvPr id="34818" name="Rectangle 3"/>
          <p:cNvSpPr>
            <a:spLocks noGrp="1" noChangeArrowheads="1"/>
          </p:cNvSpPr>
          <p:nvPr>
            <p:ph type="body" idx="1"/>
          </p:nvPr>
        </p:nvSpPr>
        <p:spPr>
          <a:xfrm>
            <a:off x="395288" y="836613"/>
            <a:ext cx="8291512" cy="5219700"/>
          </a:xfrm>
        </p:spPr>
        <p:txBody>
          <a:bodyPr/>
          <a:lstStyle/>
          <a:p>
            <a:pPr algn="just">
              <a:lnSpc>
                <a:spcPct val="80000"/>
              </a:lnSpc>
              <a:buFont typeface="Wingdings" pitchFamily="2" charset="2"/>
              <a:buChar char="v"/>
            </a:pPr>
            <a:r>
              <a:rPr lang="el-GR" sz="1800" dirty="0" smtClean="0">
                <a:latin typeface="Arial" charset="0"/>
              </a:rPr>
              <a:t>Ο Γ. εντάχθηκε σε ατομικό πρόγραμμα Ειδικής Διαπαιδαγώγησης, σε ηλικία 3,10 χρόνων (διάρκεια 3 μήνες).</a:t>
            </a:r>
          </a:p>
          <a:p>
            <a:pPr algn="just">
              <a:buFont typeface="Wingdings" pitchFamily="2" charset="2"/>
              <a:buChar char="v"/>
            </a:pPr>
            <a:r>
              <a:rPr lang="el-GR" sz="1800" dirty="0" smtClean="0">
                <a:latin typeface="Arial" charset="0"/>
              </a:rPr>
              <a:t>Αν και ο χρόνος εφαρμογής του θεραπευτικού προγράμματος ήταν αρκετά περιορισμένος, ο Γ. ήταν συνεργάσιμος, υπάκουος και ευδιάθετος. Οι συνεδρίες γίνονταν χωρίς την παρουσία γονέα και η παρακολούθηση ήταν σταθερή. Οι ασκήσεις που εφαρμόστηκαν είχαν ως πρωταρχικό σκοπό: </a:t>
            </a:r>
          </a:p>
          <a:p>
            <a:pPr algn="just">
              <a:lnSpc>
                <a:spcPct val="80000"/>
              </a:lnSpc>
              <a:buFont typeface="Wingdings" pitchFamily="2" charset="2"/>
              <a:buChar char="§"/>
            </a:pPr>
            <a:r>
              <a:rPr lang="el-GR" sz="1800" b="1" dirty="0" smtClean="0">
                <a:latin typeface="Arial" charset="0"/>
              </a:rPr>
              <a:t>Να εκτελεί εντολές. </a:t>
            </a:r>
          </a:p>
          <a:p>
            <a:pPr algn="just">
              <a:lnSpc>
                <a:spcPct val="80000"/>
              </a:lnSpc>
              <a:buFont typeface="Wingdings" pitchFamily="2" charset="2"/>
              <a:buChar char="§"/>
            </a:pPr>
            <a:r>
              <a:rPr lang="el-GR" sz="1800" b="1" dirty="0" smtClean="0">
                <a:latin typeface="Arial" charset="0"/>
              </a:rPr>
              <a:t>Να μπορεί να λειτουργήσει σε δυάδα (π.χ. εναλλαγή σειράς, να περιμένει τη σειρά του, να ζητά βοήθεια όταν τη χρειάζεται κ.λ.π.)</a:t>
            </a:r>
          </a:p>
          <a:p>
            <a:pPr algn="just">
              <a:lnSpc>
                <a:spcPct val="80000"/>
              </a:lnSpc>
              <a:buFont typeface="Wingdings" pitchFamily="2" charset="2"/>
              <a:buChar char="§"/>
            </a:pPr>
            <a:r>
              <a:rPr lang="el-GR" sz="1800" b="1" dirty="0" smtClean="0">
                <a:latin typeface="Arial" charset="0"/>
              </a:rPr>
              <a:t>Να μάθει να ολοκληρώνει τη κάθε δραστηριότητα.</a:t>
            </a:r>
          </a:p>
          <a:p>
            <a:pPr algn="just">
              <a:lnSpc>
                <a:spcPct val="80000"/>
              </a:lnSpc>
              <a:buFont typeface="Wingdings" pitchFamily="2" charset="2"/>
              <a:buChar char="§"/>
            </a:pPr>
            <a:r>
              <a:rPr lang="el-GR" sz="1800" b="1" dirty="0" smtClean="0">
                <a:latin typeface="Arial" charset="0"/>
              </a:rPr>
              <a:t>Να γίνει εμπλουτισμός γνώσεων.</a:t>
            </a:r>
          </a:p>
          <a:p>
            <a:pPr algn="just">
              <a:lnSpc>
                <a:spcPct val="80000"/>
              </a:lnSpc>
              <a:buFont typeface="Wingdings" pitchFamily="2" charset="2"/>
              <a:buChar char="§"/>
            </a:pPr>
            <a:r>
              <a:rPr lang="el-GR" sz="1800" b="1" dirty="0" smtClean="0">
                <a:latin typeface="Arial" charset="0"/>
              </a:rPr>
              <a:t>Να ενισχυθούν οι γνωστικές του δεξιότητες.</a:t>
            </a:r>
          </a:p>
          <a:p>
            <a:pPr algn="just">
              <a:lnSpc>
                <a:spcPct val="80000"/>
              </a:lnSpc>
              <a:buFont typeface="Wingdings" pitchFamily="2" charset="2"/>
              <a:buChar char="§"/>
            </a:pPr>
            <a:r>
              <a:rPr lang="el-GR" sz="1800" b="1" dirty="0" smtClean="0">
                <a:latin typeface="Arial" charset="0"/>
              </a:rPr>
              <a:t>Να ενισχυθούν οι κοινωνικές του δεξιότητες.</a:t>
            </a:r>
          </a:p>
          <a:p>
            <a:pPr algn="just">
              <a:lnSpc>
                <a:spcPct val="80000"/>
              </a:lnSpc>
              <a:buFont typeface="Wingdings" pitchFamily="2" charset="2"/>
              <a:buChar char="§"/>
            </a:pPr>
            <a:r>
              <a:rPr lang="el-GR" sz="1800" b="1" dirty="0" smtClean="0">
                <a:latin typeface="Arial" charset="0"/>
              </a:rPr>
              <a:t>Να ενισχυθεί η λεπτή κινητικότητα.</a:t>
            </a:r>
          </a:p>
          <a:p>
            <a:pPr>
              <a:lnSpc>
                <a:spcPct val="80000"/>
              </a:lnSpc>
            </a:pPr>
            <a:endParaRPr lang="el-GR" altLang="el-GR" sz="1800" dirty="0" smtClean="0">
              <a:latin typeface="Arial"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7650" name="Τίτλος 1"/>
          <p:cNvSpPr>
            <a:spLocks noGrp="1"/>
          </p:cNvSpPr>
          <p:nvPr>
            <p:ph type="title" idx="4294967295"/>
          </p:nvPr>
        </p:nvSpPr>
        <p:spPr>
          <a:xfrm>
            <a:off x="395288" y="188913"/>
            <a:ext cx="8316912" cy="360362"/>
          </a:xfrm>
        </p:spPr>
        <p:txBody>
          <a:bodyPr anchor="ctr"/>
          <a:lstStyle/>
          <a:p>
            <a:pPr algn="l" eaLnBrk="1" hangingPunct="1">
              <a:defRPr/>
            </a:pPr>
            <a:r>
              <a:rPr lang="el-GR" sz="3200" b="1" dirty="0"/>
              <a:t/>
            </a:r>
            <a:br>
              <a:rPr lang="el-GR" sz="3200" b="1" dirty="0"/>
            </a:br>
            <a:r>
              <a:rPr lang="el-GR" sz="2000" b="1" dirty="0"/>
              <a:t>Ειδική Διαπαιδαγώγηση</a:t>
            </a:r>
            <a:endParaRPr lang="el-GR" altLang="el-GR" sz="2000" b="1" dirty="0" smtClean="0"/>
          </a:p>
        </p:txBody>
      </p:sp>
      <p:sp>
        <p:nvSpPr>
          <p:cNvPr id="25603" name="Θέση περιεχομένου 2"/>
          <p:cNvSpPr>
            <a:spLocks noGrp="1"/>
          </p:cNvSpPr>
          <p:nvPr>
            <p:ph idx="4294967295"/>
          </p:nvPr>
        </p:nvSpPr>
        <p:spPr>
          <a:xfrm>
            <a:off x="250825" y="908050"/>
            <a:ext cx="8435975" cy="5689600"/>
          </a:xfrm>
        </p:spPr>
        <p:txBody>
          <a:bodyPr/>
          <a:lstStyle/>
          <a:p>
            <a:pPr algn="just" eaLnBrk="1" hangingPunct="1">
              <a:buFont typeface="Wingdings" pitchFamily="2" charset="2"/>
              <a:buChar char="v"/>
            </a:pPr>
            <a:r>
              <a:rPr lang="el-GR" altLang="el-GR" sz="1800" dirty="0" smtClean="0">
                <a:latin typeface="Arial" charset="0"/>
                <a:sym typeface="Wingdings" pitchFamily="2" charset="2"/>
              </a:rPr>
              <a:t>Πιο συγκεκριμένα:</a:t>
            </a:r>
          </a:p>
          <a:p>
            <a:pPr algn="just"/>
            <a:r>
              <a:rPr lang="el-GR" sz="1800" dirty="0" smtClean="0">
                <a:latin typeface="Arial" charset="0"/>
              </a:rPr>
              <a:t>Μαθαίνει να περιμένει</a:t>
            </a:r>
            <a:r>
              <a:rPr lang="el-GR" sz="1800" b="1" dirty="0" smtClean="0">
                <a:latin typeface="Arial" charset="0"/>
              </a:rPr>
              <a:t> τη σειρά του</a:t>
            </a:r>
            <a:r>
              <a:rPr lang="el-GR" sz="1800" dirty="0" smtClean="0">
                <a:latin typeface="Arial" charset="0"/>
              </a:rPr>
              <a:t>, να </a:t>
            </a:r>
            <a:r>
              <a:rPr lang="el-GR" sz="1800" b="1" dirty="0" smtClean="0">
                <a:latin typeface="Arial" charset="0"/>
              </a:rPr>
              <a:t>δέχεται  βοήθεια </a:t>
            </a:r>
            <a:r>
              <a:rPr lang="el-GR" sz="1800" dirty="0" smtClean="0">
                <a:latin typeface="Arial" charset="0"/>
              </a:rPr>
              <a:t>όταν δυσκολεύεται. Όταν κάνει λάθος σε κάποια δραστηριότητα, προσπαθεί να ακούσει και να εκτελέσει τις οδηγίες που του δίνονται. </a:t>
            </a:r>
            <a:r>
              <a:rPr lang="el-GR" sz="1800" dirty="0" smtClean="0"/>
              <a:t>Είναι αρκετά επίμονος και υπομονετικός με αποτέλεσμα να προσπαθεί μέχρι να καταφέρει να το κάνει σωστά. </a:t>
            </a:r>
            <a:endParaRPr lang="el-GR" sz="1800" dirty="0" smtClean="0">
              <a:latin typeface="Arial" charset="0"/>
            </a:endParaRPr>
          </a:p>
          <a:p>
            <a:pPr algn="just" eaLnBrk="1" hangingPunct="1">
              <a:buFont typeface="Wingdings" pitchFamily="2" charset="2"/>
              <a:buChar char="§"/>
            </a:pPr>
            <a:r>
              <a:rPr lang="el-GR" sz="1800" b="1" dirty="0" smtClean="0">
                <a:latin typeface="Arial" charset="0"/>
              </a:rPr>
              <a:t>Εκτελεί</a:t>
            </a:r>
            <a:r>
              <a:rPr lang="el-GR" sz="1800" dirty="0" smtClean="0">
                <a:latin typeface="Arial" charset="0"/>
              </a:rPr>
              <a:t> έως και </a:t>
            </a:r>
            <a:r>
              <a:rPr lang="el-GR" sz="1800" b="1" dirty="0" smtClean="0">
                <a:latin typeface="Arial" charset="0"/>
              </a:rPr>
              <a:t>τριπλές εντολές </a:t>
            </a:r>
            <a:r>
              <a:rPr lang="el-GR" sz="1800" dirty="0" smtClean="0">
                <a:latin typeface="Arial" charset="0"/>
              </a:rPr>
              <a:t>με ή/και χωρίς βοήθεια. </a:t>
            </a:r>
          </a:p>
          <a:p>
            <a:pPr algn="just" eaLnBrk="1" hangingPunct="1">
              <a:buFont typeface="Wingdings" pitchFamily="2" charset="2"/>
              <a:buChar char="§"/>
            </a:pPr>
            <a:r>
              <a:rPr lang="el-GR" sz="1800" b="1" dirty="0" smtClean="0">
                <a:latin typeface="Arial" charset="0"/>
              </a:rPr>
              <a:t>Συγκεντρώνεται</a:t>
            </a:r>
            <a:r>
              <a:rPr lang="el-GR" sz="1800" dirty="0" smtClean="0">
                <a:latin typeface="Arial" charset="0"/>
              </a:rPr>
              <a:t> για μεγάλο χρονικό διάστημα και </a:t>
            </a:r>
            <a:r>
              <a:rPr lang="el-GR" sz="1800" b="1" dirty="0" smtClean="0">
                <a:latin typeface="Arial" charset="0"/>
              </a:rPr>
              <a:t>προσαρμόζεται στους κανόνες της δυάδας</a:t>
            </a:r>
            <a:r>
              <a:rPr lang="el-GR" sz="1800" dirty="0" smtClean="0">
                <a:latin typeface="Arial" charset="0"/>
              </a:rPr>
              <a:t>. </a:t>
            </a:r>
          </a:p>
          <a:p>
            <a:pPr algn="just" eaLnBrk="1" hangingPunct="1">
              <a:buFont typeface="Wingdings" pitchFamily="2" charset="2"/>
              <a:buChar char="§"/>
            </a:pPr>
            <a:r>
              <a:rPr lang="el-GR" sz="1800" dirty="0" smtClean="0"/>
              <a:t>Όταν κουράζεται κάνει μικρά διαλείμματα, διότι αποσπάται και προσκολλάται σε ένα αντικείμενο ή παιχνίδι, χωρίς να ακούει τον θεραπευτή. Μετά το διάλειμμα όμως, επανέρχεται αμέσως και συνεχίζει τη δραστηριότητά του</a:t>
            </a:r>
            <a:r>
              <a:rPr lang="el-GR" sz="1800" dirty="0" smtClean="0">
                <a:latin typeface="Arial" charset="0"/>
              </a:rPr>
              <a:t> Μαθαίνει να </a:t>
            </a:r>
            <a:r>
              <a:rPr lang="el-GR" sz="1800" b="1" dirty="0" smtClean="0">
                <a:latin typeface="Arial" charset="0"/>
              </a:rPr>
              <a:t>ολοκληρώνει</a:t>
            </a:r>
            <a:r>
              <a:rPr lang="el-GR" sz="1800" dirty="0" smtClean="0">
                <a:latin typeface="Arial" charset="0"/>
              </a:rPr>
              <a:t> </a:t>
            </a:r>
            <a:r>
              <a:rPr lang="el-GR" sz="1800" b="1" dirty="0" smtClean="0">
                <a:latin typeface="Arial" charset="0"/>
              </a:rPr>
              <a:t>την κάθε δραστηριότητα</a:t>
            </a:r>
            <a:r>
              <a:rPr lang="el-GR" sz="1800" dirty="0" smtClean="0">
                <a:latin typeface="Arial" charset="0"/>
              </a:rPr>
              <a:t> και έπειτα να κάνει ένα μικρό διάλειμμα. </a:t>
            </a:r>
          </a:p>
          <a:p>
            <a:pPr eaLnBrk="1" hangingPunct="1">
              <a:buFontTx/>
              <a:buChar char="o"/>
            </a:pPr>
            <a:endParaRPr lang="el-GR" altLang="el-GR" sz="1800" dirty="0" smtClean="0">
              <a:latin typeface="Arial" charset="0"/>
            </a:endParaRPr>
          </a:p>
          <a:p>
            <a:pPr eaLnBrk="1" hangingPunct="1">
              <a:buFontTx/>
              <a:buChar char="o"/>
            </a:pPr>
            <a:endParaRPr lang="el-GR" altLang="el-GR" sz="1800"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1000"/>
                                        <p:tgtEl>
                                          <p:spTgt spid="27650"/>
                                        </p:tgtEl>
                                      </p:cBhvr>
                                    </p:animEffect>
                                    <p:anim calcmode="lin" valueType="num">
                                      <p:cBhvr>
                                        <p:cTn id="8" dur="1000" fill="hold"/>
                                        <p:tgtEl>
                                          <p:spTgt spid="27650"/>
                                        </p:tgtEl>
                                        <p:attrNameLst>
                                          <p:attrName>ppt_x</p:attrName>
                                        </p:attrNameLst>
                                      </p:cBhvr>
                                      <p:tavLst>
                                        <p:tav tm="0">
                                          <p:val>
                                            <p:strVal val="#ppt_x"/>
                                          </p:val>
                                        </p:tav>
                                        <p:tav tm="100000">
                                          <p:val>
                                            <p:strVal val="#ppt_x"/>
                                          </p:val>
                                        </p:tav>
                                      </p:tavLst>
                                    </p:anim>
                                    <p:anim calcmode="lin" valueType="num">
                                      <p:cBhvr>
                                        <p:cTn id="9" dur="1000" fill="hold"/>
                                        <p:tgtEl>
                                          <p:spTgt spid="2765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5603">
                                            <p:txEl>
                                              <p:pRg st="0" end="0"/>
                                            </p:txEl>
                                          </p:spTgt>
                                        </p:tgtEl>
                                        <p:attrNameLst>
                                          <p:attrName>style.visibility</p:attrName>
                                        </p:attrNameLst>
                                      </p:cBhvr>
                                      <p:to>
                                        <p:strVal val="visible"/>
                                      </p:to>
                                    </p:set>
                                    <p:animEffect transition="in" filter="fade">
                                      <p:cBhvr>
                                        <p:cTn id="14" dur="1000"/>
                                        <p:tgtEl>
                                          <p:spTgt spid="25603">
                                            <p:txEl>
                                              <p:pRg st="0" end="0"/>
                                            </p:txEl>
                                          </p:spTgt>
                                        </p:tgtEl>
                                      </p:cBhvr>
                                    </p:animEffect>
                                    <p:anim calcmode="lin" valueType="num">
                                      <p:cBhvr>
                                        <p:cTn id="15" dur="10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560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25603">
                                            <p:txEl>
                                              <p:pRg st="1" end="1"/>
                                            </p:txEl>
                                          </p:spTgt>
                                        </p:tgtEl>
                                        <p:attrNameLst>
                                          <p:attrName>style.visibility</p:attrName>
                                        </p:attrNameLst>
                                      </p:cBhvr>
                                      <p:to>
                                        <p:strVal val="visible"/>
                                      </p:to>
                                    </p:set>
                                    <p:animEffect transition="in" filter="fade">
                                      <p:cBhvr>
                                        <p:cTn id="19" dur="1000"/>
                                        <p:tgtEl>
                                          <p:spTgt spid="25603">
                                            <p:txEl>
                                              <p:pRg st="1" end="1"/>
                                            </p:txEl>
                                          </p:spTgt>
                                        </p:tgtEl>
                                      </p:cBhvr>
                                    </p:animEffect>
                                    <p:anim calcmode="lin" valueType="num">
                                      <p:cBhvr>
                                        <p:cTn id="20" dur="1000" fill="hold"/>
                                        <p:tgtEl>
                                          <p:spTgt spid="25603">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2560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25603">
                                            <p:txEl>
                                              <p:pRg st="2" end="2"/>
                                            </p:txEl>
                                          </p:spTgt>
                                        </p:tgtEl>
                                        <p:attrNameLst>
                                          <p:attrName>style.visibility</p:attrName>
                                        </p:attrNameLst>
                                      </p:cBhvr>
                                      <p:to>
                                        <p:strVal val="visible"/>
                                      </p:to>
                                    </p:set>
                                    <p:animEffect transition="in" filter="fade">
                                      <p:cBhvr>
                                        <p:cTn id="26" dur="1000"/>
                                        <p:tgtEl>
                                          <p:spTgt spid="25603">
                                            <p:txEl>
                                              <p:pRg st="2" end="2"/>
                                            </p:txEl>
                                          </p:spTgt>
                                        </p:tgtEl>
                                      </p:cBhvr>
                                    </p:animEffect>
                                    <p:anim calcmode="lin" valueType="num">
                                      <p:cBhvr>
                                        <p:cTn id="27" dur="1000" fill="hold"/>
                                        <p:tgtEl>
                                          <p:spTgt spid="25603">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2560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25603">
                                            <p:txEl>
                                              <p:pRg st="3" end="3"/>
                                            </p:txEl>
                                          </p:spTgt>
                                        </p:tgtEl>
                                        <p:attrNameLst>
                                          <p:attrName>style.visibility</p:attrName>
                                        </p:attrNameLst>
                                      </p:cBhvr>
                                      <p:to>
                                        <p:strVal val="visible"/>
                                      </p:to>
                                    </p:set>
                                    <p:animEffect transition="in" filter="fade">
                                      <p:cBhvr>
                                        <p:cTn id="33" dur="1000"/>
                                        <p:tgtEl>
                                          <p:spTgt spid="25603">
                                            <p:txEl>
                                              <p:pRg st="3" end="3"/>
                                            </p:txEl>
                                          </p:spTgt>
                                        </p:tgtEl>
                                      </p:cBhvr>
                                    </p:animEffect>
                                    <p:anim calcmode="lin" valueType="num">
                                      <p:cBhvr>
                                        <p:cTn id="34" dur="1000" fill="hold"/>
                                        <p:tgtEl>
                                          <p:spTgt spid="25603">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2560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25603">
                                            <p:txEl>
                                              <p:pRg st="4" end="4"/>
                                            </p:txEl>
                                          </p:spTgt>
                                        </p:tgtEl>
                                        <p:attrNameLst>
                                          <p:attrName>style.visibility</p:attrName>
                                        </p:attrNameLst>
                                      </p:cBhvr>
                                      <p:to>
                                        <p:strVal val="visible"/>
                                      </p:to>
                                    </p:set>
                                    <p:animEffect transition="in" filter="fade">
                                      <p:cBhvr>
                                        <p:cTn id="40" dur="1000"/>
                                        <p:tgtEl>
                                          <p:spTgt spid="25603">
                                            <p:txEl>
                                              <p:pRg st="4" end="4"/>
                                            </p:txEl>
                                          </p:spTgt>
                                        </p:tgtEl>
                                      </p:cBhvr>
                                    </p:animEffect>
                                    <p:anim calcmode="lin" valueType="num">
                                      <p:cBhvr>
                                        <p:cTn id="41" dur="1000" fill="hold"/>
                                        <p:tgtEl>
                                          <p:spTgt spid="25603">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2560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9" name="Rectangle 3"/>
          <p:cNvSpPr>
            <a:spLocks noGrp="1" noChangeArrowheads="1"/>
          </p:cNvSpPr>
          <p:nvPr>
            <p:ph type="body" idx="1"/>
          </p:nvPr>
        </p:nvSpPr>
        <p:spPr>
          <a:xfrm>
            <a:off x="395288" y="981075"/>
            <a:ext cx="8291512" cy="5075238"/>
          </a:xfrm>
        </p:spPr>
        <p:txBody>
          <a:bodyPr/>
          <a:lstStyle/>
          <a:p>
            <a:pPr algn="just">
              <a:lnSpc>
                <a:spcPct val="90000"/>
              </a:lnSpc>
            </a:pPr>
            <a:r>
              <a:rPr lang="el-GR" sz="1800" dirty="0" smtClean="0">
                <a:latin typeface="Arial" panose="020B0604020202020204" pitchFamily="34" charset="0"/>
                <a:cs typeface="Arial" panose="020B0604020202020204" pitchFamily="34" charset="0"/>
              </a:rPr>
              <a:t>Συνεχίζεται η εργασία προκειμένου να εμπλουτιστούν οι </a:t>
            </a:r>
            <a:r>
              <a:rPr lang="el-GR" sz="1800" b="1" dirty="0" smtClean="0">
                <a:latin typeface="Arial" panose="020B0604020202020204" pitchFamily="34" charset="0"/>
                <a:cs typeface="Arial" panose="020B0604020202020204" pitchFamily="34" charset="0"/>
              </a:rPr>
              <a:t>γνώσεις</a:t>
            </a:r>
            <a:r>
              <a:rPr lang="el-GR" sz="1800" dirty="0" smtClean="0">
                <a:latin typeface="Arial" panose="020B0604020202020204" pitchFamily="34" charset="0"/>
                <a:cs typeface="Arial" panose="020B0604020202020204" pitchFamily="34" charset="0"/>
              </a:rPr>
              <a:t> του και συνάμα το </a:t>
            </a:r>
            <a:r>
              <a:rPr lang="el-GR" sz="1800" b="1" dirty="0" smtClean="0">
                <a:latin typeface="Arial" panose="020B0604020202020204" pitchFamily="34" charset="0"/>
                <a:cs typeface="Arial" panose="020B0604020202020204" pitchFamily="34" charset="0"/>
              </a:rPr>
              <a:t>λεξιλόγιό</a:t>
            </a:r>
            <a:r>
              <a:rPr lang="el-GR" sz="1800" dirty="0" smtClean="0">
                <a:latin typeface="Arial" panose="020B0604020202020204" pitchFamily="34" charset="0"/>
                <a:cs typeface="Arial" panose="020B0604020202020204" pitchFamily="34" charset="0"/>
              </a:rPr>
              <a:t> του. </a:t>
            </a:r>
          </a:p>
          <a:p>
            <a:pPr algn="just" eaLnBrk="1" hangingPunct="1">
              <a:lnSpc>
                <a:spcPct val="90000"/>
              </a:lnSpc>
              <a:buFont typeface="Wingdings" pitchFamily="2" charset="2"/>
              <a:buChar char="§"/>
            </a:pPr>
            <a:r>
              <a:rPr lang="el-GR" sz="1800" dirty="0" smtClean="0">
                <a:latin typeface="Arial" panose="020B0604020202020204" pitchFamily="34" charset="0"/>
                <a:cs typeface="Arial" panose="020B0604020202020204" pitchFamily="34" charset="0"/>
              </a:rPr>
              <a:t>Όσον αφορά τη </a:t>
            </a:r>
            <a:r>
              <a:rPr lang="el-GR" sz="1800" b="1" dirty="0" smtClean="0">
                <a:latin typeface="Arial" panose="020B0604020202020204" pitchFamily="34" charset="0"/>
                <a:cs typeface="Arial" panose="020B0604020202020204" pitchFamily="34" charset="0"/>
              </a:rPr>
              <a:t>λεπτή κινητικότητά </a:t>
            </a:r>
            <a:r>
              <a:rPr lang="el-GR" sz="1800" dirty="0" smtClean="0">
                <a:latin typeface="Arial" panose="020B0604020202020204" pitchFamily="34" charset="0"/>
                <a:cs typeface="Arial" panose="020B0604020202020204" pitchFamily="34" charset="0"/>
              </a:rPr>
              <a:t>του ο Γ. μαθαίνει να έχει τη </a:t>
            </a:r>
            <a:r>
              <a:rPr lang="el-GR" sz="1800" b="1" dirty="0" smtClean="0">
                <a:latin typeface="Arial" panose="020B0604020202020204" pitchFamily="34" charset="0"/>
                <a:cs typeface="Arial" panose="020B0604020202020204" pitchFamily="34" charset="0"/>
              </a:rPr>
              <a:t>σωστή λαβή </a:t>
            </a:r>
            <a:r>
              <a:rPr lang="el-GR" sz="1800" dirty="0" smtClean="0">
                <a:latin typeface="Arial" panose="020B0604020202020204" pitchFamily="34" charset="0"/>
                <a:cs typeface="Arial" panose="020B0604020202020204" pitchFamily="34" charset="0"/>
              </a:rPr>
              <a:t>όταν κρατά το μαρκαδόρο, μολύβι κ.λ.π.</a:t>
            </a:r>
          </a:p>
          <a:p>
            <a:pPr algn="just">
              <a:lnSpc>
                <a:spcPct val="90000"/>
              </a:lnSpc>
            </a:pPr>
            <a:r>
              <a:rPr lang="el-GR" sz="1800" dirty="0" smtClean="0">
                <a:latin typeface="Arial" panose="020B0604020202020204" pitchFamily="34" charset="0"/>
                <a:cs typeface="Arial" panose="020B0604020202020204" pitchFamily="34" charset="0"/>
              </a:rPr>
              <a:t>Κουράζεται όμως εύκολα με αποτέλεσμα να χρειάζεται παρότρυνση για να διατηρεί τη σωστή λαβή. Γίνεται προσπάθεια για να ενδυναμωθεί η λαβή με διάφορους τρόπους, όπως ενσφηνώματα, μανταλάκια κ.λ.π. </a:t>
            </a:r>
          </a:p>
          <a:p>
            <a:pPr algn="just">
              <a:lnSpc>
                <a:spcPct val="90000"/>
              </a:lnSpc>
            </a:pPr>
            <a:r>
              <a:rPr lang="el-GR" sz="1800" dirty="0" smtClean="0">
                <a:latin typeface="Arial" panose="020B0604020202020204" pitchFamily="34" charset="0"/>
                <a:cs typeface="Arial" panose="020B0604020202020204" pitchFamily="34" charset="0"/>
              </a:rPr>
              <a:t>Όταν χρησιμοποιεί χαρτί και μαρκαδόρο μαθαίνει να εκτελεί διάφορες </a:t>
            </a:r>
            <a:r>
              <a:rPr lang="el-GR" sz="1800" dirty="0" err="1" smtClean="0">
                <a:latin typeface="Arial" panose="020B0604020202020204" pitchFamily="34" charset="0"/>
                <a:cs typeface="Arial" panose="020B0604020202020204" pitchFamily="34" charset="0"/>
              </a:rPr>
              <a:t>προγραφικές</a:t>
            </a:r>
            <a:r>
              <a:rPr lang="el-GR" sz="1800" dirty="0" smtClean="0">
                <a:latin typeface="Arial" panose="020B0604020202020204" pitchFamily="34" charset="0"/>
                <a:cs typeface="Arial" panose="020B0604020202020204" pitchFamily="34" charset="0"/>
              </a:rPr>
              <a:t> και απλές ασκήσεις, όπως ένωση γραμμών, κράτημα στο πλαίσιο κ.λ.π.</a:t>
            </a:r>
          </a:p>
          <a:p>
            <a:pPr algn="just">
              <a:lnSpc>
                <a:spcPct val="90000"/>
              </a:lnSpc>
            </a:pPr>
            <a:r>
              <a:rPr lang="el-GR" sz="1800" dirty="0" smtClean="0">
                <a:latin typeface="Arial" panose="020B0604020202020204" pitchFamily="34" charset="0"/>
                <a:cs typeface="Arial" panose="020B0604020202020204" pitchFamily="34" charset="0"/>
              </a:rPr>
              <a:t>Δείχνει μεγαλύτερο ενδιαφέρον για τις ασκήσεις τόσο της ενίσχυσης της λεπτής κινητικότητας, όσο και της ανάπτυξης του γνωστικού τομέα. Οι δραστηριότητες αυτές του δίνουν κίνητρο να δέχεται οδηγίες, να συμπεριφέρεται κατάλληλα και να διατηρεί το ενδιαφέρον του για ικανοποιητικό χρονικό διάστημα.</a:t>
            </a:r>
          </a:p>
          <a:p>
            <a:pPr>
              <a:lnSpc>
                <a:spcPct val="90000"/>
              </a:lnSpc>
            </a:pPr>
            <a:endParaRPr lang="el-GR" sz="2000" dirty="0" smtClean="0"/>
          </a:p>
        </p:txBody>
      </p:sp>
      <p:sp>
        <p:nvSpPr>
          <p:cNvPr id="27650" name="Τίτλος 1"/>
          <p:cNvSpPr>
            <a:spLocks noGrp="1"/>
          </p:cNvSpPr>
          <p:nvPr>
            <p:ph type="title"/>
          </p:nvPr>
        </p:nvSpPr>
        <p:spPr>
          <a:xfrm>
            <a:off x="395288" y="103188"/>
            <a:ext cx="8291512" cy="661987"/>
          </a:xfrm>
          <a:noFill/>
        </p:spPr>
        <p:txBody>
          <a:bodyPr/>
          <a:lstStyle/>
          <a:p>
            <a:pPr algn="l" eaLnBrk="1" hangingPunct="1"/>
            <a:r>
              <a:rPr lang="el-GR" b="1" smtClean="0"/>
              <a:t/>
            </a:r>
            <a:br>
              <a:rPr lang="el-GR" b="1" smtClean="0"/>
            </a:br>
            <a:r>
              <a:rPr lang="el-GR" sz="2000" b="1" smtClean="0"/>
              <a:t>Ειδική Διαπαιδαγώγηση</a:t>
            </a:r>
            <a:endParaRPr lang="el-GR" altLang="el-GR" sz="2000" b="1"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7650"/>
                                        </p:tgtEl>
                                        <p:attrNameLst>
                                          <p:attrName>style.visibility</p:attrName>
                                        </p:attrNameLst>
                                      </p:cBhvr>
                                      <p:to>
                                        <p:strVal val="visible"/>
                                      </p:to>
                                    </p:set>
                                    <p:animEffect transition="in" filter="fade">
                                      <p:cBhvr>
                                        <p:cTn id="7" dur="1000"/>
                                        <p:tgtEl>
                                          <p:spTgt spid="27650"/>
                                        </p:tgtEl>
                                      </p:cBhvr>
                                    </p:animEffect>
                                    <p:anim calcmode="lin" valueType="num">
                                      <p:cBhvr>
                                        <p:cTn id="8" dur="1000" fill="hold"/>
                                        <p:tgtEl>
                                          <p:spTgt spid="27650"/>
                                        </p:tgtEl>
                                        <p:attrNameLst>
                                          <p:attrName>ppt_x</p:attrName>
                                        </p:attrNameLst>
                                      </p:cBhvr>
                                      <p:tavLst>
                                        <p:tav tm="0">
                                          <p:val>
                                            <p:strVal val="#ppt_x"/>
                                          </p:val>
                                        </p:tav>
                                        <p:tav tm="100000">
                                          <p:val>
                                            <p:strVal val="#ppt_x"/>
                                          </p:val>
                                        </p:tav>
                                      </p:tavLst>
                                    </p:anim>
                                    <p:anim calcmode="lin" valueType="num">
                                      <p:cBhvr>
                                        <p:cTn id="9" dur="1000" fill="hold"/>
                                        <p:tgtEl>
                                          <p:spTgt spid="2765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0"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684213" y="188913"/>
            <a:ext cx="8002587" cy="647700"/>
          </a:xfrm>
        </p:spPr>
        <p:txBody>
          <a:bodyPr/>
          <a:lstStyle/>
          <a:p>
            <a:pPr algn="l" eaLnBrk="1" hangingPunct="1">
              <a:defRPr/>
            </a:pPr>
            <a:r>
              <a:rPr lang="el-GR" altLang="el-GR" sz="2000" b="1" dirty="0" smtClean="0"/>
              <a:t>Παιδοψυχιατρική Παρακολούθηση – Συμβουλευτική Εργασία με τους γονείς</a:t>
            </a:r>
          </a:p>
        </p:txBody>
      </p:sp>
      <p:sp>
        <p:nvSpPr>
          <p:cNvPr id="36866" name="Rectangle 3"/>
          <p:cNvSpPr>
            <a:spLocks noGrp="1" noChangeArrowheads="1"/>
          </p:cNvSpPr>
          <p:nvPr>
            <p:ph type="body" idx="1"/>
          </p:nvPr>
        </p:nvSpPr>
        <p:spPr>
          <a:xfrm>
            <a:off x="395288" y="836613"/>
            <a:ext cx="8229600" cy="5905500"/>
          </a:xfrm>
        </p:spPr>
        <p:txBody>
          <a:bodyPr/>
          <a:lstStyle/>
          <a:p>
            <a:pPr algn="just">
              <a:buFont typeface="Wingdings" pitchFamily="2" charset="2"/>
              <a:buChar char="v"/>
            </a:pPr>
            <a:r>
              <a:rPr lang="el-GR" sz="1500" dirty="0" smtClean="0">
                <a:latin typeface="Arial" panose="020B0604020202020204" pitchFamily="34" charset="0"/>
                <a:cs typeface="Arial" panose="020B0604020202020204" pitchFamily="34" charset="0"/>
              </a:rPr>
              <a:t>Έλαβε χώρα από τον Παιδοψυχίατρο (ΠΨ) του πλαισίου. Ο τελευταίος λαμβάνει μηνιαίες αναφορές από τους θεραπευτές του Γ. για την πρόοδό του, καθώς και την πορεία της συνεργασίας τους με τους γονείς του παιδιού. </a:t>
            </a:r>
          </a:p>
          <a:p>
            <a:pPr algn="just">
              <a:buFont typeface="Wingdings" pitchFamily="2" charset="2"/>
              <a:buChar char="v"/>
            </a:pPr>
            <a:r>
              <a:rPr lang="el-GR" sz="1500" dirty="0" smtClean="0">
                <a:latin typeface="Arial" panose="020B0604020202020204" pitchFamily="34" charset="0"/>
                <a:cs typeface="Arial" panose="020B0604020202020204" pitchFamily="34" charset="0"/>
              </a:rPr>
              <a:t>Επιπλέον, περιγράφει στους θεραπευτές, κατά την εβδομαδιαία διεπιστημονική ομάδα, τυχόν δυσκολίες, καθώς και σημεία στα οποία θα πρέπει να επιστήσουν ιδιαίτερη προσοχή.</a:t>
            </a:r>
          </a:p>
          <a:p>
            <a:pPr algn="just">
              <a:buFont typeface="Wingdings" pitchFamily="2" charset="2"/>
              <a:buChar char="v"/>
            </a:pPr>
            <a:r>
              <a:rPr lang="el-GR" sz="1500" dirty="0" smtClean="0">
                <a:latin typeface="Arial" panose="020B0604020202020204" pitchFamily="34" charset="0"/>
                <a:cs typeface="Arial" panose="020B0604020202020204" pitchFamily="34" charset="0"/>
              </a:rPr>
              <a:t>Βασικοί άξονες στους οποίους κινήθηκε η συμβουλευτική υπήρξαν οι παρακάτω:</a:t>
            </a:r>
          </a:p>
          <a:p>
            <a:pPr algn="just">
              <a:buFont typeface="Wingdings" pitchFamily="2" charset="2"/>
              <a:buChar char="§"/>
            </a:pPr>
            <a:r>
              <a:rPr lang="el-GR" sz="1500" b="1" dirty="0" smtClean="0">
                <a:latin typeface="Arial" panose="020B0604020202020204" pitchFamily="34" charset="0"/>
                <a:cs typeface="Arial" panose="020B0604020202020204" pitchFamily="34" charset="0"/>
              </a:rPr>
              <a:t>Να κατευναστεί το άγχος των γονιών για τυχόν παρουσία διαταραχής του Αυτιστικού Φάσματος ή σωματικής (οργανικής) διαταραχής. </a:t>
            </a:r>
          </a:p>
          <a:p>
            <a:pPr algn="just">
              <a:buFont typeface="Wingdings" pitchFamily="2" charset="2"/>
              <a:buChar char="§"/>
            </a:pPr>
            <a:r>
              <a:rPr lang="el-GR" sz="1500" b="1" dirty="0" smtClean="0">
                <a:latin typeface="Arial" panose="020B0604020202020204" pitchFamily="34" charset="0"/>
                <a:cs typeface="Arial" panose="020B0604020202020204" pitchFamily="34" charset="0"/>
              </a:rPr>
              <a:t>Να συζητηθούν οι σκέψεις τους γύρω από τις αδυναμίες του παιδιού τους, καθώς και να ενδυναμωθεί ο παιδαγωγικός τους ρόλος.</a:t>
            </a:r>
          </a:p>
          <a:p>
            <a:pPr algn="just">
              <a:buFont typeface="Wingdings" pitchFamily="2" charset="2"/>
              <a:buChar char="§"/>
            </a:pPr>
            <a:r>
              <a:rPr lang="el-GR" sz="1500" b="1" dirty="0" smtClean="0">
                <a:latin typeface="Arial" panose="020B0604020202020204" pitchFamily="34" charset="0"/>
                <a:cs typeface="Arial" panose="020B0604020202020204" pitchFamily="34" charset="0"/>
              </a:rPr>
              <a:t>Να ενισχύσουν τις επιθυμητές του συμπεριφορές και να λειτουργήσουν ως </a:t>
            </a:r>
            <a:r>
              <a:rPr lang="el-GR" sz="1500" b="1" dirty="0" err="1" smtClean="0">
                <a:latin typeface="Arial" panose="020B0604020202020204" pitchFamily="34" charset="0"/>
                <a:cs typeface="Arial" panose="020B0604020202020204" pitchFamily="34" charset="0"/>
              </a:rPr>
              <a:t>συνθεραπευτές</a:t>
            </a:r>
            <a:r>
              <a:rPr lang="el-GR" sz="1500" b="1" dirty="0" smtClean="0">
                <a:latin typeface="Arial" panose="020B0604020202020204" pitchFamily="34" charset="0"/>
                <a:cs typeface="Arial" panose="020B0604020202020204" pitchFamily="34" charset="0"/>
              </a:rPr>
              <a:t> του στο σπίτι. </a:t>
            </a:r>
          </a:p>
          <a:p>
            <a:pPr algn="just">
              <a:buFont typeface="Wingdings" pitchFamily="2" charset="2"/>
              <a:buChar char="§"/>
            </a:pPr>
            <a:r>
              <a:rPr lang="el-GR" sz="1500" b="1" dirty="0" smtClean="0">
                <a:latin typeface="Arial" panose="020B0604020202020204" pitchFamily="34" charset="0"/>
                <a:cs typeface="Arial" panose="020B0604020202020204" pitchFamily="34" charset="0"/>
              </a:rPr>
              <a:t>Να υποστηριχθούν οι ευκαιρίες κοινωνικοποίησης της οικογένειας. </a:t>
            </a:r>
            <a:r>
              <a:rPr lang="el-GR" sz="1500" dirty="0" smtClean="0">
                <a:latin typeface="Arial" panose="020B0604020202020204" pitchFamily="34" charset="0"/>
                <a:cs typeface="Arial" panose="020B0604020202020204" pitchFamily="34" charset="0"/>
              </a:rPr>
              <a:t>Να σημειωθεί πως επρόκειτο για μια «απομονωμένη» οικογένεια με έντονα στοιχεία εσωστρέφειας και κοινωνικού άγχους. Έτσι, η ανεσταλμένη συμπεριφορά του Γ. βελτιώθηκε, με την αύξηση της </a:t>
            </a:r>
            <a:r>
              <a:rPr lang="el-GR" sz="1500" dirty="0" err="1" smtClean="0">
                <a:latin typeface="Arial" panose="020B0604020202020204" pitchFamily="34" charset="0"/>
                <a:cs typeface="Arial" panose="020B0604020202020204" pitchFamily="34" charset="0"/>
              </a:rPr>
              <a:t>διεκδικητικότητας</a:t>
            </a:r>
            <a:r>
              <a:rPr lang="el-GR" sz="1500" dirty="0" smtClean="0">
                <a:latin typeface="Arial" panose="020B0604020202020204" pitchFamily="34" charset="0"/>
                <a:cs typeface="Arial" panose="020B0604020202020204" pitchFamily="34" charset="0"/>
              </a:rPr>
              <a:t>, και της κοινωνικής συνδιαλλαγής των γονέων με το ευρύτερο δίκτυο της κοινότητας. </a:t>
            </a:r>
          </a:p>
          <a:p>
            <a:pPr algn="just">
              <a:buFont typeface="Wingdings" pitchFamily="2" charset="2"/>
              <a:buChar char="§"/>
            </a:pPr>
            <a:r>
              <a:rPr lang="el-GR" sz="1500" b="1" dirty="0" smtClean="0">
                <a:latin typeface="Arial" panose="020B0604020202020204" pitchFamily="34" charset="0"/>
                <a:cs typeface="Arial" panose="020B0604020202020204" pitchFamily="34" charset="0"/>
              </a:rPr>
              <a:t>Να γίνει αποσαφήνιση των ρόλων στο </a:t>
            </a:r>
            <a:r>
              <a:rPr lang="el-GR" sz="1500" b="1" dirty="0" err="1" smtClean="0">
                <a:latin typeface="Arial" panose="020B0604020202020204" pitchFamily="34" charset="0"/>
                <a:cs typeface="Arial" panose="020B0604020202020204" pitchFamily="34" charset="0"/>
              </a:rPr>
              <a:t>γονεϊκό</a:t>
            </a:r>
            <a:r>
              <a:rPr lang="el-GR" sz="1500" b="1" dirty="0" smtClean="0">
                <a:latin typeface="Arial" panose="020B0604020202020204" pitchFamily="34" charset="0"/>
                <a:cs typeface="Arial" panose="020B0604020202020204" pitchFamily="34" charset="0"/>
              </a:rPr>
              <a:t> δίκτυο. </a:t>
            </a:r>
            <a:r>
              <a:rPr lang="el-GR" sz="1500" dirty="0" smtClean="0">
                <a:latin typeface="Arial" panose="020B0604020202020204" pitchFamily="34" charset="0"/>
                <a:cs typeface="Arial" panose="020B0604020202020204" pitchFamily="34" charset="0"/>
              </a:rPr>
              <a:t>Πιο ειδικά, ο πατέρας, λόγω των </a:t>
            </a:r>
            <a:r>
              <a:rPr lang="el-GR" sz="1500" dirty="0" err="1" smtClean="0">
                <a:latin typeface="Arial" panose="020B0604020202020204" pitchFamily="34" charset="0"/>
                <a:cs typeface="Arial" panose="020B0604020202020204" pitchFamily="34" charset="0"/>
              </a:rPr>
              <a:t>ιδεοψυχαναγκαστικών</a:t>
            </a:r>
            <a:r>
              <a:rPr lang="el-GR" sz="1500" dirty="0" smtClean="0">
                <a:latin typeface="Arial" panose="020B0604020202020204" pitchFamily="34" charset="0"/>
                <a:cs typeface="Arial" panose="020B0604020202020204" pitchFamily="34" charset="0"/>
              </a:rPr>
              <a:t> του στοιχείων προσωπικότητας, λειτουργούσε συγκεντρωτικά και περιοριστικά ως προς την αυτονόμηση των άλλων μελών της οικογένειας. «Δόθηκε χώρος» λοιπόν στη μητέρα να ασκήσει τον ρόλο της, ενώ ενισχύθηκαν οι ελευθερίες, που αναλογούσαν βάσει του αναπτυξιακού της σταδίου και στην μεγαλύτερη αδελφή του Γ.</a:t>
            </a:r>
          </a:p>
          <a:p>
            <a:pPr eaLnBrk="1" hangingPunct="1">
              <a:lnSpc>
                <a:spcPct val="80000"/>
              </a:lnSpc>
            </a:pPr>
            <a:endParaRPr lang="el-GR" altLang="el-GR" sz="2000" dirty="0"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3"/>
          <p:cNvSpPr>
            <a:spLocks noGrp="1" noChangeArrowheads="1"/>
          </p:cNvSpPr>
          <p:nvPr>
            <p:ph type="body" idx="1"/>
          </p:nvPr>
        </p:nvSpPr>
        <p:spPr>
          <a:xfrm>
            <a:off x="323850" y="908050"/>
            <a:ext cx="8362950" cy="5689600"/>
          </a:xfrm>
        </p:spPr>
        <p:txBody>
          <a:bodyPr/>
          <a:lstStyle/>
          <a:p>
            <a:pPr algn="just" eaLnBrk="1" hangingPunct="1">
              <a:lnSpc>
                <a:spcPct val="80000"/>
              </a:lnSpc>
              <a:buFont typeface="Wingdings" pitchFamily="2" charset="2"/>
              <a:buChar char="§"/>
            </a:pPr>
            <a:r>
              <a:rPr lang="el-GR" sz="1600" dirty="0" smtClean="0">
                <a:latin typeface="Arial" panose="020B0604020202020204" pitchFamily="34" charset="0"/>
                <a:cs typeface="Arial" panose="020B0604020202020204" pitchFamily="34" charset="0"/>
              </a:rPr>
              <a:t>Να σημειωθεί πως ο ΠΨ του πλαισίου είχε επωμιστεί και τον ρόλο της περιοδικής ιατρικής </a:t>
            </a:r>
            <a:r>
              <a:rPr lang="el-GR" sz="1600" dirty="0" err="1" smtClean="0">
                <a:latin typeface="Arial" panose="020B0604020202020204" pitchFamily="34" charset="0"/>
                <a:cs typeface="Arial" panose="020B0604020202020204" pitchFamily="34" charset="0"/>
              </a:rPr>
              <a:t>επαναπαρακολούθησης</a:t>
            </a:r>
            <a:r>
              <a:rPr lang="el-GR" sz="1600" dirty="0" smtClean="0">
                <a:latin typeface="Arial" panose="020B0604020202020204" pitchFamily="34" charset="0"/>
                <a:cs typeface="Arial" panose="020B0604020202020204" pitchFamily="34" charset="0"/>
              </a:rPr>
              <a:t> του Α., προκειμένου να εποπτεύσει την πρόοδό του, καθώς και να συστήσει τυχόν τροποποίηση της παρέμβασης.   </a:t>
            </a:r>
          </a:p>
          <a:p>
            <a:pPr algn="just" eaLnBrk="1" hangingPunct="1">
              <a:lnSpc>
                <a:spcPct val="80000"/>
              </a:lnSpc>
              <a:buFont typeface="Wingdings" pitchFamily="2" charset="2"/>
              <a:buChar char="§"/>
            </a:pPr>
            <a:r>
              <a:rPr lang="el-GR" sz="1600" dirty="0" smtClean="0">
                <a:latin typeface="Arial" panose="020B0604020202020204" pitchFamily="34" charset="0"/>
                <a:cs typeface="Arial" panose="020B0604020202020204" pitchFamily="34" charset="0"/>
              </a:rPr>
              <a:t>Παράλληλα, από τον Νοέμβριο του 2015, ο Γ. ξεκίνησε να φοιτά σε παιδικό σταθμό, επειδή η μόνιμη εκπαιδευτικός έλειπε σε άδεια μητρότητας.</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Λαμβάνοντας υπόψη ότι η αναπληρώτρια βρεφονηπιοκόμος ήταν η μητέρα του, καθώς και ο αριθμός των παιδιών που φοιτούσαν ήταν μικρός, η προσαρμογή ήταν σχετικά εύκολη. </a:t>
            </a:r>
          </a:p>
          <a:p>
            <a:pPr algn="just">
              <a:buFont typeface="Wingdings" pitchFamily="2" charset="2"/>
              <a:buChar char="§"/>
            </a:pPr>
            <a:r>
              <a:rPr lang="el-GR" sz="1600" dirty="0" smtClean="0">
                <a:latin typeface="Arial" panose="020B0604020202020204" pitchFamily="34" charset="0"/>
                <a:cs typeface="Arial" panose="020B0604020202020204" pitchFamily="34" charset="0"/>
              </a:rPr>
              <a:t>Η φοίτησή του τον βοήθησε στη βελτίωση των κοινωνικών του δεξιοτήτων. Έμαθε να</a:t>
            </a:r>
            <a:r>
              <a:rPr lang="en-US" sz="1600" dirty="0" smtClean="0">
                <a:latin typeface="Arial" panose="020B0604020202020204" pitchFamily="34" charset="0"/>
                <a:cs typeface="Arial" panose="020B0604020202020204" pitchFamily="34" charset="0"/>
              </a:rPr>
              <a:t>:</a:t>
            </a:r>
            <a:endParaRPr lang="el-GR" sz="1600" dirty="0" smtClean="0">
              <a:latin typeface="Arial" panose="020B0604020202020204" pitchFamily="34" charset="0"/>
              <a:cs typeface="Arial" panose="020B0604020202020204" pitchFamily="34" charset="0"/>
            </a:endParaRPr>
          </a:p>
          <a:p>
            <a:pPr algn="just">
              <a:buFont typeface="Courier New" pitchFamily="49" charset="0"/>
              <a:buChar char="o"/>
            </a:pPr>
            <a:r>
              <a:rPr lang="el-GR" sz="1600" b="1" dirty="0" smtClean="0">
                <a:latin typeface="Arial" panose="020B0604020202020204" pitchFamily="34" charset="0"/>
                <a:cs typeface="Arial" panose="020B0604020202020204" pitchFamily="34" charset="0"/>
              </a:rPr>
              <a:t>συναναστρέφεται με άλλα συνομήλικα παιδιά, </a:t>
            </a:r>
          </a:p>
          <a:p>
            <a:pPr algn="just">
              <a:buFont typeface="Courier New" pitchFamily="49" charset="0"/>
              <a:buChar char="o"/>
            </a:pPr>
            <a:r>
              <a:rPr lang="el-GR" sz="1600" b="1" dirty="0" smtClean="0">
                <a:latin typeface="Arial" panose="020B0604020202020204" pitchFamily="34" charset="0"/>
                <a:cs typeface="Arial" panose="020B0604020202020204" pitchFamily="34" charset="0"/>
              </a:rPr>
              <a:t>να συνυπάρχει, </a:t>
            </a:r>
          </a:p>
          <a:p>
            <a:pPr algn="just">
              <a:buFont typeface="Courier New" pitchFamily="49" charset="0"/>
              <a:buChar char="o"/>
            </a:pPr>
            <a:r>
              <a:rPr lang="el-GR" sz="1600" b="1" dirty="0" smtClean="0">
                <a:latin typeface="Arial" panose="020B0604020202020204" pitchFamily="34" charset="0"/>
                <a:cs typeface="Arial" panose="020B0604020202020204" pitchFamily="34" charset="0"/>
              </a:rPr>
              <a:t>να μοιράζεται, </a:t>
            </a:r>
          </a:p>
          <a:p>
            <a:pPr algn="just">
              <a:buFont typeface="Courier New" pitchFamily="49" charset="0"/>
              <a:buChar char="o"/>
            </a:pPr>
            <a:r>
              <a:rPr lang="el-GR" sz="1600" b="1" dirty="0" smtClean="0">
                <a:latin typeface="Arial" panose="020B0604020202020204" pitchFamily="34" charset="0"/>
                <a:cs typeface="Arial" panose="020B0604020202020204" pitchFamily="34" charset="0"/>
              </a:rPr>
              <a:t>να συνεργάζεται, </a:t>
            </a:r>
          </a:p>
          <a:p>
            <a:pPr algn="just">
              <a:buFont typeface="Courier New" pitchFamily="49" charset="0"/>
              <a:buChar char="o"/>
            </a:pPr>
            <a:r>
              <a:rPr lang="el-GR" sz="1600" b="1" dirty="0" smtClean="0">
                <a:latin typeface="Arial" panose="020B0604020202020204" pitchFamily="34" charset="0"/>
                <a:cs typeface="Arial" panose="020B0604020202020204" pitchFamily="34" charset="0"/>
              </a:rPr>
              <a:t>να χαίρεται τη συνεργασία και τα ομαδικά παιχνίδια,</a:t>
            </a:r>
          </a:p>
          <a:p>
            <a:pPr algn="just">
              <a:buFont typeface="Courier New" pitchFamily="49" charset="0"/>
              <a:buChar char="o"/>
            </a:pPr>
            <a:r>
              <a:rPr lang="el-GR" sz="1600" b="1" dirty="0" smtClean="0">
                <a:latin typeface="Arial" panose="020B0604020202020204" pitchFamily="34" charset="0"/>
                <a:cs typeface="Arial" panose="020B0604020202020204" pitchFamily="34" charset="0"/>
              </a:rPr>
              <a:t>να ακολουθεί τους κανόνες και τα όρια της ομάδας - να πειθαρχεί σ’ αυτά. </a:t>
            </a:r>
          </a:p>
          <a:p>
            <a:pPr algn="just">
              <a:buFont typeface="Wingdings" pitchFamily="2" charset="2"/>
              <a:buChar char="§"/>
            </a:pPr>
            <a:r>
              <a:rPr lang="el-GR" sz="1600" dirty="0" smtClean="0">
                <a:latin typeface="Arial" panose="020B0604020202020204" pitchFamily="34" charset="0"/>
                <a:cs typeface="Arial" panose="020B0604020202020204" pitchFamily="34" charset="0"/>
              </a:rPr>
              <a:t>Στην παρούσα φάση έληξε η σύμβαση εργασίας της μητέρας του και έχει έρθει καινούρια αναπληρώτρια. </a:t>
            </a:r>
          </a:p>
          <a:p>
            <a:pPr algn="just">
              <a:buFont typeface="Wingdings" pitchFamily="2" charset="2"/>
              <a:buChar char="§"/>
            </a:pPr>
            <a:r>
              <a:rPr lang="el-GR" sz="1600" dirty="0" smtClean="0">
                <a:latin typeface="Arial" panose="020B0604020202020204" pitchFamily="34" charset="0"/>
                <a:cs typeface="Arial" panose="020B0604020202020204" pitchFamily="34" charset="0"/>
              </a:rPr>
              <a:t>Στη σχολική γιορτή της 25ης Μαρτίου ο Γ. απήγγειλε ένα ποίημα με μικρή βοήθεια από την καινούρια του δασκάλα.</a:t>
            </a:r>
          </a:p>
          <a:p>
            <a:pPr eaLnBrk="1" hangingPunct="1">
              <a:lnSpc>
                <a:spcPct val="80000"/>
              </a:lnSpc>
            </a:pPr>
            <a:endParaRPr lang="el-GR" altLang="el-GR" sz="2000" dirty="0" smtClean="0"/>
          </a:p>
        </p:txBody>
      </p:sp>
      <p:sp>
        <p:nvSpPr>
          <p:cNvPr id="107526" name="Rectangle 6"/>
          <p:cNvSpPr>
            <a:spLocks noGrp="1" noChangeArrowheads="1"/>
          </p:cNvSpPr>
          <p:nvPr>
            <p:ph type="title"/>
          </p:nvPr>
        </p:nvSpPr>
        <p:spPr>
          <a:xfrm>
            <a:off x="539750" y="188913"/>
            <a:ext cx="8075613" cy="647700"/>
          </a:xfrm>
        </p:spPr>
        <p:txBody>
          <a:bodyPr/>
          <a:lstStyle/>
          <a:p>
            <a:pPr algn="l" eaLnBrk="1" hangingPunct="1">
              <a:defRPr/>
            </a:pPr>
            <a:r>
              <a:rPr lang="el-GR" altLang="el-GR" sz="2000" b="1" dirty="0"/>
              <a:t>Παιδοψυχιατρική Παρακολούθηση – Συμβουλευτική Εργασία με τους γονείς</a:t>
            </a:r>
            <a:endParaRPr lang="el-GR" altLang="el-GR" sz="2000" b="1" dirty="0"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8674" name="Τίτλος 1"/>
          <p:cNvSpPr>
            <a:spLocks noGrp="1"/>
          </p:cNvSpPr>
          <p:nvPr>
            <p:ph type="title" idx="4294967295"/>
          </p:nvPr>
        </p:nvSpPr>
        <p:spPr>
          <a:xfrm>
            <a:off x="539750" y="188913"/>
            <a:ext cx="8147050" cy="576262"/>
          </a:xfrm>
        </p:spPr>
        <p:txBody>
          <a:bodyPr anchor="ctr"/>
          <a:lstStyle/>
          <a:p>
            <a:pPr algn="l" eaLnBrk="1" hangingPunct="1">
              <a:defRPr/>
            </a:pPr>
            <a:r>
              <a:rPr lang="el-GR" altLang="el-GR" sz="2000" b="1" dirty="0" smtClean="0"/>
              <a:t/>
            </a:r>
            <a:br>
              <a:rPr lang="el-GR" altLang="el-GR" sz="2000" b="1" dirty="0" smtClean="0"/>
            </a:br>
            <a:r>
              <a:rPr lang="el-GR" altLang="el-GR" sz="2000" b="1" dirty="0" smtClean="0"/>
              <a:t>Επίλογος </a:t>
            </a:r>
            <a:r>
              <a:rPr lang="el-GR" altLang="el-GR" sz="3200" b="1" dirty="0"/>
              <a:t/>
            </a:r>
            <a:br>
              <a:rPr lang="el-GR" altLang="el-GR" sz="3200" b="1" dirty="0"/>
            </a:br>
            <a:endParaRPr lang="el-GR" altLang="el-GR" sz="3200" b="1" dirty="0" smtClean="0"/>
          </a:p>
        </p:txBody>
      </p:sp>
      <p:sp>
        <p:nvSpPr>
          <p:cNvPr id="28675" name="Θέση περιεχομένου 2"/>
          <p:cNvSpPr>
            <a:spLocks noGrp="1"/>
          </p:cNvSpPr>
          <p:nvPr>
            <p:ph idx="4294967295"/>
          </p:nvPr>
        </p:nvSpPr>
        <p:spPr>
          <a:xfrm>
            <a:off x="323850" y="692150"/>
            <a:ext cx="8362950" cy="5905500"/>
          </a:xfrm>
        </p:spPr>
        <p:txBody>
          <a:bodyPr/>
          <a:lstStyle/>
          <a:p>
            <a:pPr algn="just">
              <a:buFont typeface="Wingdings" pitchFamily="2" charset="2"/>
              <a:buChar char="v"/>
            </a:pPr>
            <a:r>
              <a:rPr lang="el-GR" sz="1800" b="1" dirty="0" smtClean="0">
                <a:latin typeface="Arial" panose="020B0604020202020204" pitchFamily="34" charset="0"/>
                <a:cs typeface="Arial" panose="020B0604020202020204" pitchFamily="34" charset="0"/>
              </a:rPr>
              <a:t>Σημαντική βελτίωση </a:t>
            </a:r>
            <a:r>
              <a:rPr lang="el-GR" sz="1800" dirty="0" smtClean="0">
                <a:latin typeface="Arial" panose="020B0604020202020204" pitchFamily="34" charset="0"/>
                <a:cs typeface="Arial" panose="020B0604020202020204" pitchFamily="34" charset="0"/>
              </a:rPr>
              <a:t>του Γ. </a:t>
            </a:r>
            <a:r>
              <a:rPr lang="el-GR" sz="1800" b="1" dirty="0" smtClean="0">
                <a:latin typeface="Arial" panose="020B0604020202020204" pitchFamily="34" charset="0"/>
                <a:cs typeface="Arial" panose="020B0604020202020204" pitchFamily="34" charset="0"/>
              </a:rPr>
              <a:t>σε όλους τους ελλειμματικούς τομείς</a:t>
            </a:r>
            <a:r>
              <a:rPr lang="el-GR" sz="1800" dirty="0" smtClean="0">
                <a:latin typeface="Arial" panose="020B0604020202020204" pitchFamily="34" charset="0"/>
                <a:cs typeface="Arial" panose="020B0604020202020204" pitchFamily="34" charset="0"/>
              </a:rPr>
              <a:t>: λόγος – ομιλία, επικοινωνία, συμπεριφορά, αδρή – λεπτή κινητικότητα, αυτοεξυπηρέτηση, γνωστικός τομέας, παιχνίδι. Χρειάζεται όμως συνέχιση των προαναφερθέντων προγραμμάτων για περαιτέρω ενίσχυση προκειμένου ο Γ. να μιλά, να δρα και να συμπεριφέρεται ως παιδί αντίστοιχο της ηλικίας του.</a:t>
            </a:r>
          </a:p>
          <a:p>
            <a:pPr algn="just">
              <a:buFont typeface="Wingdings" pitchFamily="2" charset="2"/>
              <a:buChar char="v"/>
            </a:pPr>
            <a:r>
              <a:rPr lang="el-GR" sz="1800" dirty="0" smtClean="0">
                <a:latin typeface="Arial" panose="020B0604020202020204" pitchFamily="34" charset="0"/>
                <a:cs typeface="Arial" panose="020B0604020202020204" pitchFamily="34" charset="0"/>
              </a:rPr>
              <a:t>Η αντιμετώπιση ενός παιδιού με Ε.Γ.Δ. από μία </a:t>
            </a:r>
            <a:r>
              <a:rPr lang="el-GR" sz="1800" b="1" dirty="0" smtClean="0">
                <a:latin typeface="Arial" panose="020B0604020202020204" pitchFamily="34" charset="0"/>
                <a:cs typeface="Arial" panose="020B0604020202020204" pitchFamily="34" charset="0"/>
              </a:rPr>
              <a:t>διεπιστημονική ομάδα </a:t>
            </a:r>
            <a:r>
              <a:rPr lang="el-GR" sz="1800" dirty="0" smtClean="0">
                <a:latin typeface="Arial" panose="020B0604020202020204" pitchFamily="34" charset="0"/>
                <a:cs typeface="Arial" panose="020B0604020202020204" pitchFamily="34" charset="0"/>
              </a:rPr>
              <a:t>είναι απαραίτητη για µια </a:t>
            </a:r>
            <a:r>
              <a:rPr lang="el-GR" sz="1800" b="1" dirty="0" smtClean="0">
                <a:latin typeface="Arial" panose="020B0604020202020204" pitchFamily="34" charset="0"/>
                <a:cs typeface="Arial" panose="020B0604020202020204" pitchFamily="34" charset="0"/>
              </a:rPr>
              <a:t>σωστή</a:t>
            </a:r>
            <a:r>
              <a:rPr lang="el-GR" sz="1800" dirty="0" smtClean="0">
                <a:latin typeface="Arial" panose="020B0604020202020204" pitchFamily="34" charset="0"/>
                <a:cs typeface="Arial" panose="020B0604020202020204" pitchFamily="34" charset="0"/>
              </a:rPr>
              <a:t> και </a:t>
            </a:r>
            <a:r>
              <a:rPr lang="el-GR" sz="1800" b="1" dirty="0" err="1" smtClean="0">
                <a:latin typeface="Arial" panose="020B0604020202020204" pitchFamily="34" charset="0"/>
                <a:cs typeface="Arial" panose="020B0604020202020204" pitchFamily="34" charset="0"/>
              </a:rPr>
              <a:t>διεπιστηµονική</a:t>
            </a:r>
            <a:r>
              <a:rPr lang="el-GR" sz="1800" b="1" dirty="0" smtClean="0">
                <a:latin typeface="Arial" panose="020B0604020202020204" pitchFamily="34" charset="0"/>
                <a:cs typeface="Arial" panose="020B0604020202020204" pitchFamily="34" charset="0"/>
              </a:rPr>
              <a:t> διάγνωση και αξιολόγηση</a:t>
            </a:r>
            <a:r>
              <a:rPr lang="el-GR" sz="1800" dirty="0" smtClean="0">
                <a:latin typeface="Arial" panose="020B0604020202020204" pitchFamily="34" charset="0"/>
                <a:cs typeface="Arial" panose="020B0604020202020204" pitchFamily="34" charset="0"/>
              </a:rPr>
              <a:t>, όπως και </a:t>
            </a:r>
            <a:r>
              <a:rPr lang="el-GR" sz="1800" b="1" dirty="0" smtClean="0">
                <a:latin typeface="Arial" panose="020B0604020202020204" pitchFamily="34" charset="0"/>
                <a:cs typeface="Arial" panose="020B0604020202020204" pitchFamily="34" charset="0"/>
              </a:rPr>
              <a:t>σφαιρική αντιμετώπιση όλων των συμπτωμάτων</a:t>
            </a:r>
            <a:r>
              <a:rPr lang="el-GR" sz="1800" dirty="0" smtClean="0">
                <a:latin typeface="Arial" panose="020B0604020202020204" pitchFamily="34" charset="0"/>
                <a:cs typeface="Arial" panose="020B0604020202020204" pitchFamily="34" charset="0"/>
              </a:rPr>
              <a:t>. </a:t>
            </a:r>
          </a:p>
          <a:p>
            <a:pPr algn="just">
              <a:buFont typeface="Wingdings" pitchFamily="2" charset="2"/>
              <a:buChar char="v"/>
            </a:pPr>
            <a:r>
              <a:rPr lang="el-GR" sz="1800" dirty="0" smtClean="0">
                <a:latin typeface="Arial" panose="020B0604020202020204" pitchFamily="34" charset="0"/>
                <a:cs typeface="Arial" panose="020B0604020202020204" pitchFamily="34" charset="0"/>
              </a:rPr>
              <a:t>Η κάθε ειδικότητα στη διεπιστημονική ομάδα κινείται σ’ ένα </a:t>
            </a:r>
            <a:r>
              <a:rPr lang="el-GR" sz="1800" b="1" dirty="0" smtClean="0">
                <a:latin typeface="Arial" panose="020B0604020202020204" pitchFamily="34" charset="0"/>
                <a:cs typeface="Arial" panose="020B0604020202020204" pitchFamily="34" charset="0"/>
              </a:rPr>
              <a:t>πλαίσιο</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κοινής φιλοσοφίας, τρόπου λειτουργίας και δεοντολογίας </a:t>
            </a:r>
            <a:r>
              <a:rPr lang="el-GR" sz="1800" dirty="0" smtClean="0">
                <a:latin typeface="Arial" panose="020B0604020202020204" pitchFamily="34" charset="0"/>
                <a:cs typeface="Arial" panose="020B0604020202020204" pitchFamily="34" charset="0"/>
              </a:rPr>
              <a:t>ανεξάρτητα από το θεωρητικό πλαίσιο της θεραπευτικής προσέγγισης. Όλοι οι εμπλεκόμενοι θεραπευτές θα δώσουν τον εξειδικευμένο χειρισμό τους, αλλά θα έχουν και τομείς που θα επικαλύπτονται. </a:t>
            </a:r>
          </a:p>
          <a:p>
            <a:pPr algn="just">
              <a:buFont typeface="Wingdings" pitchFamily="2" charset="2"/>
              <a:buChar char="v"/>
            </a:pPr>
            <a:r>
              <a:rPr lang="el-GR" sz="1800" dirty="0" smtClean="0">
                <a:latin typeface="Arial" panose="020B0604020202020204" pitchFamily="34" charset="0"/>
                <a:cs typeface="Arial" panose="020B0604020202020204" pitchFamily="34" charset="0"/>
              </a:rPr>
              <a:t>Η </a:t>
            </a:r>
            <a:r>
              <a:rPr lang="el-GR" sz="1800" b="1" dirty="0" smtClean="0">
                <a:latin typeface="Arial" panose="020B0604020202020204" pitchFamily="34" charset="0"/>
                <a:cs typeface="Arial" panose="020B0604020202020204" pitchFamily="34" charset="0"/>
              </a:rPr>
              <a:t>συνεχιζόμενη εκπαίδευση</a:t>
            </a:r>
            <a:r>
              <a:rPr lang="el-GR" sz="1800" dirty="0" smtClean="0">
                <a:latin typeface="Arial" panose="020B0604020202020204" pitchFamily="34" charset="0"/>
                <a:cs typeface="Arial" panose="020B0604020202020204" pitchFamily="34" charset="0"/>
              </a:rPr>
              <a:t>, η </a:t>
            </a:r>
            <a:r>
              <a:rPr lang="el-GR" sz="1800" b="1" dirty="0" smtClean="0">
                <a:latin typeface="Arial" panose="020B0604020202020204" pitchFamily="34" charset="0"/>
                <a:cs typeface="Arial" panose="020B0604020202020204" pitchFamily="34" charset="0"/>
              </a:rPr>
              <a:t>δημιουργία κοινού λόγου</a:t>
            </a:r>
            <a:r>
              <a:rPr lang="el-GR" sz="1800" dirty="0" smtClean="0">
                <a:latin typeface="Arial" panose="020B0604020202020204" pitchFamily="34" charset="0"/>
                <a:cs typeface="Arial" panose="020B0604020202020204" pitchFamily="34" charset="0"/>
              </a:rPr>
              <a:t>, η </a:t>
            </a:r>
            <a:r>
              <a:rPr lang="el-GR" sz="1800" b="1" dirty="0" smtClean="0">
                <a:latin typeface="Arial" panose="020B0604020202020204" pitchFamily="34" charset="0"/>
                <a:cs typeface="Arial" panose="020B0604020202020204" pitchFamily="34" charset="0"/>
              </a:rPr>
              <a:t>εποπτεία</a:t>
            </a:r>
            <a:r>
              <a:rPr lang="el-GR" sz="1800" dirty="0" smtClean="0">
                <a:latin typeface="Arial" panose="020B0604020202020204" pitchFamily="34" charset="0"/>
                <a:cs typeface="Arial" panose="020B0604020202020204" pitchFamily="34" charset="0"/>
              </a:rPr>
              <a:t> και οι </a:t>
            </a:r>
            <a:r>
              <a:rPr lang="el-GR" sz="1800" b="1" dirty="0" smtClean="0">
                <a:latin typeface="Arial" panose="020B0604020202020204" pitchFamily="34" charset="0"/>
                <a:cs typeface="Arial" panose="020B0604020202020204" pitchFamily="34" charset="0"/>
              </a:rPr>
              <a:t>ατομικές συνεργασίες </a:t>
            </a:r>
            <a:r>
              <a:rPr lang="el-GR" sz="1800" dirty="0" smtClean="0">
                <a:latin typeface="Arial" panose="020B0604020202020204" pitchFamily="34" charset="0"/>
                <a:cs typeface="Arial" panose="020B0604020202020204" pitchFamily="34" charset="0"/>
              </a:rPr>
              <a:t>όμως θα δώσουν το </a:t>
            </a:r>
            <a:r>
              <a:rPr lang="el-GR" sz="1800" b="1" dirty="0" smtClean="0">
                <a:latin typeface="Arial" panose="020B0604020202020204" pitchFamily="34" charset="0"/>
                <a:cs typeface="Arial" panose="020B0604020202020204" pitchFamily="34" charset="0"/>
              </a:rPr>
              <a:t>πλαίσιο</a:t>
            </a:r>
            <a:r>
              <a:rPr lang="el-GR" sz="1800" dirty="0" smtClean="0">
                <a:latin typeface="Arial" panose="020B0604020202020204" pitchFamily="34" charset="0"/>
                <a:cs typeface="Arial" panose="020B0604020202020204" pitchFamily="34" charset="0"/>
              </a:rPr>
              <a:t> της </a:t>
            </a:r>
            <a:r>
              <a:rPr lang="el-GR" sz="1800" b="1" dirty="0" smtClean="0">
                <a:latin typeface="Arial" panose="020B0604020202020204" pitchFamily="34" charset="0"/>
                <a:cs typeface="Arial" panose="020B0604020202020204" pitchFamily="34" charset="0"/>
              </a:rPr>
              <a:t>καλής συνεργασίας </a:t>
            </a:r>
            <a:r>
              <a:rPr lang="el-GR" sz="1800" dirty="0" smtClean="0">
                <a:latin typeface="Arial" panose="020B0604020202020204" pitchFamily="34" charset="0"/>
                <a:cs typeface="Arial" panose="020B0604020202020204" pitchFamily="34" charset="0"/>
              </a:rPr>
              <a:t>μέσα στη διεπιστημονική ομάδα.</a:t>
            </a:r>
          </a:p>
          <a:p>
            <a:pPr algn="just" eaLnBrk="1" hangingPunct="1"/>
            <a:endParaRPr lang="el-GR" altLang="el-GR" sz="2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8674"/>
                                        </p:tgtEl>
                                        <p:attrNameLst>
                                          <p:attrName>style.visibility</p:attrName>
                                        </p:attrNameLst>
                                      </p:cBhvr>
                                      <p:to>
                                        <p:strVal val="visible"/>
                                      </p:to>
                                    </p:set>
                                    <p:animEffect transition="in" filter="fade">
                                      <p:cBhvr>
                                        <p:cTn id="7" dur="1000"/>
                                        <p:tgtEl>
                                          <p:spTgt spid="28674"/>
                                        </p:tgtEl>
                                      </p:cBhvr>
                                    </p:animEffect>
                                    <p:anim calcmode="lin" valueType="num">
                                      <p:cBhvr>
                                        <p:cTn id="8" dur="1000" fill="hold"/>
                                        <p:tgtEl>
                                          <p:spTgt spid="28674"/>
                                        </p:tgtEl>
                                        <p:attrNameLst>
                                          <p:attrName>ppt_x</p:attrName>
                                        </p:attrNameLst>
                                      </p:cBhvr>
                                      <p:tavLst>
                                        <p:tav tm="0">
                                          <p:val>
                                            <p:strVal val="#ppt_x"/>
                                          </p:val>
                                        </p:tav>
                                        <p:tav tm="100000">
                                          <p:val>
                                            <p:strVal val="#ppt_x"/>
                                          </p:val>
                                        </p:tav>
                                      </p:tavLst>
                                    </p:anim>
                                    <p:anim calcmode="lin" valueType="num">
                                      <p:cBhvr>
                                        <p:cTn id="9" dur="1000" fill="hold"/>
                                        <p:tgtEl>
                                          <p:spTgt spid="286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8675">
                                            <p:txEl>
                                              <p:pRg st="0" end="0"/>
                                            </p:txEl>
                                          </p:spTgt>
                                        </p:tgtEl>
                                        <p:attrNameLst>
                                          <p:attrName>style.visibility</p:attrName>
                                        </p:attrNameLst>
                                      </p:cBhvr>
                                      <p:to>
                                        <p:strVal val="visible"/>
                                      </p:to>
                                    </p:set>
                                    <p:animEffect transition="in" filter="fade">
                                      <p:cBhvr>
                                        <p:cTn id="14" dur="1000"/>
                                        <p:tgtEl>
                                          <p:spTgt spid="28675">
                                            <p:txEl>
                                              <p:pRg st="0" end="0"/>
                                            </p:txEl>
                                          </p:spTgt>
                                        </p:tgtEl>
                                      </p:cBhvr>
                                    </p:animEffect>
                                    <p:anim calcmode="lin" valueType="num">
                                      <p:cBhvr>
                                        <p:cTn id="15" dur="1000" fill="hold"/>
                                        <p:tgtEl>
                                          <p:spTgt spid="28675">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8675">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8675">
                                            <p:txEl>
                                              <p:pRg st="1" end="1"/>
                                            </p:txEl>
                                          </p:spTgt>
                                        </p:tgtEl>
                                        <p:attrNameLst>
                                          <p:attrName>style.visibility</p:attrName>
                                        </p:attrNameLst>
                                      </p:cBhvr>
                                      <p:to>
                                        <p:strVal val="visible"/>
                                      </p:to>
                                    </p:set>
                                    <p:animEffect transition="in" filter="fade">
                                      <p:cBhvr>
                                        <p:cTn id="21" dur="1000"/>
                                        <p:tgtEl>
                                          <p:spTgt spid="28675">
                                            <p:txEl>
                                              <p:pRg st="1" end="1"/>
                                            </p:txEl>
                                          </p:spTgt>
                                        </p:tgtEl>
                                      </p:cBhvr>
                                    </p:animEffect>
                                    <p:anim calcmode="lin" valueType="num">
                                      <p:cBhvr>
                                        <p:cTn id="22" dur="1000" fill="hold"/>
                                        <p:tgtEl>
                                          <p:spTgt spid="28675">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867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8675">
                                            <p:txEl>
                                              <p:pRg st="2" end="2"/>
                                            </p:txEl>
                                          </p:spTgt>
                                        </p:tgtEl>
                                        <p:attrNameLst>
                                          <p:attrName>style.visibility</p:attrName>
                                        </p:attrNameLst>
                                      </p:cBhvr>
                                      <p:to>
                                        <p:strVal val="visible"/>
                                      </p:to>
                                    </p:set>
                                    <p:animEffect transition="in" filter="fade">
                                      <p:cBhvr>
                                        <p:cTn id="28" dur="1000"/>
                                        <p:tgtEl>
                                          <p:spTgt spid="28675">
                                            <p:txEl>
                                              <p:pRg st="2" end="2"/>
                                            </p:txEl>
                                          </p:spTgt>
                                        </p:tgtEl>
                                      </p:cBhvr>
                                    </p:animEffect>
                                    <p:anim calcmode="lin" valueType="num">
                                      <p:cBhvr>
                                        <p:cTn id="29" dur="1000" fill="hold"/>
                                        <p:tgtEl>
                                          <p:spTgt spid="28675">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8675">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8675">
                                            <p:txEl>
                                              <p:pRg st="3" end="3"/>
                                            </p:txEl>
                                          </p:spTgt>
                                        </p:tgtEl>
                                        <p:attrNameLst>
                                          <p:attrName>style.visibility</p:attrName>
                                        </p:attrNameLst>
                                      </p:cBhvr>
                                      <p:to>
                                        <p:strVal val="visible"/>
                                      </p:to>
                                    </p:set>
                                    <p:animEffect transition="in" filter="fade">
                                      <p:cBhvr>
                                        <p:cTn id="35" dur="1000"/>
                                        <p:tgtEl>
                                          <p:spTgt spid="28675">
                                            <p:txEl>
                                              <p:pRg st="3" end="3"/>
                                            </p:txEl>
                                          </p:spTgt>
                                        </p:tgtEl>
                                      </p:cBhvr>
                                    </p:animEffect>
                                    <p:anim calcmode="lin" valueType="num">
                                      <p:cBhvr>
                                        <p:cTn id="36" dur="1000" fill="hold"/>
                                        <p:tgtEl>
                                          <p:spTgt spid="28675">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28675">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74" grpId="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22" name="Τίτλος 1"/>
          <p:cNvSpPr>
            <a:spLocks noGrp="1"/>
          </p:cNvSpPr>
          <p:nvPr>
            <p:ph type="title" idx="4294967295"/>
          </p:nvPr>
        </p:nvSpPr>
        <p:spPr>
          <a:xfrm>
            <a:off x="468313" y="115888"/>
            <a:ext cx="8218487" cy="649287"/>
          </a:xfrm>
        </p:spPr>
        <p:txBody>
          <a:bodyPr anchor="ctr"/>
          <a:lstStyle/>
          <a:p>
            <a:pPr algn="l" eaLnBrk="1" hangingPunct="1">
              <a:defRPr/>
            </a:pPr>
            <a:r>
              <a:rPr lang="el-GR" altLang="el-GR" sz="2000" b="1" dirty="0"/>
              <a:t>Επίλογος </a:t>
            </a:r>
            <a:endParaRPr lang="el-GR" altLang="el-GR" sz="2000" b="1" dirty="0" smtClean="0"/>
          </a:p>
        </p:txBody>
      </p:sp>
      <p:sp>
        <p:nvSpPr>
          <p:cNvPr id="29699" name="Θέση περιεχομένου 2"/>
          <p:cNvSpPr>
            <a:spLocks noGrp="1"/>
          </p:cNvSpPr>
          <p:nvPr>
            <p:ph idx="4294967295"/>
          </p:nvPr>
        </p:nvSpPr>
        <p:spPr>
          <a:xfrm>
            <a:off x="468313" y="620713"/>
            <a:ext cx="8218487" cy="6121400"/>
          </a:xfrm>
        </p:spPr>
        <p:txBody>
          <a:bodyPr/>
          <a:lstStyle/>
          <a:p>
            <a:pPr algn="just"/>
            <a:r>
              <a:rPr lang="el-GR" sz="1800" dirty="0" smtClean="0">
                <a:latin typeface="Arial" panose="020B0604020202020204" pitchFamily="34" charset="0"/>
                <a:cs typeface="Arial" panose="020B0604020202020204" pitchFamily="34" charset="0"/>
              </a:rPr>
              <a:t>Η </a:t>
            </a:r>
            <a:r>
              <a:rPr lang="el-GR" sz="1800" b="1" dirty="0" smtClean="0">
                <a:latin typeface="Arial" panose="020B0604020202020204" pitchFamily="34" charset="0"/>
                <a:cs typeface="Arial" panose="020B0604020202020204" pitchFamily="34" charset="0"/>
              </a:rPr>
              <a:t>πρώιμη ανίχνευση</a:t>
            </a:r>
            <a:r>
              <a:rPr lang="el-GR" sz="1800" dirty="0" smtClean="0">
                <a:latin typeface="Arial" panose="020B0604020202020204" pitchFamily="34" charset="0"/>
                <a:cs typeface="Arial" panose="020B0604020202020204" pitchFamily="34" charset="0"/>
              </a:rPr>
              <a:t>, η </a:t>
            </a:r>
            <a:r>
              <a:rPr lang="el-GR" sz="1800" b="1" dirty="0" smtClean="0">
                <a:latin typeface="Arial" panose="020B0604020202020204" pitchFamily="34" charset="0"/>
                <a:cs typeface="Arial" panose="020B0604020202020204" pitchFamily="34" charset="0"/>
              </a:rPr>
              <a:t>έγκυρη διάγνωση </a:t>
            </a:r>
            <a:r>
              <a:rPr lang="el-GR" sz="1800" dirty="0" smtClean="0">
                <a:latin typeface="Arial" panose="020B0604020202020204" pitchFamily="34" charset="0"/>
                <a:cs typeface="Arial" panose="020B0604020202020204" pitchFamily="34" charset="0"/>
              </a:rPr>
              <a:t>και </a:t>
            </a:r>
            <a:r>
              <a:rPr lang="el-GR" sz="1800" b="1" dirty="0" smtClean="0">
                <a:latin typeface="Arial" panose="020B0604020202020204" pitchFamily="34" charset="0"/>
                <a:cs typeface="Arial" panose="020B0604020202020204" pitchFamily="34" charset="0"/>
              </a:rPr>
              <a:t>σωστή παρέμβαση</a:t>
            </a:r>
            <a:r>
              <a:rPr lang="el-GR" sz="1800" dirty="0" smtClean="0">
                <a:latin typeface="Arial" panose="020B0604020202020204" pitchFamily="34" charset="0"/>
                <a:cs typeface="Arial" panose="020B0604020202020204" pitchFamily="34" charset="0"/>
              </a:rPr>
              <a:t> έχουν ευεργετικά αποτελέσματα σε όλους τους τομείς της ανάπτυξης. Μεγάλη σημασία έχει η </a:t>
            </a:r>
            <a:r>
              <a:rPr lang="el-GR" sz="1800" b="1" dirty="0" smtClean="0">
                <a:latin typeface="Arial" panose="020B0604020202020204" pitchFamily="34" charset="0"/>
                <a:cs typeface="Arial" panose="020B0604020202020204" pitchFamily="34" charset="0"/>
              </a:rPr>
              <a:t>ενημέρωση </a:t>
            </a:r>
            <a:r>
              <a:rPr lang="el-GR" sz="1800" dirty="0" smtClean="0">
                <a:latin typeface="Arial" panose="020B0604020202020204" pitchFamily="34" charset="0"/>
                <a:cs typeface="Arial" panose="020B0604020202020204" pitchFamily="34" charset="0"/>
              </a:rPr>
              <a:t>και η </a:t>
            </a:r>
            <a:r>
              <a:rPr lang="el-GR" sz="1800" b="1" dirty="0" smtClean="0">
                <a:latin typeface="Arial" panose="020B0604020202020204" pitchFamily="34" charset="0"/>
                <a:cs typeface="Arial" panose="020B0604020202020204" pitchFamily="34" charset="0"/>
              </a:rPr>
              <a:t>συνεργασία με τη σχολική μονάδα </a:t>
            </a:r>
            <a:r>
              <a:rPr lang="el-GR" sz="1800" dirty="0" smtClean="0">
                <a:latin typeface="Arial" panose="020B0604020202020204" pitchFamily="34" charset="0"/>
                <a:cs typeface="Arial" panose="020B0604020202020204" pitchFamily="34" charset="0"/>
              </a:rPr>
              <a:t>στην οποία φοιτά το παιδί, καθώς και η σε βάθος χρόνου διαχείριση των δυσκολιών στο σχολείο και στο σπίτι. </a:t>
            </a:r>
          </a:p>
          <a:p>
            <a:pPr algn="just"/>
            <a:r>
              <a:rPr lang="el-GR" sz="1800" dirty="0" smtClean="0">
                <a:latin typeface="Arial" panose="020B0604020202020204" pitchFamily="34" charset="0"/>
                <a:cs typeface="Arial" panose="020B0604020202020204" pitchFamily="34" charset="0"/>
              </a:rPr>
              <a:t>Τα προτερήματα μιας τέτοιας υπηρεσίας, όπως του </a:t>
            </a:r>
            <a:r>
              <a:rPr lang="el-GR" sz="1800" b="1" dirty="0" smtClean="0">
                <a:latin typeface="Arial" panose="020B0604020202020204" pitchFamily="34" charset="0"/>
                <a:cs typeface="Arial" panose="020B0604020202020204" pitchFamily="34" charset="0"/>
              </a:rPr>
              <a:t>Κ.Η.</a:t>
            </a:r>
            <a:r>
              <a:rPr lang="el-GR" sz="1800" dirty="0" smtClean="0">
                <a:latin typeface="Arial" panose="020B0604020202020204" pitchFamily="34" charset="0"/>
                <a:cs typeface="Arial" panose="020B0604020202020204" pitchFamily="34" charset="0"/>
              </a:rPr>
              <a:t> σε επαρχία, στον </a:t>
            </a:r>
            <a:r>
              <a:rPr lang="el-GR" sz="1800" dirty="0" err="1" smtClean="0">
                <a:latin typeface="Arial" panose="020B0604020202020204" pitchFamily="34" charset="0"/>
                <a:cs typeface="Arial" panose="020B0604020202020204" pitchFamily="34" charset="0"/>
              </a:rPr>
              <a:t>Ν.Φωκίδας</a:t>
            </a:r>
            <a:r>
              <a:rPr lang="el-GR" sz="1800" dirty="0" smtClean="0">
                <a:latin typeface="Arial" panose="020B0604020202020204" pitchFamily="34" charset="0"/>
                <a:cs typeface="Arial" panose="020B0604020202020204" pitchFamily="34" charset="0"/>
              </a:rPr>
              <a:t>, είναι η </a:t>
            </a:r>
            <a:r>
              <a:rPr lang="el-GR" sz="1800" b="1" dirty="0" smtClean="0">
                <a:latin typeface="Arial" panose="020B0604020202020204" pitchFamily="34" charset="0"/>
                <a:cs typeface="Arial" panose="020B0604020202020204" pitchFamily="34" charset="0"/>
              </a:rPr>
              <a:t>εύκολη πρόσβαση σε υπηρεσίες</a:t>
            </a:r>
            <a:r>
              <a:rPr lang="el-GR" sz="1800" dirty="0" smtClean="0">
                <a:latin typeface="Arial" panose="020B0604020202020204" pitchFamily="34" charset="0"/>
                <a:cs typeface="Arial" panose="020B0604020202020204" pitchFamily="34" charset="0"/>
              </a:rPr>
              <a:t>, η </a:t>
            </a:r>
            <a:r>
              <a:rPr lang="el-GR" sz="1800" b="1" dirty="0" smtClean="0">
                <a:latin typeface="Arial" panose="020B0604020202020204" pitchFamily="34" charset="0"/>
                <a:cs typeface="Arial" panose="020B0604020202020204" pitchFamily="34" charset="0"/>
              </a:rPr>
              <a:t>πολύπλευρη και διεπιστημονική υποστήριξη </a:t>
            </a:r>
            <a:r>
              <a:rPr lang="el-GR" sz="1800" dirty="0" smtClean="0">
                <a:latin typeface="Arial" panose="020B0604020202020204" pitchFamily="34" charset="0"/>
                <a:cs typeface="Arial" panose="020B0604020202020204" pitchFamily="34" charset="0"/>
              </a:rPr>
              <a:t>τόσο του παιδιού όσο και της οικογένειας, οι γνωριμίες με πρόσωπα της κοινότητας. </a:t>
            </a:r>
            <a:r>
              <a:rPr lang="el-GR" sz="1800" b="1" dirty="0" smtClean="0">
                <a:latin typeface="Arial" panose="020B0604020202020204" pitchFamily="34" charset="0"/>
                <a:cs typeface="Arial" panose="020B0604020202020204" pitchFamily="34" charset="0"/>
              </a:rPr>
              <a:t>Μειονέκτημα</a:t>
            </a:r>
            <a:r>
              <a:rPr lang="el-GR" sz="1800" dirty="0" smtClean="0">
                <a:latin typeface="Arial" panose="020B0604020202020204" pitchFamily="34" charset="0"/>
                <a:cs typeface="Arial" panose="020B0604020202020204" pitchFamily="34" charset="0"/>
              </a:rPr>
              <a:t> ίσως είναι η </a:t>
            </a:r>
            <a:r>
              <a:rPr lang="el-GR" sz="1800" b="1" dirty="0" smtClean="0">
                <a:latin typeface="Arial" panose="020B0604020202020204" pitchFamily="34" charset="0"/>
                <a:cs typeface="Arial" panose="020B0604020202020204" pitchFamily="34" charset="0"/>
              </a:rPr>
              <a:t>συχνή εναλλαγή θεραπευτών</a:t>
            </a:r>
            <a:r>
              <a:rPr lang="el-GR" sz="1800" dirty="0" smtClean="0">
                <a:latin typeface="Arial" panose="020B0604020202020204" pitchFamily="34" charset="0"/>
                <a:cs typeface="Arial" panose="020B0604020202020204" pitchFamily="34" charset="0"/>
              </a:rPr>
              <a:t>.</a:t>
            </a:r>
          </a:p>
          <a:p>
            <a:pPr algn="just"/>
            <a:r>
              <a:rPr lang="el-GR" sz="1800" dirty="0" smtClean="0">
                <a:latin typeface="Arial" panose="020B0604020202020204" pitchFamily="34" charset="0"/>
                <a:cs typeface="Arial" panose="020B0604020202020204" pitchFamily="34" charset="0"/>
              </a:rPr>
              <a:t>Το </a:t>
            </a:r>
            <a:r>
              <a:rPr lang="el-GR" sz="1800" b="1" dirty="0" smtClean="0">
                <a:latin typeface="Arial" panose="020B0604020202020204" pitchFamily="34" charset="0"/>
                <a:cs typeface="Arial" panose="020B0604020202020204" pitchFamily="34" charset="0"/>
              </a:rPr>
              <a:t>μοντέλο «παιδί – γονείς» βοηθά</a:t>
            </a:r>
            <a:r>
              <a:rPr lang="el-GR" sz="1800" dirty="0" smtClean="0">
                <a:latin typeface="Arial" panose="020B0604020202020204" pitchFamily="34" charset="0"/>
                <a:cs typeface="Arial" panose="020B0604020202020204" pitchFamily="34" charset="0"/>
              </a:rPr>
              <a:t> τους γονείς να </a:t>
            </a:r>
            <a:r>
              <a:rPr lang="el-GR" sz="1800" b="1" dirty="0" smtClean="0">
                <a:latin typeface="Arial" panose="020B0604020202020204" pitchFamily="34" charset="0"/>
                <a:cs typeface="Arial" panose="020B0604020202020204" pitchFamily="34" charset="0"/>
              </a:rPr>
              <a:t>δέχονται τα ελλείμματα του παιδιού τους</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να αναπτύξουν ρεαλιστικές προσδοκίες</a:t>
            </a:r>
            <a:r>
              <a:rPr lang="el-GR" sz="1800" dirty="0" smtClean="0">
                <a:latin typeface="Arial" panose="020B0604020202020204" pitchFamily="34" charset="0"/>
                <a:cs typeface="Arial" panose="020B0604020202020204" pitchFamily="34" charset="0"/>
              </a:rPr>
              <a:t>, </a:t>
            </a:r>
            <a:r>
              <a:rPr lang="el-GR" sz="1800" b="1" dirty="0" smtClean="0">
                <a:latin typeface="Arial" panose="020B0604020202020204" pitchFamily="34" charset="0"/>
                <a:cs typeface="Arial" panose="020B0604020202020204" pitchFamily="34" charset="0"/>
              </a:rPr>
              <a:t>να μάθουν στρατηγικές που θα βελτιώσουν τις υπολειπόμενες δεξιότητες</a:t>
            </a:r>
            <a:r>
              <a:rPr lang="el-GR" sz="1800" dirty="0" smtClean="0">
                <a:latin typeface="Arial" panose="020B0604020202020204" pitchFamily="34" charset="0"/>
                <a:cs typeface="Arial" panose="020B0604020202020204" pitchFamily="34" charset="0"/>
              </a:rPr>
              <a:t>, αλλά και </a:t>
            </a:r>
            <a:r>
              <a:rPr lang="el-GR" sz="1800" b="1" dirty="0" smtClean="0">
                <a:latin typeface="Arial" panose="020B0604020202020204" pitchFamily="34" charset="0"/>
                <a:cs typeface="Arial" panose="020B0604020202020204" pitchFamily="34" charset="0"/>
              </a:rPr>
              <a:t>να ενισχύσουν τις ήδη αναπτυγμένες δεξιότητες</a:t>
            </a:r>
            <a:r>
              <a:rPr lang="el-GR" sz="1800" dirty="0" smtClean="0">
                <a:latin typeface="Arial" panose="020B0604020202020204" pitchFamily="34" charset="0"/>
                <a:cs typeface="Arial" panose="020B0604020202020204" pitchFamily="34" charset="0"/>
              </a:rPr>
              <a:t>. Το σημαντικό όμως είναι </a:t>
            </a:r>
            <a:r>
              <a:rPr lang="el-GR" sz="1800" b="1" dirty="0" smtClean="0">
                <a:latin typeface="Arial" panose="020B0604020202020204" pitchFamily="34" charset="0"/>
                <a:cs typeface="Arial" panose="020B0604020202020204" pitchFamily="34" charset="0"/>
              </a:rPr>
              <a:t>να μάθουν να ΠΑΙΖΟΥΝ με το παιδί τους</a:t>
            </a:r>
            <a:r>
              <a:rPr lang="el-GR" sz="1800" dirty="0" smtClean="0">
                <a:latin typeface="Arial" panose="020B0604020202020204" pitchFamily="34" charset="0"/>
                <a:cs typeface="Arial" panose="020B0604020202020204" pitchFamily="34" charset="0"/>
              </a:rPr>
              <a:t>. Το παιχνίδι είναι μέσο ανάπτυξης, αλλά και θεραπείας. Μέσα από το παιχνίδι το παιδί επικοινωνεί, μαθαίνει για τον εαυτό του, το σώμα του, τον κόσμο γύρω του, αναπτύσσει το λόγο, τις νοητικές και πνευματικές λειτουργίες του, τη φαντασία, τον ψυχικό του κόσμο.</a:t>
            </a:r>
          </a:p>
          <a:p>
            <a:pPr eaLnBrk="1" hangingPunct="1"/>
            <a:endParaRPr lang="el-GR" altLang="el-GR" sz="24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22"/>
                                        </p:tgtEl>
                                        <p:attrNameLst>
                                          <p:attrName>style.visibility</p:attrName>
                                        </p:attrNameLst>
                                      </p:cBhvr>
                                      <p:to>
                                        <p:strVal val="visible"/>
                                      </p:to>
                                    </p:set>
                                    <p:animEffect transition="in" filter="fade">
                                      <p:cBhvr>
                                        <p:cTn id="7" dur="1000"/>
                                        <p:tgtEl>
                                          <p:spTgt spid="30722"/>
                                        </p:tgtEl>
                                      </p:cBhvr>
                                    </p:animEffect>
                                    <p:anim calcmode="lin" valueType="num">
                                      <p:cBhvr>
                                        <p:cTn id="8" dur="1000" fill="hold"/>
                                        <p:tgtEl>
                                          <p:spTgt spid="30722"/>
                                        </p:tgtEl>
                                        <p:attrNameLst>
                                          <p:attrName>ppt_x</p:attrName>
                                        </p:attrNameLst>
                                      </p:cBhvr>
                                      <p:tavLst>
                                        <p:tav tm="0">
                                          <p:val>
                                            <p:strVal val="#ppt_x"/>
                                          </p:val>
                                        </p:tav>
                                        <p:tav tm="100000">
                                          <p:val>
                                            <p:strVal val="#ppt_x"/>
                                          </p:val>
                                        </p:tav>
                                      </p:tavLst>
                                    </p:anim>
                                    <p:anim calcmode="lin" valueType="num">
                                      <p:cBhvr>
                                        <p:cTn id="9" dur="1000" fill="hold"/>
                                        <p:tgtEl>
                                          <p:spTgt spid="307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9699">
                                            <p:txEl>
                                              <p:pRg st="0" end="0"/>
                                            </p:txEl>
                                          </p:spTgt>
                                        </p:tgtEl>
                                        <p:attrNameLst>
                                          <p:attrName>style.visibility</p:attrName>
                                        </p:attrNameLst>
                                      </p:cBhvr>
                                      <p:to>
                                        <p:strVal val="visible"/>
                                      </p:to>
                                    </p:set>
                                    <p:animEffect transition="in" filter="fade">
                                      <p:cBhvr>
                                        <p:cTn id="14" dur="1000"/>
                                        <p:tgtEl>
                                          <p:spTgt spid="29699">
                                            <p:txEl>
                                              <p:pRg st="0" end="0"/>
                                            </p:txEl>
                                          </p:spTgt>
                                        </p:tgtEl>
                                      </p:cBhvr>
                                    </p:animEffect>
                                    <p:anim calcmode="lin" valueType="num">
                                      <p:cBhvr>
                                        <p:cTn id="15" dur="1000" fill="hold"/>
                                        <p:tgtEl>
                                          <p:spTgt spid="2969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2969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9699">
                                            <p:txEl>
                                              <p:pRg st="1" end="1"/>
                                            </p:txEl>
                                          </p:spTgt>
                                        </p:tgtEl>
                                        <p:attrNameLst>
                                          <p:attrName>style.visibility</p:attrName>
                                        </p:attrNameLst>
                                      </p:cBhvr>
                                      <p:to>
                                        <p:strVal val="visible"/>
                                      </p:to>
                                    </p:set>
                                    <p:animEffect transition="in" filter="fade">
                                      <p:cBhvr>
                                        <p:cTn id="21" dur="1000"/>
                                        <p:tgtEl>
                                          <p:spTgt spid="29699">
                                            <p:txEl>
                                              <p:pRg st="1" end="1"/>
                                            </p:txEl>
                                          </p:spTgt>
                                        </p:tgtEl>
                                      </p:cBhvr>
                                    </p:animEffect>
                                    <p:anim calcmode="lin" valueType="num">
                                      <p:cBhvr>
                                        <p:cTn id="22" dur="1000" fill="hold"/>
                                        <p:tgtEl>
                                          <p:spTgt spid="2969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2969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9699">
                                            <p:txEl>
                                              <p:pRg st="2" end="2"/>
                                            </p:txEl>
                                          </p:spTgt>
                                        </p:tgtEl>
                                        <p:attrNameLst>
                                          <p:attrName>style.visibility</p:attrName>
                                        </p:attrNameLst>
                                      </p:cBhvr>
                                      <p:to>
                                        <p:strVal val="visible"/>
                                      </p:to>
                                    </p:set>
                                    <p:animEffect transition="in" filter="fade">
                                      <p:cBhvr>
                                        <p:cTn id="28" dur="1000"/>
                                        <p:tgtEl>
                                          <p:spTgt spid="29699">
                                            <p:txEl>
                                              <p:pRg st="2" end="2"/>
                                            </p:txEl>
                                          </p:spTgt>
                                        </p:tgtEl>
                                      </p:cBhvr>
                                    </p:animEffect>
                                    <p:anim calcmode="lin" valueType="num">
                                      <p:cBhvr>
                                        <p:cTn id="29" dur="1000" fill="hold"/>
                                        <p:tgtEl>
                                          <p:spTgt spid="2969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29699">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2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395288" y="765175"/>
            <a:ext cx="8243887" cy="1314450"/>
          </a:xfrm>
        </p:spPr>
        <p:txBody>
          <a:bodyPr/>
          <a:lstStyle/>
          <a:p>
            <a:pPr eaLnBrk="1" hangingPunct="1">
              <a:defRPr/>
            </a:pPr>
            <a:r>
              <a:rPr lang="el-GR" altLang="el-GR" dirty="0" smtClean="0"/>
              <a:t/>
            </a:r>
            <a:br>
              <a:rPr lang="el-GR" altLang="el-GR"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3600" dirty="0" smtClean="0"/>
              <a:t/>
            </a:r>
            <a:br>
              <a:rPr lang="el-GR" altLang="el-GR" sz="3600" dirty="0" smtClean="0"/>
            </a:br>
            <a:r>
              <a:rPr lang="el-GR" altLang="el-GR" sz="4000" dirty="0" smtClean="0"/>
              <a:t/>
            </a:r>
            <a:br>
              <a:rPr lang="el-GR" altLang="el-GR" sz="4000" dirty="0" smtClean="0"/>
            </a:br>
            <a:endParaRPr lang="el-GR" altLang="el-GR" sz="4000" dirty="0" smtClean="0"/>
          </a:p>
        </p:txBody>
      </p:sp>
      <p:sp>
        <p:nvSpPr>
          <p:cNvPr id="40962" name="Rectangle 3"/>
          <p:cNvSpPr>
            <a:spLocks noGrp="1" noChangeArrowheads="1"/>
          </p:cNvSpPr>
          <p:nvPr>
            <p:ph type="body" idx="1"/>
          </p:nvPr>
        </p:nvSpPr>
        <p:spPr>
          <a:xfrm>
            <a:off x="442913" y="1196975"/>
            <a:ext cx="8229600" cy="4525963"/>
          </a:xfrm>
        </p:spPr>
        <p:txBody>
          <a:bodyPr/>
          <a:lstStyle/>
          <a:p>
            <a:pPr eaLnBrk="1" hangingPunct="1">
              <a:lnSpc>
                <a:spcPct val="80000"/>
              </a:lnSpc>
            </a:pPr>
            <a:endParaRPr lang="el-GR" altLang="el-GR" sz="800" smtClean="0"/>
          </a:p>
          <a:p>
            <a:pPr eaLnBrk="1" hangingPunct="1">
              <a:lnSpc>
                <a:spcPct val="80000"/>
              </a:lnSpc>
            </a:pPr>
            <a:endParaRPr lang="el-GR" altLang="el-GR" sz="800" i="1" smtClean="0"/>
          </a:p>
        </p:txBody>
      </p:sp>
      <p:pic>
        <p:nvPicPr>
          <p:cNvPr id="40963" name="Εικόνα 1"/>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idx="4294967295"/>
          </p:nvPr>
        </p:nvSpPr>
        <p:spPr/>
        <p:txBody>
          <a:bodyPr anchor="ctr"/>
          <a:lstStyle/>
          <a:p>
            <a:pPr algn="l" eaLnBrk="1" hangingPunct="1">
              <a:defRPr/>
            </a:pPr>
            <a:r>
              <a:rPr lang="el-GR" sz="2000" b="1" dirty="0" smtClean="0"/>
              <a:t>Εισαγωγή</a:t>
            </a:r>
            <a:r>
              <a:rPr lang="el-GR" sz="3200" b="1" dirty="0" smtClean="0"/>
              <a:t/>
            </a:r>
            <a:br>
              <a:rPr lang="el-GR" sz="3200" b="1" dirty="0" smtClean="0"/>
            </a:br>
            <a:endParaRPr lang="el-GR" altLang="el-GR" sz="3200" b="1" dirty="0" smtClean="0"/>
          </a:p>
        </p:txBody>
      </p:sp>
      <p:sp>
        <p:nvSpPr>
          <p:cNvPr id="5123" name="Rectangle 3"/>
          <p:cNvSpPr>
            <a:spLocks noGrp="1" noChangeArrowheads="1"/>
          </p:cNvSpPr>
          <p:nvPr>
            <p:ph type="body" idx="4294967295"/>
          </p:nvPr>
        </p:nvSpPr>
        <p:spPr>
          <a:xfrm>
            <a:off x="395288" y="1196975"/>
            <a:ext cx="8291512" cy="5400675"/>
          </a:xfrm>
        </p:spPr>
        <p:txBody>
          <a:bodyPr/>
          <a:lstStyle/>
          <a:p>
            <a:pPr marL="285750" indent="-285750" algn="just" fontAlgn="t">
              <a:buFont typeface="Wingdings" pitchFamily="2" charset="2"/>
              <a:buChar char="v"/>
            </a:pPr>
            <a:r>
              <a:rPr lang="el-GR" sz="2000" dirty="0" smtClean="0">
                <a:latin typeface="Arial" panose="020B0604020202020204" pitchFamily="34" charset="0"/>
                <a:cs typeface="Arial" panose="020B0604020202020204" pitchFamily="34" charset="0"/>
              </a:rPr>
              <a:t>Το παιδί γεννιέται με τη </a:t>
            </a:r>
            <a:r>
              <a:rPr lang="el-GR" sz="2000" b="1" dirty="0" smtClean="0">
                <a:latin typeface="Arial" panose="020B0604020202020204" pitchFamily="34" charset="0"/>
                <a:cs typeface="Arial" panose="020B0604020202020204" pitchFamily="34" charset="0"/>
              </a:rPr>
              <a:t>φυσική προδιάθεση για </a:t>
            </a:r>
            <a:r>
              <a:rPr lang="el-GR" sz="2000" dirty="0" smtClean="0">
                <a:latin typeface="Arial" panose="020B0604020202020204" pitchFamily="34" charset="0"/>
                <a:cs typeface="Arial" panose="020B0604020202020204" pitchFamily="34" charset="0"/>
              </a:rPr>
              <a:t>την</a:t>
            </a:r>
            <a:r>
              <a:rPr lang="el-GR" sz="2000" b="1" dirty="0" smtClean="0">
                <a:latin typeface="Arial" panose="020B0604020202020204" pitchFamily="34" charset="0"/>
                <a:cs typeface="Arial" panose="020B0604020202020204" pitchFamily="34" charset="0"/>
              </a:rPr>
              <a:t> κατάκτηση της γλώσσας </a:t>
            </a:r>
            <a:r>
              <a:rPr lang="el-GR" sz="2000" dirty="0" smtClean="0">
                <a:latin typeface="Arial" panose="020B0604020202020204" pitchFamily="34" charset="0"/>
                <a:cs typeface="Arial" panose="020B0604020202020204" pitchFamily="34" charset="0"/>
              </a:rPr>
              <a:t>που ομιλείται στο περιβάλλον όπου μεγαλώνει κατά τα πρώτα χρόνια του βίου του. </a:t>
            </a:r>
            <a:endParaRPr lang="en-US" sz="2000" dirty="0" smtClean="0">
              <a:latin typeface="Arial" panose="020B0604020202020204" pitchFamily="34" charset="0"/>
              <a:cs typeface="Arial" panose="020B0604020202020204" pitchFamily="34" charset="0"/>
            </a:endParaRPr>
          </a:p>
          <a:p>
            <a:pPr marL="285750" indent="-285750" algn="just" fontAlgn="t"/>
            <a:r>
              <a:rPr lang="el-GR" sz="2000" dirty="0" smtClean="0">
                <a:latin typeface="Arial" panose="020B0604020202020204" pitchFamily="34" charset="0"/>
                <a:cs typeface="Arial" panose="020B0604020202020204" pitchFamily="34" charset="0"/>
              </a:rPr>
              <a:t>Ένα ποσοστό όμως (περίπου 3%) παιδιών παρουσιάζει </a:t>
            </a:r>
            <a:r>
              <a:rPr lang="el-GR" sz="2000" b="1" dirty="0" smtClean="0">
                <a:latin typeface="Arial" panose="020B0604020202020204" pitchFamily="34" charset="0"/>
                <a:cs typeface="Arial" panose="020B0604020202020204" pitchFamily="34" charset="0"/>
              </a:rPr>
              <a:t>δυσκολίες στην εκμάθηση της γλώσσας</a:t>
            </a:r>
            <a:r>
              <a:rPr lang="el-GR" sz="2000" dirty="0" smtClean="0">
                <a:latin typeface="Arial" panose="020B0604020202020204" pitchFamily="34" charset="0"/>
                <a:cs typeface="Arial" panose="020B0604020202020204" pitchFamily="34" charset="0"/>
              </a:rPr>
              <a:t>, για </a:t>
            </a:r>
            <a:r>
              <a:rPr lang="el-GR" sz="2000" b="1" dirty="0" smtClean="0">
                <a:latin typeface="Arial" panose="020B0604020202020204" pitchFamily="34" charset="0"/>
                <a:cs typeface="Arial" panose="020B0604020202020204" pitchFamily="34" charset="0"/>
              </a:rPr>
              <a:t>λόγους εγκεφαλικής ωρίμανσης, </a:t>
            </a:r>
            <a:r>
              <a:rPr lang="el-GR" sz="2000" b="1" dirty="0" err="1" smtClean="0">
                <a:latin typeface="Arial" panose="020B0604020202020204" pitchFamily="34" charset="0"/>
                <a:cs typeface="Arial" panose="020B0604020202020204" pitchFamily="34" charset="0"/>
              </a:rPr>
              <a:t>νευροφυσιολογικής</a:t>
            </a:r>
            <a:r>
              <a:rPr lang="el-GR" sz="2000" b="1" dirty="0" smtClean="0">
                <a:latin typeface="Arial" panose="020B0604020202020204" pitchFamily="34" charset="0"/>
                <a:cs typeface="Arial" panose="020B0604020202020204" pitchFamily="34" charset="0"/>
              </a:rPr>
              <a:t> εξέλιξης, περιβαλλοντικούς και ψυχολογικούς λόγους</a:t>
            </a:r>
            <a:r>
              <a:rPr lang="el-GR" sz="2000" dirty="0" smtClean="0">
                <a:latin typeface="Arial" panose="020B0604020202020204" pitchFamily="34" charset="0"/>
                <a:cs typeface="Arial" panose="020B0604020202020204" pitchFamily="34" charset="0"/>
              </a:rPr>
              <a:t>.</a:t>
            </a:r>
          </a:p>
          <a:p>
            <a:pPr marL="285750" indent="-285750" algn="just" fontAlgn="t"/>
            <a:r>
              <a:rPr lang="el-GR" sz="2000" dirty="0" smtClean="0">
                <a:latin typeface="Arial" panose="020B0604020202020204" pitchFamily="34" charset="0"/>
                <a:cs typeface="Arial" panose="020B0604020202020204" pitchFamily="34" charset="0"/>
              </a:rPr>
              <a:t>Οι διάφοροι τύποι καθυστέρησης στην ανάπτυξη των γλωσσικών ικανοτήτων χαρακτηρίζονται ως </a:t>
            </a:r>
            <a:r>
              <a:rPr lang="el-GR" sz="2000" b="1" dirty="0" smtClean="0">
                <a:latin typeface="Arial" panose="020B0604020202020204" pitchFamily="34" charset="0"/>
                <a:cs typeface="Arial" panose="020B0604020202020204" pitchFamily="34" charset="0"/>
              </a:rPr>
              <a:t>ειδικές αναπτυξιακές γλωσσικές διαταραχές</a:t>
            </a:r>
            <a:r>
              <a:rPr lang="el-GR" sz="2000" dirty="0" smtClean="0">
                <a:latin typeface="Arial" panose="020B0604020202020204" pitchFamily="34" charset="0"/>
                <a:cs typeface="Arial" panose="020B0604020202020204" pitchFamily="34" charset="0"/>
              </a:rPr>
              <a:t>.</a:t>
            </a:r>
            <a:endParaRPr lang="en-US" sz="2000" dirty="0" smtClean="0">
              <a:latin typeface="Arial" panose="020B0604020202020204" pitchFamily="34" charset="0"/>
              <a:cs typeface="Arial" panose="020B0604020202020204" pitchFamily="34" charset="0"/>
            </a:endParaRPr>
          </a:p>
          <a:p>
            <a:pPr marL="285750" indent="-285750" algn="just">
              <a:buFont typeface="Wingdings" pitchFamily="2" charset="2"/>
              <a:buChar char="v"/>
            </a:pPr>
            <a:r>
              <a:rPr lang="el-GR" sz="2000" dirty="0" smtClean="0">
                <a:latin typeface="Arial" panose="020B0604020202020204" pitchFamily="34" charset="0"/>
                <a:cs typeface="Arial" panose="020B0604020202020204" pitchFamily="34" charset="0"/>
              </a:rPr>
              <a:t>Ένα ποσοστό των διαταραχών που αντιμετωπίζονται στο </a:t>
            </a:r>
            <a:r>
              <a:rPr lang="el-GR" sz="2000" b="1" dirty="0" smtClean="0">
                <a:latin typeface="Arial" panose="020B0604020202020204" pitchFamily="34" charset="0"/>
                <a:cs typeface="Arial" panose="020B0604020202020204" pitchFamily="34" charset="0"/>
              </a:rPr>
              <a:t>Κ.Η.</a:t>
            </a:r>
            <a:r>
              <a:rPr lang="el-GR" sz="2000" dirty="0" smtClean="0">
                <a:latin typeface="Arial" panose="020B0604020202020204" pitchFamily="34" charset="0"/>
                <a:cs typeface="Arial" panose="020B0604020202020204" pitchFamily="34" charset="0"/>
              </a:rPr>
              <a:t> καλύπτει τις </a:t>
            </a:r>
            <a:r>
              <a:rPr lang="el-GR" sz="2000" b="1" dirty="0" smtClean="0">
                <a:latin typeface="Arial" panose="020B0604020202020204" pitchFamily="34" charset="0"/>
                <a:cs typeface="Arial" panose="020B0604020202020204" pitchFamily="34" charset="0"/>
              </a:rPr>
              <a:t>διαταραχές επικοινωνίας στην παιδική ηλικία</a:t>
            </a:r>
            <a:r>
              <a:rPr lang="el-GR" sz="2000" dirty="0" smtClean="0">
                <a:latin typeface="Arial" panose="020B0604020202020204" pitchFamily="34" charset="0"/>
                <a:cs typeface="Arial" panose="020B0604020202020204" pitchFamily="34" charset="0"/>
              </a:rPr>
              <a:t>. Μία ομάδα παιδιών με αρκετές και πολύπλευρες δυσλειτουργίες.</a:t>
            </a:r>
            <a:r>
              <a:rPr lang="el-GR" sz="2000" b="1" dirty="0" smtClean="0">
                <a:latin typeface="Arial" panose="020B0604020202020204" pitchFamily="34" charset="0"/>
                <a:cs typeface="Arial" panose="020B0604020202020204" pitchFamily="34" charset="0"/>
              </a:rPr>
              <a:t> </a:t>
            </a:r>
          </a:p>
          <a:p>
            <a:pPr marL="285750" indent="-285750" eaLnBrk="1" hangingPunct="1"/>
            <a:endParaRPr lang="el-GR" altLang="el-GR" sz="2000" b="1" dirty="0" smtClean="0"/>
          </a:p>
        </p:txBody>
      </p:sp>
    </p:spTree>
  </p:cSld>
  <p:clrMapOvr>
    <a:masterClrMapping/>
  </p:clrMapOvr>
  <p:transition spd="slow"/>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074"/>
                                        </p:tgtEl>
                                        <p:attrNameLst>
                                          <p:attrName>style.visibility</p:attrName>
                                        </p:attrNameLst>
                                      </p:cBhvr>
                                      <p:to>
                                        <p:strVal val="visible"/>
                                      </p:to>
                                    </p:set>
                                    <p:animEffect transition="in" filter="fade">
                                      <p:cBhvr>
                                        <p:cTn id="7" dur="1000"/>
                                        <p:tgtEl>
                                          <p:spTgt spid="3074"/>
                                        </p:tgtEl>
                                      </p:cBhvr>
                                    </p:animEffect>
                                    <p:anim calcmode="lin" valueType="num">
                                      <p:cBhvr>
                                        <p:cTn id="8" dur="1000" fill="hold"/>
                                        <p:tgtEl>
                                          <p:spTgt spid="3074"/>
                                        </p:tgtEl>
                                        <p:attrNameLst>
                                          <p:attrName>ppt_x</p:attrName>
                                        </p:attrNameLst>
                                      </p:cBhvr>
                                      <p:tavLst>
                                        <p:tav tm="0">
                                          <p:val>
                                            <p:strVal val="#ppt_x"/>
                                          </p:val>
                                        </p:tav>
                                        <p:tav tm="100000">
                                          <p:val>
                                            <p:strVal val="#ppt_x"/>
                                          </p:val>
                                        </p:tav>
                                      </p:tavLst>
                                    </p:anim>
                                    <p:anim calcmode="lin" valueType="num">
                                      <p:cBhvr>
                                        <p:cTn id="9" dur="1000" fill="hold"/>
                                        <p:tgtEl>
                                          <p:spTgt spid="3074"/>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5123">
                                            <p:txEl>
                                              <p:pRg st="0" end="0"/>
                                            </p:txEl>
                                          </p:spTgt>
                                        </p:tgtEl>
                                        <p:attrNameLst>
                                          <p:attrName>style.visibility</p:attrName>
                                        </p:attrNameLst>
                                      </p:cBhvr>
                                      <p:to>
                                        <p:strVal val="visible"/>
                                      </p:to>
                                    </p:set>
                                    <p:animEffect transition="in" filter="fade">
                                      <p:cBhvr>
                                        <p:cTn id="14" dur="1000"/>
                                        <p:tgtEl>
                                          <p:spTgt spid="5123">
                                            <p:txEl>
                                              <p:pRg st="0" end="0"/>
                                            </p:txEl>
                                          </p:spTgt>
                                        </p:tgtEl>
                                      </p:cBhvr>
                                    </p:animEffect>
                                    <p:anim calcmode="lin" valueType="num">
                                      <p:cBhvr>
                                        <p:cTn id="15" dur="1000" fill="hold"/>
                                        <p:tgtEl>
                                          <p:spTgt spid="512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512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5123">
                                            <p:txEl>
                                              <p:pRg st="1" end="1"/>
                                            </p:txEl>
                                          </p:spTgt>
                                        </p:tgtEl>
                                        <p:attrNameLst>
                                          <p:attrName>style.visibility</p:attrName>
                                        </p:attrNameLst>
                                      </p:cBhvr>
                                      <p:to>
                                        <p:strVal val="visible"/>
                                      </p:to>
                                    </p:set>
                                    <p:animEffect transition="in" filter="fade">
                                      <p:cBhvr>
                                        <p:cTn id="21" dur="1000"/>
                                        <p:tgtEl>
                                          <p:spTgt spid="5123">
                                            <p:txEl>
                                              <p:pRg st="1" end="1"/>
                                            </p:txEl>
                                          </p:spTgt>
                                        </p:tgtEl>
                                      </p:cBhvr>
                                    </p:animEffect>
                                    <p:anim calcmode="lin" valueType="num">
                                      <p:cBhvr>
                                        <p:cTn id="22" dur="1000" fill="hold"/>
                                        <p:tgtEl>
                                          <p:spTgt spid="512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512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5123">
                                            <p:txEl>
                                              <p:pRg st="2" end="2"/>
                                            </p:txEl>
                                          </p:spTgt>
                                        </p:tgtEl>
                                        <p:attrNameLst>
                                          <p:attrName>style.visibility</p:attrName>
                                        </p:attrNameLst>
                                      </p:cBhvr>
                                      <p:to>
                                        <p:strVal val="visible"/>
                                      </p:to>
                                    </p:set>
                                    <p:animEffect transition="in" filter="fade">
                                      <p:cBhvr>
                                        <p:cTn id="28" dur="1000"/>
                                        <p:tgtEl>
                                          <p:spTgt spid="5123">
                                            <p:txEl>
                                              <p:pRg st="2" end="2"/>
                                            </p:txEl>
                                          </p:spTgt>
                                        </p:tgtEl>
                                      </p:cBhvr>
                                    </p:animEffect>
                                    <p:anim calcmode="lin" valueType="num">
                                      <p:cBhvr>
                                        <p:cTn id="29" dur="1000" fill="hold"/>
                                        <p:tgtEl>
                                          <p:spTgt spid="512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512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5123">
                                            <p:txEl>
                                              <p:pRg st="3" end="3"/>
                                            </p:txEl>
                                          </p:spTgt>
                                        </p:tgtEl>
                                        <p:attrNameLst>
                                          <p:attrName>style.visibility</p:attrName>
                                        </p:attrNameLst>
                                      </p:cBhvr>
                                      <p:to>
                                        <p:strVal val="visible"/>
                                      </p:to>
                                    </p:set>
                                    <p:animEffect transition="in" filter="fade">
                                      <p:cBhvr>
                                        <p:cTn id="35" dur="1000"/>
                                        <p:tgtEl>
                                          <p:spTgt spid="5123">
                                            <p:txEl>
                                              <p:pRg st="3" end="3"/>
                                            </p:txEl>
                                          </p:spTgt>
                                        </p:tgtEl>
                                      </p:cBhvr>
                                    </p:animEffect>
                                    <p:anim calcmode="lin" valueType="num">
                                      <p:cBhvr>
                                        <p:cTn id="36" dur="1000" fill="hold"/>
                                        <p:tgtEl>
                                          <p:spTgt spid="512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512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4" grpId="0"/>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idx="4294967295"/>
          </p:nvPr>
        </p:nvSpPr>
        <p:spPr/>
        <p:txBody>
          <a:bodyPr anchor="ctr"/>
          <a:lstStyle/>
          <a:p>
            <a:pPr algn="l" eaLnBrk="1" hangingPunct="1">
              <a:defRPr/>
            </a:pPr>
            <a:r>
              <a:rPr lang="el-GR" sz="2000" b="1" dirty="0" smtClean="0"/>
              <a:t>Σκοπός και Υλικό</a:t>
            </a:r>
            <a:r>
              <a:rPr lang="el-GR" sz="3200" b="1" dirty="0" smtClean="0"/>
              <a:t/>
            </a:r>
            <a:br>
              <a:rPr lang="el-GR" sz="3200" b="1" dirty="0" smtClean="0"/>
            </a:br>
            <a:endParaRPr lang="el-GR" altLang="el-GR" sz="3200" b="1" dirty="0" smtClean="0"/>
          </a:p>
        </p:txBody>
      </p:sp>
      <p:sp>
        <p:nvSpPr>
          <p:cNvPr id="6147" name="Rectangle 3"/>
          <p:cNvSpPr>
            <a:spLocks noGrp="1" noChangeArrowheads="1"/>
          </p:cNvSpPr>
          <p:nvPr>
            <p:ph type="body" idx="4294967295"/>
          </p:nvPr>
        </p:nvSpPr>
        <p:spPr>
          <a:xfrm>
            <a:off x="323528" y="836713"/>
            <a:ext cx="8301360" cy="5616476"/>
          </a:xfrm>
        </p:spPr>
        <p:txBody>
          <a:bodyPr/>
          <a:lstStyle/>
          <a:p>
            <a:pPr eaLnBrk="1" hangingPunct="1">
              <a:buFontTx/>
              <a:buNone/>
            </a:pPr>
            <a:endParaRPr lang="el-GR" altLang="el-GR" sz="2200" dirty="0" smtClean="0"/>
          </a:p>
          <a:p>
            <a:pPr algn="just">
              <a:buFont typeface="Wingdings" pitchFamily="2" charset="2"/>
              <a:buChar char="v"/>
            </a:pPr>
            <a:r>
              <a:rPr lang="el-GR" sz="2000" dirty="0" smtClean="0">
                <a:latin typeface="Arial" panose="020B0604020202020204" pitchFamily="34" charset="0"/>
                <a:cs typeface="Arial" panose="020B0604020202020204" pitchFamily="34" charset="0"/>
              </a:rPr>
              <a:t>Στην παρούσα εργασία παρουσιάζεται μία </a:t>
            </a:r>
            <a:r>
              <a:rPr lang="el-GR" sz="2000" b="1" dirty="0" smtClean="0">
                <a:latin typeface="Arial" panose="020B0604020202020204" pitchFamily="34" charset="0"/>
                <a:cs typeface="Arial" panose="020B0604020202020204" pitchFamily="34" charset="0"/>
              </a:rPr>
              <a:t>μελέτη περίπτωσης παιδιού ηλικίας 4 χρόνων</a:t>
            </a:r>
            <a:r>
              <a:rPr lang="el-GR"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pPr algn="just">
              <a:buFont typeface="Wingdings" pitchFamily="2" charset="2"/>
              <a:buChar char="v"/>
            </a:pPr>
            <a:r>
              <a:rPr lang="el-GR" sz="2000" dirty="0" smtClean="0">
                <a:latin typeface="Arial" panose="020B0604020202020204" pitchFamily="34" charset="0"/>
                <a:cs typeface="Arial" panose="020B0604020202020204" pitchFamily="34" charset="0"/>
              </a:rPr>
              <a:t>Το αίτημα των γονέων του ήταν οι </a:t>
            </a:r>
            <a:r>
              <a:rPr lang="el-GR" sz="2000" b="1" dirty="0" smtClean="0">
                <a:latin typeface="Arial" panose="020B0604020202020204" pitchFamily="34" charset="0"/>
                <a:cs typeface="Arial" panose="020B0604020202020204" pitchFamily="34" charset="0"/>
              </a:rPr>
              <a:t>δυσκολίες</a:t>
            </a:r>
            <a:r>
              <a:rPr lang="el-GR" sz="2000" dirty="0" smtClean="0">
                <a:latin typeface="Arial" panose="020B0604020202020204" pitchFamily="34" charset="0"/>
                <a:cs typeface="Arial" panose="020B0604020202020204" pitchFamily="34" charset="0"/>
              </a:rPr>
              <a:t> που παρουσίαζε </a:t>
            </a:r>
            <a:r>
              <a:rPr lang="el-GR" sz="2000" b="1" dirty="0" smtClean="0">
                <a:latin typeface="Arial" panose="020B0604020202020204" pitchFamily="34" charset="0"/>
                <a:cs typeface="Arial" panose="020B0604020202020204" pitchFamily="34" charset="0"/>
              </a:rPr>
              <a:t>στη ψυχοκινητική του εξέλιξη</a:t>
            </a:r>
            <a:r>
              <a:rPr lang="el-GR" sz="2000" dirty="0" smtClean="0">
                <a:latin typeface="Arial" panose="020B0604020202020204" pitchFamily="34" charset="0"/>
                <a:cs typeface="Arial" panose="020B0604020202020204" pitchFamily="34" charset="0"/>
              </a:rPr>
              <a:t>. </a:t>
            </a:r>
            <a:endParaRPr lang="en-US" sz="2000" dirty="0" smtClean="0">
              <a:latin typeface="Arial" panose="020B0604020202020204" pitchFamily="34" charset="0"/>
              <a:cs typeface="Arial" panose="020B0604020202020204" pitchFamily="34" charset="0"/>
            </a:endParaRPr>
          </a:p>
          <a:p>
            <a:pPr algn="just">
              <a:buFont typeface="Wingdings" pitchFamily="2" charset="2"/>
              <a:buChar char="v"/>
            </a:pPr>
            <a:r>
              <a:rPr lang="el-GR" sz="2000" dirty="0" smtClean="0">
                <a:latin typeface="Arial" panose="020B0604020202020204" pitchFamily="34" charset="0"/>
                <a:cs typeface="Arial" panose="020B0604020202020204" pitchFamily="34" charset="0"/>
              </a:rPr>
              <a:t>Πραγματοποιήθηκε </a:t>
            </a:r>
            <a:r>
              <a:rPr lang="el-GR" sz="2000" b="1" dirty="0" smtClean="0">
                <a:latin typeface="Arial" panose="020B0604020202020204" pitchFamily="34" charset="0"/>
                <a:cs typeface="Arial" panose="020B0604020202020204" pitchFamily="34" charset="0"/>
              </a:rPr>
              <a:t>Λήψη Ιστορικού </a:t>
            </a:r>
            <a:r>
              <a:rPr lang="el-GR" sz="2000" dirty="0" smtClean="0">
                <a:latin typeface="Arial" panose="020B0604020202020204" pitchFamily="34" charset="0"/>
                <a:cs typeface="Arial" panose="020B0604020202020204" pitchFamily="34" charset="0"/>
              </a:rPr>
              <a:t>και ακολούθησε </a:t>
            </a:r>
            <a:r>
              <a:rPr lang="el-GR" sz="2000" b="1" dirty="0" smtClean="0">
                <a:latin typeface="Arial" panose="020B0604020202020204" pitchFamily="34" charset="0"/>
                <a:cs typeface="Arial" panose="020B0604020202020204" pitchFamily="34" charset="0"/>
              </a:rPr>
              <a:t>Παιδοψυχιατρική Εκτίμηση, Λογοθεραπευτική και </a:t>
            </a:r>
            <a:r>
              <a:rPr lang="el-GR" sz="2000" b="1" dirty="0" err="1" smtClean="0">
                <a:latin typeface="Arial" panose="020B0604020202020204" pitchFamily="34" charset="0"/>
                <a:cs typeface="Arial" panose="020B0604020202020204" pitchFamily="34" charset="0"/>
              </a:rPr>
              <a:t>Εργοθεραπευτική</a:t>
            </a:r>
            <a:r>
              <a:rPr lang="el-GR" sz="2000" b="1" dirty="0" smtClean="0">
                <a:latin typeface="Arial" panose="020B0604020202020204" pitchFamily="34" charset="0"/>
                <a:cs typeface="Arial" panose="020B0604020202020204" pitchFamily="34" charset="0"/>
              </a:rPr>
              <a:t> Αξιολόγηση</a:t>
            </a:r>
            <a:r>
              <a:rPr lang="el-GR" sz="2000" dirty="0" smtClean="0">
                <a:latin typeface="Arial" panose="020B0604020202020204" pitchFamily="34" charset="0"/>
                <a:cs typeface="Arial" panose="020B0604020202020204" pitchFamily="34" charset="0"/>
              </a:rPr>
              <a:t>. </a:t>
            </a:r>
          </a:p>
          <a:p>
            <a:pPr eaLnBrk="1" hangingPunct="1"/>
            <a:endParaRPr lang="el-GR" altLang="el-GR" sz="2000" dirty="0" smtClean="0"/>
          </a:p>
        </p:txBody>
      </p:sp>
      <p:pic>
        <p:nvPicPr>
          <p:cNvPr id="17411" name="Picture 1"/>
          <p:cNvPicPr>
            <a:picLocks noChangeAspect="1" noChangeArrowheads="1"/>
          </p:cNvPicPr>
          <p:nvPr/>
        </p:nvPicPr>
        <p:blipFill>
          <a:blip r:embed="rId2"/>
          <a:srcRect/>
          <a:stretch>
            <a:fillRect/>
          </a:stretch>
        </p:blipFill>
        <p:spPr bwMode="auto">
          <a:xfrm>
            <a:off x="3131840" y="4005064"/>
            <a:ext cx="2619375" cy="17430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fade">
                                      <p:cBhvr>
                                        <p:cTn id="7" dur="1000"/>
                                        <p:tgtEl>
                                          <p:spTgt spid="5122"/>
                                        </p:tgtEl>
                                      </p:cBhvr>
                                    </p:animEffect>
                                    <p:anim calcmode="lin" valueType="num">
                                      <p:cBhvr>
                                        <p:cTn id="8" dur="1000" fill="hold"/>
                                        <p:tgtEl>
                                          <p:spTgt spid="5122"/>
                                        </p:tgtEl>
                                        <p:attrNameLst>
                                          <p:attrName>ppt_x</p:attrName>
                                        </p:attrNameLst>
                                      </p:cBhvr>
                                      <p:tavLst>
                                        <p:tav tm="0">
                                          <p:val>
                                            <p:strVal val="#ppt_x"/>
                                          </p:val>
                                        </p:tav>
                                        <p:tav tm="100000">
                                          <p:val>
                                            <p:strVal val="#ppt_x"/>
                                          </p:val>
                                        </p:tav>
                                      </p:tavLst>
                                    </p:anim>
                                    <p:anim calcmode="lin" valueType="num">
                                      <p:cBhvr>
                                        <p:cTn id="9" dur="1000" fill="hold"/>
                                        <p:tgtEl>
                                          <p:spTgt spid="512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147">
                                            <p:txEl>
                                              <p:pRg st="1" end="1"/>
                                            </p:txEl>
                                          </p:spTgt>
                                        </p:tgtEl>
                                        <p:attrNameLst>
                                          <p:attrName>style.visibility</p:attrName>
                                        </p:attrNameLst>
                                      </p:cBhvr>
                                      <p:to>
                                        <p:strVal val="visible"/>
                                      </p:to>
                                    </p:set>
                                    <p:animEffect transition="in" filter="fade">
                                      <p:cBhvr>
                                        <p:cTn id="14" dur="1000"/>
                                        <p:tgtEl>
                                          <p:spTgt spid="6147">
                                            <p:txEl>
                                              <p:pRg st="1" end="1"/>
                                            </p:txEl>
                                          </p:spTgt>
                                        </p:tgtEl>
                                      </p:cBhvr>
                                    </p:animEffect>
                                    <p:anim calcmode="lin" valueType="num">
                                      <p:cBhvr>
                                        <p:cTn id="15" dur="1000" fill="hold"/>
                                        <p:tgtEl>
                                          <p:spTgt spid="6147">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6147">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6147">
                                            <p:txEl>
                                              <p:pRg st="2" end="2"/>
                                            </p:txEl>
                                          </p:spTgt>
                                        </p:tgtEl>
                                        <p:attrNameLst>
                                          <p:attrName>style.visibility</p:attrName>
                                        </p:attrNameLst>
                                      </p:cBhvr>
                                      <p:to>
                                        <p:strVal val="visible"/>
                                      </p:to>
                                    </p:set>
                                    <p:animEffect transition="in" filter="fade">
                                      <p:cBhvr>
                                        <p:cTn id="21" dur="1000"/>
                                        <p:tgtEl>
                                          <p:spTgt spid="6147">
                                            <p:txEl>
                                              <p:pRg st="2" end="2"/>
                                            </p:txEl>
                                          </p:spTgt>
                                        </p:tgtEl>
                                      </p:cBhvr>
                                    </p:animEffect>
                                    <p:anim calcmode="lin" valueType="num">
                                      <p:cBhvr>
                                        <p:cTn id="22" dur="1000" fill="hold"/>
                                        <p:tgtEl>
                                          <p:spTgt spid="6147">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6147">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6147">
                                            <p:txEl>
                                              <p:pRg st="3" end="3"/>
                                            </p:txEl>
                                          </p:spTgt>
                                        </p:tgtEl>
                                        <p:attrNameLst>
                                          <p:attrName>style.visibility</p:attrName>
                                        </p:attrNameLst>
                                      </p:cBhvr>
                                      <p:to>
                                        <p:strVal val="visible"/>
                                      </p:to>
                                    </p:set>
                                    <p:animEffect transition="in" filter="fade">
                                      <p:cBhvr>
                                        <p:cTn id="28" dur="1000"/>
                                        <p:tgtEl>
                                          <p:spTgt spid="6147">
                                            <p:txEl>
                                              <p:pRg st="3" end="3"/>
                                            </p:txEl>
                                          </p:spTgt>
                                        </p:tgtEl>
                                      </p:cBhvr>
                                    </p:animEffect>
                                    <p:anim calcmode="lin" valueType="num">
                                      <p:cBhvr>
                                        <p:cTn id="29" dur="1000" fill="hold"/>
                                        <p:tgtEl>
                                          <p:spTgt spid="6147">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6147">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6147" grpId="0" build="p"/>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395537" y="332655"/>
            <a:ext cx="8203952" cy="650007"/>
          </a:xfrm>
        </p:spPr>
        <p:txBody>
          <a:bodyPr anchor="t"/>
          <a:lstStyle/>
          <a:p>
            <a:pPr algn="l" eaLnBrk="1" hangingPunct="1">
              <a:defRPr/>
            </a:pPr>
            <a:r>
              <a:rPr lang="el-GR" sz="2000" b="1" dirty="0" smtClean="0">
                <a:solidFill>
                  <a:schemeClr val="tx1"/>
                </a:solidFill>
                <a:effectLst/>
                <a:cs typeface="Times New Roman" pitchFamily="18" charset="0"/>
              </a:rPr>
              <a:t>Ατομικό Ιστορικό </a:t>
            </a:r>
            <a:r>
              <a:rPr lang="el-GR" sz="3200" b="1" dirty="0" smtClean="0">
                <a:solidFill>
                  <a:schemeClr val="tx1"/>
                </a:solidFill>
                <a:effectLst/>
                <a:cs typeface="Times New Roman" pitchFamily="18" charset="0"/>
              </a:rPr>
              <a:t/>
            </a:r>
            <a:br>
              <a:rPr lang="el-GR" sz="3200" b="1" dirty="0" smtClean="0">
                <a:solidFill>
                  <a:schemeClr val="tx1"/>
                </a:solidFill>
                <a:effectLst/>
                <a:cs typeface="Times New Roman" pitchFamily="18" charset="0"/>
              </a:rPr>
            </a:br>
            <a:endParaRPr lang="en-GB" altLang="el-GR" sz="3200" b="1" dirty="0" smtClean="0">
              <a:solidFill>
                <a:schemeClr val="tx1"/>
              </a:solidFill>
            </a:endParaRPr>
          </a:p>
        </p:txBody>
      </p:sp>
      <p:sp>
        <p:nvSpPr>
          <p:cNvPr id="9219" name="Content Placeholder 2"/>
          <p:cNvSpPr>
            <a:spLocks noGrp="1"/>
          </p:cNvSpPr>
          <p:nvPr>
            <p:ph idx="4294967295"/>
          </p:nvPr>
        </p:nvSpPr>
        <p:spPr>
          <a:xfrm>
            <a:off x="179512" y="836712"/>
            <a:ext cx="8250113" cy="5846663"/>
          </a:xfrm>
        </p:spPr>
        <p:txBody>
          <a:bodyPr/>
          <a:lstStyle/>
          <a:p>
            <a:pPr marL="285750" indent="-285750" algn="just">
              <a:spcBef>
                <a:spcPct val="0"/>
              </a:spcBef>
              <a:buFont typeface="Wingdings" pitchFamily="2" charset="2"/>
              <a:buChar char="v"/>
            </a:pPr>
            <a:r>
              <a:rPr lang="el-GR" sz="2000" dirty="0" smtClean="0">
                <a:latin typeface="Arial" charset="0"/>
                <a:cs typeface="Times New Roman" pitchFamily="18" charset="0"/>
              </a:rPr>
              <a:t>Ο Γ. είναι το </a:t>
            </a:r>
            <a:r>
              <a:rPr lang="el-GR" sz="2000" b="1" dirty="0" smtClean="0">
                <a:latin typeface="Arial" charset="0"/>
                <a:cs typeface="Times New Roman" pitchFamily="18" charset="0"/>
              </a:rPr>
              <a:t>δευτερότοκο παιδί </a:t>
            </a:r>
            <a:r>
              <a:rPr lang="el-GR" sz="2000" dirty="0" smtClean="0">
                <a:latin typeface="Arial" charset="0"/>
                <a:cs typeface="Times New Roman" pitchFamily="18" charset="0"/>
              </a:rPr>
              <a:t>μιας τετραμελούς οικογένειας. Στο σπίτι διαμένουν οι γονείς και ο Γ. με την μεγαλύτερη αδερφή του. </a:t>
            </a:r>
          </a:p>
          <a:p>
            <a:pPr marL="285750" indent="-285750" algn="just">
              <a:spcBef>
                <a:spcPct val="0"/>
              </a:spcBef>
              <a:buFont typeface="Wingdings" pitchFamily="2" charset="2"/>
              <a:buChar char="v"/>
            </a:pPr>
            <a:r>
              <a:rPr lang="el-GR" sz="2000" dirty="0" smtClean="0">
                <a:latin typeface="Arial" charset="0"/>
                <a:cs typeface="Times New Roman" pitchFamily="18" charset="0"/>
              </a:rPr>
              <a:t>Η </a:t>
            </a:r>
            <a:r>
              <a:rPr lang="el-GR" sz="2000" b="1" dirty="0" smtClean="0">
                <a:latin typeface="Arial" charset="0"/>
                <a:cs typeface="Times New Roman" pitchFamily="18" charset="0"/>
              </a:rPr>
              <a:t>μητέρα</a:t>
            </a:r>
            <a:r>
              <a:rPr lang="el-GR" sz="2000" dirty="0" smtClean="0">
                <a:latin typeface="Arial" charset="0"/>
                <a:cs typeface="Times New Roman" pitchFamily="18" charset="0"/>
              </a:rPr>
              <a:t> είχε </a:t>
            </a:r>
            <a:r>
              <a:rPr lang="el-GR" sz="2000" b="1" dirty="0" smtClean="0">
                <a:latin typeface="Arial" charset="0"/>
                <a:cs typeface="Times New Roman" pitchFamily="18" charset="0"/>
              </a:rPr>
              <a:t>αυξημένο άγχος </a:t>
            </a:r>
            <a:r>
              <a:rPr lang="el-GR" sz="2000" dirty="0" smtClean="0">
                <a:latin typeface="Arial" charset="0"/>
                <a:cs typeface="Times New Roman" pitchFamily="18" charset="0"/>
              </a:rPr>
              <a:t>κατά τη διάρκεια της εγκυμοσύνης, καθώς </a:t>
            </a:r>
            <a:r>
              <a:rPr lang="el-GR" sz="2000" b="1" dirty="0" smtClean="0">
                <a:latin typeface="Arial" charset="0"/>
                <a:cs typeface="Times New Roman" pitchFamily="18" charset="0"/>
              </a:rPr>
              <a:t>είχε προηγηθεί </a:t>
            </a:r>
            <a:r>
              <a:rPr lang="el-GR" sz="2000" dirty="0" smtClean="0">
                <a:latin typeface="Arial" charset="0"/>
                <a:cs typeface="Times New Roman" pitchFamily="18" charset="0"/>
              </a:rPr>
              <a:t>μία </a:t>
            </a:r>
            <a:r>
              <a:rPr lang="el-GR" sz="2000" b="1" dirty="0" smtClean="0">
                <a:latin typeface="Arial" charset="0"/>
                <a:cs typeface="Times New Roman" pitchFamily="18" charset="0"/>
              </a:rPr>
              <a:t>αποβολή</a:t>
            </a:r>
            <a:r>
              <a:rPr lang="el-GR" sz="2000" dirty="0" smtClean="0">
                <a:latin typeface="Arial" charset="0"/>
                <a:cs typeface="Times New Roman" pitchFamily="18" charset="0"/>
              </a:rPr>
              <a:t>. Παρουσίασε </a:t>
            </a:r>
            <a:r>
              <a:rPr lang="el-GR" sz="2000" b="1" dirty="0" smtClean="0">
                <a:latin typeface="Arial" charset="0"/>
                <a:cs typeface="Times New Roman" pitchFamily="18" charset="0"/>
              </a:rPr>
              <a:t>σάκχαρο κυήσεως </a:t>
            </a:r>
            <a:r>
              <a:rPr lang="el-GR" sz="2000" dirty="0" smtClean="0">
                <a:latin typeface="Arial" charset="0"/>
                <a:cs typeface="Times New Roman" pitchFamily="18" charset="0"/>
              </a:rPr>
              <a:t>και χρειάστηκε να γίνουν ενέσεις ινσουλίνης. </a:t>
            </a:r>
          </a:p>
          <a:p>
            <a:pPr marL="285750" indent="-285750" algn="just">
              <a:spcBef>
                <a:spcPct val="0"/>
              </a:spcBef>
              <a:buFont typeface="Wingdings" pitchFamily="2" charset="2"/>
              <a:buChar char="v"/>
            </a:pPr>
            <a:r>
              <a:rPr lang="el-GR" sz="2000" dirty="0" smtClean="0">
                <a:latin typeface="Arial" charset="0"/>
                <a:cs typeface="Times New Roman" pitchFamily="18" charset="0"/>
              </a:rPr>
              <a:t>Η </a:t>
            </a:r>
            <a:r>
              <a:rPr lang="el-GR" sz="2000" b="1" dirty="0" smtClean="0">
                <a:latin typeface="Arial" charset="0"/>
                <a:cs typeface="Times New Roman" pitchFamily="18" charset="0"/>
              </a:rPr>
              <a:t>κύηση</a:t>
            </a:r>
            <a:r>
              <a:rPr lang="el-GR" sz="2000" dirty="0" smtClean="0">
                <a:latin typeface="Arial" charset="0"/>
                <a:cs typeface="Times New Roman" pitchFamily="18" charset="0"/>
              </a:rPr>
              <a:t> διήρκησε </a:t>
            </a:r>
            <a:r>
              <a:rPr lang="el-GR" sz="2000" b="1" dirty="0" smtClean="0">
                <a:latin typeface="Arial" charset="0"/>
                <a:cs typeface="Times New Roman" pitchFamily="18" charset="0"/>
              </a:rPr>
              <a:t>37,5 εβδομάδες</a:t>
            </a:r>
            <a:r>
              <a:rPr lang="el-GR" sz="2000" dirty="0" smtClean="0">
                <a:latin typeface="Arial" charset="0"/>
                <a:cs typeface="Times New Roman" pitchFamily="18" charset="0"/>
              </a:rPr>
              <a:t>. Ο Γ. μπήκε στην θερμοκοιτίδα για μία ημέρα. </a:t>
            </a:r>
          </a:p>
          <a:p>
            <a:pPr marL="285750" indent="-285750" algn="just">
              <a:spcBef>
                <a:spcPct val="0"/>
              </a:spcBef>
              <a:buFont typeface="Wingdings" pitchFamily="2" charset="2"/>
              <a:buChar char="v"/>
            </a:pPr>
            <a:r>
              <a:rPr lang="el-GR" sz="2000" dirty="0" smtClean="0">
                <a:latin typeface="Arial" charset="0"/>
                <a:cs typeface="Times New Roman" pitchFamily="18" charset="0"/>
              </a:rPr>
              <a:t>Ο Γ. </a:t>
            </a:r>
            <a:r>
              <a:rPr lang="el-GR" sz="2000" b="1" dirty="0" smtClean="0">
                <a:latin typeface="Arial" charset="0"/>
                <a:cs typeface="Times New Roman" pitchFamily="18" charset="0"/>
              </a:rPr>
              <a:t>περπάτησε 15 μηνών</a:t>
            </a:r>
            <a:r>
              <a:rPr lang="el-GR" sz="2000" dirty="0" smtClean="0">
                <a:latin typeface="Arial" charset="0"/>
                <a:cs typeface="Times New Roman" pitchFamily="18" charset="0"/>
              </a:rPr>
              <a:t>. Το </a:t>
            </a:r>
            <a:r>
              <a:rPr lang="el-GR" sz="2000" b="1" dirty="0" smtClean="0">
                <a:latin typeface="Arial" charset="0"/>
                <a:cs typeface="Times New Roman" pitchFamily="18" charset="0"/>
              </a:rPr>
              <a:t>λεξιλόγιό</a:t>
            </a:r>
            <a:r>
              <a:rPr lang="el-GR" sz="2000" dirty="0" smtClean="0">
                <a:latin typeface="Arial" charset="0"/>
                <a:cs typeface="Times New Roman" pitchFamily="18" charset="0"/>
              </a:rPr>
              <a:t> του </a:t>
            </a:r>
            <a:r>
              <a:rPr lang="el-GR" sz="2000" b="1" dirty="0" smtClean="0">
                <a:latin typeface="Arial" charset="0"/>
                <a:cs typeface="Times New Roman" pitchFamily="18" charset="0"/>
              </a:rPr>
              <a:t>περιορίζεται σε ελάχιστες λέξεις</a:t>
            </a:r>
            <a:r>
              <a:rPr lang="el-GR" sz="2000" dirty="0" smtClean="0">
                <a:latin typeface="Arial" charset="0"/>
                <a:cs typeface="Times New Roman" pitchFamily="18" charset="0"/>
              </a:rPr>
              <a:t>. Οι υπόλοιπες λέξεις που λέει είναι μη κατανοήσιμες ή προφέρει μόνο μία συλλαβή. </a:t>
            </a:r>
            <a:r>
              <a:rPr lang="el-GR" sz="2000" b="1" dirty="0" smtClean="0">
                <a:latin typeface="Arial" charset="0"/>
                <a:cs typeface="Times New Roman" pitchFamily="18" charset="0"/>
              </a:rPr>
              <a:t>Δεν έχει </a:t>
            </a:r>
            <a:r>
              <a:rPr lang="el-GR" sz="2000" dirty="0" smtClean="0">
                <a:latin typeface="Arial" charset="0"/>
                <a:cs typeface="Times New Roman" pitchFamily="18" charset="0"/>
              </a:rPr>
              <a:t>ακόμη </a:t>
            </a:r>
            <a:r>
              <a:rPr lang="el-GR" sz="2000" b="1" dirty="0" smtClean="0">
                <a:latin typeface="Arial" charset="0"/>
                <a:cs typeface="Times New Roman" pitchFamily="18" charset="0"/>
              </a:rPr>
              <a:t>έλεγχο των σφιγκτήρων του</a:t>
            </a:r>
            <a:r>
              <a:rPr lang="el-GR" sz="2000" dirty="0" smtClean="0">
                <a:latin typeface="Arial" charset="0"/>
                <a:cs typeface="Times New Roman" pitchFamily="18" charset="0"/>
              </a:rPr>
              <a:t>.                                                                         </a:t>
            </a:r>
          </a:p>
          <a:p>
            <a:pPr marL="285750" indent="-285750" algn="just">
              <a:spcBef>
                <a:spcPct val="0"/>
              </a:spcBef>
              <a:buFont typeface="Wingdings" pitchFamily="2" charset="2"/>
              <a:buChar char="v"/>
            </a:pPr>
            <a:r>
              <a:rPr lang="el-GR" sz="2000" dirty="0" smtClean="0">
                <a:latin typeface="Arial" charset="0"/>
                <a:cs typeface="Times New Roman" pitchFamily="18" charset="0"/>
              </a:rPr>
              <a:t>Οι δραστηριότητες του Γ. στο σπίτι είναι δύο ώρες περίπου καθημερινά τηλεόραση, ενώ, παίζει κυρίως με </a:t>
            </a:r>
            <a:r>
              <a:rPr lang="en-US" sz="2000" dirty="0" err="1" smtClean="0">
                <a:latin typeface="Arial" charset="0"/>
                <a:cs typeface="Times New Roman" pitchFamily="18" charset="0"/>
              </a:rPr>
              <a:t>playmobil</a:t>
            </a:r>
            <a:r>
              <a:rPr lang="el-GR" sz="2000" dirty="0" smtClean="0">
                <a:latin typeface="Arial" charset="0"/>
                <a:cs typeface="Times New Roman" pitchFamily="18" charset="0"/>
              </a:rPr>
              <a:t> και κρυφτό.</a:t>
            </a:r>
          </a:p>
          <a:p>
            <a:pPr marL="285750" indent="-285750" algn="just">
              <a:spcBef>
                <a:spcPct val="0"/>
              </a:spcBef>
              <a:buFont typeface="Wingdings" pitchFamily="2" charset="2"/>
              <a:buChar char="v"/>
            </a:pPr>
            <a:r>
              <a:rPr lang="el-GR" sz="2000" dirty="0" smtClean="0">
                <a:latin typeface="Arial" charset="0"/>
                <a:cs typeface="Times New Roman" pitchFamily="18" charset="0"/>
              </a:rPr>
              <a:t>Κοιμάται στη </a:t>
            </a:r>
            <a:r>
              <a:rPr lang="el-GR" sz="2000" dirty="0" err="1" smtClean="0">
                <a:latin typeface="Arial" charset="0"/>
                <a:cs typeface="Times New Roman" pitchFamily="18" charset="0"/>
              </a:rPr>
              <a:t>γονεϊκή</a:t>
            </a:r>
            <a:r>
              <a:rPr lang="el-GR" sz="2000" dirty="0" smtClean="0">
                <a:latin typeface="Arial" charset="0"/>
                <a:cs typeface="Times New Roman" pitchFamily="18" charset="0"/>
              </a:rPr>
              <a:t> κρεβατοκάμαρα λόγω έλλειψης χώρου στο σπίτι.  </a:t>
            </a:r>
          </a:p>
          <a:p>
            <a:pPr marL="285750" indent="-285750" algn="just">
              <a:spcBef>
                <a:spcPct val="0"/>
              </a:spcBef>
              <a:buFont typeface="Wingdings" pitchFamily="2" charset="2"/>
              <a:buChar char="v"/>
            </a:pPr>
            <a:r>
              <a:rPr lang="el-GR" sz="2000" dirty="0" smtClean="0">
                <a:latin typeface="Arial" charset="0"/>
                <a:cs typeface="Times New Roman" pitchFamily="18" charset="0"/>
              </a:rPr>
              <a:t>Οι γονείς αναφέρουν ότι είναι ένα παιδί που δύσκολα μπαίνει σε όρια. Όταν δεν γίνεται κατανοητός από τους οικείους του,  θυμώνει και κλείνεται στον εαυτό του.</a:t>
            </a:r>
            <a:endParaRPr lang="el-GR" sz="2000" dirty="0" smtClean="0">
              <a:latin typeface="Arial" charset="0"/>
            </a:endParaRPr>
          </a:p>
          <a:p>
            <a:pPr marL="285750" indent="-285750" algn="ctr" eaLnBrk="1" hangingPunct="1">
              <a:buFontTx/>
              <a:buNone/>
            </a:pPr>
            <a:endParaRPr lang="el-GR" altLang="el-GR" dirty="0" smtClean="0">
              <a:latin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9218"/>
                                        </p:tgtEl>
                                        <p:attrNameLst>
                                          <p:attrName>style.visibility</p:attrName>
                                        </p:attrNameLst>
                                      </p:cBhvr>
                                      <p:to>
                                        <p:strVal val="visible"/>
                                      </p:to>
                                    </p:set>
                                    <p:animEffect transition="in" filter="fade">
                                      <p:cBhvr>
                                        <p:cTn id="7" dur="1000"/>
                                        <p:tgtEl>
                                          <p:spTgt spid="9218"/>
                                        </p:tgtEl>
                                      </p:cBhvr>
                                    </p:animEffect>
                                    <p:anim calcmode="lin" valueType="num">
                                      <p:cBhvr>
                                        <p:cTn id="8" dur="1000" fill="hold"/>
                                        <p:tgtEl>
                                          <p:spTgt spid="9218"/>
                                        </p:tgtEl>
                                        <p:attrNameLst>
                                          <p:attrName>ppt_x</p:attrName>
                                        </p:attrNameLst>
                                      </p:cBhvr>
                                      <p:tavLst>
                                        <p:tav tm="0">
                                          <p:val>
                                            <p:strVal val="#ppt_x"/>
                                          </p:val>
                                        </p:tav>
                                        <p:tav tm="100000">
                                          <p:val>
                                            <p:strVal val="#ppt_x"/>
                                          </p:val>
                                        </p:tav>
                                      </p:tavLst>
                                    </p:anim>
                                    <p:anim calcmode="lin" valueType="num">
                                      <p:cBhvr>
                                        <p:cTn id="9" dur="1000" fill="hold"/>
                                        <p:tgtEl>
                                          <p:spTgt spid="9218"/>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9219">
                                            <p:txEl>
                                              <p:pRg st="0" end="0"/>
                                            </p:txEl>
                                          </p:spTgt>
                                        </p:tgtEl>
                                        <p:attrNameLst>
                                          <p:attrName>style.visibility</p:attrName>
                                        </p:attrNameLst>
                                      </p:cBhvr>
                                      <p:to>
                                        <p:strVal val="visible"/>
                                      </p:to>
                                    </p:set>
                                    <p:animEffect transition="in" filter="fade">
                                      <p:cBhvr>
                                        <p:cTn id="14" dur="1000"/>
                                        <p:tgtEl>
                                          <p:spTgt spid="9219">
                                            <p:txEl>
                                              <p:pRg st="0" end="0"/>
                                            </p:txEl>
                                          </p:spTgt>
                                        </p:tgtEl>
                                      </p:cBhvr>
                                    </p:animEffect>
                                    <p:anim calcmode="lin" valueType="num">
                                      <p:cBhvr>
                                        <p:cTn id="15" dur="1000" fill="hold"/>
                                        <p:tgtEl>
                                          <p:spTgt spid="9219">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9219">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9219">
                                            <p:txEl>
                                              <p:pRg st="1" end="1"/>
                                            </p:txEl>
                                          </p:spTgt>
                                        </p:tgtEl>
                                        <p:attrNameLst>
                                          <p:attrName>style.visibility</p:attrName>
                                        </p:attrNameLst>
                                      </p:cBhvr>
                                      <p:to>
                                        <p:strVal val="visible"/>
                                      </p:to>
                                    </p:set>
                                    <p:animEffect transition="in" filter="fade">
                                      <p:cBhvr>
                                        <p:cTn id="21" dur="1000"/>
                                        <p:tgtEl>
                                          <p:spTgt spid="9219">
                                            <p:txEl>
                                              <p:pRg st="1" end="1"/>
                                            </p:txEl>
                                          </p:spTgt>
                                        </p:tgtEl>
                                      </p:cBhvr>
                                    </p:animEffect>
                                    <p:anim calcmode="lin" valueType="num">
                                      <p:cBhvr>
                                        <p:cTn id="22" dur="1000" fill="hold"/>
                                        <p:tgtEl>
                                          <p:spTgt spid="9219">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9219">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9219">
                                            <p:txEl>
                                              <p:pRg st="2" end="2"/>
                                            </p:txEl>
                                          </p:spTgt>
                                        </p:tgtEl>
                                        <p:attrNameLst>
                                          <p:attrName>style.visibility</p:attrName>
                                        </p:attrNameLst>
                                      </p:cBhvr>
                                      <p:to>
                                        <p:strVal val="visible"/>
                                      </p:to>
                                    </p:set>
                                    <p:animEffect transition="in" filter="fade">
                                      <p:cBhvr>
                                        <p:cTn id="28" dur="1000"/>
                                        <p:tgtEl>
                                          <p:spTgt spid="9219">
                                            <p:txEl>
                                              <p:pRg st="2" end="2"/>
                                            </p:txEl>
                                          </p:spTgt>
                                        </p:tgtEl>
                                      </p:cBhvr>
                                    </p:animEffect>
                                    <p:anim calcmode="lin" valueType="num">
                                      <p:cBhvr>
                                        <p:cTn id="29" dur="1000" fill="hold"/>
                                        <p:tgtEl>
                                          <p:spTgt spid="9219">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9219">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9219">
                                            <p:txEl>
                                              <p:pRg st="3" end="3"/>
                                            </p:txEl>
                                          </p:spTgt>
                                        </p:tgtEl>
                                        <p:attrNameLst>
                                          <p:attrName>style.visibility</p:attrName>
                                        </p:attrNameLst>
                                      </p:cBhvr>
                                      <p:to>
                                        <p:strVal val="visible"/>
                                      </p:to>
                                    </p:set>
                                    <p:animEffect transition="in" filter="fade">
                                      <p:cBhvr>
                                        <p:cTn id="35" dur="1000"/>
                                        <p:tgtEl>
                                          <p:spTgt spid="9219">
                                            <p:txEl>
                                              <p:pRg st="3" end="3"/>
                                            </p:txEl>
                                          </p:spTgt>
                                        </p:tgtEl>
                                      </p:cBhvr>
                                    </p:animEffect>
                                    <p:anim calcmode="lin" valueType="num">
                                      <p:cBhvr>
                                        <p:cTn id="36" dur="1000" fill="hold"/>
                                        <p:tgtEl>
                                          <p:spTgt spid="9219">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9219">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9219">
                                            <p:txEl>
                                              <p:pRg st="4" end="4"/>
                                            </p:txEl>
                                          </p:spTgt>
                                        </p:tgtEl>
                                        <p:attrNameLst>
                                          <p:attrName>style.visibility</p:attrName>
                                        </p:attrNameLst>
                                      </p:cBhvr>
                                      <p:to>
                                        <p:strVal val="visible"/>
                                      </p:to>
                                    </p:set>
                                    <p:animEffect transition="in" filter="fade">
                                      <p:cBhvr>
                                        <p:cTn id="42" dur="1000"/>
                                        <p:tgtEl>
                                          <p:spTgt spid="9219">
                                            <p:txEl>
                                              <p:pRg st="4" end="4"/>
                                            </p:txEl>
                                          </p:spTgt>
                                        </p:tgtEl>
                                      </p:cBhvr>
                                    </p:animEffect>
                                    <p:anim calcmode="lin" valueType="num">
                                      <p:cBhvr>
                                        <p:cTn id="43" dur="1000" fill="hold"/>
                                        <p:tgtEl>
                                          <p:spTgt spid="9219">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9219">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9219">
                                            <p:txEl>
                                              <p:pRg st="5" end="5"/>
                                            </p:txEl>
                                          </p:spTgt>
                                        </p:tgtEl>
                                        <p:attrNameLst>
                                          <p:attrName>style.visibility</p:attrName>
                                        </p:attrNameLst>
                                      </p:cBhvr>
                                      <p:to>
                                        <p:strVal val="visible"/>
                                      </p:to>
                                    </p:set>
                                    <p:animEffect transition="in" filter="fade">
                                      <p:cBhvr>
                                        <p:cTn id="49" dur="1000"/>
                                        <p:tgtEl>
                                          <p:spTgt spid="9219">
                                            <p:txEl>
                                              <p:pRg st="5" end="5"/>
                                            </p:txEl>
                                          </p:spTgt>
                                        </p:tgtEl>
                                      </p:cBhvr>
                                    </p:animEffect>
                                    <p:anim calcmode="lin" valueType="num">
                                      <p:cBhvr>
                                        <p:cTn id="50" dur="1000" fill="hold"/>
                                        <p:tgtEl>
                                          <p:spTgt spid="9219">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9219">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grpId="0" nodeType="clickEffect">
                                  <p:stCondLst>
                                    <p:cond delay="0"/>
                                  </p:stCondLst>
                                  <p:childTnLst>
                                    <p:set>
                                      <p:cBhvr>
                                        <p:cTn id="55" dur="1" fill="hold">
                                          <p:stCondLst>
                                            <p:cond delay="0"/>
                                          </p:stCondLst>
                                        </p:cTn>
                                        <p:tgtEl>
                                          <p:spTgt spid="9219">
                                            <p:txEl>
                                              <p:pRg st="6" end="6"/>
                                            </p:txEl>
                                          </p:spTgt>
                                        </p:tgtEl>
                                        <p:attrNameLst>
                                          <p:attrName>style.visibility</p:attrName>
                                        </p:attrNameLst>
                                      </p:cBhvr>
                                      <p:to>
                                        <p:strVal val="visible"/>
                                      </p:to>
                                    </p:set>
                                    <p:animEffect transition="in" filter="fade">
                                      <p:cBhvr>
                                        <p:cTn id="56" dur="1000"/>
                                        <p:tgtEl>
                                          <p:spTgt spid="9219">
                                            <p:txEl>
                                              <p:pRg st="6" end="6"/>
                                            </p:txEl>
                                          </p:spTgt>
                                        </p:tgtEl>
                                      </p:cBhvr>
                                    </p:animEffect>
                                    <p:anim calcmode="lin" valueType="num">
                                      <p:cBhvr>
                                        <p:cTn id="57" dur="1000" fill="hold"/>
                                        <p:tgtEl>
                                          <p:spTgt spid="9219">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9219">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8" grpId="0"/>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idx="4294967295"/>
          </p:nvPr>
        </p:nvSpPr>
        <p:spPr>
          <a:xfrm>
            <a:off x="428625" y="214313"/>
            <a:ext cx="8258175" cy="650875"/>
          </a:xfrm>
        </p:spPr>
        <p:txBody>
          <a:bodyPr anchor="t"/>
          <a:lstStyle/>
          <a:p>
            <a:pPr algn="l" eaLnBrk="1" hangingPunct="1">
              <a:defRPr/>
            </a:pPr>
            <a:r>
              <a:rPr lang="el-GR" sz="2000" b="1" smtClean="0">
                <a:solidFill>
                  <a:schemeClr val="tx1"/>
                </a:solidFill>
                <a:effectLst/>
                <a:cs typeface="Times New Roman" pitchFamily="18" charset="0"/>
              </a:rPr>
              <a:t>Κλινική Παιδοψυχιατρική Αξιολόγηση</a:t>
            </a:r>
            <a:endParaRPr lang="en-GB" altLang="el-GR" sz="2000" b="1" smtClean="0">
              <a:solidFill>
                <a:srgbClr val="742217"/>
              </a:solidFill>
            </a:endParaRPr>
          </a:p>
        </p:txBody>
      </p:sp>
      <p:sp>
        <p:nvSpPr>
          <p:cNvPr id="11" name="10 - Ορθογώνιο"/>
          <p:cNvSpPr>
            <a:spLocks noChangeArrowheads="1"/>
          </p:cNvSpPr>
          <p:nvPr/>
        </p:nvSpPr>
        <p:spPr bwMode="auto">
          <a:xfrm>
            <a:off x="500063" y="714375"/>
            <a:ext cx="8286750" cy="5310188"/>
          </a:xfrm>
          <a:prstGeom prst="rect">
            <a:avLst/>
          </a:prstGeom>
          <a:noFill/>
          <a:ln w="9525">
            <a:noFill/>
            <a:miter lim="800000"/>
            <a:headEnd/>
            <a:tailEnd/>
          </a:ln>
        </p:spPr>
        <p:txBody>
          <a:bodyPr>
            <a:spAutoFit/>
          </a:bodyPr>
          <a:lstStyle/>
          <a:p>
            <a:r>
              <a:rPr lang="el-GR" dirty="0">
                <a:latin typeface="Arial" charset="0"/>
                <a:cs typeface="Times New Roman" pitchFamily="18" charset="0"/>
              </a:rPr>
              <a:t>Σημαντικά Στοιχεία της Κλινικής Αξιολόγησης:</a:t>
            </a:r>
          </a:p>
          <a:p>
            <a:pPr algn="just">
              <a:buFont typeface="Wingdings" pitchFamily="2" charset="2"/>
              <a:buChar char="v"/>
            </a:pPr>
            <a:r>
              <a:rPr lang="el-GR" b="1" dirty="0">
                <a:latin typeface="Arial" charset="0"/>
              </a:rPr>
              <a:t>Καθυστέρηση </a:t>
            </a:r>
            <a:r>
              <a:rPr lang="el-GR" dirty="0">
                <a:latin typeface="Arial" charset="0"/>
              </a:rPr>
              <a:t>στη </a:t>
            </a:r>
            <a:r>
              <a:rPr lang="el-GR" b="1" dirty="0">
                <a:latin typeface="Arial" charset="0"/>
              </a:rPr>
              <a:t>γλωσσική αντίληψη και έκφραση</a:t>
            </a:r>
            <a:r>
              <a:rPr lang="el-GR" dirty="0">
                <a:latin typeface="Arial" charset="0"/>
              </a:rPr>
              <a:t>.</a:t>
            </a:r>
          </a:p>
          <a:p>
            <a:pPr algn="just">
              <a:buFont typeface="Wingdings" pitchFamily="2" charset="2"/>
              <a:buChar char="v"/>
            </a:pPr>
            <a:r>
              <a:rPr lang="el-GR" b="1" dirty="0">
                <a:latin typeface="Arial" charset="0"/>
              </a:rPr>
              <a:t>Φτωχό ρεπερτόριο </a:t>
            </a:r>
            <a:r>
              <a:rPr lang="el-GR" dirty="0">
                <a:latin typeface="Arial" charset="0"/>
              </a:rPr>
              <a:t>κυρίως </a:t>
            </a:r>
            <a:r>
              <a:rPr lang="el-GR" b="1" dirty="0">
                <a:latin typeface="Arial" charset="0"/>
              </a:rPr>
              <a:t>κινητικών παιχνιδιών</a:t>
            </a:r>
            <a:r>
              <a:rPr lang="el-GR" dirty="0">
                <a:latin typeface="Arial" charset="0"/>
              </a:rPr>
              <a:t>.</a:t>
            </a:r>
          </a:p>
          <a:p>
            <a:pPr algn="just">
              <a:buFont typeface="Wingdings" pitchFamily="2" charset="2"/>
              <a:buChar char="v"/>
            </a:pPr>
            <a:r>
              <a:rPr lang="el-GR" b="1" dirty="0">
                <a:latin typeface="Arial" charset="0"/>
              </a:rPr>
              <a:t>Δυσχέρεια </a:t>
            </a:r>
            <a:r>
              <a:rPr lang="el-GR" dirty="0">
                <a:latin typeface="Arial" charset="0"/>
              </a:rPr>
              <a:t>στην </a:t>
            </a:r>
            <a:r>
              <a:rPr lang="el-GR" b="1" dirty="0">
                <a:latin typeface="Arial" charset="0"/>
              </a:rPr>
              <a:t>αδρή και λεπτή κινητικότητα</a:t>
            </a:r>
            <a:r>
              <a:rPr lang="el-GR" dirty="0">
                <a:latin typeface="Arial" charset="0"/>
              </a:rPr>
              <a:t>.</a:t>
            </a:r>
          </a:p>
          <a:p>
            <a:pPr algn="just">
              <a:buFont typeface="Wingdings" pitchFamily="2" charset="2"/>
              <a:buChar char="v"/>
            </a:pPr>
            <a:r>
              <a:rPr lang="el-GR" b="1" dirty="0">
                <a:latin typeface="Arial" charset="0"/>
              </a:rPr>
              <a:t>Ικανοποιητικές δεξιότητες μη λεκτικής επικοινωνίας </a:t>
            </a:r>
            <a:r>
              <a:rPr lang="el-GR" dirty="0">
                <a:latin typeface="Arial" charset="0"/>
              </a:rPr>
              <a:t>και </a:t>
            </a:r>
            <a:r>
              <a:rPr lang="el-GR" b="1" dirty="0">
                <a:latin typeface="Arial" charset="0"/>
              </a:rPr>
              <a:t>κοινωνικής συνδιαλλαγής</a:t>
            </a:r>
            <a:r>
              <a:rPr lang="el-GR" dirty="0">
                <a:latin typeface="Arial" charset="0"/>
              </a:rPr>
              <a:t>.</a:t>
            </a:r>
          </a:p>
          <a:p>
            <a:pPr algn="just">
              <a:buFont typeface="Wingdings" pitchFamily="2" charset="2"/>
              <a:buChar char="v"/>
            </a:pPr>
            <a:r>
              <a:rPr lang="el-GR" b="1" dirty="0">
                <a:latin typeface="Arial" charset="0"/>
              </a:rPr>
              <a:t>Φτωχή φαντασία, ελλιπής συμβολισμός</a:t>
            </a:r>
            <a:r>
              <a:rPr lang="el-GR" dirty="0">
                <a:latin typeface="Arial" charset="0"/>
              </a:rPr>
              <a:t> στο παιχνίδι.</a:t>
            </a:r>
          </a:p>
          <a:p>
            <a:pPr algn="just">
              <a:buFont typeface="Wingdings" pitchFamily="2" charset="2"/>
              <a:buChar char="v"/>
            </a:pPr>
            <a:r>
              <a:rPr lang="el-GR" b="1" dirty="0">
                <a:latin typeface="Arial" charset="0"/>
              </a:rPr>
              <a:t>Εσωστρέφεια</a:t>
            </a:r>
            <a:r>
              <a:rPr lang="el-GR" dirty="0">
                <a:latin typeface="Arial" charset="0"/>
              </a:rPr>
              <a:t>, </a:t>
            </a:r>
            <a:r>
              <a:rPr lang="el-GR" b="1" dirty="0">
                <a:latin typeface="Arial" charset="0"/>
              </a:rPr>
              <a:t>ανεσταλμένη συμπεριφορά </a:t>
            </a:r>
            <a:r>
              <a:rPr lang="el-GR" dirty="0">
                <a:latin typeface="Arial" charset="0"/>
              </a:rPr>
              <a:t>στις νέες εμπειρίες.</a:t>
            </a:r>
          </a:p>
          <a:p>
            <a:pPr>
              <a:buFont typeface="Wingdings" pitchFamily="2" charset="2"/>
              <a:buChar char="v"/>
            </a:pPr>
            <a:endParaRPr lang="el-GR" dirty="0">
              <a:latin typeface="Arial" charset="0"/>
            </a:endParaRPr>
          </a:p>
          <a:p>
            <a:r>
              <a:rPr lang="el-GR" dirty="0">
                <a:latin typeface="Arial" charset="0"/>
                <a:cs typeface="Times New Roman" pitchFamily="18" charset="0"/>
              </a:rPr>
              <a:t>Ως εκ τούτου, συστήθηκε</a:t>
            </a:r>
            <a:r>
              <a:rPr lang="en-US" dirty="0">
                <a:latin typeface="Arial" charset="0"/>
                <a:cs typeface="Times New Roman" pitchFamily="18" charset="0"/>
              </a:rPr>
              <a:t>:</a:t>
            </a:r>
            <a:endParaRPr lang="el-GR" dirty="0">
              <a:latin typeface="Arial" charset="0"/>
              <a:cs typeface="Times New Roman" pitchFamily="18" charset="0"/>
            </a:endParaRPr>
          </a:p>
          <a:p>
            <a:pPr algn="just">
              <a:buFont typeface="Wingdings" pitchFamily="2" charset="2"/>
              <a:buChar char="v"/>
            </a:pPr>
            <a:r>
              <a:rPr lang="el-GR" dirty="0" err="1">
                <a:latin typeface="Arial" charset="0"/>
              </a:rPr>
              <a:t>Ωτορινολαρυγγικός</a:t>
            </a:r>
            <a:r>
              <a:rPr lang="el-GR" dirty="0">
                <a:latin typeface="Arial" charset="0"/>
              </a:rPr>
              <a:t> έλεγχος, κατά τον οποίο </a:t>
            </a:r>
            <a:r>
              <a:rPr lang="el-GR" b="1" dirty="0">
                <a:latin typeface="Arial" charset="0"/>
              </a:rPr>
              <a:t>δεν διαπιστώθηκε </a:t>
            </a:r>
            <a:r>
              <a:rPr lang="el-GR" b="1" dirty="0" err="1">
                <a:latin typeface="Arial" charset="0"/>
              </a:rPr>
              <a:t>βαρηκοία</a:t>
            </a:r>
            <a:r>
              <a:rPr lang="el-GR" dirty="0">
                <a:latin typeface="Arial" charset="0"/>
              </a:rPr>
              <a:t>.</a:t>
            </a:r>
          </a:p>
          <a:p>
            <a:pPr algn="just">
              <a:buFont typeface="Wingdings" pitchFamily="2" charset="2"/>
              <a:buChar char="v"/>
            </a:pPr>
            <a:r>
              <a:rPr lang="el-GR" dirty="0">
                <a:latin typeface="Arial" charset="0"/>
              </a:rPr>
              <a:t>Εξέταση από Παιδίατρο – </a:t>
            </a:r>
            <a:r>
              <a:rPr lang="el-GR" dirty="0" err="1">
                <a:latin typeface="Arial" charset="0"/>
              </a:rPr>
              <a:t>Αναπτυξιολόγο</a:t>
            </a:r>
            <a:r>
              <a:rPr lang="el-GR" dirty="0">
                <a:latin typeface="Arial" charset="0"/>
              </a:rPr>
              <a:t>, όπου επίσης, </a:t>
            </a:r>
            <a:r>
              <a:rPr lang="el-GR" b="1" dirty="0">
                <a:latin typeface="Arial" charset="0"/>
              </a:rPr>
              <a:t>δεν επέδειξε κάποιο παθολογικό εύρημα</a:t>
            </a:r>
            <a:r>
              <a:rPr lang="el-GR" dirty="0">
                <a:latin typeface="Arial" charset="0"/>
              </a:rPr>
              <a:t>.</a:t>
            </a:r>
          </a:p>
          <a:p>
            <a:pPr algn="just">
              <a:buFont typeface="Wingdings" pitchFamily="2" charset="2"/>
              <a:buChar char="v"/>
            </a:pPr>
            <a:r>
              <a:rPr lang="el-GR" dirty="0">
                <a:latin typeface="Arial" charset="0"/>
              </a:rPr>
              <a:t>Ένταξη σε συστηματικό </a:t>
            </a:r>
            <a:r>
              <a:rPr lang="el-GR" dirty="0" err="1">
                <a:latin typeface="Arial" charset="0"/>
              </a:rPr>
              <a:t>αποκαταστασιακό</a:t>
            </a:r>
            <a:r>
              <a:rPr lang="el-GR" dirty="0">
                <a:latin typeface="Arial" charset="0"/>
              </a:rPr>
              <a:t> πρόγραμμα Λογοθεραπείας και </a:t>
            </a:r>
            <a:r>
              <a:rPr lang="el-GR" dirty="0" err="1">
                <a:latin typeface="Arial" charset="0"/>
              </a:rPr>
              <a:t>Εργοθεραπείας</a:t>
            </a:r>
            <a:r>
              <a:rPr lang="el-GR" dirty="0">
                <a:latin typeface="Arial" charset="0"/>
              </a:rPr>
              <a:t>.</a:t>
            </a:r>
          </a:p>
          <a:p>
            <a:pPr>
              <a:buFont typeface="Wingdings" pitchFamily="2" charset="2"/>
              <a:buChar char="v"/>
            </a:pPr>
            <a:endParaRPr lang="el-GR" dirty="0">
              <a:latin typeface="Arial" charset="0"/>
            </a:endParaRPr>
          </a:p>
          <a:p>
            <a:r>
              <a:rPr lang="el-GR" dirty="0">
                <a:latin typeface="Arial" charset="0"/>
                <a:cs typeface="Times New Roman" pitchFamily="18" charset="0"/>
              </a:rPr>
              <a:t>Διάγνωση του Γ.:</a:t>
            </a:r>
          </a:p>
          <a:p>
            <a:pPr algn="just">
              <a:buFont typeface="Wingdings" pitchFamily="2" charset="2"/>
              <a:buChar char="v"/>
            </a:pPr>
            <a:r>
              <a:rPr lang="el-GR" b="1" dirty="0">
                <a:latin typeface="Arial" charset="0"/>
              </a:rPr>
              <a:t>Ειδική Αναπτυξιακή γλωσσική διαταραχή έκφρασης και αντίληψης</a:t>
            </a:r>
            <a:r>
              <a:rPr lang="el-GR" dirty="0">
                <a:latin typeface="Arial" charset="0"/>
              </a:rPr>
              <a:t>.</a:t>
            </a:r>
          </a:p>
          <a:p>
            <a:pPr algn="just">
              <a:buFont typeface="Wingdings" pitchFamily="2" charset="2"/>
              <a:buChar char="v"/>
            </a:pPr>
            <a:r>
              <a:rPr lang="el-GR" b="1" dirty="0">
                <a:latin typeface="Arial" charset="0"/>
              </a:rPr>
              <a:t>Ειδική Αναπτυξιακή διαταραχή του μυϊκού συντονισμού</a:t>
            </a:r>
            <a:r>
              <a:rPr lang="el-GR" dirty="0">
                <a:latin typeface="Arial" charset="0"/>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0242"/>
                                        </p:tgtEl>
                                        <p:attrNameLst>
                                          <p:attrName>style.visibility</p:attrName>
                                        </p:attrNameLst>
                                      </p:cBhvr>
                                      <p:to>
                                        <p:strVal val="visible"/>
                                      </p:to>
                                    </p:set>
                                    <p:animEffect transition="in" filter="fade">
                                      <p:cBhvr>
                                        <p:cTn id="7" dur="1000"/>
                                        <p:tgtEl>
                                          <p:spTgt spid="10242"/>
                                        </p:tgtEl>
                                      </p:cBhvr>
                                    </p:animEffect>
                                    <p:anim calcmode="lin" valueType="num">
                                      <p:cBhvr>
                                        <p:cTn id="8" dur="1000" fill="hold"/>
                                        <p:tgtEl>
                                          <p:spTgt spid="10242"/>
                                        </p:tgtEl>
                                        <p:attrNameLst>
                                          <p:attrName>ppt_x</p:attrName>
                                        </p:attrNameLst>
                                      </p:cBhvr>
                                      <p:tavLst>
                                        <p:tav tm="0">
                                          <p:val>
                                            <p:strVal val="#ppt_x"/>
                                          </p:val>
                                        </p:tav>
                                        <p:tav tm="100000">
                                          <p:val>
                                            <p:strVal val="#ppt_x"/>
                                          </p:val>
                                        </p:tav>
                                      </p:tavLst>
                                    </p:anim>
                                    <p:anim calcmode="lin" valueType="num">
                                      <p:cBhvr>
                                        <p:cTn id="9" dur="1000" fill="hold"/>
                                        <p:tgtEl>
                                          <p:spTgt spid="1024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1">
                                            <p:txEl>
                                              <p:pRg st="0" end="0"/>
                                            </p:txEl>
                                          </p:spTgt>
                                        </p:tgtEl>
                                        <p:attrNameLst>
                                          <p:attrName>style.visibility</p:attrName>
                                        </p:attrNameLst>
                                      </p:cBhvr>
                                      <p:to>
                                        <p:strVal val="visible"/>
                                      </p:to>
                                    </p:set>
                                    <p:animEffect transition="in" filter="fade">
                                      <p:cBhvr>
                                        <p:cTn id="14" dur="1000"/>
                                        <p:tgtEl>
                                          <p:spTgt spid="11">
                                            <p:txEl>
                                              <p:pRg st="0" end="0"/>
                                            </p:txEl>
                                          </p:spTgt>
                                        </p:tgtEl>
                                      </p:cBhvr>
                                    </p:animEffect>
                                    <p:anim calcmode="lin" valueType="num">
                                      <p:cBhvr>
                                        <p:cTn id="15" dur="1000" fill="hold"/>
                                        <p:tgtEl>
                                          <p:spTgt spid="1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1">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11">
                                            <p:txEl>
                                              <p:pRg st="1" end="1"/>
                                            </p:txEl>
                                          </p:spTgt>
                                        </p:tgtEl>
                                        <p:attrNameLst>
                                          <p:attrName>style.visibility</p:attrName>
                                        </p:attrNameLst>
                                      </p:cBhvr>
                                      <p:to>
                                        <p:strVal val="visible"/>
                                      </p:to>
                                    </p:set>
                                    <p:animEffect transition="in" filter="fade">
                                      <p:cBhvr>
                                        <p:cTn id="19" dur="1000"/>
                                        <p:tgtEl>
                                          <p:spTgt spid="11">
                                            <p:txEl>
                                              <p:pRg st="1" end="1"/>
                                            </p:txEl>
                                          </p:spTgt>
                                        </p:tgtEl>
                                      </p:cBhvr>
                                    </p:animEffect>
                                    <p:anim calcmode="lin" valueType="num">
                                      <p:cBhvr>
                                        <p:cTn id="20" dur="1000" fill="hold"/>
                                        <p:tgtEl>
                                          <p:spTgt spid="11">
                                            <p:txEl>
                                              <p:pRg st="1" end="1"/>
                                            </p:txEl>
                                          </p:spTgt>
                                        </p:tgtEl>
                                        <p:attrNameLst>
                                          <p:attrName>ppt_x</p:attrName>
                                        </p:attrNameLst>
                                      </p:cBhvr>
                                      <p:tavLst>
                                        <p:tav tm="0">
                                          <p:val>
                                            <p:strVal val="#ppt_x"/>
                                          </p:val>
                                        </p:tav>
                                        <p:tav tm="100000">
                                          <p:val>
                                            <p:strVal val="#ppt_x"/>
                                          </p:val>
                                        </p:tav>
                                      </p:tavLst>
                                    </p:anim>
                                    <p:anim calcmode="lin" valueType="num">
                                      <p:cBhvr>
                                        <p:cTn id="21" dur="1000" fill="hold"/>
                                        <p:tgtEl>
                                          <p:spTgt spid="1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11">
                                            <p:txEl>
                                              <p:pRg st="2" end="2"/>
                                            </p:txEl>
                                          </p:spTgt>
                                        </p:tgtEl>
                                        <p:attrNameLst>
                                          <p:attrName>style.visibility</p:attrName>
                                        </p:attrNameLst>
                                      </p:cBhvr>
                                      <p:to>
                                        <p:strVal val="visible"/>
                                      </p:to>
                                    </p:set>
                                    <p:animEffect transition="in" filter="fade">
                                      <p:cBhvr>
                                        <p:cTn id="26" dur="1000"/>
                                        <p:tgtEl>
                                          <p:spTgt spid="11">
                                            <p:txEl>
                                              <p:pRg st="2" end="2"/>
                                            </p:txEl>
                                          </p:spTgt>
                                        </p:tgtEl>
                                      </p:cBhvr>
                                    </p:animEffect>
                                    <p:anim calcmode="lin" valueType="num">
                                      <p:cBhvr>
                                        <p:cTn id="27" dur="1000" fill="hold"/>
                                        <p:tgtEl>
                                          <p:spTgt spid="11">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1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11">
                                            <p:txEl>
                                              <p:pRg st="3" end="3"/>
                                            </p:txEl>
                                          </p:spTgt>
                                        </p:tgtEl>
                                        <p:attrNameLst>
                                          <p:attrName>style.visibility</p:attrName>
                                        </p:attrNameLst>
                                      </p:cBhvr>
                                      <p:to>
                                        <p:strVal val="visible"/>
                                      </p:to>
                                    </p:set>
                                    <p:animEffect transition="in" filter="fade">
                                      <p:cBhvr>
                                        <p:cTn id="33" dur="1000"/>
                                        <p:tgtEl>
                                          <p:spTgt spid="11">
                                            <p:txEl>
                                              <p:pRg st="3" end="3"/>
                                            </p:txEl>
                                          </p:spTgt>
                                        </p:tgtEl>
                                      </p:cBhvr>
                                    </p:animEffect>
                                    <p:anim calcmode="lin" valueType="num">
                                      <p:cBhvr>
                                        <p:cTn id="34" dur="1000" fill="hold"/>
                                        <p:tgtEl>
                                          <p:spTgt spid="11">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11">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11">
                                            <p:txEl>
                                              <p:pRg st="4" end="4"/>
                                            </p:txEl>
                                          </p:spTgt>
                                        </p:tgtEl>
                                        <p:attrNameLst>
                                          <p:attrName>style.visibility</p:attrName>
                                        </p:attrNameLst>
                                      </p:cBhvr>
                                      <p:to>
                                        <p:strVal val="visible"/>
                                      </p:to>
                                    </p:set>
                                    <p:animEffect transition="in" filter="fade">
                                      <p:cBhvr>
                                        <p:cTn id="40" dur="1000"/>
                                        <p:tgtEl>
                                          <p:spTgt spid="11">
                                            <p:txEl>
                                              <p:pRg st="4" end="4"/>
                                            </p:txEl>
                                          </p:spTgt>
                                        </p:tgtEl>
                                      </p:cBhvr>
                                    </p:animEffect>
                                    <p:anim calcmode="lin" valueType="num">
                                      <p:cBhvr>
                                        <p:cTn id="41" dur="1000" fill="hold"/>
                                        <p:tgtEl>
                                          <p:spTgt spid="11">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11">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11">
                                            <p:txEl>
                                              <p:pRg st="5" end="5"/>
                                            </p:txEl>
                                          </p:spTgt>
                                        </p:tgtEl>
                                        <p:attrNameLst>
                                          <p:attrName>style.visibility</p:attrName>
                                        </p:attrNameLst>
                                      </p:cBhvr>
                                      <p:to>
                                        <p:strVal val="visible"/>
                                      </p:to>
                                    </p:set>
                                    <p:animEffect transition="in" filter="fade">
                                      <p:cBhvr>
                                        <p:cTn id="47" dur="1000"/>
                                        <p:tgtEl>
                                          <p:spTgt spid="11">
                                            <p:txEl>
                                              <p:pRg st="5" end="5"/>
                                            </p:txEl>
                                          </p:spTgt>
                                        </p:tgtEl>
                                      </p:cBhvr>
                                    </p:animEffect>
                                    <p:anim calcmode="lin" valueType="num">
                                      <p:cBhvr>
                                        <p:cTn id="48" dur="1000" fill="hold"/>
                                        <p:tgtEl>
                                          <p:spTgt spid="11">
                                            <p:txEl>
                                              <p:pRg st="5" end="5"/>
                                            </p:txEl>
                                          </p:spTgt>
                                        </p:tgtEl>
                                        <p:attrNameLst>
                                          <p:attrName>ppt_x</p:attrName>
                                        </p:attrNameLst>
                                      </p:cBhvr>
                                      <p:tavLst>
                                        <p:tav tm="0">
                                          <p:val>
                                            <p:strVal val="#ppt_x"/>
                                          </p:val>
                                        </p:tav>
                                        <p:tav tm="100000">
                                          <p:val>
                                            <p:strVal val="#ppt_x"/>
                                          </p:val>
                                        </p:tav>
                                      </p:tavLst>
                                    </p:anim>
                                    <p:anim calcmode="lin" valueType="num">
                                      <p:cBhvr>
                                        <p:cTn id="49" dur="1000" fill="hold"/>
                                        <p:tgtEl>
                                          <p:spTgt spid="11">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11">
                                            <p:txEl>
                                              <p:pRg st="6" end="6"/>
                                            </p:txEl>
                                          </p:spTgt>
                                        </p:tgtEl>
                                        <p:attrNameLst>
                                          <p:attrName>style.visibility</p:attrName>
                                        </p:attrNameLst>
                                      </p:cBhvr>
                                      <p:to>
                                        <p:strVal val="visible"/>
                                      </p:to>
                                    </p:set>
                                    <p:animEffect transition="in" filter="fade">
                                      <p:cBhvr>
                                        <p:cTn id="54" dur="1000"/>
                                        <p:tgtEl>
                                          <p:spTgt spid="11">
                                            <p:txEl>
                                              <p:pRg st="6" end="6"/>
                                            </p:txEl>
                                          </p:spTgt>
                                        </p:tgtEl>
                                      </p:cBhvr>
                                    </p:animEffect>
                                    <p:anim calcmode="lin" valueType="num">
                                      <p:cBhvr>
                                        <p:cTn id="55" dur="1000" fill="hold"/>
                                        <p:tgtEl>
                                          <p:spTgt spid="11">
                                            <p:txEl>
                                              <p:pRg st="6" end="6"/>
                                            </p:txEl>
                                          </p:spTgt>
                                        </p:tgtEl>
                                        <p:attrNameLst>
                                          <p:attrName>ppt_x</p:attrName>
                                        </p:attrNameLst>
                                      </p:cBhvr>
                                      <p:tavLst>
                                        <p:tav tm="0">
                                          <p:val>
                                            <p:strVal val="#ppt_x"/>
                                          </p:val>
                                        </p:tav>
                                        <p:tav tm="100000">
                                          <p:val>
                                            <p:strVal val="#ppt_x"/>
                                          </p:val>
                                        </p:tav>
                                      </p:tavLst>
                                    </p:anim>
                                    <p:anim calcmode="lin" valueType="num">
                                      <p:cBhvr>
                                        <p:cTn id="56" dur="1000" fill="hold"/>
                                        <p:tgtEl>
                                          <p:spTgt spid="11">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11">
                                            <p:txEl>
                                              <p:pRg st="8" end="8"/>
                                            </p:txEl>
                                          </p:spTgt>
                                        </p:tgtEl>
                                        <p:attrNameLst>
                                          <p:attrName>style.visibility</p:attrName>
                                        </p:attrNameLst>
                                      </p:cBhvr>
                                      <p:to>
                                        <p:strVal val="visible"/>
                                      </p:to>
                                    </p:set>
                                    <p:animEffect transition="in" filter="fade">
                                      <p:cBhvr>
                                        <p:cTn id="61" dur="1000"/>
                                        <p:tgtEl>
                                          <p:spTgt spid="11">
                                            <p:txEl>
                                              <p:pRg st="8" end="8"/>
                                            </p:txEl>
                                          </p:spTgt>
                                        </p:tgtEl>
                                      </p:cBhvr>
                                    </p:animEffect>
                                    <p:anim calcmode="lin" valueType="num">
                                      <p:cBhvr>
                                        <p:cTn id="62" dur="1000" fill="hold"/>
                                        <p:tgtEl>
                                          <p:spTgt spid="11">
                                            <p:txEl>
                                              <p:pRg st="8" end="8"/>
                                            </p:txEl>
                                          </p:spTgt>
                                        </p:tgtEl>
                                        <p:attrNameLst>
                                          <p:attrName>ppt_x</p:attrName>
                                        </p:attrNameLst>
                                      </p:cBhvr>
                                      <p:tavLst>
                                        <p:tav tm="0">
                                          <p:val>
                                            <p:strVal val="#ppt_x"/>
                                          </p:val>
                                        </p:tav>
                                        <p:tav tm="100000">
                                          <p:val>
                                            <p:strVal val="#ppt_x"/>
                                          </p:val>
                                        </p:tav>
                                      </p:tavLst>
                                    </p:anim>
                                    <p:anim calcmode="lin" valueType="num">
                                      <p:cBhvr>
                                        <p:cTn id="63" dur="1000" fill="hold"/>
                                        <p:tgtEl>
                                          <p:spTgt spid="11">
                                            <p:txEl>
                                              <p:pRg st="8" end="8"/>
                                            </p:txEl>
                                          </p:spTgt>
                                        </p:tgtEl>
                                        <p:attrNameLst>
                                          <p:attrName>ppt_y</p:attrName>
                                        </p:attrNameLst>
                                      </p:cBhvr>
                                      <p:tavLst>
                                        <p:tav tm="0">
                                          <p:val>
                                            <p:strVal val="#ppt_y+.1"/>
                                          </p:val>
                                        </p:tav>
                                        <p:tav tm="100000">
                                          <p:val>
                                            <p:strVal val="#ppt_y"/>
                                          </p:val>
                                        </p:tav>
                                      </p:tavLst>
                                    </p:anim>
                                  </p:childTnLst>
                                </p:cTn>
                              </p:par>
                              <p:par>
                                <p:cTn id="64" presetID="42" presetClass="entr" presetSubtype="0" fill="hold" nodeType="withEffect">
                                  <p:stCondLst>
                                    <p:cond delay="0"/>
                                  </p:stCondLst>
                                  <p:childTnLst>
                                    <p:set>
                                      <p:cBhvr>
                                        <p:cTn id="65" dur="1" fill="hold">
                                          <p:stCondLst>
                                            <p:cond delay="0"/>
                                          </p:stCondLst>
                                        </p:cTn>
                                        <p:tgtEl>
                                          <p:spTgt spid="11">
                                            <p:txEl>
                                              <p:pRg st="9" end="9"/>
                                            </p:txEl>
                                          </p:spTgt>
                                        </p:tgtEl>
                                        <p:attrNameLst>
                                          <p:attrName>style.visibility</p:attrName>
                                        </p:attrNameLst>
                                      </p:cBhvr>
                                      <p:to>
                                        <p:strVal val="visible"/>
                                      </p:to>
                                    </p:set>
                                    <p:animEffect transition="in" filter="fade">
                                      <p:cBhvr>
                                        <p:cTn id="66" dur="1000"/>
                                        <p:tgtEl>
                                          <p:spTgt spid="11">
                                            <p:txEl>
                                              <p:pRg st="9" end="9"/>
                                            </p:txEl>
                                          </p:spTgt>
                                        </p:tgtEl>
                                      </p:cBhvr>
                                    </p:animEffect>
                                    <p:anim calcmode="lin" valueType="num">
                                      <p:cBhvr>
                                        <p:cTn id="67" dur="1000" fill="hold"/>
                                        <p:tgtEl>
                                          <p:spTgt spid="11">
                                            <p:txEl>
                                              <p:pRg st="9" end="9"/>
                                            </p:txEl>
                                          </p:spTgt>
                                        </p:tgtEl>
                                        <p:attrNameLst>
                                          <p:attrName>ppt_x</p:attrName>
                                        </p:attrNameLst>
                                      </p:cBhvr>
                                      <p:tavLst>
                                        <p:tav tm="0">
                                          <p:val>
                                            <p:strVal val="#ppt_x"/>
                                          </p:val>
                                        </p:tav>
                                        <p:tav tm="100000">
                                          <p:val>
                                            <p:strVal val="#ppt_x"/>
                                          </p:val>
                                        </p:tav>
                                      </p:tavLst>
                                    </p:anim>
                                    <p:anim calcmode="lin" valueType="num">
                                      <p:cBhvr>
                                        <p:cTn id="68" dur="1000" fill="hold"/>
                                        <p:tgtEl>
                                          <p:spTgt spid="11">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2" presetClass="entr" presetSubtype="0" fill="hold" nodeType="clickEffect">
                                  <p:stCondLst>
                                    <p:cond delay="0"/>
                                  </p:stCondLst>
                                  <p:childTnLst>
                                    <p:set>
                                      <p:cBhvr>
                                        <p:cTn id="72" dur="1" fill="hold">
                                          <p:stCondLst>
                                            <p:cond delay="0"/>
                                          </p:stCondLst>
                                        </p:cTn>
                                        <p:tgtEl>
                                          <p:spTgt spid="11">
                                            <p:txEl>
                                              <p:pRg st="10" end="10"/>
                                            </p:txEl>
                                          </p:spTgt>
                                        </p:tgtEl>
                                        <p:attrNameLst>
                                          <p:attrName>style.visibility</p:attrName>
                                        </p:attrNameLst>
                                      </p:cBhvr>
                                      <p:to>
                                        <p:strVal val="visible"/>
                                      </p:to>
                                    </p:set>
                                    <p:animEffect transition="in" filter="fade">
                                      <p:cBhvr>
                                        <p:cTn id="73" dur="1000"/>
                                        <p:tgtEl>
                                          <p:spTgt spid="11">
                                            <p:txEl>
                                              <p:pRg st="10" end="10"/>
                                            </p:txEl>
                                          </p:spTgt>
                                        </p:tgtEl>
                                      </p:cBhvr>
                                    </p:animEffect>
                                    <p:anim calcmode="lin" valueType="num">
                                      <p:cBhvr>
                                        <p:cTn id="74" dur="1000" fill="hold"/>
                                        <p:tgtEl>
                                          <p:spTgt spid="11">
                                            <p:txEl>
                                              <p:pRg st="10" end="10"/>
                                            </p:txEl>
                                          </p:spTgt>
                                        </p:tgtEl>
                                        <p:attrNameLst>
                                          <p:attrName>ppt_x</p:attrName>
                                        </p:attrNameLst>
                                      </p:cBhvr>
                                      <p:tavLst>
                                        <p:tav tm="0">
                                          <p:val>
                                            <p:strVal val="#ppt_x"/>
                                          </p:val>
                                        </p:tav>
                                        <p:tav tm="100000">
                                          <p:val>
                                            <p:strVal val="#ppt_x"/>
                                          </p:val>
                                        </p:tav>
                                      </p:tavLst>
                                    </p:anim>
                                    <p:anim calcmode="lin" valueType="num">
                                      <p:cBhvr>
                                        <p:cTn id="75" dur="1000" fill="hold"/>
                                        <p:tgtEl>
                                          <p:spTgt spid="11">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6" fill="hold">
                      <p:stCondLst>
                        <p:cond delay="indefinite"/>
                      </p:stCondLst>
                      <p:childTnLst>
                        <p:par>
                          <p:cTn id="77" fill="hold">
                            <p:stCondLst>
                              <p:cond delay="0"/>
                            </p:stCondLst>
                            <p:childTnLst>
                              <p:par>
                                <p:cTn id="78" presetID="42" presetClass="entr" presetSubtype="0" fill="hold" nodeType="clickEffect">
                                  <p:stCondLst>
                                    <p:cond delay="0"/>
                                  </p:stCondLst>
                                  <p:childTnLst>
                                    <p:set>
                                      <p:cBhvr>
                                        <p:cTn id="79" dur="1" fill="hold">
                                          <p:stCondLst>
                                            <p:cond delay="0"/>
                                          </p:stCondLst>
                                        </p:cTn>
                                        <p:tgtEl>
                                          <p:spTgt spid="11">
                                            <p:txEl>
                                              <p:pRg st="11" end="11"/>
                                            </p:txEl>
                                          </p:spTgt>
                                        </p:tgtEl>
                                        <p:attrNameLst>
                                          <p:attrName>style.visibility</p:attrName>
                                        </p:attrNameLst>
                                      </p:cBhvr>
                                      <p:to>
                                        <p:strVal val="visible"/>
                                      </p:to>
                                    </p:set>
                                    <p:animEffect transition="in" filter="fade">
                                      <p:cBhvr>
                                        <p:cTn id="80" dur="1000"/>
                                        <p:tgtEl>
                                          <p:spTgt spid="11">
                                            <p:txEl>
                                              <p:pRg st="11" end="11"/>
                                            </p:txEl>
                                          </p:spTgt>
                                        </p:tgtEl>
                                      </p:cBhvr>
                                    </p:animEffect>
                                    <p:anim calcmode="lin" valueType="num">
                                      <p:cBhvr>
                                        <p:cTn id="81" dur="1000" fill="hold"/>
                                        <p:tgtEl>
                                          <p:spTgt spid="11">
                                            <p:txEl>
                                              <p:pRg st="11" end="11"/>
                                            </p:txEl>
                                          </p:spTgt>
                                        </p:tgtEl>
                                        <p:attrNameLst>
                                          <p:attrName>ppt_x</p:attrName>
                                        </p:attrNameLst>
                                      </p:cBhvr>
                                      <p:tavLst>
                                        <p:tav tm="0">
                                          <p:val>
                                            <p:strVal val="#ppt_x"/>
                                          </p:val>
                                        </p:tav>
                                        <p:tav tm="100000">
                                          <p:val>
                                            <p:strVal val="#ppt_x"/>
                                          </p:val>
                                        </p:tav>
                                      </p:tavLst>
                                    </p:anim>
                                    <p:anim calcmode="lin" valueType="num">
                                      <p:cBhvr>
                                        <p:cTn id="82" dur="1000" fill="hold"/>
                                        <p:tgtEl>
                                          <p:spTgt spid="11">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2" presetClass="entr" presetSubtype="0" fill="hold" nodeType="clickEffect">
                                  <p:stCondLst>
                                    <p:cond delay="0"/>
                                  </p:stCondLst>
                                  <p:childTnLst>
                                    <p:set>
                                      <p:cBhvr>
                                        <p:cTn id="86" dur="1" fill="hold">
                                          <p:stCondLst>
                                            <p:cond delay="0"/>
                                          </p:stCondLst>
                                        </p:cTn>
                                        <p:tgtEl>
                                          <p:spTgt spid="11">
                                            <p:txEl>
                                              <p:pRg st="13" end="13"/>
                                            </p:txEl>
                                          </p:spTgt>
                                        </p:tgtEl>
                                        <p:attrNameLst>
                                          <p:attrName>style.visibility</p:attrName>
                                        </p:attrNameLst>
                                      </p:cBhvr>
                                      <p:to>
                                        <p:strVal val="visible"/>
                                      </p:to>
                                    </p:set>
                                    <p:animEffect transition="in" filter="fade">
                                      <p:cBhvr>
                                        <p:cTn id="87" dur="1000"/>
                                        <p:tgtEl>
                                          <p:spTgt spid="11">
                                            <p:txEl>
                                              <p:pRg st="13" end="13"/>
                                            </p:txEl>
                                          </p:spTgt>
                                        </p:tgtEl>
                                      </p:cBhvr>
                                    </p:animEffect>
                                    <p:anim calcmode="lin" valueType="num">
                                      <p:cBhvr>
                                        <p:cTn id="88" dur="1000" fill="hold"/>
                                        <p:tgtEl>
                                          <p:spTgt spid="11">
                                            <p:txEl>
                                              <p:pRg st="13" end="13"/>
                                            </p:txEl>
                                          </p:spTgt>
                                        </p:tgtEl>
                                        <p:attrNameLst>
                                          <p:attrName>ppt_x</p:attrName>
                                        </p:attrNameLst>
                                      </p:cBhvr>
                                      <p:tavLst>
                                        <p:tav tm="0">
                                          <p:val>
                                            <p:strVal val="#ppt_x"/>
                                          </p:val>
                                        </p:tav>
                                        <p:tav tm="100000">
                                          <p:val>
                                            <p:strVal val="#ppt_x"/>
                                          </p:val>
                                        </p:tav>
                                      </p:tavLst>
                                    </p:anim>
                                    <p:anim calcmode="lin" valueType="num">
                                      <p:cBhvr>
                                        <p:cTn id="89" dur="1000" fill="hold"/>
                                        <p:tgtEl>
                                          <p:spTgt spid="11">
                                            <p:txEl>
                                              <p:pRg st="13" end="13"/>
                                            </p:txEl>
                                          </p:spTgt>
                                        </p:tgtEl>
                                        <p:attrNameLst>
                                          <p:attrName>ppt_y</p:attrName>
                                        </p:attrNameLst>
                                      </p:cBhvr>
                                      <p:tavLst>
                                        <p:tav tm="0">
                                          <p:val>
                                            <p:strVal val="#ppt_y+.1"/>
                                          </p:val>
                                        </p:tav>
                                        <p:tav tm="100000">
                                          <p:val>
                                            <p:strVal val="#ppt_y"/>
                                          </p:val>
                                        </p:tav>
                                      </p:tavLst>
                                    </p:anim>
                                  </p:childTnLst>
                                </p:cTn>
                              </p:par>
                              <p:par>
                                <p:cTn id="90" presetID="42" presetClass="entr" presetSubtype="0" fill="hold" nodeType="withEffect">
                                  <p:stCondLst>
                                    <p:cond delay="0"/>
                                  </p:stCondLst>
                                  <p:childTnLst>
                                    <p:set>
                                      <p:cBhvr>
                                        <p:cTn id="91" dur="1" fill="hold">
                                          <p:stCondLst>
                                            <p:cond delay="0"/>
                                          </p:stCondLst>
                                        </p:cTn>
                                        <p:tgtEl>
                                          <p:spTgt spid="11">
                                            <p:txEl>
                                              <p:pRg st="14" end="14"/>
                                            </p:txEl>
                                          </p:spTgt>
                                        </p:tgtEl>
                                        <p:attrNameLst>
                                          <p:attrName>style.visibility</p:attrName>
                                        </p:attrNameLst>
                                      </p:cBhvr>
                                      <p:to>
                                        <p:strVal val="visible"/>
                                      </p:to>
                                    </p:set>
                                    <p:animEffect transition="in" filter="fade">
                                      <p:cBhvr>
                                        <p:cTn id="92" dur="1000"/>
                                        <p:tgtEl>
                                          <p:spTgt spid="11">
                                            <p:txEl>
                                              <p:pRg st="14" end="14"/>
                                            </p:txEl>
                                          </p:spTgt>
                                        </p:tgtEl>
                                      </p:cBhvr>
                                    </p:animEffect>
                                    <p:anim calcmode="lin" valueType="num">
                                      <p:cBhvr>
                                        <p:cTn id="93" dur="1000" fill="hold"/>
                                        <p:tgtEl>
                                          <p:spTgt spid="11">
                                            <p:txEl>
                                              <p:pRg st="14" end="14"/>
                                            </p:txEl>
                                          </p:spTgt>
                                        </p:tgtEl>
                                        <p:attrNameLst>
                                          <p:attrName>ppt_x</p:attrName>
                                        </p:attrNameLst>
                                      </p:cBhvr>
                                      <p:tavLst>
                                        <p:tav tm="0">
                                          <p:val>
                                            <p:strVal val="#ppt_x"/>
                                          </p:val>
                                        </p:tav>
                                        <p:tav tm="100000">
                                          <p:val>
                                            <p:strVal val="#ppt_x"/>
                                          </p:val>
                                        </p:tav>
                                      </p:tavLst>
                                    </p:anim>
                                    <p:anim calcmode="lin" valueType="num">
                                      <p:cBhvr>
                                        <p:cTn id="94" dur="1000" fill="hold"/>
                                        <p:tgtEl>
                                          <p:spTgt spid="11">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42" presetClass="entr" presetSubtype="0" fill="hold" nodeType="clickEffect">
                                  <p:stCondLst>
                                    <p:cond delay="0"/>
                                  </p:stCondLst>
                                  <p:childTnLst>
                                    <p:set>
                                      <p:cBhvr>
                                        <p:cTn id="98" dur="1" fill="hold">
                                          <p:stCondLst>
                                            <p:cond delay="0"/>
                                          </p:stCondLst>
                                        </p:cTn>
                                        <p:tgtEl>
                                          <p:spTgt spid="11">
                                            <p:txEl>
                                              <p:pRg st="15" end="15"/>
                                            </p:txEl>
                                          </p:spTgt>
                                        </p:tgtEl>
                                        <p:attrNameLst>
                                          <p:attrName>style.visibility</p:attrName>
                                        </p:attrNameLst>
                                      </p:cBhvr>
                                      <p:to>
                                        <p:strVal val="visible"/>
                                      </p:to>
                                    </p:set>
                                    <p:animEffect transition="in" filter="fade">
                                      <p:cBhvr>
                                        <p:cTn id="99" dur="1000"/>
                                        <p:tgtEl>
                                          <p:spTgt spid="11">
                                            <p:txEl>
                                              <p:pRg st="15" end="15"/>
                                            </p:txEl>
                                          </p:spTgt>
                                        </p:tgtEl>
                                      </p:cBhvr>
                                    </p:animEffect>
                                    <p:anim calcmode="lin" valueType="num">
                                      <p:cBhvr>
                                        <p:cTn id="100" dur="1000" fill="hold"/>
                                        <p:tgtEl>
                                          <p:spTgt spid="11">
                                            <p:txEl>
                                              <p:pRg st="15" end="15"/>
                                            </p:txEl>
                                          </p:spTgt>
                                        </p:tgtEl>
                                        <p:attrNameLst>
                                          <p:attrName>ppt_x</p:attrName>
                                        </p:attrNameLst>
                                      </p:cBhvr>
                                      <p:tavLst>
                                        <p:tav tm="0">
                                          <p:val>
                                            <p:strVal val="#ppt_x"/>
                                          </p:val>
                                        </p:tav>
                                        <p:tav tm="100000">
                                          <p:val>
                                            <p:strVal val="#ppt_x"/>
                                          </p:val>
                                        </p:tav>
                                      </p:tavLst>
                                    </p:anim>
                                    <p:anim calcmode="lin" valueType="num">
                                      <p:cBhvr>
                                        <p:cTn id="101" dur="1000" fill="hold"/>
                                        <p:tgtEl>
                                          <p:spTgt spid="11">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idx="4294967295"/>
          </p:nvPr>
        </p:nvSpPr>
        <p:spPr>
          <a:xfrm>
            <a:off x="428625" y="88900"/>
            <a:ext cx="8258175" cy="1143000"/>
          </a:xfrm>
        </p:spPr>
        <p:txBody>
          <a:bodyPr anchor="t"/>
          <a:lstStyle/>
          <a:p>
            <a:pPr algn="l" eaLnBrk="1" hangingPunct="1">
              <a:defRPr/>
            </a:pPr>
            <a:r>
              <a:rPr lang="el-GR" sz="2000" b="1" dirty="0" smtClean="0"/>
              <a:t/>
            </a:r>
            <a:br>
              <a:rPr lang="el-GR" sz="2000" b="1" dirty="0" smtClean="0"/>
            </a:br>
            <a:r>
              <a:rPr lang="el-GR" sz="2000" b="1" dirty="0" smtClean="0"/>
              <a:t>Αξιολόγηση των Ικανοτήτων του Λόγου και της Ομιλίας</a:t>
            </a:r>
            <a:r>
              <a:rPr lang="el-GR" sz="2800" b="1" dirty="0" smtClean="0"/>
              <a:t/>
            </a:r>
            <a:br>
              <a:rPr lang="el-GR" sz="2800" b="1" dirty="0" smtClean="0"/>
            </a:br>
            <a:endParaRPr lang="en-GB" altLang="el-GR" sz="2800" dirty="0" smtClean="0">
              <a:solidFill>
                <a:schemeClr val="tx1"/>
              </a:solidFill>
            </a:endParaRPr>
          </a:p>
        </p:txBody>
      </p:sp>
      <p:sp>
        <p:nvSpPr>
          <p:cNvPr id="10" name="9 - Ορθογώνιο"/>
          <p:cNvSpPr>
            <a:spLocks noChangeArrowheads="1"/>
          </p:cNvSpPr>
          <p:nvPr/>
        </p:nvSpPr>
        <p:spPr bwMode="auto">
          <a:xfrm>
            <a:off x="500063" y="857250"/>
            <a:ext cx="8286750" cy="4801314"/>
          </a:xfrm>
          <a:prstGeom prst="rect">
            <a:avLst/>
          </a:prstGeom>
          <a:noFill/>
          <a:ln w="9525">
            <a:noFill/>
            <a:miter lim="800000"/>
            <a:headEnd/>
            <a:tailEnd/>
          </a:ln>
        </p:spPr>
        <p:txBody>
          <a:bodyPr>
            <a:spAutoFit/>
          </a:bodyPr>
          <a:lstStyle/>
          <a:p>
            <a:pPr marL="285750" indent="-285750" algn="just">
              <a:buFont typeface="Wingdings" pitchFamily="2" charset="2"/>
              <a:buChar char="v"/>
            </a:pPr>
            <a:endParaRPr lang="el-GR" dirty="0"/>
          </a:p>
          <a:p>
            <a:pPr marL="285750" indent="-285750" algn="just">
              <a:buFont typeface="Wingdings" pitchFamily="2" charset="2"/>
              <a:buChar char="v"/>
            </a:pPr>
            <a:r>
              <a:rPr lang="el-GR" dirty="0">
                <a:latin typeface="Arial" panose="020B0604020202020204" pitchFamily="34" charset="0"/>
                <a:cs typeface="Arial" panose="020B0604020202020204" pitchFamily="34" charset="0"/>
              </a:rPr>
              <a:t>Λαμβάνοντας υπόψη την χρονολογική του ηλικία, η αξιολόγηση των ικανοτήτων του λόγου και της ομιλίας του έγιναν μέσω παιχνιδιού και κλινικής παρατήρησης, παρουσίας της μητέρας.</a:t>
            </a:r>
          </a:p>
          <a:p>
            <a:pPr marL="285750" indent="-285750" algn="just">
              <a:buFont typeface="Wingdings" pitchFamily="2" charset="2"/>
              <a:buChar char="v"/>
            </a:pPr>
            <a:r>
              <a:rPr lang="el-GR" dirty="0">
                <a:latin typeface="Arial" panose="020B0604020202020204" pitchFamily="34" charset="0"/>
                <a:cs typeface="Arial" panose="020B0604020202020204" pitchFamily="34" charset="0"/>
              </a:rPr>
              <a:t>Πρόκειται για ένα συνεσταλμένο και «κλειστό» παιδάκι σχεδόν τριών ετών (2,11). </a:t>
            </a:r>
          </a:p>
          <a:p>
            <a:pPr marL="285750" indent="-285750" algn="just">
              <a:buFont typeface="Wingdings" pitchFamily="2" charset="2"/>
              <a:buChar char="v"/>
            </a:pPr>
            <a:r>
              <a:rPr lang="el-GR" dirty="0">
                <a:latin typeface="Arial" panose="020B0604020202020204" pitchFamily="34" charset="0"/>
                <a:cs typeface="Arial" panose="020B0604020202020204" pitchFamily="34" charset="0"/>
              </a:rPr>
              <a:t>Συγκεκριμένα:</a:t>
            </a:r>
            <a:endParaRPr lang="el-GR" u="sng" dirty="0">
              <a:latin typeface="Arial" panose="020B0604020202020204" pitchFamily="34" charset="0"/>
              <a:cs typeface="Arial" panose="020B0604020202020204" pitchFamily="34" charset="0"/>
            </a:endParaRP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Αδυναμία μίμησης </a:t>
            </a:r>
            <a:r>
              <a:rPr lang="el-GR" b="1" dirty="0" err="1">
                <a:latin typeface="Arial" panose="020B0604020202020204" pitchFamily="34" charset="0"/>
                <a:cs typeface="Arial" panose="020B0604020202020204" pitchFamily="34" charset="0"/>
              </a:rPr>
              <a:t>στοματοπροσωπικών</a:t>
            </a:r>
            <a:r>
              <a:rPr lang="el-GR" b="1" dirty="0">
                <a:latin typeface="Arial" panose="020B0604020202020204" pitchFamily="34" charset="0"/>
                <a:cs typeface="Arial" panose="020B0604020202020204" pitchFamily="34" charset="0"/>
              </a:rPr>
              <a:t> κινήσεων.</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Μειωμένο εύρος και δύναμη των δομών του στόματος και της γλώσσας.</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Παραγωγή μη κατανοήσιμων λέξεων και προφορά μίας μόνο συλλαβής.</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Φτωχό συμβολικό παιχνίδι.</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Μίμηση ήχων από ζώα.</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Μέτριο ενδιαφέρον και εστίαση προσοχής.</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Μέτρια ανταπόκριση στο όνομά του. </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Δυσκολίες κατανόησης εντολών και οδηγιών. </a:t>
            </a:r>
          </a:p>
          <a:p>
            <a:pPr marL="285750" indent="-285750" algn="just">
              <a:buFont typeface="Wingdings" pitchFamily="2" charset="2"/>
              <a:buChar char="§"/>
            </a:pPr>
            <a:r>
              <a:rPr lang="el-GR" b="1" dirty="0">
                <a:latin typeface="Arial" panose="020B0604020202020204" pitchFamily="34" charset="0"/>
                <a:cs typeface="Arial" panose="020B0604020202020204" pitchFamily="34" charset="0"/>
              </a:rPr>
              <a:t>Φτωχό και υπεραπλουστευμένο λεξιλογικό ρεπερτόριο.</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1266"/>
                                        </p:tgtEl>
                                        <p:attrNameLst>
                                          <p:attrName>style.visibility</p:attrName>
                                        </p:attrNameLst>
                                      </p:cBhvr>
                                      <p:to>
                                        <p:strVal val="visible"/>
                                      </p:to>
                                    </p:set>
                                    <p:animEffect transition="in" filter="fade">
                                      <p:cBhvr>
                                        <p:cTn id="7" dur="1000"/>
                                        <p:tgtEl>
                                          <p:spTgt spid="11266"/>
                                        </p:tgtEl>
                                      </p:cBhvr>
                                    </p:animEffect>
                                    <p:anim calcmode="lin" valueType="num">
                                      <p:cBhvr>
                                        <p:cTn id="8" dur="1000" fill="hold"/>
                                        <p:tgtEl>
                                          <p:spTgt spid="11266"/>
                                        </p:tgtEl>
                                        <p:attrNameLst>
                                          <p:attrName>ppt_x</p:attrName>
                                        </p:attrNameLst>
                                      </p:cBhvr>
                                      <p:tavLst>
                                        <p:tav tm="0">
                                          <p:val>
                                            <p:strVal val="#ppt_x"/>
                                          </p:val>
                                        </p:tav>
                                        <p:tav tm="100000">
                                          <p:val>
                                            <p:strVal val="#ppt_x"/>
                                          </p:val>
                                        </p:tav>
                                      </p:tavLst>
                                    </p:anim>
                                    <p:anim calcmode="lin" valueType="num">
                                      <p:cBhvr>
                                        <p:cTn id="9" dur="1000" fill="hold"/>
                                        <p:tgtEl>
                                          <p:spTgt spid="11266"/>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0">
                                            <p:txEl>
                                              <p:pRg st="1" end="1"/>
                                            </p:txEl>
                                          </p:spTgt>
                                        </p:tgtEl>
                                        <p:attrNameLst>
                                          <p:attrName>style.visibility</p:attrName>
                                        </p:attrNameLst>
                                      </p:cBhvr>
                                      <p:to>
                                        <p:strVal val="visible"/>
                                      </p:to>
                                    </p:set>
                                    <p:animEffect transition="in" filter="fade">
                                      <p:cBhvr>
                                        <p:cTn id="14" dur="1000"/>
                                        <p:tgtEl>
                                          <p:spTgt spid="10">
                                            <p:txEl>
                                              <p:pRg st="1" end="1"/>
                                            </p:txEl>
                                          </p:spTgt>
                                        </p:tgtEl>
                                      </p:cBhvr>
                                    </p:animEffect>
                                    <p:anim calcmode="lin" valueType="num">
                                      <p:cBhvr>
                                        <p:cTn id="15" dur="1000" fill="hold"/>
                                        <p:tgtEl>
                                          <p:spTgt spid="10">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0">
                                            <p:txEl>
                                              <p:pRg st="2" end="2"/>
                                            </p:txEl>
                                          </p:spTgt>
                                        </p:tgtEl>
                                        <p:attrNameLst>
                                          <p:attrName>style.visibility</p:attrName>
                                        </p:attrNameLst>
                                      </p:cBhvr>
                                      <p:to>
                                        <p:strVal val="visible"/>
                                      </p:to>
                                    </p:set>
                                    <p:animEffect transition="in" filter="fade">
                                      <p:cBhvr>
                                        <p:cTn id="21" dur="1000"/>
                                        <p:tgtEl>
                                          <p:spTgt spid="10">
                                            <p:txEl>
                                              <p:pRg st="2" end="2"/>
                                            </p:txEl>
                                          </p:spTgt>
                                        </p:tgtEl>
                                      </p:cBhvr>
                                    </p:animEffect>
                                    <p:anim calcmode="lin" valueType="num">
                                      <p:cBhvr>
                                        <p:cTn id="22" dur="1000" fill="hold"/>
                                        <p:tgtEl>
                                          <p:spTgt spid="10">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0">
                                            <p:txEl>
                                              <p:pRg st="3" end="3"/>
                                            </p:txEl>
                                          </p:spTgt>
                                        </p:tgtEl>
                                        <p:attrNameLst>
                                          <p:attrName>style.visibility</p:attrName>
                                        </p:attrNameLst>
                                      </p:cBhvr>
                                      <p:to>
                                        <p:strVal val="visible"/>
                                      </p:to>
                                    </p:set>
                                    <p:animEffect transition="in" filter="fade">
                                      <p:cBhvr>
                                        <p:cTn id="28" dur="1000"/>
                                        <p:tgtEl>
                                          <p:spTgt spid="10">
                                            <p:txEl>
                                              <p:pRg st="3" end="3"/>
                                            </p:txEl>
                                          </p:spTgt>
                                        </p:tgtEl>
                                      </p:cBhvr>
                                    </p:animEffect>
                                    <p:anim calcmode="lin" valueType="num">
                                      <p:cBhvr>
                                        <p:cTn id="29" dur="1000" fill="hold"/>
                                        <p:tgtEl>
                                          <p:spTgt spid="10">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0">
                                            <p:txEl>
                                              <p:pRg st="4" end="4"/>
                                            </p:txEl>
                                          </p:spTgt>
                                        </p:tgtEl>
                                        <p:attrNameLst>
                                          <p:attrName>style.visibility</p:attrName>
                                        </p:attrNameLst>
                                      </p:cBhvr>
                                      <p:to>
                                        <p:strVal val="visible"/>
                                      </p:to>
                                    </p:set>
                                    <p:animEffect transition="in" filter="fade">
                                      <p:cBhvr>
                                        <p:cTn id="35" dur="1000"/>
                                        <p:tgtEl>
                                          <p:spTgt spid="10">
                                            <p:txEl>
                                              <p:pRg st="4" end="4"/>
                                            </p:txEl>
                                          </p:spTgt>
                                        </p:tgtEl>
                                      </p:cBhvr>
                                    </p:animEffect>
                                    <p:anim calcmode="lin" valueType="num">
                                      <p:cBhvr>
                                        <p:cTn id="36" dur="1000" fill="hold"/>
                                        <p:tgtEl>
                                          <p:spTgt spid="10">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10">
                                            <p:txEl>
                                              <p:pRg st="5" end="5"/>
                                            </p:txEl>
                                          </p:spTgt>
                                        </p:tgtEl>
                                        <p:attrNameLst>
                                          <p:attrName>style.visibility</p:attrName>
                                        </p:attrNameLst>
                                      </p:cBhvr>
                                      <p:to>
                                        <p:strVal val="visible"/>
                                      </p:to>
                                    </p:set>
                                    <p:animEffect transition="in" filter="fade">
                                      <p:cBhvr>
                                        <p:cTn id="42" dur="1000"/>
                                        <p:tgtEl>
                                          <p:spTgt spid="10">
                                            <p:txEl>
                                              <p:pRg st="5" end="5"/>
                                            </p:txEl>
                                          </p:spTgt>
                                        </p:tgtEl>
                                      </p:cBhvr>
                                    </p:animEffect>
                                    <p:anim calcmode="lin" valueType="num">
                                      <p:cBhvr>
                                        <p:cTn id="43" dur="1000" fill="hold"/>
                                        <p:tgtEl>
                                          <p:spTgt spid="10">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10">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10">
                                            <p:txEl>
                                              <p:pRg st="6" end="6"/>
                                            </p:txEl>
                                          </p:spTgt>
                                        </p:tgtEl>
                                        <p:attrNameLst>
                                          <p:attrName>style.visibility</p:attrName>
                                        </p:attrNameLst>
                                      </p:cBhvr>
                                      <p:to>
                                        <p:strVal val="visible"/>
                                      </p:to>
                                    </p:set>
                                    <p:animEffect transition="in" filter="fade">
                                      <p:cBhvr>
                                        <p:cTn id="49" dur="1000"/>
                                        <p:tgtEl>
                                          <p:spTgt spid="10">
                                            <p:txEl>
                                              <p:pRg st="6" end="6"/>
                                            </p:txEl>
                                          </p:spTgt>
                                        </p:tgtEl>
                                      </p:cBhvr>
                                    </p:animEffect>
                                    <p:anim calcmode="lin" valueType="num">
                                      <p:cBhvr>
                                        <p:cTn id="50" dur="1000" fill="hold"/>
                                        <p:tgtEl>
                                          <p:spTgt spid="10">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10">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10">
                                            <p:txEl>
                                              <p:pRg st="7" end="7"/>
                                            </p:txEl>
                                          </p:spTgt>
                                        </p:tgtEl>
                                        <p:attrNameLst>
                                          <p:attrName>style.visibility</p:attrName>
                                        </p:attrNameLst>
                                      </p:cBhvr>
                                      <p:to>
                                        <p:strVal val="visible"/>
                                      </p:to>
                                    </p:set>
                                    <p:animEffect transition="in" filter="fade">
                                      <p:cBhvr>
                                        <p:cTn id="56" dur="1000"/>
                                        <p:tgtEl>
                                          <p:spTgt spid="10">
                                            <p:txEl>
                                              <p:pRg st="7" end="7"/>
                                            </p:txEl>
                                          </p:spTgt>
                                        </p:tgtEl>
                                      </p:cBhvr>
                                    </p:animEffect>
                                    <p:anim calcmode="lin" valueType="num">
                                      <p:cBhvr>
                                        <p:cTn id="57" dur="1000" fill="hold"/>
                                        <p:tgtEl>
                                          <p:spTgt spid="10">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10">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10">
                                            <p:txEl>
                                              <p:pRg st="8" end="8"/>
                                            </p:txEl>
                                          </p:spTgt>
                                        </p:tgtEl>
                                        <p:attrNameLst>
                                          <p:attrName>style.visibility</p:attrName>
                                        </p:attrNameLst>
                                      </p:cBhvr>
                                      <p:to>
                                        <p:strVal val="visible"/>
                                      </p:to>
                                    </p:set>
                                    <p:animEffect transition="in" filter="fade">
                                      <p:cBhvr>
                                        <p:cTn id="63" dur="1000"/>
                                        <p:tgtEl>
                                          <p:spTgt spid="10">
                                            <p:txEl>
                                              <p:pRg st="8" end="8"/>
                                            </p:txEl>
                                          </p:spTgt>
                                        </p:tgtEl>
                                      </p:cBhvr>
                                    </p:animEffect>
                                    <p:anim calcmode="lin" valueType="num">
                                      <p:cBhvr>
                                        <p:cTn id="64" dur="1000" fill="hold"/>
                                        <p:tgtEl>
                                          <p:spTgt spid="10">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10">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10">
                                            <p:txEl>
                                              <p:pRg st="9" end="9"/>
                                            </p:txEl>
                                          </p:spTgt>
                                        </p:tgtEl>
                                        <p:attrNameLst>
                                          <p:attrName>style.visibility</p:attrName>
                                        </p:attrNameLst>
                                      </p:cBhvr>
                                      <p:to>
                                        <p:strVal val="visible"/>
                                      </p:to>
                                    </p:set>
                                    <p:animEffect transition="in" filter="fade">
                                      <p:cBhvr>
                                        <p:cTn id="70" dur="1000"/>
                                        <p:tgtEl>
                                          <p:spTgt spid="10">
                                            <p:txEl>
                                              <p:pRg st="9" end="9"/>
                                            </p:txEl>
                                          </p:spTgt>
                                        </p:tgtEl>
                                      </p:cBhvr>
                                    </p:animEffect>
                                    <p:anim calcmode="lin" valueType="num">
                                      <p:cBhvr>
                                        <p:cTn id="71" dur="1000" fill="hold"/>
                                        <p:tgtEl>
                                          <p:spTgt spid="10">
                                            <p:txEl>
                                              <p:pRg st="9" end="9"/>
                                            </p:txEl>
                                          </p:spTgt>
                                        </p:tgtEl>
                                        <p:attrNameLst>
                                          <p:attrName>ppt_x</p:attrName>
                                        </p:attrNameLst>
                                      </p:cBhvr>
                                      <p:tavLst>
                                        <p:tav tm="0">
                                          <p:val>
                                            <p:strVal val="#ppt_x"/>
                                          </p:val>
                                        </p:tav>
                                        <p:tav tm="100000">
                                          <p:val>
                                            <p:strVal val="#ppt_x"/>
                                          </p:val>
                                        </p:tav>
                                      </p:tavLst>
                                    </p:anim>
                                    <p:anim calcmode="lin" valueType="num">
                                      <p:cBhvr>
                                        <p:cTn id="72" dur="1000" fill="hold"/>
                                        <p:tgtEl>
                                          <p:spTgt spid="10">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10">
                                            <p:txEl>
                                              <p:pRg st="10" end="10"/>
                                            </p:txEl>
                                          </p:spTgt>
                                        </p:tgtEl>
                                        <p:attrNameLst>
                                          <p:attrName>style.visibility</p:attrName>
                                        </p:attrNameLst>
                                      </p:cBhvr>
                                      <p:to>
                                        <p:strVal val="visible"/>
                                      </p:to>
                                    </p:set>
                                    <p:animEffect transition="in" filter="fade">
                                      <p:cBhvr>
                                        <p:cTn id="77" dur="1000"/>
                                        <p:tgtEl>
                                          <p:spTgt spid="10">
                                            <p:txEl>
                                              <p:pRg st="10" end="10"/>
                                            </p:txEl>
                                          </p:spTgt>
                                        </p:tgtEl>
                                      </p:cBhvr>
                                    </p:animEffect>
                                    <p:anim calcmode="lin" valueType="num">
                                      <p:cBhvr>
                                        <p:cTn id="78" dur="1000" fill="hold"/>
                                        <p:tgtEl>
                                          <p:spTgt spid="10">
                                            <p:txEl>
                                              <p:pRg st="10" end="10"/>
                                            </p:txEl>
                                          </p:spTgt>
                                        </p:tgtEl>
                                        <p:attrNameLst>
                                          <p:attrName>ppt_x</p:attrName>
                                        </p:attrNameLst>
                                      </p:cBhvr>
                                      <p:tavLst>
                                        <p:tav tm="0">
                                          <p:val>
                                            <p:strVal val="#ppt_x"/>
                                          </p:val>
                                        </p:tav>
                                        <p:tav tm="100000">
                                          <p:val>
                                            <p:strVal val="#ppt_x"/>
                                          </p:val>
                                        </p:tav>
                                      </p:tavLst>
                                    </p:anim>
                                    <p:anim calcmode="lin" valueType="num">
                                      <p:cBhvr>
                                        <p:cTn id="79" dur="1000" fill="hold"/>
                                        <p:tgtEl>
                                          <p:spTgt spid="10">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10">
                                            <p:txEl>
                                              <p:pRg st="11" end="11"/>
                                            </p:txEl>
                                          </p:spTgt>
                                        </p:tgtEl>
                                        <p:attrNameLst>
                                          <p:attrName>style.visibility</p:attrName>
                                        </p:attrNameLst>
                                      </p:cBhvr>
                                      <p:to>
                                        <p:strVal val="visible"/>
                                      </p:to>
                                    </p:set>
                                    <p:animEffect transition="in" filter="fade">
                                      <p:cBhvr>
                                        <p:cTn id="84" dur="1000"/>
                                        <p:tgtEl>
                                          <p:spTgt spid="10">
                                            <p:txEl>
                                              <p:pRg st="11" end="11"/>
                                            </p:txEl>
                                          </p:spTgt>
                                        </p:tgtEl>
                                      </p:cBhvr>
                                    </p:animEffect>
                                    <p:anim calcmode="lin" valueType="num">
                                      <p:cBhvr>
                                        <p:cTn id="85" dur="1000" fill="hold"/>
                                        <p:tgtEl>
                                          <p:spTgt spid="10">
                                            <p:txEl>
                                              <p:pRg st="11" end="11"/>
                                            </p:txEl>
                                          </p:spTgt>
                                        </p:tgtEl>
                                        <p:attrNameLst>
                                          <p:attrName>ppt_x</p:attrName>
                                        </p:attrNameLst>
                                      </p:cBhvr>
                                      <p:tavLst>
                                        <p:tav tm="0">
                                          <p:val>
                                            <p:strVal val="#ppt_x"/>
                                          </p:val>
                                        </p:tav>
                                        <p:tav tm="100000">
                                          <p:val>
                                            <p:strVal val="#ppt_x"/>
                                          </p:val>
                                        </p:tav>
                                      </p:tavLst>
                                    </p:anim>
                                    <p:anim calcmode="lin" valueType="num">
                                      <p:cBhvr>
                                        <p:cTn id="86" dur="1000" fill="hold"/>
                                        <p:tgtEl>
                                          <p:spTgt spid="10">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10">
                                            <p:txEl>
                                              <p:pRg st="12" end="12"/>
                                            </p:txEl>
                                          </p:spTgt>
                                        </p:tgtEl>
                                        <p:attrNameLst>
                                          <p:attrName>style.visibility</p:attrName>
                                        </p:attrNameLst>
                                      </p:cBhvr>
                                      <p:to>
                                        <p:strVal val="visible"/>
                                      </p:to>
                                    </p:set>
                                    <p:animEffect transition="in" filter="fade">
                                      <p:cBhvr>
                                        <p:cTn id="91" dur="1000"/>
                                        <p:tgtEl>
                                          <p:spTgt spid="10">
                                            <p:txEl>
                                              <p:pRg st="12" end="12"/>
                                            </p:txEl>
                                          </p:spTgt>
                                        </p:tgtEl>
                                      </p:cBhvr>
                                    </p:animEffect>
                                    <p:anim calcmode="lin" valueType="num">
                                      <p:cBhvr>
                                        <p:cTn id="92" dur="1000" fill="hold"/>
                                        <p:tgtEl>
                                          <p:spTgt spid="10">
                                            <p:txEl>
                                              <p:pRg st="12" end="12"/>
                                            </p:txEl>
                                          </p:spTgt>
                                        </p:tgtEl>
                                        <p:attrNameLst>
                                          <p:attrName>ppt_x</p:attrName>
                                        </p:attrNameLst>
                                      </p:cBhvr>
                                      <p:tavLst>
                                        <p:tav tm="0">
                                          <p:val>
                                            <p:strVal val="#ppt_x"/>
                                          </p:val>
                                        </p:tav>
                                        <p:tav tm="100000">
                                          <p:val>
                                            <p:strVal val="#ppt_x"/>
                                          </p:val>
                                        </p:tav>
                                      </p:tavLst>
                                    </p:anim>
                                    <p:anim calcmode="lin" valueType="num">
                                      <p:cBhvr>
                                        <p:cTn id="93" dur="1000" fill="hold"/>
                                        <p:tgtEl>
                                          <p:spTgt spid="10">
                                            <p:txEl>
                                              <p:pRg st="12" end="1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6" grpId="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2"/>
          <p:cNvSpPr>
            <a:spLocks noGrp="1" noChangeArrowheads="1"/>
          </p:cNvSpPr>
          <p:nvPr>
            <p:ph type="title" idx="4294967295"/>
          </p:nvPr>
        </p:nvSpPr>
        <p:spPr>
          <a:xfrm>
            <a:off x="323850" y="0"/>
            <a:ext cx="8329613" cy="1314450"/>
          </a:xfrm>
        </p:spPr>
        <p:txBody>
          <a:bodyPr anchor="ctr"/>
          <a:lstStyle/>
          <a:p>
            <a:pPr algn="l" eaLnBrk="1" hangingPunct="1">
              <a:defRPr/>
            </a:pPr>
            <a:r>
              <a:rPr lang="el-GR" sz="2000" b="1" dirty="0" smtClean="0"/>
              <a:t>Διεπιστημονική Ομάδα Εργασίας </a:t>
            </a:r>
            <a:br>
              <a:rPr lang="el-GR" sz="2000" b="1" dirty="0" smtClean="0"/>
            </a:br>
            <a:endParaRPr lang="el-GR" altLang="el-GR" sz="2000" b="1" dirty="0" smtClean="0"/>
          </a:p>
        </p:txBody>
      </p:sp>
      <p:sp>
        <p:nvSpPr>
          <p:cNvPr id="12291" name="Rectangle 3"/>
          <p:cNvSpPr>
            <a:spLocks noGrp="1" noChangeArrowheads="1"/>
          </p:cNvSpPr>
          <p:nvPr>
            <p:ph type="body" idx="4294967295"/>
          </p:nvPr>
        </p:nvSpPr>
        <p:spPr>
          <a:xfrm>
            <a:off x="468313" y="1000125"/>
            <a:ext cx="8247062" cy="5741988"/>
          </a:xfrm>
        </p:spPr>
        <p:txBody>
          <a:bodyPr/>
          <a:lstStyle/>
          <a:p>
            <a:pPr marL="285750" indent="-285750" algn="just">
              <a:buFont typeface="Wingdings" pitchFamily="2" charset="2"/>
              <a:buChar char="v"/>
              <a:defRPr/>
            </a:pPr>
            <a:r>
              <a:rPr lang="el-GR" sz="1700" dirty="0" smtClean="0">
                <a:latin typeface="Arial" panose="020B0604020202020204" pitchFamily="34" charset="0"/>
                <a:cs typeface="Arial" panose="020B0604020202020204" pitchFamily="34" charset="0"/>
              </a:rPr>
              <a:t>Η αξιολόγηση και το θεραπευτικό πρόγραμμα ενός παιδιού με ΕΓΔ και της οικογένειάς του είναι εφικτό να πλαισιωθεί από ένα </a:t>
            </a:r>
            <a:r>
              <a:rPr lang="el-GR" sz="1700" b="1" dirty="0" smtClean="0">
                <a:latin typeface="Arial" panose="020B0604020202020204" pitchFamily="34" charset="0"/>
                <a:cs typeface="Arial" panose="020B0604020202020204" pitchFamily="34" charset="0"/>
              </a:rPr>
              <a:t>σύνολο ειδικών</a:t>
            </a:r>
            <a:r>
              <a:rPr lang="el-GR" sz="1700" dirty="0" smtClean="0">
                <a:latin typeface="Arial" panose="020B0604020202020204" pitchFamily="34" charset="0"/>
                <a:cs typeface="Arial" panose="020B0604020202020204" pitchFamily="34" charset="0"/>
              </a:rPr>
              <a:t> (παιδοψυχίατρος, ψυχολόγος</a:t>
            </a:r>
            <a:r>
              <a:rPr lang="en-US" sz="1700" dirty="0" smtClean="0">
                <a:latin typeface="Arial" panose="020B0604020202020204" pitchFamily="34" charset="0"/>
                <a:cs typeface="Arial" panose="020B0604020202020204" pitchFamily="34" charset="0"/>
              </a:rPr>
              <a:t> </a:t>
            </a:r>
            <a:r>
              <a:rPr lang="el-GR" sz="1700" dirty="0" smtClean="0">
                <a:latin typeface="Arial" panose="020B0604020202020204" pitchFamily="34" charset="0"/>
                <a:cs typeface="Arial" panose="020B0604020202020204" pitchFamily="34" charset="0"/>
              </a:rPr>
              <a:t>και λογοθεραπευτής).</a:t>
            </a:r>
            <a:r>
              <a:rPr lang="el-GR" sz="1700" b="1" dirty="0" smtClean="0">
                <a:latin typeface="Arial" panose="020B0604020202020204" pitchFamily="34" charset="0"/>
                <a:cs typeface="Arial" panose="020B0604020202020204" pitchFamily="34" charset="0"/>
              </a:rPr>
              <a:t> </a:t>
            </a:r>
            <a:r>
              <a:rPr lang="el-GR" sz="1700" dirty="0">
                <a:latin typeface="Arial" panose="020B0604020202020204" pitchFamily="34" charset="0"/>
                <a:cs typeface="Arial" panose="020B0604020202020204" pitchFamily="34" charset="0"/>
              </a:rPr>
              <a:t>Ο κοινωνικός λειτουργός, ο </a:t>
            </a:r>
            <a:r>
              <a:rPr lang="el-GR" sz="1700" dirty="0" err="1">
                <a:latin typeface="Arial" panose="020B0604020202020204" pitchFamily="34" charset="0"/>
                <a:cs typeface="Arial" panose="020B0604020202020204" pitchFamily="34" charset="0"/>
              </a:rPr>
              <a:t>δραματοθεραπευτής</a:t>
            </a:r>
            <a:r>
              <a:rPr lang="el-GR" sz="1700" dirty="0">
                <a:latin typeface="Arial" panose="020B0604020202020204" pitchFamily="34" charset="0"/>
                <a:cs typeface="Arial" panose="020B0604020202020204" pitchFamily="34" charset="0"/>
              </a:rPr>
              <a:t>, ο εργοθεραπευτής, ο ειδικός παιδαγωγός, κλπ. συμβάλλουν στην αξιολόγηση, στο επίπεδο που τους ζητιέται</a:t>
            </a:r>
            <a:r>
              <a:rPr lang="el-GR" sz="1700" dirty="0" smtClean="0">
                <a:latin typeface="Arial" panose="020B0604020202020204" pitchFamily="34" charset="0"/>
                <a:cs typeface="Arial" panose="020B0604020202020204" pitchFamily="34" charset="0"/>
              </a:rPr>
              <a:t>.</a:t>
            </a:r>
          </a:p>
          <a:p>
            <a:pPr marL="285750" indent="-285750" algn="just">
              <a:buFont typeface="Wingdings" pitchFamily="2" charset="2"/>
              <a:buChar char="v"/>
              <a:defRPr/>
            </a:pPr>
            <a:r>
              <a:rPr lang="el-GR" sz="1700" dirty="0" smtClean="0">
                <a:latin typeface="Arial" panose="020B0604020202020204" pitchFamily="34" charset="0"/>
                <a:cs typeface="Arial" panose="020B0604020202020204" pitchFamily="34" charset="0"/>
              </a:rPr>
              <a:t>Αυτό διευκολύνει την </a:t>
            </a:r>
            <a:r>
              <a:rPr lang="el-GR" sz="1700" b="1" dirty="0" smtClean="0">
                <a:latin typeface="Arial" panose="020B0604020202020204" pitchFamily="34" charset="0"/>
                <a:cs typeface="Arial" panose="020B0604020202020204" pitchFamily="34" charset="0"/>
              </a:rPr>
              <a:t>οργάνωση</a:t>
            </a:r>
            <a:r>
              <a:rPr lang="el-GR" sz="1700" dirty="0" smtClean="0">
                <a:latin typeface="Arial" panose="020B0604020202020204" pitchFamily="34" charset="0"/>
                <a:cs typeface="Arial" panose="020B0604020202020204" pitchFamily="34" charset="0"/>
              </a:rPr>
              <a:t> και </a:t>
            </a:r>
            <a:r>
              <a:rPr lang="el-GR" sz="1700" b="1" dirty="0" smtClean="0">
                <a:latin typeface="Arial" panose="020B0604020202020204" pitchFamily="34" charset="0"/>
                <a:cs typeface="Arial" panose="020B0604020202020204" pitchFamily="34" charset="0"/>
              </a:rPr>
              <a:t>μεθόδευση</a:t>
            </a:r>
            <a:r>
              <a:rPr lang="el-GR" sz="1700" dirty="0" smtClean="0">
                <a:latin typeface="Arial" panose="020B0604020202020204" pitchFamily="34" charset="0"/>
                <a:cs typeface="Arial" panose="020B0604020202020204" pitchFamily="34" charset="0"/>
              </a:rPr>
              <a:t> των θεραπευτικών παρεμβάσεων και στόχων, την αξιολόγηση του συνόλου των εργασιών που έχουν συντελεστεί στην θεραπευτική πορεία και εξέλιξη του περιστατικού. </a:t>
            </a:r>
          </a:p>
          <a:p>
            <a:pPr marL="285750" indent="-285750" algn="just">
              <a:buFont typeface="Wingdings" pitchFamily="2" charset="2"/>
              <a:buChar char="v"/>
              <a:defRPr/>
            </a:pPr>
            <a:r>
              <a:rPr lang="el-GR" sz="1700" dirty="0" smtClean="0">
                <a:latin typeface="Arial" panose="020B0604020202020204" pitchFamily="34" charset="0"/>
                <a:cs typeface="Arial" panose="020B0604020202020204" pitchFamily="34" charset="0"/>
              </a:rPr>
              <a:t>Ο </a:t>
            </a:r>
            <a:r>
              <a:rPr lang="el-GR" sz="1700" b="1" dirty="0" smtClean="0">
                <a:latin typeface="Arial" panose="020B0604020202020204" pitchFamily="34" charset="0"/>
                <a:cs typeface="Arial" panose="020B0604020202020204" pitchFamily="34" charset="0"/>
              </a:rPr>
              <a:t>λόγος των ειδικών </a:t>
            </a:r>
            <a:r>
              <a:rPr lang="el-GR" sz="1700" dirty="0" smtClean="0">
                <a:latin typeface="Arial" panose="020B0604020202020204" pitchFamily="34" charset="0"/>
                <a:cs typeface="Arial" panose="020B0604020202020204" pitchFamily="34" charset="0"/>
              </a:rPr>
              <a:t>είναι </a:t>
            </a:r>
            <a:r>
              <a:rPr lang="el-GR" sz="1700" b="1" dirty="0" smtClean="0">
                <a:latin typeface="Arial" panose="020B0604020202020204" pitchFamily="34" charset="0"/>
                <a:cs typeface="Arial" panose="020B0604020202020204" pitchFamily="34" charset="0"/>
              </a:rPr>
              <a:t>διακριτός</a:t>
            </a:r>
            <a:r>
              <a:rPr lang="el-GR" sz="1700" dirty="0" smtClean="0">
                <a:latin typeface="Arial" panose="020B0604020202020204" pitchFamily="34" charset="0"/>
                <a:cs typeface="Arial" panose="020B0604020202020204" pitchFamily="34" charset="0"/>
              </a:rPr>
              <a:t>, αλλά </a:t>
            </a:r>
            <a:r>
              <a:rPr lang="el-GR" sz="1700" b="1" dirty="0" smtClean="0">
                <a:latin typeface="Arial" panose="020B0604020202020204" pitchFamily="34" charset="0"/>
                <a:cs typeface="Arial" panose="020B0604020202020204" pitchFamily="34" charset="0"/>
              </a:rPr>
              <a:t>και συνθετικός </a:t>
            </a:r>
            <a:r>
              <a:rPr lang="el-GR" sz="1700" dirty="0" smtClean="0">
                <a:latin typeface="Arial" panose="020B0604020202020204" pitchFamily="34" charset="0"/>
                <a:cs typeface="Arial" panose="020B0604020202020204" pitchFamily="34" charset="0"/>
              </a:rPr>
              <a:t>των αναγκών και των προβλημάτων. Θέτοντας πάντα στο κέντρο του ενδιαφέροντός τους το ίδιο το άτομο, την οικογένειά του.</a:t>
            </a:r>
          </a:p>
          <a:p>
            <a:pPr marL="285750" indent="-285750" algn="just">
              <a:buFont typeface="Wingdings" pitchFamily="2" charset="2"/>
              <a:buChar char="v"/>
              <a:defRPr/>
            </a:pPr>
            <a:endParaRPr lang="el-GR" sz="1700" dirty="0">
              <a:latin typeface="Arial" panose="020B0604020202020204" pitchFamily="34" charset="0"/>
              <a:cs typeface="Arial" panose="020B0604020202020204" pitchFamily="34" charset="0"/>
            </a:endParaRPr>
          </a:p>
          <a:p>
            <a:pPr marL="285750" indent="-285750" algn="just">
              <a:buFont typeface="Wingdings" pitchFamily="2" charset="2"/>
              <a:buChar char="v"/>
              <a:defRPr/>
            </a:pPr>
            <a:endParaRPr lang="el-GR" sz="1700" dirty="0" smtClean="0">
              <a:latin typeface="Arial" panose="020B0604020202020204" pitchFamily="34" charset="0"/>
              <a:cs typeface="Arial" panose="020B0604020202020204" pitchFamily="34" charset="0"/>
            </a:endParaRPr>
          </a:p>
          <a:p>
            <a:pPr marL="285750" indent="-285750" algn="just">
              <a:buFont typeface="Wingdings" pitchFamily="2" charset="2"/>
              <a:buChar char="v"/>
              <a:defRPr/>
            </a:pPr>
            <a:r>
              <a:rPr lang="el-GR" sz="1700" dirty="0" smtClean="0">
                <a:latin typeface="Arial" panose="020B0604020202020204" pitchFamily="34" charset="0"/>
                <a:cs typeface="Arial" panose="020B0604020202020204" pitchFamily="34" charset="0"/>
              </a:rPr>
              <a:t>Αξίζει να τονιστεί η δυνατότητα που δίνει η λειτουργία του </a:t>
            </a:r>
            <a:r>
              <a:rPr lang="el-GR" sz="1700" b="1" dirty="0" smtClean="0">
                <a:latin typeface="Arial" panose="020B0604020202020204" pitchFamily="34" charset="0"/>
                <a:cs typeface="Arial" panose="020B0604020202020204" pitchFamily="34" charset="0"/>
              </a:rPr>
              <a:t>Κ.Η.</a:t>
            </a:r>
            <a:r>
              <a:rPr lang="el-GR" sz="1700" dirty="0" smtClean="0">
                <a:latin typeface="Arial" panose="020B0604020202020204" pitchFamily="34" charset="0"/>
                <a:cs typeface="Arial" panose="020B0604020202020204" pitchFamily="34" charset="0"/>
              </a:rPr>
              <a:t>, στο </a:t>
            </a:r>
            <a:r>
              <a:rPr lang="el-GR" sz="1700" b="1" dirty="0" err="1" smtClean="0">
                <a:latin typeface="Arial" panose="020B0604020202020204" pitchFamily="34" charset="0"/>
                <a:cs typeface="Arial" panose="020B0604020202020204" pitchFamily="34" charset="0"/>
              </a:rPr>
              <a:t>Ν.Φωκίδας</a:t>
            </a:r>
            <a:r>
              <a:rPr lang="el-GR" sz="1700" dirty="0" smtClean="0">
                <a:latin typeface="Arial" panose="020B0604020202020204" pitchFamily="34" charset="0"/>
                <a:cs typeface="Arial" panose="020B0604020202020204" pitchFamily="34" charset="0"/>
              </a:rPr>
              <a:t> να παρέχονται </a:t>
            </a:r>
            <a:r>
              <a:rPr lang="el-GR" sz="1700" b="1" dirty="0" smtClean="0">
                <a:latin typeface="Arial" panose="020B0604020202020204" pitchFamily="34" charset="0"/>
                <a:cs typeface="Arial" panose="020B0604020202020204" pitchFamily="34" charset="0"/>
              </a:rPr>
              <a:t>υπηρεσίες διεπιστημονικές σε δύσκολες κλινικές περιπτώσεις χωρίς να χρειάζεται η μετακίνηση της οικογένειας στην Αθήνα</a:t>
            </a:r>
            <a:r>
              <a:rPr lang="el-GR" sz="1700" dirty="0" smtClean="0">
                <a:latin typeface="Arial" panose="020B0604020202020204" pitchFamily="34" charset="0"/>
                <a:cs typeface="Arial" panose="020B0604020202020204" pitchFamily="34" charset="0"/>
              </a:rPr>
              <a:t>. Γεγονός που αποφέρει τόσο </a:t>
            </a:r>
            <a:r>
              <a:rPr lang="el-GR" sz="1700" b="1" dirty="0" smtClean="0">
                <a:latin typeface="Arial" panose="020B0604020202020204" pitchFamily="34" charset="0"/>
                <a:cs typeface="Arial" panose="020B0604020202020204" pitchFamily="34" charset="0"/>
              </a:rPr>
              <a:t>οικονομικό</a:t>
            </a:r>
            <a:r>
              <a:rPr lang="el-GR" sz="1700" dirty="0" smtClean="0">
                <a:latin typeface="Arial" panose="020B0604020202020204" pitchFamily="34" charset="0"/>
                <a:cs typeface="Arial" panose="020B0604020202020204" pitchFamily="34" charset="0"/>
              </a:rPr>
              <a:t> όσο και </a:t>
            </a:r>
            <a:r>
              <a:rPr lang="el-GR" sz="1700" b="1" dirty="0" smtClean="0">
                <a:latin typeface="Arial" panose="020B0604020202020204" pitchFamily="34" charset="0"/>
                <a:cs typeface="Arial" panose="020B0604020202020204" pitchFamily="34" charset="0"/>
              </a:rPr>
              <a:t>«οικογενειακό» όφελος</a:t>
            </a:r>
            <a:r>
              <a:rPr lang="el-GR" sz="1700" dirty="0" smtClean="0">
                <a:latin typeface="Arial" panose="020B0604020202020204" pitchFamily="34" charset="0"/>
                <a:cs typeface="Arial" panose="020B0604020202020204" pitchFamily="34" charset="0"/>
              </a:rPr>
              <a:t>.</a:t>
            </a:r>
          </a:p>
          <a:p>
            <a:pPr marL="285750" indent="-285750" algn="just">
              <a:buFontTx/>
              <a:buNone/>
              <a:defRPr/>
            </a:pPr>
            <a:endParaRPr lang="el-GR" sz="1800" dirty="0" smtClean="0"/>
          </a:p>
          <a:p>
            <a:pPr eaLnBrk="1" hangingPunct="1">
              <a:lnSpc>
                <a:spcPct val="90000"/>
              </a:lnSpc>
              <a:defRPr/>
            </a:pPr>
            <a:endParaRPr lang="el-GR" altLang="el-GR" sz="2400" dirty="0" smtClean="0"/>
          </a:p>
        </p:txBody>
      </p:sp>
      <p:pic>
        <p:nvPicPr>
          <p:cNvPr id="24579" name="Picture 1"/>
          <p:cNvPicPr>
            <a:picLocks noChangeAspect="1" noChangeArrowheads="1"/>
          </p:cNvPicPr>
          <p:nvPr/>
        </p:nvPicPr>
        <p:blipFill>
          <a:blip r:embed="rId2"/>
          <a:srcRect/>
          <a:stretch>
            <a:fillRect/>
          </a:stretch>
        </p:blipFill>
        <p:spPr bwMode="auto">
          <a:xfrm>
            <a:off x="5219700" y="188913"/>
            <a:ext cx="1127125" cy="825500"/>
          </a:xfrm>
          <a:prstGeom prst="rect">
            <a:avLst/>
          </a:prstGeom>
          <a:noFill/>
          <a:ln w="9525">
            <a:noFill/>
            <a:miter lim="800000"/>
            <a:headEnd/>
            <a:tailEnd/>
          </a:ln>
        </p:spPr>
      </p:pic>
      <p:pic>
        <p:nvPicPr>
          <p:cNvPr id="24580" name="Picture 4"/>
          <p:cNvPicPr>
            <a:picLocks noChangeAspect="1" noChangeArrowheads="1"/>
          </p:cNvPicPr>
          <p:nvPr/>
        </p:nvPicPr>
        <p:blipFill>
          <a:blip r:embed="rId3"/>
          <a:srcRect/>
          <a:stretch>
            <a:fillRect/>
          </a:stretch>
        </p:blipFill>
        <p:spPr bwMode="auto">
          <a:xfrm>
            <a:off x="6876256" y="3861048"/>
            <a:ext cx="949325" cy="85248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12290"/>
                                        </p:tgtEl>
                                        <p:attrNameLst>
                                          <p:attrName>style.visibility</p:attrName>
                                        </p:attrNameLst>
                                      </p:cBhvr>
                                      <p:to>
                                        <p:strVal val="visible"/>
                                      </p:to>
                                    </p:set>
                                    <p:animEffect transition="in" filter="fade">
                                      <p:cBhvr>
                                        <p:cTn id="7" dur="1000"/>
                                        <p:tgtEl>
                                          <p:spTgt spid="12290"/>
                                        </p:tgtEl>
                                      </p:cBhvr>
                                    </p:animEffect>
                                    <p:anim calcmode="lin" valueType="num">
                                      <p:cBhvr>
                                        <p:cTn id="8" dur="1000" fill="hold"/>
                                        <p:tgtEl>
                                          <p:spTgt spid="12290"/>
                                        </p:tgtEl>
                                        <p:attrNameLst>
                                          <p:attrName>ppt_x</p:attrName>
                                        </p:attrNameLst>
                                      </p:cBhvr>
                                      <p:tavLst>
                                        <p:tav tm="0">
                                          <p:val>
                                            <p:strVal val="#ppt_x"/>
                                          </p:val>
                                        </p:tav>
                                        <p:tav tm="100000">
                                          <p:val>
                                            <p:strVal val="#ppt_x"/>
                                          </p:val>
                                        </p:tav>
                                      </p:tavLst>
                                    </p:anim>
                                    <p:anim calcmode="lin" valueType="num">
                                      <p:cBhvr>
                                        <p:cTn id="9" dur="1000" fill="hold"/>
                                        <p:tgtEl>
                                          <p:spTgt spid="12290"/>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291">
                                            <p:txEl>
                                              <p:pRg st="0" end="0"/>
                                            </p:txEl>
                                          </p:spTgt>
                                        </p:tgtEl>
                                        <p:attrNameLst>
                                          <p:attrName>style.visibility</p:attrName>
                                        </p:attrNameLst>
                                      </p:cBhvr>
                                      <p:to>
                                        <p:strVal val="visible"/>
                                      </p:to>
                                    </p:set>
                                    <p:animEffect transition="in" filter="fade">
                                      <p:cBhvr>
                                        <p:cTn id="14" dur="1000"/>
                                        <p:tgtEl>
                                          <p:spTgt spid="12291">
                                            <p:txEl>
                                              <p:pRg st="0" end="0"/>
                                            </p:txEl>
                                          </p:spTgt>
                                        </p:tgtEl>
                                      </p:cBhvr>
                                    </p:animEffect>
                                    <p:anim calcmode="lin" valueType="num">
                                      <p:cBhvr>
                                        <p:cTn id="15" dur="10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12291">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291">
                                            <p:txEl>
                                              <p:pRg st="1" end="1"/>
                                            </p:txEl>
                                          </p:spTgt>
                                        </p:tgtEl>
                                        <p:attrNameLst>
                                          <p:attrName>style.visibility</p:attrName>
                                        </p:attrNameLst>
                                      </p:cBhvr>
                                      <p:to>
                                        <p:strVal val="visible"/>
                                      </p:to>
                                    </p:set>
                                    <p:animEffect transition="in" filter="fade">
                                      <p:cBhvr>
                                        <p:cTn id="21" dur="1000"/>
                                        <p:tgtEl>
                                          <p:spTgt spid="12291">
                                            <p:txEl>
                                              <p:pRg st="1" end="1"/>
                                            </p:txEl>
                                          </p:spTgt>
                                        </p:tgtEl>
                                      </p:cBhvr>
                                    </p:animEffect>
                                    <p:anim calcmode="lin" valueType="num">
                                      <p:cBhvr>
                                        <p:cTn id="22" dur="10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12291">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2291">
                                            <p:txEl>
                                              <p:pRg st="2" end="2"/>
                                            </p:txEl>
                                          </p:spTgt>
                                        </p:tgtEl>
                                        <p:attrNameLst>
                                          <p:attrName>style.visibility</p:attrName>
                                        </p:attrNameLst>
                                      </p:cBhvr>
                                      <p:to>
                                        <p:strVal val="visible"/>
                                      </p:to>
                                    </p:set>
                                    <p:animEffect transition="in" filter="fade">
                                      <p:cBhvr>
                                        <p:cTn id="28" dur="1000"/>
                                        <p:tgtEl>
                                          <p:spTgt spid="12291">
                                            <p:txEl>
                                              <p:pRg st="2" end="2"/>
                                            </p:txEl>
                                          </p:spTgt>
                                        </p:tgtEl>
                                      </p:cBhvr>
                                    </p:animEffect>
                                    <p:anim calcmode="lin" valueType="num">
                                      <p:cBhvr>
                                        <p:cTn id="29" dur="10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12291">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291">
                                            <p:txEl>
                                              <p:pRg st="5" end="5"/>
                                            </p:txEl>
                                          </p:spTgt>
                                        </p:tgtEl>
                                        <p:attrNameLst>
                                          <p:attrName>style.visibility</p:attrName>
                                        </p:attrNameLst>
                                      </p:cBhvr>
                                      <p:to>
                                        <p:strVal val="visible"/>
                                      </p:to>
                                    </p:set>
                                    <p:animEffect transition="in" filter="fade">
                                      <p:cBhvr>
                                        <p:cTn id="35" dur="1000"/>
                                        <p:tgtEl>
                                          <p:spTgt spid="12291">
                                            <p:txEl>
                                              <p:pRg st="5" end="5"/>
                                            </p:txEl>
                                          </p:spTgt>
                                        </p:tgtEl>
                                      </p:cBhvr>
                                    </p:animEffect>
                                    <p:anim calcmode="lin" valueType="num">
                                      <p:cBhvr>
                                        <p:cTn id="36" dur="1000" fill="hold"/>
                                        <p:tgtEl>
                                          <p:spTgt spid="12291">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2291">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p:bld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Rectangle 1"/>
          <p:cNvSpPr/>
          <p:nvPr/>
        </p:nvSpPr>
        <p:spPr>
          <a:xfrm>
            <a:off x="395288" y="285750"/>
            <a:ext cx="8280400" cy="6832640"/>
          </a:xfrm>
          <a:prstGeom prst="rect">
            <a:avLst/>
          </a:prstGeom>
        </p:spPr>
        <p:txBody>
          <a:bodyPr>
            <a:spAutoFit/>
          </a:bodyPr>
          <a:lstStyle/>
          <a:p>
            <a:pPr>
              <a:defRPr/>
            </a:pPr>
            <a:r>
              <a:rPr lang="el-GR" sz="2000" b="1" dirty="0"/>
              <a:t>Μορφές Παρέμβασης</a:t>
            </a:r>
          </a:p>
          <a:p>
            <a:pPr>
              <a:defRPr/>
            </a:pPr>
            <a:endParaRPr lang="el-GR" dirty="0"/>
          </a:p>
          <a:p>
            <a:pPr marL="285750" indent="-285750" algn="just">
              <a:buFont typeface="Wingdings" pitchFamily="2" charset="2"/>
              <a:buChar char="v"/>
              <a:defRPr/>
            </a:pPr>
            <a:r>
              <a:rPr lang="el-GR" sz="1600" dirty="0">
                <a:latin typeface="Arial" panose="020B0604020202020204" pitchFamily="34" charset="0"/>
                <a:cs typeface="Arial" panose="020B0604020202020204" pitchFamily="34" charset="0"/>
              </a:rPr>
              <a:t>Η </a:t>
            </a:r>
            <a:r>
              <a:rPr lang="el-GR" sz="1600" b="1" dirty="0">
                <a:latin typeface="Arial" panose="020B0604020202020204" pitchFamily="34" charset="0"/>
                <a:cs typeface="Arial" panose="020B0604020202020204" pitchFamily="34" charset="0"/>
              </a:rPr>
              <a:t>θεραπεία</a:t>
            </a:r>
            <a:r>
              <a:rPr lang="el-GR" sz="1600" dirty="0">
                <a:latin typeface="Arial" panose="020B0604020202020204" pitchFamily="34" charset="0"/>
                <a:cs typeface="Arial" panose="020B0604020202020204" pitchFamily="34" charset="0"/>
              </a:rPr>
              <a:t> ξεκινά </a:t>
            </a:r>
            <a:r>
              <a:rPr lang="el-GR" sz="1600" b="1" dirty="0">
                <a:latin typeface="Arial" panose="020B0604020202020204" pitchFamily="34" charset="0"/>
                <a:cs typeface="Arial" panose="020B0604020202020204" pitchFamily="34" charset="0"/>
              </a:rPr>
              <a:t>βασιζόμενη σε </a:t>
            </a:r>
            <a:r>
              <a:rPr lang="el-GR" sz="1600" dirty="0">
                <a:latin typeface="Arial" panose="020B0604020202020204" pitchFamily="34" charset="0"/>
                <a:cs typeface="Arial" panose="020B0604020202020204" pitchFamily="34" charset="0"/>
              </a:rPr>
              <a:t>αυτές τις </a:t>
            </a:r>
            <a:r>
              <a:rPr lang="el-GR" sz="1600" b="1" dirty="0">
                <a:latin typeface="Arial" panose="020B0604020202020204" pitchFamily="34" charset="0"/>
                <a:cs typeface="Arial" panose="020B0604020202020204" pitchFamily="34" charset="0"/>
              </a:rPr>
              <a:t>επικοινωνιακές συμπεριφορές </a:t>
            </a:r>
            <a:r>
              <a:rPr lang="el-GR" sz="1600" dirty="0">
                <a:latin typeface="Arial" panose="020B0604020202020204" pitchFamily="34" charset="0"/>
                <a:cs typeface="Arial" panose="020B0604020202020204" pitchFamily="34" charset="0"/>
              </a:rPr>
              <a:t>που </a:t>
            </a:r>
            <a:r>
              <a:rPr lang="el-GR" sz="1600" b="1" dirty="0">
                <a:latin typeface="Arial" panose="020B0604020202020204" pitchFamily="34" charset="0"/>
                <a:cs typeface="Arial" panose="020B0604020202020204" pitchFamily="34" charset="0"/>
              </a:rPr>
              <a:t>ήδη χρησιμοποιούνται </a:t>
            </a:r>
            <a:r>
              <a:rPr lang="el-GR" sz="1600" dirty="0">
                <a:latin typeface="Arial" panose="020B0604020202020204" pitchFamily="34" charset="0"/>
                <a:cs typeface="Arial" panose="020B0604020202020204" pitchFamily="34" charset="0"/>
              </a:rPr>
              <a:t>έστω και με μη συστηματικό τρόπο από το παιδί. </a:t>
            </a:r>
          </a:p>
          <a:p>
            <a:pPr marL="285750" indent="-285750" algn="just">
              <a:buFont typeface="Wingdings" pitchFamily="2" charset="2"/>
              <a:buChar char="v"/>
              <a:defRPr/>
            </a:pPr>
            <a:r>
              <a:rPr lang="el-GR" sz="1600" dirty="0">
                <a:latin typeface="Arial" panose="020B0604020202020204" pitchFamily="34" charset="0"/>
                <a:cs typeface="Arial" panose="020B0604020202020204" pitchFamily="34" charset="0"/>
              </a:rPr>
              <a:t>Εξ’ αρχής συζητείται ο </a:t>
            </a:r>
            <a:r>
              <a:rPr lang="el-GR" sz="1600" b="1" dirty="0">
                <a:latin typeface="Arial" panose="020B0604020202020204" pitchFamily="34" charset="0"/>
                <a:cs typeface="Arial" panose="020B0604020202020204" pitchFamily="34" charset="0"/>
              </a:rPr>
              <a:t>ρόλος των γονέων στην παρέμβαση</a:t>
            </a:r>
            <a:r>
              <a:rPr lang="el-GR" sz="1600" dirty="0">
                <a:latin typeface="Arial" panose="020B0604020202020204" pitchFamily="34" charset="0"/>
                <a:cs typeface="Arial" panose="020B0604020202020204" pitchFamily="34" charset="0"/>
              </a:rPr>
              <a:t>, οι ανησυχίες τους, οι επιδιώξεις τους, οι δυνατότητες και οι ανάγκες της οικογένειας.</a:t>
            </a:r>
          </a:p>
          <a:p>
            <a:pPr marL="285750" indent="-285750" algn="just">
              <a:buFont typeface="Wingdings" pitchFamily="2" charset="2"/>
              <a:buChar char="v"/>
              <a:defRPr/>
            </a:pPr>
            <a:r>
              <a:rPr lang="el-GR" sz="1600" dirty="0">
                <a:latin typeface="Arial" panose="020B0604020202020204" pitchFamily="34" charset="0"/>
                <a:cs typeface="Arial" panose="020B0604020202020204" pitchFamily="34" charset="0"/>
              </a:rPr>
              <a:t>Οι </a:t>
            </a:r>
            <a:r>
              <a:rPr lang="el-GR" sz="1600" b="1" dirty="0">
                <a:latin typeface="Arial" panose="020B0604020202020204" pitchFamily="34" charset="0"/>
                <a:cs typeface="Arial" panose="020B0604020202020204" pitchFamily="34" charset="0"/>
              </a:rPr>
              <a:t>στόχοι</a:t>
            </a:r>
            <a:r>
              <a:rPr lang="el-GR" sz="1600" dirty="0">
                <a:latin typeface="Arial" panose="020B0604020202020204" pitchFamily="34" charset="0"/>
                <a:cs typeface="Arial" panose="020B0604020202020204" pitchFamily="34" charset="0"/>
              </a:rPr>
              <a:t> που επιλέγονται είναι </a:t>
            </a:r>
            <a:r>
              <a:rPr lang="el-GR" sz="1600" b="1" dirty="0">
                <a:latin typeface="Arial" panose="020B0604020202020204" pitchFamily="34" charset="0"/>
                <a:cs typeface="Arial" panose="020B0604020202020204" pitchFamily="34" charset="0"/>
              </a:rPr>
              <a:t>λειτουργικοί</a:t>
            </a:r>
            <a:r>
              <a:rPr lang="el-GR" sz="1600" dirty="0">
                <a:latin typeface="Arial" panose="020B0604020202020204" pitchFamily="34" charset="0"/>
                <a:cs typeface="Arial" panose="020B0604020202020204" pitchFamily="34" charset="0"/>
              </a:rPr>
              <a:t> </a:t>
            </a:r>
            <a:r>
              <a:rPr lang="el-GR" sz="1600" b="1" dirty="0">
                <a:latin typeface="Arial" panose="020B0604020202020204" pitchFamily="34" charset="0"/>
                <a:cs typeface="Arial" panose="020B0604020202020204" pitchFamily="34" charset="0"/>
              </a:rPr>
              <a:t>για</a:t>
            </a:r>
            <a:r>
              <a:rPr lang="el-GR" sz="1600" dirty="0">
                <a:latin typeface="Arial" panose="020B0604020202020204" pitchFamily="34" charset="0"/>
                <a:cs typeface="Arial" panose="020B0604020202020204" pitchFamily="34" charset="0"/>
              </a:rPr>
              <a:t> τις </a:t>
            </a:r>
            <a:r>
              <a:rPr lang="el-GR" sz="1600" b="1" dirty="0">
                <a:latin typeface="Arial" panose="020B0604020202020204" pitchFamily="34" charset="0"/>
                <a:cs typeface="Arial" panose="020B0604020202020204" pitchFamily="34" charset="0"/>
              </a:rPr>
              <a:t>δραστηριότητες</a:t>
            </a:r>
            <a:r>
              <a:rPr lang="el-GR" sz="1600" dirty="0">
                <a:latin typeface="Arial" panose="020B0604020202020204" pitchFamily="34" charset="0"/>
                <a:cs typeface="Arial" panose="020B0604020202020204" pitchFamily="34" charset="0"/>
              </a:rPr>
              <a:t> της καθημερινής ζωής </a:t>
            </a:r>
            <a:r>
              <a:rPr lang="el-GR" sz="1600" b="1" dirty="0">
                <a:latin typeface="Arial" panose="020B0604020202020204" pitchFamily="34" charset="0"/>
                <a:cs typeface="Arial" panose="020B0604020202020204" pitchFamily="34" charset="0"/>
              </a:rPr>
              <a:t>τόσο του παιδιού όσο και της οικογένειας</a:t>
            </a:r>
            <a:r>
              <a:rPr lang="el-GR" sz="1600" dirty="0">
                <a:latin typeface="Arial" panose="020B0604020202020204" pitchFamily="34" charset="0"/>
                <a:cs typeface="Arial" panose="020B0604020202020204" pitchFamily="34" charset="0"/>
              </a:rPr>
              <a:t>.</a:t>
            </a: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Καλύπτουν </a:t>
            </a:r>
            <a:r>
              <a:rPr lang="el-GR" sz="1600" dirty="0">
                <a:latin typeface="Arial" panose="020B0604020202020204" pitchFamily="34" charset="0"/>
                <a:cs typeface="Arial" panose="020B0604020202020204" pitchFamily="34" charset="0"/>
              </a:rPr>
              <a:t>όλους τους </a:t>
            </a:r>
            <a:r>
              <a:rPr lang="el-GR" sz="1600" b="1" dirty="0">
                <a:latin typeface="Arial" panose="020B0604020202020204" pitchFamily="34" charset="0"/>
                <a:cs typeface="Arial" panose="020B0604020202020204" pitchFamily="34" charset="0"/>
              </a:rPr>
              <a:t>τομείς της γλώσσας</a:t>
            </a:r>
            <a:r>
              <a:rPr lang="el-GR" sz="1600" dirty="0">
                <a:latin typeface="Arial" panose="020B0604020202020204" pitchFamily="34" charset="0"/>
                <a:cs typeface="Arial" panose="020B0604020202020204" pitchFamily="34" charset="0"/>
              </a:rPr>
              <a:t>, δηλαδή τη </a:t>
            </a:r>
            <a:r>
              <a:rPr lang="el-GR" sz="1600" b="1" dirty="0">
                <a:latin typeface="Arial" panose="020B0604020202020204" pitchFamily="34" charset="0"/>
                <a:cs typeface="Arial" panose="020B0604020202020204" pitchFamily="34" charset="0"/>
              </a:rPr>
              <a:t>μορφή, το περιεχόμενο και τη χρήση</a:t>
            </a:r>
            <a:r>
              <a:rPr lang="el-GR" sz="1600" dirty="0">
                <a:latin typeface="Arial" panose="020B0604020202020204" pitchFamily="34" charset="0"/>
                <a:cs typeface="Arial" panose="020B0604020202020204" pitchFamily="34" charset="0"/>
              </a:rPr>
              <a:t>.</a:t>
            </a:r>
          </a:p>
          <a:p>
            <a:pPr>
              <a:defRPr/>
            </a:pPr>
            <a:r>
              <a:rPr lang="en-US" sz="1600" b="1" dirty="0">
                <a:latin typeface="Arial" panose="020B0604020202020204" pitchFamily="34" charset="0"/>
                <a:cs typeface="Arial" panose="020B0604020202020204" pitchFamily="34" charset="0"/>
              </a:rPr>
              <a:t> </a:t>
            </a:r>
            <a:r>
              <a:rPr lang="en-US" sz="1600" b="1" dirty="0" smtClean="0">
                <a:latin typeface="Arial" panose="020B0604020202020204" pitchFamily="34" charset="0"/>
                <a:cs typeface="Arial" panose="020B0604020202020204" pitchFamily="34" charset="0"/>
              </a:rPr>
              <a:t>    </a:t>
            </a:r>
            <a:r>
              <a:rPr lang="el-GR" sz="1600" b="1" dirty="0" smtClean="0">
                <a:latin typeface="Arial" panose="020B0604020202020204" pitchFamily="34" charset="0"/>
                <a:cs typeface="Arial" panose="020B0604020202020204" pitchFamily="34" charset="0"/>
              </a:rPr>
              <a:t>Επιλογή </a:t>
            </a:r>
            <a:r>
              <a:rPr lang="el-GR" sz="1600" b="1" dirty="0">
                <a:latin typeface="Arial" panose="020B0604020202020204" pitchFamily="34" charset="0"/>
                <a:cs typeface="Arial" panose="020B0604020202020204" pitchFamily="34" charset="0"/>
              </a:rPr>
              <a:t>του τρόπου προσέγγισης που θα χρησιμοποιηθεί</a:t>
            </a: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Έμμεση προσέγγιση</a:t>
            </a:r>
            <a:r>
              <a:rPr lang="el-GR" sz="1600" dirty="0">
                <a:latin typeface="Arial" panose="020B0604020202020204" pitchFamily="34" charset="0"/>
                <a:cs typeface="Arial" panose="020B0604020202020204" pitchFamily="34" charset="0"/>
              </a:rPr>
              <a:t>, μέσω αυτών που ασχολούνται με το παιδί και βελτίωση του τρόπου αλληλεπίδρασης μαζί του στο περιβάλλον του.</a:t>
            </a:r>
            <a:endParaRPr lang="en-US" sz="1600" dirty="0">
              <a:latin typeface="Arial" panose="020B0604020202020204" pitchFamily="34" charset="0"/>
              <a:cs typeface="Arial" panose="020B0604020202020204" pitchFamily="34" charset="0"/>
            </a:endParaRP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Άμεση προσέγγιση </a:t>
            </a:r>
            <a:r>
              <a:rPr lang="el-GR" sz="1600" dirty="0">
                <a:latin typeface="Arial" panose="020B0604020202020204" pitchFamily="34" charset="0"/>
                <a:cs typeface="Arial" panose="020B0604020202020204" pitchFamily="34" charset="0"/>
              </a:rPr>
              <a:t>(απευθείας από τον κλινικό στο παιδί). </a:t>
            </a: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Συνδυασμός των δύο</a:t>
            </a:r>
            <a:r>
              <a:rPr lang="el-GR" sz="1600" dirty="0">
                <a:latin typeface="Arial" panose="020B0604020202020204" pitchFamily="34" charset="0"/>
                <a:cs typeface="Arial" panose="020B0604020202020204" pitchFamily="34" charset="0"/>
              </a:rPr>
              <a:t>.</a:t>
            </a:r>
          </a:p>
          <a:p>
            <a:pPr>
              <a:defRPr/>
            </a:pPr>
            <a:r>
              <a:rPr lang="en-US" sz="1600" b="1" dirty="0" smtClean="0">
                <a:latin typeface="Arial" panose="020B0604020202020204" pitchFamily="34" charset="0"/>
                <a:cs typeface="Arial" panose="020B0604020202020204" pitchFamily="34" charset="0"/>
              </a:rPr>
              <a:t>     </a:t>
            </a:r>
            <a:r>
              <a:rPr lang="el-GR" sz="1600" b="1" dirty="0" smtClean="0">
                <a:latin typeface="Arial" panose="020B0604020202020204" pitchFamily="34" charset="0"/>
                <a:cs typeface="Arial" panose="020B0604020202020204" pitchFamily="34" charset="0"/>
              </a:rPr>
              <a:t>Επιλογή </a:t>
            </a:r>
            <a:r>
              <a:rPr lang="el-GR" sz="1600" b="1" dirty="0">
                <a:latin typeface="Arial" panose="020B0604020202020204" pitchFamily="34" charset="0"/>
                <a:cs typeface="Arial" panose="020B0604020202020204" pitchFamily="34" charset="0"/>
              </a:rPr>
              <a:t>του τρόπου υλοποίησης της θεραπείας </a:t>
            </a: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Γενικευμένης αισθητοποίησης </a:t>
            </a:r>
            <a:r>
              <a:rPr lang="el-GR" sz="1600" dirty="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general stimulation technique</a:t>
            </a:r>
            <a:r>
              <a:rPr lang="el-GR" sz="1600" dirty="0">
                <a:latin typeface="Arial" panose="020B0604020202020204" pitchFamily="34" charset="0"/>
                <a:cs typeface="Arial" panose="020B0604020202020204" pitchFamily="34" charset="0"/>
              </a:rPr>
              <a:t>): παρέχει γενικευμένα γλωσσικά ερεθίσματα στα οποία εκτίθεται το παιδί, χωρίς να τίθενται συγκεκριμένοι στόχοι, πέρα από το να εκτεθεί το παιδί σε ένα περιβάλλον με πλούσια γλωσσικά ερεθίσματα.</a:t>
            </a: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Επικεντρωμένης αισθητοποίησης </a:t>
            </a:r>
            <a:r>
              <a:rPr lang="el-GR" sz="1600" dirty="0">
                <a:latin typeface="Arial" panose="020B0604020202020204" pitchFamily="34" charset="0"/>
                <a:cs typeface="Arial" panose="020B0604020202020204" pitchFamily="34" charset="0"/>
              </a:rPr>
              <a:t>(</a:t>
            </a:r>
            <a:r>
              <a:rPr lang="en-GB" sz="1600" dirty="0">
                <a:latin typeface="Arial" panose="020B0604020202020204" pitchFamily="34" charset="0"/>
                <a:cs typeface="Arial" panose="020B0604020202020204" pitchFamily="34" charset="0"/>
              </a:rPr>
              <a:t>focused stimulation techniques</a:t>
            </a:r>
            <a:r>
              <a:rPr lang="el-GR" sz="1600" dirty="0">
                <a:latin typeface="Arial" panose="020B0604020202020204" pitchFamily="34" charset="0"/>
                <a:cs typeface="Arial" panose="020B0604020202020204" pitchFamily="34" charset="0"/>
              </a:rPr>
              <a:t>): τίθενται συγκεκριμένοι στόχοι, το παιδί εκτίθεται σε συγκεκριμένες μορφές, δομές ή λειτουργίες που απουσιάζουν από την επικοινωνία του π.χ. εμπλουτισμός λεξιλογίου, χρήση πιο πολύπλοκων συντακτικών δομών.</a:t>
            </a:r>
          </a:p>
          <a:p>
            <a:pPr marL="285750" indent="-285750" algn="just">
              <a:buFont typeface="Wingdings" pitchFamily="2" charset="2"/>
              <a:buChar char="v"/>
              <a:defRPr/>
            </a:pPr>
            <a:r>
              <a:rPr lang="el-GR" sz="1600" b="1" dirty="0">
                <a:latin typeface="Arial" panose="020B0604020202020204" pitchFamily="34" charset="0"/>
                <a:cs typeface="Arial" panose="020B0604020202020204" pitchFamily="34" charset="0"/>
              </a:rPr>
              <a:t>Συνδυασμός των δύο.</a:t>
            </a:r>
          </a:p>
          <a:p>
            <a:pPr marL="285750" indent="-285750" algn="just">
              <a:buFont typeface="Wingdings" pitchFamily="2" charset="2"/>
              <a:buChar char="v"/>
              <a:defRPr/>
            </a:pPr>
            <a:endParaRPr lang="el-GR" sz="1600" dirty="0"/>
          </a:p>
          <a:p>
            <a:pPr marL="285750" indent="-285750" algn="just">
              <a:buFont typeface="Wingdings" pitchFamily="2" charset="2"/>
              <a:buChar char="v"/>
              <a:defRPr/>
            </a:pPr>
            <a:endParaRPr lang="el-GR" sz="1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1000"/>
                                        <p:tgtEl>
                                          <p:spTgt spid="2">
                                            <p:txEl>
                                              <p:pRg st="0" end="0"/>
                                            </p:txEl>
                                          </p:spTgt>
                                        </p:tgtEl>
                                      </p:cBhvr>
                                    </p:animEffect>
                                    <p:anim calcmode="lin" valueType="num">
                                      <p:cBhvr>
                                        <p:cTn id="8" dur="1000" fill="hold"/>
                                        <p:tgtEl>
                                          <p:spTgt spid="2">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2">
                                            <p:txEl>
                                              <p:pRg st="4" end="4"/>
                                            </p:txEl>
                                          </p:spTgt>
                                        </p:tgtEl>
                                        <p:attrNameLst>
                                          <p:attrName>style.visibility</p:attrName>
                                        </p:attrNameLst>
                                      </p:cBhvr>
                                      <p:to>
                                        <p:strVal val="visible"/>
                                      </p:to>
                                    </p:set>
                                    <p:animEffect transition="in" filter="fade">
                                      <p:cBhvr>
                                        <p:cTn id="28" dur="1000"/>
                                        <p:tgtEl>
                                          <p:spTgt spid="2">
                                            <p:txEl>
                                              <p:pRg st="4" end="4"/>
                                            </p:txEl>
                                          </p:spTgt>
                                        </p:tgtEl>
                                      </p:cBhvr>
                                    </p:animEffect>
                                    <p:anim calcmode="lin" valueType="num">
                                      <p:cBhvr>
                                        <p:cTn id="29" dur="1000" fill="hold"/>
                                        <p:tgtEl>
                                          <p:spTgt spid="2">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2">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2">
                                            <p:txEl>
                                              <p:pRg st="5" end="5"/>
                                            </p:txEl>
                                          </p:spTgt>
                                        </p:tgtEl>
                                        <p:attrNameLst>
                                          <p:attrName>style.visibility</p:attrName>
                                        </p:attrNameLst>
                                      </p:cBhvr>
                                      <p:to>
                                        <p:strVal val="visible"/>
                                      </p:to>
                                    </p:set>
                                    <p:animEffect transition="in" filter="fade">
                                      <p:cBhvr>
                                        <p:cTn id="35" dur="1000"/>
                                        <p:tgtEl>
                                          <p:spTgt spid="2">
                                            <p:txEl>
                                              <p:pRg st="5" end="5"/>
                                            </p:txEl>
                                          </p:spTgt>
                                        </p:tgtEl>
                                      </p:cBhvr>
                                    </p:animEffect>
                                    <p:anim calcmode="lin" valueType="num">
                                      <p:cBhvr>
                                        <p:cTn id="36" dur="1000" fill="hold"/>
                                        <p:tgtEl>
                                          <p:spTgt spid="2">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2">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2">
                                            <p:txEl>
                                              <p:pRg st="6" end="6"/>
                                            </p:txEl>
                                          </p:spTgt>
                                        </p:tgtEl>
                                        <p:attrNameLst>
                                          <p:attrName>style.visibility</p:attrName>
                                        </p:attrNameLst>
                                      </p:cBhvr>
                                      <p:to>
                                        <p:strVal val="visible"/>
                                      </p:to>
                                    </p:set>
                                    <p:animEffect transition="in" filter="fade">
                                      <p:cBhvr>
                                        <p:cTn id="42" dur="1000"/>
                                        <p:tgtEl>
                                          <p:spTgt spid="2">
                                            <p:txEl>
                                              <p:pRg st="6" end="6"/>
                                            </p:txEl>
                                          </p:spTgt>
                                        </p:tgtEl>
                                      </p:cBhvr>
                                    </p:animEffect>
                                    <p:anim calcmode="lin" valueType="num">
                                      <p:cBhvr>
                                        <p:cTn id="43" dur="1000" fill="hold"/>
                                        <p:tgtEl>
                                          <p:spTgt spid="2">
                                            <p:txEl>
                                              <p:pRg st="6" end="6"/>
                                            </p:txEl>
                                          </p:spTgt>
                                        </p:tgtEl>
                                        <p:attrNameLst>
                                          <p:attrName>ppt_x</p:attrName>
                                        </p:attrNameLst>
                                      </p:cBhvr>
                                      <p:tavLst>
                                        <p:tav tm="0">
                                          <p:val>
                                            <p:strVal val="#ppt_x"/>
                                          </p:val>
                                        </p:tav>
                                        <p:tav tm="100000">
                                          <p:val>
                                            <p:strVal val="#ppt_x"/>
                                          </p:val>
                                        </p:tav>
                                      </p:tavLst>
                                    </p:anim>
                                    <p:anim calcmode="lin" valueType="num">
                                      <p:cBhvr>
                                        <p:cTn id="44" dur="1000" fill="hold"/>
                                        <p:tgtEl>
                                          <p:spTgt spid="2">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Effect transition="in" filter="fade">
                                      <p:cBhvr>
                                        <p:cTn id="49" dur="1000"/>
                                        <p:tgtEl>
                                          <p:spTgt spid="2">
                                            <p:txEl>
                                              <p:pRg st="7" end="7"/>
                                            </p:txEl>
                                          </p:spTgt>
                                        </p:tgtEl>
                                      </p:cBhvr>
                                    </p:animEffect>
                                    <p:anim calcmode="lin" valueType="num">
                                      <p:cBhvr>
                                        <p:cTn id="50" dur="1000" fill="hold"/>
                                        <p:tgtEl>
                                          <p:spTgt spid="2">
                                            <p:txEl>
                                              <p:pRg st="7" end="7"/>
                                            </p:txEl>
                                          </p:spTgt>
                                        </p:tgtEl>
                                        <p:attrNameLst>
                                          <p:attrName>ppt_x</p:attrName>
                                        </p:attrNameLst>
                                      </p:cBhvr>
                                      <p:tavLst>
                                        <p:tav tm="0">
                                          <p:val>
                                            <p:strVal val="#ppt_x"/>
                                          </p:val>
                                        </p:tav>
                                        <p:tav tm="100000">
                                          <p:val>
                                            <p:strVal val="#ppt_x"/>
                                          </p:val>
                                        </p:tav>
                                      </p:tavLst>
                                    </p:anim>
                                    <p:anim calcmode="lin" valueType="num">
                                      <p:cBhvr>
                                        <p:cTn id="51" dur="1000" fill="hold"/>
                                        <p:tgtEl>
                                          <p:spTgt spid="2">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2">
                                            <p:txEl>
                                              <p:pRg st="8" end="8"/>
                                            </p:txEl>
                                          </p:spTgt>
                                        </p:tgtEl>
                                        <p:attrNameLst>
                                          <p:attrName>style.visibility</p:attrName>
                                        </p:attrNameLst>
                                      </p:cBhvr>
                                      <p:to>
                                        <p:strVal val="visible"/>
                                      </p:to>
                                    </p:set>
                                    <p:animEffect transition="in" filter="fade">
                                      <p:cBhvr>
                                        <p:cTn id="56" dur="1000"/>
                                        <p:tgtEl>
                                          <p:spTgt spid="2">
                                            <p:txEl>
                                              <p:pRg st="8" end="8"/>
                                            </p:txEl>
                                          </p:spTgt>
                                        </p:tgtEl>
                                      </p:cBhvr>
                                    </p:animEffect>
                                    <p:anim calcmode="lin" valueType="num">
                                      <p:cBhvr>
                                        <p:cTn id="57" dur="1000" fill="hold"/>
                                        <p:tgtEl>
                                          <p:spTgt spid="2">
                                            <p:txEl>
                                              <p:pRg st="8" end="8"/>
                                            </p:txEl>
                                          </p:spTgt>
                                        </p:tgtEl>
                                        <p:attrNameLst>
                                          <p:attrName>ppt_x</p:attrName>
                                        </p:attrNameLst>
                                      </p:cBhvr>
                                      <p:tavLst>
                                        <p:tav tm="0">
                                          <p:val>
                                            <p:strVal val="#ppt_x"/>
                                          </p:val>
                                        </p:tav>
                                        <p:tav tm="100000">
                                          <p:val>
                                            <p:strVal val="#ppt_x"/>
                                          </p:val>
                                        </p:tav>
                                      </p:tavLst>
                                    </p:anim>
                                    <p:anim calcmode="lin" valueType="num">
                                      <p:cBhvr>
                                        <p:cTn id="58" dur="1000" fill="hold"/>
                                        <p:tgtEl>
                                          <p:spTgt spid="2">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2">
                                            <p:txEl>
                                              <p:pRg st="9" end="9"/>
                                            </p:txEl>
                                          </p:spTgt>
                                        </p:tgtEl>
                                        <p:attrNameLst>
                                          <p:attrName>style.visibility</p:attrName>
                                        </p:attrNameLst>
                                      </p:cBhvr>
                                      <p:to>
                                        <p:strVal val="visible"/>
                                      </p:to>
                                    </p:set>
                                    <p:animEffect transition="in" filter="fade">
                                      <p:cBhvr>
                                        <p:cTn id="63" dur="1000"/>
                                        <p:tgtEl>
                                          <p:spTgt spid="2">
                                            <p:txEl>
                                              <p:pRg st="9" end="9"/>
                                            </p:txEl>
                                          </p:spTgt>
                                        </p:tgtEl>
                                      </p:cBhvr>
                                    </p:animEffect>
                                    <p:anim calcmode="lin" valueType="num">
                                      <p:cBhvr>
                                        <p:cTn id="64" dur="1000" fill="hold"/>
                                        <p:tgtEl>
                                          <p:spTgt spid="2">
                                            <p:txEl>
                                              <p:pRg st="9" end="9"/>
                                            </p:txEl>
                                          </p:spTgt>
                                        </p:tgtEl>
                                        <p:attrNameLst>
                                          <p:attrName>ppt_x</p:attrName>
                                        </p:attrNameLst>
                                      </p:cBhvr>
                                      <p:tavLst>
                                        <p:tav tm="0">
                                          <p:val>
                                            <p:strVal val="#ppt_x"/>
                                          </p:val>
                                        </p:tav>
                                        <p:tav tm="100000">
                                          <p:val>
                                            <p:strVal val="#ppt_x"/>
                                          </p:val>
                                        </p:tav>
                                      </p:tavLst>
                                    </p:anim>
                                    <p:anim calcmode="lin" valueType="num">
                                      <p:cBhvr>
                                        <p:cTn id="65" dur="1000" fill="hold"/>
                                        <p:tgtEl>
                                          <p:spTgt spid="2">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6" fill="hold">
                      <p:stCondLst>
                        <p:cond delay="indefinite"/>
                      </p:stCondLst>
                      <p:childTnLst>
                        <p:par>
                          <p:cTn id="67" fill="hold">
                            <p:stCondLst>
                              <p:cond delay="0"/>
                            </p:stCondLst>
                            <p:childTnLst>
                              <p:par>
                                <p:cTn id="68" presetID="42" presetClass="entr" presetSubtype="0" fill="hold" nodeType="clickEffect">
                                  <p:stCondLst>
                                    <p:cond delay="0"/>
                                  </p:stCondLst>
                                  <p:childTnLst>
                                    <p:set>
                                      <p:cBhvr>
                                        <p:cTn id="69" dur="1" fill="hold">
                                          <p:stCondLst>
                                            <p:cond delay="0"/>
                                          </p:stCondLst>
                                        </p:cTn>
                                        <p:tgtEl>
                                          <p:spTgt spid="2">
                                            <p:txEl>
                                              <p:pRg st="10" end="10"/>
                                            </p:txEl>
                                          </p:spTgt>
                                        </p:tgtEl>
                                        <p:attrNameLst>
                                          <p:attrName>style.visibility</p:attrName>
                                        </p:attrNameLst>
                                      </p:cBhvr>
                                      <p:to>
                                        <p:strVal val="visible"/>
                                      </p:to>
                                    </p:set>
                                    <p:animEffect transition="in" filter="fade">
                                      <p:cBhvr>
                                        <p:cTn id="70" dur="1000"/>
                                        <p:tgtEl>
                                          <p:spTgt spid="2">
                                            <p:txEl>
                                              <p:pRg st="10" end="10"/>
                                            </p:txEl>
                                          </p:spTgt>
                                        </p:tgtEl>
                                      </p:cBhvr>
                                    </p:animEffect>
                                    <p:anim calcmode="lin" valueType="num">
                                      <p:cBhvr>
                                        <p:cTn id="71" dur="1000" fill="hold"/>
                                        <p:tgtEl>
                                          <p:spTgt spid="2">
                                            <p:txEl>
                                              <p:pRg st="10" end="10"/>
                                            </p:txEl>
                                          </p:spTgt>
                                        </p:tgtEl>
                                        <p:attrNameLst>
                                          <p:attrName>ppt_x</p:attrName>
                                        </p:attrNameLst>
                                      </p:cBhvr>
                                      <p:tavLst>
                                        <p:tav tm="0">
                                          <p:val>
                                            <p:strVal val="#ppt_x"/>
                                          </p:val>
                                        </p:tav>
                                        <p:tav tm="100000">
                                          <p:val>
                                            <p:strVal val="#ppt_x"/>
                                          </p:val>
                                        </p:tav>
                                      </p:tavLst>
                                    </p:anim>
                                    <p:anim calcmode="lin" valueType="num">
                                      <p:cBhvr>
                                        <p:cTn id="72" dur="1000" fill="hold"/>
                                        <p:tgtEl>
                                          <p:spTgt spid="2">
                                            <p:txEl>
                                              <p:pRg st="10" end="10"/>
                                            </p:txEl>
                                          </p:spTgt>
                                        </p:tgtEl>
                                        <p:attrNameLst>
                                          <p:attrName>ppt_y</p:attrName>
                                        </p:attrNameLst>
                                      </p:cBhvr>
                                      <p:tavLst>
                                        <p:tav tm="0">
                                          <p:val>
                                            <p:strVal val="#ppt_y+.1"/>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42" presetClass="entr" presetSubtype="0" fill="hold" nodeType="clickEffect">
                                  <p:stCondLst>
                                    <p:cond delay="0"/>
                                  </p:stCondLst>
                                  <p:childTnLst>
                                    <p:set>
                                      <p:cBhvr>
                                        <p:cTn id="76" dur="1" fill="hold">
                                          <p:stCondLst>
                                            <p:cond delay="0"/>
                                          </p:stCondLst>
                                        </p:cTn>
                                        <p:tgtEl>
                                          <p:spTgt spid="2">
                                            <p:txEl>
                                              <p:pRg st="11" end="11"/>
                                            </p:txEl>
                                          </p:spTgt>
                                        </p:tgtEl>
                                        <p:attrNameLst>
                                          <p:attrName>style.visibility</p:attrName>
                                        </p:attrNameLst>
                                      </p:cBhvr>
                                      <p:to>
                                        <p:strVal val="visible"/>
                                      </p:to>
                                    </p:set>
                                    <p:animEffect transition="in" filter="fade">
                                      <p:cBhvr>
                                        <p:cTn id="77" dur="1000"/>
                                        <p:tgtEl>
                                          <p:spTgt spid="2">
                                            <p:txEl>
                                              <p:pRg st="11" end="11"/>
                                            </p:txEl>
                                          </p:spTgt>
                                        </p:tgtEl>
                                      </p:cBhvr>
                                    </p:animEffect>
                                    <p:anim calcmode="lin" valueType="num">
                                      <p:cBhvr>
                                        <p:cTn id="78" dur="1000" fill="hold"/>
                                        <p:tgtEl>
                                          <p:spTgt spid="2">
                                            <p:txEl>
                                              <p:pRg st="11" end="11"/>
                                            </p:txEl>
                                          </p:spTgt>
                                        </p:tgtEl>
                                        <p:attrNameLst>
                                          <p:attrName>ppt_x</p:attrName>
                                        </p:attrNameLst>
                                      </p:cBhvr>
                                      <p:tavLst>
                                        <p:tav tm="0">
                                          <p:val>
                                            <p:strVal val="#ppt_x"/>
                                          </p:val>
                                        </p:tav>
                                        <p:tav tm="100000">
                                          <p:val>
                                            <p:strVal val="#ppt_x"/>
                                          </p:val>
                                        </p:tav>
                                      </p:tavLst>
                                    </p:anim>
                                    <p:anim calcmode="lin" valueType="num">
                                      <p:cBhvr>
                                        <p:cTn id="79" dur="1000" fill="hold"/>
                                        <p:tgtEl>
                                          <p:spTgt spid="2">
                                            <p:txEl>
                                              <p:pRg st="11" end="11"/>
                                            </p:txEl>
                                          </p:spTgt>
                                        </p:tgtEl>
                                        <p:attrNameLst>
                                          <p:attrName>ppt_y</p:attrName>
                                        </p:attrNameLst>
                                      </p:cBhvr>
                                      <p:tavLst>
                                        <p:tav tm="0">
                                          <p:val>
                                            <p:strVal val="#ppt_y+.1"/>
                                          </p:val>
                                        </p:tav>
                                        <p:tav tm="100000">
                                          <p:val>
                                            <p:strVal val="#ppt_y"/>
                                          </p:val>
                                        </p:tav>
                                      </p:tavLst>
                                    </p:anim>
                                  </p:childTnLst>
                                </p:cTn>
                              </p:par>
                            </p:childTnLst>
                          </p:cTn>
                        </p:par>
                      </p:childTnLst>
                    </p:cTn>
                  </p:par>
                  <p:par>
                    <p:cTn id="80" fill="hold">
                      <p:stCondLst>
                        <p:cond delay="indefinite"/>
                      </p:stCondLst>
                      <p:childTnLst>
                        <p:par>
                          <p:cTn id="81" fill="hold">
                            <p:stCondLst>
                              <p:cond delay="0"/>
                            </p:stCondLst>
                            <p:childTnLst>
                              <p:par>
                                <p:cTn id="82" presetID="42" presetClass="entr" presetSubtype="0" fill="hold" nodeType="clickEffect">
                                  <p:stCondLst>
                                    <p:cond delay="0"/>
                                  </p:stCondLst>
                                  <p:childTnLst>
                                    <p:set>
                                      <p:cBhvr>
                                        <p:cTn id="83" dur="1" fill="hold">
                                          <p:stCondLst>
                                            <p:cond delay="0"/>
                                          </p:stCondLst>
                                        </p:cTn>
                                        <p:tgtEl>
                                          <p:spTgt spid="2">
                                            <p:txEl>
                                              <p:pRg st="12" end="12"/>
                                            </p:txEl>
                                          </p:spTgt>
                                        </p:tgtEl>
                                        <p:attrNameLst>
                                          <p:attrName>style.visibility</p:attrName>
                                        </p:attrNameLst>
                                      </p:cBhvr>
                                      <p:to>
                                        <p:strVal val="visible"/>
                                      </p:to>
                                    </p:set>
                                    <p:animEffect transition="in" filter="fade">
                                      <p:cBhvr>
                                        <p:cTn id="84" dur="1000"/>
                                        <p:tgtEl>
                                          <p:spTgt spid="2">
                                            <p:txEl>
                                              <p:pRg st="12" end="12"/>
                                            </p:txEl>
                                          </p:spTgt>
                                        </p:tgtEl>
                                      </p:cBhvr>
                                    </p:animEffect>
                                    <p:anim calcmode="lin" valueType="num">
                                      <p:cBhvr>
                                        <p:cTn id="85" dur="1000" fill="hold"/>
                                        <p:tgtEl>
                                          <p:spTgt spid="2">
                                            <p:txEl>
                                              <p:pRg st="12" end="12"/>
                                            </p:txEl>
                                          </p:spTgt>
                                        </p:tgtEl>
                                        <p:attrNameLst>
                                          <p:attrName>ppt_x</p:attrName>
                                        </p:attrNameLst>
                                      </p:cBhvr>
                                      <p:tavLst>
                                        <p:tav tm="0">
                                          <p:val>
                                            <p:strVal val="#ppt_x"/>
                                          </p:val>
                                        </p:tav>
                                        <p:tav tm="100000">
                                          <p:val>
                                            <p:strVal val="#ppt_x"/>
                                          </p:val>
                                        </p:tav>
                                      </p:tavLst>
                                    </p:anim>
                                    <p:anim calcmode="lin" valueType="num">
                                      <p:cBhvr>
                                        <p:cTn id="86" dur="1000" fill="hold"/>
                                        <p:tgtEl>
                                          <p:spTgt spid="2">
                                            <p:txEl>
                                              <p:pRg st="12" end="12"/>
                                            </p:txEl>
                                          </p:spTgt>
                                        </p:tgtEl>
                                        <p:attrNameLst>
                                          <p:attrName>ppt_y</p:attrName>
                                        </p:attrNameLst>
                                      </p:cBhvr>
                                      <p:tavLst>
                                        <p:tav tm="0">
                                          <p:val>
                                            <p:strVal val="#ppt_y+.1"/>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42" presetClass="entr" presetSubtype="0" fill="hold" nodeType="clickEffect">
                                  <p:stCondLst>
                                    <p:cond delay="0"/>
                                  </p:stCondLst>
                                  <p:childTnLst>
                                    <p:set>
                                      <p:cBhvr>
                                        <p:cTn id="90" dur="1" fill="hold">
                                          <p:stCondLst>
                                            <p:cond delay="0"/>
                                          </p:stCondLst>
                                        </p:cTn>
                                        <p:tgtEl>
                                          <p:spTgt spid="2">
                                            <p:txEl>
                                              <p:pRg st="13" end="13"/>
                                            </p:txEl>
                                          </p:spTgt>
                                        </p:tgtEl>
                                        <p:attrNameLst>
                                          <p:attrName>style.visibility</p:attrName>
                                        </p:attrNameLst>
                                      </p:cBhvr>
                                      <p:to>
                                        <p:strVal val="visible"/>
                                      </p:to>
                                    </p:set>
                                    <p:animEffect transition="in" filter="fade">
                                      <p:cBhvr>
                                        <p:cTn id="91" dur="1000"/>
                                        <p:tgtEl>
                                          <p:spTgt spid="2">
                                            <p:txEl>
                                              <p:pRg st="13" end="13"/>
                                            </p:txEl>
                                          </p:spTgt>
                                        </p:tgtEl>
                                      </p:cBhvr>
                                    </p:animEffect>
                                    <p:anim calcmode="lin" valueType="num">
                                      <p:cBhvr>
                                        <p:cTn id="92" dur="1000" fill="hold"/>
                                        <p:tgtEl>
                                          <p:spTgt spid="2">
                                            <p:txEl>
                                              <p:pRg st="13" end="13"/>
                                            </p:txEl>
                                          </p:spTgt>
                                        </p:tgtEl>
                                        <p:attrNameLst>
                                          <p:attrName>ppt_x</p:attrName>
                                        </p:attrNameLst>
                                      </p:cBhvr>
                                      <p:tavLst>
                                        <p:tav tm="0">
                                          <p:val>
                                            <p:strVal val="#ppt_x"/>
                                          </p:val>
                                        </p:tav>
                                        <p:tav tm="100000">
                                          <p:val>
                                            <p:strVal val="#ppt_x"/>
                                          </p:val>
                                        </p:tav>
                                      </p:tavLst>
                                    </p:anim>
                                    <p:anim calcmode="lin" valueType="num">
                                      <p:cBhvr>
                                        <p:cTn id="93" dur="1000" fill="hold"/>
                                        <p:tgtEl>
                                          <p:spTgt spid="2">
                                            <p:txEl>
                                              <p:pRg st="13" end="1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Μπαλόνια">
  <a:themeElements>
    <a:clrScheme name="Μπαλόνια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fontScheme name="Μπαλόνια">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Μπαλόνια 1">
        <a:dk1>
          <a:srgbClr val="9900CC"/>
        </a:dk1>
        <a:lt1>
          <a:srgbClr val="FFFFCC"/>
        </a:lt1>
        <a:dk2>
          <a:srgbClr val="000000"/>
        </a:dk2>
        <a:lt2>
          <a:srgbClr val="FFFFFF"/>
        </a:lt2>
        <a:accent1>
          <a:srgbClr val="666699"/>
        </a:accent1>
        <a:accent2>
          <a:srgbClr val="660066"/>
        </a:accent2>
        <a:accent3>
          <a:srgbClr val="AAAAAA"/>
        </a:accent3>
        <a:accent4>
          <a:srgbClr val="DADAAE"/>
        </a:accent4>
        <a:accent5>
          <a:srgbClr val="B8B8CA"/>
        </a:accent5>
        <a:accent6>
          <a:srgbClr val="5C005C"/>
        </a:accent6>
        <a:hlink>
          <a:srgbClr val="CC0000"/>
        </a:hlink>
        <a:folHlink>
          <a:srgbClr val="A50021"/>
        </a:folHlink>
      </a:clrScheme>
      <a:clrMap bg1="dk2" tx1="lt1" bg2="dk1" tx2="lt2" accent1="accent1" accent2="accent2" accent3="accent3" accent4="accent4" accent5="accent5" accent6="accent6" hlink="hlink" folHlink="folHlink"/>
    </a:extraClrScheme>
    <a:extraClrScheme>
      <a:clrScheme name="Μπαλόνια 2">
        <a:dk1>
          <a:srgbClr val="990033"/>
        </a:dk1>
        <a:lt1>
          <a:srgbClr val="FFFFFF"/>
        </a:lt1>
        <a:dk2>
          <a:srgbClr val="000000"/>
        </a:dk2>
        <a:lt2>
          <a:srgbClr val="FFFFFF"/>
        </a:lt2>
        <a:accent1>
          <a:srgbClr val="FF3300"/>
        </a:accent1>
        <a:accent2>
          <a:srgbClr val="FF9900"/>
        </a:accent2>
        <a:accent3>
          <a:srgbClr val="AAAAAA"/>
        </a:accent3>
        <a:accent4>
          <a:srgbClr val="DADADA"/>
        </a:accent4>
        <a:accent5>
          <a:srgbClr val="FFADAA"/>
        </a:accent5>
        <a:accent6>
          <a:srgbClr val="E78A00"/>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Μπαλόνια 3">
        <a:dk1>
          <a:srgbClr val="CCCCFF"/>
        </a:dk1>
        <a:lt1>
          <a:srgbClr val="FFFFCC"/>
        </a:lt1>
        <a:dk2>
          <a:srgbClr val="000000"/>
        </a:dk2>
        <a:lt2>
          <a:srgbClr val="FFFFFF"/>
        </a:lt2>
        <a:accent1>
          <a:srgbClr val="9999FF"/>
        </a:accent1>
        <a:accent2>
          <a:srgbClr val="33CCCC"/>
        </a:accent2>
        <a:accent3>
          <a:srgbClr val="AAAAAA"/>
        </a:accent3>
        <a:accent4>
          <a:srgbClr val="DADAAE"/>
        </a:accent4>
        <a:accent5>
          <a:srgbClr val="CACAFF"/>
        </a:accent5>
        <a:accent6>
          <a:srgbClr val="2DB9B9"/>
        </a:accent6>
        <a:hlink>
          <a:srgbClr val="66FFFF"/>
        </a:hlink>
        <a:folHlink>
          <a:srgbClr val="660066"/>
        </a:folHlink>
      </a:clrScheme>
      <a:clrMap bg1="dk2" tx1="lt1" bg2="dk1" tx2="lt2" accent1="accent1" accent2="accent2" accent3="accent3" accent4="accent4" accent5="accent5" accent6="accent6" hlink="hlink" folHlink="folHlink"/>
    </a:extraClrScheme>
    <a:extraClrScheme>
      <a:clrScheme name="Μπαλόνια 4">
        <a:dk1>
          <a:srgbClr val="000000"/>
        </a:dk1>
        <a:lt1>
          <a:srgbClr val="F8F8F8"/>
        </a:lt1>
        <a:dk2>
          <a:srgbClr val="800000"/>
        </a:dk2>
        <a:lt2>
          <a:srgbClr val="FFFFFF"/>
        </a:lt2>
        <a:accent1>
          <a:srgbClr val="FF3300"/>
        </a:accent1>
        <a:accent2>
          <a:srgbClr val="FF5050"/>
        </a:accent2>
        <a:accent3>
          <a:srgbClr val="C0AAAA"/>
        </a:accent3>
        <a:accent4>
          <a:srgbClr val="D4D4D4"/>
        </a:accent4>
        <a:accent5>
          <a:srgbClr val="FFADAA"/>
        </a:accent5>
        <a:accent6>
          <a:srgbClr val="E74848"/>
        </a:accent6>
        <a:hlink>
          <a:srgbClr val="FF9999"/>
        </a:hlink>
        <a:folHlink>
          <a:srgbClr val="FF9966"/>
        </a:folHlink>
      </a:clrScheme>
      <a:clrMap bg1="dk2" tx1="lt1" bg2="dk1" tx2="lt2" accent1="accent1" accent2="accent2" accent3="accent3" accent4="accent4" accent5="accent5" accent6="accent6" hlink="hlink" folHlink="folHlink"/>
    </a:extraClrScheme>
    <a:extraClrScheme>
      <a:clrScheme name="Μπαλόνια 5">
        <a:dk1>
          <a:srgbClr val="666699"/>
        </a:dk1>
        <a:lt1>
          <a:srgbClr val="FFFFFF"/>
        </a:lt1>
        <a:dk2>
          <a:srgbClr val="000066"/>
        </a:dk2>
        <a:lt2>
          <a:srgbClr val="CCECFF"/>
        </a:lt2>
        <a:accent1>
          <a:srgbClr val="009999"/>
        </a:accent1>
        <a:accent2>
          <a:srgbClr val="0099CC"/>
        </a:accent2>
        <a:accent3>
          <a:srgbClr val="AAAAB8"/>
        </a:accent3>
        <a:accent4>
          <a:srgbClr val="DADADA"/>
        </a:accent4>
        <a:accent5>
          <a:srgbClr val="AACACA"/>
        </a:accent5>
        <a:accent6>
          <a:srgbClr val="008AB9"/>
        </a:accent6>
        <a:hlink>
          <a:srgbClr val="CC99FF"/>
        </a:hlink>
        <a:folHlink>
          <a:srgbClr val="3366CC"/>
        </a:folHlink>
      </a:clrScheme>
      <a:clrMap bg1="dk2" tx1="lt1" bg2="dk1" tx2="lt2" accent1="accent1" accent2="accent2" accent3="accent3" accent4="accent4" accent5="accent5" accent6="accent6" hlink="hlink" folHlink="folHlink"/>
    </a:extraClrScheme>
    <a:extraClrScheme>
      <a:clrScheme name="Μπαλόνια 6">
        <a:dk1>
          <a:srgbClr val="99CC00"/>
        </a:dk1>
        <a:lt1>
          <a:srgbClr val="FFFFFF"/>
        </a:lt1>
        <a:dk2>
          <a:srgbClr val="009900"/>
        </a:dk2>
        <a:lt2>
          <a:srgbClr val="FFFF99"/>
        </a:lt2>
        <a:accent1>
          <a:srgbClr val="336600"/>
        </a:accent1>
        <a:accent2>
          <a:srgbClr val="008000"/>
        </a:accent2>
        <a:accent3>
          <a:srgbClr val="AACAAA"/>
        </a:accent3>
        <a:accent4>
          <a:srgbClr val="DADADA"/>
        </a:accent4>
        <a:accent5>
          <a:srgbClr val="ADB8AA"/>
        </a:accent5>
        <a:accent6>
          <a:srgbClr val="007300"/>
        </a:accent6>
        <a:hlink>
          <a:srgbClr val="CCCC00"/>
        </a:hlink>
        <a:folHlink>
          <a:srgbClr val="33CC33"/>
        </a:folHlink>
      </a:clrScheme>
      <a:clrMap bg1="dk2" tx1="lt1" bg2="dk1" tx2="lt2" accent1="accent1" accent2="accent2" accent3="accent3" accent4="accent4" accent5="accent5" accent6="accent6" hlink="hlink" folHlink="folHlink"/>
    </a:extraClrScheme>
    <a:extraClrScheme>
      <a:clrScheme name="Μπαλόνια 7">
        <a:dk1>
          <a:srgbClr val="000066"/>
        </a:dk1>
        <a:lt1>
          <a:srgbClr val="E1F4FF"/>
        </a:lt1>
        <a:dk2>
          <a:srgbClr val="000066"/>
        </a:dk2>
        <a:lt2>
          <a:srgbClr val="CCCCFF"/>
        </a:lt2>
        <a:accent1>
          <a:srgbClr val="9999FF"/>
        </a:accent1>
        <a:accent2>
          <a:srgbClr val="33CCCC"/>
        </a:accent2>
        <a:accent3>
          <a:srgbClr val="EEF8FF"/>
        </a:accent3>
        <a:accent4>
          <a:srgbClr val="000056"/>
        </a:accent4>
        <a:accent5>
          <a:srgbClr val="CACAFF"/>
        </a:accent5>
        <a:accent6>
          <a:srgbClr val="2DB9B9"/>
        </a:accent6>
        <a:hlink>
          <a:srgbClr val="66FFFF"/>
        </a:hlink>
        <a:folHlink>
          <a:srgbClr val="660066"/>
        </a:folHlink>
      </a:clrScheme>
      <a:clrMap bg1="lt1" tx1="dk1" bg2="lt2" tx2="dk2" accent1="accent1" accent2="accent2" accent3="accent3" accent4="accent4" accent5="accent5" accent6="accent6" hlink="hlink" folHlink="folHlink"/>
    </a:extraClrScheme>
    <a:extraClrScheme>
      <a:clrScheme name="Μπαλόνια 8">
        <a:dk1>
          <a:srgbClr val="006699"/>
        </a:dk1>
        <a:lt1>
          <a:srgbClr val="FFFFFF"/>
        </a:lt1>
        <a:dk2>
          <a:srgbClr val="006666"/>
        </a:dk2>
        <a:lt2>
          <a:srgbClr val="FFFFCC"/>
        </a:lt2>
        <a:accent1>
          <a:srgbClr val="EDFAD2"/>
        </a:accent1>
        <a:accent2>
          <a:srgbClr val="EBF7FF"/>
        </a:accent2>
        <a:accent3>
          <a:srgbClr val="FFFFFF"/>
        </a:accent3>
        <a:accent4>
          <a:srgbClr val="005682"/>
        </a:accent4>
        <a:accent5>
          <a:srgbClr val="F4FCE5"/>
        </a:accent5>
        <a:accent6>
          <a:srgbClr val="D5E0E7"/>
        </a:accent6>
        <a:hlink>
          <a:srgbClr val="CC99FF"/>
        </a:hlink>
        <a:folHlink>
          <a:srgbClr val="F2DFFD"/>
        </a:folHlink>
      </a:clrScheme>
      <a:clrMap bg1="lt1" tx1="dk1" bg2="lt2" tx2="dk2" accent1="accent1" accent2="accent2" accent3="accent3" accent4="accent4" accent5="accent5" accent6="accent6" hlink="hlink" folHlink="folHlink"/>
    </a:extraClrScheme>
    <a:extraClrScheme>
      <a:clrScheme name="Μπαλόνια 9">
        <a:dk1>
          <a:srgbClr val="000000"/>
        </a:dk1>
        <a:lt1>
          <a:srgbClr val="FFFFFF"/>
        </a:lt1>
        <a:dk2>
          <a:srgbClr val="000000"/>
        </a:dk2>
        <a:lt2>
          <a:srgbClr val="FFCC99"/>
        </a:lt2>
        <a:accent1>
          <a:srgbClr val="FF9900"/>
        </a:accent1>
        <a:accent2>
          <a:srgbClr val="FF99CC"/>
        </a:accent2>
        <a:accent3>
          <a:srgbClr val="FFFFFF"/>
        </a:accent3>
        <a:accent4>
          <a:srgbClr val="000000"/>
        </a:accent4>
        <a:accent5>
          <a:srgbClr val="FFCAAA"/>
        </a:accent5>
        <a:accent6>
          <a:srgbClr val="E78AB9"/>
        </a:accent6>
        <a:hlink>
          <a:srgbClr val="FF9999"/>
        </a:hlink>
        <a:folHlink>
          <a:srgbClr val="FFFF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Level</Template>
  <TotalTime>1320</TotalTime>
  <Words>3348</Words>
  <Application>Microsoft Office PowerPoint</Application>
  <PresentationFormat>Προβολή στην οθόνη (4:3)</PresentationFormat>
  <Paragraphs>245</Paragraphs>
  <Slides>27</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27</vt:i4>
      </vt:variant>
    </vt:vector>
  </HeadingPairs>
  <TitlesOfParts>
    <vt:vector size="28" baseType="lpstr">
      <vt:lpstr>Μπαλόνια</vt:lpstr>
      <vt:lpstr>Θέμα παρουσίασης:  «Η αναγκαιότητα της διεπιστημονικής προσέγγισης στην αντιμετώπιση της Ειδικής Γλωσσικής Διαταραχής στην παιδική ηλικία στα πλαίσια του Κέντρου Ημέρας Παιδιών, Εφήβων και Ενηλίκων με Ψυχικές Διαταραχές, Ν.Φωκίδας – Μελέτη περίπτωσης». </vt:lpstr>
      <vt:lpstr>Παρουσίαση του PowerPoint</vt:lpstr>
      <vt:lpstr>Εισαγωγή </vt:lpstr>
      <vt:lpstr>Σκοπός και Υλικό </vt:lpstr>
      <vt:lpstr>Ατομικό Ιστορικό  </vt:lpstr>
      <vt:lpstr>Κλινική Παιδοψυχιατρική Αξιολόγηση</vt:lpstr>
      <vt:lpstr> Αξιολόγηση των Ικανοτήτων του Λόγου και της Ομιλίας </vt:lpstr>
      <vt:lpstr>Διεπιστημονική Ομάδα Εργασίας  </vt:lpstr>
      <vt:lpstr>Παρουσίαση του PowerPoint</vt:lpstr>
      <vt:lpstr>Λογοθεραπεία</vt:lpstr>
      <vt:lpstr>Λογοθεραπεία</vt:lpstr>
      <vt:lpstr>Λογοθεραπεία</vt:lpstr>
      <vt:lpstr>Λογοθεραπεία</vt:lpstr>
      <vt:lpstr>Λογοθεραπεία</vt:lpstr>
      <vt:lpstr>Λογοθεραπεία</vt:lpstr>
      <vt:lpstr>Εργοθεραπεία  </vt:lpstr>
      <vt:lpstr>Εργοθεραπεία  </vt:lpstr>
      <vt:lpstr>Εργοθεραπεία</vt:lpstr>
      <vt:lpstr>Εργοθεραπεία</vt:lpstr>
      <vt:lpstr>Ειδική Διαπαιδαγώγηση</vt:lpstr>
      <vt:lpstr> Ειδική Διαπαιδαγώγηση</vt:lpstr>
      <vt:lpstr> Ειδική Διαπαιδαγώγηση</vt:lpstr>
      <vt:lpstr>Παιδοψυχιατρική Παρακολούθηση – Συμβουλευτική Εργασία με τους γονείς</vt:lpstr>
      <vt:lpstr>Παιδοψυχιατρική Παρακολούθηση – Συμβουλευτική Εργασία με τους γονείς</vt:lpstr>
      <vt:lpstr> Επίλογος  </vt:lpstr>
      <vt:lpstr>Επίλογος </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ΚΑΤΗΓΟΡΙΟΠΟΙΗΣΗ ΔΙΑΤΑΡΑΧΩΝ ΛΟΓΟΥ, ΟΜΙΛΙΑΣ ΚΑΙ ΕΠΙΚΟΙΝΩΝΙΑΣ Πρώιμες Ενδείξεις - Πρόληψη</dc:title>
  <dc:creator>ΕΚΨΨΥ-Α</dc:creator>
  <cp:lastModifiedBy>ekps4</cp:lastModifiedBy>
  <cp:revision>133</cp:revision>
  <cp:lastPrinted>2016-05-19T13:32:16Z</cp:lastPrinted>
  <dcterms:created xsi:type="dcterms:W3CDTF">2016-04-07T07:44:01Z</dcterms:created>
  <dcterms:modified xsi:type="dcterms:W3CDTF">2017-02-08T08:32:38Z</dcterms:modified>
</cp:coreProperties>
</file>