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20"/>
  </p:notesMasterIdLst>
  <p:sldIdLst>
    <p:sldId id="256" r:id="rId3"/>
    <p:sldId id="257" r:id="rId4"/>
    <p:sldId id="283" r:id="rId5"/>
    <p:sldId id="290" r:id="rId6"/>
    <p:sldId id="289" r:id="rId7"/>
    <p:sldId id="288" r:id="rId8"/>
    <p:sldId id="287" r:id="rId9"/>
    <p:sldId id="285" r:id="rId10"/>
    <p:sldId id="286" r:id="rId11"/>
    <p:sldId id="261" r:id="rId12"/>
    <p:sldId id="269" r:id="rId13"/>
    <p:sldId id="268" r:id="rId14"/>
    <p:sldId id="260" r:id="rId15"/>
    <p:sldId id="272" r:id="rId16"/>
    <p:sldId id="291" r:id="rId17"/>
    <p:sldId id="262" r:id="rId18"/>
    <p:sldId id="278" r:id="rId19"/>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970F"/>
    <a:srgbClr val="FFD302"/>
    <a:srgbClr val="E9B011"/>
    <a:srgbClr val="F6C1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48" autoAdjust="0"/>
    <p:restoredTop sz="86430" autoAdjust="0"/>
  </p:normalViewPr>
  <p:slideViewPr>
    <p:cSldViewPr>
      <p:cViewPr>
        <p:scale>
          <a:sx n="107" d="100"/>
          <a:sy n="107" d="100"/>
        </p:scale>
        <p:origin x="-774" y="528"/>
      </p:cViewPr>
      <p:guideLst>
        <p:guide orient="horz" pos="2160"/>
        <p:guide pos="2880"/>
      </p:guideLst>
    </p:cSldViewPr>
  </p:slideViewPr>
  <p:outlineViewPr>
    <p:cViewPr>
      <p:scale>
        <a:sx n="33" d="100"/>
        <a:sy n="33" d="100"/>
      </p:scale>
      <p:origin x="258"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5BC398-77B1-49E8-A6D7-B08B77094BC4}" type="datetimeFigureOut">
              <a:rPr lang="el-GR" smtClean="0"/>
              <a:pPr/>
              <a:t>31/5/2017</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12AA92-9D82-4A5C-9A4B-9C03278F4992}" type="slidenum">
              <a:rPr lang="el-GR" smtClean="0"/>
              <a:pPr/>
              <a:t>‹#›</a:t>
            </a:fld>
            <a:endParaRPr lang="el-GR"/>
          </a:p>
        </p:txBody>
      </p:sp>
    </p:spTree>
    <p:extLst>
      <p:ext uri="{BB962C8B-B14F-4D97-AF65-F5344CB8AC3E}">
        <p14:creationId xmlns:p14="http://schemas.microsoft.com/office/powerpoint/2010/main" val="2289948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1A12AA92-9D82-4A5C-9A4B-9C03278F4992}" type="slidenum">
              <a:rPr lang="el-GR" smtClean="0"/>
              <a:pPr/>
              <a:t>13</a:t>
            </a:fld>
            <a:endParaRPr lang="el-GR"/>
          </a:p>
        </p:txBody>
      </p:sp>
    </p:spTree>
    <p:extLst>
      <p:ext uri="{BB962C8B-B14F-4D97-AF65-F5344CB8AC3E}">
        <p14:creationId xmlns:p14="http://schemas.microsoft.com/office/powerpoint/2010/main" val="16927059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1A12AA92-9D82-4A5C-9A4B-9C03278F4992}" type="slidenum">
              <a:rPr lang="el-GR" smtClean="0"/>
              <a:pPr/>
              <a:t>14</a:t>
            </a:fld>
            <a:endParaRPr lang="el-GR"/>
          </a:p>
        </p:txBody>
      </p:sp>
    </p:spTree>
    <p:extLst>
      <p:ext uri="{BB962C8B-B14F-4D97-AF65-F5344CB8AC3E}">
        <p14:creationId xmlns:p14="http://schemas.microsoft.com/office/powerpoint/2010/main" val="9719681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Οι προσεγγίσεις με βάση το σχετιζόμενο με την εγκυμοσύνη στρες και άγχος διερευνούν το στρες που πηγάζει από ένα εύρος σχετιζομένων με την εγκυμοσύνη θεμάτων, όπως σωματικά συμπτώματα, ανησυχίες για την    επικείμενη μητρότητα, καταπίεση της σχέσης, σωματικές αλλαγές, αγωνία για τις ωδίνες και τον τοκετό,          ανησυχίες για την υγεία του παιδιού (</a:t>
            </a:r>
            <a:r>
              <a:rPr lang="el-GR" dirty="0" err="1" smtClean="0"/>
              <a:t>Lobel</a:t>
            </a:r>
            <a:r>
              <a:rPr lang="el-GR" dirty="0" smtClean="0"/>
              <a:t> και </a:t>
            </a:r>
            <a:r>
              <a:rPr lang="el-GR" dirty="0" err="1" smtClean="0"/>
              <a:t>Yali</a:t>
            </a:r>
            <a:r>
              <a:rPr lang="el-GR" dirty="0" smtClean="0"/>
              <a:t>, 1999; </a:t>
            </a:r>
            <a:r>
              <a:rPr lang="el-GR" dirty="0" err="1" smtClean="0"/>
              <a:t>Misra</a:t>
            </a:r>
            <a:r>
              <a:rPr lang="el-GR" dirty="0" smtClean="0"/>
              <a:t>, </a:t>
            </a:r>
            <a:r>
              <a:rPr lang="el-GR" dirty="0" err="1" smtClean="0"/>
              <a:t>et</a:t>
            </a:r>
            <a:r>
              <a:rPr lang="el-GR" dirty="0" smtClean="0"/>
              <a:t> </a:t>
            </a:r>
            <a:r>
              <a:rPr lang="el-GR" dirty="0" err="1" smtClean="0"/>
              <a:t>Al</a:t>
            </a:r>
            <a:r>
              <a:rPr lang="el-GR" dirty="0" smtClean="0"/>
              <a:t>., 2001).</a:t>
            </a:r>
          </a:p>
          <a:p>
            <a:r>
              <a:rPr lang="el-GR" dirty="0" smtClean="0"/>
              <a:t>Οι </a:t>
            </a:r>
            <a:r>
              <a:rPr lang="el-GR" dirty="0" err="1" smtClean="0"/>
              <a:t>Cannella</a:t>
            </a:r>
            <a:r>
              <a:rPr lang="el-GR" dirty="0" smtClean="0"/>
              <a:t> κ.α. (2008) βρήκαν ότι το σχετιζόμενο με την εγκυμοσύνη στρες μπορεί να επηρεάσει πολύ          περισσότερο την έκβαση της γέννησης από ότι το γενικό στρες ή άλλα συμβάντα στη ζωή των εγκύων. </a:t>
            </a:r>
          </a:p>
          <a:p>
            <a:r>
              <a:rPr lang="el-GR" dirty="0" smtClean="0"/>
              <a:t>Το ειδικό αυτό στρες συσχετίστηκε με το κάπνισμα, με την κατανάλωση καφεΐνης και τη μη υγιεινή διατροφή.  Όταν το άγχος είναι παθολογικό και συνεπώς συντρέχει κάποια αγχώδης διαταραχή, τότε αυξάνεται το            ενδεχόμενο της αρνητικής έκβασης. Πολλές γυναίκες αρχίζουν να έχουν κάποια αγχώδη διαταραχή κατά τη    διάρκεια της εγκυμοσύνης, ενώ έχει παρατηρηθεί ότι γυναίκες με ιστορικό κάποιας αγχώδους διαταραχής       προ της εγκυμοσύνης παρουσιάζουν επιδείνωση στην διαταραχή τους κατά την εγκυμοσύνη. Εκτός από τις    δυσμενείς εκβάσεις για το έμβρυο και για το βρέφος, οι αγχώδεις </a:t>
            </a:r>
            <a:r>
              <a:rPr lang="el-GR" dirty="0" err="1" smtClean="0"/>
              <a:t>διαταραχες</a:t>
            </a:r>
            <a:r>
              <a:rPr lang="el-GR" dirty="0" smtClean="0"/>
              <a:t> στην εγκυμοσύνη συσχετίζονται  και με επιλόχειο κατάθλιψη (</a:t>
            </a:r>
            <a:r>
              <a:rPr lang="el-GR" dirty="0" err="1" smtClean="0"/>
              <a:t>Vythilingum</a:t>
            </a:r>
            <a:r>
              <a:rPr lang="el-GR" dirty="0" smtClean="0"/>
              <a:t>, 2008). </a:t>
            </a:r>
          </a:p>
          <a:p>
            <a:r>
              <a:rPr lang="el-GR" dirty="0" smtClean="0"/>
              <a:t>Παρ’ όλα αυτά, σύμφωνα με μια πρόσφατη συστηματική </a:t>
            </a:r>
            <a:r>
              <a:rPr lang="el-GR" dirty="0" err="1" smtClean="0"/>
              <a:t>ανασκοπική</a:t>
            </a:r>
            <a:r>
              <a:rPr lang="el-GR" dirty="0" smtClean="0"/>
              <a:t> έρευνα, οι εκτιμήσεις σχετικά με τις        αγχώδεις διαταραχές στην εγκυμοσύνη και μετά παρουσιάζουν σημαντικές διακυμάνσεις και τα στοιχεία δεν    είναι αρκετά σαφή ως προς το αν ο </a:t>
            </a:r>
            <a:r>
              <a:rPr lang="el-GR" dirty="0" err="1" smtClean="0"/>
              <a:t>επιπολασμός</a:t>
            </a:r>
            <a:r>
              <a:rPr lang="el-GR" dirty="0" smtClean="0"/>
              <a:t> των διαταραχών αυτών στις έγκυες γυναίκες διαφέρει από    τον </a:t>
            </a:r>
            <a:r>
              <a:rPr lang="el-GR" dirty="0" err="1" smtClean="0"/>
              <a:t>επιπολασμό</a:t>
            </a:r>
            <a:r>
              <a:rPr lang="el-GR" dirty="0" smtClean="0"/>
              <a:t> στις μη-έγκυες μητέρες. </a:t>
            </a:r>
            <a:r>
              <a:rPr lang="el-GR" dirty="0" err="1" smtClean="0"/>
              <a:t>Ωστόσο</a:t>
            </a:r>
            <a:r>
              <a:rPr lang="el-GR" dirty="0" smtClean="0"/>
              <a:t>, είναι αδιαμφισβήτητο το γεγονός ότι ο </a:t>
            </a:r>
            <a:r>
              <a:rPr lang="el-GR" dirty="0" err="1" smtClean="0"/>
              <a:t>επιπολασμός</a:t>
            </a:r>
            <a:r>
              <a:rPr lang="el-GR" dirty="0" smtClean="0"/>
              <a:t> των     αγχωδών διαταραχών είναι υψηλός κατά τη διάρκεια της εγκυμοσύνης (</a:t>
            </a:r>
            <a:r>
              <a:rPr lang="el-GR" dirty="0" err="1" smtClean="0"/>
              <a:t>Chenausky</a:t>
            </a:r>
            <a:r>
              <a:rPr lang="el-GR" dirty="0" smtClean="0"/>
              <a:t> </a:t>
            </a:r>
            <a:r>
              <a:rPr lang="el-GR" dirty="0" err="1" smtClean="0"/>
              <a:t>et</a:t>
            </a:r>
            <a:r>
              <a:rPr lang="el-GR" dirty="0" smtClean="0"/>
              <a:t> </a:t>
            </a:r>
            <a:r>
              <a:rPr lang="el-GR" dirty="0" err="1" smtClean="0"/>
              <a:t>al</a:t>
            </a:r>
            <a:r>
              <a:rPr lang="el-GR" dirty="0" smtClean="0"/>
              <a:t>., 2014).</a:t>
            </a:r>
          </a:p>
          <a:p>
            <a:endParaRPr lang="el-GR" dirty="0"/>
          </a:p>
        </p:txBody>
      </p:sp>
      <p:sp>
        <p:nvSpPr>
          <p:cNvPr id="4" name="Θέση αριθμού διαφάνειας 3"/>
          <p:cNvSpPr>
            <a:spLocks noGrp="1"/>
          </p:cNvSpPr>
          <p:nvPr>
            <p:ph type="sldNum" sz="quarter" idx="10"/>
          </p:nvPr>
        </p:nvSpPr>
        <p:spPr/>
        <p:txBody>
          <a:bodyPr/>
          <a:lstStyle/>
          <a:p>
            <a:fld id="{1A12AA92-9D82-4A5C-9A4B-9C03278F4992}" type="slidenum">
              <a:rPr lang="el-GR" smtClean="0"/>
              <a:pPr/>
              <a:t>16</a:t>
            </a:fld>
            <a:endParaRPr lang="el-GR"/>
          </a:p>
        </p:txBody>
      </p:sp>
    </p:spTree>
    <p:extLst>
      <p:ext uri="{BB962C8B-B14F-4D97-AF65-F5344CB8AC3E}">
        <p14:creationId xmlns:p14="http://schemas.microsoft.com/office/powerpoint/2010/main" val="2707250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2416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DCCD61-643D-44A5-A450-3A42A50CBC1E}" type="datetimeFigureOut">
              <a:rPr lang="en-US" smtClean="0"/>
              <a:pPr/>
              <a:t>5/31/2017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val="96291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DCCD61-643D-44A5-A450-3A42A50CBC1E}" type="datetimeFigureOut">
              <a:rPr lang="en-US" smtClean="0"/>
              <a:pPr/>
              <a:t>5/31/2017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val="1296884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DCCD61-643D-44A5-A450-3A42A50CBC1E}" type="datetimeFigureOut">
              <a:rPr lang="en-US" smtClean="0"/>
              <a:pPr/>
              <a:t>5/31/2017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val="29870350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pPr/>
              <a:t>5/31/2017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val="1792374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pPr/>
              <a:t>5/31/2017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val="3962857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7504" y="16778"/>
            <a:ext cx="9036496" cy="1069514"/>
          </a:xfrm>
          <a:prstGeom prst="rect">
            <a:avLst/>
          </a:prstGeom>
        </p:spPr>
        <p:txBody>
          <a:bodyPr anchor="ctr"/>
          <a:lstStyle>
            <a:lvl1pPr>
              <a:defRPr b="1" baseline="0">
                <a:solidFill>
                  <a:schemeClr val="tx1">
                    <a:lumMod val="75000"/>
                    <a:lumOff val="25000"/>
                  </a:schemeClr>
                </a:solidFill>
                <a:latin typeface="Arial" pitchFamily="34" charset="0"/>
                <a:cs typeface="Arial" pitchFamily="34" charset="0"/>
              </a:defRPr>
            </a:lvl1pPr>
          </a:lstStyle>
          <a:p>
            <a:r>
              <a:rPr lang="en-US" altLang="ko-KR" dirty="0" smtClean="0"/>
              <a:t> Free PPT _ Click to add title</a:t>
            </a:r>
            <a:endParaRPr lang="ko-KR" altLang="en-US" dirty="0"/>
          </a:p>
        </p:txBody>
      </p:sp>
      <p:sp>
        <p:nvSpPr>
          <p:cNvPr id="3" name="Content Placeholder 2"/>
          <p:cNvSpPr>
            <a:spLocks noGrp="1"/>
          </p:cNvSpPr>
          <p:nvPr>
            <p:ph idx="1"/>
          </p:nvPr>
        </p:nvSpPr>
        <p:spPr>
          <a:xfrm>
            <a:off x="457200" y="1600201"/>
            <a:ext cx="8229600" cy="460648"/>
          </a:xfrm>
          <a:prstGeom prst="rect">
            <a:avLst/>
          </a:prstGeom>
        </p:spPr>
        <p:txBody>
          <a:bodyPr anchor="ctr"/>
          <a:lstStyle>
            <a:lvl1pPr marL="0" indent="0">
              <a:buNone/>
              <a:defRPr sz="2000">
                <a:solidFill>
                  <a:schemeClr val="tx1">
                    <a:lumMod val="75000"/>
                    <a:lumOff val="25000"/>
                  </a:schemeClr>
                </a:solidFill>
                <a:latin typeface="Arial" pitchFamily="34" charset="0"/>
                <a:cs typeface="Arial" pitchFamily="34" charset="0"/>
              </a:defRPr>
            </a:lvl1pPr>
          </a:lstStyle>
          <a:p>
            <a:pPr lvl="0"/>
            <a:r>
              <a:rPr lang="en-US" altLang="ko-KR" dirty="0" smtClean="0"/>
              <a:t>Click to edit Master text styles</a:t>
            </a:r>
          </a:p>
        </p:txBody>
      </p:sp>
      <p:sp>
        <p:nvSpPr>
          <p:cNvPr id="4" name="Content Placeholder 2"/>
          <p:cNvSpPr>
            <a:spLocks noGrp="1"/>
          </p:cNvSpPr>
          <p:nvPr>
            <p:ph idx="10"/>
          </p:nvPr>
        </p:nvSpPr>
        <p:spPr>
          <a:xfrm>
            <a:off x="467544" y="2276872"/>
            <a:ext cx="8229600" cy="3600400"/>
          </a:xfrm>
          <a:prstGeom prst="rect">
            <a:avLst/>
          </a:prstGeom>
        </p:spPr>
        <p:txBody>
          <a:bodyPr lIns="396000" anchor="t"/>
          <a:lstStyle>
            <a:lvl1pPr marL="0" indent="0">
              <a:buNone/>
              <a:defRPr sz="1400">
                <a:solidFill>
                  <a:schemeClr val="tx1">
                    <a:lumMod val="75000"/>
                    <a:lumOff val="25000"/>
                  </a:schemeClr>
                </a:solidFill>
                <a:latin typeface="Arial" pitchFamily="34" charset="0"/>
                <a:cs typeface="Arial" pitchFamily="34" charset="0"/>
              </a:defRPr>
            </a:lvl1pPr>
          </a:lstStyle>
          <a:p>
            <a:pPr lvl="0"/>
            <a:r>
              <a:rPr lang="en-US" altLang="ko-KR" dirty="0" smtClean="0"/>
              <a:t>Click to edit Master text styles</a:t>
            </a:r>
          </a:p>
        </p:txBody>
      </p:sp>
    </p:spTree>
    <p:extLst>
      <p:ext uri="{BB962C8B-B14F-4D97-AF65-F5344CB8AC3E}">
        <p14:creationId xmlns:p14="http://schemas.microsoft.com/office/powerpoint/2010/main" val="3694015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19672" y="0"/>
            <a:ext cx="7524328" cy="1069514"/>
          </a:xfrm>
          <a:prstGeom prst="rect">
            <a:avLst/>
          </a:prstGeom>
        </p:spPr>
        <p:txBody>
          <a:bodyPr anchor="ctr"/>
          <a:lstStyle>
            <a:lvl1pPr>
              <a:defRPr b="1" baseline="0">
                <a:solidFill>
                  <a:schemeClr val="tx1">
                    <a:lumMod val="75000"/>
                    <a:lumOff val="25000"/>
                  </a:schemeClr>
                </a:solidFill>
                <a:latin typeface="Arial" pitchFamily="34" charset="0"/>
                <a:cs typeface="Arial" pitchFamily="34" charset="0"/>
              </a:defRPr>
            </a:lvl1pPr>
          </a:lstStyle>
          <a:p>
            <a:r>
              <a:rPr lang="en-US" altLang="ko-KR" dirty="0" smtClean="0"/>
              <a:t>Free PPT _ Click to add title</a:t>
            </a:r>
            <a:endParaRPr lang="ko-KR" altLang="en-US" dirty="0"/>
          </a:p>
        </p:txBody>
      </p:sp>
      <p:sp>
        <p:nvSpPr>
          <p:cNvPr id="4" name="Content Placeholder 2"/>
          <p:cNvSpPr>
            <a:spLocks noGrp="1"/>
          </p:cNvSpPr>
          <p:nvPr>
            <p:ph idx="1"/>
          </p:nvPr>
        </p:nvSpPr>
        <p:spPr>
          <a:xfrm>
            <a:off x="2123728" y="1268760"/>
            <a:ext cx="6563072" cy="460648"/>
          </a:xfrm>
          <a:prstGeom prst="rect">
            <a:avLst/>
          </a:prstGeom>
        </p:spPr>
        <p:txBody>
          <a:bodyPr anchor="ctr"/>
          <a:lstStyle>
            <a:lvl1pPr marL="0" indent="0">
              <a:buNone/>
              <a:defRPr sz="2000">
                <a:solidFill>
                  <a:schemeClr val="tx1">
                    <a:lumMod val="75000"/>
                    <a:lumOff val="25000"/>
                  </a:schemeClr>
                </a:solidFill>
                <a:latin typeface="Arial" pitchFamily="34" charset="0"/>
                <a:cs typeface="Arial" pitchFamily="34" charset="0"/>
              </a:defRPr>
            </a:lvl1pPr>
          </a:lstStyle>
          <a:p>
            <a:pPr lvl="0"/>
            <a:r>
              <a:rPr lang="en-US" altLang="ko-KR" dirty="0" smtClean="0"/>
              <a:t>Click to edit Master text styles</a:t>
            </a:r>
          </a:p>
        </p:txBody>
      </p:sp>
      <p:sp>
        <p:nvSpPr>
          <p:cNvPr id="5" name="Content Placeholder 2"/>
          <p:cNvSpPr>
            <a:spLocks noGrp="1"/>
          </p:cNvSpPr>
          <p:nvPr>
            <p:ph idx="10"/>
          </p:nvPr>
        </p:nvSpPr>
        <p:spPr>
          <a:xfrm>
            <a:off x="2134072" y="1844824"/>
            <a:ext cx="6563072" cy="4147865"/>
          </a:xfrm>
          <a:prstGeom prst="rect">
            <a:avLst/>
          </a:prstGeom>
        </p:spPr>
        <p:txBody>
          <a:bodyPr lIns="396000" anchor="t"/>
          <a:lstStyle>
            <a:lvl1pPr marL="0" indent="0">
              <a:buNone/>
              <a:defRPr sz="1400">
                <a:solidFill>
                  <a:schemeClr val="tx1">
                    <a:lumMod val="75000"/>
                    <a:lumOff val="25000"/>
                  </a:schemeClr>
                </a:solidFill>
              </a:defRPr>
            </a:lvl1pPr>
          </a:lstStyle>
          <a:p>
            <a:pPr lvl="0"/>
            <a:r>
              <a:rPr lang="en-US" altLang="ko-KR" dirty="0" smtClean="0"/>
              <a:t>Click to edit Master text styles</a:t>
            </a:r>
          </a:p>
        </p:txBody>
      </p:sp>
    </p:spTree>
    <p:extLst>
      <p:ext uri="{BB962C8B-B14F-4D97-AF65-F5344CB8AC3E}">
        <p14:creationId xmlns:p14="http://schemas.microsoft.com/office/powerpoint/2010/main" val="2326818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pPr/>
              <a:t>5/31/2017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val="1656086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DCCD61-643D-44A5-A450-3A42A50CBC1E}" type="datetimeFigureOut">
              <a:rPr lang="en-US" smtClean="0"/>
              <a:pPr/>
              <a:t>5/31/2017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val="924286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DCCD61-643D-44A5-A450-3A42A50CBC1E}" type="datetimeFigureOut">
              <a:rPr lang="en-US" smtClean="0"/>
              <a:pPr/>
              <a:t>5/31/2017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val="3277933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DCCD61-643D-44A5-A450-3A42A50CBC1E}" type="datetimeFigureOut">
              <a:rPr lang="en-US" smtClean="0"/>
              <a:pPr/>
              <a:t>5/31/2017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val="778790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DCCD61-643D-44A5-A450-3A42A50CBC1E}" type="datetimeFigureOut">
              <a:rPr lang="en-US" smtClean="0"/>
              <a:pPr/>
              <a:t>5/31/2017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val="29198114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DCCD61-643D-44A5-A450-3A42A50CBC1E}" type="datetimeFigureOut">
              <a:rPr lang="en-US" smtClean="0"/>
              <a:pPr/>
              <a:t>5/31/2017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2F0832-F084-422D-97D1-AF848F4F2C34}" type="slidenum">
              <a:rPr lang="en-US" smtClean="0"/>
              <a:pPr/>
              <a:t>‹#›</a:t>
            </a:fld>
            <a:endParaRPr lang="en-US"/>
          </a:p>
        </p:txBody>
      </p:sp>
    </p:spTree>
    <p:extLst>
      <p:ext uri="{BB962C8B-B14F-4D97-AF65-F5344CB8AC3E}">
        <p14:creationId xmlns:p14="http://schemas.microsoft.com/office/powerpoint/2010/main" val="181811987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1.jpe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extLst>
              <a:ext uri="{BEBA8EAE-BF5A-486C-A8C5-ECC9F3942E4B}">
                <a14:imgProps xmlns:a14="http://schemas.microsoft.com/office/drawing/2010/main">
                  <a14:imgLayer r:embed="rId6">
                    <a14:imgEffect>
                      <a14:sharpenSoften amount="50000"/>
                    </a14:imgEffect>
                  </a14:imgLayer>
                </a14:imgProps>
              </a:ext>
            </a:extLst>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373382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Lst>
  <p:txStyles>
    <p:titleStyle>
      <a:lvl1pPr algn="l" defTabSz="914400" rtl="0" eaLnBrk="1" latinLnBrk="1" hangingPunct="1">
        <a:spcBef>
          <a:spcPct val="0"/>
        </a:spcBef>
        <a:buNone/>
        <a:defRPr sz="4000" b="1" kern="1200">
          <a:solidFill>
            <a:schemeClr val="tx1"/>
          </a:solidFill>
          <a:latin typeface="Arial" pitchFamily="34" charset="0"/>
          <a:ea typeface="+mj-ea"/>
          <a:cs typeface="Arial" pitchFamily="34" charset="0"/>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extLst>
              <a:ext uri="{BEBA8EAE-BF5A-486C-A8C5-ECC9F3942E4B}">
                <a14:imgProps xmlns:a14="http://schemas.microsoft.com/office/drawing/2010/main">
                  <a14:imgLayer r:embed="rId14">
                    <a14:imgEffect>
                      <a14:sharpenSoften amount="5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DCCD61-643D-44A5-A450-3A42A50CBC1E}" type="datetimeFigureOut">
              <a:rPr lang="en-US" smtClean="0"/>
              <a:pPr/>
              <a:t>5/31/2017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2F0832-F084-422D-97D1-AF848F4F2C34}" type="slidenum">
              <a:rPr lang="en-US" smtClean="0"/>
              <a:pPr/>
              <a:t>‹#›</a:t>
            </a:fld>
            <a:endParaRPr lang="en-US"/>
          </a:p>
        </p:txBody>
      </p:sp>
    </p:spTree>
    <p:extLst>
      <p:ext uri="{BB962C8B-B14F-4D97-AF65-F5344CB8AC3E}">
        <p14:creationId xmlns:p14="http://schemas.microsoft.com/office/powerpoint/2010/main" val="328635735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free-powerpoint-templates-design.com/free-powerpoint-templates-desig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
          <p:cNvSpPr txBox="1">
            <a:spLocks noChangeArrowheads="1"/>
          </p:cNvSpPr>
          <p:nvPr/>
        </p:nvSpPr>
        <p:spPr bwMode="auto">
          <a:xfrm>
            <a:off x="3851920" y="4077072"/>
            <a:ext cx="5293635" cy="1508105"/>
          </a:xfrm>
          <a:prstGeom prst="rect">
            <a:avLst/>
          </a:prstGeom>
          <a:noFill/>
          <a:ln w="9525">
            <a:noFill/>
            <a:miter lim="800000"/>
            <a:headEnd/>
            <a:tailEnd/>
          </a:ln>
        </p:spPr>
        <p:txBody>
          <a:bodyPr wrap="square">
            <a:spAutoFit/>
          </a:bodyPr>
          <a:lstStyle/>
          <a:p>
            <a:pPr algn="ctr"/>
            <a:r>
              <a:rPr lang="el-GR" altLang="ko-KR" sz="3200" b="1" dirty="0" smtClean="0">
                <a:solidFill>
                  <a:srgbClr val="E9B011"/>
                </a:solidFill>
                <a:latin typeface="Arial Narrow" pitchFamily="34" charset="0"/>
                <a:ea typeface="맑은 고딕" pitchFamily="50" charset="-127"/>
                <a:cs typeface="Calibri" pitchFamily="34" charset="0"/>
              </a:rPr>
              <a:t>«</a:t>
            </a:r>
            <a:r>
              <a:rPr lang="el-GR" altLang="ko-KR" sz="2800" b="1" dirty="0" smtClean="0">
                <a:solidFill>
                  <a:srgbClr val="E9B011"/>
                </a:solidFill>
                <a:latin typeface="Arial Narrow" pitchFamily="34" charset="0"/>
                <a:ea typeface="맑은 고딕" pitchFamily="50" charset="-127"/>
                <a:cs typeface="Calibri" pitchFamily="34" charset="0"/>
              </a:rPr>
              <a:t>Ο ρόλος του νοσηλευτή στις Μονάδες Ψυχοκοινωνικής Αποκατάστασης</a:t>
            </a:r>
            <a:r>
              <a:rPr lang="el-GR" altLang="ko-KR" sz="3200" b="1" dirty="0" smtClean="0">
                <a:solidFill>
                  <a:srgbClr val="E9B011"/>
                </a:solidFill>
                <a:latin typeface="Arial Narrow" pitchFamily="34" charset="0"/>
                <a:ea typeface="맑은 고딕" pitchFamily="50" charset="-127"/>
                <a:cs typeface="Calibri" pitchFamily="34" charset="0"/>
              </a:rPr>
              <a:t>»</a:t>
            </a:r>
            <a:endParaRPr lang="en-US" altLang="ko-KR" sz="3200" b="1" dirty="0" smtClean="0">
              <a:solidFill>
                <a:srgbClr val="E9B011"/>
              </a:solidFill>
              <a:latin typeface="Arial Narrow" pitchFamily="34" charset="0"/>
              <a:ea typeface="맑은 고딕" pitchFamily="50" charset="-127"/>
              <a:cs typeface="Calibri" pitchFamily="34" charset="0"/>
            </a:endParaRPr>
          </a:p>
        </p:txBody>
      </p:sp>
      <p:sp>
        <p:nvSpPr>
          <p:cNvPr id="7" name="TextBox 6">
            <a:hlinkClick r:id="rId2"/>
          </p:cNvPr>
          <p:cNvSpPr txBox="1"/>
          <p:nvPr/>
        </p:nvSpPr>
        <p:spPr>
          <a:xfrm>
            <a:off x="4860032" y="6073170"/>
            <a:ext cx="4083879" cy="954107"/>
          </a:xfrm>
          <a:prstGeom prst="rect">
            <a:avLst/>
          </a:prstGeom>
          <a:noFill/>
        </p:spPr>
        <p:txBody>
          <a:bodyPr wrap="square" rtlCol="0">
            <a:spAutoFit/>
          </a:bodyPr>
          <a:lstStyle/>
          <a:p>
            <a:r>
              <a:rPr lang="el-GR" altLang="ko-KR" sz="1400" b="1" dirty="0" err="1" smtClean="0">
                <a:solidFill>
                  <a:srgbClr val="E9B011"/>
                </a:solidFill>
                <a:latin typeface="Arial Narrow" pitchFamily="34" charset="0"/>
                <a:cs typeface="Calibri" pitchFamily="34" charset="0"/>
              </a:rPr>
              <a:t>Μαναγλιώτη</a:t>
            </a:r>
            <a:r>
              <a:rPr lang="el-GR" altLang="ko-KR" sz="1400" b="1" dirty="0" smtClean="0">
                <a:solidFill>
                  <a:srgbClr val="E9B011"/>
                </a:solidFill>
                <a:latin typeface="Arial Narrow" pitchFamily="34" charset="0"/>
                <a:cs typeface="Calibri" pitchFamily="34" charset="0"/>
              </a:rPr>
              <a:t> Μαρία, Θεραπεύτρια Μ.Ψ.Α</a:t>
            </a:r>
          </a:p>
          <a:p>
            <a:r>
              <a:rPr lang="el-GR" altLang="ko-KR" sz="1400" b="1" dirty="0" err="1" smtClean="0">
                <a:solidFill>
                  <a:srgbClr val="E9B011"/>
                </a:solidFill>
                <a:latin typeface="Arial Narrow" pitchFamily="34" charset="0"/>
                <a:cs typeface="Calibri" pitchFamily="34" charset="0"/>
              </a:rPr>
              <a:t>Ξαγάρα</a:t>
            </a:r>
            <a:r>
              <a:rPr lang="el-GR" altLang="ko-KR" sz="1400" b="1" dirty="0" smtClean="0">
                <a:solidFill>
                  <a:srgbClr val="E9B011"/>
                </a:solidFill>
                <a:latin typeface="Arial Narrow" pitchFamily="34" charset="0"/>
                <a:cs typeface="Calibri" pitchFamily="34" charset="0"/>
              </a:rPr>
              <a:t> Ευθαλία, ΤΕ Νοσηλεύτρια</a:t>
            </a:r>
            <a:endParaRPr lang="en-US" altLang="ko-KR" sz="1400" b="1" dirty="0" smtClean="0">
              <a:solidFill>
                <a:srgbClr val="E9B011"/>
              </a:solidFill>
              <a:latin typeface="Arial Narrow" pitchFamily="34" charset="0"/>
              <a:cs typeface="Calibri" pitchFamily="34" charset="0"/>
            </a:endParaRPr>
          </a:p>
          <a:p>
            <a:r>
              <a:rPr lang="el-GR" altLang="ko-KR" sz="1400" b="1" dirty="0" err="1" smtClean="0">
                <a:solidFill>
                  <a:srgbClr val="E9B011"/>
                </a:solidFill>
                <a:latin typeface="Arial Narrow" pitchFamily="34" charset="0"/>
                <a:cs typeface="Calibri" pitchFamily="34" charset="0"/>
              </a:rPr>
              <a:t>Χαντζοπούλου</a:t>
            </a:r>
            <a:r>
              <a:rPr lang="el-GR" altLang="ko-KR" sz="1400" b="1" dirty="0" smtClean="0">
                <a:solidFill>
                  <a:srgbClr val="E9B011"/>
                </a:solidFill>
                <a:latin typeface="Arial Narrow" pitchFamily="34" charset="0"/>
                <a:cs typeface="Calibri" pitchFamily="34" charset="0"/>
              </a:rPr>
              <a:t> Ελένη, Ψυχολόγος </a:t>
            </a:r>
            <a:r>
              <a:rPr lang="en-US" altLang="ko-KR" sz="1400" b="1" dirty="0" err="1">
                <a:solidFill>
                  <a:srgbClr val="E9B011"/>
                </a:solidFill>
                <a:latin typeface="Arial Narrow" pitchFamily="34" charset="0"/>
                <a:cs typeface="Calibri" pitchFamily="34" charset="0"/>
              </a:rPr>
              <a:t>Msc</a:t>
            </a:r>
            <a:endParaRPr lang="el-GR" altLang="ko-KR" sz="1400" b="1" dirty="0">
              <a:solidFill>
                <a:srgbClr val="E9B011"/>
              </a:solidFill>
              <a:latin typeface="Arial Narrow" pitchFamily="34" charset="0"/>
              <a:cs typeface="Calibri" pitchFamily="34" charset="0"/>
            </a:endParaRPr>
          </a:p>
          <a:p>
            <a:endParaRPr lang="ko-KR" altLang="en-US" sz="1400" b="1" dirty="0">
              <a:solidFill>
                <a:srgbClr val="E9B011"/>
              </a:solidFill>
              <a:latin typeface="Calibri" pitchFamily="34" charset="0"/>
              <a:cs typeface="Calibri" pitchFamily="34" charset="0"/>
            </a:endParaRPr>
          </a:p>
        </p:txBody>
      </p:sp>
      <p:pic>
        <p:nvPicPr>
          <p:cNvPr id="1026" name="Picture 2" descr="ekpsy new logo_high res_gr"/>
          <p:cNvPicPr>
            <a:picLocks noChangeAspect="1" noChangeArrowheads="1"/>
          </p:cNvPicPr>
          <p:nvPr/>
        </p:nvPicPr>
        <p:blipFill>
          <a:blip r:embed="rId3" cstate="print">
            <a:extLst>
              <a:ext uri="{28A0092B-C50C-407E-A947-70E740481C1C}">
                <a14:useLocalDpi xmlns:a14="http://schemas.microsoft.com/office/drawing/2010/main" val="0"/>
              </a:ext>
            </a:extLst>
          </a:blip>
          <a:srcRect t="2965" b="4546"/>
          <a:stretch>
            <a:fillRect/>
          </a:stretch>
        </p:blipFill>
        <p:spPr bwMode="auto">
          <a:xfrm>
            <a:off x="4644008" y="1988840"/>
            <a:ext cx="3744416" cy="1440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12217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8878"/>
            <a:ext cx="7524328" cy="1069514"/>
          </a:xfrm>
        </p:spPr>
        <p:txBody>
          <a:bodyPr/>
          <a:lstStyle/>
          <a:p>
            <a:r>
              <a:rPr lang="el-GR" dirty="0" smtClean="0">
                <a:solidFill>
                  <a:schemeClr val="tx1"/>
                </a:solidFill>
              </a:rPr>
              <a:t>Παρουσίαση περιστατικού</a:t>
            </a:r>
            <a:r>
              <a:rPr lang="en-US" dirty="0" smtClean="0">
                <a:solidFill>
                  <a:schemeClr val="tx1"/>
                </a:solidFill>
              </a:rPr>
              <a:t> (1)</a:t>
            </a:r>
            <a:endParaRPr lang="el-GR" dirty="0">
              <a:solidFill>
                <a:schemeClr val="tx1"/>
              </a:solidFill>
            </a:endParaRPr>
          </a:p>
        </p:txBody>
      </p:sp>
      <p:sp>
        <p:nvSpPr>
          <p:cNvPr id="3" name="Θέση περιεχομένου 2"/>
          <p:cNvSpPr>
            <a:spLocks noGrp="1"/>
          </p:cNvSpPr>
          <p:nvPr>
            <p:ph idx="1"/>
          </p:nvPr>
        </p:nvSpPr>
        <p:spPr>
          <a:xfrm>
            <a:off x="1763688" y="1412776"/>
            <a:ext cx="6563072" cy="3960440"/>
          </a:xfrm>
        </p:spPr>
        <p:txBody>
          <a:bodyPr/>
          <a:lstStyle/>
          <a:p>
            <a:endParaRPr lang="en-US" b="1" dirty="0" smtClean="0">
              <a:solidFill>
                <a:schemeClr val="tx1"/>
              </a:solidFill>
              <a:latin typeface="Arial Narrow" pitchFamily="34" charset="0"/>
            </a:endParaRPr>
          </a:p>
          <a:p>
            <a:endParaRPr lang="en-US" b="1" dirty="0">
              <a:solidFill>
                <a:schemeClr val="tx1"/>
              </a:solidFill>
              <a:latin typeface="Arial Narrow" pitchFamily="34" charset="0"/>
            </a:endParaRPr>
          </a:p>
          <a:p>
            <a:endParaRPr lang="en-US" b="1" dirty="0" smtClean="0">
              <a:solidFill>
                <a:schemeClr val="tx1"/>
              </a:solidFill>
              <a:latin typeface="Arial Narrow" pitchFamily="34" charset="0"/>
            </a:endParaRPr>
          </a:p>
          <a:p>
            <a:r>
              <a:rPr lang="el-GR" b="1" dirty="0" smtClean="0">
                <a:solidFill>
                  <a:schemeClr val="tx1"/>
                </a:solidFill>
                <a:latin typeface="Arial Narrow" pitchFamily="34" charset="0"/>
              </a:rPr>
              <a:t>Κοινωνικό και Ψυχιατρικό Ιστορικό</a:t>
            </a:r>
          </a:p>
          <a:p>
            <a:pPr marL="342900" indent="-342900">
              <a:buFont typeface="Courier New" panose="02070309020205020404" pitchFamily="49" charset="0"/>
              <a:buChar char="o"/>
            </a:pPr>
            <a:r>
              <a:rPr lang="el-GR" dirty="0" smtClean="0">
                <a:solidFill>
                  <a:schemeClr val="tx1"/>
                </a:solidFill>
                <a:latin typeface="Arial Narrow" pitchFamily="34" charset="0"/>
              </a:rPr>
              <a:t>Γυναίκα, 53 ετών </a:t>
            </a:r>
          </a:p>
          <a:p>
            <a:pPr marL="342900" indent="-342900">
              <a:buFont typeface="Courier New" panose="02070309020205020404" pitchFamily="49" charset="0"/>
              <a:buChar char="o"/>
            </a:pPr>
            <a:r>
              <a:rPr lang="el-GR" dirty="0" smtClean="0">
                <a:solidFill>
                  <a:schemeClr val="tx1"/>
                </a:solidFill>
                <a:latin typeface="Arial Narrow" pitchFamily="34" charset="0"/>
              </a:rPr>
              <a:t>Διαζευγμένη με δυο παιδιά</a:t>
            </a:r>
          </a:p>
          <a:p>
            <a:pPr marL="342900" indent="-342900">
              <a:buFont typeface="Courier New" panose="02070309020205020404" pitchFamily="49" charset="0"/>
              <a:buChar char="o"/>
            </a:pPr>
            <a:r>
              <a:rPr lang="el-GR" dirty="0" smtClean="0">
                <a:solidFill>
                  <a:schemeClr val="tx1"/>
                </a:solidFill>
                <a:latin typeface="Arial Narrow" pitchFamily="34" charset="0"/>
              </a:rPr>
              <a:t>Προσέλευση στις ΜΨΑ της  ΕΚΨ&amp;ΨΥ στις 26/05/2014</a:t>
            </a:r>
          </a:p>
          <a:p>
            <a:pPr marL="342900" indent="-342900">
              <a:buFont typeface="Courier New" panose="02070309020205020404" pitchFamily="49" charset="0"/>
              <a:buChar char="o"/>
            </a:pPr>
            <a:r>
              <a:rPr lang="el-GR" dirty="0" smtClean="0">
                <a:solidFill>
                  <a:schemeClr val="tx1"/>
                </a:solidFill>
                <a:latin typeface="Arial Narrow" pitchFamily="34" charset="0"/>
              </a:rPr>
              <a:t>Αίτημα από την Κ.Υ του Γ.Ν.Ευαγγελισμού για  φιλοξενία</a:t>
            </a:r>
          </a:p>
          <a:p>
            <a:pPr marL="342900" indent="-342900">
              <a:buFont typeface="Courier New" panose="02070309020205020404" pitchFamily="49" charset="0"/>
              <a:buChar char="o"/>
            </a:pPr>
            <a:r>
              <a:rPr lang="el-GR" dirty="0" smtClean="0">
                <a:solidFill>
                  <a:schemeClr val="tx1"/>
                </a:solidFill>
                <a:latin typeface="Arial Narrow" pitchFamily="34" charset="0"/>
              </a:rPr>
              <a:t>Διάγνωση: Διπολική διαταραχή (</a:t>
            </a:r>
            <a:r>
              <a:rPr lang="en-US" dirty="0">
                <a:solidFill>
                  <a:schemeClr val="tx1"/>
                </a:solidFill>
                <a:latin typeface="Arial Narrow" pitchFamily="34" charset="0"/>
              </a:rPr>
              <a:t>F</a:t>
            </a:r>
            <a:r>
              <a:rPr lang="en-US" dirty="0" smtClean="0">
                <a:solidFill>
                  <a:schemeClr val="tx1"/>
                </a:solidFill>
                <a:latin typeface="Arial Narrow" pitchFamily="34" charset="0"/>
              </a:rPr>
              <a:t>31)</a:t>
            </a:r>
            <a:endParaRPr lang="el-GR" dirty="0" smtClean="0">
              <a:solidFill>
                <a:schemeClr val="tx1"/>
              </a:solidFill>
              <a:latin typeface="Arial Narrow" pitchFamily="34" charset="0"/>
            </a:endParaRPr>
          </a:p>
          <a:p>
            <a:pPr marL="342900" indent="-342900">
              <a:buFont typeface="Courier New" panose="02070309020205020404" pitchFamily="49" charset="0"/>
              <a:buChar char="o"/>
            </a:pPr>
            <a:endParaRPr lang="el-GR" dirty="0" smtClean="0">
              <a:solidFill>
                <a:schemeClr val="tx1"/>
              </a:solidFill>
              <a:latin typeface="Arial Narrow" pitchFamily="34" charset="0"/>
            </a:endParaRPr>
          </a:p>
          <a:p>
            <a:r>
              <a:rPr lang="el-GR" b="1" dirty="0" smtClean="0">
                <a:solidFill>
                  <a:schemeClr val="tx1"/>
                </a:solidFill>
                <a:latin typeface="Arial Narrow" pitchFamily="34" charset="0"/>
              </a:rPr>
              <a:t>Παθολογικό Ιστορικό</a:t>
            </a:r>
          </a:p>
          <a:p>
            <a:pPr marL="342900" indent="-342900">
              <a:buFont typeface="Courier New" panose="02070309020205020404" pitchFamily="49" charset="0"/>
              <a:buChar char="o"/>
            </a:pPr>
            <a:r>
              <a:rPr lang="el-GR" dirty="0" smtClean="0">
                <a:solidFill>
                  <a:schemeClr val="tx1"/>
                </a:solidFill>
                <a:latin typeface="Arial Narrow" pitchFamily="34" charset="0"/>
              </a:rPr>
              <a:t>Εμφάνιση σακχαρώδους διαβήτη, Δεκέμβριος 2015</a:t>
            </a:r>
          </a:p>
          <a:p>
            <a:pPr marL="342900" indent="-342900">
              <a:buFont typeface="Courier New" panose="02070309020205020404" pitchFamily="49" charset="0"/>
              <a:buChar char="o"/>
            </a:pPr>
            <a:r>
              <a:rPr lang="el-GR" dirty="0" smtClean="0">
                <a:solidFill>
                  <a:schemeClr val="tx1"/>
                </a:solidFill>
                <a:latin typeface="Arial Narrow" pitchFamily="34" charset="0"/>
              </a:rPr>
              <a:t>Διαβήτης τύπου 2</a:t>
            </a:r>
          </a:p>
          <a:p>
            <a:pPr marL="342900" indent="-342900">
              <a:buFont typeface="Courier New" panose="02070309020205020404" pitchFamily="49" charset="0"/>
              <a:buChar char="o"/>
            </a:pPr>
            <a:endParaRPr lang="el-GR" dirty="0" smtClean="0">
              <a:solidFill>
                <a:schemeClr val="tx1"/>
              </a:solidFill>
              <a:latin typeface="Arial Narrow" pitchFamily="34" charset="0"/>
            </a:endParaRPr>
          </a:p>
          <a:p>
            <a:endParaRPr lang="el-GR" dirty="0">
              <a:solidFill>
                <a:schemeClr val="tx1"/>
              </a:solidFill>
              <a:latin typeface="Arial Narrow" pitchFamily="34" charset="0"/>
            </a:endParaRPr>
          </a:p>
          <a:p>
            <a:endParaRPr lang="el-GR" sz="1100" dirty="0" smtClean="0">
              <a:solidFill>
                <a:schemeClr val="tx1"/>
              </a:solidFill>
            </a:endParaRPr>
          </a:p>
          <a:p>
            <a:endParaRPr lang="el-GR" dirty="0">
              <a:solidFill>
                <a:schemeClr val="tx1"/>
              </a:solidFill>
            </a:endParaRPr>
          </a:p>
        </p:txBody>
      </p:sp>
    </p:spTree>
    <p:extLst>
      <p:ext uri="{BB962C8B-B14F-4D97-AF65-F5344CB8AC3E}">
        <p14:creationId xmlns:p14="http://schemas.microsoft.com/office/powerpoint/2010/main" val="1924701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44624"/>
            <a:ext cx="8892480" cy="1024890"/>
          </a:xfrm>
        </p:spPr>
        <p:txBody>
          <a:bodyPr/>
          <a:lstStyle/>
          <a:p>
            <a:r>
              <a:rPr lang="el-GR" dirty="0">
                <a:solidFill>
                  <a:schemeClr val="tx1"/>
                </a:solidFill>
              </a:rPr>
              <a:t>Παρουσίαση περιστατικού</a:t>
            </a:r>
            <a:r>
              <a:rPr lang="en-US" dirty="0">
                <a:solidFill>
                  <a:schemeClr val="tx1"/>
                </a:solidFill>
              </a:rPr>
              <a:t> </a:t>
            </a:r>
            <a:r>
              <a:rPr lang="en-US" dirty="0" smtClean="0">
                <a:solidFill>
                  <a:schemeClr val="tx1"/>
                </a:solidFill>
              </a:rPr>
              <a:t>(2)</a:t>
            </a:r>
            <a:endParaRPr lang="el-GR" dirty="0">
              <a:solidFill>
                <a:schemeClr val="tx1"/>
              </a:solidFill>
            </a:endParaRPr>
          </a:p>
        </p:txBody>
      </p:sp>
      <p:sp>
        <p:nvSpPr>
          <p:cNvPr id="3" name="Θέση περιεχομένου 2"/>
          <p:cNvSpPr>
            <a:spLocks noGrp="1"/>
          </p:cNvSpPr>
          <p:nvPr>
            <p:ph idx="1"/>
          </p:nvPr>
        </p:nvSpPr>
        <p:spPr>
          <a:xfrm>
            <a:off x="1691680" y="1402516"/>
            <a:ext cx="6563072" cy="3312368"/>
          </a:xfrm>
        </p:spPr>
        <p:txBody>
          <a:bodyPr/>
          <a:lstStyle/>
          <a:p>
            <a:r>
              <a:rPr lang="el-GR" b="1" dirty="0" smtClean="0">
                <a:solidFill>
                  <a:schemeClr val="tx1"/>
                </a:solidFill>
                <a:latin typeface="Arial Narrow" pitchFamily="34" charset="0"/>
              </a:rPr>
              <a:t>Επιπτώσεις στην ψυχολογία του μέλους</a:t>
            </a:r>
          </a:p>
          <a:p>
            <a:pPr marL="342900" indent="-342900">
              <a:buFont typeface="Courier New" panose="02070309020205020404" pitchFamily="49" charset="0"/>
              <a:buChar char="o"/>
            </a:pPr>
            <a:r>
              <a:rPr lang="el-GR" dirty="0" smtClean="0">
                <a:solidFill>
                  <a:schemeClr val="tx1"/>
                </a:solidFill>
                <a:latin typeface="Arial Narrow" pitchFamily="34" charset="0"/>
              </a:rPr>
              <a:t>Άγχος και ανησυχία</a:t>
            </a:r>
          </a:p>
          <a:p>
            <a:pPr marL="342900" indent="-342900">
              <a:buFont typeface="Courier New" panose="02070309020205020404" pitchFamily="49" charset="0"/>
              <a:buChar char="o"/>
            </a:pPr>
            <a:r>
              <a:rPr lang="el-GR" dirty="0" smtClean="0">
                <a:solidFill>
                  <a:schemeClr val="tx1"/>
                </a:solidFill>
                <a:latin typeface="Arial Narrow" pitchFamily="34" charset="0"/>
              </a:rPr>
              <a:t>Διαταραχές Ύπνου</a:t>
            </a:r>
          </a:p>
          <a:p>
            <a:pPr marL="342900" indent="-342900">
              <a:buFont typeface="Courier New" panose="02070309020205020404" pitchFamily="49" charset="0"/>
              <a:buChar char="o"/>
            </a:pPr>
            <a:r>
              <a:rPr lang="el-GR" dirty="0" smtClean="0">
                <a:solidFill>
                  <a:schemeClr val="tx1"/>
                </a:solidFill>
                <a:latin typeface="Arial Narrow" pitchFamily="34" charset="0"/>
              </a:rPr>
              <a:t>Φόβος</a:t>
            </a:r>
          </a:p>
          <a:p>
            <a:pPr marL="342900" indent="-342900">
              <a:buFont typeface="Courier New" panose="02070309020205020404" pitchFamily="49" charset="0"/>
              <a:buChar char="o"/>
            </a:pPr>
            <a:endParaRPr lang="el-GR" dirty="0">
              <a:solidFill>
                <a:schemeClr val="tx1"/>
              </a:solidFill>
            </a:endParaRPr>
          </a:p>
          <a:p>
            <a:pPr marL="342900" indent="-342900">
              <a:buFont typeface="Courier New" panose="02070309020205020404" pitchFamily="49" charset="0"/>
              <a:buChar char="o"/>
            </a:pPr>
            <a:endParaRPr lang="el-GR" dirty="0" smtClean="0">
              <a:solidFill>
                <a:schemeClr val="tx1"/>
              </a:solidFill>
            </a:endParaRPr>
          </a:p>
          <a:p>
            <a:endParaRPr lang="el-GR" dirty="0" smtClean="0">
              <a:solidFill>
                <a:schemeClr val="tx1"/>
              </a:solidFill>
            </a:endParaRPr>
          </a:p>
          <a:p>
            <a:pPr marL="342900" indent="-342900">
              <a:buFont typeface="Courier New" panose="02070309020205020404" pitchFamily="49" charset="0"/>
              <a:buChar char="o"/>
            </a:pPr>
            <a:endParaRPr lang="el-GR" dirty="0">
              <a:solidFill>
                <a:schemeClr val="tx1"/>
              </a:solidFill>
            </a:endParaRPr>
          </a:p>
          <a:p>
            <a:pPr marL="342900" indent="-342900">
              <a:buFont typeface="Courier New" panose="02070309020205020404" pitchFamily="49" charset="0"/>
              <a:buChar char="o"/>
            </a:pPr>
            <a:endParaRPr lang="el-GR" dirty="0" smtClean="0">
              <a:solidFill>
                <a:schemeClr val="tx1"/>
              </a:solidFill>
            </a:endParaRPr>
          </a:p>
        </p:txBody>
      </p:sp>
      <p:sp>
        <p:nvSpPr>
          <p:cNvPr id="4" name="TextBox 3"/>
          <p:cNvSpPr txBox="1"/>
          <p:nvPr/>
        </p:nvSpPr>
        <p:spPr>
          <a:xfrm>
            <a:off x="1691680" y="3548438"/>
            <a:ext cx="5688632" cy="2523768"/>
          </a:xfrm>
          <a:prstGeom prst="rect">
            <a:avLst/>
          </a:prstGeom>
          <a:noFill/>
        </p:spPr>
        <p:txBody>
          <a:bodyPr wrap="square" rtlCol="0">
            <a:spAutoFit/>
          </a:bodyPr>
          <a:lstStyle/>
          <a:p>
            <a:r>
              <a:rPr lang="el-GR" sz="2000" b="1" dirty="0" smtClean="0">
                <a:latin typeface="Arial Narrow" pitchFamily="34" charset="0"/>
                <a:cs typeface="Arial" panose="020B0604020202020204" pitchFamily="34" charset="0"/>
              </a:rPr>
              <a:t>Επιπτώσεις στην λειτουργικότητα του μέλους</a:t>
            </a:r>
          </a:p>
          <a:p>
            <a:pPr marL="285750" indent="-285750">
              <a:lnSpc>
                <a:spcPct val="150000"/>
              </a:lnSpc>
              <a:buFont typeface="Courier New" panose="02070309020205020404" pitchFamily="49" charset="0"/>
              <a:buChar char="o"/>
            </a:pPr>
            <a:r>
              <a:rPr lang="el-GR" sz="2000" dirty="0" smtClean="0">
                <a:latin typeface="Arial Narrow" pitchFamily="34" charset="0"/>
                <a:cs typeface="Arial" panose="020B0604020202020204" pitchFamily="34" charset="0"/>
              </a:rPr>
              <a:t>Αλλαγή διατροφικών συνηθειών</a:t>
            </a:r>
          </a:p>
          <a:p>
            <a:pPr marL="285750" indent="-285750">
              <a:lnSpc>
                <a:spcPct val="150000"/>
              </a:lnSpc>
              <a:buFont typeface="Courier New" panose="02070309020205020404" pitchFamily="49" charset="0"/>
              <a:buChar char="o"/>
            </a:pPr>
            <a:r>
              <a:rPr lang="el-GR" sz="2000" dirty="0" smtClean="0">
                <a:latin typeface="Arial Narrow" pitchFamily="34" charset="0"/>
                <a:cs typeface="Arial" panose="020B0604020202020204" pitchFamily="34" charset="0"/>
              </a:rPr>
              <a:t>Καθημερινή μέτρηση τιμών σακχάρου</a:t>
            </a:r>
          </a:p>
          <a:p>
            <a:pPr marL="285750" indent="-285750">
              <a:lnSpc>
                <a:spcPct val="150000"/>
              </a:lnSpc>
              <a:buFont typeface="Courier New" panose="02070309020205020404" pitchFamily="49" charset="0"/>
              <a:buChar char="o"/>
            </a:pPr>
            <a:r>
              <a:rPr lang="el-GR" sz="2000" dirty="0" smtClean="0">
                <a:latin typeface="Arial Narrow" pitchFamily="34" charset="0"/>
                <a:cs typeface="Arial" panose="020B0604020202020204" pitchFamily="34" charset="0"/>
              </a:rPr>
              <a:t>Τακτικός οργανικός έλεγχος</a:t>
            </a:r>
          </a:p>
          <a:p>
            <a:pPr marL="285750" indent="-285750">
              <a:lnSpc>
                <a:spcPct val="150000"/>
              </a:lnSpc>
              <a:buFont typeface="Courier New" panose="02070309020205020404" pitchFamily="49" charset="0"/>
              <a:buChar char="o"/>
            </a:pPr>
            <a:r>
              <a:rPr lang="el-GR" sz="2000" dirty="0" smtClean="0">
                <a:latin typeface="Arial Narrow" pitchFamily="34" charset="0"/>
                <a:cs typeface="Arial" panose="020B0604020202020204" pitchFamily="34" charset="0"/>
              </a:rPr>
              <a:t>Ασυνέπεια τήρησης του Α.Θ.Π</a:t>
            </a:r>
          </a:p>
          <a:p>
            <a:pPr marL="285750" indent="-285750">
              <a:buFont typeface="Courier New" panose="02070309020205020404" pitchFamily="49" charset="0"/>
              <a:buChar char="o"/>
            </a:pPr>
            <a:endParaRPr lang="el-GR" b="1" dirty="0"/>
          </a:p>
        </p:txBody>
      </p:sp>
    </p:spTree>
    <p:extLst>
      <p:ext uri="{BB962C8B-B14F-4D97-AF65-F5344CB8AC3E}">
        <p14:creationId xmlns:p14="http://schemas.microsoft.com/office/powerpoint/2010/main" val="16409684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0"/>
            <a:ext cx="9036496" cy="1069514"/>
          </a:xfrm>
        </p:spPr>
        <p:txBody>
          <a:bodyPr/>
          <a:lstStyle/>
          <a:p>
            <a:r>
              <a:rPr lang="el-GR" dirty="0">
                <a:solidFill>
                  <a:schemeClr val="tx1"/>
                </a:solidFill>
              </a:rPr>
              <a:t>Παρουσίαση περιστατικού</a:t>
            </a:r>
            <a:r>
              <a:rPr lang="en-US" dirty="0">
                <a:solidFill>
                  <a:schemeClr val="tx1"/>
                </a:solidFill>
              </a:rPr>
              <a:t> </a:t>
            </a:r>
            <a:r>
              <a:rPr lang="en-US" dirty="0" smtClean="0">
                <a:solidFill>
                  <a:schemeClr val="tx1"/>
                </a:solidFill>
              </a:rPr>
              <a:t>(</a:t>
            </a:r>
            <a:r>
              <a:rPr lang="el-GR" dirty="0" smtClean="0">
                <a:solidFill>
                  <a:schemeClr val="tx1"/>
                </a:solidFill>
              </a:rPr>
              <a:t>3</a:t>
            </a:r>
            <a:r>
              <a:rPr lang="en-US" dirty="0" smtClean="0">
                <a:solidFill>
                  <a:schemeClr val="tx1"/>
                </a:solidFill>
              </a:rPr>
              <a:t>)</a:t>
            </a:r>
            <a:endParaRPr lang="el-GR" dirty="0">
              <a:solidFill>
                <a:schemeClr val="tx1"/>
              </a:solidFill>
            </a:endParaRPr>
          </a:p>
        </p:txBody>
      </p:sp>
      <p:sp>
        <p:nvSpPr>
          <p:cNvPr id="3" name="Θέση περιεχομένου 2"/>
          <p:cNvSpPr>
            <a:spLocks noGrp="1"/>
          </p:cNvSpPr>
          <p:nvPr>
            <p:ph idx="1"/>
          </p:nvPr>
        </p:nvSpPr>
        <p:spPr>
          <a:xfrm>
            <a:off x="251520" y="1198412"/>
            <a:ext cx="6563072" cy="460648"/>
          </a:xfrm>
        </p:spPr>
        <p:txBody>
          <a:bodyPr/>
          <a:lstStyle/>
          <a:p>
            <a:r>
              <a:rPr lang="el-GR" b="1" dirty="0" smtClean="0">
                <a:solidFill>
                  <a:schemeClr val="tx1"/>
                </a:solidFill>
                <a:latin typeface="Arial Narrow" pitchFamily="34" charset="0"/>
              </a:rPr>
              <a:t>Θεραπευτικές Παρεμβάσεις</a:t>
            </a:r>
            <a:endParaRPr lang="el-GR" b="1" dirty="0">
              <a:solidFill>
                <a:schemeClr val="tx1"/>
              </a:solidFill>
              <a:latin typeface="Arial Narrow" pitchFamily="34" charset="0"/>
            </a:endParaRPr>
          </a:p>
        </p:txBody>
      </p:sp>
      <p:sp>
        <p:nvSpPr>
          <p:cNvPr id="5" name="TextBox 4"/>
          <p:cNvSpPr txBox="1"/>
          <p:nvPr/>
        </p:nvSpPr>
        <p:spPr>
          <a:xfrm>
            <a:off x="323528" y="1628800"/>
            <a:ext cx="8391876" cy="5416868"/>
          </a:xfrm>
          <a:prstGeom prst="rect">
            <a:avLst/>
          </a:prstGeom>
          <a:noFill/>
        </p:spPr>
        <p:txBody>
          <a:bodyPr wrap="square" rtlCol="0">
            <a:spAutoFit/>
          </a:bodyPr>
          <a:lstStyle/>
          <a:p>
            <a:pPr marL="285750" lvl="0" indent="-285750" algn="just">
              <a:spcAft>
                <a:spcPts val="1200"/>
              </a:spcAft>
              <a:buFont typeface="Courier New" panose="02070309020205020404" pitchFamily="49" charset="0"/>
              <a:buChar char="o"/>
            </a:pPr>
            <a:endParaRPr lang="en-US" sz="2000" dirty="0" smtClean="0">
              <a:latin typeface="Arial Narrow" pitchFamily="34" charset="0"/>
              <a:cs typeface="Calibri" pitchFamily="34" charset="0"/>
            </a:endParaRPr>
          </a:p>
          <a:p>
            <a:pPr marL="285750" lvl="0" indent="-285750" algn="just">
              <a:spcAft>
                <a:spcPts val="1200"/>
              </a:spcAft>
              <a:buFont typeface="Courier New" panose="02070309020205020404" pitchFamily="49" charset="0"/>
              <a:buChar char="o"/>
            </a:pPr>
            <a:r>
              <a:rPr lang="el-GR" sz="2000" dirty="0" smtClean="0">
                <a:latin typeface="Arial Narrow" pitchFamily="34" charset="0"/>
                <a:cs typeface="Calibri" pitchFamily="34" charset="0"/>
              </a:rPr>
              <a:t>Συνεργασία με διατροφολόγο -Διαμόρφωση εβδομαδιαίου  διατροφολογίου</a:t>
            </a:r>
          </a:p>
          <a:p>
            <a:pPr marL="285750" lvl="0" indent="-285750" algn="just">
              <a:spcAft>
                <a:spcPts val="1200"/>
              </a:spcAft>
              <a:buFont typeface="Courier New" panose="02070309020205020404" pitchFamily="49" charset="0"/>
              <a:buChar char="o"/>
            </a:pPr>
            <a:r>
              <a:rPr lang="el-GR" sz="2000" dirty="0" smtClean="0">
                <a:latin typeface="Arial Narrow" pitchFamily="34" charset="0"/>
                <a:cs typeface="Calibri" pitchFamily="34" charset="0"/>
              </a:rPr>
              <a:t>Συνεργασία με ενδοκρινολόγο – Ενημέρωση για τη νόσο και </a:t>
            </a:r>
            <a:r>
              <a:rPr lang="el-GR" sz="2000" dirty="0">
                <a:latin typeface="Arial Narrow" pitchFamily="34" charset="0"/>
                <a:cs typeface="Calibri" pitchFamily="34" charset="0"/>
              </a:rPr>
              <a:t>ε</a:t>
            </a:r>
            <a:r>
              <a:rPr lang="el-GR" sz="2000" dirty="0" smtClean="0">
                <a:latin typeface="Arial Narrow" pitchFamily="34" charset="0"/>
                <a:cs typeface="Calibri" pitchFamily="34" charset="0"/>
              </a:rPr>
              <a:t>κπαίδευση για την        αναγνώριση  των συμπτωμάτων</a:t>
            </a:r>
          </a:p>
          <a:p>
            <a:pPr marL="285750" lvl="0" indent="-285750" algn="just">
              <a:spcAft>
                <a:spcPts val="1200"/>
              </a:spcAft>
              <a:buFont typeface="Courier New" panose="02070309020205020404" pitchFamily="49" charset="0"/>
              <a:buChar char="o"/>
            </a:pPr>
            <a:r>
              <a:rPr lang="el-GR" sz="2000" dirty="0" smtClean="0">
                <a:latin typeface="Arial Narrow" pitchFamily="34" charset="0"/>
                <a:cs typeface="Calibri" pitchFamily="34" charset="0"/>
              </a:rPr>
              <a:t>Συνεργασία με ψυχίατρο της ΕΚΨ&amp;ΨΥ για τη ρύθμιση της ΦΑ</a:t>
            </a:r>
          </a:p>
          <a:p>
            <a:pPr marL="285750" lvl="0" indent="-285750" algn="just">
              <a:spcAft>
                <a:spcPts val="1200"/>
              </a:spcAft>
              <a:buFont typeface="Courier New" panose="02070309020205020404" pitchFamily="49" charset="0"/>
              <a:buChar char="o"/>
            </a:pPr>
            <a:r>
              <a:rPr lang="el-GR" sz="2000" dirty="0" smtClean="0">
                <a:latin typeface="Arial Narrow" pitchFamily="34" charset="0"/>
                <a:cs typeface="Calibri" pitchFamily="34" charset="0"/>
              </a:rPr>
              <a:t>Εκπαίδευση από το νοσηλευτή στις καθημερινές μετρήσεις σακχάρου και ενημέρωση των φυσιολογικών ή μη τιμών αναφοράς του </a:t>
            </a:r>
          </a:p>
          <a:p>
            <a:pPr marL="285750" lvl="0" indent="-285750" algn="just">
              <a:spcAft>
                <a:spcPts val="1200"/>
              </a:spcAft>
              <a:buFont typeface="Courier New" panose="02070309020205020404" pitchFamily="49" charset="0"/>
              <a:buChar char="o"/>
            </a:pPr>
            <a:r>
              <a:rPr lang="el-GR" sz="2000" dirty="0" smtClean="0">
                <a:latin typeface="Arial Narrow" pitchFamily="34" charset="0"/>
                <a:cs typeface="Calibri" pitchFamily="34" charset="0"/>
              </a:rPr>
              <a:t>Εκπαίδευση από νοσηλευτή στην εφαρμογή των ιατρικών οδηγιών</a:t>
            </a:r>
          </a:p>
          <a:p>
            <a:pPr marL="285750" lvl="0" indent="-285750" algn="just">
              <a:spcAft>
                <a:spcPts val="1200"/>
              </a:spcAft>
              <a:buFont typeface="Courier New" panose="02070309020205020404" pitchFamily="49" charset="0"/>
              <a:buChar char="o"/>
            </a:pPr>
            <a:r>
              <a:rPr lang="el-GR" sz="2000" dirty="0" smtClean="0">
                <a:latin typeface="Arial Narrow" pitchFamily="34" charset="0"/>
                <a:cs typeface="Calibri" pitchFamily="34" charset="0"/>
              </a:rPr>
              <a:t>Σταθερές συναντήσεις με πρόσωπο </a:t>
            </a:r>
            <a:r>
              <a:rPr lang="el-GR" sz="2000" dirty="0" err="1" smtClean="0">
                <a:latin typeface="Arial Narrow" pitchFamily="34" charset="0"/>
                <a:cs typeface="Calibri" pitchFamily="34" charset="0"/>
              </a:rPr>
              <a:t>αναφοράς(Π.Α</a:t>
            </a:r>
            <a:r>
              <a:rPr lang="el-GR" sz="2000" dirty="0" smtClean="0">
                <a:latin typeface="Arial Narrow" pitchFamily="34" charset="0"/>
                <a:cs typeface="Calibri" pitchFamily="34" charset="0"/>
              </a:rPr>
              <a:t>), ψυχολόγο και   ψυχίατρο  </a:t>
            </a:r>
          </a:p>
          <a:p>
            <a:pPr marL="285750" lvl="0" indent="-285750" algn="just">
              <a:spcAft>
                <a:spcPts val="1200"/>
              </a:spcAft>
              <a:buFont typeface="Courier New" panose="02070309020205020404" pitchFamily="49" charset="0"/>
              <a:buChar char="o"/>
            </a:pPr>
            <a:r>
              <a:rPr lang="el-GR" sz="2000" dirty="0" smtClean="0">
                <a:latin typeface="Arial Narrow" pitchFamily="34" charset="0"/>
                <a:cs typeface="Calibri" pitchFamily="34" charset="0"/>
              </a:rPr>
              <a:t>Εκπαίδευση της πολυκλαδικής ομάδας από τον νοσηλευτή για την                             συμπτωματολογία της νόσου (</a:t>
            </a:r>
            <a:r>
              <a:rPr lang="en-US" sz="2000" dirty="0" smtClean="0">
                <a:latin typeface="Arial Narrow" pitchFamily="34" charset="0"/>
                <a:cs typeface="Calibri" pitchFamily="34" charset="0"/>
              </a:rPr>
              <a:t>in service training)</a:t>
            </a:r>
          </a:p>
          <a:p>
            <a:pPr marL="285750" lvl="0" indent="-285750" algn="just">
              <a:spcAft>
                <a:spcPts val="1200"/>
              </a:spcAft>
              <a:buFont typeface="Courier New" panose="02070309020205020404" pitchFamily="49" charset="0"/>
              <a:buChar char="o"/>
            </a:pPr>
            <a:r>
              <a:rPr lang="el-GR" sz="2000" dirty="0" smtClean="0">
                <a:latin typeface="Arial Narrow" pitchFamily="34" charset="0"/>
                <a:cs typeface="Calibri" pitchFamily="34" charset="0"/>
              </a:rPr>
              <a:t>Ενημέρωση συγκατοίκων</a:t>
            </a:r>
          </a:p>
          <a:p>
            <a:pPr marL="285750" lvl="0" indent="-285750" algn="just">
              <a:spcAft>
                <a:spcPts val="1200"/>
              </a:spcAft>
              <a:buFont typeface="Courier New" panose="02070309020205020404" pitchFamily="49" charset="0"/>
              <a:buChar char="o"/>
            </a:pPr>
            <a:endParaRPr lang="el-GR" sz="1600" dirty="0" smtClean="0">
              <a:latin typeface="Calibri" pitchFamily="34" charset="0"/>
              <a:cs typeface="Calibri" pitchFamily="34" charset="0"/>
            </a:endParaRPr>
          </a:p>
        </p:txBody>
      </p:sp>
    </p:spTree>
    <p:extLst>
      <p:ext uri="{BB962C8B-B14F-4D97-AF65-F5344CB8AC3E}">
        <p14:creationId xmlns:p14="http://schemas.microsoft.com/office/powerpoint/2010/main" val="24751826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55230"/>
            <a:ext cx="9036496" cy="1069514"/>
          </a:xfrm>
        </p:spPr>
        <p:txBody>
          <a:bodyPr/>
          <a:lstStyle/>
          <a:p>
            <a:r>
              <a:rPr lang="el-GR" dirty="0" smtClean="0"/>
              <a:t>   </a:t>
            </a:r>
            <a:r>
              <a:rPr lang="el-GR" dirty="0" smtClean="0">
                <a:solidFill>
                  <a:schemeClr val="tx1"/>
                </a:solidFill>
                <a:latin typeface="Arial Narrow" pitchFamily="34" charset="0"/>
              </a:rPr>
              <a:t>Παρουσίαση </a:t>
            </a:r>
            <a:r>
              <a:rPr lang="el-GR" dirty="0">
                <a:solidFill>
                  <a:schemeClr val="tx1"/>
                </a:solidFill>
                <a:latin typeface="Arial Narrow" pitchFamily="34" charset="0"/>
              </a:rPr>
              <a:t>περιστατικού</a:t>
            </a:r>
            <a:r>
              <a:rPr lang="en-US" dirty="0">
                <a:solidFill>
                  <a:schemeClr val="tx1"/>
                </a:solidFill>
                <a:latin typeface="Arial Narrow" pitchFamily="34" charset="0"/>
              </a:rPr>
              <a:t> </a:t>
            </a:r>
            <a:r>
              <a:rPr lang="en-US" dirty="0" smtClean="0">
                <a:solidFill>
                  <a:schemeClr val="tx1"/>
                </a:solidFill>
                <a:latin typeface="Arial Narrow" pitchFamily="34" charset="0"/>
              </a:rPr>
              <a:t>(</a:t>
            </a:r>
            <a:r>
              <a:rPr lang="el-GR" dirty="0" smtClean="0">
                <a:solidFill>
                  <a:schemeClr val="tx1"/>
                </a:solidFill>
                <a:latin typeface="Arial Narrow" pitchFamily="34" charset="0"/>
              </a:rPr>
              <a:t>4</a:t>
            </a:r>
            <a:r>
              <a:rPr lang="en-US" dirty="0" smtClean="0">
                <a:solidFill>
                  <a:schemeClr val="tx1"/>
                </a:solidFill>
                <a:latin typeface="Arial Narrow" pitchFamily="34" charset="0"/>
              </a:rPr>
              <a:t>)</a:t>
            </a:r>
            <a:endParaRPr lang="el-GR" dirty="0">
              <a:solidFill>
                <a:schemeClr val="tx1"/>
              </a:solidFill>
              <a:latin typeface="Arial Narrow" pitchFamily="34" charset="0"/>
            </a:endParaRPr>
          </a:p>
        </p:txBody>
      </p:sp>
      <p:sp>
        <p:nvSpPr>
          <p:cNvPr id="3" name="TextBox 2"/>
          <p:cNvSpPr txBox="1"/>
          <p:nvPr/>
        </p:nvSpPr>
        <p:spPr>
          <a:xfrm>
            <a:off x="318582" y="1471656"/>
            <a:ext cx="8784976" cy="3693319"/>
          </a:xfrm>
          <a:prstGeom prst="rect">
            <a:avLst/>
          </a:prstGeom>
          <a:noFill/>
        </p:spPr>
        <p:txBody>
          <a:bodyPr wrap="square" rtlCol="0">
            <a:spAutoFit/>
          </a:bodyPr>
          <a:lstStyle/>
          <a:p>
            <a:r>
              <a:rPr lang="el-GR" sz="2000" dirty="0" smtClean="0">
                <a:latin typeface="Arial Narrow" pitchFamily="34" charset="0"/>
              </a:rPr>
              <a:t>1. Διαχείριση </a:t>
            </a:r>
            <a:r>
              <a:rPr lang="el-GR" sz="2000" dirty="0">
                <a:latin typeface="Arial Narrow" pitchFamily="34" charset="0"/>
              </a:rPr>
              <a:t>άγχους σε σχέση με τη </a:t>
            </a:r>
            <a:r>
              <a:rPr lang="el-GR" sz="2000" dirty="0" smtClean="0">
                <a:latin typeface="Arial Narrow" pitchFamily="34" charset="0"/>
              </a:rPr>
              <a:t>νόσο</a:t>
            </a:r>
          </a:p>
          <a:p>
            <a:endParaRPr lang="el-GR" sz="2000" dirty="0" smtClean="0">
              <a:latin typeface="Arial Narrow" pitchFamily="34" charset="0"/>
            </a:endParaRPr>
          </a:p>
          <a:p>
            <a:pPr marL="285750" indent="-285750">
              <a:buFont typeface="Courier New" pitchFamily="49" charset="0"/>
              <a:buChar char="o"/>
            </a:pPr>
            <a:endParaRPr lang="el-GR" sz="2000" dirty="0">
              <a:latin typeface="Arial Narrow" pitchFamily="34" charset="0"/>
            </a:endParaRPr>
          </a:p>
          <a:p>
            <a:pPr marL="285750" indent="-285750">
              <a:buFont typeface="Courier New" pitchFamily="49" charset="0"/>
              <a:buChar char="o"/>
            </a:pPr>
            <a:endParaRPr lang="el-GR" sz="2000" dirty="0" smtClean="0">
              <a:latin typeface="Arial Narrow" pitchFamily="34" charset="0"/>
            </a:endParaRPr>
          </a:p>
          <a:p>
            <a:pPr marL="285750" indent="-285750">
              <a:buFont typeface="Courier New" pitchFamily="49" charset="0"/>
              <a:buChar char="o"/>
            </a:pPr>
            <a:endParaRPr lang="el-GR" sz="2000" dirty="0">
              <a:latin typeface="Arial Narrow" pitchFamily="34" charset="0"/>
            </a:endParaRPr>
          </a:p>
          <a:p>
            <a:pPr marL="285750" indent="-285750">
              <a:buFont typeface="Courier New" pitchFamily="49" charset="0"/>
              <a:buChar char="o"/>
            </a:pPr>
            <a:endParaRPr lang="el-GR" sz="2000" dirty="0" smtClean="0">
              <a:latin typeface="Arial Narrow" pitchFamily="34" charset="0"/>
            </a:endParaRPr>
          </a:p>
          <a:p>
            <a:pPr marL="285750" indent="-285750">
              <a:buFont typeface="Courier New" pitchFamily="49" charset="0"/>
              <a:buChar char="o"/>
            </a:pPr>
            <a:endParaRPr lang="el-GR" sz="2000" dirty="0">
              <a:latin typeface="Arial Narrow" pitchFamily="34" charset="0"/>
            </a:endParaRPr>
          </a:p>
          <a:p>
            <a:pPr marL="285750" indent="-285750">
              <a:buFont typeface="Courier New" pitchFamily="49" charset="0"/>
              <a:buChar char="o"/>
            </a:pPr>
            <a:endParaRPr lang="el-GR" sz="2000" dirty="0" smtClean="0">
              <a:solidFill>
                <a:schemeClr val="bg2">
                  <a:lumMod val="50000"/>
                </a:schemeClr>
              </a:solidFill>
              <a:latin typeface="Arial Narrow" pitchFamily="34" charset="0"/>
            </a:endParaRPr>
          </a:p>
          <a:p>
            <a:pPr marL="285750" indent="-285750">
              <a:buFont typeface="Courier New" pitchFamily="49" charset="0"/>
              <a:buChar char="o"/>
            </a:pPr>
            <a:r>
              <a:rPr lang="el-GR" sz="2000" dirty="0" smtClean="0">
                <a:latin typeface="Arial Narrow" pitchFamily="34" charset="0"/>
              </a:rPr>
              <a:t>Θεραπευτικές Παρεμβάσεις</a:t>
            </a:r>
          </a:p>
          <a:p>
            <a:pPr marL="285750" indent="-285750">
              <a:buFont typeface="Courier New" pitchFamily="49" charset="0"/>
              <a:buChar char="o"/>
            </a:pPr>
            <a:endParaRPr lang="el-GR" dirty="0">
              <a:latin typeface="Arial Narrow" pitchFamily="34" charset="0"/>
            </a:endParaRPr>
          </a:p>
          <a:p>
            <a:pPr marL="285750" indent="-285750">
              <a:buFont typeface="Courier New" pitchFamily="49" charset="0"/>
              <a:buChar char="o"/>
            </a:pPr>
            <a:endParaRPr lang="el-GR" dirty="0">
              <a:latin typeface="Arial Narrow" pitchFamily="34" charset="0"/>
            </a:endParaRPr>
          </a:p>
          <a:p>
            <a:endParaRPr lang="el-GR" dirty="0">
              <a:latin typeface="Arial Narrow" pitchFamily="34" charset="0"/>
            </a:endParaRPr>
          </a:p>
        </p:txBody>
      </p:sp>
      <p:sp>
        <p:nvSpPr>
          <p:cNvPr id="5" name="Ορθογώνιο 4"/>
          <p:cNvSpPr/>
          <p:nvPr/>
        </p:nvSpPr>
        <p:spPr>
          <a:xfrm>
            <a:off x="571472" y="2071678"/>
            <a:ext cx="7631138" cy="1714512"/>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2">
                  <a:lumMod val="20000"/>
                  <a:lumOff val="80000"/>
                </a:schemeClr>
              </a:solidFill>
            </a:endParaRPr>
          </a:p>
        </p:txBody>
      </p:sp>
      <p:sp>
        <p:nvSpPr>
          <p:cNvPr id="6" name="TextBox 5"/>
          <p:cNvSpPr txBox="1"/>
          <p:nvPr/>
        </p:nvSpPr>
        <p:spPr>
          <a:xfrm>
            <a:off x="827584" y="2071678"/>
            <a:ext cx="7200800" cy="3908762"/>
          </a:xfrm>
          <a:prstGeom prst="rect">
            <a:avLst/>
          </a:prstGeom>
          <a:noFill/>
        </p:spPr>
        <p:txBody>
          <a:bodyPr wrap="square" rtlCol="0">
            <a:spAutoFit/>
          </a:bodyPr>
          <a:lstStyle/>
          <a:p>
            <a:r>
              <a:rPr lang="el-GR" dirty="0" smtClean="0">
                <a:latin typeface="Arial Narrow" pitchFamily="34" charset="0"/>
              </a:rPr>
              <a:t>- Ανεξέλεγκτη </a:t>
            </a:r>
            <a:r>
              <a:rPr lang="el-GR" sz="2000" dirty="0" smtClean="0">
                <a:latin typeface="Arial Narrow" pitchFamily="34" charset="0"/>
              </a:rPr>
              <a:t>χρήση ταινιών μέτρησης σακχάρου</a:t>
            </a:r>
          </a:p>
          <a:p>
            <a:pPr marL="285750" indent="-285750"/>
            <a:r>
              <a:rPr lang="el-GR" sz="2000" dirty="0" smtClean="0">
                <a:latin typeface="Arial Narrow" pitchFamily="34" charset="0"/>
              </a:rPr>
              <a:t>- </a:t>
            </a:r>
            <a:r>
              <a:rPr lang="en-US" sz="2000" dirty="0" smtClean="0">
                <a:latin typeface="Arial Narrow" pitchFamily="34" charset="0"/>
              </a:rPr>
              <a:t>A</a:t>
            </a:r>
            <a:r>
              <a:rPr lang="el-GR" sz="2000" dirty="0" smtClean="0">
                <a:latin typeface="Arial Narrow" pitchFamily="34" charset="0"/>
              </a:rPr>
              <a:t>ναίτια τηλέφωνα προς θεραπευτές και οικογένεια </a:t>
            </a:r>
          </a:p>
          <a:p>
            <a:pPr marL="285750" indent="-285750"/>
            <a:r>
              <a:rPr lang="el-GR" sz="2000" dirty="0" smtClean="0">
                <a:latin typeface="Arial Narrow" pitchFamily="34" charset="0"/>
              </a:rPr>
              <a:t>- Δραματοποίηση των συμπτωμάτων</a:t>
            </a:r>
          </a:p>
          <a:p>
            <a:pPr marL="285750" indent="-285750"/>
            <a:r>
              <a:rPr lang="el-GR" sz="2000" dirty="0" smtClean="0">
                <a:latin typeface="Arial Narrow" pitchFamily="34" charset="0"/>
              </a:rPr>
              <a:t>- Δυσκολία συνεργασίας με τους συγκατοίκους και την πολυκλαδική ομάδα</a:t>
            </a:r>
            <a:endParaRPr lang="en-US" sz="2000" dirty="0" smtClean="0">
              <a:latin typeface="Arial Narrow" pitchFamily="34" charset="0"/>
            </a:endParaRPr>
          </a:p>
          <a:p>
            <a:pPr marL="285750" indent="-285750"/>
            <a:r>
              <a:rPr lang="el-GR" sz="2000" dirty="0" smtClean="0">
                <a:solidFill>
                  <a:schemeClr val="bg2">
                    <a:lumMod val="25000"/>
                  </a:schemeClr>
                </a:solidFill>
                <a:latin typeface="Arial Narrow" pitchFamily="34" charset="0"/>
              </a:rPr>
              <a:t>- </a:t>
            </a:r>
            <a:r>
              <a:rPr lang="el-GR" sz="2000" dirty="0" smtClean="0">
                <a:latin typeface="Arial Narrow" pitchFamily="34" charset="0"/>
              </a:rPr>
              <a:t>Εκδήλωση ψυχοσωματικών συμπτωμάτων</a:t>
            </a:r>
          </a:p>
          <a:p>
            <a:pPr marL="285750" indent="-285750"/>
            <a:endParaRPr lang="el-GR" sz="2000" dirty="0" smtClean="0">
              <a:latin typeface="Arial Narrow" pitchFamily="34" charset="0"/>
            </a:endParaRPr>
          </a:p>
          <a:p>
            <a:pPr marL="285750" indent="-285750">
              <a:buFontTx/>
              <a:buChar char="-"/>
            </a:pPr>
            <a:endParaRPr lang="el-GR" sz="2000" dirty="0" smtClean="0">
              <a:latin typeface="Arial Narrow" pitchFamily="34" charset="0"/>
            </a:endParaRPr>
          </a:p>
          <a:p>
            <a:pPr marL="285750" indent="-285750">
              <a:buFontTx/>
              <a:buChar char="-"/>
            </a:pPr>
            <a:endParaRPr lang="el-GR" dirty="0" smtClean="0">
              <a:latin typeface="Arial Narrow" pitchFamily="34" charset="0"/>
            </a:endParaRPr>
          </a:p>
          <a:p>
            <a:pPr marL="285750" indent="-285750">
              <a:buFontTx/>
              <a:buChar char="-"/>
            </a:pPr>
            <a:endParaRPr lang="el-GR" dirty="0" smtClean="0">
              <a:latin typeface="Arial Narrow" pitchFamily="34" charset="0"/>
            </a:endParaRPr>
          </a:p>
          <a:p>
            <a:endParaRPr lang="el-GR" dirty="0" smtClean="0">
              <a:latin typeface="Arial Narrow" pitchFamily="34" charset="0"/>
            </a:endParaRPr>
          </a:p>
          <a:p>
            <a:endParaRPr lang="el-GR" dirty="0">
              <a:latin typeface="Arial Narrow" pitchFamily="34" charset="0"/>
            </a:endParaRPr>
          </a:p>
          <a:p>
            <a:endParaRPr lang="el-GR" dirty="0" smtClean="0">
              <a:latin typeface="Arial Narrow" pitchFamily="34" charset="0"/>
            </a:endParaRPr>
          </a:p>
          <a:p>
            <a:endParaRPr lang="el-GR" dirty="0">
              <a:latin typeface="Arial Narrow" pitchFamily="34" charset="0"/>
            </a:endParaRPr>
          </a:p>
        </p:txBody>
      </p:sp>
      <p:sp>
        <p:nvSpPr>
          <p:cNvPr id="4" name="Ορθογώνιο 3"/>
          <p:cNvSpPr/>
          <p:nvPr/>
        </p:nvSpPr>
        <p:spPr>
          <a:xfrm>
            <a:off x="539552" y="4500570"/>
            <a:ext cx="7643866" cy="214314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8" name="7 - TextBox"/>
          <p:cNvSpPr txBox="1"/>
          <p:nvPr/>
        </p:nvSpPr>
        <p:spPr>
          <a:xfrm>
            <a:off x="714348" y="4572008"/>
            <a:ext cx="7500990" cy="2031325"/>
          </a:xfrm>
          <a:prstGeom prst="rect">
            <a:avLst/>
          </a:prstGeom>
          <a:noFill/>
        </p:spPr>
        <p:txBody>
          <a:bodyPr wrap="square" rtlCol="0">
            <a:spAutoFit/>
          </a:bodyPr>
          <a:lstStyle/>
          <a:p>
            <a:pPr>
              <a:buFont typeface="Wingdings" pitchFamily="2" charset="2"/>
              <a:buChar char="ü"/>
            </a:pPr>
            <a:r>
              <a:rPr lang="el-GR" dirty="0" smtClean="0"/>
              <a:t>Δημιουργία εντύπου για καθημερινή καταγραφή των τιμών         και περιορισμό στη χρήση ταινιών</a:t>
            </a:r>
          </a:p>
          <a:p>
            <a:pPr>
              <a:buFont typeface="Wingdings" pitchFamily="2" charset="2"/>
              <a:buChar char="ü"/>
            </a:pPr>
            <a:r>
              <a:rPr lang="el-GR" dirty="0" smtClean="0"/>
              <a:t>Οριοθέτηση και ορισμός συγκεκριμένων ημερών και ωρών για      επικοινωνία-αποσαφήνιση του «επείγοντος»</a:t>
            </a:r>
          </a:p>
          <a:p>
            <a:pPr>
              <a:buFont typeface="Wingdings" pitchFamily="2" charset="2"/>
              <a:buChar char="ü"/>
            </a:pPr>
            <a:r>
              <a:rPr lang="el-GR" dirty="0" smtClean="0"/>
              <a:t>Ψυχολογική και ψυχιατρική υποστήριξη </a:t>
            </a:r>
          </a:p>
          <a:p>
            <a:pPr>
              <a:buFont typeface="Wingdings" pitchFamily="2" charset="2"/>
              <a:buChar char="ü"/>
            </a:pPr>
            <a:r>
              <a:rPr lang="el-GR" dirty="0" smtClean="0"/>
              <a:t>Ψυχοεκπαίδευση</a:t>
            </a:r>
          </a:p>
          <a:p>
            <a:pPr>
              <a:buFont typeface="Wingdings" pitchFamily="2" charset="2"/>
              <a:buChar char="ü"/>
            </a:pPr>
            <a:endParaRPr lang="el-GR" dirty="0"/>
          </a:p>
        </p:txBody>
      </p:sp>
      <p:sp>
        <p:nvSpPr>
          <p:cNvPr id="9" name="8 - TextBox"/>
          <p:cNvSpPr txBox="1"/>
          <p:nvPr/>
        </p:nvSpPr>
        <p:spPr>
          <a:xfrm>
            <a:off x="500034" y="1071546"/>
            <a:ext cx="3929090" cy="400110"/>
          </a:xfrm>
          <a:prstGeom prst="rect">
            <a:avLst/>
          </a:prstGeom>
          <a:noFill/>
        </p:spPr>
        <p:txBody>
          <a:bodyPr wrap="square" rtlCol="0">
            <a:spAutoFit/>
          </a:bodyPr>
          <a:lstStyle/>
          <a:p>
            <a:r>
              <a:rPr lang="el-GR" sz="2000" b="1" dirty="0" smtClean="0">
                <a:latin typeface="Arial Narrow" pitchFamily="34" charset="0"/>
              </a:rPr>
              <a:t>Δυσκολίες Μέλους</a:t>
            </a:r>
            <a:endParaRPr lang="el-GR" sz="2000" dirty="0">
              <a:latin typeface="Arial Narrow" pitchFamily="34" charset="0"/>
            </a:endParaRPr>
          </a:p>
        </p:txBody>
      </p:sp>
    </p:spTree>
    <p:extLst>
      <p:ext uri="{BB962C8B-B14F-4D97-AF65-F5344CB8AC3E}">
        <p14:creationId xmlns:p14="http://schemas.microsoft.com/office/powerpoint/2010/main" val="9701725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1"/>
          <p:cNvSpPr>
            <a:spLocks noGrp="1"/>
          </p:cNvSpPr>
          <p:nvPr>
            <p:ph type="title"/>
          </p:nvPr>
        </p:nvSpPr>
        <p:spPr>
          <a:xfrm>
            <a:off x="107504" y="16778"/>
            <a:ext cx="9036496" cy="1069514"/>
          </a:xfrm>
        </p:spPr>
        <p:txBody>
          <a:bodyPr/>
          <a:lstStyle/>
          <a:p>
            <a:r>
              <a:rPr lang="el-GR" dirty="0" smtClean="0"/>
              <a:t>   </a:t>
            </a:r>
            <a:r>
              <a:rPr lang="el-GR" dirty="0" smtClean="0">
                <a:solidFill>
                  <a:schemeClr val="tx1"/>
                </a:solidFill>
                <a:latin typeface="Arial Narrow" pitchFamily="34" charset="0"/>
              </a:rPr>
              <a:t>Παρουσίαση </a:t>
            </a:r>
            <a:r>
              <a:rPr lang="el-GR" dirty="0">
                <a:solidFill>
                  <a:schemeClr val="tx1"/>
                </a:solidFill>
                <a:latin typeface="Arial Narrow" pitchFamily="34" charset="0"/>
              </a:rPr>
              <a:t>περιστατικού</a:t>
            </a:r>
            <a:r>
              <a:rPr lang="en-US" dirty="0">
                <a:solidFill>
                  <a:schemeClr val="tx1"/>
                </a:solidFill>
                <a:latin typeface="Arial Narrow" pitchFamily="34" charset="0"/>
              </a:rPr>
              <a:t> </a:t>
            </a:r>
            <a:r>
              <a:rPr lang="en-US" dirty="0" smtClean="0">
                <a:solidFill>
                  <a:schemeClr val="tx1"/>
                </a:solidFill>
                <a:latin typeface="Arial Narrow" pitchFamily="34" charset="0"/>
              </a:rPr>
              <a:t>(</a:t>
            </a:r>
            <a:r>
              <a:rPr lang="el-GR" dirty="0">
                <a:solidFill>
                  <a:schemeClr val="tx1"/>
                </a:solidFill>
                <a:latin typeface="Arial Narrow" pitchFamily="34" charset="0"/>
              </a:rPr>
              <a:t>5</a:t>
            </a:r>
            <a:r>
              <a:rPr lang="en-US" dirty="0" smtClean="0">
                <a:solidFill>
                  <a:schemeClr val="tx1"/>
                </a:solidFill>
                <a:latin typeface="Arial Narrow" pitchFamily="34" charset="0"/>
              </a:rPr>
              <a:t>)</a:t>
            </a:r>
            <a:endParaRPr lang="el-GR" dirty="0">
              <a:solidFill>
                <a:schemeClr val="tx1"/>
              </a:solidFill>
              <a:latin typeface="Arial Narrow" pitchFamily="34" charset="0"/>
            </a:endParaRPr>
          </a:p>
        </p:txBody>
      </p:sp>
      <p:sp>
        <p:nvSpPr>
          <p:cNvPr id="8" name="Ορθογώνιο 7"/>
          <p:cNvSpPr/>
          <p:nvPr/>
        </p:nvSpPr>
        <p:spPr>
          <a:xfrm>
            <a:off x="512762" y="1984279"/>
            <a:ext cx="7416824" cy="1012673"/>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Tx/>
              <a:buChar char="-"/>
            </a:pPr>
            <a:r>
              <a:rPr lang="el-GR" sz="2000" dirty="0">
                <a:solidFill>
                  <a:schemeClr val="tx1"/>
                </a:solidFill>
                <a:latin typeface="Arial Narrow" pitchFamily="34" charset="0"/>
              </a:rPr>
              <a:t>Απόσυρση</a:t>
            </a:r>
          </a:p>
          <a:p>
            <a:pPr marL="285750" indent="-285750">
              <a:buFontTx/>
              <a:buChar char="-"/>
            </a:pPr>
            <a:r>
              <a:rPr lang="el-GR" sz="2000" dirty="0">
                <a:solidFill>
                  <a:schemeClr val="tx1"/>
                </a:solidFill>
                <a:latin typeface="Arial Narrow" pitchFamily="34" charset="0"/>
              </a:rPr>
              <a:t>Υπεκφυγές</a:t>
            </a:r>
          </a:p>
        </p:txBody>
      </p:sp>
      <p:sp>
        <p:nvSpPr>
          <p:cNvPr id="10" name="Ορθογώνιο 9"/>
          <p:cNvSpPr/>
          <p:nvPr/>
        </p:nvSpPr>
        <p:spPr>
          <a:xfrm>
            <a:off x="251520" y="1314378"/>
            <a:ext cx="6606480" cy="400110"/>
          </a:xfrm>
          <a:prstGeom prst="rect">
            <a:avLst/>
          </a:prstGeom>
        </p:spPr>
        <p:txBody>
          <a:bodyPr wrap="square">
            <a:spAutoFit/>
          </a:bodyPr>
          <a:lstStyle/>
          <a:p>
            <a:r>
              <a:rPr lang="el-GR" sz="2000" dirty="0" smtClean="0">
                <a:latin typeface="Arial Narrow" pitchFamily="34" charset="0"/>
              </a:rPr>
              <a:t>2. Μη </a:t>
            </a:r>
            <a:r>
              <a:rPr lang="el-GR" sz="2000" dirty="0">
                <a:latin typeface="Arial Narrow" pitchFamily="34" charset="0"/>
              </a:rPr>
              <a:t>τήρηση του Ατομικού Θεραπευτικού Προγράμματος</a:t>
            </a:r>
            <a:endParaRPr lang="en-US" sz="2000" dirty="0">
              <a:latin typeface="Arial Narrow" pitchFamily="34" charset="0"/>
            </a:endParaRPr>
          </a:p>
        </p:txBody>
      </p:sp>
      <p:sp>
        <p:nvSpPr>
          <p:cNvPr id="2" name="Ορθογώνιο 1"/>
          <p:cNvSpPr/>
          <p:nvPr/>
        </p:nvSpPr>
        <p:spPr>
          <a:xfrm>
            <a:off x="513332" y="4509120"/>
            <a:ext cx="7344816" cy="1205896"/>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TextBox 5"/>
          <p:cNvSpPr txBox="1"/>
          <p:nvPr/>
        </p:nvSpPr>
        <p:spPr>
          <a:xfrm>
            <a:off x="330420" y="3528956"/>
            <a:ext cx="7200800" cy="400110"/>
          </a:xfrm>
          <a:prstGeom prst="rect">
            <a:avLst/>
          </a:prstGeom>
          <a:noFill/>
        </p:spPr>
        <p:txBody>
          <a:bodyPr wrap="square" rtlCol="0">
            <a:spAutoFit/>
          </a:bodyPr>
          <a:lstStyle/>
          <a:p>
            <a:pPr marL="285750" indent="-285750">
              <a:buFont typeface="Courier New" pitchFamily="49" charset="0"/>
              <a:buChar char="o"/>
            </a:pPr>
            <a:r>
              <a:rPr lang="el-GR" sz="2000" dirty="0" smtClean="0">
                <a:latin typeface="Arial Narrow" pitchFamily="34" charset="0"/>
              </a:rPr>
              <a:t>Θεραπευτικές Παρεμβάσεις</a:t>
            </a:r>
            <a:endParaRPr lang="el-GR" sz="2000" dirty="0">
              <a:latin typeface="Arial Narrow" pitchFamily="34" charset="0"/>
            </a:endParaRPr>
          </a:p>
        </p:txBody>
      </p:sp>
      <p:sp>
        <p:nvSpPr>
          <p:cNvPr id="9" name="8 - TextBox"/>
          <p:cNvSpPr txBox="1"/>
          <p:nvPr/>
        </p:nvSpPr>
        <p:spPr>
          <a:xfrm>
            <a:off x="571472" y="4643446"/>
            <a:ext cx="7000924" cy="1569660"/>
          </a:xfrm>
          <a:prstGeom prst="rect">
            <a:avLst/>
          </a:prstGeom>
          <a:noFill/>
        </p:spPr>
        <p:txBody>
          <a:bodyPr wrap="square" rtlCol="0">
            <a:spAutoFit/>
          </a:bodyPr>
          <a:lstStyle/>
          <a:p>
            <a:r>
              <a:rPr lang="el-GR" sz="2000" dirty="0" smtClean="0">
                <a:latin typeface="Arial Narrow" pitchFamily="34" charset="0"/>
              </a:rPr>
              <a:t>-Σταθερότητα των προσώπων της βάρδιας με κοινό στόχο</a:t>
            </a:r>
          </a:p>
          <a:p>
            <a:r>
              <a:rPr lang="el-GR" sz="2000" dirty="0" smtClean="0">
                <a:latin typeface="Arial Narrow" pitchFamily="34" charset="0"/>
              </a:rPr>
              <a:t>-Ενθάρρυνση για κινητοποίηση του μέλους</a:t>
            </a:r>
          </a:p>
          <a:p>
            <a:r>
              <a:rPr lang="el-GR" sz="2000" dirty="0" smtClean="0">
                <a:latin typeface="Arial Narrow" pitchFamily="34" charset="0"/>
              </a:rPr>
              <a:t>-Επαναφορά των όρων του συμβολαίου συνεργασίας </a:t>
            </a:r>
          </a:p>
          <a:p>
            <a:endParaRPr lang="el-GR" dirty="0" smtClean="0"/>
          </a:p>
          <a:p>
            <a:endParaRPr lang="el-GR" dirty="0"/>
          </a:p>
        </p:txBody>
      </p:sp>
    </p:spTree>
    <p:extLst>
      <p:ext uri="{BB962C8B-B14F-4D97-AF65-F5344CB8AC3E}">
        <p14:creationId xmlns:p14="http://schemas.microsoft.com/office/powerpoint/2010/main" val="42339899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600" dirty="0" smtClean="0">
                <a:latin typeface="Arial Narrow" pitchFamily="34" charset="0"/>
              </a:rPr>
              <a:t>Αποτελέσματα θεραπευτικών παρεμβάσεων</a:t>
            </a:r>
            <a:endParaRPr lang="el-GR" sz="3600" dirty="0">
              <a:latin typeface="Arial Narrow" pitchFamily="34" charset="0"/>
            </a:endParaRPr>
          </a:p>
        </p:txBody>
      </p:sp>
      <p:sp>
        <p:nvSpPr>
          <p:cNvPr id="3" name="Έλλειψη 2"/>
          <p:cNvSpPr/>
          <p:nvPr/>
        </p:nvSpPr>
        <p:spPr>
          <a:xfrm>
            <a:off x="755576" y="1412776"/>
            <a:ext cx="7416824" cy="3528392"/>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Θέση περιεχομένου 3"/>
          <p:cNvSpPr>
            <a:spLocks noGrp="1"/>
          </p:cNvSpPr>
          <p:nvPr>
            <p:ph idx="10"/>
          </p:nvPr>
        </p:nvSpPr>
        <p:spPr>
          <a:xfrm>
            <a:off x="1835696" y="2132856"/>
            <a:ext cx="5472608" cy="2376264"/>
          </a:xfrm>
        </p:spPr>
        <p:txBody>
          <a:bodyPr/>
          <a:lstStyle/>
          <a:p>
            <a:pPr marL="285750" indent="-285750">
              <a:buFont typeface="Wingdings" pitchFamily="2" charset="2"/>
              <a:buChar char="Ø"/>
            </a:pPr>
            <a:r>
              <a:rPr lang="el-GR" sz="2000" dirty="0" smtClean="0">
                <a:latin typeface="Arial Narrow" pitchFamily="34" charset="0"/>
              </a:rPr>
              <a:t>Συμμόρφωση με το ατομικό  θεραπευτικό προγράμματος</a:t>
            </a:r>
          </a:p>
          <a:p>
            <a:pPr marL="285750" indent="-285750">
              <a:buFont typeface="Wingdings" pitchFamily="2" charset="2"/>
              <a:buChar char="Ø"/>
            </a:pPr>
            <a:r>
              <a:rPr lang="el-GR" sz="2000" dirty="0" smtClean="0">
                <a:latin typeface="Arial Narrow" pitchFamily="34" charset="0"/>
              </a:rPr>
              <a:t>Ανάληψη ευθύνης για τη λήψη της  φαρμακευτικής αγωγής </a:t>
            </a:r>
          </a:p>
          <a:p>
            <a:pPr marL="285750" indent="-285750">
              <a:buFont typeface="Wingdings" pitchFamily="2" charset="2"/>
              <a:buChar char="Ø"/>
            </a:pPr>
            <a:r>
              <a:rPr lang="el-GR" sz="2000" dirty="0" smtClean="0">
                <a:latin typeface="Arial Narrow" pitchFamily="34" charset="0"/>
              </a:rPr>
              <a:t>Συνταγογράφιση φαρμάκων</a:t>
            </a:r>
          </a:p>
          <a:p>
            <a:pPr marL="285750" indent="-285750">
              <a:buFont typeface="Wingdings" pitchFamily="2" charset="2"/>
              <a:buChar char="Ø"/>
            </a:pPr>
            <a:r>
              <a:rPr lang="el-GR" sz="2000" dirty="0" smtClean="0">
                <a:latin typeface="Arial Narrow" pitchFamily="34" charset="0"/>
              </a:rPr>
              <a:t>Μέτρηση σακχάρου μέρα παρά μέρα</a:t>
            </a:r>
          </a:p>
          <a:p>
            <a:pPr marL="285750" indent="-285750">
              <a:buFont typeface="Wingdings" pitchFamily="2" charset="2"/>
              <a:buChar char="Ø"/>
            </a:pPr>
            <a:r>
              <a:rPr lang="el-GR" sz="2000" dirty="0" smtClean="0">
                <a:latin typeface="Arial Narrow" pitchFamily="34" charset="0"/>
              </a:rPr>
              <a:t>Διαχείριση του άγχους σε σχέση με τη νόσο</a:t>
            </a:r>
          </a:p>
          <a:p>
            <a:pPr marL="285750" indent="-285750">
              <a:buFont typeface="Wingdings" pitchFamily="2" charset="2"/>
              <a:buChar char="Ø"/>
            </a:pPr>
            <a:endParaRPr lang="el-GR" sz="2000" dirty="0">
              <a:latin typeface="Arial Narrow" pitchFamily="34" charset="0"/>
            </a:endParaRPr>
          </a:p>
        </p:txBody>
      </p:sp>
    </p:spTree>
    <p:extLst>
      <p:ext uri="{BB962C8B-B14F-4D97-AF65-F5344CB8AC3E}">
        <p14:creationId xmlns:p14="http://schemas.microsoft.com/office/powerpoint/2010/main" val="15513462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0" dirty="0" smtClean="0">
                <a:latin typeface="Calibri" pitchFamily="34" charset="0"/>
                <a:cs typeface="Calibri" pitchFamily="34" charset="0"/>
              </a:rPr>
              <a:t>Συμπεράσματα</a:t>
            </a:r>
            <a:endParaRPr lang="el-GR" b="0" dirty="0">
              <a:latin typeface="Calibri" pitchFamily="34" charset="0"/>
              <a:cs typeface="Calibri" pitchFamily="34" charset="0"/>
            </a:endParaRPr>
          </a:p>
        </p:txBody>
      </p:sp>
      <p:sp>
        <p:nvSpPr>
          <p:cNvPr id="3" name="Θέση περιεχομένου 2"/>
          <p:cNvSpPr>
            <a:spLocks noGrp="1"/>
          </p:cNvSpPr>
          <p:nvPr>
            <p:ph idx="1"/>
          </p:nvPr>
        </p:nvSpPr>
        <p:spPr>
          <a:xfrm>
            <a:off x="395536" y="2996952"/>
            <a:ext cx="8352928" cy="460648"/>
          </a:xfrm>
        </p:spPr>
        <p:txBody>
          <a:bodyPr/>
          <a:lstStyle/>
          <a:p>
            <a:pPr algn="just"/>
            <a:endParaRPr lang="el-GR" dirty="0" smtClean="0">
              <a:solidFill>
                <a:schemeClr val="tx1">
                  <a:lumMod val="85000"/>
                  <a:lumOff val="15000"/>
                </a:schemeClr>
              </a:solidFill>
              <a:latin typeface="Calibri" pitchFamily="34" charset="0"/>
              <a:cs typeface="Calibri" pitchFamily="34" charset="0"/>
            </a:endParaRPr>
          </a:p>
          <a:p>
            <a:pPr algn="just"/>
            <a:endParaRPr lang="el-GR" dirty="0">
              <a:solidFill>
                <a:schemeClr val="tx1">
                  <a:lumMod val="85000"/>
                  <a:lumOff val="15000"/>
                </a:schemeClr>
              </a:solidFill>
              <a:latin typeface="Calibri" pitchFamily="34" charset="0"/>
              <a:cs typeface="Calibri" pitchFamily="34" charset="0"/>
            </a:endParaRPr>
          </a:p>
        </p:txBody>
      </p:sp>
      <p:sp>
        <p:nvSpPr>
          <p:cNvPr id="4" name="3 - Ορθογώνιο"/>
          <p:cNvSpPr/>
          <p:nvPr/>
        </p:nvSpPr>
        <p:spPr>
          <a:xfrm>
            <a:off x="714348" y="1500174"/>
            <a:ext cx="7786742" cy="5909310"/>
          </a:xfrm>
          <a:prstGeom prst="rect">
            <a:avLst/>
          </a:prstGeom>
        </p:spPr>
        <p:txBody>
          <a:bodyPr wrap="square">
            <a:spAutoFit/>
          </a:bodyPr>
          <a:lstStyle/>
          <a:p>
            <a:pPr marL="342900" indent="-342900" algn="just">
              <a:buFont typeface="Wingdings" pitchFamily="2" charset="2"/>
              <a:buChar char="v"/>
            </a:pPr>
            <a:r>
              <a:rPr lang="el-GR" dirty="0">
                <a:solidFill>
                  <a:srgbClr val="C7970F"/>
                </a:solidFill>
                <a:latin typeface="Arial Narrow" pitchFamily="34" charset="0"/>
              </a:rPr>
              <a:t>Η Ψυχιατρική Μεταρρύθμιση συνέβαλε στην εξέλιξη μιας νέας διάστασης του ρόλου </a:t>
            </a:r>
            <a:r>
              <a:rPr lang="el-GR" dirty="0" smtClean="0">
                <a:solidFill>
                  <a:srgbClr val="C7970F"/>
                </a:solidFill>
                <a:latin typeface="Arial Narrow" pitchFamily="34" charset="0"/>
              </a:rPr>
              <a:t>   του </a:t>
            </a:r>
            <a:r>
              <a:rPr lang="el-GR" dirty="0">
                <a:solidFill>
                  <a:srgbClr val="C7970F"/>
                </a:solidFill>
                <a:latin typeface="Arial Narrow" pitchFamily="34" charset="0"/>
              </a:rPr>
              <a:t>ψυχιατρικού νοσηλευτή, όπως αυτή ορίζεται με την παραδοσιακή λειτουργία </a:t>
            </a:r>
            <a:r>
              <a:rPr lang="el-GR" dirty="0" smtClean="0">
                <a:solidFill>
                  <a:srgbClr val="C7970F"/>
                </a:solidFill>
                <a:latin typeface="Arial Narrow" pitchFamily="34" charset="0"/>
              </a:rPr>
              <a:t>του  </a:t>
            </a:r>
            <a:r>
              <a:rPr lang="el-GR" dirty="0">
                <a:solidFill>
                  <a:srgbClr val="C7970F"/>
                </a:solidFill>
                <a:latin typeface="Arial Narrow" pitchFamily="34" charset="0"/>
              </a:rPr>
              <a:t>μέσα στο νοσοκομείο. Με τη δυναμική χρήση του εαυτού του, ως κύριο μέσο για την </a:t>
            </a:r>
            <a:r>
              <a:rPr lang="el-GR" dirty="0" smtClean="0">
                <a:solidFill>
                  <a:srgbClr val="C7970F"/>
                </a:solidFill>
                <a:latin typeface="Arial Narrow" pitchFamily="34" charset="0"/>
              </a:rPr>
              <a:t> σύναψη </a:t>
            </a:r>
            <a:r>
              <a:rPr lang="el-GR" dirty="0">
                <a:solidFill>
                  <a:srgbClr val="C7970F"/>
                </a:solidFill>
                <a:latin typeface="Arial Narrow" pitchFamily="34" charset="0"/>
              </a:rPr>
              <a:t>θεραπευτικών σχέσεων, παρέχει εξατομικευμένη φροντίδα των σωματικών, </a:t>
            </a:r>
            <a:r>
              <a:rPr lang="el-GR" dirty="0" smtClean="0">
                <a:solidFill>
                  <a:srgbClr val="C7970F"/>
                </a:solidFill>
                <a:latin typeface="Arial Narrow" pitchFamily="34" charset="0"/>
              </a:rPr>
              <a:t>  ψυχικών </a:t>
            </a:r>
            <a:r>
              <a:rPr lang="el-GR" dirty="0">
                <a:solidFill>
                  <a:srgbClr val="C7970F"/>
                </a:solidFill>
                <a:latin typeface="Arial Narrow" pitchFamily="34" charset="0"/>
              </a:rPr>
              <a:t>και κοινωνικών αναγκών του ψυχικά ασθενή. Μέσα από το έργο του, </a:t>
            </a:r>
            <a:r>
              <a:rPr lang="el-GR" dirty="0" smtClean="0">
                <a:solidFill>
                  <a:srgbClr val="C7970F"/>
                </a:solidFill>
                <a:latin typeface="Arial Narrow" pitchFamily="34" charset="0"/>
              </a:rPr>
              <a:t>           παρατηρεί </a:t>
            </a:r>
            <a:r>
              <a:rPr lang="el-GR" dirty="0">
                <a:solidFill>
                  <a:srgbClr val="C7970F"/>
                </a:solidFill>
                <a:latin typeface="Arial Narrow" pitchFamily="34" charset="0"/>
              </a:rPr>
              <a:t>τα δεδομένα, παρέχει ένα αίσθημα ασφάλειας στον ασθενή, </a:t>
            </a:r>
            <a:r>
              <a:rPr lang="el-GR" dirty="0" smtClean="0">
                <a:solidFill>
                  <a:srgbClr val="C7970F"/>
                </a:solidFill>
                <a:latin typeface="Arial Narrow" pitchFamily="34" charset="0"/>
              </a:rPr>
              <a:t>υποστηρίζει    </a:t>
            </a:r>
            <a:r>
              <a:rPr lang="el-GR" dirty="0">
                <a:solidFill>
                  <a:srgbClr val="C7970F"/>
                </a:solidFill>
                <a:latin typeface="Arial Narrow" pitchFamily="34" charset="0"/>
              </a:rPr>
              <a:t>την  υπόλοιπη θεραπευτική ομάδα και εκπαιδεύει τον ασθενή με βάση το ατομικό </a:t>
            </a:r>
            <a:r>
              <a:rPr lang="el-GR" dirty="0" smtClean="0">
                <a:solidFill>
                  <a:srgbClr val="C7970F"/>
                </a:solidFill>
                <a:latin typeface="Arial Narrow" pitchFamily="34" charset="0"/>
              </a:rPr>
              <a:t>       θεραπευτικό </a:t>
            </a:r>
            <a:r>
              <a:rPr lang="el-GR" dirty="0">
                <a:solidFill>
                  <a:srgbClr val="C7970F"/>
                </a:solidFill>
                <a:latin typeface="Arial Narrow" pitchFamily="34" charset="0"/>
              </a:rPr>
              <a:t>του πλάνο, ενισχύοντας την αυτονόμηση του</a:t>
            </a:r>
            <a:r>
              <a:rPr lang="el-GR" dirty="0" smtClean="0">
                <a:solidFill>
                  <a:srgbClr val="C7970F"/>
                </a:solidFill>
                <a:latin typeface="Arial Narrow" pitchFamily="34" charset="0"/>
              </a:rPr>
              <a:t>.</a:t>
            </a:r>
          </a:p>
          <a:p>
            <a:pPr marL="342900" indent="-342900" algn="just">
              <a:buFont typeface="Wingdings" pitchFamily="2" charset="2"/>
              <a:buChar char="v"/>
            </a:pPr>
            <a:endParaRPr lang="el-GR" dirty="0">
              <a:solidFill>
                <a:schemeClr val="bg2">
                  <a:lumMod val="50000"/>
                </a:schemeClr>
              </a:solidFill>
              <a:latin typeface="Arial Narrow" pitchFamily="34" charset="0"/>
            </a:endParaRPr>
          </a:p>
          <a:p>
            <a:pPr marL="342900" indent="-342900" algn="just">
              <a:buFont typeface="Wingdings" pitchFamily="2" charset="2"/>
              <a:buChar char="v"/>
            </a:pPr>
            <a:r>
              <a:rPr lang="el-GR" dirty="0" smtClean="0">
                <a:solidFill>
                  <a:schemeClr val="bg2">
                    <a:lumMod val="50000"/>
                  </a:schemeClr>
                </a:solidFill>
                <a:latin typeface="Arial Narrow" pitchFamily="34" charset="0"/>
              </a:rPr>
              <a:t>Στα πλαίσια της Κοινοτικής Ψυχιατρικής, ο ρόλος του νοσηλευτή ως μέρος της            πολυκλαδικής θεραπευτικής ομάδας, ξεπερνά τα στενά όρια των τυπικών καθηκόντων της συγκεκριμένης ειδικότητας</a:t>
            </a:r>
          </a:p>
          <a:p>
            <a:pPr marL="342900" indent="-342900" algn="just">
              <a:buFont typeface="Wingdings" pitchFamily="2" charset="2"/>
              <a:buChar char="v"/>
            </a:pPr>
            <a:endParaRPr lang="el-GR" dirty="0" smtClean="0">
              <a:solidFill>
                <a:schemeClr val="bg2">
                  <a:lumMod val="50000"/>
                </a:schemeClr>
              </a:solidFill>
              <a:latin typeface="Arial Narrow" pitchFamily="34" charset="0"/>
            </a:endParaRPr>
          </a:p>
          <a:p>
            <a:pPr marL="342900" indent="-342900" algn="just">
              <a:buFont typeface="Wingdings" pitchFamily="2" charset="2"/>
              <a:buChar char="v"/>
            </a:pPr>
            <a:r>
              <a:rPr lang="el-GR" dirty="0" smtClean="0">
                <a:solidFill>
                  <a:schemeClr val="bg2">
                    <a:lumMod val="50000"/>
                  </a:schemeClr>
                </a:solidFill>
                <a:latin typeface="Arial Narrow" pitchFamily="34" charset="0"/>
              </a:rPr>
              <a:t>Ο νοσηλευτής συνεργάζεται με τον ασθενή, σε ένα διαπροσωπικό κλίμα, βασισμένος στη θεραπευτική σχέση μαζί του</a:t>
            </a:r>
          </a:p>
          <a:p>
            <a:pPr marL="342900" indent="-342900" algn="just">
              <a:buFont typeface="Wingdings" pitchFamily="2" charset="2"/>
              <a:buChar char="v"/>
            </a:pPr>
            <a:endParaRPr lang="el-GR" dirty="0" smtClean="0">
              <a:solidFill>
                <a:schemeClr val="bg2">
                  <a:lumMod val="50000"/>
                </a:schemeClr>
              </a:solidFill>
              <a:latin typeface="Arial Narrow" pitchFamily="34" charset="0"/>
              <a:cs typeface="Calibri" pitchFamily="34" charset="0"/>
            </a:endParaRPr>
          </a:p>
          <a:p>
            <a:pPr marL="285750" indent="-285750">
              <a:buFont typeface="Wingdings" pitchFamily="2" charset="2"/>
              <a:buChar char="v"/>
            </a:pPr>
            <a:r>
              <a:rPr lang="el-GR" b="1" dirty="0">
                <a:solidFill>
                  <a:srgbClr val="C7970F"/>
                </a:solidFill>
                <a:latin typeface="Arial Narrow" pitchFamily="34" charset="0"/>
              </a:rPr>
              <a:t> </a:t>
            </a:r>
            <a:r>
              <a:rPr lang="el-GR" b="1" dirty="0" smtClean="0">
                <a:solidFill>
                  <a:srgbClr val="C7970F"/>
                </a:solidFill>
                <a:latin typeface="Arial Narrow" pitchFamily="34" charset="0"/>
              </a:rPr>
              <a:t> </a:t>
            </a:r>
            <a:r>
              <a:rPr lang="el-GR" dirty="0" smtClean="0">
                <a:solidFill>
                  <a:srgbClr val="C7970F"/>
                </a:solidFill>
                <a:latin typeface="Arial Narrow" pitchFamily="34" charset="0"/>
              </a:rPr>
              <a:t>Ο ρόλος του νοσηλευτή </a:t>
            </a:r>
            <a:r>
              <a:rPr lang="el-GR" dirty="0">
                <a:solidFill>
                  <a:srgbClr val="C7970F"/>
                </a:solidFill>
                <a:latin typeface="Arial Narrow" pitchFamily="34" charset="0"/>
              </a:rPr>
              <a:t> </a:t>
            </a:r>
            <a:r>
              <a:rPr lang="el-GR" dirty="0" smtClean="0">
                <a:solidFill>
                  <a:srgbClr val="C7970F"/>
                </a:solidFill>
                <a:latin typeface="Arial Narrow" pitchFamily="34" charset="0"/>
              </a:rPr>
              <a:t>εξελίσσεται,  για  να καλύψει τις ανάγκες του ψυχικά ασθενή, ενδυναμώνοντάς τον, στην πορεία του για τη μετάβαση στην κοινότητα.</a:t>
            </a:r>
          </a:p>
          <a:p>
            <a:pPr marL="342900" indent="-342900" algn="just">
              <a:buFont typeface="Wingdings" pitchFamily="2" charset="2"/>
              <a:buChar char="v"/>
            </a:pPr>
            <a:endParaRPr lang="el-GR" dirty="0" smtClean="0">
              <a:solidFill>
                <a:schemeClr val="bg2">
                  <a:lumMod val="50000"/>
                </a:schemeClr>
              </a:solidFill>
              <a:latin typeface="Arial Narrow" pitchFamily="34" charset="0"/>
              <a:cs typeface="Calibri" pitchFamily="34" charset="0"/>
            </a:endParaRPr>
          </a:p>
          <a:p>
            <a:pPr marL="342900" indent="-342900" algn="just">
              <a:buFont typeface="Wingdings" pitchFamily="2" charset="2"/>
              <a:buChar char="v"/>
            </a:pPr>
            <a:endParaRPr lang="el-GR" dirty="0" smtClean="0">
              <a:solidFill>
                <a:schemeClr val="bg2">
                  <a:lumMod val="50000"/>
                </a:schemeClr>
              </a:solidFill>
              <a:latin typeface="Arial Narrow" pitchFamily="34" charset="0"/>
            </a:endParaRPr>
          </a:p>
          <a:p>
            <a:pPr marL="342900" indent="-342900" algn="just">
              <a:buFont typeface="Wingdings" pitchFamily="2" charset="2"/>
              <a:buChar char="v"/>
            </a:pPr>
            <a:endParaRPr lang="el-GR" dirty="0" smtClean="0">
              <a:solidFill>
                <a:schemeClr val="bg2">
                  <a:lumMod val="50000"/>
                </a:schemeClr>
              </a:solidFill>
              <a:latin typeface="Arial Narrow" pitchFamily="34" charset="0"/>
            </a:endParaRPr>
          </a:p>
        </p:txBody>
      </p:sp>
    </p:spTree>
    <p:extLst>
      <p:ext uri="{BB962C8B-B14F-4D97-AF65-F5344CB8AC3E}">
        <p14:creationId xmlns:p14="http://schemas.microsoft.com/office/powerpoint/2010/main" val="29954383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1167861" y="2967335"/>
            <a:ext cx="6808275"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l-GR"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Narrow" pitchFamily="34" charset="0"/>
                <a:cs typeface="Calibri" pitchFamily="34" charset="0"/>
              </a:rPr>
              <a:t>ΣΑΣ ΕΥΧΑΡΙΣΤ</a:t>
            </a:r>
            <a:r>
              <a:rPr lang="el-GR"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Narrow" pitchFamily="34" charset="0"/>
                <a:cs typeface="Calibri" pitchFamily="34" charset="0"/>
              </a:rPr>
              <a:t>Ω</a:t>
            </a:r>
            <a:r>
              <a:rPr lang="el-GR"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Narrow" pitchFamily="34" charset="0"/>
                <a:cs typeface="Calibri" pitchFamily="34" charset="0"/>
              </a:rPr>
              <a:t> ΠΟΛΥ!!</a:t>
            </a:r>
            <a:endParaRPr lang="el-GR"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14529851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57158" y="16778"/>
            <a:ext cx="8786842" cy="1069514"/>
          </a:xfrm>
        </p:spPr>
        <p:txBody>
          <a:bodyPr/>
          <a:lstStyle/>
          <a:p>
            <a:r>
              <a:rPr lang="el-GR" altLang="ko-KR" dirty="0" smtClean="0">
                <a:solidFill>
                  <a:schemeClr val="tx1"/>
                </a:solidFill>
                <a:latin typeface="Arial Narrow" pitchFamily="34" charset="0"/>
                <a:cs typeface="Calibri" pitchFamily="34" charset="0"/>
              </a:rPr>
              <a:t>Συνοπτικά</a:t>
            </a:r>
            <a:endParaRPr lang="ko-KR" altLang="en-US" dirty="0">
              <a:solidFill>
                <a:schemeClr val="tx1"/>
              </a:solidFill>
              <a:latin typeface="Arial Narrow" pitchFamily="34" charset="0"/>
              <a:cs typeface="Calibri" pitchFamily="34" charset="0"/>
            </a:endParaRPr>
          </a:p>
        </p:txBody>
      </p:sp>
      <p:sp>
        <p:nvSpPr>
          <p:cNvPr id="7" name="Content Placeholder 6"/>
          <p:cNvSpPr>
            <a:spLocks noGrp="1"/>
          </p:cNvSpPr>
          <p:nvPr>
            <p:ph idx="10"/>
          </p:nvPr>
        </p:nvSpPr>
        <p:spPr>
          <a:xfrm>
            <a:off x="395536" y="1484784"/>
            <a:ext cx="8229600" cy="4944612"/>
          </a:xfrm>
        </p:spPr>
        <p:txBody>
          <a:bodyPr/>
          <a:lstStyle/>
          <a:p>
            <a:pPr marL="285750" indent="-285750">
              <a:buFont typeface="Wingdings" pitchFamily="2" charset="2"/>
              <a:buChar char="v"/>
            </a:pPr>
            <a:r>
              <a:rPr lang="el-GR" altLang="ko-KR" sz="2000" b="1" dirty="0" smtClean="0">
                <a:solidFill>
                  <a:schemeClr val="tx1"/>
                </a:solidFill>
                <a:latin typeface="Arial Narrow" pitchFamily="34" charset="0"/>
                <a:cs typeface="Calibri" pitchFamily="34" charset="0"/>
              </a:rPr>
              <a:t>Εισαγωγή</a:t>
            </a:r>
          </a:p>
          <a:p>
            <a:pPr marL="342900" indent="-342900">
              <a:buFont typeface="Wingdings" pitchFamily="2" charset="2"/>
              <a:buChar char="Ø"/>
            </a:pPr>
            <a:r>
              <a:rPr lang="el-GR" altLang="ko-KR" sz="2000" b="1" dirty="0" smtClean="0">
                <a:solidFill>
                  <a:schemeClr val="tx1"/>
                </a:solidFill>
                <a:latin typeface="Arial Narrow" pitchFamily="34" charset="0"/>
                <a:cs typeface="Calibri" pitchFamily="34" charset="0"/>
              </a:rPr>
              <a:t>Αναφορά </a:t>
            </a:r>
            <a:r>
              <a:rPr lang="el-GR" altLang="ko-KR" sz="2000" b="1" dirty="0">
                <a:solidFill>
                  <a:schemeClr val="tx1"/>
                </a:solidFill>
                <a:latin typeface="Arial Narrow" pitchFamily="34" charset="0"/>
                <a:cs typeface="Calibri" pitchFamily="34" charset="0"/>
              </a:rPr>
              <a:t>στην </a:t>
            </a:r>
            <a:r>
              <a:rPr lang="el-GR" altLang="ko-KR" sz="2000" b="1" dirty="0" smtClean="0">
                <a:solidFill>
                  <a:schemeClr val="tx1"/>
                </a:solidFill>
                <a:latin typeface="Arial Narrow" pitchFamily="34" charset="0"/>
                <a:cs typeface="Calibri" pitchFamily="34" charset="0"/>
              </a:rPr>
              <a:t>ΕΚΨ&amp;ΨΥ</a:t>
            </a:r>
            <a:endParaRPr lang="en-US" altLang="ko-KR" sz="2000" b="1" dirty="0" smtClean="0">
              <a:solidFill>
                <a:schemeClr val="tx1"/>
              </a:solidFill>
              <a:latin typeface="Arial Narrow" pitchFamily="34" charset="0"/>
              <a:cs typeface="Calibri" pitchFamily="34" charset="0"/>
            </a:endParaRPr>
          </a:p>
          <a:p>
            <a:pPr marL="342900" indent="-342900">
              <a:buFont typeface="Wingdings" pitchFamily="2" charset="2"/>
              <a:buChar char="Ø"/>
            </a:pPr>
            <a:r>
              <a:rPr lang="el-GR" altLang="ko-KR" sz="2000" b="1" dirty="0" smtClean="0">
                <a:solidFill>
                  <a:schemeClr val="tx1"/>
                </a:solidFill>
                <a:latin typeface="Arial Narrow" pitchFamily="34" charset="0"/>
                <a:cs typeface="Calibri" pitchFamily="34" charset="0"/>
              </a:rPr>
              <a:t>Ορισμός Κοινοτικής Ψυχιατρικής </a:t>
            </a:r>
          </a:p>
          <a:p>
            <a:pPr marL="342900" indent="-342900">
              <a:buFont typeface="Wingdings" pitchFamily="2" charset="2"/>
              <a:buChar char="Ø"/>
            </a:pPr>
            <a:r>
              <a:rPr lang="el-GR" altLang="ko-KR" sz="2000" b="1" dirty="0" smtClean="0">
                <a:solidFill>
                  <a:schemeClr val="tx1"/>
                </a:solidFill>
                <a:latin typeface="Arial Narrow" pitchFamily="34" charset="0"/>
                <a:cs typeface="Calibri" pitchFamily="34" charset="0"/>
              </a:rPr>
              <a:t>Ιστορική αναδρομή της Κοινοτικής Ψυχιατρικής </a:t>
            </a:r>
          </a:p>
          <a:p>
            <a:endParaRPr lang="el-GR" altLang="ko-KR" sz="2000" b="1" dirty="0" smtClean="0">
              <a:solidFill>
                <a:schemeClr val="tx1"/>
              </a:solidFill>
              <a:latin typeface="Arial Narrow" pitchFamily="34" charset="0"/>
              <a:cs typeface="Calibri" pitchFamily="34" charset="0"/>
            </a:endParaRPr>
          </a:p>
          <a:p>
            <a:pPr marL="285750" indent="-285750">
              <a:buFont typeface="Wingdings" pitchFamily="2" charset="2"/>
              <a:buChar char="v"/>
            </a:pPr>
            <a:r>
              <a:rPr lang="el-GR" altLang="ko-KR" sz="2000" b="1" dirty="0">
                <a:solidFill>
                  <a:schemeClr val="tx1"/>
                </a:solidFill>
                <a:latin typeface="Arial Narrow" pitchFamily="34" charset="0"/>
                <a:cs typeface="Calibri" pitchFamily="34" charset="0"/>
              </a:rPr>
              <a:t>Ά</a:t>
            </a:r>
            <a:r>
              <a:rPr lang="el-GR" altLang="ko-KR" sz="2000" b="1" dirty="0" smtClean="0">
                <a:solidFill>
                  <a:schemeClr val="tx1"/>
                </a:solidFill>
                <a:latin typeface="Arial Narrow" pitchFamily="34" charset="0"/>
                <a:cs typeface="Calibri" pitchFamily="34" charset="0"/>
              </a:rPr>
              <a:t> μέρος </a:t>
            </a:r>
          </a:p>
          <a:p>
            <a:pPr marL="342900" indent="-342900">
              <a:buFont typeface="Wingdings" panose="05000000000000000000" pitchFamily="2" charset="2"/>
              <a:buChar char="Ø"/>
            </a:pPr>
            <a:r>
              <a:rPr lang="el-GR" altLang="ko-KR" sz="2000" b="1" dirty="0" smtClean="0">
                <a:solidFill>
                  <a:schemeClr val="tx1"/>
                </a:solidFill>
                <a:latin typeface="Arial Narrow" pitchFamily="34" charset="0"/>
                <a:cs typeface="Calibri" pitchFamily="34" charset="0"/>
              </a:rPr>
              <a:t>Ορισμός Νοσηλευτικής Ψυχικής Υγείας</a:t>
            </a:r>
          </a:p>
          <a:p>
            <a:pPr marL="342900" indent="-342900">
              <a:buFont typeface="Wingdings" panose="05000000000000000000" pitchFamily="2" charset="2"/>
              <a:buChar char="Ø"/>
            </a:pPr>
            <a:r>
              <a:rPr lang="el-GR" altLang="ko-KR" sz="2000" b="1" dirty="0" smtClean="0">
                <a:solidFill>
                  <a:schemeClr val="tx1"/>
                </a:solidFill>
                <a:latin typeface="Arial Narrow" pitchFamily="34" charset="0"/>
                <a:cs typeface="Calibri" pitchFamily="34" charset="0"/>
              </a:rPr>
              <a:t>Ο ρόλος </a:t>
            </a:r>
            <a:r>
              <a:rPr lang="el-GR" altLang="ko-KR" sz="2000" b="1" dirty="0">
                <a:solidFill>
                  <a:schemeClr val="tx1"/>
                </a:solidFill>
                <a:latin typeface="Arial Narrow" pitchFamily="34" charset="0"/>
                <a:cs typeface="Calibri" pitchFamily="34" charset="0"/>
              </a:rPr>
              <a:t>του </a:t>
            </a:r>
            <a:r>
              <a:rPr lang="el-GR" altLang="ko-KR" sz="2000" b="1" dirty="0" smtClean="0">
                <a:solidFill>
                  <a:schemeClr val="tx1"/>
                </a:solidFill>
                <a:latin typeface="Arial Narrow" pitchFamily="34" charset="0"/>
                <a:cs typeface="Calibri" pitchFamily="34" charset="0"/>
              </a:rPr>
              <a:t>νοσηλευτή στην Ψυχική Υγεία</a:t>
            </a:r>
          </a:p>
          <a:p>
            <a:endParaRPr lang="el-GR" altLang="ko-KR" sz="2000" b="1" dirty="0" smtClean="0">
              <a:solidFill>
                <a:schemeClr val="tx1"/>
              </a:solidFill>
              <a:latin typeface="Arial Narrow" pitchFamily="34" charset="0"/>
              <a:cs typeface="Calibri" pitchFamily="34" charset="0"/>
            </a:endParaRPr>
          </a:p>
          <a:p>
            <a:pPr marL="342900" indent="-342900">
              <a:buFont typeface="Wingdings" panose="05000000000000000000" pitchFamily="2" charset="2"/>
              <a:buChar char="v"/>
            </a:pPr>
            <a:r>
              <a:rPr lang="el-GR" altLang="ko-KR" sz="2000" b="1" dirty="0" smtClean="0">
                <a:solidFill>
                  <a:schemeClr val="tx1"/>
                </a:solidFill>
                <a:latin typeface="Arial Narrow" pitchFamily="34" charset="0"/>
                <a:cs typeface="Calibri" pitchFamily="34" charset="0"/>
              </a:rPr>
              <a:t>΄Β μέρος</a:t>
            </a:r>
          </a:p>
          <a:p>
            <a:pPr marL="285750" indent="-285750">
              <a:buFont typeface="Wingdings" panose="05000000000000000000" pitchFamily="2" charset="2"/>
              <a:buChar char="Ø"/>
            </a:pPr>
            <a:r>
              <a:rPr lang="el-GR" altLang="ko-KR" sz="2000" b="1" dirty="0" smtClean="0">
                <a:solidFill>
                  <a:schemeClr val="tx1"/>
                </a:solidFill>
                <a:latin typeface="Arial Narrow" pitchFamily="34" charset="0"/>
                <a:cs typeface="Calibri" pitchFamily="34" charset="0"/>
              </a:rPr>
              <a:t>Παρουσίαση περιστατικού από το ρόλο του νοσηλευτή στις ΜΨΑ Φωκίδας</a:t>
            </a:r>
          </a:p>
          <a:p>
            <a:pPr marL="342900" indent="-342900">
              <a:buFont typeface="Wingdings" panose="05000000000000000000" pitchFamily="2" charset="2"/>
              <a:buChar char="v"/>
            </a:pPr>
            <a:r>
              <a:rPr lang="el-GR" altLang="ko-KR" sz="2000" b="1" dirty="0" smtClean="0">
                <a:solidFill>
                  <a:schemeClr val="tx1"/>
                </a:solidFill>
                <a:latin typeface="Arial Narrow" pitchFamily="34" charset="0"/>
                <a:cs typeface="Calibri" pitchFamily="34" charset="0"/>
              </a:rPr>
              <a:t>Συμπεράσματα</a:t>
            </a:r>
          </a:p>
          <a:p>
            <a:pPr marL="342900" indent="-342900">
              <a:buFont typeface="Wingdings" panose="05000000000000000000" pitchFamily="2" charset="2"/>
              <a:buChar char="v"/>
            </a:pPr>
            <a:r>
              <a:rPr lang="el-GR" altLang="ko-KR" sz="2000" b="1" dirty="0" smtClean="0">
                <a:solidFill>
                  <a:schemeClr val="tx1"/>
                </a:solidFill>
                <a:latin typeface="Arial Narrow" pitchFamily="34" charset="0"/>
                <a:cs typeface="Calibri" pitchFamily="34" charset="0"/>
              </a:rPr>
              <a:t>Βιβλιογραφία</a:t>
            </a:r>
          </a:p>
          <a:p>
            <a:pPr marL="342900" indent="-342900">
              <a:buFont typeface="Wingdings" panose="05000000000000000000" pitchFamily="2" charset="2"/>
              <a:buChar char="Ø"/>
            </a:pPr>
            <a:endParaRPr lang="el-GR" altLang="ko-KR" sz="1800" b="1" dirty="0" smtClean="0">
              <a:solidFill>
                <a:schemeClr val="tx1"/>
              </a:solidFill>
              <a:latin typeface="Arial Narrow" pitchFamily="34" charset="0"/>
              <a:cs typeface="Calibri" pitchFamily="34" charset="0"/>
            </a:endParaRPr>
          </a:p>
          <a:p>
            <a:endParaRPr lang="el-GR" altLang="ko-KR" sz="2400" b="1" dirty="0" smtClean="0">
              <a:latin typeface="Calibri" pitchFamily="34" charset="0"/>
              <a:cs typeface="Calibri" pitchFamily="34" charset="0"/>
            </a:endParaRPr>
          </a:p>
          <a:p>
            <a:pPr marL="342900" indent="-342900">
              <a:buFont typeface="Wingdings" panose="05000000000000000000" pitchFamily="2" charset="2"/>
              <a:buChar char="Ø"/>
            </a:pPr>
            <a:endParaRPr lang="el-GR" altLang="ko-KR" sz="2400" b="1" dirty="0" smtClean="0">
              <a:latin typeface="Calibri" pitchFamily="34" charset="0"/>
              <a:cs typeface="Calibri" pitchFamily="34" charset="0"/>
            </a:endParaRPr>
          </a:p>
          <a:p>
            <a:endParaRPr lang="el-GR" altLang="ko-KR" sz="2400" b="1" dirty="0" smtClean="0">
              <a:latin typeface="Calibri" pitchFamily="34" charset="0"/>
              <a:cs typeface="Calibri" pitchFamily="34" charset="0"/>
            </a:endParaRPr>
          </a:p>
        </p:txBody>
      </p:sp>
    </p:spTree>
    <p:extLst>
      <p:ext uri="{BB962C8B-B14F-4D97-AF65-F5344CB8AC3E}">
        <p14:creationId xmlns:p14="http://schemas.microsoft.com/office/powerpoint/2010/main" val="8917631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2844" y="16778"/>
            <a:ext cx="9001156" cy="1069514"/>
          </a:xfrm>
        </p:spPr>
        <p:txBody>
          <a:bodyPr/>
          <a:lstStyle/>
          <a:p>
            <a:r>
              <a:rPr lang="el-GR" dirty="0" smtClean="0">
                <a:solidFill>
                  <a:schemeClr val="tx1"/>
                </a:solidFill>
                <a:latin typeface="Arial Narrow" pitchFamily="34" charset="0"/>
              </a:rPr>
              <a:t>Εισαγωγή</a:t>
            </a:r>
            <a:endParaRPr lang="el-GR" dirty="0">
              <a:solidFill>
                <a:schemeClr val="tx1"/>
              </a:solidFill>
              <a:latin typeface="Arial Narrow" pitchFamily="34" charset="0"/>
            </a:endParaRPr>
          </a:p>
        </p:txBody>
      </p:sp>
      <p:sp>
        <p:nvSpPr>
          <p:cNvPr id="4" name="3 - Θέση περιεχομένου"/>
          <p:cNvSpPr>
            <a:spLocks noGrp="1"/>
          </p:cNvSpPr>
          <p:nvPr>
            <p:ph idx="10"/>
          </p:nvPr>
        </p:nvSpPr>
        <p:spPr>
          <a:xfrm>
            <a:off x="214282" y="1196752"/>
            <a:ext cx="8606190" cy="5544616"/>
          </a:xfrm>
        </p:spPr>
        <p:txBody>
          <a:bodyPr/>
          <a:lstStyle/>
          <a:p>
            <a:r>
              <a:rPr lang="el-GR" dirty="0" smtClean="0"/>
              <a:t> </a:t>
            </a:r>
          </a:p>
          <a:p>
            <a:endParaRPr lang="el-GR" dirty="0" smtClean="0"/>
          </a:p>
          <a:p>
            <a:endParaRPr lang="el-GR" dirty="0" smtClean="0"/>
          </a:p>
          <a:p>
            <a:endParaRPr lang="el-GR" dirty="0"/>
          </a:p>
          <a:p>
            <a:endParaRPr lang="el-GR" dirty="0" smtClean="0"/>
          </a:p>
          <a:p>
            <a:endParaRPr lang="el-GR" dirty="0"/>
          </a:p>
          <a:p>
            <a:endParaRPr lang="el-GR" dirty="0" smtClean="0"/>
          </a:p>
          <a:p>
            <a:endParaRPr lang="el-GR" dirty="0"/>
          </a:p>
          <a:p>
            <a:endParaRPr lang="el-GR" dirty="0" smtClean="0"/>
          </a:p>
          <a:p>
            <a:endParaRPr lang="el-GR" dirty="0"/>
          </a:p>
          <a:p>
            <a:endParaRPr lang="el-GR" dirty="0" smtClean="0"/>
          </a:p>
          <a:p>
            <a:endParaRPr lang="el-GR" dirty="0"/>
          </a:p>
        </p:txBody>
      </p:sp>
      <p:sp>
        <p:nvSpPr>
          <p:cNvPr id="3" name="Ορθογώνιο 2"/>
          <p:cNvSpPr/>
          <p:nvPr/>
        </p:nvSpPr>
        <p:spPr>
          <a:xfrm>
            <a:off x="107504" y="1196752"/>
            <a:ext cx="8784976" cy="4308872"/>
          </a:xfrm>
          <a:prstGeom prst="rect">
            <a:avLst/>
          </a:prstGeom>
        </p:spPr>
        <p:txBody>
          <a:bodyPr wrap="square">
            <a:spAutoFit/>
          </a:bodyPr>
          <a:lstStyle/>
          <a:p>
            <a:pPr marL="171450" indent="-171450">
              <a:buFont typeface="Wingdings" pitchFamily="2" charset="2"/>
              <a:buChar char="v"/>
            </a:pPr>
            <a:r>
              <a:rPr lang="el-GR" sz="2000" dirty="0">
                <a:latin typeface="Arial Narrow" pitchFamily="34" charset="0"/>
              </a:rPr>
              <a:t>Η Εταιρία Κοινωνικής Ψυχιατρικής και Ψυχικής Υγείας (Ε.Κ.Ψ.&amp; Ψ.Υ.) είναι </a:t>
            </a:r>
            <a:r>
              <a:rPr lang="el-GR" sz="2000" dirty="0" smtClean="0">
                <a:latin typeface="Arial Narrow" pitchFamily="34" charset="0"/>
              </a:rPr>
              <a:t>επιστημονικό, μη </a:t>
            </a:r>
            <a:r>
              <a:rPr lang="el-GR" sz="2000" dirty="0">
                <a:latin typeface="Arial Narrow" pitchFamily="34" charset="0"/>
              </a:rPr>
              <a:t>κερδοσκοπικό σωματείο που ιδρύθηκε το 1981. </a:t>
            </a:r>
            <a:endParaRPr lang="el-GR" sz="2000" dirty="0" smtClean="0">
              <a:latin typeface="Arial Narrow" pitchFamily="34" charset="0"/>
            </a:endParaRPr>
          </a:p>
          <a:p>
            <a:endParaRPr lang="el-GR" sz="2000" dirty="0">
              <a:latin typeface="Arial Narrow" pitchFamily="34" charset="0"/>
            </a:endParaRPr>
          </a:p>
          <a:p>
            <a:pPr marL="171450" indent="-171450">
              <a:buFont typeface="Wingdings" pitchFamily="2" charset="2"/>
              <a:buChar char="v"/>
            </a:pPr>
            <a:r>
              <a:rPr lang="el-GR" sz="2000" dirty="0">
                <a:latin typeface="Arial Narrow" pitchFamily="34" charset="0"/>
              </a:rPr>
              <a:t>Τα πρώτα σημαντικά βήματα που οδήγησαν στη σύστασή του έγιναν το 1964 από τον </a:t>
            </a:r>
            <a:r>
              <a:rPr lang="el-GR" sz="2000" dirty="0" smtClean="0">
                <a:latin typeface="Arial Narrow" pitchFamily="34" charset="0"/>
              </a:rPr>
              <a:t>    καθηγητή </a:t>
            </a:r>
            <a:r>
              <a:rPr lang="el-GR" sz="2000" dirty="0">
                <a:latin typeface="Arial Narrow" pitchFamily="34" charset="0"/>
              </a:rPr>
              <a:t>Παιδοψυχιατρικής, Παναγιώτη Σακελλαρόπουλο και την ομάδα συνεργατών του που εμπνευσμένη από το πνεύμα της Κοινωνικής – Κοινοτικής Ψυχιατρικής άρχισε να </a:t>
            </a:r>
            <a:r>
              <a:rPr lang="el-GR" sz="2000" dirty="0" smtClean="0">
                <a:latin typeface="Arial Narrow" pitchFamily="34" charset="0"/>
              </a:rPr>
              <a:t>      εργάζεται </a:t>
            </a:r>
            <a:r>
              <a:rPr lang="el-GR" sz="2000" dirty="0">
                <a:latin typeface="Arial Narrow" pitchFamily="34" charset="0"/>
              </a:rPr>
              <a:t>για την ψυχιατρική μεταρρύθμιση στην Ελλάδα και να αναπτύσσει το μοντέλο </a:t>
            </a:r>
            <a:r>
              <a:rPr lang="el-GR" sz="2000" dirty="0" smtClean="0">
                <a:latin typeface="Arial Narrow" pitchFamily="34" charset="0"/>
              </a:rPr>
              <a:t>   της </a:t>
            </a:r>
            <a:r>
              <a:rPr lang="el-GR" sz="2000" dirty="0">
                <a:latin typeface="Arial Narrow" pitchFamily="34" charset="0"/>
              </a:rPr>
              <a:t>Ψυχιατρικής Περίθαλψης στο σπίτι του </a:t>
            </a:r>
            <a:r>
              <a:rPr lang="el-GR" sz="2000" dirty="0" smtClean="0">
                <a:latin typeface="Arial Narrow" pitchFamily="34" charset="0"/>
              </a:rPr>
              <a:t>αρρώστου.</a:t>
            </a:r>
          </a:p>
          <a:p>
            <a:pPr marL="171450" indent="-171450">
              <a:buFont typeface="Wingdings" pitchFamily="2" charset="2"/>
              <a:buChar char="v"/>
            </a:pPr>
            <a:endParaRPr lang="el-GR" sz="2000" dirty="0" smtClean="0">
              <a:latin typeface="Arial Narrow" pitchFamily="34" charset="0"/>
            </a:endParaRPr>
          </a:p>
          <a:p>
            <a:pPr marL="171450" indent="-171450">
              <a:buFont typeface="Wingdings" pitchFamily="2" charset="2"/>
              <a:buChar char="v"/>
            </a:pPr>
            <a:r>
              <a:rPr lang="el-GR" sz="2000" dirty="0" smtClean="0">
                <a:latin typeface="Arial Narrow" pitchFamily="34" charset="0"/>
              </a:rPr>
              <a:t>Οι </a:t>
            </a:r>
            <a:r>
              <a:rPr lang="el-GR" sz="2000" dirty="0">
                <a:latin typeface="Arial Narrow" pitchFamily="34" charset="0"/>
              </a:rPr>
              <a:t>παρεχόμενες υπηρεσίες της καλύπτουν ένα μεγάλο τμήμα των ψυχιατρικών </a:t>
            </a:r>
            <a:r>
              <a:rPr lang="el-GR" sz="2000" dirty="0" smtClean="0">
                <a:latin typeface="Arial Narrow" pitchFamily="34" charset="0"/>
              </a:rPr>
              <a:t>αναγκών   των </a:t>
            </a:r>
            <a:r>
              <a:rPr lang="el-GR" sz="2000" dirty="0">
                <a:latin typeface="Arial Narrow" pitchFamily="34" charset="0"/>
              </a:rPr>
              <a:t>κατοίκων των περιοχών όπου λειτουργούν δομές της, και συγκεκριμένα των νομών </a:t>
            </a:r>
            <a:r>
              <a:rPr lang="el-GR" sz="2000" dirty="0" smtClean="0">
                <a:latin typeface="Arial Narrow" pitchFamily="34" charset="0"/>
              </a:rPr>
              <a:t>    Αττικής</a:t>
            </a:r>
            <a:r>
              <a:rPr lang="el-GR" sz="2000" dirty="0">
                <a:latin typeface="Arial Narrow" pitchFamily="34" charset="0"/>
              </a:rPr>
              <a:t>, Φωκίδας και όμορων περιοχών, Φθιώτιδας, Έβρου και της ευρύτερης περιοχής </a:t>
            </a:r>
            <a:r>
              <a:rPr lang="el-GR" sz="2000" dirty="0" smtClean="0">
                <a:latin typeface="Arial Narrow" pitchFamily="34" charset="0"/>
              </a:rPr>
              <a:t>   της </a:t>
            </a:r>
            <a:r>
              <a:rPr lang="el-GR" sz="2000" dirty="0">
                <a:latin typeface="Arial Narrow" pitchFamily="34" charset="0"/>
              </a:rPr>
              <a:t>Θράκης</a:t>
            </a:r>
            <a:r>
              <a:rPr lang="el-GR" sz="2000" dirty="0" smtClean="0">
                <a:latin typeface="Arial Narrow" pitchFamily="34" charset="0"/>
              </a:rPr>
              <a:t>.</a:t>
            </a:r>
          </a:p>
          <a:p>
            <a:pPr marL="171450" indent="-171450">
              <a:buFont typeface="Wingdings" pitchFamily="2" charset="2"/>
              <a:buChar char="v"/>
            </a:pPr>
            <a:endParaRPr lang="el-GR" sz="1400" dirty="0">
              <a:solidFill>
                <a:schemeClr val="bg2">
                  <a:lumMod val="50000"/>
                </a:schemeClr>
              </a:solidFill>
              <a:latin typeface="Arial Narrow" pitchFamily="34" charset="0"/>
            </a:endParaRPr>
          </a:p>
        </p:txBody>
      </p:sp>
    </p:spTree>
    <p:extLst>
      <p:ext uri="{BB962C8B-B14F-4D97-AF65-F5344CB8AC3E}">
        <p14:creationId xmlns:p14="http://schemas.microsoft.com/office/powerpoint/2010/main" val="5589728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περιεχομένου 3"/>
          <p:cNvSpPr>
            <a:spLocks noGrp="1"/>
          </p:cNvSpPr>
          <p:nvPr>
            <p:ph idx="10"/>
          </p:nvPr>
        </p:nvSpPr>
        <p:spPr>
          <a:xfrm>
            <a:off x="179512" y="1268760"/>
            <a:ext cx="8517632" cy="4608512"/>
          </a:xfrm>
        </p:spPr>
        <p:txBody>
          <a:bodyPr/>
          <a:lstStyle/>
          <a:p>
            <a:pPr marL="171450" indent="-171450">
              <a:buFont typeface="Wingdings" pitchFamily="2" charset="2"/>
              <a:buChar char="v"/>
            </a:pPr>
            <a:r>
              <a:rPr lang="el-GR" sz="2000" dirty="0">
                <a:solidFill>
                  <a:schemeClr val="tx1"/>
                </a:solidFill>
                <a:latin typeface="Arial Narrow" pitchFamily="34" charset="0"/>
              </a:rPr>
              <a:t>Η ΕΚΨ &amp; ΨΥ επιδιώκει </a:t>
            </a:r>
            <a:r>
              <a:rPr lang="el-GR" sz="2000" dirty="0" smtClean="0">
                <a:solidFill>
                  <a:schemeClr val="tx1"/>
                </a:solidFill>
                <a:latin typeface="Arial Narrow" pitchFamily="34" charset="0"/>
              </a:rPr>
              <a:t>πρωτίστως: </a:t>
            </a:r>
            <a:endParaRPr lang="el-GR" sz="2000" dirty="0">
              <a:solidFill>
                <a:schemeClr val="tx1"/>
              </a:solidFill>
              <a:latin typeface="Arial Narrow" pitchFamily="34" charset="0"/>
            </a:endParaRPr>
          </a:p>
          <a:p>
            <a:pPr marL="285750" indent="-285750">
              <a:buFont typeface="Arial" pitchFamily="34" charset="0"/>
              <a:buChar char="•"/>
            </a:pPr>
            <a:r>
              <a:rPr lang="el-GR" sz="2000" dirty="0">
                <a:solidFill>
                  <a:schemeClr val="tx1"/>
                </a:solidFill>
                <a:latin typeface="Arial Narrow" pitchFamily="34" charset="0"/>
              </a:rPr>
              <a:t>την πρόληψη των ψυχικών διαταραχών, </a:t>
            </a:r>
          </a:p>
          <a:p>
            <a:pPr marL="285750" indent="-285750">
              <a:buFont typeface="Arial" pitchFamily="34" charset="0"/>
              <a:buChar char="•"/>
            </a:pPr>
            <a:r>
              <a:rPr lang="el-GR" sz="2000" dirty="0">
                <a:solidFill>
                  <a:schemeClr val="tx1"/>
                </a:solidFill>
                <a:latin typeface="Arial Narrow" pitchFamily="34" charset="0"/>
              </a:rPr>
              <a:t>την  </a:t>
            </a:r>
            <a:r>
              <a:rPr lang="el-GR" sz="2000" dirty="0" smtClean="0">
                <a:solidFill>
                  <a:schemeClr val="tx1"/>
                </a:solidFill>
                <a:latin typeface="Arial Narrow" pitchFamily="34" charset="0"/>
              </a:rPr>
              <a:t>έγκαιρη </a:t>
            </a:r>
            <a:r>
              <a:rPr lang="el-GR" sz="2000" dirty="0">
                <a:solidFill>
                  <a:schemeClr val="tx1"/>
                </a:solidFill>
                <a:latin typeface="Arial Narrow" pitchFamily="34" charset="0"/>
              </a:rPr>
              <a:t>αντιμετώπισή τους </a:t>
            </a:r>
          </a:p>
          <a:p>
            <a:pPr marL="285750" indent="-285750">
              <a:buFont typeface="Arial" pitchFamily="34" charset="0"/>
              <a:buChar char="•"/>
            </a:pPr>
            <a:r>
              <a:rPr lang="el-GR" sz="2000" dirty="0">
                <a:solidFill>
                  <a:schemeClr val="tx1"/>
                </a:solidFill>
                <a:latin typeface="Arial Narrow" pitchFamily="34" charset="0"/>
              </a:rPr>
              <a:t>την κοινωνική και επαγγελματική αποκατάσταση των </a:t>
            </a:r>
            <a:r>
              <a:rPr lang="el-GR" sz="2000" dirty="0" smtClean="0">
                <a:solidFill>
                  <a:schemeClr val="tx1"/>
                </a:solidFill>
                <a:latin typeface="Arial Narrow" pitchFamily="34" charset="0"/>
              </a:rPr>
              <a:t>ατόμων </a:t>
            </a:r>
            <a:r>
              <a:rPr lang="el-GR" sz="2000" dirty="0">
                <a:solidFill>
                  <a:schemeClr val="tx1"/>
                </a:solidFill>
                <a:latin typeface="Arial Narrow" pitchFamily="34" charset="0"/>
              </a:rPr>
              <a:t>με ψυχοκοινωνικά </a:t>
            </a:r>
            <a:r>
              <a:rPr lang="el-GR" sz="2000" dirty="0" smtClean="0">
                <a:solidFill>
                  <a:schemeClr val="tx1"/>
                </a:solidFill>
                <a:latin typeface="Arial Narrow" pitchFamily="34" charset="0"/>
              </a:rPr>
              <a:t>   προβλήματα</a:t>
            </a:r>
            <a:r>
              <a:rPr lang="el-GR" sz="2000" dirty="0">
                <a:solidFill>
                  <a:schemeClr val="tx1"/>
                </a:solidFill>
                <a:latin typeface="Arial Narrow" pitchFamily="34" charset="0"/>
              </a:rPr>
              <a:t>.</a:t>
            </a:r>
          </a:p>
          <a:p>
            <a:endParaRPr lang="el-GR" sz="2000" dirty="0">
              <a:solidFill>
                <a:schemeClr val="tx1"/>
              </a:solidFill>
              <a:latin typeface="Arial Narrow" pitchFamily="34" charset="0"/>
            </a:endParaRPr>
          </a:p>
          <a:p>
            <a:pPr marL="171450" indent="-171450">
              <a:buFont typeface="Wingdings" pitchFamily="2" charset="2"/>
              <a:buChar char="v"/>
            </a:pPr>
            <a:r>
              <a:rPr lang="el-GR" sz="2000" dirty="0">
                <a:solidFill>
                  <a:schemeClr val="tx1"/>
                </a:solidFill>
                <a:latin typeface="Arial Narrow" pitchFamily="34" charset="0"/>
              </a:rPr>
              <a:t> Βασικό χαρακτηριστικό των προληπτικών και θεραπευτικών παρεμβάσεών της     </a:t>
            </a:r>
            <a:r>
              <a:rPr lang="el-GR" sz="2000" dirty="0" smtClean="0">
                <a:solidFill>
                  <a:schemeClr val="tx1"/>
                </a:solidFill>
                <a:latin typeface="Arial Narrow" pitchFamily="34" charset="0"/>
              </a:rPr>
              <a:t> είναι ότι </a:t>
            </a:r>
            <a:r>
              <a:rPr lang="el-GR" sz="2000" dirty="0">
                <a:solidFill>
                  <a:schemeClr val="tx1"/>
                </a:solidFill>
                <a:latin typeface="Arial Narrow" pitchFamily="34" charset="0"/>
              </a:rPr>
              <a:t>αυτές παρέχονται στην κοινότητα και διαπνέονται από το πνεύμα και τις     αρχές της Κοινωνικής Ψυχιατρικής</a:t>
            </a:r>
            <a:r>
              <a:rPr lang="el-GR" sz="2000" dirty="0" smtClean="0">
                <a:solidFill>
                  <a:schemeClr val="tx1"/>
                </a:solidFill>
                <a:latin typeface="Arial Narrow" pitchFamily="34" charset="0"/>
              </a:rPr>
              <a:t>.</a:t>
            </a:r>
          </a:p>
          <a:p>
            <a:pPr marL="171450" indent="-171450">
              <a:buFont typeface="Wingdings" pitchFamily="2" charset="2"/>
              <a:buChar char="v"/>
            </a:pPr>
            <a:endParaRPr lang="el-GR" sz="2000" dirty="0">
              <a:solidFill>
                <a:schemeClr val="tx1"/>
              </a:solidFill>
              <a:latin typeface="Arial Narrow" pitchFamily="34" charset="0"/>
            </a:endParaRPr>
          </a:p>
          <a:p>
            <a:pPr marL="171450" indent="-171450">
              <a:buFont typeface="Wingdings" pitchFamily="2" charset="2"/>
              <a:buChar char="v"/>
            </a:pPr>
            <a:r>
              <a:rPr lang="el-GR" sz="2000" dirty="0">
                <a:solidFill>
                  <a:schemeClr val="tx1"/>
                </a:solidFill>
                <a:latin typeface="Arial Narrow" pitchFamily="34" charset="0"/>
              </a:rPr>
              <a:t> Βασική αρχή του φορέα είναι ότι η πρωτοβάθμια εξωνοσοκομειακή περίθαλψη θα     πρέπει να σηκώνει το ουσιαστικότερο βάρος των υπηρεσιών που έχει ανάγκη ένας     πληθυσμός. </a:t>
            </a:r>
          </a:p>
          <a:p>
            <a:endParaRPr lang="el-GR" dirty="0"/>
          </a:p>
        </p:txBody>
      </p:sp>
      <p:sp>
        <p:nvSpPr>
          <p:cNvPr id="5" name="TextBox 4"/>
          <p:cNvSpPr txBox="1"/>
          <p:nvPr/>
        </p:nvSpPr>
        <p:spPr>
          <a:xfrm>
            <a:off x="395536" y="188640"/>
            <a:ext cx="5328592" cy="707886"/>
          </a:xfrm>
          <a:prstGeom prst="rect">
            <a:avLst/>
          </a:prstGeom>
          <a:noFill/>
        </p:spPr>
        <p:txBody>
          <a:bodyPr wrap="square" rtlCol="0">
            <a:spAutoFit/>
          </a:bodyPr>
          <a:lstStyle/>
          <a:p>
            <a:r>
              <a:rPr lang="el-GR" sz="4000" b="1" dirty="0" smtClean="0">
                <a:solidFill>
                  <a:schemeClr val="bg2">
                    <a:lumMod val="25000"/>
                  </a:schemeClr>
                </a:solidFill>
                <a:latin typeface="Arial Narrow" pitchFamily="34" charset="0"/>
              </a:rPr>
              <a:t>Η Ε.Κ.Ψ</a:t>
            </a:r>
            <a:r>
              <a:rPr lang="el-GR" sz="4000" b="1" dirty="0">
                <a:solidFill>
                  <a:schemeClr val="bg2">
                    <a:lumMod val="25000"/>
                  </a:schemeClr>
                </a:solidFill>
                <a:latin typeface="Arial Narrow" pitchFamily="34" charset="0"/>
              </a:rPr>
              <a:t>.&amp; Ψ.Υ</a:t>
            </a:r>
            <a:r>
              <a:rPr lang="el-GR" sz="4000" b="1" dirty="0" smtClean="0">
                <a:solidFill>
                  <a:schemeClr val="bg2">
                    <a:lumMod val="25000"/>
                  </a:schemeClr>
                </a:solidFill>
                <a:latin typeface="Arial Narrow" pitchFamily="34" charset="0"/>
              </a:rPr>
              <a:t>.</a:t>
            </a:r>
            <a:r>
              <a:rPr lang="el-GR" sz="2000" dirty="0" smtClean="0">
                <a:solidFill>
                  <a:schemeClr val="bg2">
                    <a:lumMod val="25000"/>
                  </a:schemeClr>
                </a:solidFill>
                <a:latin typeface="Arial Narrow" pitchFamily="34" charset="0"/>
              </a:rPr>
              <a:t> </a:t>
            </a:r>
            <a:endParaRPr lang="el-GR" sz="2000" dirty="0">
              <a:solidFill>
                <a:schemeClr val="bg2">
                  <a:lumMod val="25000"/>
                </a:schemeClr>
              </a:solidFill>
            </a:endParaRPr>
          </a:p>
        </p:txBody>
      </p:sp>
    </p:spTree>
    <p:extLst>
      <p:ext uri="{BB962C8B-B14F-4D97-AF65-F5344CB8AC3E}">
        <p14:creationId xmlns:p14="http://schemas.microsoft.com/office/powerpoint/2010/main" val="28788882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6778"/>
            <a:ext cx="9144000" cy="1069514"/>
          </a:xfrm>
        </p:spPr>
        <p:txBody>
          <a:bodyPr/>
          <a:lstStyle/>
          <a:p>
            <a:r>
              <a:rPr lang="el-GR" sz="3900" dirty="0">
                <a:solidFill>
                  <a:schemeClr val="tx1"/>
                </a:solidFill>
                <a:latin typeface="Arial Narrow" pitchFamily="34" charset="0"/>
              </a:rPr>
              <a:t>Οι Μονάδες Ψυχοκοινωνικής Αποκατάστασης</a:t>
            </a:r>
          </a:p>
        </p:txBody>
      </p:sp>
      <p:sp>
        <p:nvSpPr>
          <p:cNvPr id="4" name="Θέση περιεχομένου 3"/>
          <p:cNvSpPr>
            <a:spLocks noGrp="1"/>
          </p:cNvSpPr>
          <p:nvPr>
            <p:ph idx="10"/>
          </p:nvPr>
        </p:nvSpPr>
        <p:spPr>
          <a:xfrm>
            <a:off x="467544" y="1412776"/>
            <a:ext cx="8229600" cy="4464496"/>
          </a:xfrm>
        </p:spPr>
        <p:txBody>
          <a:bodyPr/>
          <a:lstStyle/>
          <a:p>
            <a:r>
              <a:rPr lang="el-GR" sz="2000" dirty="0">
                <a:solidFill>
                  <a:schemeClr val="tx1"/>
                </a:solidFill>
                <a:latin typeface="Arial Narrow" pitchFamily="34" charset="0"/>
              </a:rPr>
              <a:t>Οι Μονάδες Ψυχοκοινωνικής </a:t>
            </a:r>
            <a:r>
              <a:rPr lang="el-GR" sz="2000" dirty="0" smtClean="0">
                <a:solidFill>
                  <a:schemeClr val="tx1"/>
                </a:solidFill>
                <a:latin typeface="Arial Narrow" pitchFamily="34" charset="0"/>
              </a:rPr>
              <a:t>Αποκατάστασης της </a:t>
            </a:r>
            <a:r>
              <a:rPr lang="el-GR" sz="2000" dirty="0">
                <a:solidFill>
                  <a:schemeClr val="tx1"/>
                </a:solidFill>
                <a:latin typeface="Arial Narrow" pitchFamily="34" charset="0"/>
              </a:rPr>
              <a:t>Ε.Κ.Ψ.&amp;Ψ.Υ. στο Νομό Φωκίδας </a:t>
            </a:r>
            <a:r>
              <a:rPr lang="el-GR" sz="2000" dirty="0" smtClean="0">
                <a:solidFill>
                  <a:schemeClr val="tx1"/>
                </a:solidFill>
                <a:latin typeface="Arial Narrow" pitchFamily="34" charset="0"/>
              </a:rPr>
              <a:t>περιλαμβάνουν:</a:t>
            </a:r>
            <a:endParaRPr lang="el-GR" sz="2000" dirty="0">
              <a:solidFill>
                <a:schemeClr val="tx1"/>
              </a:solidFill>
              <a:latin typeface="Arial Narrow" pitchFamily="34" charset="0"/>
            </a:endParaRPr>
          </a:p>
          <a:p>
            <a:pPr marL="285750" indent="-285750">
              <a:buFont typeface="Arial" pitchFamily="34" charset="0"/>
              <a:buChar char="•"/>
            </a:pPr>
            <a:r>
              <a:rPr lang="el-GR" sz="2000" dirty="0">
                <a:solidFill>
                  <a:schemeClr val="tx1"/>
                </a:solidFill>
                <a:latin typeface="Arial Narrow" pitchFamily="34" charset="0"/>
              </a:rPr>
              <a:t>το Οικοτροφείο Ατόμων με Βαριά Νοητική Υστέρηση «Ευρύκλεια», </a:t>
            </a:r>
          </a:p>
          <a:p>
            <a:pPr marL="285750" indent="-285750">
              <a:buFont typeface="Arial" pitchFamily="34" charset="0"/>
              <a:buChar char="•"/>
            </a:pPr>
            <a:r>
              <a:rPr lang="el-GR" sz="2000" dirty="0">
                <a:solidFill>
                  <a:schemeClr val="tx1"/>
                </a:solidFill>
                <a:latin typeface="Arial Narrow" pitchFamily="34" charset="0"/>
              </a:rPr>
              <a:t>έξι (6) Προστατευόμενα Διαμερίσματα</a:t>
            </a:r>
          </a:p>
          <a:p>
            <a:pPr marL="285750" indent="-285750">
              <a:buFont typeface="Arial" pitchFamily="34" charset="0"/>
              <a:buChar char="•"/>
            </a:pPr>
            <a:r>
              <a:rPr lang="el-GR" sz="2000" dirty="0" smtClean="0">
                <a:solidFill>
                  <a:schemeClr val="tx1"/>
                </a:solidFill>
                <a:latin typeface="Arial Narrow" pitchFamily="34" charset="0"/>
              </a:rPr>
              <a:t>και </a:t>
            </a:r>
            <a:r>
              <a:rPr lang="el-GR" sz="2000" dirty="0">
                <a:solidFill>
                  <a:schemeClr val="tx1"/>
                </a:solidFill>
                <a:latin typeface="Arial Narrow" pitchFamily="34" charset="0"/>
              </a:rPr>
              <a:t>δύο (2) Διαμερίσματα Δορυφόρους του Οικοτροφείου.</a:t>
            </a:r>
          </a:p>
          <a:p>
            <a:endParaRPr lang="el-GR" sz="2000" dirty="0">
              <a:solidFill>
                <a:schemeClr val="tx1"/>
              </a:solidFill>
              <a:latin typeface="Arial Narrow" pitchFamily="34" charset="0"/>
            </a:endParaRPr>
          </a:p>
          <a:p>
            <a:r>
              <a:rPr lang="el-GR" sz="2000" dirty="0">
                <a:solidFill>
                  <a:schemeClr val="tx1"/>
                </a:solidFill>
                <a:latin typeface="Arial Narrow" pitchFamily="34" charset="0"/>
              </a:rPr>
              <a:t>Οι υπηρεσίες </a:t>
            </a:r>
            <a:r>
              <a:rPr lang="el-GR" sz="2000" dirty="0" smtClean="0">
                <a:solidFill>
                  <a:schemeClr val="tx1"/>
                </a:solidFill>
                <a:latin typeface="Arial Narrow" pitchFamily="34" charset="0"/>
              </a:rPr>
              <a:t>έχουν στόχο :</a:t>
            </a:r>
          </a:p>
          <a:p>
            <a:pPr marL="342900" indent="-342900">
              <a:buFont typeface="Arial" pitchFamily="34" charset="0"/>
              <a:buChar char="•"/>
            </a:pPr>
            <a:r>
              <a:rPr lang="el-GR" sz="2000" dirty="0">
                <a:solidFill>
                  <a:schemeClr val="tx1"/>
                </a:solidFill>
                <a:latin typeface="Arial Narrow" pitchFamily="34" charset="0"/>
              </a:rPr>
              <a:t>την κοινωνική επανένταξη των χρόνιων ψυχωτικών ασθενών</a:t>
            </a:r>
          </a:p>
          <a:p>
            <a:pPr marL="285750" indent="-285750">
              <a:buFont typeface="Arial" pitchFamily="34" charset="0"/>
              <a:buChar char="•"/>
            </a:pPr>
            <a:r>
              <a:rPr lang="el-GR" sz="2000" dirty="0">
                <a:solidFill>
                  <a:schemeClr val="tx1"/>
                </a:solidFill>
                <a:latin typeface="Arial Narrow" pitchFamily="34" charset="0"/>
              </a:rPr>
              <a:t>την ενθάρρυνση για ενεργό κοινωνική ζωή</a:t>
            </a:r>
          </a:p>
          <a:p>
            <a:pPr marL="285750" indent="-285750">
              <a:buFont typeface="Arial" pitchFamily="34" charset="0"/>
              <a:buChar char="•"/>
            </a:pPr>
            <a:r>
              <a:rPr lang="el-GR" sz="2000" dirty="0">
                <a:solidFill>
                  <a:schemeClr val="tx1"/>
                </a:solidFill>
                <a:latin typeface="Arial Narrow" pitchFamily="34" charset="0"/>
              </a:rPr>
              <a:t> τη θεραπευτική και συμβουλευτική στήριξη για αυτόνομη, διαβίωση των ψυχικά ασθενών </a:t>
            </a:r>
          </a:p>
          <a:p>
            <a:pPr marL="285750" indent="-285750">
              <a:buFont typeface="Arial" pitchFamily="34" charset="0"/>
              <a:buChar char="•"/>
            </a:pPr>
            <a:r>
              <a:rPr lang="el-GR" sz="2000" dirty="0">
                <a:solidFill>
                  <a:schemeClr val="tx1"/>
                </a:solidFill>
                <a:latin typeface="Arial Narrow" pitchFamily="34" charset="0"/>
              </a:rPr>
              <a:t>προ και επαγγελματική αποκατάσταση</a:t>
            </a:r>
          </a:p>
          <a:p>
            <a:endParaRPr lang="en-US" dirty="0"/>
          </a:p>
          <a:p>
            <a:endParaRPr lang="el-GR" dirty="0"/>
          </a:p>
          <a:p>
            <a:endParaRPr lang="el-GR" dirty="0"/>
          </a:p>
        </p:txBody>
      </p:sp>
    </p:spTree>
    <p:extLst>
      <p:ext uri="{BB962C8B-B14F-4D97-AF65-F5344CB8AC3E}">
        <p14:creationId xmlns:p14="http://schemas.microsoft.com/office/powerpoint/2010/main" val="10881850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solidFill>
                  <a:schemeClr val="tx1"/>
                </a:solidFill>
                <a:latin typeface="Arial Narrow" pitchFamily="34" charset="0"/>
              </a:rPr>
              <a:t>Κοινοτική Ψυχιατρική</a:t>
            </a:r>
            <a:endParaRPr lang="el-GR" dirty="0">
              <a:solidFill>
                <a:schemeClr val="tx1"/>
              </a:solidFill>
              <a:latin typeface="Arial Narrow" pitchFamily="34" charset="0"/>
            </a:endParaRPr>
          </a:p>
        </p:txBody>
      </p:sp>
      <p:sp>
        <p:nvSpPr>
          <p:cNvPr id="4" name="Θέση περιεχομένου 3"/>
          <p:cNvSpPr>
            <a:spLocks noGrp="1"/>
          </p:cNvSpPr>
          <p:nvPr>
            <p:ph idx="10"/>
          </p:nvPr>
        </p:nvSpPr>
        <p:spPr>
          <a:xfrm>
            <a:off x="251520" y="1196752"/>
            <a:ext cx="8712968" cy="4680520"/>
          </a:xfrm>
        </p:spPr>
        <p:txBody>
          <a:bodyPr/>
          <a:lstStyle/>
          <a:p>
            <a:pPr marL="342900" indent="-342900">
              <a:buFont typeface="Wingdings" pitchFamily="2" charset="2"/>
              <a:buChar char="v"/>
            </a:pPr>
            <a:r>
              <a:rPr lang="el-GR" sz="1600" dirty="0" smtClean="0">
                <a:solidFill>
                  <a:schemeClr val="tx1"/>
                </a:solidFill>
                <a:latin typeface="Arial Narrow" pitchFamily="34" charset="0"/>
              </a:rPr>
              <a:t>Αφορά </a:t>
            </a:r>
            <a:r>
              <a:rPr lang="el-GR" sz="1600" dirty="0">
                <a:solidFill>
                  <a:schemeClr val="tx1"/>
                </a:solidFill>
                <a:latin typeface="Arial Narrow" pitchFamily="34" charset="0"/>
              </a:rPr>
              <a:t>την παροχή υπηρεσιών στους ασθενείς μέσα στην κοινότητα, χωρίς να τους απομακρύνουμε από το φυσικό κοινωνικό τους περιβάλλον και με την ενεργητική συμμετοχή της κοινότητας. </a:t>
            </a:r>
            <a:endParaRPr lang="el-GR" sz="1600" dirty="0" smtClean="0">
              <a:solidFill>
                <a:schemeClr val="tx1"/>
              </a:solidFill>
              <a:latin typeface="Arial Narrow" pitchFamily="34" charset="0"/>
            </a:endParaRPr>
          </a:p>
          <a:p>
            <a:pPr marL="342900" indent="-342900">
              <a:buFont typeface="Wingdings" pitchFamily="2" charset="2"/>
              <a:buChar char="v"/>
            </a:pPr>
            <a:endParaRPr lang="el-GR" sz="1600" dirty="0">
              <a:solidFill>
                <a:schemeClr val="tx1"/>
              </a:solidFill>
              <a:latin typeface="Arial Narrow" pitchFamily="34" charset="0"/>
            </a:endParaRPr>
          </a:p>
          <a:p>
            <a:pPr marL="342900" indent="-342900">
              <a:buFont typeface="Wingdings" pitchFamily="2" charset="2"/>
              <a:buChar char="v"/>
            </a:pPr>
            <a:r>
              <a:rPr lang="el-GR" sz="1600" dirty="0">
                <a:solidFill>
                  <a:schemeClr val="tx1"/>
                </a:solidFill>
                <a:latin typeface="Arial Narrow" pitchFamily="34" charset="0"/>
              </a:rPr>
              <a:t>Η Κοινοτική Ψυχιατρική υλοποιείται με τη δημιουργία εναλλακτικών προς το άσυλο μορφών </a:t>
            </a:r>
            <a:r>
              <a:rPr lang="el-GR" sz="1600" dirty="0" smtClean="0">
                <a:solidFill>
                  <a:schemeClr val="tx1"/>
                </a:solidFill>
                <a:latin typeface="Arial Narrow" pitchFamily="34" charset="0"/>
              </a:rPr>
              <a:t> περίθαλψης </a:t>
            </a:r>
            <a:r>
              <a:rPr lang="el-GR" sz="1600" dirty="0">
                <a:solidFill>
                  <a:schemeClr val="tx1"/>
                </a:solidFill>
                <a:latin typeface="Arial Narrow" pitchFamily="34" charset="0"/>
              </a:rPr>
              <a:t>των ασθενών μιας συγκεκριμένης πληθυσμιακής περιοχής.   </a:t>
            </a:r>
            <a:endParaRPr lang="el-GR" sz="1600" dirty="0" smtClean="0">
              <a:solidFill>
                <a:schemeClr val="tx1"/>
              </a:solidFill>
              <a:latin typeface="Arial Narrow" pitchFamily="34" charset="0"/>
            </a:endParaRPr>
          </a:p>
          <a:p>
            <a:pPr marL="342900" indent="-342900">
              <a:buFont typeface="Wingdings" pitchFamily="2" charset="2"/>
              <a:buChar char="v"/>
            </a:pPr>
            <a:endParaRPr lang="el-GR" sz="1600" dirty="0">
              <a:solidFill>
                <a:schemeClr val="tx1"/>
              </a:solidFill>
              <a:latin typeface="Arial Narrow" pitchFamily="34" charset="0"/>
            </a:endParaRPr>
          </a:p>
          <a:p>
            <a:pPr marL="342900" indent="-342900">
              <a:buFont typeface="Wingdings" pitchFamily="2" charset="2"/>
              <a:buChar char="v"/>
            </a:pPr>
            <a:r>
              <a:rPr lang="el-GR" sz="1600" dirty="0" smtClean="0">
                <a:solidFill>
                  <a:schemeClr val="tx1"/>
                </a:solidFill>
                <a:latin typeface="Arial Narrow" pitchFamily="34" charset="0"/>
              </a:rPr>
              <a:t>Η </a:t>
            </a:r>
            <a:r>
              <a:rPr lang="el-GR" sz="1600" dirty="0">
                <a:solidFill>
                  <a:schemeClr val="tx1"/>
                </a:solidFill>
                <a:latin typeface="Arial Narrow" pitchFamily="34" charset="0"/>
              </a:rPr>
              <a:t>προώθηση της ψυχιατρικής μεταρρύθμισης ξεκίνησε στην Ελλάδα την </a:t>
            </a:r>
            <a:r>
              <a:rPr lang="el-GR" sz="1600" dirty="0" smtClean="0">
                <a:solidFill>
                  <a:schemeClr val="tx1"/>
                </a:solidFill>
                <a:latin typeface="Arial Narrow" pitchFamily="34" charset="0"/>
              </a:rPr>
              <a:t>περίοδο 1963-1967 </a:t>
            </a:r>
            <a:r>
              <a:rPr lang="el-GR" sz="1600" dirty="0">
                <a:solidFill>
                  <a:schemeClr val="tx1"/>
                </a:solidFill>
                <a:latin typeface="Arial Narrow" pitchFamily="34" charset="0"/>
              </a:rPr>
              <a:t>με την </a:t>
            </a:r>
            <a:r>
              <a:rPr lang="el-GR" sz="1600" dirty="0" smtClean="0">
                <a:solidFill>
                  <a:schemeClr val="tx1"/>
                </a:solidFill>
                <a:latin typeface="Arial Narrow" pitchFamily="34" charset="0"/>
              </a:rPr>
              <a:t>          έναρξη </a:t>
            </a:r>
            <a:r>
              <a:rPr lang="el-GR" sz="1600" dirty="0">
                <a:solidFill>
                  <a:schemeClr val="tx1"/>
                </a:solidFill>
                <a:latin typeface="Arial Narrow" pitchFamily="34" charset="0"/>
              </a:rPr>
              <a:t>της λειτουργίας της Πανεπιστημιακής κλινικής του Αιγινητείου  </a:t>
            </a:r>
            <a:r>
              <a:rPr lang="el-GR" sz="1600" dirty="0" smtClean="0">
                <a:solidFill>
                  <a:schemeClr val="tx1"/>
                </a:solidFill>
                <a:latin typeface="Arial Narrow" pitchFamily="34" charset="0"/>
              </a:rPr>
              <a:t>Νοσοκομείου</a:t>
            </a:r>
            <a:r>
              <a:rPr lang="el-GR" sz="1600" dirty="0">
                <a:solidFill>
                  <a:schemeClr val="tx1"/>
                </a:solidFill>
                <a:latin typeface="Arial Narrow" pitchFamily="34" charset="0"/>
              </a:rPr>
              <a:t>. </a:t>
            </a:r>
            <a:endParaRPr lang="el-GR" sz="1600" dirty="0" smtClean="0">
              <a:solidFill>
                <a:schemeClr val="tx1"/>
              </a:solidFill>
              <a:latin typeface="Arial Narrow" pitchFamily="34" charset="0"/>
            </a:endParaRPr>
          </a:p>
          <a:p>
            <a:pPr marL="342900" indent="-342900">
              <a:buFont typeface="Wingdings" pitchFamily="2" charset="2"/>
              <a:buChar char="v"/>
            </a:pPr>
            <a:endParaRPr lang="el-GR" sz="1600" dirty="0">
              <a:solidFill>
                <a:schemeClr val="tx1"/>
              </a:solidFill>
              <a:latin typeface="Arial Narrow" pitchFamily="34" charset="0"/>
            </a:endParaRPr>
          </a:p>
          <a:p>
            <a:pPr marL="342900" indent="-342900">
              <a:buFont typeface="Wingdings" pitchFamily="2" charset="2"/>
              <a:buChar char="v"/>
            </a:pPr>
            <a:r>
              <a:rPr lang="el-GR" sz="1600" dirty="0" smtClean="0">
                <a:solidFill>
                  <a:schemeClr val="tx1"/>
                </a:solidFill>
                <a:latin typeface="Arial Narrow" pitchFamily="34" charset="0"/>
              </a:rPr>
              <a:t>Μετά </a:t>
            </a:r>
            <a:r>
              <a:rPr lang="el-GR" sz="1600" dirty="0">
                <a:solidFill>
                  <a:schemeClr val="tx1"/>
                </a:solidFill>
                <a:latin typeface="Arial Narrow" pitchFamily="34" charset="0"/>
              </a:rPr>
              <a:t>την δεκαετία του 1980 δημιουργήθηκαν δραστηριότητες έξω από τα μεγάλα </a:t>
            </a:r>
            <a:r>
              <a:rPr lang="el-GR" sz="1600" dirty="0" smtClean="0">
                <a:solidFill>
                  <a:schemeClr val="tx1"/>
                </a:solidFill>
                <a:latin typeface="Arial Narrow" pitchFamily="34" charset="0"/>
              </a:rPr>
              <a:t> </a:t>
            </a:r>
            <a:r>
              <a:rPr lang="el-GR" sz="1600" dirty="0">
                <a:solidFill>
                  <a:schemeClr val="tx1"/>
                </a:solidFill>
                <a:latin typeface="Arial Narrow" pitchFamily="34" charset="0"/>
              </a:rPr>
              <a:t>δημόσια ιδρύματα. </a:t>
            </a:r>
            <a:endParaRPr lang="el-GR" sz="1600" dirty="0" smtClean="0">
              <a:solidFill>
                <a:schemeClr val="tx1"/>
              </a:solidFill>
              <a:latin typeface="Arial Narrow" pitchFamily="34" charset="0"/>
            </a:endParaRPr>
          </a:p>
          <a:p>
            <a:pPr marL="342900" indent="-342900">
              <a:buFont typeface="Wingdings" pitchFamily="2" charset="2"/>
              <a:buChar char="v"/>
            </a:pPr>
            <a:endParaRPr lang="el-GR" sz="1600" dirty="0">
              <a:solidFill>
                <a:schemeClr val="tx1"/>
              </a:solidFill>
              <a:latin typeface="Arial Narrow" pitchFamily="34" charset="0"/>
            </a:endParaRPr>
          </a:p>
          <a:p>
            <a:pPr marL="342900" indent="-342900">
              <a:buFont typeface="Wingdings" pitchFamily="2" charset="2"/>
              <a:buChar char="v"/>
            </a:pPr>
            <a:r>
              <a:rPr lang="el-GR" sz="1600" dirty="0">
                <a:solidFill>
                  <a:schemeClr val="tx1"/>
                </a:solidFill>
                <a:latin typeface="Arial Narrow" pitchFamily="34" charset="0"/>
              </a:rPr>
              <a:t>Διαδοχικά ιδρύθηκαν και λειτούργησαν το Ινστιτούτο Κοινωνικής Ψυχιατρικής στο </a:t>
            </a:r>
            <a:r>
              <a:rPr lang="el-GR" sz="1600" dirty="0" smtClean="0">
                <a:solidFill>
                  <a:schemeClr val="tx1"/>
                </a:solidFill>
                <a:latin typeface="Arial Narrow" pitchFamily="34" charset="0"/>
              </a:rPr>
              <a:t> Παγκράτι</a:t>
            </a:r>
            <a:r>
              <a:rPr lang="el-GR" sz="1600" dirty="0">
                <a:solidFill>
                  <a:schemeClr val="tx1"/>
                </a:solidFill>
                <a:latin typeface="Arial Narrow" pitchFamily="34" charset="0"/>
              </a:rPr>
              <a:t>, το κέντρο </a:t>
            </a:r>
            <a:r>
              <a:rPr lang="el-GR" sz="1600" dirty="0" smtClean="0">
                <a:solidFill>
                  <a:schemeClr val="tx1"/>
                </a:solidFill>
                <a:latin typeface="Arial Narrow" pitchFamily="34" charset="0"/>
              </a:rPr>
              <a:t>  παροχής </a:t>
            </a:r>
            <a:r>
              <a:rPr lang="el-GR" sz="1600" dirty="0">
                <a:solidFill>
                  <a:schemeClr val="tx1"/>
                </a:solidFill>
                <a:latin typeface="Arial Narrow" pitchFamily="34" charset="0"/>
              </a:rPr>
              <a:t>υπηρεσιών της Εταιρίας Κοινωνικής Ψυχιατρικής. </a:t>
            </a:r>
            <a:endParaRPr lang="el-GR" sz="1600" dirty="0" smtClean="0">
              <a:solidFill>
                <a:schemeClr val="tx1"/>
              </a:solidFill>
              <a:latin typeface="Arial Narrow" pitchFamily="34" charset="0"/>
            </a:endParaRPr>
          </a:p>
          <a:p>
            <a:pPr marL="342900" indent="-342900">
              <a:buFont typeface="Wingdings" pitchFamily="2" charset="2"/>
              <a:buChar char="v"/>
            </a:pPr>
            <a:endParaRPr lang="el-GR" sz="1600" dirty="0">
              <a:solidFill>
                <a:schemeClr val="tx1"/>
              </a:solidFill>
              <a:latin typeface="Arial Narrow" pitchFamily="34" charset="0"/>
            </a:endParaRPr>
          </a:p>
          <a:p>
            <a:pPr marL="342900" indent="-342900">
              <a:buFont typeface="Wingdings" pitchFamily="2" charset="2"/>
              <a:buChar char="v"/>
            </a:pPr>
            <a:r>
              <a:rPr lang="el-GR" sz="1600" dirty="0">
                <a:solidFill>
                  <a:schemeClr val="tx1"/>
                </a:solidFill>
                <a:latin typeface="Arial Narrow" pitchFamily="34" charset="0"/>
              </a:rPr>
              <a:t>Αργότερα, δημιουργήθηκαν η Κινητή Μονάδα και το Οικοτροφείο Φωκίδας και οι δομές στο νόμο Έβρου. </a:t>
            </a:r>
          </a:p>
          <a:p>
            <a:pPr marL="342900" indent="-342900">
              <a:buFont typeface="Wingdings" pitchFamily="2" charset="2"/>
              <a:buChar char="v"/>
            </a:pPr>
            <a:endParaRPr lang="el-GR" sz="1600" dirty="0">
              <a:solidFill>
                <a:schemeClr val="tx1"/>
              </a:solidFill>
              <a:latin typeface="Arial Narrow" pitchFamily="34" charset="0"/>
            </a:endParaRPr>
          </a:p>
          <a:p>
            <a:endParaRPr lang="el-GR" sz="1600" dirty="0"/>
          </a:p>
        </p:txBody>
      </p:sp>
    </p:spTree>
    <p:extLst>
      <p:ext uri="{BB962C8B-B14F-4D97-AF65-F5344CB8AC3E}">
        <p14:creationId xmlns:p14="http://schemas.microsoft.com/office/powerpoint/2010/main" val="7381717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57158" y="16778"/>
            <a:ext cx="8786842" cy="1069514"/>
          </a:xfrm>
        </p:spPr>
        <p:txBody>
          <a:bodyPr/>
          <a:lstStyle/>
          <a:p>
            <a:r>
              <a:rPr lang="el-GR" dirty="0" smtClean="0">
                <a:solidFill>
                  <a:schemeClr val="tx1"/>
                </a:solidFill>
                <a:latin typeface="Arial Narrow" pitchFamily="34" charset="0"/>
              </a:rPr>
              <a:t>Νοσηλευτική Ψυχικής Υγείας</a:t>
            </a:r>
            <a:endParaRPr lang="el-GR" dirty="0">
              <a:solidFill>
                <a:schemeClr val="tx1"/>
              </a:solidFill>
              <a:latin typeface="Arial Narrow" pitchFamily="34" charset="0"/>
            </a:endParaRPr>
          </a:p>
        </p:txBody>
      </p:sp>
      <p:sp>
        <p:nvSpPr>
          <p:cNvPr id="5" name="Θέση περιεχομένου 3"/>
          <p:cNvSpPr>
            <a:spLocks noGrp="1"/>
          </p:cNvSpPr>
          <p:nvPr>
            <p:ph idx="10"/>
          </p:nvPr>
        </p:nvSpPr>
        <p:spPr>
          <a:xfrm>
            <a:off x="214282" y="1428736"/>
            <a:ext cx="8572560" cy="1136168"/>
          </a:xfrm>
        </p:spPr>
        <p:txBody>
          <a:bodyPr/>
          <a:lstStyle/>
          <a:p>
            <a:pPr algn="just"/>
            <a:r>
              <a:rPr lang="el-GR" sz="2000" dirty="0" smtClean="0">
                <a:solidFill>
                  <a:schemeClr val="tx1"/>
                </a:solidFill>
                <a:latin typeface="Arial Narrow" pitchFamily="34" charset="0"/>
              </a:rPr>
              <a:t>Η Νοσηλευτική Ψυχικής Υγείας αποτελεί νευραλγικό τομέα στην παροχή φροντίδας σ</a:t>
            </a:r>
            <a:r>
              <a:rPr lang="el-GR" sz="2000" dirty="0">
                <a:solidFill>
                  <a:schemeClr val="tx1"/>
                </a:solidFill>
                <a:latin typeface="Arial Narrow" pitchFamily="34" charset="0"/>
              </a:rPr>
              <a:t>ε</a:t>
            </a:r>
            <a:r>
              <a:rPr lang="el-GR" sz="2000" dirty="0" smtClean="0">
                <a:solidFill>
                  <a:schemeClr val="tx1"/>
                </a:solidFill>
                <a:latin typeface="Arial Narrow" pitchFamily="34" charset="0"/>
              </a:rPr>
              <a:t>ανθρώπους όλων των ηλικιών με ψυχολογικά και ψυχιατρικά προβλήματα</a:t>
            </a:r>
            <a:r>
              <a:rPr lang="en-US" sz="2000" dirty="0" smtClean="0">
                <a:solidFill>
                  <a:schemeClr val="tx1"/>
                </a:solidFill>
                <a:latin typeface="Arial Narrow" pitchFamily="34" charset="0"/>
              </a:rPr>
              <a:t> </a:t>
            </a:r>
            <a:r>
              <a:rPr lang="el-GR" sz="2000" dirty="0" smtClean="0">
                <a:solidFill>
                  <a:schemeClr val="tx1"/>
                </a:solidFill>
                <a:latin typeface="Arial Narrow" pitchFamily="34" charset="0"/>
              </a:rPr>
              <a:t>και             συμβάλλει στα παρακάτω:</a:t>
            </a:r>
          </a:p>
          <a:p>
            <a:pPr algn="just"/>
            <a:endParaRPr lang="el-GR" sz="2000" dirty="0" smtClean="0">
              <a:solidFill>
                <a:schemeClr val="tx1"/>
              </a:solidFill>
              <a:latin typeface="Arial Narrow" pitchFamily="34" charset="0"/>
            </a:endParaRPr>
          </a:p>
          <a:p>
            <a:pPr marL="342900" indent="-342900" algn="just">
              <a:buFont typeface="Wingdings" pitchFamily="2" charset="2"/>
              <a:buChar char="§"/>
            </a:pPr>
            <a:endParaRPr lang="el-GR" sz="2000" dirty="0">
              <a:solidFill>
                <a:schemeClr val="tx1"/>
              </a:solidFill>
              <a:latin typeface="Arial Narrow" pitchFamily="34" charset="0"/>
            </a:endParaRPr>
          </a:p>
          <a:p>
            <a:pPr marL="342900" indent="-342900" algn="just">
              <a:buFont typeface="Wingdings" pitchFamily="2" charset="2"/>
              <a:buChar char="§"/>
            </a:pPr>
            <a:endParaRPr lang="el-GR" sz="2000" dirty="0" smtClean="0">
              <a:solidFill>
                <a:schemeClr val="tx1"/>
              </a:solidFill>
              <a:latin typeface="Arial Narrow" pitchFamily="34" charset="0"/>
            </a:endParaRPr>
          </a:p>
          <a:p>
            <a:pPr marL="342900" indent="-342900" algn="just">
              <a:buFont typeface="Wingdings" pitchFamily="2" charset="2"/>
              <a:buChar char="§"/>
            </a:pPr>
            <a:endParaRPr lang="el-GR" sz="2000" dirty="0">
              <a:solidFill>
                <a:schemeClr val="tx1"/>
              </a:solidFill>
              <a:latin typeface="Arial Narrow" pitchFamily="34" charset="0"/>
            </a:endParaRPr>
          </a:p>
          <a:p>
            <a:pPr marL="342900" indent="-342900" algn="just">
              <a:buFont typeface="Wingdings" pitchFamily="2" charset="2"/>
              <a:buChar char="§"/>
            </a:pPr>
            <a:endParaRPr lang="el-GR" sz="2000" dirty="0" smtClean="0">
              <a:solidFill>
                <a:schemeClr val="tx1"/>
              </a:solidFill>
              <a:latin typeface="Arial Narrow" pitchFamily="34" charset="0"/>
            </a:endParaRPr>
          </a:p>
          <a:p>
            <a:pPr marL="342900" indent="-342900" algn="just">
              <a:buFont typeface="Wingdings" pitchFamily="2" charset="2"/>
              <a:buChar char="§"/>
            </a:pPr>
            <a:endParaRPr lang="el-GR" sz="2000" dirty="0" smtClean="0">
              <a:solidFill>
                <a:schemeClr val="tx1"/>
              </a:solidFill>
              <a:latin typeface="Arial Narrow" pitchFamily="34" charset="0"/>
            </a:endParaRPr>
          </a:p>
          <a:p>
            <a:pPr marL="342900" indent="-342900" algn="just">
              <a:buFont typeface="Wingdings" pitchFamily="2" charset="2"/>
              <a:buChar char="§"/>
            </a:pPr>
            <a:endParaRPr lang="el-GR" sz="2000" dirty="0" smtClean="0">
              <a:solidFill>
                <a:schemeClr val="tx1"/>
              </a:solidFill>
              <a:latin typeface="Arial Narrow" pitchFamily="34" charset="0"/>
            </a:endParaRPr>
          </a:p>
          <a:p>
            <a:pPr algn="just"/>
            <a:endParaRPr lang="el-GR" sz="2000" dirty="0">
              <a:solidFill>
                <a:schemeClr val="bg2">
                  <a:lumMod val="50000"/>
                </a:schemeClr>
              </a:solidFill>
              <a:latin typeface="Arial Narrow" pitchFamily="34" charset="0"/>
              <a:cs typeface="Calibri" pitchFamily="34" charset="0"/>
            </a:endParaRPr>
          </a:p>
        </p:txBody>
      </p:sp>
      <p:sp>
        <p:nvSpPr>
          <p:cNvPr id="6" name="Θέση περιεχομένου 2"/>
          <p:cNvSpPr>
            <a:spLocks noGrp="1"/>
          </p:cNvSpPr>
          <p:nvPr>
            <p:ph idx="1"/>
          </p:nvPr>
        </p:nvSpPr>
        <p:spPr>
          <a:xfrm>
            <a:off x="179512" y="2636912"/>
            <a:ext cx="8784976" cy="2736304"/>
          </a:xfrm>
        </p:spPr>
        <p:txBody>
          <a:bodyPr/>
          <a:lstStyle/>
          <a:p>
            <a:pPr marL="342900" indent="-342900">
              <a:buFont typeface="Wingdings" panose="05000000000000000000" pitchFamily="2" charset="2"/>
              <a:buChar char="§"/>
            </a:pPr>
            <a:r>
              <a:rPr lang="el-GR" dirty="0" smtClean="0">
                <a:solidFill>
                  <a:schemeClr val="tx1"/>
                </a:solidFill>
                <a:latin typeface="Arial Narrow" pitchFamily="34" charset="0"/>
                <a:cs typeface="Calibri" pitchFamily="34" charset="0"/>
              </a:rPr>
              <a:t>Πρόληψη </a:t>
            </a:r>
            <a:r>
              <a:rPr lang="el-GR" dirty="0">
                <a:solidFill>
                  <a:schemeClr val="tx1"/>
                </a:solidFill>
                <a:latin typeface="Arial Narrow" pitchFamily="34" charset="0"/>
                <a:cs typeface="Calibri" pitchFamily="34" charset="0"/>
              </a:rPr>
              <a:t>των ψυχικών </a:t>
            </a:r>
            <a:r>
              <a:rPr lang="el-GR" dirty="0" smtClean="0">
                <a:solidFill>
                  <a:schemeClr val="tx1"/>
                </a:solidFill>
                <a:latin typeface="Arial Narrow" pitchFamily="34" charset="0"/>
                <a:cs typeface="Calibri" pitchFamily="34" charset="0"/>
              </a:rPr>
              <a:t>διαταραχών</a:t>
            </a:r>
          </a:p>
          <a:p>
            <a:pPr marL="342900" indent="-342900">
              <a:buFont typeface="Wingdings" panose="05000000000000000000" pitchFamily="2" charset="2"/>
              <a:buChar char="§"/>
            </a:pPr>
            <a:r>
              <a:rPr lang="el-GR" dirty="0" smtClean="0">
                <a:solidFill>
                  <a:schemeClr val="tx1"/>
                </a:solidFill>
                <a:latin typeface="Arial Narrow" pitchFamily="34" charset="0"/>
                <a:cs typeface="Calibri" pitchFamily="34" charset="0"/>
              </a:rPr>
              <a:t>Ολιστική νοσηλευτική φροντίδα</a:t>
            </a:r>
          </a:p>
          <a:p>
            <a:pPr marL="342900" indent="-342900">
              <a:buFont typeface="Wingdings" panose="05000000000000000000" pitchFamily="2" charset="2"/>
              <a:buChar char="§"/>
            </a:pPr>
            <a:r>
              <a:rPr lang="el-GR" dirty="0" smtClean="0">
                <a:solidFill>
                  <a:schemeClr val="tx1"/>
                </a:solidFill>
                <a:latin typeface="Arial Narrow" pitchFamily="34" charset="0"/>
                <a:cs typeface="Calibri" pitchFamily="34" charset="0"/>
              </a:rPr>
              <a:t>Διατήρηση και βελτίωση της ψυχικής υγείας</a:t>
            </a:r>
          </a:p>
          <a:p>
            <a:pPr marL="342900" indent="-342900">
              <a:buFont typeface="Wingdings" panose="05000000000000000000" pitchFamily="2" charset="2"/>
              <a:buChar char="§"/>
            </a:pPr>
            <a:r>
              <a:rPr lang="el-GR" dirty="0" smtClean="0">
                <a:solidFill>
                  <a:schemeClr val="tx1"/>
                </a:solidFill>
                <a:latin typeface="Arial Narrow" pitchFamily="34" charset="0"/>
                <a:cs typeface="Calibri" pitchFamily="34" charset="0"/>
              </a:rPr>
              <a:t>Εφαρμογή των αρχών της ψυχικής υγείας σε όλους τους τομείς της νοσηλευτικής</a:t>
            </a:r>
          </a:p>
          <a:p>
            <a:pPr marL="342900" indent="-342900">
              <a:buFont typeface="Wingdings" panose="05000000000000000000" pitchFamily="2" charset="2"/>
              <a:buChar char="§"/>
            </a:pPr>
            <a:r>
              <a:rPr lang="el-GR" dirty="0" smtClean="0">
                <a:solidFill>
                  <a:schemeClr val="tx1"/>
                </a:solidFill>
                <a:latin typeface="Arial Narrow" pitchFamily="34" charset="0"/>
                <a:cs typeface="Calibri" pitchFamily="34" charset="0"/>
              </a:rPr>
              <a:t>Υποστήριξη και προαγωγή της υγείας όλων των σωματικά πασχόντων</a:t>
            </a:r>
          </a:p>
          <a:p>
            <a:pPr marL="342900" indent="-342900">
              <a:buFont typeface="Wingdings" panose="05000000000000000000" pitchFamily="2" charset="2"/>
              <a:buChar char="§"/>
            </a:pPr>
            <a:r>
              <a:rPr lang="el-GR" dirty="0">
                <a:solidFill>
                  <a:schemeClr val="tx1"/>
                </a:solidFill>
                <a:latin typeface="Arial Narrow" pitchFamily="34" charset="0"/>
              </a:rPr>
              <a:t>Γρήγορη αποκατάσταση, προάγοντας την ευημερία συνολικά του πληθυσμού </a:t>
            </a:r>
          </a:p>
          <a:p>
            <a:pPr marL="342900" indent="-342900">
              <a:buFont typeface="Wingdings" panose="05000000000000000000" pitchFamily="2" charset="2"/>
              <a:buChar char="§"/>
            </a:pPr>
            <a:endParaRPr lang="el-GR" dirty="0" smtClean="0">
              <a:solidFill>
                <a:schemeClr val="bg2">
                  <a:lumMod val="50000"/>
                </a:schemeClr>
              </a:solidFill>
              <a:latin typeface="Arial Narrow" pitchFamily="34" charset="0"/>
              <a:cs typeface="Calibri" pitchFamily="34" charset="0"/>
            </a:endParaRPr>
          </a:p>
          <a:p>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34756" y="476672"/>
            <a:ext cx="7524328" cy="648072"/>
          </a:xfrm>
        </p:spPr>
        <p:txBody>
          <a:bodyPr/>
          <a:lstStyle/>
          <a:p>
            <a:r>
              <a:rPr lang="el-GR" sz="3600" dirty="0">
                <a:solidFill>
                  <a:schemeClr val="tx1"/>
                </a:solidFill>
                <a:latin typeface="Arial Narrow" pitchFamily="34" charset="0"/>
              </a:rPr>
              <a:t>Ο ρόλος του κοινοτικού νοσηλευτή </a:t>
            </a:r>
            <a:r>
              <a:rPr lang="el-GR" sz="3600" dirty="0" smtClean="0">
                <a:solidFill>
                  <a:schemeClr val="tx1"/>
                </a:solidFill>
                <a:latin typeface="Arial Narrow" pitchFamily="34" charset="0"/>
              </a:rPr>
              <a:t>    </a:t>
            </a:r>
            <a:r>
              <a:rPr lang="en-US" sz="3600" dirty="0" smtClean="0">
                <a:solidFill>
                  <a:schemeClr val="tx1"/>
                </a:solidFill>
                <a:latin typeface="Arial Narrow" pitchFamily="34" charset="0"/>
              </a:rPr>
              <a:t>   </a:t>
            </a:r>
            <a:r>
              <a:rPr lang="el-GR" sz="3600" dirty="0" smtClean="0">
                <a:solidFill>
                  <a:schemeClr val="tx1"/>
                </a:solidFill>
                <a:latin typeface="Arial Narrow" pitchFamily="34" charset="0"/>
              </a:rPr>
              <a:t> ψυχικής </a:t>
            </a:r>
            <a:r>
              <a:rPr lang="el-GR" sz="3600" dirty="0">
                <a:solidFill>
                  <a:schemeClr val="tx1"/>
                </a:solidFill>
                <a:latin typeface="Arial Narrow" pitchFamily="34" charset="0"/>
              </a:rPr>
              <a:t>υγείας </a:t>
            </a:r>
            <a:r>
              <a:rPr lang="el-GR" dirty="0">
                <a:solidFill>
                  <a:schemeClr val="tx1"/>
                </a:solidFill>
              </a:rPr>
              <a:t/>
            </a:r>
            <a:br>
              <a:rPr lang="el-GR" dirty="0">
                <a:solidFill>
                  <a:schemeClr val="tx1"/>
                </a:solidFill>
              </a:rPr>
            </a:br>
            <a:endParaRPr lang="el-GR" dirty="0">
              <a:solidFill>
                <a:schemeClr val="tx1"/>
              </a:solidFill>
            </a:endParaRPr>
          </a:p>
        </p:txBody>
      </p:sp>
      <p:sp>
        <p:nvSpPr>
          <p:cNvPr id="4" name="Θέση περιεχομένου 3"/>
          <p:cNvSpPr>
            <a:spLocks noGrp="1"/>
          </p:cNvSpPr>
          <p:nvPr>
            <p:ph idx="10"/>
          </p:nvPr>
        </p:nvSpPr>
        <p:spPr>
          <a:xfrm>
            <a:off x="1691680" y="1556792"/>
            <a:ext cx="7344816" cy="4824536"/>
          </a:xfrm>
        </p:spPr>
        <p:txBody>
          <a:bodyPr/>
          <a:lstStyle/>
          <a:p>
            <a:pPr marL="342900" indent="-342900">
              <a:buFont typeface="Wingdings" pitchFamily="2" charset="2"/>
              <a:buChar char="v"/>
            </a:pPr>
            <a:r>
              <a:rPr lang="el-GR" sz="2000" dirty="0">
                <a:solidFill>
                  <a:schemeClr val="tx1"/>
                </a:solidFill>
                <a:latin typeface="Arial Narrow" pitchFamily="34" charset="0"/>
              </a:rPr>
              <a:t>Η κοινοτική νοσηλευτική αποτελεί κλάδο της νοσηλευτικής επιστήμης που συγκεντρώνει  ειδικές γνώσεις και δεξιότητες, τις </a:t>
            </a:r>
            <a:r>
              <a:rPr lang="el-GR" sz="2000" dirty="0" smtClean="0">
                <a:solidFill>
                  <a:schemeClr val="tx1"/>
                </a:solidFill>
                <a:latin typeface="Arial Narrow" pitchFamily="34" charset="0"/>
              </a:rPr>
              <a:t>οποίες               </a:t>
            </a:r>
            <a:r>
              <a:rPr lang="el-GR" sz="2000" dirty="0">
                <a:solidFill>
                  <a:schemeClr val="tx1"/>
                </a:solidFill>
                <a:latin typeface="Arial Narrow" pitchFamily="34" charset="0"/>
              </a:rPr>
              <a:t>χρησιμοποιεί στην αντιμετώπιση των αναγκών υγείας των ατόμων</a:t>
            </a:r>
            <a:r>
              <a:rPr lang="el-GR" sz="2000" dirty="0" smtClean="0">
                <a:solidFill>
                  <a:schemeClr val="tx1"/>
                </a:solidFill>
                <a:latin typeface="Arial Narrow" pitchFamily="34" charset="0"/>
              </a:rPr>
              <a:t>,    </a:t>
            </a:r>
            <a:r>
              <a:rPr lang="el-GR" sz="2000" dirty="0">
                <a:solidFill>
                  <a:schemeClr val="tx1"/>
                </a:solidFill>
                <a:latin typeface="Arial Narrow" pitchFamily="34" charset="0"/>
              </a:rPr>
              <a:t>οικογενειών, ομάδων </a:t>
            </a:r>
            <a:r>
              <a:rPr lang="el-GR" sz="2000" dirty="0" smtClean="0">
                <a:solidFill>
                  <a:schemeClr val="tx1"/>
                </a:solidFill>
                <a:latin typeface="Arial Narrow" pitchFamily="34" charset="0"/>
              </a:rPr>
              <a:t>  και </a:t>
            </a:r>
            <a:r>
              <a:rPr lang="el-GR" sz="2000" dirty="0">
                <a:solidFill>
                  <a:schemeClr val="tx1"/>
                </a:solidFill>
                <a:latin typeface="Arial Narrow" pitchFamily="34" charset="0"/>
              </a:rPr>
              <a:t>κοινοτήτων που βρίσκονται στο </a:t>
            </a:r>
            <a:r>
              <a:rPr lang="el-GR" sz="2000" dirty="0" smtClean="0">
                <a:solidFill>
                  <a:schemeClr val="tx1"/>
                </a:solidFill>
                <a:latin typeface="Arial Narrow" pitchFamily="34" charset="0"/>
              </a:rPr>
              <a:t>                    συνηθισμένο </a:t>
            </a:r>
            <a:r>
              <a:rPr lang="el-GR" sz="2000" dirty="0">
                <a:solidFill>
                  <a:schemeClr val="tx1"/>
                </a:solidFill>
                <a:latin typeface="Arial Narrow" pitchFamily="34" charset="0"/>
              </a:rPr>
              <a:t>περιβάλλον τους, όπως το σπίτι ή το χώρο εργασίας</a:t>
            </a:r>
            <a:r>
              <a:rPr lang="el-GR" sz="2000" dirty="0" smtClean="0">
                <a:solidFill>
                  <a:schemeClr val="tx1"/>
                </a:solidFill>
                <a:latin typeface="Arial Narrow" pitchFamily="34" charset="0"/>
              </a:rPr>
              <a:t>.    </a:t>
            </a:r>
            <a:r>
              <a:rPr lang="el-GR" sz="2000" dirty="0">
                <a:solidFill>
                  <a:schemeClr val="tx1"/>
                </a:solidFill>
                <a:latin typeface="Arial Narrow" pitchFamily="34" charset="0"/>
              </a:rPr>
              <a:t>Είναι νοσηλευτική εργασία που ασκείται </a:t>
            </a:r>
            <a:r>
              <a:rPr lang="el-GR" sz="2000" dirty="0" smtClean="0">
                <a:solidFill>
                  <a:schemeClr val="tx1"/>
                </a:solidFill>
                <a:latin typeface="Arial Narrow" pitchFamily="34" charset="0"/>
              </a:rPr>
              <a:t>έξω </a:t>
            </a:r>
            <a:r>
              <a:rPr lang="el-GR" sz="2000" dirty="0">
                <a:solidFill>
                  <a:schemeClr val="tx1"/>
                </a:solidFill>
                <a:latin typeface="Arial Narrow" pitchFamily="34" charset="0"/>
              </a:rPr>
              <a:t>από το παραδοσιακό </a:t>
            </a:r>
            <a:r>
              <a:rPr lang="el-GR" sz="2000" dirty="0" smtClean="0">
                <a:solidFill>
                  <a:schemeClr val="tx1"/>
                </a:solidFill>
                <a:latin typeface="Arial Narrow" pitchFamily="34" charset="0"/>
              </a:rPr>
              <a:t>   θεραπευτικό </a:t>
            </a:r>
            <a:r>
              <a:rPr lang="el-GR" sz="2000" dirty="0">
                <a:solidFill>
                  <a:schemeClr val="tx1"/>
                </a:solidFill>
                <a:latin typeface="Arial Narrow" pitchFamily="34" charset="0"/>
              </a:rPr>
              <a:t>περιβάλλον του </a:t>
            </a:r>
            <a:r>
              <a:rPr lang="el-GR" sz="2000" dirty="0" smtClean="0">
                <a:solidFill>
                  <a:schemeClr val="tx1"/>
                </a:solidFill>
                <a:latin typeface="Arial Narrow" pitchFamily="34" charset="0"/>
              </a:rPr>
              <a:t>νοσοκομείου.</a:t>
            </a:r>
          </a:p>
          <a:p>
            <a:pPr marL="342900" indent="-342900">
              <a:buFont typeface="Wingdings" pitchFamily="2" charset="2"/>
              <a:buChar char="v"/>
            </a:pPr>
            <a:r>
              <a:rPr lang="el-GR" sz="2000" b="1" dirty="0">
                <a:solidFill>
                  <a:schemeClr val="tx1"/>
                </a:solidFill>
                <a:latin typeface="Arial Narrow" pitchFamily="34" charset="0"/>
              </a:rPr>
              <a:t>ΣΚΟΠΟΙ ΤΗΣ ΚΟΙΝΟΤΙΚΗΣ </a:t>
            </a:r>
            <a:r>
              <a:rPr lang="el-GR" sz="2000" b="1" dirty="0" smtClean="0">
                <a:solidFill>
                  <a:schemeClr val="tx1"/>
                </a:solidFill>
                <a:latin typeface="Arial Narrow" pitchFamily="34" charset="0"/>
              </a:rPr>
              <a:t>ΝΟΣΗΛΕΥΤΙΚΗΣ</a:t>
            </a:r>
            <a:r>
              <a:rPr lang="el-GR" sz="2000" dirty="0">
                <a:solidFill>
                  <a:schemeClr val="tx1"/>
                </a:solidFill>
                <a:latin typeface="Arial Narrow" pitchFamily="34" charset="0"/>
              </a:rPr>
              <a:t/>
            </a:r>
            <a:br>
              <a:rPr lang="el-GR" sz="2000" dirty="0">
                <a:solidFill>
                  <a:schemeClr val="tx1"/>
                </a:solidFill>
                <a:latin typeface="Arial Narrow" pitchFamily="34" charset="0"/>
              </a:rPr>
            </a:br>
            <a:r>
              <a:rPr lang="el-GR" sz="2000" dirty="0">
                <a:solidFill>
                  <a:schemeClr val="tx1"/>
                </a:solidFill>
                <a:latin typeface="Arial Narrow" pitchFamily="34" charset="0"/>
              </a:rPr>
              <a:t>1) Πρόληψη της αρρώστιας και περιορισμό της εξέλιξης της</a:t>
            </a:r>
            <a:br>
              <a:rPr lang="el-GR" sz="2000" dirty="0">
                <a:solidFill>
                  <a:schemeClr val="tx1"/>
                </a:solidFill>
                <a:latin typeface="Arial Narrow" pitchFamily="34" charset="0"/>
              </a:rPr>
            </a:br>
            <a:r>
              <a:rPr lang="el-GR" sz="2000" dirty="0">
                <a:solidFill>
                  <a:schemeClr val="tx1"/>
                </a:solidFill>
                <a:latin typeface="Arial Narrow" pitchFamily="34" charset="0"/>
              </a:rPr>
              <a:t>2) Περιορισμός των επιπτώσεων μιας αναπόφευκτης αρρώστιας</a:t>
            </a:r>
            <a:br>
              <a:rPr lang="el-GR" sz="2000" dirty="0">
                <a:solidFill>
                  <a:schemeClr val="tx1"/>
                </a:solidFill>
                <a:latin typeface="Arial Narrow" pitchFamily="34" charset="0"/>
              </a:rPr>
            </a:br>
            <a:r>
              <a:rPr lang="el-GR" sz="2000" dirty="0">
                <a:solidFill>
                  <a:schemeClr val="tx1"/>
                </a:solidFill>
                <a:latin typeface="Arial Narrow" pitchFamily="34" charset="0"/>
              </a:rPr>
              <a:t>3) Εξασφάλιση επιδέξιας επιστημονικής φροντίδας στο </a:t>
            </a:r>
            <a:r>
              <a:rPr lang="el-GR" sz="2000" dirty="0" smtClean="0">
                <a:solidFill>
                  <a:schemeClr val="tx1"/>
                </a:solidFill>
                <a:latin typeface="Arial Narrow" pitchFamily="34" charset="0"/>
              </a:rPr>
              <a:t>άρρωστο</a:t>
            </a:r>
            <a:r>
              <a:rPr lang="el-GR" sz="2000" dirty="0">
                <a:solidFill>
                  <a:schemeClr val="tx1"/>
                </a:solidFill>
                <a:latin typeface="Arial Narrow" pitchFamily="34" charset="0"/>
              </a:rPr>
              <a:t/>
            </a:r>
            <a:br>
              <a:rPr lang="el-GR" sz="2000" dirty="0">
                <a:solidFill>
                  <a:schemeClr val="tx1"/>
                </a:solidFill>
                <a:latin typeface="Arial Narrow" pitchFamily="34" charset="0"/>
              </a:rPr>
            </a:br>
            <a:r>
              <a:rPr lang="el-GR" sz="2000" dirty="0">
                <a:solidFill>
                  <a:schemeClr val="tx1"/>
                </a:solidFill>
                <a:latin typeface="Arial Narrow" pitchFamily="34" charset="0"/>
              </a:rPr>
              <a:t>4) Ενημέρωση, διδασκαλία οικογενειών ή ομάδων στην απόκτηση </a:t>
            </a:r>
            <a:r>
              <a:rPr lang="el-GR" sz="2000" dirty="0" smtClean="0">
                <a:solidFill>
                  <a:schemeClr val="tx1"/>
                </a:solidFill>
                <a:latin typeface="Arial Narrow" pitchFamily="34" charset="0"/>
              </a:rPr>
              <a:t>    υγιεινού </a:t>
            </a:r>
            <a:r>
              <a:rPr lang="el-GR" sz="2000" dirty="0">
                <a:solidFill>
                  <a:schemeClr val="tx1"/>
                </a:solidFill>
                <a:latin typeface="Arial Narrow" pitchFamily="34" charset="0"/>
              </a:rPr>
              <a:t>τρόπου ζωής για την προαγωγή της κοινοτικής υγείας.</a:t>
            </a:r>
            <a:endParaRPr lang="el-GR" sz="2000" dirty="0" smtClean="0">
              <a:solidFill>
                <a:schemeClr val="tx1"/>
              </a:solidFill>
              <a:latin typeface="Arial Narrow" pitchFamily="34" charset="0"/>
            </a:endParaRPr>
          </a:p>
          <a:p>
            <a:r>
              <a:rPr lang="el-GR" sz="2000" dirty="0" smtClean="0">
                <a:solidFill>
                  <a:schemeClr val="tx1"/>
                </a:solidFill>
                <a:latin typeface="Arial Narrow" pitchFamily="34" charset="0"/>
              </a:rPr>
              <a:t> </a:t>
            </a:r>
            <a:endParaRPr lang="el-GR" sz="2000" dirty="0">
              <a:solidFill>
                <a:schemeClr val="tx1"/>
              </a:solidFill>
              <a:latin typeface="Arial Narrow" pitchFamily="34" charset="0"/>
            </a:endParaRPr>
          </a:p>
          <a:p>
            <a:endParaRPr lang="el-GR" dirty="0">
              <a:latin typeface="Arial Narrow" pitchFamily="34" charset="0"/>
            </a:endParaRPr>
          </a:p>
        </p:txBody>
      </p:sp>
    </p:spTree>
    <p:extLst>
      <p:ext uri="{BB962C8B-B14F-4D97-AF65-F5344CB8AC3E}">
        <p14:creationId xmlns:p14="http://schemas.microsoft.com/office/powerpoint/2010/main" val="27759540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περιεχομένου 3"/>
          <p:cNvSpPr>
            <a:spLocks noGrp="1"/>
          </p:cNvSpPr>
          <p:nvPr>
            <p:ph idx="10"/>
          </p:nvPr>
        </p:nvSpPr>
        <p:spPr>
          <a:xfrm>
            <a:off x="179512" y="116632"/>
            <a:ext cx="8784976" cy="6624736"/>
          </a:xfrm>
        </p:spPr>
        <p:txBody>
          <a:bodyPr/>
          <a:lstStyle/>
          <a:p>
            <a:pPr fontAlgn="base"/>
            <a:r>
              <a:rPr lang="el-GR" sz="3600" b="1" dirty="0" smtClean="0">
                <a:solidFill>
                  <a:schemeClr val="tx1"/>
                </a:solidFill>
                <a:latin typeface="Arial Narrow" pitchFamily="34" charset="0"/>
              </a:rPr>
              <a:t>Βασικά χαρακτηριστικά κοινοτικού νοσηλευτή</a:t>
            </a:r>
          </a:p>
          <a:p>
            <a:pPr fontAlgn="base"/>
            <a:endParaRPr lang="en-US" sz="2000" dirty="0" smtClean="0">
              <a:latin typeface="Arial Narrow" pitchFamily="34" charset="0"/>
            </a:endParaRPr>
          </a:p>
          <a:p>
            <a:pPr fontAlgn="base"/>
            <a:endParaRPr lang="en-US" sz="2000" dirty="0">
              <a:solidFill>
                <a:schemeClr val="tx1"/>
              </a:solidFill>
              <a:latin typeface="Arial Narrow" pitchFamily="34" charset="0"/>
            </a:endParaRPr>
          </a:p>
          <a:p>
            <a:pPr fontAlgn="base"/>
            <a:endParaRPr lang="en-US" sz="2000" dirty="0" smtClean="0">
              <a:solidFill>
                <a:schemeClr val="tx1"/>
              </a:solidFill>
              <a:latin typeface="Arial Narrow" pitchFamily="34" charset="0"/>
            </a:endParaRPr>
          </a:p>
          <a:p>
            <a:pPr fontAlgn="base"/>
            <a:r>
              <a:rPr lang="el-GR" sz="2000" dirty="0" smtClean="0">
                <a:solidFill>
                  <a:schemeClr val="tx1"/>
                </a:solidFill>
                <a:latin typeface="Arial Narrow" pitchFamily="34" charset="0"/>
              </a:rPr>
              <a:t>1</a:t>
            </a:r>
            <a:r>
              <a:rPr lang="el-GR" sz="2000" dirty="0">
                <a:solidFill>
                  <a:schemeClr val="tx1"/>
                </a:solidFill>
                <a:latin typeface="Arial Narrow" pitchFamily="34" charset="0"/>
              </a:rPr>
              <a:t>. Νοσηλευτικές γνώσεις.</a:t>
            </a:r>
            <a:br>
              <a:rPr lang="el-GR" sz="2000" dirty="0">
                <a:solidFill>
                  <a:schemeClr val="tx1"/>
                </a:solidFill>
                <a:latin typeface="Arial Narrow" pitchFamily="34" charset="0"/>
              </a:rPr>
            </a:br>
            <a:r>
              <a:rPr lang="el-GR" sz="2000" dirty="0">
                <a:solidFill>
                  <a:schemeClr val="tx1"/>
                </a:solidFill>
                <a:latin typeface="Arial Narrow" pitchFamily="34" charset="0"/>
              </a:rPr>
              <a:t>2. Ξεκάθαρη αντίληψη.</a:t>
            </a:r>
            <a:br>
              <a:rPr lang="el-GR" sz="2000" dirty="0">
                <a:solidFill>
                  <a:schemeClr val="tx1"/>
                </a:solidFill>
                <a:latin typeface="Arial Narrow" pitchFamily="34" charset="0"/>
              </a:rPr>
            </a:br>
            <a:r>
              <a:rPr lang="el-GR" sz="2000" dirty="0">
                <a:solidFill>
                  <a:schemeClr val="tx1"/>
                </a:solidFill>
                <a:latin typeface="Arial Narrow" pitchFamily="34" charset="0"/>
              </a:rPr>
              <a:t>3. Ικανότητα επικοινωνίας.</a:t>
            </a:r>
            <a:br>
              <a:rPr lang="el-GR" sz="2000" dirty="0">
                <a:solidFill>
                  <a:schemeClr val="tx1"/>
                </a:solidFill>
                <a:latin typeface="Arial Narrow" pitchFamily="34" charset="0"/>
              </a:rPr>
            </a:br>
            <a:r>
              <a:rPr lang="el-GR" sz="2000" dirty="0">
                <a:solidFill>
                  <a:schemeClr val="tx1"/>
                </a:solidFill>
                <a:latin typeface="Arial Narrow" pitchFamily="34" charset="0"/>
              </a:rPr>
              <a:t>4. Ικανότητα να αντιμετωπίζει τυχόν </a:t>
            </a:r>
            <a:r>
              <a:rPr lang="el-GR" sz="2000" dirty="0" smtClean="0">
                <a:solidFill>
                  <a:schemeClr val="tx1"/>
                </a:solidFill>
                <a:latin typeface="Arial Narrow" pitchFamily="34" charset="0"/>
              </a:rPr>
              <a:t>προβλήματα.</a:t>
            </a:r>
            <a:br>
              <a:rPr lang="el-GR" sz="2000" dirty="0" smtClean="0">
                <a:solidFill>
                  <a:schemeClr val="tx1"/>
                </a:solidFill>
                <a:latin typeface="Arial Narrow" pitchFamily="34" charset="0"/>
              </a:rPr>
            </a:br>
            <a:r>
              <a:rPr lang="el-GR" sz="2000" dirty="0" smtClean="0">
                <a:solidFill>
                  <a:schemeClr val="tx1"/>
                </a:solidFill>
                <a:latin typeface="Arial Narrow" pitchFamily="34" charset="0"/>
              </a:rPr>
              <a:t>5</a:t>
            </a:r>
            <a:r>
              <a:rPr lang="el-GR" sz="2000" dirty="0">
                <a:solidFill>
                  <a:schemeClr val="tx1"/>
                </a:solidFill>
                <a:latin typeface="Arial Narrow" pitchFamily="34" charset="0"/>
              </a:rPr>
              <a:t>. Ικανότητα διδασκαλίας και καθοδήγησης.</a:t>
            </a:r>
            <a:br>
              <a:rPr lang="el-GR" sz="2000" dirty="0">
                <a:solidFill>
                  <a:schemeClr val="tx1"/>
                </a:solidFill>
                <a:latin typeface="Arial Narrow" pitchFamily="34" charset="0"/>
              </a:rPr>
            </a:br>
            <a:r>
              <a:rPr lang="el-GR" sz="2000" dirty="0">
                <a:solidFill>
                  <a:schemeClr val="tx1"/>
                </a:solidFill>
                <a:latin typeface="Arial Narrow" pitchFamily="34" charset="0"/>
              </a:rPr>
              <a:t>6. </a:t>
            </a:r>
            <a:r>
              <a:rPr lang="el-GR" sz="2000" dirty="0" smtClean="0">
                <a:solidFill>
                  <a:schemeClr val="tx1"/>
                </a:solidFill>
                <a:latin typeface="Arial Narrow" pitchFamily="34" charset="0"/>
              </a:rPr>
              <a:t>Αξιοποίηση των </a:t>
            </a:r>
            <a:r>
              <a:rPr lang="el-GR" sz="2000" dirty="0">
                <a:solidFill>
                  <a:schemeClr val="tx1"/>
                </a:solidFill>
                <a:latin typeface="Arial Narrow" pitchFamily="34" charset="0"/>
              </a:rPr>
              <a:t>μέσων και των πηγών που υπάρχουν στην </a:t>
            </a:r>
            <a:r>
              <a:rPr lang="el-GR" sz="2000" dirty="0" smtClean="0">
                <a:solidFill>
                  <a:schemeClr val="tx1"/>
                </a:solidFill>
                <a:latin typeface="Arial Narrow" pitchFamily="34" charset="0"/>
              </a:rPr>
              <a:t>κοινότητα.</a:t>
            </a:r>
            <a:endParaRPr lang="el-GR" sz="2000" dirty="0">
              <a:solidFill>
                <a:schemeClr val="tx1"/>
              </a:solidFill>
              <a:latin typeface="Arial Narrow" pitchFamily="34" charset="0"/>
            </a:endParaRPr>
          </a:p>
        </p:txBody>
      </p:sp>
    </p:spTree>
    <p:extLst>
      <p:ext uri="{BB962C8B-B14F-4D97-AF65-F5344CB8AC3E}">
        <p14:creationId xmlns:p14="http://schemas.microsoft.com/office/powerpoint/2010/main" val="33728703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Διάμεσος">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6922</TotalTime>
  <Words>1397</Words>
  <Application>Microsoft Office PowerPoint</Application>
  <PresentationFormat>Προβολή στην οθόνη (4:3)</PresentationFormat>
  <Paragraphs>190</Paragraphs>
  <Slides>17</Slides>
  <Notes>3</Notes>
  <HiddenSlides>0</HiddenSlides>
  <MMClips>0</MMClips>
  <ScaleCrop>false</ScaleCrop>
  <HeadingPairs>
    <vt:vector size="4" baseType="variant">
      <vt:variant>
        <vt:lpstr>Θέμα</vt:lpstr>
      </vt:variant>
      <vt:variant>
        <vt:i4>2</vt:i4>
      </vt:variant>
      <vt:variant>
        <vt:lpstr>Τίτλοι διαφανειών</vt:lpstr>
      </vt:variant>
      <vt:variant>
        <vt:i4>17</vt:i4>
      </vt:variant>
    </vt:vector>
  </HeadingPairs>
  <TitlesOfParts>
    <vt:vector size="19" baseType="lpstr">
      <vt:lpstr>Office Theme</vt:lpstr>
      <vt:lpstr>Custom Design</vt:lpstr>
      <vt:lpstr>Παρουσίαση του PowerPoint</vt:lpstr>
      <vt:lpstr>Συνοπτικά</vt:lpstr>
      <vt:lpstr>Εισαγωγή</vt:lpstr>
      <vt:lpstr>Παρουσίαση του PowerPoint</vt:lpstr>
      <vt:lpstr>Οι Μονάδες Ψυχοκοινωνικής Αποκατάστασης</vt:lpstr>
      <vt:lpstr>Κοινοτική Ψυχιατρική</vt:lpstr>
      <vt:lpstr>Νοσηλευτική Ψυχικής Υγείας</vt:lpstr>
      <vt:lpstr>Ο ρόλος του κοινοτικού νοσηλευτή         ψυχικής υγείας  </vt:lpstr>
      <vt:lpstr>Παρουσίαση του PowerPoint</vt:lpstr>
      <vt:lpstr>Παρουσίαση περιστατικού (1)</vt:lpstr>
      <vt:lpstr>Παρουσίαση περιστατικού (2)</vt:lpstr>
      <vt:lpstr>Παρουσίαση περιστατικού (3)</vt:lpstr>
      <vt:lpstr>   Παρουσίαση περιστατικού (4)</vt:lpstr>
      <vt:lpstr>   Παρουσίαση περιστατικού (5)</vt:lpstr>
      <vt:lpstr>Αποτελέσματα θεραπευτικών παρεμβάσεων</vt:lpstr>
      <vt:lpstr>Συμπεράσματα</vt:lpstr>
      <vt:lpstr>Παρουσίαση του PowerPoint</vt:lpstr>
    </vt:vector>
  </TitlesOfParts>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Registered User</dc:creator>
  <cp:lastModifiedBy>ekps4</cp:lastModifiedBy>
  <cp:revision>391</cp:revision>
  <dcterms:created xsi:type="dcterms:W3CDTF">2014-04-01T16:35:38Z</dcterms:created>
  <dcterms:modified xsi:type="dcterms:W3CDTF">2017-05-31T08:46:35Z</dcterms:modified>
</cp:coreProperties>
</file>