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36"/>
  </p:notesMasterIdLst>
  <p:sldIdLst>
    <p:sldId id="256" r:id="rId3"/>
    <p:sldId id="257" r:id="rId4"/>
    <p:sldId id="258" r:id="rId5"/>
    <p:sldId id="279"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5" r:id="rId19"/>
    <p:sldId id="271" r:id="rId20"/>
    <p:sldId id="276" r:id="rId21"/>
    <p:sldId id="272" r:id="rId22"/>
    <p:sldId id="277" r:id="rId23"/>
    <p:sldId id="280" r:id="rId24"/>
    <p:sldId id="281" r:id="rId25"/>
    <p:sldId id="282" r:id="rId26"/>
    <p:sldId id="283" r:id="rId27"/>
    <p:sldId id="284" r:id="rId28"/>
    <p:sldId id="285" r:id="rId29"/>
    <p:sldId id="286" r:id="rId30"/>
    <p:sldId id="287" r:id="rId31"/>
    <p:sldId id="274" r:id="rId32"/>
    <p:sldId id="278" r:id="rId33"/>
    <p:sldId id="273" r:id="rId34"/>
    <p:sldId id="288" r:id="rId3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4" d="100"/>
          <a:sy n="74" d="100"/>
        </p:scale>
        <p:origin x="-1176" y="1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1D9470-9E4C-453B-899F-DE516788136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l-GR"/>
        </a:p>
      </dgm:t>
    </dgm:pt>
    <dgm:pt modelId="{393DA36A-D299-4C9A-A82E-319A1B1FF6F5}">
      <dgm:prSet phldrT="[Κείμενο]" custT="1"/>
      <dgm:spPr/>
      <dgm:t>
        <a:bodyPr/>
        <a:lstStyle/>
        <a:p>
          <a:r>
            <a:rPr lang="el-GR" sz="1600" dirty="0" smtClean="0"/>
            <a:t>1. Κοινοτικό δίκτυο υπηρεσιών</a:t>
          </a:r>
          <a:endParaRPr lang="el-GR" sz="1600" dirty="0"/>
        </a:p>
      </dgm:t>
    </dgm:pt>
    <dgm:pt modelId="{689128BE-4AD4-4095-B19C-CEE3DC9E1CF3}" type="parTrans" cxnId="{84FE2352-18AE-417F-9D4C-B151C75017F1}">
      <dgm:prSet/>
      <dgm:spPr/>
      <dgm:t>
        <a:bodyPr/>
        <a:lstStyle/>
        <a:p>
          <a:endParaRPr lang="el-GR" sz="1600"/>
        </a:p>
      </dgm:t>
    </dgm:pt>
    <dgm:pt modelId="{AFC5129B-582B-49FF-836C-F3483D00BD67}" type="sibTrans" cxnId="{84FE2352-18AE-417F-9D4C-B151C75017F1}">
      <dgm:prSet/>
      <dgm:spPr/>
      <dgm:t>
        <a:bodyPr/>
        <a:lstStyle/>
        <a:p>
          <a:endParaRPr lang="el-GR" sz="1600"/>
        </a:p>
      </dgm:t>
    </dgm:pt>
    <dgm:pt modelId="{62701D9B-87F7-4413-974F-14442BA753AD}">
      <dgm:prSet phldrT="[Κείμενο]" custT="1"/>
      <dgm:spPr/>
      <dgm:t>
        <a:bodyPr/>
        <a:lstStyle/>
        <a:p>
          <a:r>
            <a:rPr lang="el-GR" sz="1600" dirty="0" smtClean="0"/>
            <a:t>Υπηρεσίες Ψυχικής Υγείας Ενηλίκων</a:t>
          </a:r>
          <a:endParaRPr lang="el-GR" sz="1600" dirty="0"/>
        </a:p>
      </dgm:t>
    </dgm:pt>
    <dgm:pt modelId="{6B2DB44E-E144-4821-AD22-67C08F8B49D1}" type="parTrans" cxnId="{1F7E79BC-49E3-43CB-81FC-D3D970DF3838}">
      <dgm:prSet/>
      <dgm:spPr/>
      <dgm:t>
        <a:bodyPr/>
        <a:lstStyle/>
        <a:p>
          <a:endParaRPr lang="el-GR" sz="1600"/>
        </a:p>
      </dgm:t>
    </dgm:pt>
    <dgm:pt modelId="{9FD12C10-85BD-44B9-A922-9DAEACCF49D6}" type="sibTrans" cxnId="{1F7E79BC-49E3-43CB-81FC-D3D970DF3838}">
      <dgm:prSet/>
      <dgm:spPr/>
      <dgm:t>
        <a:bodyPr/>
        <a:lstStyle/>
        <a:p>
          <a:endParaRPr lang="el-GR" sz="1600"/>
        </a:p>
      </dgm:t>
    </dgm:pt>
    <dgm:pt modelId="{D5C69C6D-5AE0-4BDB-B1B9-5358E25BAD9E}">
      <dgm:prSet phldrT="[Κείμενο]" custT="1"/>
      <dgm:spPr/>
      <dgm:t>
        <a:bodyPr/>
        <a:lstStyle/>
        <a:p>
          <a:r>
            <a:rPr lang="el-GR" sz="1600" dirty="0" smtClean="0"/>
            <a:t>Υπηρεσίες για την ψυχική υγεία της παιδικής και εφηβικής ηλικίας</a:t>
          </a:r>
          <a:endParaRPr lang="el-GR" sz="1600" dirty="0"/>
        </a:p>
      </dgm:t>
    </dgm:pt>
    <dgm:pt modelId="{19FEE97D-86A4-4EB3-A81B-1E8399AAD39E}" type="parTrans" cxnId="{4F650DC8-CA6D-4854-B0F4-1F9B6BD75F05}">
      <dgm:prSet/>
      <dgm:spPr/>
      <dgm:t>
        <a:bodyPr/>
        <a:lstStyle/>
        <a:p>
          <a:endParaRPr lang="el-GR" sz="1600"/>
        </a:p>
      </dgm:t>
    </dgm:pt>
    <dgm:pt modelId="{D1E2D3F8-B77C-4FE7-A5DB-0CF072C4F46A}" type="sibTrans" cxnId="{4F650DC8-CA6D-4854-B0F4-1F9B6BD75F05}">
      <dgm:prSet/>
      <dgm:spPr/>
      <dgm:t>
        <a:bodyPr/>
        <a:lstStyle/>
        <a:p>
          <a:endParaRPr lang="el-GR" sz="1600"/>
        </a:p>
      </dgm:t>
    </dgm:pt>
    <dgm:pt modelId="{B0FAC58F-2D0E-4810-AE88-C1FA3D6C3190}">
      <dgm:prSet phldrT="[Κείμενο]" custT="1"/>
      <dgm:spPr/>
      <dgm:t>
        <a:bodyPr/>
        <a:lstStyle/>
        <a:p>
          <a:r>
            <a:rPr lang="el-GR" sz="1600" dirty="0" smtClean="0"/>
            <a:t>Κατάργηση των Ψυχιατρικών Νοσοκομείων</a:t>
          </a:r>
          <a:endParaRPr lang="el-GR" sz="1600" dirty="0"/>
        </a:p>
      </dgm:t>
    </dgm:pt>
    <dgm:pt modelId="{1A58478C-C7A5-4729-BCB5-DA12FB996067}" type="parTrans" cxnId="{39231BAD-0D01-4657-8EE1-4D363B75E26A}">
      <dgm:prSet/>
      <dgm:spPr/>
      <dgm:t>
        <a:bodyPr/>
        <a:lstStyle/>
        <a:p>
          <a:endParaRPr lang="el-GR" sz="1600"/>
        </a:p>
      </dgm:t>
    </dgm:pt>
    <dgm:pt modelId="{4F4E73E9-149A-412F-BA56-156520A26074}" type="sibTrans" cxnId="{39231BAD-0D01-4657-8EE1-4D363B75E26A}">
      <dgm:prSet/>
      <dgm:spPr/>
      <dgm:t>
        <a:bodyPr/>
        <a:lstStyle/>
        <a:p>
          <a:endParaRPr lang="el-GR" sz="1600"/>
        </a:p>
      </dgm:t>
    </dgm:pt>
    <dgm:pt modelId="{9E1BACDD-10AB-473D-A321-6271598C35C6}">
      <dgm:prSet phldrT="[Κείμενο]" custT="1"/>
      <dgm:spPr/>
      <dgm:t>
        <a:bodyPr/>
        <a:lstStyle/>
        <a:p>
          <a:r>
            <a:rPr lang="el-GR" sz="1600" dirty="0" smtClean="0"/>
            <a:t>Υπηρεσίες για την ψυχική υγεία της τρίτης ηλικίας</a:t>
          </a:r>
          <a:endParaRPr lang="el-GR" sz="1600" dirty="0"/>
        </a:p>
      </dgm:t>
    </dgm:pt>
    <dgm:pt modelId="{DE20B7AA-D5A6-4C6B-8B52-F9E7D42E3A34}" type="parTrans" cxnId="{CCBB9EEB-E18D-4780-A040-F5ABCF872980}">
      <dgm:prSet/>
      <dgm:spPr/>
      <dgm:t>
        <a:bodyPr/>
        <a:lstStyle/>
        <a:p>
          <a:endParaRPr lang="el-GR"/>
        </a:p>
      </dgm:t>
    </dgm:pt>
    <dgm:pt modelId="{D1E3FBCE-AA2D-40B0-814B-6A61F5BCDDCB}" type="sibTrans" cxnId="{CCBB9EEB-E18D-4780-A040-F5ABCF872980}">
      <dgm:prSet/>
      <dgm:spPr/>
      <dgm:t>
        <a:bodyPr/>
        <a:lstStyle/>
        <a:p>
          <a:endParaRPr lang="el-GR"/>
        </a:p>
      </dgm:t>
    </dgm:pt>
    <dgm:pt modelId="{A0C30B66-3976-47CA-BF7D-5E0CD117811C}">
      <dgm:prSet phldrT="[Κείμενο]" custT="1"/>
      <dgm:spPr/>
      <dgm:t>
        <a:bodyPr/>
        <a:lstStyle/>
        <a:p>
          <a:r>
            <a:rPr lang="el-GR" sz="1600" dirty="0" smtClean="0"/>
            <a:t>Υπηρεσίες ψυχικής υγείας για ειδικές ομάδες ατόμων με ψυχικές διαταραχές</a:t>
          </a:r>
          <a:endParaRPr lang="el-GR" sz="1600" dirty="0"/>
        </a:p>
      </dgm:t>
    </dgm:pt>
    <dgm:pt modelId="{A5EF1404-05A5-458C-B3CB-8C301EC79A9C}" type="parTrans" cxnId="{F2666BFC-721C-47B6-AD5D-7E2ACF9263B7}">
      <dgm:prSet/>
      <dgm:spPr/>
      <dgm:t>
        <a:bodyPr/>
        <a:lstStyle/>
        <a:p>
          <a:endParaRPr lang="el-GR"/>
        </a:p>
      </dgm:t>
    </dgm:pt>
    <dgm:pt modelId="{CADD37CA-6508-4DE5-A32F-44BE609473AC}" type="sibTrans" cxnId="{F2666BFC-721C-47B6-AD5D-7E2ACF9263B7}">
      <dgm:prSet/>
      <dgm:spPr/>
      <dgm:t>
        <a:bodyPr/>
        <a:lstStyle/>
        <a:p>
          <a:endParaRPr lang="el-GR"/>
        </a:p>
      </dgm:t>
    </dgm:pt>
    <dgm:pt modelId="{993D692D-70AF-4873-BA12-1BA2D4DBABA0}">
      <dgm:prSet phldrT="[Κείμενο]" custT="1"/>
      <dgm:spPr/>
      <dgm:t>
        <a:bodyPr/>
        <a:lstStyle/>
        <a:p>
          <a:r>
            <a:rPr lang="el-GR" sz="1600" dirty="0" smtClean="0"/>
            <a:t>Ενσωμάτωση της ψυχικής υγείας στο σύστημα Πρωτοβάθμιας Φροντίδας Υγείας</a:t>
          </a:r>
          <a:endParaRPr lang="el-GR" sz="1600" dirty="0"/>
        </a:p>
      </dgm:t>
    </dgm:pt>
    <dgm:pt modelId="{71B6F63F-4098-4E4C-844B-047FE3CBD63C}" type="parTrans" cxnId="{5F905B92-72FF-4248-A6D7-9103FBA1DD5A}">
      <dgm:prSet/>
      <dgm:spPr/>
      <dgm:t>
        <a:bodyPr/>
        <a:lstStyle/>
        <a:p>
          <a:endParaRPr lang="el-GR"/>
        </a:p>
      </dgm:t>
    </dgm:pt>
    <dgm:pt modelId="{372361F8-F046-41F6-B0E7-F74C6FECA9E6}" type="sibTrans" cxnId="{5F905B92-72FF-4248-A6D7-9103FBA1DD5A}">
      <dgm:prSet/>
      <dgm:spPr/>
      <dgm:t>
        <a:bodyPr/>
        <a:lstStyle/>
        <a:p>
          <a:endParaRPr lang="el-GR"/>
        </a:p>
      </dgm:t>
    </dgm:pt>
    <dgm:pt modelId="{93C2812C-899D-4977-82AA-5E879DC415B3}" type="pres">
      <dgm:prSet presAssocID="{6C1D9470-9E4C-453B-899F-DE516788136D}" presName="Name0" presStyleCnt="0">
        <dgm:presLayoutVars>
          <dgm:dir/>
          <dgm:animLvl val="lvl"/>
          <dgm:resizeHandles val="exact"/>
        </dgm:presLayoutVars>
      </dgm:prSet>
      <dgm:spPr/>
      <dgm:t>
        <a:bodyPr/>
        <a:lstStyle/>
        <a:p>
          <a:endParaRPr lang="el-GR"/>
        </a:p>
      </dgm:t>
    </dgm:pt>
    <dgm:pt modelId="{A74B8658-8074-41D6-B581-B89C34E95561}" type="pres">
      <dgm:prSet presAssocID="{393DA36A-D299-4C9A-A82E-319A1B1FF6F5}" presName="linNode" presStyleCnt="0"/>
      <dgm:spPr/>
    </dgm:pt>
    <dgm:pt modelId="{A85C6AAE-FD51-4528-98A1-9D57FEC4AEA1}" type="pres">
      <dgm:prSet presAssocID="{393DA36A-D299-4C9A-A82E-319A1B1FF6F5}" presName="parentText" presStyleLbl="node1" presStyleIdx="0" presStyleCnt="1" custScaleX="162898" custScaleY="44023">
        <dgm:presLayoutVars>
          <dgm:chMax val="1"/>
          <dgm:bulletEnabled val="1"/>
        </dgm:presLayoutVars>
      </dgm:prSet>
      <dgm:spPr/>
      <dgm:t>
        <a:bodyPr/>
        <a:lstStyle/>
        <a:p>
          <a:endParaRPr lang="el-GR"/>
        </a:p>
      </dgm:t>
    </dgm:pt>
    <dgm:pt modelId="{4B809705-5A4F-4A59-A18F-0373D36C0129}" type="pres">
      <dgm:prSet presAssocID="{393DA36A-D299-4C9A-A82E-319A1B1FF6F5}" presName="descendantText" presStyleLbl="alignAccFollowNode1" presStyleIdx="0" presStyleCnt="1" custScaleX="242207" custScaleY="78126">
        <dgm:presLayoutVars>
          <dgm:bulletEnabled val="1"/>
        </dgm:presLayoutVars>
      </dgm:prSet>
      <dgm:spPr/>
      <dgm:t>
        <a:bodyPr/>
        <a:lstStyle/>
        <a:p>
          <a:endParaRPr lang="el-GR"/>
        </a:p>
      </dgm:t>
    </dgm:pt>
  </dgm:ptLst>
  <dgm:cxnLst>
    <dgm:cxn modelId="{5F905B92-72FF-4248-A6D7-9103FBA1DD5A}" srcId="{393DA36A-D299-4C9A-A82E-319A1B1FF6F5}" destId="{993D692D-70AF-4873-BA12-1BA2D4DBABA0}" srcOrd="5" destOrd="0" parTransId="{71B6F63F-4098-4E4C-844B-047FE3CBD63C}" sibTransId="{372361F8-F046-41F6-B0E7-F74C6FECA9E6}"/>
    <dgm:cxn modelId="{4920BA7A-83E3-4ABA-8339-D0CAF545534D}" type="presOf" srcId="{993D692D-70AF-4873-BA12-1BA2D4DBABA0}" destId="{4B809705-5A4F-4A59-A18F-0373D36C0129}" srcOrd="0" destOrd="5" presId="urn:microsoft.com/office/officeart/2005/8/layout/vList5"/>
    <dgm:cxn modelId="{F2666BFC-721C-47B6-AD5D-7E2ACF9263B7}" srcId="{393DA36A-D299-4C9A-A82E-319A1B1FF6F5}" destId="{A0C30B66-3976-47CA-BF7D-5E0CD117811C}" srcOrd="4" destOrd="0" parTransId="{A5EF1404-05A5-458C-B3CB-8C301EC79A9C}" sibTransId="{CADD37CA-6508-4DE5-A32F-44BE609473AC}"/>
    <dgm:cxn modelId="{5A51B04C-DDA2-402C-AA10-614DE979FEF2}" type="presOf" srcId="{393DA36A-D299-4C9A-A82E-319A1B1FF6F5}" destId="{A85C6AAE-FD51-4528-98A1-9D57FEC4AEA1}" srcOrd="0" destOrd="0" presId="urn:microsoft.com/office/officeart/2005/8/layout/vList5"/>
    <dgm:cxn modelId="{F6709A84-5FD8-48A0-BD90-199409469C34}" type="presOf" srcId="{A0C30B66-3976-47CA-BF7D-5E0CD117811C}" destId="{4B809705-5A4F-4A59-A18F-0373D36C0129}" srcOrd="0" destOrd="4" presId="urn:microsoft.com/office/officeart/2005/8/layout/vList5"/>
    <dgm:cxn modelId="{49C56255-E564-47E8-AF86-BCEF2858D2BE}" type="presOf" srcId="{9E1BACDD-10AB-473D-A321-6271598C35C6}" destId="{4B809705-5A4F-4A59-A18F-0373D36C0129}" srcOrd="0" destOrd="3" presId="urn:microsoft.com/office/officeart/2005/8/layout/vList5"/>
    <dgm:cxn modelId="{4F650DC8-CA6D-4854-B0F4-1F9B6BD75F05}" srcId="{393DA36A-D299-4C9A-A82E-319A1B1FF6F5}" destId="{D5C69C6D-5AE0-4BDB-B1B9-5358E25BAD9E}" srcOrd="2" destOrd="0" parTransId="{19FEE97D-86A4-4EB3-A81B-1E8399AAD39E}" sibTransId="{D1E2D3F8-B77C-4FE7-A5DB-0CF072C4F46A}"/>
    <dgm:cxn modelId="{3FDE3462-7467-4BB9-9531-8C03E7529754}" type="presOf" srcId="{6C1D9470-9E4C-453B-899F-DE516788136D}" destId="{93C2812C-899D-4977-82AA-5E879DC415B3}" srcOrd="0" destOrd="0" presId="urn:microsoft.com/office/officeart/2005/8/layout/vList5"/>
    <dgm:cxn modelId="{C6BEA0AA-0ED9-4FE9-8491-21478D6AFD12}" type="presOf" srcId="{62701D9B-87F7-4413-974F-14442BA753AD}" destId="{4B809705-5A4F-4A59-A18F-0373D36C0129}" srcOrd="0" destOrd="0" presId="urn:microsoft.com/office/officeart/2005/8/layout/vList5"/>
    <dgm:cxn modelId="{1F7E79BC-49E3-43CB-81FC-D3D970DF3838}" srcId="{393DA36A-D299-4C9A-A82E-319A1B1FF6F5}" destId="{62701D9B-87F7-4413-974F-14442BA753AD}" srcOrd="0" destOrd="0" parTransId="{6B2DB44E-E144-4821-AD22-67C08F8B49D1}" sibTransId="{9FD12C10-85BD-44B9-A922-9DAEACCF49D6}"/>
    <dgm:cxn modelId="{CCBB9EEB-E18D-4780-A040-F5ABCF872980}" srcId="{393DA36A-D299-4C9A-A82E-319A1B1FF6F5}" destId="{9E1BACDD-10AB-473D-A321-6271598C35C6}" srcOrd="3" destOrd="0" parTransId="{DE20B7AA-D5A6-4C6B-8B52-F9E7D42E3A34}" sibTransId="{D1E3FBCE-AA2D-40B0-814B-6A61F5BCDDCB}"/>
    <dgm:cxn modelId="{84FE2352-18AE-417F-9D4C-B151C75017F1}" srcId="{6C1D9470-9E4C-453B-899F-DE516788136D}" destId="{393DA36A-D299-4C9A-A82E-319A1B1FF6F5}" srcOrd="0" destOrd="0" parTransId="{689128BE-4AD4-4095-B19C-CEE3DC9E1CF3}" sibTransId="{AFC5129B-582B-49FF-836C-F3483D00BD67}"/>
    <dgm:cxn modelId="{39231BAD-0D01-4657-8EE1-4D363B75E26A}" srcId="{393DA36A-D299-4C9A-A82E-319A1B1FF6F5}" destId="{B0FAC58F-2D0E-4810-AE88-C1FA3D6C3190}" srcOrd="1" destOrd="0" parTransId="{1A58478C-C7A5-4729-BCB5-DA12FB996067}" sibTransId="{4F4E73E9-149A-412F-BA56-156520A26074}"/>
    <dgm:cxn modelId="{12F8CFB8-A55A-484E-AA31-F4F5EFCCFA70}" type="presOf" srcId="{D5C69C6D-5AE0-4BDB-B1B9-5358E25BAD9E}" destId="{4B809705-5A4F-4A59-A18F-0373D36C0129}" srcOrd="0" destOrd="2" presId="urn:microsoft.com/office/officeart/2005/8/layout/vList5"/>
    <dgm:cxn modelId="{45040534-DE0B-46C2-BD24-8C415A0C4372}" type="presOf" srcId="{B0FAC58F-2D0E-4810-AE88-C1FA3D6C3190}" destId="{4B809705-5A4F-4A59-A18F-0373D36C0129}" srcOrd="0" destOrd="1" presId="urn:microsoft.com/office/officeart/2005/8/layout/vList5"/>
    <dgm:cxn modelId="{268B41D8-EF0E-4791-8CEB-C62CA36EEE52}" type="presParOf" srcId="{93C2812C-899D-4977-82AA-5E879DC415B3}" destId="{A74B8658-8074-41D6-B581-B89C34E95561}" srcOrd="0" destOrd="0" presId="urn:microsoft.com/office/officeart/2005/8/layout/vList5"/>
    <dgm:cxn modelId="{AB787869-72B0-49BF-B325-70EBD0449EAF}" type="presParOf" srcId="{A74B8658-8074-41D6-B581-B89C34E95561}" destId="{A85C6AAE-FD51-4528-98A1-9D57FEC4AEA1}" srcOrd="0" destOrd="0" presId="urn:microsoft.com/office/officeart/2005/8/layout/vList5"/>
    <dgm:cxn modelId="{EF981C2A-FDA9-4D5B-9D44-37640D683724}" type="presParOf" srcId="{A74B8658-8074-41D6-B581-B89C34E95561}" destId="{4B809705-5A4F-4A59-A18F-0373D36C0129}" srcOrd="1" destOrd="0" presId="urn:microsoft.com/office/officeart/2005/8/layout/vList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4D3529-A4E7-4838-B210-5D800D6416C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l-GR"/>
        </a:p>
      </dgm:t>
    </dgm:pt>
    <dgm:pt modelId="{D4E35BC1-D8FE-4823-971D-8461D8DC2EB6}">
      <dgm:prSet phldrT="[Κείμενο]" custT="1"/>
      <dgm:spPr/>
      <dgm:t>
        <a:bodyPr/>
        <a:lstStyle/>
        <a:p>
          <a:r>
            <a:rPr lang="el-GR" sz="1600" dirty="0" smtClean="0"/>
            <a:t>2. Προαγωγή – Πρόληψη Ψυχικής Υγείας</a:t>
          </a:r>
          <a:endParaRPr lang="el-GR" sz="1600" dirty="0"/>
        </a:p>
      </dgm:t>
    </dgm:pt>
    <dgm:pt modelId="{E9A9C768-8209-4166-BC84-017378CB68FB}" type="parTrans" cxnId="{52EF055E-726C-4C98-AE42-3014201B2FC7}">
      <dgm:prSet/>
      <dgm:spPr/>
      <dgm:t>
        <a:bodyPr/>
        <a:lstStyle/>
        <a:p>
          <a:endParaRPr lang="el-GR"/>
        </a:p>
      </dgm:t>
    </dgm:pt>
    <dgm:pt modelId="{C4843002-A19F-4460-B1A1-12DDA2812445}" type="sibTrans" cxnId="{52EF055E-726C-4C98-AE42-3014201B2FC7}">
      <dgm:prSet/>
      <dgm:spPr/>
      <dgm:t>
        <a:bodyPr/>
        <a:lstStyle/>
        <a:p>
          <a:endParaRPr lang="el-GR"/>
        </a:p>
      </dgm:t>
    </dgm:pt>
    <dgm:pt modelId="{0A75F7DD-C28C-456F-A2A0-20319BA84593}">
      <dgm:prSet phldrT="[Κείμενο]" custT="1"/>
      <dgm:spPr/>
      <dgm:t>
        <a:bodyPr/>
        <a:lstStyle/>
        <a:p>
          <a:r>
            <a:rPr lang="el-GR" sz="1600" dirty="0" smtClean="0"/>
            <a:t>Δράσεις πρόληψης της κατάθλιψης</a:t>
          </a:r>
          <a:endParaRPr lang="el-GR" sz="1600" dirty="0"/>
        </a:p>
      </dgm:t>
    </dgm:pt>
    <dgm:pt modelId="{6F733EE0-BAE1-404F-8C91-C27B3AA35085}" type="parTrans" cxnId="{518FA52C-889E-4920-823D-F2DA452A0C06}">
      <dgm:prSet/>
      <dgm:spPr/>
      <dgm:t>
        <a:bodyPr/>
        <a:lstStyle/>
        <a:p>
          <a:endParaRPr lang="el-GR"/>
        </a:p>
      </dgm:t>
    </dgm:pt>
    <dgm:pt modelId="{5A25B148-9C47-4C4C-A58F-440D37C84710}" type="sibTrans" cxnId="{518FA52C-889E-4920-823D-F2DA452A0C06}">
      <dgm:prSet/>
      <dgm:spPr/>
      <dgm:t>
        <a:bodyPr/>
        <a:lstStyle/>
        <a:p>
          <a:endParaRPr lang="el-GR"/>
        </a:p>
      </dgm:t>
    </dgm:pt>
    <dgm:pt modelId="{00E19BFA-0EC8-43EA-B3A5-1726232932F7}">
      <dgm:prSet phldrT="[Κείμενο]" custT="1"/>
      <dgm:spPr/>
      <dgm:t>
        <a:bodyPr/>
        <a:lstStyle/>
        <a:p>
          <a:r>
            <a:rPr lang="el-GR" sz="1600" dirty="0" smtClean="0"/>
            <a:t>Δράσεις προαγωγής της ψυχικής υγείας στην παιδική και εφηβική ηλικία και στην εκπαίδευση</a:t>
          </a:r>
          <a:endParaRPr lang="el-GR" sz="1600" dirty="0"/>
        </a:p>
      </dgm:t>
    </dgm:pt>
    <dgm:pt modelId="{A940095C-C59C-4814-B2FC-BC925100E80F}" type="parTrans" cxnId="{5824388C-6634-4A9A-8E69-ACBA2E14E241}">
      <dgm:prSet/>
      <dgm:spPr/>
      <dgm:t>
        <a:bodyPr/>
        <a:lstStyle/>
        <a:p>
          <a:endParaRPr lang="el-GR"/>
        </a:p>
      </dgm:t>
    </dgm:pt>
    <dgm:pt modelId="{F35C67D2-163F-4FD1-B796-FF2630C7B8A7}" type="sibTrans" cxnId="{5824388C-6634-4A9A-8E69-ACBA2E14E241}">
      <dgm:prSet/>
      <dgm:spPr/>
      <dgm:t>
        <a:bodyPr/>
        <a:lstStyle/>
        <a:p>
          <a:endParaRPr lang="el-GR"/>
        </a:p>
      </dgm:t>
    </dgm:pt>
    <dgm:pt modelId="{FCC834DF-E230-4998-AF4B-46DD3CA27BC7}">
      <dgm:prSet phldrT="[Κείμενο]" custT="1"/>
      <dgm:spPr/>
      <dgm:t>
        <a:bodyPr/>
        <a:lstStyle/>
        <a:p>
          <a:r>
            <a:rPr lang="el-GR" sz="1600" dirty="0" smtClean="0"/>
            <a:t>Δράσεις πρόληψης και πρώιμης ανίχνευσης των ψυχωτικών διαταραχών</a:t>
          </a:r>
          <a:endParaRPr lang="el-GR" sz="1600" dirty="0"/>
        </a:p>
      </dgm:t>
    </dgm:pt>
    <dgm:pt modelId="{5664C0E5-E474-4F59-A944-026EF6516D4B}" type="parTrans" cxnId="{2C2F65DD-2E2F-4F9D-A27E-53386B3125AE}">
      <dgm:prSet/>
      <dgm:spPr/>
      <dgm:t>
        <a:bodyPr/>
        <a:lstStyle/>
        <a:p>
          <a:endParaRPr lang="el-GR"/>
        </a:p>
      </dgm:t>
    </dgm:pt>
    <dgm:pt modelId="{58EED630-E9CF-4BB2-A4F9-C123D3B025D6}" type="sibTrans" cxnId="{2C2F65DD-2E2F-4F9D-A27E-53386B3125AE}">
      <dgm:prSet/>
      <dgm:spPr/>
      <dgm:t>
        <a:bodyPr/>
        <a:lstStyle/>
        <a:p>
          <a:endParaRPr lang="el-GR"/>
        </a:p>
      </dgm:t>
    </dgm:pt>
    <dgm:pt modelId="{34254077-870C-4D0C-AE1E-A44516AB9E8F}">
      <dgm:prSet phldrT="[Κείμενο]" custT="1"/>
      <dgm:spPr/>
      <dgm:t>
        <a:bodyPr/>
        <a:lstStyle/>
        <a:p>
          <a:r>
            <a:rPr lang="el-GR" sz="1600" dirty="0" smtClean="0"/>
            <a:t>Δράσεις έγκαιρης διάγνωσης και παρέμβασης στον αυτισμό</a:t>
          </a:r>
          <a:endParaRPr lang="el-GR" sz="1600" dirty="0"/>
        </a:p>
      </dgm:t>
    </dgm:pt>
    <dgm:pt modelId="{271EF602-3FAB-401E-8C96-D7335CF0DBA7}" type="parTrans" cxnId="{08BC8E54-8250-4B7A-A448-A557F0D4A102}">
      <dgm:prSet/>
      <dgm:spPr/>
      <dgm:t>
        <a:bodyPr/>
        <a:lstStyle/>
        <a:p>
          <a:endParaRPr lang="el-GR"/>
        </a:p>
      </dgm:t>
    </dgm:pt>
    <dgm:pt modelId="{65F68812-28C7-4062-9DE1-9F3F1AD5DE4F}" type="sibTrans" cxnId="{08BC8E54-8250-4B7A-A448-A557F0D4A102}">
      <dgm:prSet/>
      <dgm:spPr/>
      <dgm:t>
        <a:bodyPr/>
        <a:lstStyle/>
        <a:p>
          <a:endParaRPr lang="el-GR"/>
        </a:p>
      </dgm:t>
    </dgm:pt>
    <dgm:pt modelId="{1569006E-954C-478F-BD4C-E6E632848FB6}">
      <dgm:prSet phldrT="[Κείμενο]" custT="1"/>
      <dgm:spPr/>
      <dgm:t>
        <a:bodyPr/>
        <a:lstStyle/>
        <a:p>
          <a:r>
            <a:rPr lang="el-GR" sz="1600" dirty="0" smtClean="0"/>
            <a:t>Δράσεις προαγωγής της ψυχικής υγείας στο πεδίο της απασχόλησης και της επαγγελματικής ένταξης των ψυχικά πασχόντων</a:t>
          </a:r>
          <a:endParaRPr lang="el-GR" sz="1600" dirty="0"/>
        </a:p>
      </dgm:t>
    </dgm:pt>
    <dgm:pt modelId="{B8C30F91-4236-4D76-BAA9-DF677451CCD0}" type="parTrans" cxnId="{E0D74990-5408-4EF5-8DB3-BBF725E00235}">
      <dgm:prSet/>
      <dgm:spPr/>
      <dgm:t>
        <a:bodyPr/>
        <a:lstStyle/>
        <a:p>
          <a:endParaRPr lang="el-GR"/>
        </a:p>
      </dgm:t>
    </dgm:pt>
    <dgm:pt modelId="{ACB95778-BF37-4046-AE09-694B1C6AE4B6}" type="sibTrans" cxnId="{E0D74990-5408-4EF5-8DB3-BBF725E00235}">
      <dgm:prSet/>
      <dgm:spPr/>
      <dgm:t>
        <a:bodyPr/>
        <a:lstStyle/>
        <a:p>
          <a:endParaRPr lang="el-GR"/>
        </a:p>
      </dgm:t>
    </dgm:pt>
    <dgm:pt modelId="{5C394935-A4E3-4B23-9C0A-E211FF8882B0}">
      <dgm:prSet phldrT="[Κείμενο]" custT="1"/>
      <dgm:spPr/>
      <dgm:t>
        <a:bodyPr/>
        <a:lstStyle/>
        <a:p>
          <a:r>
            <a:rPr lang="el-GR" sz="1600" dirty="0" smtClean="0"/>
            <a:t>Δράσεις προαγωγής ψυχικής υγείας ηλικιωμένων</a:t>
          </a:r>
          <a:endParaRPr lang="el-GR" sz="1600" dirty="0"/>
        </a:p>
      </dgm:t>
    </dgm:pt>
    <dgm:pt modelId="{F60DB5E5-1708-4D69-BEA8-B75C8589E2C2}" type="parTrans" cxnId="{73764626-BC13-4394-BEDD-334B005A9919}">
      <dgm:prSet/>
      <dgm:spPr/>
      <dgm:t>
        <a:bodyPr/>
        <a:lstStyle/>
        <a:p>
          <a:endParaRPr lang="el-GR"/>
        </a:p>
      </dgm:t>
    </dgm:pt>
    <dgm:pt modelId="{5C2E0DCC-DCF3-45D5-BC74-14AF20273C01}" type="sibTrans" cxnId="{73764626-BC13-4394-BEDD-334B005A9919}">
      <dgm:prSet/>
      <dgm:spPr/>
      <dgm:t>
        <a:bodyPr/>
        <a:lstStyle/>
        <a:p>
          <a:endParaRPr lang="el-GR"/>
        </a:p>
      </dgm:t>
    </dgm:pt>
    <dgm:pt modelId="{63544A1C-233C-4A46-B03E-09A269E562B0}">
      <dgm:prSet phldrT="[Κείμενο]" custT="1"/>
      <dgm:spPr/>
      <dgm:t>
        <a:bodyPr/>
        <a:lstStyle/>
        <a:p>
          <a:r>
            <a:rPr lang="el-GR" sz="1600" dirty="0" smtClean="0"/>
            <a:t>Δράσεις αγωγής της κοινότητας και καταπολέμησης του στίγματος</a:t>
          </a:r>
          <a:endParaRPr lang="el-GR" sz="1600" dirty="0"/>
        </a:p>
      </dgm:t>
    </dgm:pt>
    <dgm:pt modelId="{F2588EDB-9426-4316-9C3D-8ABDAD438414}" type="parTrans" cxnId="{167960F9-52FA-4640-8209-906B7CAA93BA}">
      <dgm:prSet/>
      <dgm:spPr/>
      <dgm:t>
        <a:bodyPr/>
        <a:lstStyle/>
        <a:p>
          <a:endParaRPr lang="el-GR"/>
        </a:p>
      </dgm:t>
    </dgm:pt>
    <dgm:pt modelId="{57B125EB-2CE7-4185-8982-1DD7BAE51B77}" type="sibTrans" cxnId="{167960F9-52FA-4640-8209-906B7CAA93BA}">
      <dgm:prSet/>
      <dgm:spPr/>
      <dgm:t>
        <a:bodyPr/>
        <a:lstStyle/>
        <a:p>
          <a:endParaRPr lang="el-GR"/>
        </a:p>
      </dgm:t>
    </dgm:pt>
    <dgm:pt modelId="{5A2D9D09-8941-4646-A810-306475A54600}" type="pres">
      <dgm:prSet presAssocID="{BB4D3529-A4E7-4838-B210-5D800D6416CE}" presName="Name0" presStyleCnt="0">
        <dgm:presLayoutVars>
          <dgm:dir/>
          <dgm:animLvl val="lvl"/>
          <dgm:resizeHandles val="exact"/>
        </dgm:presLayoutVars>
      </dgm:prSet>
      <dgm:spPr/>
      <dgm:t>
        <a:bodyPr/>
        <a:lstStyle/>
        <a:p>
          <a:endParaRPr lang="el-GR"/>
        </a:p>
      </dgm:t>
    </dgm:pt>
    <dgm:pt modelId="{6619B6CD-3EF5-4C23-8A74-6C7C8A07AAD9}" type="pres">
      <dgm:prSet presAssocID="{D4E35BC1-D8FE-4823-971D-8461D8DC2EB6}" presName="linNode" presStyleCnt="0"/>
      <dgm:spPr/>
    </dgm:pt>
    <dgm:pt modelId="{DCD6891A-B780-4AFF-B1DB-23C85D54AD2E}" type="pres">
      <dgm:prSet presAssocID="{D4E35BC1-D8FE-4823-971D-8461D8DC2EB6}" presName="parentText" presStyleLbl="node1" presStyleIdx="0" presStyleCnt="1" custScaleX="84219" custScaleY="47156" custLinFactNeighborX="-13933" custLinFactNeighborY="-1824">
        <dgm:presLayoutVars>
          <dgm:chMax val="1"/>
          <dgm:bulletEnabled val="1"/>
        </dgm:presLayoutVars>
      </dgm:prSet>
      <dgm:spPr/>
      <dgm:t>
        <a:bodyPr/>
        <a:lstStyle/>
        <a:p>
          <a:endParaRPr lang="el-GR"/>
        </a:p>
      </dgm:t>
    </dgm:pt>
    <dgm:pt modelId="{273EF81D-19E6-4F03-AB07-BA6323520B99}" type="pres">
      <dgm:prSet presAssocID="{D4E35BC1-D8FE-4823-971D-8461D8DC2EB6}" presName="descendantText" presStyleLbl="alignAccFollowNode1" presStyleIdx="0" presStyleCnt="1" custScaleX="106164" custScaleY="110182">
        <dgm:presLayoutVars>
          <dgm:bulletEnabled val="1"/>
        </dgm:presLayoutVars>
      </dgm:prSet>
      <dgm:spPr/>
      <dgm:t>
        <a:bodyPr/>
        <a:lstStyle/>
        <a:p>
          <a:endParaRPr lang="el-GR"/>
        </a:p>
      </dgm:t>
    </dgm:pt>
  </dgm:ptLst>
  <dgm:cxnLst>
    <dgm:cxn modelId="{8A1994E2-7077-4641-BB8A-9FC6E4D59A5D}" type="presOf" srcId="{34254077-870C-4D0C-AE1E-A44516AB9E8F}" destId="{273EF81D-19E6-4F03-AB07-BA6323520B99}" srcOrd="0" destOrd="2" presId="urn:microsoft.com/office/officeart/2005/8/layout/vList5"/>
    <dgm:cxn modelId="{2C5D673C-1585-4C0E-AE55-EC48CFFCD4D9}" type="presOf" srcId="{63544A1C-233C-4A46-B03E-09A269E562B0}" destId="{273EF81D-19E6-4F03-AB07-BA6323520B99}" srcOrd="0" destOrd="6" presId="urn:microsoft.com/office/officeart/2005/8/layout/vList5"/>
    <dgm:cxn modelId="{C11AF32B-8295-49C8-9B5A-C9ABAF21C83A}" type="presOf" srcId="{5C394935-A4E3-4B23-9C0A-E211FF8882B0}" destId="{273EF81D-19E6-4F03-AB07-BA6323520B99}" srcOrd="0" destOrd="5" presId="urn:microsoft.com/office/officeart/2005/8/layout/vList5"/>
    <dgm:cxn modelId="{73764626-BC13-4394-BEDD-334B005A9919}" srcId="{D4E35BC1-D8FE-4823-971D-8461D8DC2EB6}" destId="{5C394935-A4E3-4B23-9C0A-E211FF8882B0}" srcOrd="5" destOrd="0" parTransId="{F60DB5E5-1708-4D69-BEA8-B75C8589E2C2}" sibTransId="{5C2E0DCC-DCF3-45D5-BC74-14AF20273C01}"/>
    <dgm:cxn modelId="{E0D74990-5408-4EF5-8DB3-BBF725E00235}" srcId="{D4E35BC1-D8FE-4823-971D-8461D8DC2EB6}" destId="{1569006E-954C-478F-BD4C-E6E632848FB6}" srcOrd="4" destOrd="0" parTransId="{B8C30F91-4236-4D76-BAA9-DF677451CCD0}" sibTransId="{ACB95778-BF37-4046-AE09-694B1C6AE4B6}"/>
    <dgm:cxn modelId="{08BC8E54-8250-4B7A-A448-A557F0D4A102}" srcId="{D4E35BC1-D8FE-4823-971D-8461D8DC2EB6}" destId="{34254077-870C-4D0C-AE1E-A44516AB9E8F}" srcOrd="2" destOrd="0" parTransId="{271EF602-3FAB-401E-8C96-D7335CF0DBA7}" sibTransId="{65F68812-28C7-4062-9DE1-9F3F1AD5DE4F}"/>
    <dgm:cxn modelId="{4356D576-3DCB-4C36-AFD7-6D6EFD6ED665}" type="presOf" srcId="{D4E35BC1-D8FE-4823-971D-8461D8DC2EB6}" destId="{DCD6891A-B780-4AFF-B1DB-23C85D54AD2E}" srcOrd="0" destOrd="0" presId="urn:microsoft.com/office/officeart/2005/8/layout/vList5"/>
    <dgm:cxn modelId="{20C8116D-D36A-443B-AFF5-41ACA1E260FF}" type="presOf" srcId="{1569006E-954C-478F-BD4C-E6E632848FB6}" destId="{273EF81D-19E6-4F03-AB07-BA6323520B99}" srcOrd="0" destOrd="4" presId="urn:microsoft.com/office/officeart/2005/8/layout/vList5"/>
    <dgm:cxn modelId="{D70BE482-36AA-4403-BDE6-747E9EEAE712}" type="presOf" srcId="{0A75F7DD-C28C-456F-A2A0-20319BA84593}" destId="{273EF81D-19E6-4F03-AB07-BA6323520B99}" srcOrd="0" destOrd="0" presId="urn:microsoft.com/office/officeart/2005/8/layout/vList5"/>
    <dgm:cxn modelId="{167960F9-52FA-4640-8209-906B7CAA93BA}" srcId="{D4E35BC1-D8FE-4823-971D-8461D8DC2EB6}" destId="{63544A1C-233C-4A46-B03E-09A269E562B0}" srcOrd="6" destOrd="0" parTransId="{F2588EDB-9426-4316-9C3D-8ABDAD438414}" sibTransId="{57B125EB-2CE7-4185-8982-1DD7BAE51B77}"/>
    <dgm:cxn modelId="{F6FF0751-43D8-4327-976C-83748053E627}" type="presOf" srcId="{BB4D3529-A4E7-4838-B210-5D800D6416CE}" destId="{5A2D9D09-8941-4646-A810-306475A54600}" srcOrd="0" destOrd="0" presId="urn:microsoft.com/office/officeart/2005/8/layout/vList5"/>
    <dgm:cxn modelId="{518FA52C-889E-4920-823D-F2DA452A0C06}" srcId="{D4E35BC1-D8FE-4823-971D-8461D8DC2EB6}" destId="{0A75F7DD-C28C-456F-A2A0-20319BA84593}" srcOrd="0" destOrd="0" parTransId="{6F733EE0-BAE1-404F-8C91-C27B3AA35085}" sibTransId="{5A25B148-9C47-4C4C-A58F-440D37C84710}"/>
    <dgm:cxn modelId="{2C2F65DD-2E2F-4F9D-A27E-53386B3125AE}" srcId="{D4E35BC1-D8FE-4823-971D-8461D8DC2EB6}" destId="{FCC834DF-E230-4998-AF4B-46DD3CA27BC7}" srcOrd="1" destOrd="0" parTransId="{5664C0E5-E474-4F59-A944-026EF6516D4B}" sibTransId="{58EED630-E9CF-4BB2-A4F9-C123D3B025D6}"/>
    <dgm:cxn modelId="{5824388C-6634-4A9A-8E69-ACBA2E14E241}" srcId="{D4E35BC1-D8FE-4823-971D-8461D8DC2EB6}" destId="{00E19BFA-0EC8-43EA-B3A5-1726232932F7}" srcOrd="3" destOrd="0" parTransId="{A940095C-C59C-4814-B2FC-BC925100E80F}" sibTransId="{F35C67D2-163F-4FD1-B796-FF2630C7B8A7}"/>
    <dgm:cxn modelId="{0BA4403E-F2FA-4CA6-87B9-6A108DDBF852}" type="presOf" srcId="{FCC834DF-E230-4998-AF4B-46DD3CA27BC7}" destId="{273EF81D-19E6-4F03-AB07-BA6323520B99}" srcOrd="0" destOrd="1" presId="urn:microsoft.com/office/officeart/2005/8/layout/vList5"/>
    <dgm:cxn modelId="{6BE046B6-934F-452D-A540-5283A539D701}" type="presOf" srcId="{00E19BFA-0EC8-43EA-B3A5-1726232932F7}" destId="{273EF81D-19E6-4F03-AB07-BA6323520B99}" srcOrd="0" destOrd="3" presId="urn:microsoft.com/office/officeart/2005/8/layout/vList5"/>
    <dgm:cxn modelId="{52EF055E-726C-4C98-AE42-3014201B2FC7}" srcId="{BB4D3529-A4E7-4838-B210-5D800D6416CE}" destId="{D4E35BC1-D8FE-4823-971D-8461D8DC2EB6}" srcOrd="0" destOrd="0" parTransId="{E9A9C768-8209-4166-BC84-017378CB68FB}" sibTransId="{C4843002-A19F-4460-B1A1-12DDA2812445}"/>
    <dgm:cxn modelId="{2A0E0179-BE12-48B2-8A0B-536E51794BC9}" type="presParOf" srcId="{5A2D9D09-8941-4646-A810-306475A54600}" destId="{6619B6CD-3EF5-4C23-8A74-6C7C8A07AAD9}" srcOrd="0" destOrd="0" presId="urn:microsoft.com/office/officeart/2005/8/layout/vList5"/>
    <dgm:cxn modelId="{CC50B047-FADD-490B-81B1-DF8082C1FBDF}" type="presParOf" srcId="{6619B6CD-3EF5-4C23-8A74-6C7C8A07AAD9}" destId="{DCD6891A-B780-4AFF-B1DB-23C85D54AD2E}" srcOrd="0" destOrd="0" presId="urn:microsoft.com/office/officeart/2005/8/layout/vList5"/>
    <dgm:cxn modelId="{AB0C3A2D-B3C8-41C8-811D-54AC0697F68D}" type="presParOf" srcId="{6619B6CD-3EF5-4C23-8A74-6C7C8A07AAD9}" destId="{273EF81D-19E6-4F03-AB07-BA6323520B9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ED91C5-1255-499D-8F87-BF7E87FC6B2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l-GR"/>
        </a:p>
      </dgm:t>
    </dgm:pt>
    <dgm:pt modelId="{D502E63B-A518-4094-B8C8-EB288EBDF2F4}">
      <dgm:prSet phldrT="[Κείμενο]" custT="1"/>
      <dgm:spPr/>
      <dgm:t>
        <a:bodyPr/>
        <a:lstStyle/>
        <a:p>
          <a:r>
            <a:rPr lang="el-GR" sz="1600" dirty="0" smtClean="0"/>
            <a:t>3. Οργάνωση Συστήματος Ψυχιατρικής Φροντίδας</a:t>
          </a:r>
          <a:endParaRPr lang="el-GR" sz="1600" dirty="0"/>
        </a:p>
      </dgm:t>
    </dgm:pt>
    <dgm:pt modelId="{3CEF2013-7E73-457F-AFBD-1337B6E5BFBF}" type="parTrans" cxnId="{D498F750-3BFB-41E9-8CB5-30B1FD3DD6A3}">
      <dgm:prSet/>
      <dgm:spPr/>
      <dgm:t>
        <a:bodyPr/>
        <a:lstStyle/>
        <a:p>
          <a:endParaRPr lang="el-GR"/>
        </a:p>
      </dgm:t>
    </dgm:pt>
    <dgm:pt modelId="{93F41149-2700-4656-A76E-D7CBDD2B03FF}" type="sibTrans" cxnId="{D498F750-3BFB-41E9-8CB5-30B1FD3DD6A3}">
      <dgm:prSet/>
      <dgm:spPr/>
      <dgm:t>
        <a:bodyPr/>
        <a:lstStyle/>
        <a:p>
          <a:endParaRPr lang="el-GR"/>
        </a:p>
      </dgm:t>
    </dgm:pt>
    <dgm:pt modelId="{EE69862B-BB8F-48A5-8E4B-D6FCB6F97FFD}">
      <dgm:prSet phldrT="[Κείμενο]" custT="1"/>
      <dgm:spPr/>
      <dgm:t>
        <a:bodyPr/>
        <a:lstStyle/>
        <a:p>
          <a:r>
            <a:rPr lang="el-GR" sz="1600" dirty="0" smtClean="0"/>
            <a:t>Τομεοποίηση και Οργάνωση Συστήματος Ψυχιατρικής Περίθαλψης</a:t>
          </a:r>
          <a:endParaRPr lang="el-GR" sz="1600" dirty="0"/>
        </a:p>
      </dgm:t>
    </dgm:pt>
    <dgm:pt modelId="{4A467ACC-BEBF-415A-A828-9B5548252EB3}" type="parTrans" cxnId="{ECBD7253-9702-4075-8FF9-2B2F546ACB67}">
      <dgm:prSet/>
      <dgm:spPr/>
      <dgm:t>
        <a:bodyPr/>
        <a:lstStyle/>
        <a:p>
          <a:endParaRPr lang="el-GR"/>
        </a:p>
      </dgm:t>
    </dgm:pt>
    <dgm:pt modelId="{18775909-0D5C-4FAE-84F5-C8D35D52DD1D}" type="sibTrans" cxnId="{ECBD7253-9702-4075-8FF9-2B2F546ACB67}">
      <dgm:prSet/>
      <dgm:spPr/>
      <dgm:t>
        <a:bodyPr/>
        <a:lstStyle/>
        <a:p>
          <a:endParaRPr lang="el-GR"/>
        </a:p>
      </dgm:t>
    </dgm:pt>
    <dgm:pt modelId="{10BECF6E-8F89-419F-AA80-DD26227D0861}">
      <dgm:prSet phldrT="[Κείμενο]" custT="1"/>
      <dgm:spPr/>
      <dgm:t>
        <a:bodyPr/>
        <a:lstStyle/>
        <a:p>
          <a:r>
            <a:rPr lang="el-GR" sz="1600" dirty="0" smtClean="0"/>
            <a:t>Παρακολούθηση του Συστήματος Ψυχικής Υγείας</a:t>
          </a:r>
          <a:endParaRPr lang="el-GR" sz="1600" dirty="0"/>
        </a:p>
      </dgm:t>
    </dgm:pt>
    <dgm:pt modelId="{FD428FA6-197B-4BE1-8CB9-C80910D1835A}" type="parTrans" cxnId="{EF351FF9-5C83-4D3E-98BD-F1BB1BD29199}">
      <dgm:prSet/>
      <dgm:spPr/>
      <dgm:t>
        <a:bodyPr/>
        <a:lstStyle/>
        <a:p>
          <a:endParaRPr lang="el-GR"/>
        </a:p>
      </dgm:t>
    </dgm:pt>
    <dgm:pt modelId="{EA482F9C-1202-4F34-AB4E-1D83532FF5EF}" type="sibTrans" cxnId="{EF351FF9-5C83-4D3E-98BD-F1BB1BD29199}">
      <dgm:prSet/>
      <dgm:spPr/>
      <dgm:t>
        <a:bodyPr/>
        <a:lstStyle/>
        <a:p>
          <a:endParaRPr lang="el-GR"/>
        </a:p>
      </dgm:t>
    </dgm:pt>
    <dgm:pt modelId="{92680E53-7758-4710-BC81-1DF2C7D21D24}">
      <dgm:prSet phldrT="[Κείμενο]" custT="1"/>
      <dgm:spPr/>
      <dgm:t>
        <a:bodyPr/>
        <a:lstStyle/>
        <a:p>
          <a:r>
            <a:rPr lang="el-GR" sz="1600" dirty="0" smtClean="0"/>
            <a:t>Αξιολόγηση του Συστήματος Ψυχικής Υγείας, Κοινωνική Λογοδοσία και Βελτίωση της Ποιότητας</a:t>
          </a:r>
          <a:endParaRPr lang="el-GR" sz="1600" dirty="0"/>
        </a:p>
      </dgm:t>
    </dgm:pt>
    <dgm:pt modelId="{6D8F42CC-9856-4CB8-943C-A1FB9BFCFF78}" type="parTrans" cxnId="{FA5490A6-B29B-4928-B399-03579D0ED916}">
      <dgm:prSet/>
      <dgm:spPr/>
      <dgm:t>
        <a:bodyPr/>
        <a:lstStyle/>
        <a:p>
          <a:endParaRPr lang="el-GR"/>
        </a:p>
      </dgm:t>
    </dgm:pt>
    <dgm:pt modelId="{9A27BEFE-5E5D-4BC4-98EA-F66E4A39E4C4}" type="sibTrans" cxnId="{FA5490A6-B29B-4928-B399-03579D0ED916}">
      <dgm:prSet/>
      <dgm:spPr/>
      <dgm:t>
        <a:bodyPr/>
        <a:lstStyle/>
        <a:p>
          <a:endParaRPr lang="el-GR"/>
        </a:p>
      </dgm:t>
    </dgm:pt>
    <dgm:pt modelId="{AADAD833-607D-40DC-B4CC-7A0C10FD1B48}">
      <dgm:prSet phldrT="[Κείμενο]" custT="1"/>
      <dgm:spPr/>
      <dgm:t>
        <a:bodyPr/>
        <a:lstStyle/>
        <a:p>
          <a:r>
            <a:rPr lang="el-GR" sz="1600" dirty="0" smtClean="0"/>
            <a:t>Ηλεκτρονικός Ψυχιατρικός Φάκελος Ασθενή</a:t>
          </a:r>
          <a:endParaRPr lang="el-GR" sz="1600" dirty="0"/>
        </a:p>
      </dgm:t>
    </dgm:pt>
    <dgm:pt modelId="{D30B807B-0B71-411B-A9B2-9C8BC1BDC204}" type="parTrans" cxnId="{A5105AEF-C22B-4CE3-87AA-B82C841D6F3E}">
      <dgm:prSet/>
      <dgm:spPr/>
      <dgm:t>
        <a:bodyPr/>
        <a:lstStyle/>
        <a:p>
          <a:endParaRPr lang="el-GR"/>
        </a:p>
      </dgm:t>
    </dgm:pt>
    <dgm:pt modelId="{49E5FA70-4B71-4664-A654-0ECF4D9F5F8D}" type="sibTrans" cxnId="{A5105AEF-C22B-4CE3-87AA-B82C841D6F3E}">
      <dgm:prSet/>
      <dgm:spPr/>
      <dgm:t>
        <a:bodyPr/>
        <a:lstStyle/>
        <a:p>
          <a:endParaRPr lang="el-GR"/>
        </a:p>
      </dgm:t>
    </dgm:pt>
    <dgm:pt modelId="{F44CEBA1-1A53-405A-A82D-737C181BF0E3}" type="pres">
      <dgm:prSet presAssocID="{AAED91C5-1255-499D-8F87-BF7E87FC6B27}" presName="Name0" presStyleCnt="0">
        <dgm:presLayoutVars>
          <dgm:dir/>
          <dgm:animLvl val="lvl"/>
          <dgm:resizeHandles val="exact"/>
        </dgm:presLayoutVars>
      </dgm:prSet>
      <dgm:spPr/>
      <dgm:t>
        <a:bodyPr/>
        <a:lstStyle/>
        <a:p>
          <a:endParaRPr lang="el-GR"/>
        </a:p>
      </dgm:t>
    </dgm:pt>
    <dgm:pt modelId="{D9C82CE4-A65E-4CB0-BE0C-B081CD1A8494}" type="pres">
      <dgm:prSet presAssocID="{D502E63B-A518-4094-B8C8-EB288EBDF2F4}" presName="linNode" presStyleCnt="0"/>
      <dgm:spPr/>
    </dgm:pt>
    <dgm:pt modelId="{F2311734-163B-4AA1-A7B4-39C5CB0CB01E}" type="pres">
      <dgm:prSet presAssocID="{D502E63B-A518-4094-B8C8-EB288EBDF2F4}" presName="parentText" presStyleLbl="node1" presStyleIdx="0" presStyleCnt="1" custScaleX="69241" custScaleY="44441">
        <dgm:presLayoutVars>
          <dgm:chMax val="1"/>
          <dgm:bulletEnabled val="1"/>
        </dgm:presLayoutVars>
      </dgm:prSet>
      <dgm:spPr/>
      <dgm:t>
        <a:bodyPr/>
        <a:lstStyle/>
        <a:p>
          <a:endParaRPr lang="el-GR"/>
        </a:p>
      </dgm:t>
    </dgm:pt>
    <dgm:pt modelId="{5CC0437D-C236-4BDC-981E-355ED1C4B0E2}" type="pres">
      <dgm:prSet presAssocID="{D502E63B-A518-4094-B8C8-EB288EBDF2F4}" presName="descendantText" presStyleLbl="alignAccFollowNode1" presStyleIdx="0" presStyleCnt="1" custScaleX="117302" custScaleY="83173">
        <dgm:presLayoutVars>
          <dgm:bulletEnabled val="1"/>
        </dgm:presLayoutVars>
      </dgm:prSet>
      <dgm:spPr/>
      <dgm:t>
        <a:bodyPr/>
        <a:lstStyle/>
        <a:p>
          <a:endParaRPr lang="el-GR"/>
        </a:p>
      </dgm:t>
    </dgm:pt>
  </dgm:ptLst>
  <dgm:cxnLst>
    <dgm:cxn modelId="{740CE168-004C-4369-94AF-DD211C90FBD8}" type="presOf" srcId="{92680E53-7758-4710-BC81-1DF2C7D21D24}" destId="{5CC0437D-C236-4BDC-981E-355ED1C4B0E2}" srcOrd="0" destOrd="2" presId="urn:microsoft.com/office/officeart/2005/8/layout/vList5"/>
    <dgm:cxn modelId="{8612BC32-447D-4DA2-9923-C2E29260C333}" type="presOf" srcId="{10BECF6E-8F89-419F-AA80-DD26227D0861}" destId="{5CC0437D-C236-4BDC-981E-355ED1C4B0E2}" srcOrd="0" destOrd="1" presId="urn:microsoft.com/office/officeart/2005/8/layout/vList5"/>
    <dgm:cxn modelId="{A5105AEF-C22B-4CE3-87AA-B82C841D6F3E}" srcId="{D502E63B-A518-4094-B8C8-EB288EBDF2F4}" destId="{AADAD833-607D-40DC-B4CC-7A0C10FD1B48}" srcOrd="3" destOrd="0" parTransId="{D30B807B-0B71-411B-A9B2-9C8BC1BDC204}" sibTransId="{49E5FA70-4B71-4664-A654-0ECF4D9F5F8D}"/>
    <dgm:cxn modelId="{5B205174-884F-49BA-863A-CCDB38425AE3}" type="presOf" srcId="{AAED91C5-1255-499D-8F87-BF7E87FC6B27}" destId="{F44CEBA1-1A53-405A-A82D-737C181BF0E3}" srcOrd="0" destOrd="0" presId="urn:microsoft.com/office/officeart/2005/8/layout/vList5"/>
    <dgm:cxn modelId="{D498F750-3BFB-41E9-8CB5-30B1FD3DD6A3}" srcId="{AAED91C5-1255-499D-8F87-BF7E87FC6B27}" destId="{D502E63B-A518-4094-B8C8-EB288EBDF2F4}" srcOrd="0" destOrd="0" parTransId="{3CEF2013-7E73-457F-AFBD-1337B6E5BFBF}" sibTransId="{93F41149-2700-4656-A76E-D7CBDD2B03FF}"/>
    <dgm:cxn modelId="{492F9ACF-8DA9-4F97-BFBD-DB46140123E4}" type="presOf" srcId="{AADAD833-607D-40DC-B4CC-7A0C10FD1B48}" destId="{5CC0437D-C236-4BDC-981E-355ED1C4B0E2}" srcOrd="0" destOrd="3" presId="urn:microsoft.com/office/officeart/2005/8/layout/vList5"/>
    <dgm:cxn modelId="{FA5490A6-B29B-4928-B399-03579D0ED916}" srcId="{D502E63B-A518-4094-B8C8-EB288EBDF2F4}" destId="{92680E53-7758-4710-BC81-1DF2C7D21D24}" srcOrd="2" destOrd="0" parTransId="{6D8F42CC-9856-4CB8-943C-A1FB9BFCFF78}" sibTransId="{9A27BEFE-5E5D-4BC4-98EA-F66E4A39E4C4}"/>
    <dgm:cxn modelId="{EF351FF9-5C83-4D3E-98BD-F1BB1BD29199}" srcId="{D502E63B-A518-4094-B8C8-EB288EBDF2F4}" destId="{10BECF6E-8F89-419F-AA80-DD26227D0861}" srcOrd="1" destOrd="0" parTransId="{FD428FA6-197B-4BE1-8CB9-C80910D1835A}" sibTransId="{EA482F9C-1202-4F34-AB4E-1D83532FF5EF}"/>
    <dgm:cxn modelId="{EBEE1474-B055-4A74-92F7-CA09388471E1}" type="presOf" srcId="{D502E63B-A518-4094-B8C8-EB288EBDF2F4}" destId="{F2311734-163B-4AA1-A7B4-39C5CB0CB01E}" srcOrd="0" destOrd="0" presId="urn:microsoft.com/office/officeart/2005/8/layout/vList5"/>
    <dgm:cxn modelId="{7E286A89-6F4C-46B9-8635-46739F17D3E2}" type="presOf" srcId="{EE69862B-BB8F-48A5-8E4B-D6FCB6F97FFD}" destId="{5CC0437D-C236-4BDC-981E-355ED1C4B0E2}" srcOrd="0" destOrd="0" presId="urn:microsoft.com/office/officeart/2005/8/layout/vList5"/>
    <dgm:cxn modelId="{ECBD7253-9702-4075-8FF9-2B2F546ACB67}" srcId="{D502E63B-A518-4094-B8C8-EB288EBDF2F4}" destId="{EE69862B-BB8F-48A5-8E4B-D6FCB6F97FFD}" srcOrd="0" destOrd="0" parTransId="{4A467ACC-BEBF-415A-A828-9B5548252EB3}" sibTransId="{18775909-0D5C-4FAE-84F5-C8D35D52DD1D}"/>
    <dgm:cxn modelId="{AB777C8F-9C58-4AA0-A62C-A17AEF079CB4}" type="presParOf" srcId="{F44CEBA1-1A53-405A-A82D-737C181BF0E3}" destId="{D9C82CE4-A65E-4CB0-BE0C-B081CD1A8494}" srcOrd="0" destOrd="0" presId="urn:microsoft.com/office/officeart/2005/8/layout/vList5"/>
    <dgm:cxn modelId="{B20F38CF-52FB-4F01-81E5-AACCF4F8993F}" type="presParOf" srcId="{D9C82CE4-A65E-4CB0-BE0C-B081CD1A8494}" destId="{F2311734-163B-4AA1-A7B4-39C5CB0CB01E}" srcOrd="0" destOrd="0" presId="urn:microsoft.com/office/officeart/2005/8/layout/vList5"/>
    <dgm:cxn modelId="{918BDB6B-6141-4489-9353-B666DBB2ED5C}" type="presParOf" srcId="{D9C82CE4-A65E-4CB0-BE0C-B081CD1A8494}" destId="{5CC0437D-C236-4BDC-981E-355ED1C4B0E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E132FE-FDF4-4DDB-B6C2-D482879AFBD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l-GR"/>
        </a:p>
      </dgm:t>
    </dgm:pt>
    <dgm:pt modelId="{C736EE79-5E3D-4181-832B-C3EA179AC82C}">
      <dgm:prSet phldrT="[Κείμενο]" custT="1"/>
      <dgm:spPr/>
      <dgm:t>
        <a:bodyPr/>
        <a:lstStyle/>
        <a:p>
          <a:r>
            <a:rPr lang="el-GR" sz="1600" dirty="0" smtClean="0"/>
            <a:t>4. Προάσπιση των δικαιωμάτων των ψυχικά ασθενών, συνηγορία και προαγωγή της αυτοεκπροσώπησης των ΛΥΨΥ και των οικογενειών τους</a:t>
          </a:r>
          <a:endParaRPr lang="el-GR" sz="1600" dirty="0"/>
        </a:p>
      </dgm:t>
    </dgm:pt>
    <dgm:pt modelId="{FFD42AC2-6232-4B47-87D8-2CE585C4C0C3}" type="parTrans" cxnId="{A5D19606-5F3C-4BB6-98C9-71C69A265B57}">
      <dgm:prSet/>
      <dgm:spPr/>
      <dgm:t>
        <a:bodyPr/>
        <a:lstStyle/>
        <a:p>
          <a:endParaRPr lang="el-GR"/>
        </a:p>
      </dgm:t>
    </dgm:pt>
    <dgm:pt modelId="{2C61986B-4D67-4CD2-B1CA-C98C0AC4B4FF}" type="sibTrans" cxnId="{A5D19606-5F3C-4BB6-98C9-71C69A265B57}">
      <dgm:prSet/>
      <dgm:spPr/>
      <dgm:t>
        <a:bodyPr/>
        <a:lstStyle/>
        <a:p>
          <a:endParaRPr lang="el-GR"/>
        </a:p>
      </dgm:t>
    </dgm:pt>
    <dgm:pt modelId="{00B81F45-B4B1-4312-99C0-927426F97A19}">
      <dgm:prSet phldrT="[Κείμενο]" custT="1"/>
      <dgm:spPr/>
      <dgm:t>
        <a:bodyPr/>
        <a:lstStyle/>
        <a:p>
          <a:r>
            <a:rPr lang="el-GR" sz="1600" dirty="0" smtClean="0"/>
            <a:t>Προάσπιση των δικαιωμάτων των ψυχικά ασθενών</a:t>
          </a:r>
          <a:endParaRPr lang="el-GR" sz="1600" dirty="0"/>
        </a:p>
      </dgm:t>
    </dgm:pt>
    <dgm:pt modelId="{042C42F4-719C-4DAF-A47B-24FE454137B9}" type="parTrans" cxnId="{EEFED05F-9459-43CB-8236-5724EFB9BD9D}">
      <dgm:prSet/>
      <dgm:spPr/>
      <dgm:t>
        <a:bodyPr/>
        <a:lstStyle/>
        <a:p>
          <a:endParaRPr lang="el-GR"/>
        </a:p>
      </dgm:t>
    </dgm:pt>
    <dgm:pt modelId="{D4F39780-76C9-4FBA-A01F-87088D1068A3}" type="sibTrans" cxnId="{EEFED05F-9459-43CB-8236-5724EFB9BD9D}">
      <dgm:prSet/>
      <dgm:spPr/>
      <dgm:t>
        <a:bodyPr/>
        <a:lstStyle/>
        <a:p>
          <a:endParaRPr lang="el-GR"/>
        </a:p>
      </dgm:t>
    </dgm:pt>
    <dgm:pt modelId="{3A724AFB-8C7F-42E0-9421-0A0779CB0148}">
      <dgm:prSet phldrT="[Κείμενο]" custT="1"/>
      <dgm:spPr/>
      <dgm:t>
        <a:bodyPr/>
        <a:lstStyle/>
        <a:p>
          <a:r>
            <a:rPr lang="el-GR" sz="1600" dirty="0" smtClean="0"/>
            <a:t>Προαγωγή της αυτοεκπροσώπησης των ληπτών υπηρεσιών ψυχικής υγείας και των οικογενειών τους</a:t>
          </a:r>
          <a:endParaRPr lang="el-GR" sz="1600" dirty="0"/>
        </a:p>
      </dgm:t>
    </dgm:pt>
    <dgm:pt modelId="{AFFD3E91-E32E-40EF-852C-B5ECF08D527E}" type="parTrans" cxnId="{1E2C7985-7CAB-47B8-8486-B8C24FFA239E}">
      <dgm:prSet/>
      <dgm:spPr/>
      <dgm:t>
        <a:bodyPr/>
        <a:lstStyle/>
        <a:p>
          <a:endParaRPr lang="el-GR"/>
        </a:p>
      </dgm:t>
    </dgm:pt>
    <dgm:pt modelId="{89467414-5749-4B43-92C9-E7986BFBDCCB}" type="sibTrans" cxnId="{1E2C7985-7CAB-47B8-8486-B8C24FFA239E}">
      <dgm:prSet/>
      <dgm:spPr/>
      <dgm:t>
        <a:bodyPr/>
        <a:lstStyle/>
        <a:p>
          <a:endParaRPr lang="el-GR"/>
        </a:p>
      </dgm:t>
    </dgm:pt>
    <dgm:pt modelId="{18CD5B73-3BD6-44A6-9877-A930772D45E3}" type="pres">
      <dgm:prSet presAssocID="{C0E132FE-FDF4-4DDB-B6C2-D482879AFBDC}" presName="Name0" presStyleCnt="0">
        <dgm:presLayoutVars>
          <dgm:dir/>
          <dgm:animLvl val="lvl"/>
          <dgm:resizeHandles val="exact"/>
        </dgm:presLayoutVars>
      </dgm:prSet>
      <dgm:spPr/>
      <dgm:t>
        <a:bodyPr/>
        <a:lstStyle/>
        <a:p>
          <a:endParaRPr lang="el-GR"/>
        </a:p>
      </dgm:t>
    </dgm:pt>
    <dgm:pt modelId="{A8E38F53-2318-4160-BA40-2862813D87CD}" type="pres">
      <dgm:prSet presAssocID="{C736EE79-5E3D-4181-832B-C3EA179AC82C}" presName="linNode" presStyleCnt="0"/>
      <dgm:spPr/>
    </dgm:pt>
    <dgm:pt modelId="{2790C585-4677-4B26-AEAF-67ECAFB20280}" type="pres">
      <dgm:prSet presAssocID="{C736EE79-5E3D-4181-832B-C3EA179AC82C}" presName="parentText" presStyleLbl="node1" presStyleIdx="0" presStyleCnt="1" custScaleX="97107" custScaleY="47598" custLinFactNeighborX="-1357" custLinFactNeighborY="1579">
        <dgm:presLayoutVars>
          <dgm:chMax val="1"/>
          <dgm:bulletEnabled val="1"/>
        </dgm:presLayoutVars>
      </dgm:prSet>
      <dgm:spPr/>
      <dgm:t>
        <a:bodyPr/>
        <a:lstStyle/>
        <a:p>
          <a:endParaRPr lang="el-GR"/>
        </a:p>
      </dgm:t>
    </dgm:pt>
    <dgm:pt modelId="{04DFC78E-1495-4ADE-8A0F-4BAFE736E9D1}" type="pres">
      <dgm:prSet presAssocID="{C736EE79-5E3D-4181-832B-C3EA179AC82C}" presName="descendantText" presStyleLbl="alignAccFollowNode1" presStyleIdx="0" presStyleCnt="1" custScaleY="71335">
        <dgm:presLayoutVars>
          <dgm:bulletEnabled val="1"/>
        </dgm:presLayoutVars>
      </dgm:prSet>
      <dgm:spPr/>
      <dgm:t>
        <a:bodyPr/>
        <a:lstStyle/>
        <a:p>
          <a:endParaRPr lang="el-GR"/>
        </a:p>
      </dgm:t>
    </dgm:pt>
  </dgm:ptLst>
  <dgm:cxnLst>
    <dgm:cxn modelId="{1E2C7985-7CAB-47B8-8486-B8C24FFA239E}" srcId="{C736EE79-5E3D-4181-832B-C3EA179AC82C}" destId="{3A724AFB-8C7F-42E0-9421-0A0779CB0148}" srcOrd="1" destOrd="0" parTransId="{AFFD3E91-E32E-40EF-852C-B5ECF08D527E}" sibTransId="{89467414-5749-4B43-92C9-E7986BFBDCCB}"/>
    <dgm:cxn modelId="{EEFED05F-9459-43CB-8236-5724EFB9BD9D}" srcId="{C736EE79-5E3D-4181-832B-C3EA179AC82C}" destId="{00B81F45-B4B1-4312-99C0-927426F97A19}" srcOrd="0" destOrd="0" parTransId="{042C42F4-719C-4DAF-A47B-24FE454137B9}" sibTransId="{D4F39780-76C9-4FBA-A01F-87088D1068A3}"/>
    <dgm:cxn modelId="{D9A43301-054C-4BD5-BA18-849497B8FBE6}" type="presOf" srcId="{C736EE79-5E3D-4181-832B-C3EA179AC82C}" destId="{2790C585-4677-4B26-AEAF-67ECAFB20280}" srcOrd="0" destOrd="0" presId="urn:microsoft.com/office/officeart/2005/8/layout/vList5"/>
    <dgm:cxn modelId="{3AC5BB3D-533C-429E-B920-11AB49C628A5}" type="presOf" srcId="{C0E132FE-FDF4-4DDB-B6C2-D482879AFBDC}" destId="{18CD5B73-3BD6-44A6-9877-A930772D45E3}" srcOrd="0" destOrd="0" presId="urn:microsoft.com/office/officeart/2005/8/layout/vList5"/>
    <dgm:cxn modelId="{012B4DED-C1B0-48D2-97B0-D753358D73D9}" type="presOf" srcId="{00B81F45-B4B1-4312-99C0-927426F97A19}" destId="{04DFC78E-1495-4ADE-8A0F-4BAFE736E9D1}" srcOrd="0" destOrd="0" presId="urn:microsoft.com/office/officeart/2005/8/layout/vList5"/>
    <dgm:cxn modelId="{02C65DFA-97F3-49BB-AB40-5C184FF048E6}" type="presOf" srcId="{3A724AFB-8C7F-42E0-9421-0A0779CB0148}" destId="{04DFC78E-1495-4ADE-8A0F-4BAFE736E9D1}" srcOrd="0" destOrd="1" presId="urn:microsoft.com/office/officeart/2005/8/layout/vList5"/>
    <dgm:cxn modelId="{A5D19606-5F3C-4BB6-98C9-71C69A265B57}" srcId="{C0E132FE-FDF4-4DDB-B6C2-D482879AFBDC}" destId="{C736EE79-5E3D-4181-832B-C3EA179AC82C}" srcOrd="0" destOrd="0" parTransId="{FFD42AC2-6232-4B47-87D8-2CE585C4C0C3}" sibTransId="{2C61986B-4D67-4CD2-B1CA-C98C0AC4B4FF}"/>
    <dgm:cxn modelId="{A2466EF9-D0FB-4F1F-8F71-464D696E1099}" type="presParOf" srcId="{18CD5B73-3BD6-44A6-9877-A930772D45E3}" destId="{A8E38F53-2318-4160-BA40-2862813D87CD}" srcOrd="0" destOrd="0" presId="urn:microsoft.com/office/officeart/2005/8/layout/vList5"/>
    <dgm:cxn modelId="{B3DAAF2E-179E-4AEB-85C2-4FF5177E26A6}" type="presParOf" srcId="{A8E38F53-2318-4160-BA40-2862813D87CD}" destId="{2790C585-4677-4B26-AEAF-67ECAFB20280}" srcOrd="0" destOrd="0" presId="urn:microsoft.com/office/officeart/2005/8/layout/vList5"/>
    <dgm:cxn modelId="{83C46554-0A0D-486C-A3D2-67AA0EECF79C}" type="presParOf" srcId="{A8E38F53-2318-4160-BA40-2862813D87CD}" destId="{04DFC78E-1495-4ADE-8A0F-4BAFE736E9D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E132FE-FDF4-4DDB-B6C2-D482879AFBD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l-GR"/>
        </a:p>
      </dgm:t>
    </dgm:pt>
    <dgm:pt modelId="{C736EE79-5E3D-4181-832B-C3EA179AC82C}">
      <dgm:prSet phldrT="[Κείμενο]" custT="1"/>
      <dgm:spPr/>
      <dgm:t>
        <a:bodyPr/>
        <a:lstStyle/>
        <a:p>
          <a:r>
            <a:rPr lang="el-GR" sz="1600" dirty="0" smtClean="0"/>
            <a:t>5. Εκπαίδευση – Έρευνα - Νομοθεσία</a:t>
          </a:r>
          <a:endParaRPr lang="el-GR" sz="1600" dirty="0"/>
        </a:p>
      </dgm:t>
    </dgm:pt>
    <dgm:pt modelId="{FFD42AC2-6232-4B47-87D8-2CE585C4C0C3}" type="parTrans" cxnId="{A5D19606-5F3C-4BB6-98C9-71C69A265B57}">
      <dgm:prSet/>
      <dgm:spPr/>
      <dgm:t>
        <a:bodyPr/>
        <a:lstStyle/>
        <a:p>
          <a:endParaRPr lang="el-GR"/>
        </a:p>
      </dgm:t>
    </dgm:pt>
    <dgm:pt modelId="{2C61986B-4D67-4CD2-B1CA-C98C0AC4B4FF}" type="sibTrans" cxnId="{A5D19606-5F3C-4BB6-98C9-71C69A265B57}">
      <dgm:prSet/>
      <dgm:spPr/>
      <dgm:t>
        <a:bodyPr/>
        <a:lstStyle/>
        <a:p>
          <a:endParaRPr lang="el-GR"/>
        </a:p>
      </dgm:t>
    </dgm:pt>
    <dgm:pt modelId="{00B81F45-B4B1-4312-99C0-927426F97A19}">
      <dgm:prSet phldrT="[Κείμενο]" custT="1"/>
      <dgm:spPr/>
      <dgm:t>
        <a:bodyPr/>
        <a:lstStyle/>
        <a:p>
          <a:r>
            <a:rPr lang="el-GR" sz="1600" dirty="0" smtClean="0"/>
            <a:t>Εκπαίδευση</a:t>
          </a:r>
          <a:endParaRPr lang="el-GR" sz="1600" dirty="0"/>
        </a:p>
      </dgm:t>
    </dgm:pt>
    <dgm:pt modelId="{042C42F4-719C-4DAF-A47B-24FE454137B9}" type="parTrans" cxnId="{EEFED05F-9459-43CB-8236-5724EFB9BD9D}">
      <dgm:prSet/>
      <dgm:spPr/>
      <dgm:t>
        <a:bodyPr/>
        <a:lstStyle/>
        <a:p>
          <a:endParaRPr lang="el-GR"/>
        </a:p>
      </dgm:t>
    </dgm:pt>
    <dgm:pt modelId="{D4F39780-76C9-4FBA-A01F-87088D1068A3}" type="sibTrans" cxnId="{EEFED05F-9459-43CB-8236-5724EFB9BD9D}">
      <dgm:prSet/>
      <dgm:spPr/>
      <dgm:t>
        <a:bodyPr/>
        <a:lstStyle/>
        <a:p>
          <a:endParaRPr lang="el-GR"/>
        </a:p>
      </dgm:t>
    </dgm:pt>
    <dgm:pt modelId="{3A724AFB-8C7F-42E0-9421-0A0779CB0148}">
      <dgm:prSet phldrT="[Κείμενο]" custT="1"/>
      <dgm:spPr/>
      <dgm:t>
        <a:bodyPr/>
        <a:lstStyle/>
        <a:p>
          <a:r>
            <a:rPr lang="el-GR" sz="1600" dirty="0" smtClean="0"/>
            <a:t>Προαγωγή της έρευνας στην ψυχική υγεία</a:t>
          </a:r>
          <a:endParaRPr lang="el-GR" sz="1600" dirty="0"/>
        </a:p>
      </dgm:t>
    </dgm:pt>
    <dgm:pt modelId="{AFFD3E91-E32E-40EF-852C-B5ECF08D527E}" type="parTrans" cxnId="{1E2C7985-7CAB-47B8-8486-B8C24FFA239E}">
      <dgm:prSet/>
      <dgm:spPr/>
      <dgm:t>
        <a:bodyPr/>
        <a:lstStyle/>
        <a:p>
          <a:endParaRPr lang="el-GR"/>
        </a:p>
      </dgm:t>
    </dgm:pt>
    <dgm:pt modelId="{89467414-5749-4B43-92C9-E7986BFBDCCB}" type="sibTrans" cxnId="{1E2C7985-7CAB-47B8-8486-B8C24FFA239E}">
      <dgm:prSet/>
      <dgm:spPr/>
      <dgm:t>
        <a:bodyPr/>
        <a:lstStyle/>
        <a:p>
          <a:endParaRPr lang="el-GR"/>
        </a:p>
      </dgm:t>
    </dgm:pt>
    <dgm:pt modelId="{76D18378-7EF7-4FD7-B8AC-BC453E1D178B}">
      <dgm:prSet phldrT="[Κείμενο]" custT="1"/>
      <dgm:spPr/>
      <dgm:t>
        <a:bodyPr/>
        <a:lstStyle/>
        <a:p>
          <a:r>
            <a:rPr lang="el-GR" sz="1600" dirty="0" smtClean="0"/>
            <a:t>Νομοθετικές αλλαγές και παρεμβάσεις</a:t>
          </a:r>
          <a:endParaRPr lang="el-GR" sz="1600" dirty="0"/>
        </a:p>
      </dgm:t>
    </dgm:pt>
    <dgm:pt modelId="{5D9CE08B-AF39-4737-91DA-DA2DEF7D5234}" type="parTrans" cxnId="{9AF41E65-B478-4EAE-AC55-BCC5A12A6948}">
      <dgm:prSet/>
      <dgm:spPr/>
      <dgm:t>
        <a:bodyPr/>
        <a:lstStyle/>
        <a:p>
          <a:endParaRPr lang="el-GR"/>
        </a:p>
      </dgm:t>
    </dgm:pt>
    <dgm:pt modelId="{DBBDADD3-35DF-4666-91BA-67F799E7F9CB}" type="sibTrans" cxnId="{9AF41E65-B478-4EAE-AC55-BCC5A12A6948}">
      <dgm:prSet/>
      <dgm:spPr/>
      <dgm:t>
        <a:bodyPr/>
        <a:lstStyle/>
        <a:p>
          <a:endParaRPr lang="el-GR"/>
        </a:p>
      </dgm:t>
    </dgm:pt>
    <dgm:pt modelId="{18CD5B73-3BD6-44A6-9877-A930772D45E3}" type="pres">
      <dgm:prSet presAssocID="{C0E132FE-FDF4-4DDB-B6C2-D482879AFBDC}" presName="Name0" presStyleCnt="0">
        <dgm:presLayoutVars>
          <dgm:dir/>
          <dgm:animLvl val="lvl"/>
          <dgm:resizeHandles val="exact"/>
        </dgm:presLayoutVars>
      </dgm:prSet>
      <dgm:spPr/>
      <dgm:t>
        <a:bodyPr/>
        <a:lstStyle/>
        <a:p>
          <a:endParaRPr lang="el-GR"/>
        </a:p>
      </dgm:t>
    </dgm:pt>
    <dgm:pt modelId="{A8E38F53-2318-4160-BA40-2862813D87CD}" type="pres">
      <dgm:prSet presAssocID="{C736EE79-5E3D-4181-832B-C3EA179AC82C}" presName="linNode" presStyleCnt="0"/>
      <dgm:spPr/>
    </dgm:pt>
    <dgm:pt modelId="{2790C585-4677-4B26-AEAF-67ECAFB20280}" type="pres">
      <dgm:prSet presAssocID="{C736EE79-5E3D-4181-832B-C3EA179AC82C}" presName="parentText" presStyleLbl="node1" presStyleIdx="0" presStyleCnt="1" custScaleX="97107" custScaleY="47598" custLinFactNeighborX="-1357" custLinFactNeighborY="1579">
        <dgm:presLayoutVars>
          <dgm:chMax val="1"/>
          <dgm:bulletEnabled val="1"/>
        </dgm:presLayoutVars>
      </dgm:prSet>
      <dgm:spPr/>
      <dgm:t>
        <a:bodyPr/>
        <a:lstStyle/>
        <a:p>
          <a:endParaRPr lang="el-GR"/>
        </a:p>
      </dgm:t>
    </dgm:pt>
    <dgm:pt modelId="{04DFC78E-1495-4ADE-8A0F-4BAFE736E9D1}" type="pres">
      <dgm:prSet presAssocID="{C736EE79-5E3D-4181-832B-C3EA179AC82C}" presName="descendantText" presStyleLbl="alignAccFollowNode1" presStyleIdx="0" presStyleCnt="1" custScaleY="71335">
        <dgm:presLayoutVars>
          <dgm:bulletEnabled val="1"/>
        </dgm:presLayoutVars>
      </dgm:prSet>
      <dgm:spPr/>
      <dgm:t>
        <a:bodyPr/>
        <a:lstStyle/>
        <a:p>
          <a:endParaRPr lang="el-GR"/>
        </a:p>
      </dgm:t>
    </dgm:pt>
  </dgm:ptLst>
  <dgm:cxnLst>
    <dgm:cxn modelId="{9AF41E65-B478-4EAE-AC55-BCC5A12A6948}" srcId="{C736EE79-5E3D-4181-832B-C3EA179AC82C}" destId="{76D18378-7EF7-4FD7-B8AC-BC453E1D178B}" srcOrd="2" destOrd="0" parTransId="{5D9CE08B-AF39-4737-91DA-DA2DEF7D5234}" sibTransId="{DBBDADD3-35DF-4666-91BA-67F799E7F9CB}"/>
    <dgm:cxn modelId="{4F684EFF-DA49-404C-ABF3-9B904D975425}" type="presOf" srcId="{C736EE79-5E3D-4181-832B-C3EA179AC82C}" destId="{2790C585-4677-4B26-AEAF-67ECAFB20280}" srcOrd="0" destOrd="0" presId="urn:microsoft.com/office/officeart/2005/8/layout/vList5"/>
    <dgm:cxn modelId="{63703CE3-6FC7-4F10-B1D0-36B1855EC4E7}" type="presOf" srcId="{00B81F45-B4B1-4312-99C0-927426F97A19}" destId="{04DFC78E-1495-4ADE-8A0F-4BAFE736E9D1}" srcOrd="0" destOrd="0" presId="urn:microsoft.com/office/officeart/2005/8/layout/vList5"/>
    <dgm:cxn modelId="{B1730B66-6919-4138-BD9B-E4677DCAEB64}" type="presOf" srcId="{76D18378-7EF7-4FD7-B8AC-BC453E1D178B}" destId="{04DFC78E-1495-4ADE-8A0F-4BAFE736E9D1}" srcOrd="0" destOrd="2" presId="urn:microsoft.com/office/officeart/2005/8/layout/vList5"/>
    <dgm:cxn modelId="{1488F96C-7D2B-4689-9116-434AD654BD35}" type="presOf" srcId="{C0E132FE-FDF4-4DDB-B6C2-D482879AFBDC}" destId="{18CD5B73-3BD6-44A6-9877-A930772D45E3}" srcOrd="0" destOrd="0" presId="urn:microsoft.com/office/officeart/2005/8/layout/vList5"/>
    <dgm:cxn modelId="{EEFED05F-9459-43CB-8236-5724EFB9BD9D}" srcId="{C736EE79-5E3D-4181-832B-C3EA179AC82C}" destId="{00B81F45-B4B1-4312-99C0-927426F97A19}" srcOrd="0" destOrd="0" parTransId="{042C42F4-719C-4DAF-A47B-24FE454137B9}" sibTransId="{D4F39780-76C9-4FBA-A01F-87088D1068A3}"/>
    <dgm:cxn modelId="{4975BE69-0BA4-49B8-963A-0E4F43925C28}" type="presOf" srcId="{3A724AFB-8C7F-42E0-9421-0A0779CB0148}" destId="{04DFC78E-1495-4ADE-8A0F-4BAFE736E9D1}" srcOrd="0" destOrd="1" presId="urn:microsoft.com/office/officeart/2005/8/layout/vList5"/>
    <dgm:cxn modelId="{A5D19606-5F3C-4BB6-98C9-71C69A265B57}" srcId="{C0E132FE-FDF4-4DDB-B6C2-D482879AFBDC}" destId="{C736EE79-5E3D-4181-832B-C3EA179AC82C}" srcOrd="0" destOrd="0" parTransId="{FFD42AC2-6232-4B47-87D8-2CE585C4C0C3}" sibTransId="{2C61986B-4D67-4CD2-B1CA-C98C0AC4B4FF}"/>
    <dgm:cxn modelId="{1E2C7985-7CAB-47B8-8486-B8C24FFA239E}" srcId="{C736EE79-5E3D-4181-832B-C3EA179AC82C}" destId="{3A724AFB-8C7F-42E0-9421-0A0779CB0148}" srcOrd="1" destOrd="0" parTransId="{AFFD3E91-E32E-40EF-852C-B5ECF08D527E}" sibTransId="{89467414-5749-4B43-92C9-E7986BFBDCCB}"/>
    <dgm:cxn modelId="{2064428F-0CA8-4DDD-A3BF-A11862219A62}" type="presParOf" srcId="{18CD5B73-3BD6-44A6-9877-A930772D45E3}" destId="{A8E38F53-2318-4160-BA40-2862813D87CD}" srcOrd="0" destOrd="0" presId="urn:microsoft.com/office/officeart/2005/8/layout/vList5"/>
    <dgm:cxn modelId="{19FF32D2-82F2-4DBC-9D1A-3D6835CF7430}" type="presParOf" srcId="{A8E38F53-2318-4160-BA40-2862813D87CD}" destId="{2790C585-4677-4B26-AEAF-67ECAFB20280}" srcOrd="0" destOrd="0" presId="urn:microsoft.com/office/officeart/2005/8/layout/vList5"/>
    <dgm:cxn modelId="{ADF750F3-F151-498F-856C-7142CD97E9D8}" type="presParOf" srcId="{A8E38F53-2318-4160-BA40-2862813D87CD}" destId="{04DFC78E-1495-4ADE-8A0F-4BAFE736E9D1}" srcOrd="1" destOrd="0" presId="urn:microsoft.com/office/officeart/2005/8/layout/vList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09705-5A4F-4A59-A18F-0373D36C0129}">
      <dsp:nvSpPr>
        <dsp:cNvPr id="0" name=""/>
        <dsp:cNvSpPr/>
      </dsp:nvSpPr>
      <dsp:spPr>
        <a:xfrm rot="5400000">
          <a:off x="3375472" y="-332600"/>
          <a:ext cx="3080803" cy="559442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l-GR" sz="1600" kern="1200" dirty="0" smtClean="0"/>
            <a:t>Υπηρεσίες Ψυχικής Υγείας Ενηλίκων</a:t>
          </a:r>
          <a:endParaRPr lang="el-GR" sz="1600" kern="1200" dirty="0"/>
        </a:p>
        <a:p>
          <a:pPr marL="171450" lvl="1" indent="-171450" algn="l" defTabSz="711200">
            <a:lnSpc>
              <a:spcPct val="90000"/>
            </a:lnSpc>
            <a:spcBef>
              <a:spcPct val="0"/>
            </a:spcBef>
            <a:spcAft>
              <a:spcPct val="15000"/>
            </a:spcAft>
            <a:buChar char="••"/>
          </a:pPr>
          <a:r>
            <a:rPr lang="el-GR" sz="1600" kern="1200" dirty="0" smtClean="0"/>
            <a:t>Κατάργηση των Ψυχιατρικών Νοσοκομείων</a:t>
          </a:r>
          <a:endParaRPr lang="el-GR" sz="1600" kern="1200" dirty="0"/>
        </a:p>
        <a:p>
          <a:pPr marL="171450" lvl="1" indent="-171450" algn="l" defTabSz="711200">
            <a:lnSpc>
              <a:spcPct val="90000"/>
            </a:lnSpc>
            <a:spcBef>
              <a:spcPct val="0"/>
            </a:spcBef>
            <a:spcAft>
              <a:spcPct val="15000"/>
            </a:spcAft>
            <a:buChar char="••"/>
          </a:pPr>
          <a:r>
            <a:rPr lang="el-GR" sz="1600" kern="1200" dirty="0" smtClean="0"/>
            <a:t>Υπηρεσίες για την ψυχική υγεία της παιδικής και εφηβικής ηλικίας</a:t>
          </a:r>
          <a:endParaRPr lang="el-GR" sz="1600" kern="1200" dirty="0"/>
        </a:p>
        <a:p>
          <a:pPr marL="171450" lvl="1" indent="-171450" algn="l" defTabSz="711200">
            <a:lnSpc>
              <a:spcPct val="90000"/>
            </a:lnSpc>
            <a:spcBef>
              <a:spcPct val="0"/>
            </a:spcBef>
            <a:spcAft>
              <a:spcPct val="15000"/>
            </a:spcAft>
            <a:buChar char="••"/>
          </a:pPr>
          <a:r>
            <a:rPr lang="el-GR" sz="1600" kern="1200" dirty="0" smtClean="0"/>
            <a:t>Υπηρεσίες για την ψυχική υγεία της τρίτης ηλικίας</a:t>
          </a:r>
          <a:endParaRPr lang="el-GR" sz="1600" kern="1200" dirty="0"/>
        </a:p>
        <a:p>
          <a:pPr marL="171450" lvl="1" indent="-171450" algn="l" defTabSz="711200">
            <a:lnSpc>
              <a:spcPct val="90000"/>
            </a:lnSpc>
            <a:spcBef>
              <a:spcPct val="0"/>
            </a:spcBef>
            <a:spcAft>
              <a:spcPct val="15000"/>
            </a:spcAft>
            <a:buChar char="••"/>
          </a:pPr>
          <a:r>
            <a:rPr lang="el-GR" sz="1600" kern="1200" dirty="0" smtClean="0"/>
            <a:t>Υπηρεσίες ψυχικής υγείας για ειδικές ομάδες ατόμων με ψυχικές διαταραχές</a:t>
          </a:r>
          <a:endParaRPr lang="el-GR" sz="1600" kern="1200" dirty="0"/>
        </a:p>
        <a:p>
          <a:pPr marL="171450" lvl="1" indent="-171450" algn="l" defTabSz="711200">
            <a:lnSpc>
              <a:spcPct val="90000"/>
            </a:lnSpc>
            <a:spcBef>
              <a:spcPct val="0"/>
            </a:spcBef>
            <a:spcAft>
              <a:spcPct val="15000"/>
            </a:spcAft>
            <a:buChar char="••"/>
          </a:pPr>
          <a:r>
            <a:rPr lang="el-GR" sz="1600" kern="1200" dirty="0" smtClean="0"/>
            <a:t>Ενσωμάτωση της ψυχικής υγείας στο σύστημα Πρωτοβάθμιας Φροντίδας Υγείας</a:t>
          </a:r>
          <a:endParaRPr lang="el-GR" sz="1600" kern="1200" dirty="0"/>
        </a:p>
      </dsp:txBody>
      <dsp:txXfrm rot="-5400000">
        <a:off x="2118663" y="1074601"/>
        <a:ext cx="5444030" cy="2780019"/>
      </dsp:txXfrm>
    </dsp:sp>
    <dsp:sp modelId="{A85C6AAE-FD51-4528-98A1-9D57FEC4AEA1}">
      <dsp:nvSpPr>
        <dsp:cNvPr id="0" name=""/>
        <dsp:cNvSpPr/>
      </dsp:nvSpPr>
      <dsp:spPr>
        <a:xfrm>
          <a:off x="2218" y="1379615"/>
          <a:ext cx="2116444" cy="21699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l-GR" sz="1600" kern="1200" dirty="0" smtClean="0"/>
            <a:t>1. Κοινοτικό δίκτυο υπηρεσιών</a:t>
          </a:r>
          <a:endParaRPr lang="el-GR" sz="1600" kern="1200" dirty="0"/>
        </a:p>
      </dsp:txBody>
      <dsp:txXfrm>
        <a:off x="105534" y="1482931"/>
        <a:ext cx="1909812" cy="19633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3EF81D-19E6-4F03-AB07-BA6323520B99}">
      <dsp:nvSpPr>
        <dsp:cNvPr id="0" name=""/>
        <dsp:cNvSpPr/>
      </dsp:nvSpPr>
      <dsp:spPr>
        <a:xfrm rot="5400000">
          <a:off x="2501855" y="86613"/>
          <a:ext cx="4529373" cy="497030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l-GR" sz="1600" kern="1200" dirty="0" smtClean="0"/>
            <a:t>Δράσεις πρόληψης της κατάθλιψης</a:t>
          </a:r>
          <a:endParaRPr lang="el-GR" sz="1600" kern="1200" dirty="0"/>
        </a:p>
        <a:p>
          <a:pPr marL="171450" lvl="1" indent="-171450" algn="l" defTabSz="711200">
            <a:lnSpc>
              <a:spcPct val="90000"/>
            </a:lnSpc>
            <a:spcBef>
              <a:spcPct val="0"/>
            </a:spcBef>
            <a:spcAft>
              <a:spcPct val="15000"/>
            </a:spcAft>
            <a:buChar char="••"/>
          </a:pPr>
          <a:r>
            <a:rPr lang="el-GR" sz="1600" kern="1200" dirty="0" smtClean="0"/>
            <a:t>Δράσεις πρόληψης και πρώιμης ανίχνευσης των ψυχωτικών διαταραχών</a:t>
          </a:r>
          <a:endParaRPr lang="el-GR" sz="1600" kern="1200" dirty="0"/>
        </a:p>
        <a:p>
          <a:pPr marL="171450" lvl="1" indent="-171450" algn="l" defTabSz="711200">
            <a:lnSpc>
              <a:spcPct val="90000"/>
            </a:lnSpc>
            <a:spcBef>
              <a:spcPct val="0"/>
            </a:spcBef>
            <a:spcAft>
              <a:spcPct val="15000"/>
            </a:spcAft>
            <a:buChar char="••"/>
          </a:pPr>
          <a:r>
            <a:rPr lang="el-GR" sz="1600" kern="1200" dirty="0" smtClean="0"/>
            <a:t>Δράσεις έγκαιρης διάγνωσης και παρέμβασης στον αυτισμό</a:t>
          </a:r>
          <a:endParaRPr lang="el-GR" sz="1600" kern="1200" dirty="0"/>
        </a:p>
        <a:p>
          <a:pPr marL="171450" lvl="1" indent="-171450" algn="l" defTabSz="711200">
            <a:lnSpc>
              <a:spcPct val="90000"/>
            </a:lnSpc>
            <a:spcBef>
              <a:spcPct val="0"/>
            </a:spcBef>
            <a:spcAft>
              <a:spcPct val="15000"/>
            </a:spcAft>
            <a:buChar char="••"/>
          </a:pPr>
          <a:r>
            <a:rPr lang="el-GR" sz="1600" kern="1200" dirty="0" smtClean="0"/>
            <a:t>Δράσεις προαγωγής της ψυχικής υγείας στην παιδική και εφηβική ηλικία και στην εκπαίδευση</a:t>
          </a:r>
          <a:endParaRPr lang="el-GR" sz="1600" kern="1200" dirty="0"/>
        </a:p>
        <a:p>
          <a:pPr marL="171450" lvl="1" indent="-171450" algn="l" defTabSz="711200">
            <a:lnSpc>
              <a:spcPct val="90000"/>
            </a:lnSpc>
            <a:spcBef>
              <a:spcPct val="0"/>
            </a:spcBef>
            <a:spcAft>
              <a:spcPct val="15000"/>
            </a:spcAft>
            <a:buChar char="••"/>
          </a:pPr>
          <a:r>
            <a:rPr lang="el-GR" sz="1600" kern="1200" dirty="0" smtClean="0"/>
            <a:t>Δράσεις προαγωγής της ψυχικής υγείας στο πεδίο της απασχόλησης και της επαγγελματικής ένταξης των ψυχικά πασχόντων</a:t>
          </a:r>
          <a:endParaRPr lang="el-GR" sz="1600" kern="1200" dirty="0"/>
        </a:p>
        <a:p>
          <a:pPr marL="171450" lvl="1" indent="-171450" algn="l" defTabSz="711200">
            <a:lnSpc>
              <a:spcPct val="90000"/>
            </a:lnSpc>
            <a:spcBef>
              <a:spcPct val="0"/>
            </a:spcBef>
            <a:spcAft>
              <a:spcPct val="15000"/>
            </a:spcAft>
            <a:buChar char="••"/>
          </a:pPr>
          <a:r>
            <a:rPr lang="el-GR" sz="1600" kern="1200" dirty="0" smtClean="0"/>
            <a:t>Δράσεις προαγωγής ψυχικής υγείας ηλικιωμένων</a:t>
          </a:r>
          <a:endParaRPr lang="el-GR" sz="1600" kern="1200" dirty="0"/>
        </a:p>
        <a:p>
          <a:pPr marL="171450" lvl="1" indent="-171450" algn="l" defTabSz="711200">
            <a:lnSpc>
              <a:spcPct val="90000"/>
            </a:lnSpc>
            <a:spcBef>
              <a:spcPct val="0"/>
            </a:spcBef>
            <a:spcAft>
              <a:spcPct val="15000"/>
            </a:spcAft>
            <a:buChar char="••"/>
          </a:pPr>
          <a:r>
            <a:rPr lang="el-GR" sz="1600" kern="1200" dirty="0" smtClean="0"/>
            <a:t>Δράσεις αγωγής της κοινότητας και καταπολέμησης του στίγματος</a:t>
          </a:r>
          <a:endParaRPr lang="el-GR" sz="1600" kern="1200" dirty="0"/>
        </a:p>
      </dsp:txBody>
      <dsp:txXfrm rot="-5400000">
        <a:off x="2281387" y="528187"/>
        <a:ext cx="4749203" cy="4087161"/>
      </dsp:txXfrm>
    </dsp:sp>
    <dsp:sp modelId="{DCD6891A-B780-4AFF-B1DB-23C85D54AD2E}">
      <dsp:nvSpPr>
        <dsp:cNvPr id="0" name=""/>
        <dsp:cNvSpPr/>
      </dsp:nvSpPr>
      <dsp:spPr>
        <a:xfrm>
          <a:off x="0" y="1266482"/>
          <a:ext cx="2217883" cy="242311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l-GR" sz="1600" kern="1200" dirty="0" smtClean="0"/>
            <a:t>2. Προαγωγή – Πρόληψη Ψυχικής Υγείας</a:t>
          </a:r>
          <a:endParaRPr lang="el-GR" sz="1600" kern="1200" dirty="0"/>
        </a:p>
      </dsp:txBody>
      <dsp:txXfrm>
        <a:off x="108268" y="1374750"/>
        <a:ext cx="2001347" cy="22065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C0437D-C236-4BDC-981E-355ED1C4B0E2}">
      <dsp:nvSpPr>
        <dsp:cNvPr id="0" name=""/>
        <dsp:cNvSpPr/>
      </dsp:nvSpPr>
      <dsp:spPr>
        <a:xfrm rot="5400000">
          <a:off x="3175099" y="-560586"/>
          <a:ext cx="2982991" cy="560428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l-GR" sz="1600" kern="1200" dirty="0" smtClean="0"/>
            <a:t>Τομεοποίηση και Οργάνωση Συστήματος Ψυχιατρικής Περίθαλψης</a:t>
          </a:r>
          <a:endParaRPr lang="el-GR" sz="1600" kern="1200" dirty="0"/>
        </a:p>
        <a:p>
          <a:pPr marL="171450" lvl="1" indent="-171450" algn="l" defTabSz="711200">
            <a:lnSpc>
              <a:spcPct val="90000"/>
            </a:lnSpc>
            <a:spcBef>
              <a:spcPct val="0"/>
            </a:spcBef>
            <a:spcAft>
              <a:spcPct val="15000"/>
            </a:spcAft>
            <a:buChar char="••"/>
          </a:pPr>
          <a:r>
            <a:rPr lang="el-GR" sz="1600" kern="1200" dirty="0" smtClean="0"/>
            <a:t>Παρακολούθηση του Συστήματος Ψυχικής Υγείας</a:t>
          </a:r>
          <a:endParaRPr lang="el-GR" sz="1600" kern="1200" dirty="0"/>
        </a:p>
        <a:p>
          <a:pPr marL="171450" lvl="1" indent="-171450" algn="l" defTabSz="711200">
            <a:lnSpc>
              <a:spcPct val="90000"/>
            </a:lnSpc>
            <a:spcBef>
              <a:spcPct val="0"/>
            </a:spcBef>
            <a:spcAft>
              <a:spcPct val="15000"/>
            </a:spcAft>
            <a:buChar char="••"/>
          </a:pPr>
          <a:r>
            <a:rPr lang="el-GR" sz="1600" kern="1200" dirty="0" smtClean="0"/>
            <a:t>Αξιολόγηση του Συστήματος Ψυχικής Υγείας, Κοινωνική Λογοδοσία και Βελτίωση της Ποιότητας</a:t>
          </a:r>
          <a:endParaRPr lang="el-GR" sz="1600" kern="1200" dirty="0"/>
        </a:p>
        <a:p>
          <a:pPr marL="171450" lvl="1" indent="-171450" algn="l" defTabSz="711200">
            <a:lnSpc>
              <a:spcPct val="90000"/>
            </a:lnSpc>
            <a:spcBef>
              <a:spcPct val="0"/>
            </a:spcBef>
            <a:spcAft>
              <a:spcPct val="15000"/>
            </a:spcAft>
            <a:buChar char="••"/>
          </a:pPr>
          <a:r>
            <a:rPr lang="el-GR" sz="1600" kern="1200" dirty="0" smtClean="0"/>
            <a:t>Ηλεκτρονικός Ψυχιατρικός Φάκελος Ασθενή</a:t>
          </a:r>
          <a:endParaRPr lang="el-GR" sz="1600" kern="1200" dirty="0"/>
        </a:p>
      </dsp:txBody>
      <dsp:txXfrm rot="-5400000">
        <a:off x="1864452" y="895679"/>
        <a:ext cx="5458668" cy="2691755"/>
      </dsp:txXfrm>
    </dsp:sp>
    <dsp:sp modelId="{F2311734-163B-4AA1-A7B4-39C5CB0CB01E}">
      <dsp:nvSpPr>
        <dsp:cNvPr id="0" name=""/>
        <dsp:cNvSpPr/>
      </dsp:nvSpPr>
      <dsp:spPr>
        <a:xfrm>
          <a:off x="3647" y="1245386"/>
          <a:ext cx="1860804" cy="19923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l-GR" sz="1600" kern="1200" dirty="0" smtClean="0"/>
            <a:t>3. Οργάνωση Συστήματος Ψυχιατρικής Φροντίδας</a:t>
          </a:r>
          <a:endParaRPr lang="el-GR" sz="1600" kern="1200" dirty="0"/>
        </a:p>
      </dsp:txBody>
      <dsp:txXfrm>
        <a:off x="94484" y="1336223"/>
        <a:ext cx="1679130" cy="18106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FC78E-1495-4ADE-8A0F-4BAFE736E9D1}">
      <dsp:nvSpPr>
        <dsp:cNvPr id="0" name=""/>
        <dsp:cNvSpPr/>
      </dsp:nvSpPr>
      <dsp:spPr>
        <a:xfrm rot="5400000">
          <a:off x="3536090" y="112617"/>
          <a:ext cx="2800305" cy="468172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l-GR" sz="1600" kern="1200" dirty="0" smtClean="0"/>
            <a:t>Προάσπιση των δικαιωμάτων των ψυχικά ασθενών</a:t>
          </a:r>
          <a:endParaRPr lang="el-GR" sz="1600" kern="1200" dirty="0"/>
        </a:p>
        <a:p>
          <a:pPr marL="171450" lvl="1" indent="-171450" algn="l" defTabSz="711200">
            <a:lnSpc>
              <a:spcPct val="90000"/>
            </a:lnSpc>
            <a:spcBef>
              <a:spcPct val="0"/>
            </a:spcBef>
            <a:spcAft>
              <a:spcPct val="15000"/>
            </a:spcAft>
            <a:buChar char="••"/>
          </a:pPr>
          <a:r>
            <a:rPr lang="el-GR" sz="1600" kern="1200" dirty="0" smtClean="0"/>
            <a:t>Προαγωγή της αυτοεκπροσώπησης των ληπτών υπηρεσιών ψυχικής υγείας και των οικογενειών τους</a:t>
          </a:r>
          <a:endParaRPr lang="el-GR" sz="1600" kern="1200" dirty="0"/>
        </a:p>
      </dsp:txBody>
      <dsp:txXfrm rot="-5400000">
        <a:off x="2595379" y="1190028"/>
        <a:ext cx="4545028" cy="2526905"/>
      </dsp:txXfrm>
    </dsp:sp>
    <dsp:sp modelId="{2790C585-4677-4B26-AEAF-67ECAFB20280}">
      <dsp:nvSpPr>
        <dsp:cNvPr id="0" name=""/>
        <dsp:cNvSpPr/>
      </dsp:nvSpPr>
      <dsp:spPr>
        <a:xfrm>
          <a:off x="0" y="1363154"/>
          <a:ext cx="2557285" cy="23356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l-GR" sz="1600" kern="1200" dirty="0" smtClean="0"/>
            <a:t>4. Προάσπιση των δικαιωμάτων των ψυχικά ασθενών, συνηγορία και προαγωγή της αυτοεκπροσώπησης των ΛΥΨΥ και των οικογενειών τους</a:t>
          </a:r>
          <a:endParaRPr lang="el-GR" sz="1600" kern="1200" dirty="0"/>
        </a:p>
      </dsp:txBody>
      <dsp:txXfrm>
        <a:off x="114015" y="1477169"/>
        <a:ext cx="2329255" cy="21075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BEE017-5F74-43E5-B2D8-56AF373B1F55}" type="datetimeFigureOut">
              <a:rPr lang="el-GR" smtClean="0"/>
              <a:pPr/>
              <a:t>02/06/2017</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DC359D-ECB0-4073-8510-05220644CB5A}" type="slidenum">
              <a:rPr lang="el-GR" smtClean="0"/>
              <a:pPr/>
              <a:t>‹#›</a:t>
            </a:fld>
            <a:endParaRPr lang="el-GR"/>
          </a:p>
        </p:txBody>
      </p:sp>
    </p:spTree>
    <p:extLst>
      <p:ext uri="{BB962C8B-B14F-4D97-AF65-F5344CB8AC3E}">
        <p14:creationId xmlns:p14="http://schemas.microsoft.com/office/powerpoint/2010/main" val="385833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40DC359D-ECB0-4073-8510-05220644CB5A}" type="slidenum">
              <a:rPr lang="el-GR" smtClean="0"/>
              <a:pPr/>
              <a:t>1</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video" Target="NULL"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video" Target="NULL"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video" Target="NULL"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video" Target="NULL" TargetMode="Externa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video" Target="NULL"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4" name="Shape">
            <a:hlinkClick r:id="" action="ppaction://media"/>
          </p:cNvPr>
          <p:cNvPicPr>
            <a:picLocks noRot="1" noChangeAspect="1"/>
          </p:cNvPicPr>
          <p:nvPr>
            <a:videoFile r:link="rId1"/>
          </p:nvPr>
        </p:nvPicPr>
        <p:blipFill>
          <a:blip r:embed="rId3" cstate="print"/>
          <a:srcRect/>
          <a:stretch>
            <a:fillRect/>
          </a:stretch>
        </p:blipFill>
        <p:spPr bwMode="auto">
          <a:xfrm>
            <a:off x="0" y="3313113"/>
            <a:ext cx="9144000" cy="2857500"/>
          </a:xfrm>
          <a:prstGeom prst="rect">
            <a:avLst/>
          </a:prstGeom>
          <a:noFill/>
          <a:ln w="9525">
            <a:noFill/>
            <a:miter lim="800000"/>
            <a:headEnd/>
            <a:tailEnd/>
          </a:ln>
        </p:spPr>
      </p:pic>
      <p:sp>
        <p:nvSpPr>
          <p:cNvPr id="5" name="Rectangle 9"/>
          <p:cNvSpPr/>
          <p:nvPr/>
        </p:nvSpPr>
        <p:spPr>
          <a:xfrm>
            <a:off x="0" y="6172200"/>
            <a:ext cx="9144000" cy="6858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11"/>
          <p:cNvCxnSpPr/>
          <p:nvPr/>
        </p:nvCxnSpPr>
        <p:spPr>
          <a:xfrm>
            <a:off x="0" y="3300413"/>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12"/>
          <p:cNvCxnSpPr/>
          <p:nvPr/>
        </p:nvCxnSpPr>
        <p:spPr>
          <a:xfrm>
            <a:off x="0" y="6184900"/>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13"/>
          <p:cNvSpPr/>
          <p:nvPr/>
        </p:nvSpPr>
        <p:spPr>
          <a:xfrm>
            <a:off x="0" y="0"/>
            <a:ext cx="9144000" cy="17145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965781" y="999744"/>
            <a:ext cx="7772400" cy="933450"/>
          </a:xfrm>
        </p:spPr>
        <p:txBody>
          <a:bodyPr>
            <a:normAutofit/>
          </a:bodyPr>
          <a:lstStyle>
            <a:lvl1pPr algn="r">
              <a:defRPr sz="3200">
                <a:solidFill>
                  <a:schemeClr val="bg2">
                    <a:lumMod val="25000"/>
                  </a:schemeClr>
                </a:solidFill>
              </a:defRPr>
            </a:lvl1pPr>
          </a:lstStyle>
          <a:p>
            <a:r>
              <a:rPr lang="el-GR" smtClean="0"/>
              <a:t>Kλικ για επεξεργασία του τίτλου</a:t>
            </a:r>
            <a:endParaRPr lang="en-US" dirty="0"/>
          </a:p>
        </p:txBody>
      </p:sp>
      <p:sp>
        <p:nvSpPr>
          <p:cNvPr id="3" name="Subtitle 2"/>
          <p:cNvSpPr>
            <a:spLocks noGrp="1"/>
          </p:cNvSpPr>
          <p:nvPr>
            <p:ph type="subTitle" idx="1"/>
          </p:nvPr>
        </p:nvSpPr>
        <p:spPr>
          <a:xfrm>
            <a:off x="2337381" y="1787148"/>
            <a:ext cx="6400800" cy="685800"/>
          </a:xfrm>
        </p:spPr>
        <p:txBody>
          <a:bodyPr>
            <a:normAutofit/>
          </a:bodyPr>
          <a:lstStyle>
            <a:lvl1pPr marL="0" indent="0" algn="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n-US" dirty="0"/>
          </a:p>
        </p:txBody>
      </p:sp>
      <p:sp>
        <p:nvSpPr>
          <p:cNvPr id="9" name="Date Placeholder 3"/>
          <p:cNvSpPr>
            <a:spLocks noGrp="1"/>
          </p:cNvSpPr>
          <p:nvPr>
            <p:ph type="dt" sz="half" idx="10"/>
          </p:nvPr>
        </p:nvSpPr>
        <p:spPr/>
        <p:txBody>
          <a:bodyPr/>
          <a:lstStyle>
            <a:lvl1pPr>
              <a:defRPr/>
            </a:lvl1pPr>
          </a:lstStyle>
          <a:p>
            <a:fld id="{2342CEA3-3058-4D43-AE35-B3DA76CB4003}" type="datetimeFigureOut">
              <a:rPr lang="el-GR" smtClean="0"/>
              <a:pPr/>
              <a:t>02/06/2017</a:t>
            </a:fld>
            <a:endParaRPr lang="el-GR"/>
          </a:p>
        </p:txBody>
      </p:sp>
      <p:sp>
        <p:nvSpPr>
          <p:cNvPr id="10" name="Footer Placeholder 4"/>
          <p:cNvSpPr>
            <a:spLocks noGrp="1"/>
          </p:cNvSpPr>
          <p:nvPr>
            <p:ph type="ftr" sz="quarter" idx="11"/>
          </p:nvPr>
        </p:nvSpPr>
        <p:spPr/>
        <p:txBody>
          <a:bodyPr/>
          <a:lstStyle>
            <a:lvl1pPr>
              <a:defRPr/>
            </a:lvl1pPr>
          </a:lstStyle>
          <a:p>
            <a:endParaRPr lang="el-GR"/>
          </a:p>
        </p:txBody>
      </p:sp>
      <p:sp>
        <p:nvSpPr>
          <p:cNvPr id="11" name="Slide Number Placeholder 5"/>
          <p:cNvSpPr>
            <a:spLocks noGrp="1"/>
          </p:cNvSpPr>
          <p:nvPr>
            <p:ph type="sldNum" sz="quarter" idx="12"/>
          </p:nvPr>
        </p:nvSpPr>
        <p:spPr/>
        <p:txBody>
          <a:bodyPr/>
          <a:lstStyle>
            <a:lvl1pPr>
              <a:defRPr/>
            </a:lvl1pPr>
          </a:lstStyle>
          <a:p>
            <a:fld id="{D3F1D1C4-C2D9-4231-9FB2-B2D9D97AA41D}" type="slidenum">
              <a:rPr lang="el-GR" smtClean="0"/>
              <a:pPr/>
              <a:t>‹#›</a:t>
            </a:fld>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371600" y="273050"/>
            <a:ext cx="2590800" cy="1162050"/>
          </a:xfrm>
        </p:spPr>
        <p:txBody>
          <a:bodyPr/>
          <a:lstStyle>
            <a:lvl1pPr algn="l">
              <a:defRPr sz="2000" b="1"/>
            </a:lvl1pPr>
          </a:lstStyle>
          <a:p>
            <a:r>
              <a:rPr lang="el-GR" smtClean="0"/>
              <a:t>Kλικ για επεξεργασία του τίτλου</a:t>
            </a:r>
            <a:endParaRPr lang="en-US" dirty="0"/>
          </a:p>
        </p:txBody>
      </p:sp>
      <p:sp>
        <p:nvSpPr>
          <p:cNvPr id="3" name="Content Placeholder 2"/>
          <p:cNvSpPr>
            <a:spLocks noGrp="1"/>
          </p:cNvSpPr>
          <p:nvPr>
            <p:ph idx="1"/>
          </p:nvPr>
        </p:nvSpPr>
        <p:spPr>
          <a:xfrm>
            <a:off x="4038600" y="273050"/>
            <a:ext cx="4648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1371600" y="1435100"/>
            <a:ext cx="25908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Date Placeholder 3"/>
          <p:cNvSpPr>
            <a:spLocks noGrp="1"/>
          </p:cNvSpPr>
          <p:nvPr>
            <p:ph type="dt" sz="half" idx="10"/>
          </p:nvPr>
        </p:nvSpPr>
        <p:spPr/>
        <p:txBody>
          <a:bodyPr/>
          <a:lstStyle>
            <a:lvl1pPr>
              <a:defRPr/>
            </a:lvl1pPr>
          </a:lstStyle>
          <a:p>
            <a:fld id="{2342CEA3-3058-4D43-AE35-B3DA76CB4003}" type="datetimeFigureOut">
              <a:rPr lang="el-GR" smtClean="0"/>
              <a:pPr/>
              <a:t>02/06/2017</a:t>
            </a:fld>
            <a:endParaRPr lang="el-GR"/>
          </a:p>
        </p:txBody>
      </p:sp>
      <p:sp>
        <p:nvSpPr>
          <p:cNvPr id="6" name="Footer Placeholder 4"/>
          <p:cNvSpPr>
            <a:spLocks noGrp="1"/>
          </p:cNvSpPr>
          <p:nvPr>
            <p:ph type="ftr" sz="quarter" idx="11"/>
          </p:nvPr>
        </p:nvSpPr>
        <p:spPr/>
        <p:txBody>
          <a:bodyPr/>
          <a:lstStyle>
            <a:lvl1pPr>
              <a:defRPr/>
            </a:lvl1pPr>
          </a:lstStyle>
          <a:p>
            <a:endParaRPr lang="el-GR"/>
          </a:p>
        </p:txBody>
      </p:sp>
      <p:sp>
        <p:nvSpPr>
          <p:cNvPr id="7" name="Slide Number Placeholder 5"/>
          <p:cNvSpPr>
            <a:spLocks noGrp="1"/>
          </p:cNvSpPr>
          <p:nvPr>
            <p:ph type="sldNum" sz="quarter" idx="12"/>
          </p:nvPr>
        </p:nvSpPr>
        <p:spPr/>
        <p:txBody>
          <a:bodyPr/>
          <a:lstStyle>
            <a:lvl1pPr>
              <a:defRPr/>
            </a:lvl1p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667000" y="4568825"/>
            <a:ext cx="5486400" cy="566738"/>
          </a:xfrm>
        </p:spPr>
        <p:txBody>
          <a:bodyPr/>
          <a:lstStyle>
            <a:lvl1pPr algn="l">
              <a:defRPr sz="2000" b="1"/>
            </a:lvl1pPr>
          </a:lstStyle>
          <a:p>
            <a:r>
              <a:rPr lang="el-GR" smtClean="0"/>
              <a:t>Kλικ για επεξεργασία του τίτλου</a:t>
            </a:r>
            <a:endParaRPr lang="en-US"/>
          </a:p>
        </p:txBody>
      </p:sp>
      <p:sp>
        <p:nvSpPr>
          <p:cNvPr id="3" name="Picture Placeholder 2"/>
          <p:cNvSpPr>
            <a:spLocks noGrp="1"/>
          </p:cNvSpPr>
          <p:nvPr>
            <p:ph type="pic" idx="1"/>
          </p:nvPr>
        </p:nvSpPr>
        <p:spPr>
          <a:xfrm>
            <a:off x="2667000" y="3810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endParaRPr lang="en-US" noProof="0"/>
          </a:p>
        </p:txBody>
      </p:sp>
      <p:sp>
        <p:nvSpPr>
          <p:cNvPr id="4" name="Text Placeholder 3"/>
          <p:cNvSpPr>
            <a:spLocks noGrp="1"/>
          </p:cNvSpPr>
          <p:nvPr>
            <p:ph type="body" sz="half" idx="2"/>
          </p:nvPr>
        </p:nvSpPr>
        <p:spPr>
          <a:xfrm>
            <a:off x="2667000" y="513556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Date Placeholder 3"/>
          <p:cNvSpPr>
            <a:spLocks noGrp="1"/>
          </p:cNvSpPr>
          <p:nvPr>
            <p:ph type="dt" sz="half" idx="10"/>
          </p:nvPr>
        </p:nvSpPr>
        <p:spPr/>
        <p:txBody>
          <a:bodyPr/>
          <a:lstStyle>
            <a:lvl1pPr>
              <a:defRPr/>
            </a:lvl1pPr>
          </a:lstStyle>
          <a:p>
            <a:fld id="{2342CEA3-3058-4D43-AE35-B3DA76CB4003}" type="datetimeFigureOut">
              <a:rPr lang="el-GR" smtClean="0"/>
              <a:pPr/>
              <a:t>02/06/2017</a:t>
            </a:fld>
            <a:endParaRPr lang="el-GR"/>
          </a:p>
        </p:txBody>
      </p:sp>
      <p:sp>
        <p:nvSpPr>
          <p:cNvPr id="6" name="Footer Placeholder 4"/>
          <p:cNvSpPr>
            <a:spLocks noGrp="1"/>
          </p:cNvSpPr>
          <p:nvPr>
            <p:ph type="ftr" sz="quarter" idx="11"/>
          </p:nvPr>
        </p:nvSpPr>
        <p:spPr/>
        <p:txBody>
          <a:bodyPr/>
          <a:lstStyle>
            <a:lvl1pPr>
              <a:defRPr/>
            </a:lvl1pPr>
          </a:lstStyle>
          <a:p>
            <a:endParaRPr lang="el-GR"/>
          </a:p>
        </p:txBody>
      </p:sp>
      <p:sp>
        <p:nvSpPr>
          <p:cNvPr id="7" name="Slide Number Placeholder 5"/>
          <p:cNvSpPr>
            <a:spLocks noGrp="1"/>
          </p:cNvSpPr>
          <p:nvPr>
            <p:ph type="sldNum" sz="quarter" idx="12"/>
          </p:nvPr>
        </p:nvSpPr>
        <p:spPr/>
        <p:txBody>
          <a:bodyPr/>
          <a:lstStyle>
            <a:lvl1pPr>
              <a:defRPr/>
            </a:lvl1pPr>
          </a:lstStyle>
          <a:p>
            <a:fld id="{D3F1D1C4-C2D9-4231-9FB2-B2D9D97AA41D}"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Kλικ για επεξεργασία του τίτλου</a:t>
            </a:r>
            <a:endParaRPr lang="en-US"/>
          </a:p>
        </p:txBody>
      </p:sp>
      <p:sp>
        <p:nvSpPr>
          <p:cNvPr id="3" name="Vertical Text Placeholder 2"/>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lvl1pPr>
              <a:defRPr/>
            </a:lvl1pPr>
          </a:lstStyle>
          <a:p>
            <a:fld id="{2342CEA3-3058-4D43-AE35-B3DA76CB4003}" type="datetimeFigureOut">
              <a:rPr lang="el-GR" smtClean="0"/>
              <a:pPr/>
              <a:t>02/06/2017</a:t>
            </a:fld>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D3F1D1C4-C2D9-4231-9FB2-B2D9D97AA41D}" type="slidenum">
              <a:rPr lang="el-GR" smtClean="0"/>
              <a:pPr/>
              <a:t>‹#›</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lvl1pPr>
              <a:defRPr/>
            </a:lvl1pPr>
          </a:lstStyle>
          <a:p>
            <a:fld id="{2342CEA3-3058-4D43-AE35-B3DA76CB4003}" type="datetimeFigureOut">
              <a:rPr lang="el-GR" smtClean="0"/>
              <a:pPr/>
              <a:t>02/06/2017</a:t>
            </a:fld>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D3F1D1C4-C2D9-4231-9FB2-B2D9D97AA41D}" type="slidenum">
              <a:rPr lang="el-GR" smtClean="0"/>
              <a:pPr/>
              <a:t>‹#›</a:t>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showMasterPhAnim="0">
  <p:cSld name="Agenda/Summary">
    <p:spTree>
      <p:nvGrpSpPr>
        <p:cNvPr id="1" name=""/>
        <p:cNvGrpSpPr/>
        <p:nvPr/>
      </p:nvGrpSpPr>
      <p:grpSpPr>
        <a:xfrm>
          <a:off x="0" y="0"/>
          <a:ext cx="0" cy="0"/>
          <a:chOff x="0" y="0"/>
          <a:chExt cx="0" cy="0"/>
        </a:xfrm>
      </p:grpSpPr>
      <p:cxnSp>
        <p:nvCxnSpPr>
          <p:cNvPr id="11" name="Straight Connector 9"/>
          <p:cNvCxnSpPr/>
          <p:nvPr/>
        </p:nvCxnSpPr>
        <p:spPr>
          <a:xfrm>
            <a:off x="1190625"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Shape">
            <a:hlinkClick r:id="" action="ppaction://media"/>
          </p:cNvPr>
          <p:cNvPicPr>
            <a:picLocks noRot="1" noChangeAspect="1"/>
          </p:cNvPicPr>
          <p:nvPr>
            <a:videoFile r:link="rId1"/>
          </p:nvPr>
        </p:nvPicPr>
        <p:blipFill>
          <a:blip r:embed="rId3" cstate="print"/>
          <a:srcRect/>
          <a:stretch>
            <a:fillRect/>
          </a:stretch>
        </p:blipFill>
        <p:spPr bwMode="auto">
          <a:xfrm>
            <a:off x="-9525" y="0"/>
            <a:ext cx="1200150" cy="6858000"/>
          </a:xfrm>
          <a:prstGeom prst="rect">
            <a:avLst/>
          </a:prstGeom>
          <a:noFill/>
          <a:ln w="9525">
            <a:noFill/>
            <a:miter lim="800000"/>
            <a:headEnd/>
            <a:tailEnd/>
          </a:ln>
        </p:spPr>
      </p:pic>
      <p:sp>
        <p:nvSpPr>
          <p:cNvPr id="9" name="Text Placeholder 8"/>
          <p:cNvSpPr>
            <a:spLocks noGrp="1"/>
          </p:cNvSpPr>
          <p:nvPr>
            <p:ph type="body" sz="quarter" idx="15"/>
          </p:nvPr>
        </p:nvSpPr>
        <p:spPr>
          <a:xfrm>
            <a:off x="4495800" y="1524000"/>
            <a:ext cx="4191000" cy="838200"/>
          </a:xfrm>
        </p:spPr>
        <p:txBody>
          <a:bodyPr anchor="ctr">
            <a:normAutofit/>
          </a:bodyPr>
          <a:lstStyle>
            <a:lvl1pPr marL="57150" indent="0">
              <a:buFontTx/>
              <a:buNone/>
              <a:defRPr sz="1800" baseline="0"/>
            </a:lvl1pPr>
          </a:lstStyle>
          <a:p>
            <a:pPr lvl="0"/>
            <a:r>
              <a:rPr lang="el-GR" smtClean="0"/>
              <a:t>Kλικ για επεξεργασία των στυλ του υποδείγματος</a:t>
            </a:r>
          </a:p>
        </p:txBody>
      </p:sp>
      <p:sp>
        <p:nvSpPr>
          <p:cNvPr id="7" name="Text Placeholder 8"/>
          <p:cNvSpPr>
            <a:spLocks noGrp="1"/>
          </p:cNvSpPr>
          <p:nvPr>
            <p:ph type="body" sz="quarter" idx="16"/>
          </p:nvPr>
        </p:nvSpPr>
        <p:spPr>
          <a:xfrm>
            <a:off x="4495800" y="2362200"/>
            <a:ext cx="4191000" cy="838200"/>
          </a:xfrm>
        </p:spPr>
        <p:txBody>
          <a:bodyPr anchor="ctr">
            <a:normAutofit/>
          </a:bodyPr>
          <a:lstStyle>
            <a:lvl1pPr marL="57150" indent="0">
              <a:buFontTx/>
              <a:buNone/>
              <a:defRPr sz="1800" baseline="0"/>
            </a:lvl1pPr>
          </a:lstStyle>
          <a:p>
            <a:pPr lvl="0"/>
            <a:r>
              <a:rPr lang="el-GR" smtClean="0"/>
              <a:t>Kλικ για επεξεργασία των στυλ του υποδείγματος</a:t>
            </a:r>
          </a:p>
        </p:txBody>
      </p:sp>
      <p:sp>
        <p:nvSpPr>
          <p:cNvPr id="8" name="Text Placeholder 8"/>
          <p:cNvSpPr>
            <a:spLocks noGrp="1"/>
          </p:cNvSpPr>
          <p:nvPr>
            <p:ph type="body" sz="quarter" idx="17"/>
          </p:nvPr>
        </p:nvSpPr>
        <p:spPr>
          <a:xfrm>
            <a:off x="4495800" y="3200400"/>
            <a:ext cx="4191000" cy="838200"/>
          </a:xfrm>
        </p:spPr>
        <p:txBody>
          <a:bodyPr anchor="ctr">
            <a:normAutofit/>
          </a:bodyPr>
          <a:lstStyle>
            <a:lvl1pPr marL="57150" indent="0">
              <a:buFontTx/>
              <a:buNone/>
              <a:defRPr sz="1800" baseline="0"/>
            </a:lvl1pPr>
          </a:lstStyle>
          <a:p>
            <a:pPr lvl="0"/>
            <a:r>
              <a:rPr lang="el-GR" smtClean="0"/>
              <a:t>Kλικ για επεξεργασία των στυλ του υποδείγματος</a:t>
            </a:r>
          </a:p>
        </p:txBody>
      </p:sp>
      <p:sp>
        <p:nvSpPr>
          <p:cNvPr id="12" name="Text Placeholder 8"/>
          <p:cNvSpPr>
            <a:spLocks noGrp="1"/>
          </p:cNvSpPr>
          <p:nvPr>
            <p:ph type="body" sz="quarter" idx="18"/>
          </p:nvPr>
        </p:nvSpPr>
        <p:spPr>
          <a:xfrm>
            <a:off x="4495800" y="4038600"/>
            <a:ext cx="4191000" cy="838200"/>
          </a:xfrm>
        </p:spPr>
        <p:txBody>
          <a:bodyPr anchor="ctr">
            <a:normAutofit/>
          </a:bodyPr>
          <a:lstStyle>
            <a:lvl1pPr marL="57150" indent="0">
              <a:buFontTx/>
              <a:buNone/>
              <a:defRPr sz="1800" baseline="0"/>
            </a:lvl1pPr>
          </a:lstStyle>
          <a:p>
            <a:pPr lvl="0"/>
            <a:r>
              <a:rPr lang="el-GR" smtClean="0"/>
              <a:t>Kλικ για επεξεργασία των στυλ του υποδείγματος</a:t>
            </a:r>
          </a:p>
        </p:txBody>
      </p:sp>
      <p:sp>
        <p:nvSpPr>
          <p:cNvPr id="10" name="Title 1"/>
          <p:cNvSpPr>
            <a:spLocks noGrp="1"/>
          </p:cNvSpPr>
          <p:nvPr>
            <p:ph type="title"/>
          </p:nvPr>
        </p:nvSpPr>
        <p:spPr>
          <a:xfrm>
            <a:off x="2057400" y="274638"/>
            <a:ext cx="6629400" cy="792162"/>
          </a:xfrm>
        </p:spPr>
        <p:txBody>
          <a:bodyPr/>
          <a:lstStyle/>
          <a:p>
            <a:r>
              <a:rPr lang="el-GR" smtClean="0"/>
              <a:t>Kλικ για επεξεργασία του τίτλου</a:t>
            </a:r>
            <a:endParaRPr lang="en-US"/>
          </a:p>
        </p:txBody>
      </p:sp>
      <p:sp>
        <p:nvSpPr>
          <p:cNvPr id="14" name="Footer Placeholder 2"/>
          <p:cNvSpPr>
            <a:spLocks noGrp="1"/>
          </p:cNvSpPr>
          <p:nvPr>
            <p:ph type="ftr" sz="quarter" idx="19"/>
          </p:nvPr>
        </p:nvSpPr>
        <p:spPr/>
        <p:txBody>
          <a:bodyPr/>
          <a:lstStyle>
            <a:lvl1pPr>
              <a:defRPr dirty="0"/>
            </a:lvl1pPr>
          </a:lstStyle>
          <a:p>
            <a:endParaRPr lang="el-GR"/>
          </a:p>
        </p:txBody>
      </p:sp>
      <p:sp>
        <p:nvSpPr>
          <p:cNvPr id="15" name="Slide Number Placeholder 3"/>
          <p:cNvSpPr>
            <a:spLocks noGrp="1"/>
          </p:cNvSpPr>
          <p:nvPr>
            <p:ph type="sldNum" sz="quarter" idx="20"/>
          </p:nvPr>
        </p:nvSpPr>
        <p:spPr/>
        <p:txBody>
          <a:bodyPr/>
          <a:lstStyle>
            <a:lvl1pPr>
              <a:defRPr/>
            </a:lvl1pPr>
          </a:lstStyle>
          <a:p>
            <a:fld id="{D3F1D1C4-C2D9-4231-9FB2-B2D9D97AA41D}" type="slidenum">
              <a:rPr lang="el-GR" smtClean="0"/>
              <a:pPr/>
              <a:t>‹#›</a:t>
            </a:fld>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showMasterPhAnim="0">
  <p:cSld name="Two Picture">
    <p:spTree>
      <p:nvGrpSpPr>
        <p:cNvPr id="1" name=""/>
        <p:cNvGrpSpPr/>
        <p:nvPr/>
      </p:nvGrpSpPr>
      <p:grpSpPr>
        <a:xfrm>
          <a:off x="0" y="0"/>
          <a:ext cx="0" cy="0"/>
          <a:chOff x="0" y="0"/>
          <a:chExt cx="0" cy="0"/>
        </a:xfrm>
      </p:grpSpPr>
      <p:cxnSp>
        <p:nvCxnSpPr>
          <p:cNvPr id="7" name="Straight Connector 9"/>
          <p:cNvCxnSpPr/>
          <p:nvPr/>
        </p:nvCxnSpPr>
        <p:spPr>
          <a:xfrm>
            <a:off x="1190625"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Shape">
            <a:hlinkClick r:id="" action="ppaction://media"/>
          </p:cNvPr>
          <p:cNvPicPr>
            <a:picLocks noRot="1" noChangeAspect="1"/>
          </p:cNvPicPr>
          <p:nvPr>
            <a:videoFile r:link="rId1"/>
          </p:nvPr>
        </p:nvPicPr>
        <p:blipFill>
          <a:blip r:embed="rId3" cstate="print"/>
          <a:srcRect/>
          <a:stretch>
            <a:fillRect/>
          </a:stretch>
        </p:blipFill>
        <p:spPr bwMode="auto">
          <a:xfrm>
            <a:off x="-9525" y="0"/>
            <a:ext cx="1200150" cy="6858000"/>
          </a:xfrm>
          <a:prstGeom prst="rect">
            <a:avLst/>
          </a:prstGeom>
          <a:noFill/>
          <a:ln w="9525">
            <a:noFill/>
            <a:miter lim="800000"/>
            <a:headEnd/>
            <a:tailEnd/>
          </a:ln>
        </p:spPr>
      </p:pic>
      <p:sp>
        <p:nvSpPr>
          <p:cNvPr id="5" name="Content Placeholder 2"/>
          <p:cNvSpPr>
            <a:spLocks noGrp="1"/>
          </p:cNvSpPr>
          <p:nvPr>
            <p:ph sz="half" idx="1"/>
          </p:nvPr>
        </p:nvSpPr>
        <p:spPr>
          <a:xfrm>
            <a:off x="1371600" y="1066800"/>
            <a:ext cx="3447393" cy="236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p:txBody>
      </p:sp>
      <p:sp>
        <p:nvSpPr>
          <p:cNvPr id="6" name="Content Placeholder 3"/>
          <p:cNvSpPr>
            <a:spLocks noGrp="1"/>
          </p:cNvSpPr>
          <p:nvPr>
            <p:ph sz="half" idx="2"/>
          </p:nvPr>
        </p:nvSpPr>
        <p:spPr>
          <a:xfrm>
            <a:off x="4953000" y="1066800"/>
            <a:ext cx="3856264" cy="2362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p:txBody>
      </p:sp>
      <p:sp>
        <p:nvSpPr>
          <p:cNvPr id="9" name="Content Placeholder 2"/>
          <p:cNvSpPr>
            <a:spLocks noGrp="1"/>
          </p:cNvSpPr>
          <p:nvPr>
            <p:ph sz="half" idx="14"/>
          </p:nvPr>
        </p:nvSpPr>
        <p:spPr>
          <a:xfrm>
            <a:off x="1371600" y="3581400"/>
            <a:ext cx="3447393" cy="243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p:txBody>
      </p:sp>
      <p:sp>
        <p:nvSpPr>
          <p:cNvPr id="10" name="Content Placeholder 3"/>
          <p:cNvSpPr>
            <a:spLocks noGrp="1"/>
          </p:cNvSpPr>
          <p:nvPr>
            <p:ph sz="half" idx="15"/>
          </p:nvPr>
        </p:nvSpPr>
        <p:spPr>
          <a:xfrm>
            <a:off x="4953000" y="3581400"/>
            <a:ext cx="3856264" cy="24384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p:txBody>
      </p:sp>
      <p:sp>
        <p:nvSpPr>
          <p:cNvPr id="12" name="Title 1"/>
          <p:cNvSpPr>
            <a:spLocks noGrp="1"/>
          </p:cNvSpPr>
          <p:nvPr>
            <p:ph type="title"/>
          </p:nvPr>
        </p:nvSpPr>
        <p:spPr>
          <a:xfrm>
            <a:off x="1371600" y="274638"/>
            <a:ext cx="7315200" cy="792162"/>
          </a:xfrm>
        </p:spPr>
        <p:txBody>
          <a:bodyPr/>
          <a:lstStyle/>
          <a:p>
            <a:r>
              <a:rPr lang="el-GR" smtClean="0"/>
              <a:t>Kλικ για επεξεργασία του τίτλου</a:t>
            </a:r>
            <a:endParaRPr lang="en-US"/>
          </a:p>
        </p:txBody>
      </p:sp>
      <p:sp>
        <p:nvSpPr>
          <p:cNvPr id="11" name="Footer Placeholder 2"/>
          <p:cNvSpPr>
            <a:spLocks noGrp="1"/>
          </p:cNvSpPr>
          <p:nvPr>
            <p:ph type="ftr" sz="quarter" idx="16"/>
          </p:nvPr>
        </p:nvSpPr>
        <p:spPr/>
        <p:txBody>
          <a:bodyPr/>
          <a:lstStyle>
            <a:lvl1pPr>
              <a:defRPr dirty="0"/>
            </a:lvl1pPr>
          </a:lstStyle>
          <a:p>
            <a:endParaRPr lang="el-GR"/>
          </a:p>
        </p:txBody>
      </p:sp>
      <p:sp>
        <p:nvSpPr>
          <p:cNvPr id="13" name="Slide Number Placeholder 3"/>
          <p:cNvSpPr>
            <a:spLocks noGrp="1"/>
          </p:cNvSpPr>
          <p:nvPr>
            <p:ph type="sldNum" sz="quarter" idx="17"/>
          </p:nvPr>
        </p:nvSpPr>
        <p:spPr/>
        <p:txBody>
          <a:bodyPr/>
          <a:lstStyle>
            <a:lvl1pPr>
              <a:defRPr/>
            </a:lvl1pPr>
          </a:lstStyle>
          <a:p>
            <a:fld id="{D3F1D1C4-C2D9-4231-9FB2-B2D9D97AA41D}" type="slidenum">
              <a:rPr lang="el-GR" smtClean="0"/>
              <a:pPr/>
              <a:t>‹#›</a:t>
            </a:fld>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showMasterPhAnim="0">
  <p:cSld name="Three Picture">
    <p:spTree>
      <p:nvGrpSpPr>
        <p:cNvPr id="1" name=""/>
        <p:cNvGrpSpPr/>
        <p:nvPr/>
      </p:nvGrpSpPr>
      <p:grpSpPr>
        <a:xfrm>
          <a:off x="0" y="0"/>
          <a:ext cx="0" cy="0"/>
          <a:chOff x="0" y="0"/>
          <a:chExt cx="0" cy="0"/>
        </a:xfrm>
      </p:grpSpPr>
      <p:cxnSp>
        <p:nvCxnSpPr>
          <p:cNvPr id="12" name="Straight Connector 9"/>
          <p:cNvCxnSpPr/>
          <p:nvPr/>
        </p:nvCxnSpPr>
        <p:spPr>
          <a:xfrm>
            <a:off x="1190625"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Shape">
            <a:hlinkClick r:id="" action="ppaction://media"/>
          </p:cNvPr>
          <p:cNvPicPr>
            <a:picLocks noRot="1" noChangeAspect="1"/>
          </p:cNvPicPr>
          <p:nvPr>
            <a:videoFile r:link="rId1"/>
          </p:nvPr>
        </p:nvPicPr>
        <p:blipFill>
          <a:blip r:embed="rId3" cstate="print"/>
          <a:srcRect/>
          <a:stretch>
            <a:fillRect/>
          </a:stretch>
        </p:blipFill>
        <p:spPr bwMode="auto">
          <a:xfrm>
            <a:off x="-9525" y="0"/>
            <a:ext cx="1200150" cy="6858000"/>
          </a:xfrm>
          <a:prstGeom prst="rect">
            <a:avLst/>
          </a:prstGeom>
          <a:noFill/>
          <a:ln w="9525">
            <a:noFill/>
            <a:miter lim="800000"/>
            <a:headEnd/>
            <a:tailEnd/>
          </a:ln>
        </p:spPr>
      </p:pic>
      <p:sp>
        <p:nvSpPr>
          <p:cNvPr id="9" name="Content Placeholder 2"/>
          <p:cNvSpPr>
            <a:spLocks noGrp="1"/>
          </p:cNvSpPr>
          <p:nvPr>
            <p:ph sz="half" idx="1"/>
          </p:nvPr>
        </p:nvSpPr>
        <p:spPr>
          <a:xfrm>
            <a:off x="1371600" y="3581400"/>
            <a:ext cx="24384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p:txBody>
      </p:sp>
      <p:sp>
        <p:nvSpPr>
          <p:cNvPr id="10" name="Content Placeholder 3"/>
          <p:cNvSpPr>
            <a:spLocks noGrp="1"/>
          </p:cNvSpPr>
          <p:nvPr>
            <p:ph sz="half" idx="2"/>
          </p:nvPr>
        </p:nvSpPr>
        <p:spPr>
          <a:xfrm>
            <a:off x="3886198" y="3581400"/>
            <a:ext cx="24384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p:txBody>
      </p:sp>
      <p:sp>
        <p:nvSpPr>
          <p:cNvPr id="11" name="Content Placeholder 3"/>
          <p:cNvSpPr>
            <a:spLocks noGrp="1"/>
          </p:cNvSpPr>
          <p:nvPr>
            <p:ph sz="half" idx="14"/>
          </p:nvPr>
        </p:nvSpPr>
        <p:spPr>
          <a:xfrm>
            <a:off x="6400799" y="3581400"/>
            <a:ext cx="24384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p:txBody>
      </p:sp>
      <p:sp>
        <p:nvSpPr>
          <p:cNvPr id="15" name="Content Placeholder 2"/>
          <p:cNvSpPr>
            <a:spLocks noGrp="1"/>
          </p:cNvSpPr>
          <p:nvPr>
            <p:ph sz="half" idx="15"/>
          </p:nvPr>
        </p:nvSpPr>
        <p:spPr>
          <a:xfrm>
            <a:off x="1371600" y="1295400"/>
            <a:ext cx="24384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p:txBody>
      </p:sp>
      <p:sp>
        <p:nvSpPr>
          <p:cNvPr id="16" name="Content Placeholder 3"/>
          <p:cNvSpPr>
            <a:spLocks noGrp="1"/>
          </p:cNvSpPr>
          <p:nvPr>
            <p:ph sz="half" idx="16"/>
          </p:nvPr>
        </p:nvSpPr>
        <p:spPr>
          <a:xfrm>
            <a:off x="3886198" y="1295400"/>
            <a:ext cx="24384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p:txBody>
      </p:sp>
      <p:sp>
        <p:nvSpPr>
          <p:cNvPr id="17" name="Content Placeholder 3"/>
          <p:cNvSpPr>
            <a:spLocks noGrp="1"/>
          </p:cNvSpPr>
          <p:nvPr>
            <p:ph sz="half" idx="17"/>
          </p:nvPr>
        </p:nvSpPr>
        <p:spPr>
          <a:xfrm>
            <a:off x="6400800" y="1295400"/>
            <a:ext cx="24384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p:txBody>
      </p:sp>
      <p:sp>
        <p:nvSpPr>
          <p:cNvPr id="13" name="Title 1"/>
          <p:cNvSpPr>
            <a:spLocks noGrp="1"/>
          </p:cNvSpPr>
          <p:nvPr>
            <p:ph type="title"/>
          </p:nvPr>
        </p:nvSpPr>
        <p:spPr>
          <a:xfrm>
            <a:off x="1371600" y="274638"/>
            <a:ext cx="7315200" cy="792162"/>
          </a:xfrm>
        </p:spPr>
        <p:txBody>
          <a:bodyPr/>
          <a:lstStyle/>
          <a:p>
            <a:r>
              <a:rPr lang="el-GR" smtClean="0"/>
              <a:t>Kλικ για επεξεργασία του τίτλου</a:t>
            </a:r>
            <a:endParaRPr lang="en-US"/>
          </a:p>
        </p:txBody>
      </p:sp>
      <p:sp>
        <p:nvSpPr>
          <p:cNvPr id="18" name="Footer Placeholder 2"/>
          <p:cNvSpPr>
            <a:spLocks noGrp="1"/>
          </p:cNvSpPr>
          <p:nvPr>
            <p:ph type="ftr" sz="quarter" idx="18"/>
          </p:nvPr>
        </p:nvSpPr>
        <p:spPr/>
        <p:txBody>
          <a:bodyPr/>
          <a:lstStyle>
            <a:lvl1pPr>
              <a:defRPr dirty="0"/>
            </a:lvl1pPr>
          </a:lstStyle>
          <a:p>
            <a:endParaRPr lang="el-GR"/>
          </a:p>
        </p:txBody>
      </p:sp>
      <p:sp>
        <p:nvSpPr>
          <p:cNvPr id="19" name="Slide Number Placeholder 3"/>
          <p:cNvSpPr>
            <a:spLocks noGrp="1"/>
          </p:cNvSpPr>
          <p:nvPr>
            <p:ph type="sldNum" sz="quarter" idx="19"/>
          </p:nvPr>
        </p:nvSpPr>
        <p:spPr/>
        <p:txBody>
          <a:bodyPr/>
          <a:lstStyle>
            <a:lvl1pPr>
              <a:defRPr/>
            </a:lvl1pPr>
          </a:lstStyle>
          <a:p>
            <a:fld id="{D3F1D1C4-C2D9-4231-9FB2-B2D9D97AA41D}" type="slidenum">
              <a:rPr lang="el-GR" smtClean="0"/>
              <a:pPr/>
              <a:t>‹#›</a:t>
            </a:fld>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Rectangle 9"/>
          <p:cNvSpPr/>
          <p:nvPr userDrawn="1"/>
        </p:nvSpPr>
        <p:spPr>
          <a:xfrm>
            <a:off x="0" y="6172200"/>
            <a:ext cx="9144000" cy="6858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Straight Connector 11"/>
          <p:cNvCxnSpPr/>
          <p:nvPr userDrawn="1"/>
        </p:nvCxnSpPr>
        <p:spPr>
          <a:xfrm>
            <a:off x="0" y="3300413"/>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12"/>
          <p:cNvCxnSpPr/>
          <p:nvPr userDrawn="1"/>
        </p:nvCxnSpPr>
        <p:spPr>
          <a:xfrm>
            <a:off x="0" y="6184900"/>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13"/>
          <p:cNvSpPr/>
          <p:nvPr userDrawn="1"/>
        </p:nvSpPr>
        <p:spPr>
          <a:xfrm>
            <a:off x="0" y="0"/>
            <a:ext cx="9144000" cy="17145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7"/>
          <p:cNvPicPr>
            <a:picLocks noChangeAspect="1"/>
          </p:cNvPicPr>
          <p:nvPr userDrawn="1"/>
        </p:nvPicPr>
        <p:blipFill>
          <a:blip r:embed="rId2" cstate="print"/>
          <a:srcRect/>
          <a:stretch>
            <a:fillRect/>
          </a:stretch>
        </p:blipFill>
        <p:spPr bwMode="auto">
          <a:xfrm>
            <a:off x="0" y="3317875"/>
            <a:ext cx="9144000" cy="2857500"/>
          </a:xfrm>
          <a:prstGeom prst="rect">
            <a:avLst/>
          </a:prstGeom>
          <a:noFill/>
          <a:ln w="9525">
            <a:noFill/>
            <a:miter lim="800000"/>
            <a:headEnd/>
            <a:tailEnd/>
          </a:ln>
        </p:spPr>
      </p:pic>
      <p:sp>
        <p:nvSpPr>
          <p:cNvPr id="2" name="Title 1"/>
          <p:cNvSpPr>
            <a:spLocks noGrp="1"/>
          </p:cNvSpPr>
          <p:nvPr>
            <p:ph type="ctrTitle"/>
          </p:nvPr>
        </p:nvSpPr>
        <p:spPr>
          <a:xfrm>
            <a:off x="965781" y="999744"/>
            <a:ext cx="7772400" cy="933450"/>
          </a:xfrm>
        </p:spPr>
        <p:txBody>
          <a:bodyPr>
            <a:normAutofit/>
          </a:bodyPr>
          <a:lstStyle>
            <a:lvl1pPr algn="r">
              <a:defRPr sz="3200">
                <a:solidFill>
                  <a:schemeClr val="bg2">
                    <a:lumMod val="25000"/>
                  </a:schemeClr>
                </a:solidFill>
              </a:defRPr>
            </a:lvl1pPr>
          </a:lstStyle>
          <a:p>
            <a:r>
              <a:rPr lang="el-GR" smtClean="0"/>
              <a:t>Kλικ για επεξεργασία του τίτλου</a:t>
            </a:r>
            <a:endParaRPr lang="en-US" dirty="0"/>
          </a:p>
        </p:txBody>
      </p:sp>
      <p:sp>
        <p:nvSpPr>
          <p:cNvPr id="3" name="Subtitle 2"/>
          <p:cNvSpPr>
            <a:spLocks noGrp="1"/>
          </p:cNvSpPr>
          <p:nvPr>
            <p:ph type="subTitle" idx="1"/>
          </p:nvPr>
        </p:nvSpPr>
        <p:spPr>
          <a:xfrm>
            <a:off x="2337381" y="1787148"/>
            <a:ext cx="6400800" cy="685800"/>
          </a:xfrm>
        </p:spPr>
        <p:txBody>
          <a:bodyPr>
            <a:normAutofit/>
          </a:bodyPr>
          <a:lstStyle>
            <a:lvl1pPr marL="0" indent="0" algn="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n-US" dirty="0"/>
          </a:p>
        </p:txBody>
      </p:sp>
      <p:sp>
        <p:nvSpPr>
          <p:cNvPr id="9" name="Date Placeholder 3"/>
          <p:cNvSpPr>
            <a:spLocks noGrp="1"/>
          </p:cNvSpPr>
          <p:nvPr>
            <p:ph type="dt" sz="half" idx="10"/>
          </p:nvPr>
        </p:nvSpPr>
        <p:spPr/>
        <p:txBody>
          <a:bodyPr/>
          <a:lstStyle>
            <a:lvl1pPr>
              <a:defRPr/>
            </a:lvl1pPr>
          </a:lstStyle>
          <a:p>
            <a:pPr>
              <a:defRPr/>
            </a:pPr>
            <a:fld id="{C642BBEE-BDEB-4F96-9941-32061CA2A016}" type="datetimeFigureOut">
              <a:rPr lang="en-US"/>
              <a:pPr>
                <a:defRPr/>
              </a:pPr>
              <a:t>6/2/2017</a:t>
            </a:fld>
            <a:endParaRPr lang="en-US"/>
          </a:p>
        </p:txBody>
      </p:sp>
      <p:sp>
        <p:nvSpPr>
          <p:cNvPr id="10" name="Footer Placeholder 4"/>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lstStyle>
            <a:lvl1pPr>
              <a:defRPr/>
            </a:lvl1pPr>
          </a:lstStyle>
          <a:p>
            <a:pPr>
              <a:defRPr/>
            </a:pPr>
            <a:fld id="{E6395945-3076-49C6-A19C-4F0734191CD4}"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Kλικ για επεξεργασία του τίτλου</a:t>
            </a:r>
            <a:endParaRPr lang="en-US"/>
          </a:p>
        </p:txBody>
      </p:sp>
      <p:sp>
        <p:nvSpPr>
          <p:cNvPr id="3" name="Content Placeholder 2"/>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lvl1pPr>
              <a:defRPr/>
            </a:lvl1pPr>
          </a:lstStyle>
          <a:p>
            <a:pPr>
              <a:defRPr/>
            </a:pPr>
            <a:fld id="{6501F0DA-DABD-4722-89B9-1670E47B0A63}" type="datetimeFigureOut">
              <a:rPr lang="en-US"/>
              <a:pPr>
                <a:defRPr/>
              </a:pPr>
              <a:t>6/2/2017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0783C8-5985-4498-A8EA-DF5BF545AFF9}"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Kλικ για επεξεργασία του τίτλου</a:t>
            </a:r>
            <a:endParaRPr lang="en-US"/>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lvl1pPr>
              <a:defRPr/>
            </a:lvl1pPr>
          </a:lstStyle>
          <a:p>
            <a:pPr>
              <a:defRPr/>
            </a:pPr>
            <a:fld id="{8243A4D6-8465-487D-B77E-CA0F8D2C276F}" type="datetimeFigureOut">
              <a:rPr lang="en-US"/>
              <a:pPr>
                <a:defRPr/>
              </a:pPr>
              <a:t>6/2/2017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A7E31E-E9C6-4C5E-8382-2202F23F556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Kλικ για επεξεργασία του τίτλου</a:t>
            </a:r>
            <a:endParaRPr lang="en-US"/>
          </a:p>
        </p:txBody>
      </p:sp>
      <p:sp>
        <p:nvSpPr>
          <p:cNvPr id="3" name="Content Placeholder 2"/>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lvl1pPr>
              <a:defRPr/>
            </a:lvl1pPr>
          </a:lstStyle>
          <a:p>
            <a:fld id="{2342CEA3-3058-4D43-AE35-B3DA76CB4003}" type="datetimeFigureOut">
              <a:rPr lang="el-GR" smtClean="0"/>
              <a:pPr/>
              <a:t>02/06/2017</a:t>
            </a:fld>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D3F1D1C4-C2D9-4231-9FB2-B2D9D97AA41D}" type="slidenum">
              <a:rPr lang="el-GR" smtClean="0"/>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Light Backgroun">
    <p:bg>
      <p:bgPr>
        <a:solidFill>
          <a:schemeClr val="bg1"/>
        </a:solidFill>
        <a:effectLst/>
      </p:bgPr>
    </p:bg>
    <p:spTree>
      <p:nvGrpSpPr>
        <p:cNvPr id="1" name=""/>
        <p:cNvGrpSpPr/>
        <p:nvPr/>
      </p:nvGrpSpPr>
      <p:grpSpPr>
        <a:xfrm>
          <a:off x="0" y="0"/>
          <a:ext cx="0" cy="0"/>
          <a:chOff x="0" y="0"/>
          <a:chExt cx="0" cy="0"/>
        </a:xfrm>
      </p:grpSpPr>
      <p:cxnSp>
        <p:nvCxnSpPr>
          <p:cNvPr id="4" name="Straight Connector 8"/>
          <p:cNvCxnSpPr/>
          <p:nvPr userDrawn="1"/>
        </p:nvCxnSpPr>
        <p:spPr>
          <a:xfrm>
            <a:off x="1190625"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12"/>
          <p:cNvPicPr>
            <a:picLocks noChangeAspect="1"/>
          </p:cNvPicPr>
          <p:nvPr userDrawn="1"/>
        </p:nvPicPr>
        <p:blipFill>
          <a:blip r:embed="rId2" cstate="print"/>
          <a:srcRect/>
          <a:stretch>
            <a:fillRect/>
          </a:stretch>
        </p:blipFill>
        <p:spPr bwMode="auto">
          <a:xfrm>
            <a:off x="0" y="-3175"/>
            <a:ext cx="1201738" cy="6867525"/>
          </a:xfrm>
          <a:prstGeom prst="rect">
            <a:avLst/>
          </a:prstGeom>
          <a:noFill/>
          <a:ln w="9525">
            <a:noFill/>
            <a:miter lim="800000"/>
            <a:headEnd/>
            <a:tailEnd/>
          </a:ln>
        </p:spPr>
      </p:pic>
      <p:sp>
        <p:nvSpPr>
          <p:cNvPr id="2" name="Title 1"/>
          <p:cNvSpPr>
            <a:spLocks noGrp="1"/>
          </p:cNvSpPr>
          <p:nvPr>
            <p:ph type="title"/>
          </p:nvPr>
        </p:nvSpPr>
        <p:spPr>
          <a:noFill/>
          <a:ln>
            <a:noFill/>
          </a:ln>
        </p:spPr>
        <p:txBody>
          <a:bodyPr/>
          <a:lstStyle>
            <a:lvl1pPr>
              <a:defRPr>
                <a:solidFill>
                  <a:schemeClr val="tx1"/>
                </a:solidFill>
              </a:defRPr>
            </a:lvl1pPr>
          </a:lstStyle>
          <a:p>
            <a:r>
              <a:rPr lang="el-GR" smtClean="0"/>
              <a:t>Kλικ για επεξεργασία του τίτλου</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6" name="Date Placeholder 3"/>
          <p:cNvSpPr>
            <a:spLocks noGrp="1"/>
          </p:cNvSpPr>
          <p:nvPr>
            <p:ph type="dt" sz="half" idx="10"/>
          </p:nvPr>
        </p:nvSpPr>
        <p:spPr/>
        <p:txBody>
          <a:bodyPr/>
          <a:lstStyle>
            <a:lvl1pPr>
              <a:defRPr/>
            </a:lvl1pPr>
          </a:lstStyle>
          <a:p>
            <a:pPr>
              <a:defRPr/>
            </a:pPr>
            <a:fld id="{FBB333B9-9695-4E07-B066-94ADC35F6CA8}" type="datetimeFigureOut">
              <a:rPr lang="en-US"/>
              <a:pPr>
                <a:defRPr/>
              </a:pPr>
              <a:t>6/2/2017</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47F02DBD-BF8D-4BAA-BA18-7CFDE22355E9}"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286000" y="4167187"/>
            <a:ext cx="6208713" cy="1362075"/>
          </a:xfrm>
        </p:spPr>
        <p:txBody>
          <a:bodyPr anchor="t"/>
          <a:lstStyle>
            <a:lvl1pPr algn="l">
              <a:defRPr sz="4000" b="1" cap="all"/>
            </a:lvl1pPr>
          </a:lstStyle>
          <a:p>
            <a:r>
              <a:rPr lang="el-GR" smtClean="0"/>
              <a:t>Kλικ για επεξεργασία του τίτλου</a:t>
            </a:r>
            <a:endParaRPr lang="en-US"/>
          </a:p>
        </p:txBody>
      </p:sp>
      <p:sp>
        <p:nvSpPr>
          <p:cNvPr id="3" name="Text Placeholder 2"/>
          <p:cNvSpPr>
            <a:spLocks noGrp="1"/>
          </p:cNvSpPr>
          <p:nvPr>
            <p:ph type="body" idx="1"/>
          </p:nvPr>
        </p:nvSpPr>
        <p:spPr>
          <a:xfrm>
            <a:off x="2286000" y="2667000"/>
            <a:ext cx="620871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Date Placeholder 3"/>
          <p:cNvSpPr>
            <a:spLocks noGrp="1"/>
          </p:cNvSpPr>
          <p:nvPr>
            <p:ph type="dt" sz="half" idx="10"/>
          </p:nvPr>
        </p:nvSpPr>
        <p:spPr/>
        <p:txBody>
          <a:bodyPr/>
          <a:lstStyle>
            <a:lvl1pPr>
              <a:defRPr/>
            </a:lvl1pPr>
          </a:lstStyle>
          <a:p>
            <a:pPr>
              <a:defRPr/>
            </a:pPr>
            <a:fld id="{23B9749F-497C-401D-BE55-0F12005461AE}" type="datetimeFigureOut">
              <a:rPr lang="en-US"/>
              <a:pPr>
                <a:defRPr/>
              </a:pPr>
              <a:t>6/2/2017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281ED5-EC21-49DB-AE54-F6F792D3C2DC}"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Kλικ για επεξεργασία του τίτλου</a:t>
            </a:r>
            <a:endParaRPr lang="en-US"/>
          </a:p>
        </p:txBody>
      </p:sp>
      <p:sp>
        <p:nvSpPr>
          <p:cNvPr id="3" name="Content Placeholder 2"/>
          <p:cNvSpPr>
            <a:spLocks noGrp="1"/>
          </p:cNvSpPr>
          <p:nvPr>
            <p:ph sz="half" idx="1"/>
          </p:nvPr>
        </p:nvSpPr>
        <p:spPr>
          <a:xfrm>
            <a:off x="1371600" y="1219200"/>
            <a:ext cx="35814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Content Placeholder 3"/>
          <p:cNvSpPr>
            <a:spLocks noGrp="1"/>
          </p:cNvSpPr>
          <p:nvPr>
            <p:ph sz="half" idx="2"/>
          </p:nvPr>
        </p:nvSpPr>
        <p:spPr>
          <a:xfrm>
            <a:off x="5105400" y="1219200"/>
            <a:ext cx="35814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Date Placeholder 3"/>
          <p:cNvSpPr>
            <a:spLocks noGrp="1"/>
          </p:cNvSpPr>
          <p:nvPr>
            <p:ph type="dt" sz="half" idx="10"/>
          </p:nvPr>
        </p:nvSpPr>
        <p:spPr/>
        <p:txBody>
          <a:bodyPr/>
          <a:lstStyle>
            <a:lvl1pPr>
              <a:defRPr/>
            </a:lvl1pPr>
          </a:lstStyle>
          <a:p>
            <a:pPr>
              <a:defRPr/>
            </a:pPr>
            <a:fld id="{FEA7CC5E-6B39-462B-934C-F0777DFD8422}" type="datetimeFigureOut">
              <a:rPr lang="en-US"/>
              <a:pPr>
                <a:defRPr/>
              </a:pPr>
              <a:t>6/2/2017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7683544-5351-4377-B3CA-7028B4C9A84F}"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Kλικ για επεξεργασία του τίτλου</a:t>
            </a:r>
            <a:endParaRPr lang="en-US"/>
          </a:p>
        </p:txBody>
      </p:sp>
      <p:sp>
        <p:nvSpPr>
          <p:cNvPr id="3" name="Text Placeholder 2"/>
          <p:cNvSpPr>
            <a:spLocks noGrp="1"/>
          </p:cNvSpPr>
          <p:nvPr>
            <p:ph type="body" idx="1"/>
          </p:nvPr>
        </p:nvSpPr>
        <p:spPr>
          <a:xfrm>
            <a:off x="1371600" y="1265238"/>
            <a:ext cx="35801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Content Placeholder 3"/>
          <p:cNvSpPr>
            <a:spLocks noGrp="1"/>
          </p:cNvSpPr>
          <p:nvPr>
            <p:ph sz="half" idx="2"/>
          </p:nvPr>
        </p:nvSpPr>
        <p:spPr>
          <a:xfrm>
            <a:off x="1371600" y="1981200"/>
            <a:ext cx="3580113"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5105280" y="1265238"/>
            <a:ext cx="35815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Content Placeholder 5"/>
          <p:cNvSpPr>
            <a:spLocks noGrp="1"/>
          </p:cNvSpPr>
          <p:nvPr>
            <p:ph sz="quarter" idx="4"/>
          </p:nvPr>
        </p:nvSpPr>
        <p:spPr>
          <a:xfrm>
            <a:off x="5105280" y="1981200"/>
            <a:ext cx="3581520"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Date Placeholder 3"/>
          <p:cNvSpPr>
            <a:spLocks noGrp="1"/>
          </p:cNvSpPr>
          <p:nvPr>
            <p:ph type="dt" sz="half" idx="10"/>
          </p:nvPr>
        </p:nvSpPr>
        <p:spPr/>
        <p:txBody>
          <a:bodyPr/>
          <a:lstStyle>
            <a:lvl1pPr>
              <a:defRPr/>
            </a:lvl1pPr>
          </a:lstStyle>
          <a:p>
            <a:pPr>
              <a:defRPr/>
            </a:pPr>
            <a:fld id="{667050D1-656A-48D5-8BDE-53532C0E04F4}" type="datetimeFigureOut">
              <a:rPr lang="en-US"/>
              <a:pPr>
                <a:defRPr/>
              </a:pPr>
              <a:t>6/2/2017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DC574D3-6ADC-44D4-845F-271BF60C87DA}"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Kλικ για επεξεργασία του τίτλου</a:t>
            </a:r>
            <a:endParaRPr lang="en-US"/>
          </a:p>
        </p:txBody>
      </p:sp>
      <p:sp>
        <p:nvSpPr>
          <p:cNvPr id="3" name="Date Placeholder 3"/>
          <p:cNvSpPr>
            <a:spLocks noGrp="1"/>
          </p:cNvSpPr>
          <p:nvPr>
            <p:ph type="dt" sz="half" idx="10"/>
          </p:nvPr>
        </p:nvSpPr>
        <p:spPr/>
        <p:txBody>
          <a:bodyPr/>
          <a:lstStyle>
            <a:lvl1pPr>
              <a:defRPr/>
            </a:lvl1pPr>
          </a:lstStyle>
          <a:p>
            <a:pPr>
              <a:defRPr/>
            </a:pPr>
            <a:fld id="{88C7C319-FF9A-4BA8-918B-014EE305746D}" type="datetimeFigureOut">
              <a:rPr lang="en-US"/>
              <a:pPr>
                <a:defRPr/>
              </a:pPr>
              <a:t>6/2/2017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0E3E695-8D63-4D1C-88F3-A66E86EF53AB}"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7CC44F8-ED76-455A-A64D-0A98039DC942}" type="datetimeFigureOut">
              <a:rPr lang="en-US"/>
              <a:pPr>
                <a:defRPr/>
              </a:pPr>
              <a:t>6/2/2017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336CC6D-1718-4C03-A112-63CFFEDCACFC}"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371600" y="273050"/>
            <a:ext cx="2590800" cy="1162050"/>
          </a:xfrm>
        </p:spPr>
        <p:txBody>
          <a:bodyPr/>
          <a:lstStyle>
            <a:lvl1pPr algn="l">
              <a:defRPr sz="2000" b="1"/>
            </a:lvl1pPr>
          </a:lstStyle>
          <a:p>
            <a:r>
              <a:rPr lang="el-GR" smtClean="0"/>
              <a:t>Kλικ για επεξεργασία του τίτλου</a:t>
            </a:r>
            <a:endParaRPr lang="en-US" dirty="0"/>
          </a:p>
        </p:txBody>
      </p:sp>
      <p:sp>
        <p:nvSpPr>
          <p:cNvPr id="3" name="Content Placeholder 2"/>
          <p:cNvSpPr>
            <a:spLocks noGrp="1"/>
          </p:cNvSpPr>
          <p:nvPr>
            <p:ph idx="1"/>
          </p:nvPr>
        </p:nvSpPr>
        <p:spPr>
          <a:xfrm>
            <a:off x="4038600" y="273050"/>
            <a:ext cx="4648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1371600" y="1435100"/>
            <a:ext cx="25908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Date Placeholder 3"/>
          <p:cNvSpPr>
            <a:spLocks noGrp="1"/>
          </p:cNvSpPr>
          <p:nvPr>
            <p:ph type="dt" sz="half" idx="10"/>
          </p:nvPr>
        </p:nvSpPr>
        <p:spPr/>
        <p:txBody>
          <a:bodyPr/>
          <a:lstStyle>
            <a:lvl1pPr>
              <a:defRPr/>
            </a:lvl1pPr>
          </a:lstStyle>
          <a:p>
            <a:pPr>
              <a:defRPr/>
            </a:pPr>
            <a:fld id="{592FDE50-965E-45BF-A3F2-D2521B2A2579}" type="datetimeFigureOut">
              <a:rPr lang="en-US"/>
              <a:pPr>
                <a:defRPr/>
              </a:pPr>
              <a:t>6/2/2017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8F4834B-A854-41BB-AD2B-ADE26D22DF93}"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667000" y="4568825"/>
            <a:ext cx="5486400" cy="566738"/>
          </a:xfrm>
        </p:spPr>
        <p:txBody>
          <a:bodyPr/>
          <a:lstStyle>
            <a:lvl1pPr algn="l">
              <a:defRPr sz="2000" b="1"/>
            </a:lvl1pPr>
          </a:lstStyle>
          <a:p>
            <a:r>
              <a:rPr lang="el-GR" smtClean="0"/>
              <a:t>Kλικ για επεξεργασία του τίτλου</a:t>
            </a:r>
            <a:endParaRPr lang="en-US"/>
          </a:p>
        </p:txBody>
      </p:sp>
      <p:sp>
        <p:nvSpPr>
          <p:cNvPr id="3" name="Picture Placeholder 2"/>
          <p:cNvSpPr>
            <a:spLocks noGrp="1"/>
          </p:cNvSpPr>
          <p:nvPr>
            <p:ph type="pic" idx="1"/>
          </p:nvPr>
        </p:nvSpPr>
        <p:spPr>
          <a:xfrm>
            <a:off x="2667000" y="3810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endParaRPr lang="en-US" noProof="0"/>
          </a:p>
        </p:txBody>
      </p:sp>
      <p:sp>
        <p:nvSpPr>
          <p:cNvPr id="4" name="Text Placeholder 3"/>
          <p:cNvSpPr>
            <a:spLocks noGrp="1"/>
          </p:cNvSpPr>
          <p:nvPr>
            <p:ph type="body" sz="half" idx="2"/>
          </p:nvPr>
        </p:nvSpPr>
        <p:spPr>
          <a:xfrm>
            <a:off x="2667000" y="513556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Date Placeholder 3"/>
          <p:cNvSpPr>
            <a:spLocks noGrp="1"/>
          </p:cNvSpPr>
          <p:nvPr>
            <p:ph type="dt" sz="half" idx="10"/>
          </p:nvPr>
        </p:nvSpPr>
        <p:spPr/>
        <p:txBody>
          <a:bodyPr/>
          <a:lstStyle>
            <a:lvl1pPr>
              <a:defRPr/>
            </a:lvl1pPr>
          </a:lstStyle>
          <a:p>
            <a:pPr>
              <a:defRPr/>
            </a:pPr>
            <a:fld id="{5B7D2FA2-E6E4-47C0-97B7-7189DC178C17}" type="datetimeFigureOut">
              <a:rPr lang="en-US"/>
              <a:pPr>
                <a:defRPr/>
              </a:pPr>
              <a:t>6/2/2017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902C6A4-4614-40B2-80AF-C3849AE16446}"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Kλικ για επεξεργασία του τίτλου</a:t>
            </a:r>
            <a:endParaRPr lang="en-US"/>
          </a:p>
        </p:txBody>
      </p:sp>
      <p:sp>
        <p:nvSpPr>
          <p:cNvPr id="3" name="Vertical Text Placeholder 2"/>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lvl1pPr>
              <a:defRPr/>
            </a:lvl1pPr>
          </a:lstStyle>
          <a:p>
            <a:pPr>
              <a:defRPr/>
            </a:pPr>
            <a:fld id="{255899CF-4FC2-45DD-B437-DCA32BF6DA56}" type="datetimeFigureOut">
              <a:rPr lang="en-US"/>
              <a:pPr>
                <a:defRPr/>
              </a:pPr>
              <a:t>6/2/2017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1E999B-DD3F-483D-BC39-00AA3E275126}"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lvl1pPr>
              <a:defRPr/>
            </a:lvl1pPr>
          </a:lstStyle>
          <a:p>
            <a:pPr>
              <a:defRPr/>
            </a:pPr>
            <a:fld id="{36C63DC9-2A1B-4CE6-B8F4-36CCC8AAACDE}" type="datetimeFigureOut">
              <a:rPr lang="en-US"/>
              <a:pPr>
                <a:defRPr/>
              </a:pPr>
              <a:t>6/2/2017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605F89-E5D2-4517-9933-6DEF7891F02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Kλικ για επεξεργασία του τίτλου</a:t>
            </a:r>
            <a:endParaRPr lang="en-US"/>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lvl1pPr>
              <a:defRPr/>
            </a:lvl1pPr>
          </a:lstStyle>
          <a:p>
            <a:fld id="{2342CEA3-3058-4D43-AE35-B3DA76CB4003}" type="datetimeFigureOut">
              <a:rPr lang="el-GR" smtClean="0"/>
              <a:pPr/>
              <a:t>02/06/2017</a:t>
            </a:fld>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D3F1D1C4-C2D9-4231-9FB2-B2D9D97AA41D}" type="slidenum">
              <a:rPr lang="el-GR" smtClean="0"/>
              <a:pPr/>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4495800" y="1524000"/>
            <a:ext cx="4191000" cy="838200"/>
          </a:xfrm>
        </p:spPr>
        <p:txBody>
          <a:bodyPr anchor="ctr">
            <a:normAutofit/>
          </a:bodyPr>
          <a:lstStyle>
            <a:lvl1pPr marL="57150" indent="0">
              <a:buFontTx/>
              <a:buNone/>
              <a:defRPr sz="1800" baseline="0"/>
            </a:lvl1pPr>
          </a:lstStyle>
          <a:p>
            <a:pPr lvl="0"/>
            <a:r>
              <a:rPr lang="el-GR" smtClean="0"/>
              <a:t>Kλικ για επεξεργασία των στυλ του υποδείγματος</a:t>
            </a:r>
          </a:p>
        </p:txBody>
      </p:sp>
      <p:sp>
        <p:nvSpPr>
          <p:cNvPr id="7" name="Text Placeholder 8"/>
          <p:cNvSpPr>
            <a:spLocks noGrp="1"/>
          </p:cNvSpPr>
          <p:nvPr>
            <p:ph type="body" sz="quarter" idx="16"/>
          </p:nvPr>
        </p:nvSpPr>
        <p:spPr>
          <a:xfrm>
            <a:off x="4495800" y="2362200"/>
            <a:ext cx="4191000" cy="838200"/>
          </a:xfrm>
        </p:spPr>
        <p:txBody>
          <a:bodyPr anchor="ctr">
            <a:normAutofit/>
          </a:bodyPr>
          <a:lstStyle>
            <a:lvl1pPr marL="57150" indent="0">
              <a:buFontTx/>
              <a:buNone/>
              <a:defRPr sz="1800" baseline="0"/>
            </a:lvl1pPr>
          </a:lstStyle>
          <a:p>
            <a:pPr lvl="0"/>
            <a:r>
              <a:rPr lang="el-GR" smtClean="0"/>
              <a:t>Kλικ για επεξεργασία των στυλ του υποδείγματος</a:t>
            </a:r>
          </a:p>
        </p:txBody>
      </p:sp>
      <p:sp>
        <p:nvSpPr>
          <p:cNvPr id="8" name="Text Placeholder 8"/>
          <p:cNvSpPr>
            <a:spLocks noGrp="1"/>
          </p:cNvSpPr>
          <p:nvPr>
            <p:ph type="body" sz="quarter" idx="17"/>
          </p:nvPr>
        </p:nvSpPr>
        <p:spPr>
          <a:xfrm>
            <a:off x="4495800" y="3200400"/>
            <a:ext cx="4191000" cy="838200"/>
          </a:xfrm>
        </p:spPr>
        <p:txBody>
          <a:bodyPr anchor="ctr">
            <a:normAutofit/>
          </a:bodyPr>
          <a:lstStyle>
            <a:lvl1pPr marL="57150" indent="0">
              <a:buFontTx/>
              <a:buNone/>
              <a:defRPr sz="1800" baseline="0"/>
            </a:lvl1pPr>
          </a:lstStyle>
          <a:p>
            <a:pPr lvl="0"/>
            <a:r>
              <a:rPr lang="el-GR" smtClean="0"/>
              <a:t>Kλικ για επεξεργασία των στυλ του υποδείγματος</a:t>
            </a:r>
          </a:p>
        </p:txBody>
      </p:sp>
      <p:sp>
        <p:nvSpPr>
          <p:cNvPr id="12" name="Text Placeholder 8"/>
          <p:cNvSpPr>
            <a:spLocks noGrp="1"/>
          </p:cNvSpPr>
          <p:nvPr>
            <p:ph type="body" sz="quarter" idx="18"/>
          </p:nvPr>
        </p:nvSpPr>
        <p:spPr>
          <a:xfrm>
            <a:off x="4495800" y="4038600"/>
            <a:ext cx="4191000" cy="838200"/>
          </a:xfrm>
        </p:spPr>
        <p:txBody>
          <a:bodyPr anchor="ctr">
            <a:normAutofit/>
          </a:bodyPr>
          <a:lstStyle>
            <a:lvl1pPr marL="57150" indent="0">
              <a:buFontTx/>
              <a:buNone/>
              <a:defRPr sz="1800" baseline="0"/>
            </a:lvl1pPr>
          </a:lstStyle>
          <a:p>
            <a:pPr lvl="0"/>
            <a:r>
              <a:rPr lang="el-GR" smtClean="0"/>
              <a:t>Kλικ για επεξεργασία των στυλ του υποδείγματος</a:t>
            </a:r>
          </a:p>
        </p:txBody>
      </p:sp>
      <p:sp>
        <p:nvSpPr>
          <p:cNvPr id="10" name="Title 1"/>
          <p:cNvSpPr>
            <a:spLocks noGrp="1"/>
          </p:cNvSpPr>
          <p:nvPr>
            <p:ph type="title"/>
          </p:nvPr>
        </p:nvSpPr>
        <p:spPr>
          <a:xfrm>
            <a:off x="2057400" y="274638"/>
            <a:ext cx="6629400" cy="792162"/>
          </a:xfrm>
        </p:spPr>
        <p:txBody>
          <a:bodyPr/>
          <a:lstStyle/>
          <a:p>
            <a:r>
              <a:rPr lang="el-GR" smtClean="0"/>
              <a:t>Kλικ για επεξεργασία του τίτλου</a:t>
            </a:r>
            <a:endParaRPr lang="en-US"/>
          </a:p>
        </p:txBody>
      </p:sp>
      <p:sp>
        <p:nvSpPr>
          <p:cNvPr id="11" name="Footer Placeholder 2"/>
          <p:cNvSpPr>
            <a:spLocks noGrp="1"/>
          </p:cNvSpPr>
          <p:nvPr>
            <p:ph type="ftr" sz="quarter" idx="19"/>
          </p:nvPr>
        </p:nvSpPr>
        <p:spPr/>
        <p:txBody>
          <a:bodyPr/>
          <a:lstStyle>
            <a:lvl1pPr>
              <a:defRPr dirty="0"/>
            </a:lvl1pPr>
          </a:lstStyle>
          <a:p>
            <a:pPr>
              <a:defRPr/>
            </a:pPr>
            <a:endParaRPr lang="en-US"/>
          </a:p>
        </p:txBody>
      </p:sp>
      <p:sp>
        <p:nvSpPr>
          <p:cNvPr id="13" name="Slide Number Placeholder 3"/>
          <p:cNvSpPr>
            <a:spLocks noGrp="1"/>
          </p:cNvSpPr>
          <p:nvPr>
            <p:ph type="sldNum" sz="quarter" idx="20"/>
          </p:nvPr>
        </p:nvSpPr>
        <p:spPr/>
        <p:txBody>
          <a:bodyPr/>
          <a:lstStyle>
            <a:lvl1pPr>
              <a:defRPr/>
            </a:lvl1pPr>
          </a:lstStyle>
          <a:p>
            <a:pPr>
              <a:defRPr/>
            </a:pPr>
            <a:fld id="{4F83844F-DC9A-4EC5-ABBE-E15E2EC64C73}"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1371600" y="1066800"/>
            <a:ext cx="3447393" cy="236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p:txBody>
      </p:sp>
      <p:sp>
        <p:nvSpPr>
          <p:cNvPr id="6" name="Content Placeholder 3"/>
          <p:cNvSpPr>
            <a:spLocks noGrp="1"/>
          </p:cNvSpPr>
          <p:nvPr>
            <p:ph sz="half" idx="2"/>
          </p:nvPr>
        </p:nvSpPr>
        <p:spPr>
          <a:xfrm>
            <a:off x="4953000" y="1066800"/>
            <a:ext cx="3856264" cy="2362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p:txBody>
      </p:sp>
      <p:sp>
        <p:nvSpPr>
          <p:cNvPr id="9" name="Content Placeholder 2"/>
          <p:cNvSpPr>
            <a:spLocks noGrp="1"/>
          </p:cNvSpPr>
          <p:nvPr>
            <p:ph sz="half" idx="14"/>
          </p:nvPr>
        </p:nvSpPr>
        <p:spPr>
          <a:xfrm>
            <a:off x="1371600" y="3581400"/>
            <a:ext cx="3447393" cy="243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p:txBody>
      </p:sp>
      <p:sp>
        <p:nvSpPr>
          <p:cNvPr id="10" name="Content Placeholder 3"/>
          <p:cNvSpPr>
            <a:spLocks noGrp="1"/>
          </p:cNvSpPr>
          <p:nvPr>
            <p:ph sz="half" idx="15"/>
          </p:nvPr>
        </p:nvSpPr>
        <p:spPr>
          <a:xfrm>
            <a:off x="4953000" y="3581400"/>
            <a:ext cx="3856264" cy="24384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p:txBody>
      </p:sp>
      <p:sp>
        <p:nvSpPr>
          <p:cNvPr id="12" name="Title 1"/>
          <p:cNvSpPr>
            <a:spLocks noGrp="1"/>
          </p:cNvSpPr>
          <p:nvPr>
            <p:ph type="title"/>
          </p:nvPr>
        </p:nvSpPr>
        <p:spPr>
          <a:xfrm>
            <a:off x="1371600" y="274638"/>
            <a:ext cx="7315200" cy="792162"/>
          </a:xfrm>
        </p:spPr>
        <p:txBody>
          <a:bodyPr/>
          <a:lstStyle/>
          <a:p>
            <a:r>
              <a:rPr lang="el-GR" smtClean="0"/>
              <a:t>Kλικ για επεξεργασία του τίτλου</a:t>
            </a:r>
            <a:endParaRPr lang="en-US"/>
          </a:p>
        </p:txBody>
      </p:sp>
      <p:sp>
        <p:nvSpPr>
          <p:cNvPr id="7" name="Footer Placeholder 2"/>
          <p:cNvSpPr>
            <a:spLocks noGrp="1"/>
          </p:cNvSpPr>
          <p:nvPr>
            <p:ph type="ftr" sz="quarter" idx="16"/>
          </p:nvPr>
        </p:nvSpPr>
        <p:spPr/>
        <p:txBody>
          <a:bodyPr/>
          <a:lstStyle>
            <a:lvl1pPr>
              <a:defRPr dirty="0"/>
            </a:lvl1pPr>
          </a:lstStyle>
          <a:p>
            <a:pPr>
              <a:defRPr/>
            </a:pPr>
            <a:endParaRPr lang="en-US"/>
          </a:p>
        </p:txBody>
      </p:sp>
      <p:sp>
        <p:nvSpPr>
          <p:cNvPr id="8" name="Slide Number Placeholder 3"/>
          <p:cNvSpPr>
            <a:spLocks noGrp="1"/>
          </p:cNvSpPr>
          <p:nvPr>
            <p:ph type="sldNum" sz="quarter" idx="17"/>
          </p:nvPr>
        </p:nvSpPr>
        <p:spPr/>
        <p:txBody>
          <a:bodyPr/>
          <a:lstStyle>
            <a:lvl1pPr>
              <a:defRPr/>
            </a:lvl1pPr>
          </a:lstStyle>
          <a:p>
            <a:pPr>
              <a:defRPr/>
            </a:pPr>
            <a:fld id="{292B9599-9598-41C8-9807-487C42886111}"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1371600" y="3581400"/>
            <a:ext cx="24384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p:txBody>
      </p:sp>
      <p:sp>
        <p:nvSpPr>
          <p:cNvPr id="10" name="Content Placeholder 3"/>
          <p:cNvSpPr>
            <a:spLocks noGrp="1"/>
          </p:cNvSpPr>
          <p:nvPr>
            <p:ph sz="half" idx="2"/>
          </p:nvPr>
        </p:nvSpPr>
        <p:spPr>
          <a:xfrm>
            <a:off x="3886198" y="3581400"/>
            <a:ext cx="24384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p:txBody>
      </p:sp>
      <p:sp>
        <p:nvSpPr>
          <p:cNvPr id="11" name="Content Placeholder 3"/>
          <p:cNvSpPr>
            <a:spLocks noGrp="1"/>
          </p:cNvSpPr>
          <p:nvPr>
            <p:ph sz="half" idx="14"/>
          </p:nvPr>
        </p:nvSpPr>
        <p:spPr>
          <a:xfrm>
            <a:off x="6400799" y="3581400"/>
            <a:ext cx="24384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p:txBody>
      </p:sp>
      <p:sp>
        <p:nvSpPr>
          <p:cNvPr id="15" name="Content Placeholder 2"/>
          <p:cNvSpPr>
            <a:spLocks noGrp="1"/>
          </p:cNvSpPr>
          <p:nvPr>
            <p:ph sz="half" idx="15"/>
          </p:nvPr>
        </p:nvSpPr>
        <p:spPr>
          <a:xfrm>
            <a:off x="1371600" y="1295400"/>
            <a:ext cx="24384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p:txBody>
      </p:sp>
      <p:sp>
        <p:nvSpPr>
          <p:cNvPr id="16" name="Content Placeholder 3"/>
          <p:cNvSpPr>
            <a:spLocks noGrp="1"/>
          </p:cNvSpPr>
          <p:nvPr>
            <p:ph sz="half" idx="16"/>
          </p:nvPr>
        </p:nvSpPr>
        <p:spPr>
          <a:xfrm>
            <a:off x="3886198" y="1295400"/>
            <a:ext cx="24384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p:txBody>
      </p:sp>
      <p:sp>
        <p:nvSpPr>
          <p:cNvPr id="17" name="Content Placeholder 3"/>
          <p:cNvSpPr>
            <a:spLocks noGrp="1"/>
          </p:cNvSpPr>
          <p:nvPr>
            <p:ph sz="half" idx="17"/>
          </p:nvPr>
        </p:nvSpPr>
        <p:spPr>
          <a:xfrm>
            <a:off x="6400800" y="1295400"/>
            <a:ext cx="24384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p:txBody>
      </p:sp>
      <p:sp>
        <p:nvSpPr>
          <p:cNvPr id="13" name="Title 1"/>
          <p:cNvSpPr>
            <a:spLocks noGrp="1"/>
          </p:cNvSpPr>
          <p:nvPr>
            <p:ph type="title"/>
          </p:nvPr>
        </p:nvSpPr>
        <p:spPr>
          <a:xfrm>
            <a:off x="1371600" y="274638"/>
            <a:ext cx="7315200" cy="792162"/>
          </a:xfrm>
        </p:spPr>
        <p:txBody>
          <a:bodyPr/>
          <a:lstStyle/>
          <a:p>
            <a:r>
              <a:rPr lang="el-GR" smtClean="0"/>
              <a:t>Kλικ για επεξεργασία του τίτλου</a:t>
            </a:r>
            <a:endParaRPr lang="en-US"/>
          </a:p>
        </p:txBody>
      </p:sp>
      <p:sp>
        <p:nvSpPr>
          <p:cNvPr id="12" name="Footer Placeholder 2"/>
          <p:cNvSpPr>
            <a:spLocks noGrp="1"/>
          </p:cNvSpPr>
          <p:nvPr>
            <p:ph type="ftr" sz="quarter" idx="18"/>
          </p:nvPr>
        </p:nvSpPr>
        <p:spPr/>
        <p:txBody>
          <a:bodyPr/>
          <a:lstStyle>
            <a:lvl1pPr>
              <a:defRPr dirty="0"/>
            </a:lvl1pPr>
          </a:lstStyle>
          <a:p>
            <a:pPr>
              <a:defRPr/>
            </a:pPr>
            <a:endParaRPr lang="en-US"/>
          </a:p>
        </p:txBody>
      </p:sp>
      <p:sp>
        <p:nvSpPr>
          <p:cNvPr id="14" name="Slide Number Placeholder 3"/>
          <p:cNvSpPr>
            <a:spLocks noGrp="1"/>
          </p:cNvSpPr>
          <p:nvPr>
            <p:ph type="sldNum" sz="quarter" idx="19"/>
          </p:nvPr>
        </p:nvSpPr>
        <p:spPr/>
        <p:txBody>
          <a:bodyPr/>
          <a:lstStyle>
            <a:lvl1pPr>
              <a:defRPr/>
            </a:lvl1pPr>
          </a:lstStyle>
          <a:p>
            <a:pPr>
              <a:defRPr/>
            </a:pPr>
            <a:fld id="{B1DCC906-D580-437E-80DC-9E428BA87AC3}"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Light Backgroun">
    <p:bg>
      <p:bgPr>
        <a:solidFill>
          <a:schemeClr val="bg1"/>
        </a:solidFill>
        <a:effectLst/>
      </p:bgPr>
    </p:bg>
    <p:spTree>
      <p:nvGrpSpPr>
        <p:cNvPr id="1" name=""/>
        <p:cNvGrpSpPr/>
        <p:nvPr/>
      </p:nvGrpSpPr>
      <p:grpSpPr>
        <a:xfrm>
          <a:off x="0" y="0"/>
          <a:ext cx="0" cy="0"/>
          <a:chOff x="0" y="0"/>
          <a:chExt cx="0" cy="0"/>
        </a:xfrm>
      </p:grpSpPr>
      <p:cxnSp>
        <p:nvCxnSpPr>
          <p:cNvPr id="4" name="Straight Connector 8"/>
          <p:cNvCxnSpPr/>
          <p:nvPr/>
        </p:nvCxnSpPr>
        <p:spPr>
          <a:xfrm>
            <a:off x="1190625"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Shape">
            <a:hlinkClick r:id="" action="ppaction://media"/>
          </p:cNvPr>
          <p:cNvPicPr>
            <a:picLocks noRot="1" noChangeAspect="1"/>
          </p:cNvPicPr>
          <p:nvPr>
            <a:videoFile r:link="rId1"/>
          </p:nvPr>
        </p:nvPicPr>
        <p:blipFill>
          <a:blip r:embed="rId3" cstate="print"/>
          <a:srcRect/>
          <a:stretch>
            <a:fillRect/>
          </a:stretch>
        </p:blipFill>
        <p:spPr bwMode="auto">
          <a:xfrm>
            <a:off x="-9525" y="0"/>
            <a:ext cx="1200150" cy="6858000"/>
          </a:xfrm>
          <a:prstGeom prst="rect">
            <a:avLst/>
          </a:prstGeom>
          <a:noFill/>
          <a:ln w="9525">
            <a:noFill/>
            <a:miter lim="800000"/>
            <a:headEnd/>
            <a:tailEnd/>
          </a:ln>
        </p:spPr>
      </p:pic>
      <p:sp>
        <p:nvSpPr>
          <p:cNvPr id="2" name="Title 1"/>
          <p:cNvSpPr>
            <a:spLocks noGrp="1"/>
          </p:cNvSpPr>
          <p:nvPr>
            <p:ph type="title"/>
          </p:nvPr>
        </p:nvSpPr>
        <p:spPr>
          <a:noFill/>
          <a:ln>
            <a:noFill/>
          </a:ln>
        </p:spPr>
        <p:txBody>
          <a:bodyPr/>
          <a:lstStyle>
            <a:lvl1pPr>
              <a:defRPr>
                <a:solidFill>
                  <a:schemeClr val="tx1"/>
                </a:solidFill>
              </a:defRPr>
            </a:lvl1pPr>
          </a:lstStyle>
          <a:p>
            <a:r>
              <a:rPr lang="el-GR" smtClean="0"/>
              <a:t>Kλικ για επεξεργασία του τίτλου</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6" name="Date Placeholder 3"/>
          <p:cNvSpPr>
            <a:spLocks noGrp="1"/>
          </p:cNvSpPr>
          <p:nvPr>
            <p:ph type="dt" sz="half" idx="10"/>
          </p:nvPr>
        </p:nvSpPr>
        <p:spPr/>
        <p:txBody>
          <a:bodyPr/>
          <a:lstStyle>
            <a:lvl1pPr>
              <a:defRPr/>
            </a:lvl1pPr>
          </a:lstStyle>
          <a:p>
            <a:fld id="{2342CEA3-3058-4D43-AE35-B3DA76CB4003}" type="datetimeFigureOut">
              <a:rPr lang="el-GR" smtClean="0"/>
              <a:pPr/>
              <a:t>02/06/2017</a:t>
            </a:fld>
            <a:endParaRPr lang="el-GR"/>
          </a:p>
        </p:txBody>
      </p:sp>
      <p:sp>
        <p:nvSpPr>
          <p:cNvPr id="7" name="Footer Placeholder 4"/>
          <p:cNvSpPr>
            <a:spLocks noGrp="1"/>
          </p:cNvSpPr>
          <p:nvPr>
            <p:ph type="ftr" sz="quarter" idx="11"/>
          </p:nvPr>
        </p:nvSpPr>
        <p:spPr/>
        <p:txBody>
          <a:bodyPr/>
          <a:lstStyle>
            <a:lvl1pPr>
              <a:defRPr/>
            </a:lvl1pPr>
          </a:lstStyle>
          <a:p>
            <a:endParaRPr lang="el-GR"/>
          </a:p>
        </p:txBody>
      </p:sp>
      <p:sp>
        <p:nvSpPr>
          <p:cNvPr id="8" name="Slide Number Placeholder 5"/>
          <p:cNvSpPr>
            <a:spLocks noGrp="1"/>
          </p:cNvSpPr>
          <p:nvPr>
            <p:ph type="sldNum" sz="quarter" idx="12"/>
          </p:nvPr>
        </p:nvSpPr>
        <p:spPr/>
        <p:txBody>
          <a:bodyPr/>
          <a:lstStyle>
            <a:lvl1pPr>
              <a:defRPr/>
            </a:lvl1pPr>
          </a:lstStyle>
          <a:p>
            <a:fld id="{D3F1D1C4-C2D9-4231-9FB2-B2D9D97AA41D}" type="slidenum">
              <a:rPr lang="el-GR" smtClean="0"/>
              <a:pPr/>
              <a:t>‹#›</a:t>
            </a:fld>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286000" y="4167187"/>
            <a:ext cx="6208713" cy="1362075"/>
          </a:xfrm>
        </p:spPr>
        <p:txBody>
          <a:bodyPr anchor="t"/>
          <a:lstStyle>
            <a:lvl1pPr algn="l">
              <a:defRPr sz="4000" b="1" cap="all"/>
            </a:lvl1pPr>
          </a:lstStyle>
          <a:p>
            <a:r>
              <a:rPr lang="el-GR" smtClean="0"/>
              <a:t>Kλικ για επεξεργασία του τίτλου</a:t>
            </a:r>
            <a:endParaRPr lang="en-US"/>
          </a:p>
        </p:txBody>
      </p:sp>
      <p:sp>
        <p:nvSpPr>
          <p:cNvPr id="3" name="Text Placeholder 2"/>
          <p:cNvSpPr>
            <a:spLocks noGrp="1"/>
          </p:cNvSpPr>
          <p:nvPr>
            <p:ph type="body" idx="1"/>
          </p:nvPr>
        </p:nvSpPr>
        <p:spPr>
          <a:xfrm>
            <a:off x="2286000" y="2667000"/>
            <a:ext cx="620871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Date Placeholder 3"/>
          <p:cNvSpPr>
            <a:spLocks noGrp="1"/>
          </p:cNvSpPr>
          <p:nvPr>
            <p:ph type="dt" sz="half" idx="10"/>
          </p:nvPr>
        </p:nvSpPr>
        <p:spPr/>
        <p:txBody>
          <a:bodyPr/>
          <a:lstStyle>
            <a:lvl1pPr>
              <a:defRPr/>
            </a:lvl1pPr>
          </a:lstStyle>
          <a:p>
            <a:fld id="{2342CEA3-3058-4D43-AE35-B3DA76CB4003}" type="datetimeFigureOut">
              <a:rPr lang="el-GR" smtClean="0"/>
              <a:pPr/>
              <a:t>02/06/2017</a:t>
            </a:fld>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D3F1D1C4-C2D9-4231-9FB2-B2D9D97AA41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Kλικ για επεξεργασία του τίτλου</a:t>
            </a:r>
            <a:endParaRPr lang="en-US"/>
          </a:p>
        </p:txBody>
      </p:sp>
      <p:sp>
        <p:nvSpPr>
          <p:cNvPr id="3" name="Content Placeholder 2"/>
          <p:cNvSpPr>
            <a:spLocks noGrp="1"/>
          </p:cNvSpPr>
          <p:nvPr>
            <p:ph sz="half" idx="1"/>
          </p:nvPr>
        </p:nvSpPr>
        <p:spPr>
          <a:xfrm>
            <a:off x="1371600" y="1219200"/>
            <a:ext cx="35814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Content Placeholder 3"/>
          <p:cNvSpPr>
            <a:spLocks noGrp="1"/>
          </p:cNvSpPr>
          <p:nvPr>
            <p:ph sz="half" idx="2"/>
          </p:nvPr>
        </p:nvSpPr>
        <p:spPr>
          <a:xfrm>
            <a:off x="5105400" y="1219200"/>
            <a:ext cx="35814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Date Placeholder 3"/>
          <p:cNvSpPr>
            <a:spLocks noGrp="1"/>
          </p:cNvSpPr>
          <p:nvPr>
            <p:ph type="dt" sz="half" idx="10"/>
          </p:nvPr>
        </p:nvSpPr>
        <p:spPr/>
        <p:txBody>
          <a:bodyPr/>
          <a:lstStyle>
            <a:lvl1pPr>
              <a:defRPr/>
            </a:lvl1pPr>
          </a:lstStyle>
          <a:p>
            <a:fld id="{2342CEA3-3058-4D43-AE35-B3DA76CB4003}" type="datetimeFigureOut">
              <a:rPr lang="el-GR" smtClean="0"/>
              <a:pPr/>
              <a:t>02/06/2017</a:t>
            </a:fld>
            <a:endParaRPr lang="el-GR"/>
          </a:p>
        </p:txBody>
      </p:sp>
      <p:sp>
        <p:nvSpPr>
          <p:cNvPr id="6" name="Footer Placeholder 4"/>
          <p:cNvSpPr>
            <a:spLocks noGrp="1"/>
          </p:cNvSpPr>
          <p:nvPr>
            <p:ph type="ftr" sz="quarter" idx="11"/>
          </p:nvPr>
        </p:nvSpPr>
        <p:spPr/>
        <p:txBody>
          <a:bodyPr/>
          <a:lstStyle>
            <a:lvl1pPr>
              <a:defRPr/>
            </a:lvl1pPr>
          </a:lstStyle>
          <a:p>
            <a:endParaRPr lang="el-GR"/>
          </a:p>
        </p:txBody>
      </p:sp>
      <p:sp>
        <p:nvSpPr>
          <p:cNvPr id="7" name="Slide Number Placeholder 5"/>
          <p:cNvSpPr>
            <a:spLocks noGrp="1"/>
          </p:cNvSpPr>
          <p:nvPr>
            <p:ph type="sldNum" sz="quarter" idx="12"/>
          </p:nvPr>
        </p:nvSpPr>
        <p:spPr/>
        <p:txBody>
          <a:bodyPr/>
          <a:lstStyle>
            <a:lvl1pPr>
              <a:defRPr/>
            </a:lvl1p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Kλικ για επεξεργασία του τίτλου</a:t>
            </a:r>
            <a:endParaRPr lang="en-US"/>
          </a:p>
        </p:txBody>
      </p:sp>
      <p:sp>
        <p:nvSpPr>
          <p:cNvPr id="3" name="Text Placeholder 2"/>
          <p:cNvSpPr>
            <a:spLocks noGrp="1"/>
          </p:cNvSpPr>
          <p:nvPr>
            <p:ph type="body" idx="1"/>
          </p:nvPr>
        </p:nvSpPr>
        <p:spPr>
          <a:xfrm>
            <a:off x="1371600" y="1265238"/>
            <a:ext cx="35801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Content Placeholder 3"/>
          <p:cNvSpPr>
            <a:spLocks noGrp="1"/>
          </p:cNvSpPr>
          <p:nvPr>
            <p:ph sz="half" idx="2"/>
          </p:nvPr>
        </p:nvSpPr>
        <p:spPr>
          <a:xfrm>
            <a:off x="1371600" y="1981200"/>
            <a:ext cx="3580113"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5105280" y="1265238"/>
            <a:ext cx="35815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Content Placeholder 5"/>
          <p:cNvSpPr>
            <a:spLocks noGrp="1"/>
          </p:cNvSpPr>
          <p:nvPr>
            <p:ph sz="quarter" idx="4"/>
          </p:nvPr>
        </p:nvSpPr>
        <p:spPr>
          <a:xfrm>
            <a:off x="5105280" y="1981200"/>
            <a:ext cx="3581520"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Date Placeholder 3"/>
          <p:cNvSpPr>
            <a:spLocks noGrp="1"/>
          </p:cNvSpPr>
          <p:nvPr>
            <p:ph type="dt" sz="half" idx="10"/>
          </p:nvPr>
        </p:nvSpPr>
        <p:spPr/>
        <p:txBody>
          <a:bodyPr/>
          <a:lstStyle>
            <a:lvl1pPr>
              <a:defRPr/>
            </a:lvl1pPr>
          </a:lstStyle>
          <a:p>
            <a:fld id="{2342CEA3-3058-4D43-AE35-B3DA76CB4003}" type="datetimeFigureOut">
              <a:rPr lang="el-GR" smtClean="0"/>
              <a:pPr/>
              <a:t>02/06/2017</a:t>
            </a:fld>
            <a:endParaRPr lang="el-GR"/>
          </a:p>
        </p:txBody>
      </p:sp>
      <p:sp>
        <p:nvSpPr>
          <p:cNvPr id="8" name="Footer Placeholder 4"/>
          <p:cNvSpPr>
            <a:spLocks noGrp="1"/>
          </p:cNvSpPr>
          <p:nvPr>
            <p:ph type="ftr" sz="quarter" idx="11"/>
          </p:nvPr>
        </p:nvSpPr>
        <p:spPr/>
        <p:txBody>
          <a:bodyPr/>
          <a:lstStyle>
            <a:lvl1pPr>
              <a:defRPr/>
            </a:lvl1pPr>
          </a:lstStyle>
          <a:p>
            <a:endParaRPr lang="el-GR"/>
          </a:p>
        </p:txBody>
      </p:sp>
      <p:sp>
        <p:nvSpPr>
          <p:cNvPr id="9" name="Slide Number Placeholder 5"/>
          <p:cNvSpPr>
            <a:spLocks noGrp="1"/>
          </p:cNvSpPr>
          <p:nvPr>
            <p:ph type="sldNum" sz="quarter" idx="12"/>
          </p:nvPr>
        </p:nvSpPr>
        <p:spPr/>
        <p:txBody>
          <a:bodyPr/>
          <a:lstStyle>
            <a:lvl1pPr>
              <a:defRPr/>
            </a:lvl1p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Kλικ για επεξεργασία του τίτλου</a:t>
            </a:r>
            <a:endParaRPr lang="en-US"/>
          </a:p>
        </p:txBody>
      </p:sp>
      <p:sp>
        <p:nvSpPr>
          <p:cNvPr id="3" name="Date Placeholder 3"/>
          <p:cNvSpPr>
            <a:spLocks noGrp="1"/>
          </p:cNvSpPr>
          <p:nvPr>
            <p:ph type="dt" sz="half" idx="10"/>
          </p:nvPr>
        </p:nvSpPr>
        <p:spPr/>
        <p:txBody>
          <a:bodyPr/>
          <a:lstStyle>
            <a:lvl1pPr>
              <a:defRPr/>
            </a:lvl1pPr>
          </a:lstStyle>
          <a:p>
            <a:fld id="{2342CEA3-3058-4D43-AE35-B3DA76CB4003}" type="datetimeFigureOut">
              <a:rPr lang="el-GR" smtClean="0"/>
              <a:pPr/>
              <a:t>02/06/2017</a:t>
            </a:fld>
            <a:endParaRPr lang="el-GR"/>
          </a:p>
        </p:txBody>
      </p:sp>
      <p:sp>
        <p:nvSpPr>
          <p:cNvPr id="4" name="Footer Placeholder 4"/>
          <p:cNvSpPr>
            <a:spLocks noGrp="1"/>
          </p:cNvSpPr>
          <p:nvPr>
            <p:ph type="ftr" sz="quarter" idx="11"/>
          </p:nvPr>
        </p:nvSpPr>
        <p:spPr/>
        <p:txBody>
          <a:bodyPr/>
          <a:lstStyle>
            <a:lvl1pPr>
              <a:defRPr/>
            </a:lvl1pPr>
          </a:lstStyle>
          <a:p>
            <a:endParaRPr lang="el-GR"/>
          </a:p>
        </p:txBody>
      </p:sp>
      <p:sp>
        <p:nvSpPr>
          <p:cNvPr id="5" name="Slide Number Placeholder 5"/>
          <p:cNvSpPr>
            <a:spLocks noGrp="1"/>
          </p:cNvSpPr>
          <p:nvPr>
            <p:ph type="sldNum" sz="quarter" idx="12"/>
          </p:nvPr>
        </p:nvSpPr>
        <p:spPr/>
        <p:txBody>
          <a:bodyPr/>
          <a:lstStyle>
            <a:lvl1pPr>
              <a:defRPr/>
            </a:lvl1pPr>
          </a:lstStyle>
          <a:p>
            <a:fld id="{D3F1D1C4-C2D9-4231-9FB2-B2D9D97AA41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342CEA3-3058-4D43-AE35-B3DA76CB4003}" type="datetimeFigureOut">
              <a:rPr lang="el-GR" smtClean="0"/>
              <a:pPr/>
              <a:t>02/06/2017</a:t>
            </a:fld>
            <a:endParaRPr lang="el-GR"/>
          </a:p>
        </p:txBody>
      </p:sp>
      <p:sp>
        <p:nvSpPr>
          <p:cNvPr id="3" name="Footer Placeholder 4"/>
          <p:cNvSpPr>
            <a:spLocks noGrp="1"/>
          </p:cNvSpPr>
          <p:nvPr>
            <p:ph type="ftr" sz="quarter" idx="11"/>
          </p:nvPr>
        </p:nvSpPr>
        <p:spPr/>
        <p:txBody>
          <a:bodyPr/>
          <a:lstStyle>
            <a:lvl1pPr>
              <a:defRPr/>
            </a:lvl1pPr>
          </a:lstStyle>
          <a:p>
            <a:endParaRPr lang="el-GR"/>
          </a:p>
        </p:txBody>
      </p:sp>
      <p:sp>
        <p:nvSpPr>
          <p:cNvPr id="4" name="Slide Number Placeholder 5"/>
          <p:cNvSpPr>
            <a:spLocks noGrp="1"/>
          </p:cNvSpPr>
          <p:nvPr>
            <p:ph type="sldNum" sz="quarter" idx="12"/>
          </p:nvPr>
        </p:nvSpPr>
        <p:spPr/>
        <p:txBody>
          <a:bodyPr/>
          <a:lstStyle>
            <a:lvl1pPr>
              <a:defRPr/>
            </a:lvl1pPr>
          </a:lstStyle>
          <a:p>
            <a:fld id="{D3F1D1C4-C2D9-4231-9FB2-B2D9D97AA41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video" Target="NULL"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3.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371600" y="274638"/>
            <a:ext cx="7315200" cy="7921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l-GR" smtClean="0"/>
              <a:t>Kλικ για επεξεργασία του τίτλου</a:t>
            </a:r>
            <a:endParaRPr lang="en-US" smtClean="0"/>
          </a:p>
        </p:txBody>
      </p:sp>
      <p:sp>
        <p:nvSpPr>
          <p:cNvPr id="1027" name="Text Placeholder 2"/>
          <p:cNvSpPr>
            <a:spLocks noGrp="1"/>
          </p:cNvSpPr>
          <p:nvPr>
            <p:ph type="body" idx="1"/>
          </p:nvPr>
        </p:nvSpPr>
        <p:spPr bwMode="auto">
          <a:xfrm>
            <a:off x="1371600" y="1219200"/>
            <a:ext cx="7315200" cy="4906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2342CEA3-3058-4D43-AE35-B3DA76CB4003}" type="datetimeFigureOut">
              <a:rPr lang="el-GR" smtClean="0"/>
              <a:pPr/>
              <a:t>02/06/2017</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fld id="{D3F1D1C4-C2D9-4231-9FB2-B2D9D97AA41D}" type="slidenum">
              <a:rPr lang="el-GR" smtClean="0"/>
              <a:pPr/>
              <a:t>‹#›</a:t>
            </a:fld>
            <a:endParaRPr lang="el-GR"/>
          </a:p>
        </p:txBody>
      </p:sp>
      <p:cxnSp>
        <p:nvCxnSpPr>
          <p:cNvPr id="10" name="Straight Connector 9"/>
          <p:cNvCxnSpPr/>
          <p:nvPr/>
        </p:nvCxnSpPr>
        <p:spPr>
          <a:xfrm>
            <a:off x="1190625"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Shape">
            <a:hlinkClick r:id="" action="ppaction://media"/>
          </p:cNvPr>
          <p:cNvPicPr>
            <a:picLocks noRot="1" noChangeAspect="1"/>
          </p:cNvPicPr>
          <p:nvPr>
            <a:videoFile r:link="rId18"/>
          </p:nvPr>
        </p:nvPicPr>
        <p:blipFill>
          <a:blip r:embed="rId19" cstate="print"/>
          <a:srcRect/>
          <a:stretch>
            <a:fillRect/>
          </a:stretch>
        </p:blipFill>
        <p:spPr bwMode="auto">
          <a:xfrm>
            <a:off x="-9525" y="0"/>
            <a:ext cx="120015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txStyles>
    <p:titleStyle>
      <a:lvl1pPr algn="l" rtl="0" eaLnBrk="1" fontAlgn="base" hangingPunct="1">
        <a:spcBef>
          <a:spcPct val="0"/>
        </a:spcBef>
        <a:spcAft>
          <a:spcPct val="0"/>
        </a:spcAft>
        <a:defRPr sz="3600" kern="1200">
          <a:solidFill>
            <a:srgbClr val="072C62"/>
          </a:solidFill>
          <a:latin typeface="+mj-lt"/>
          <a:ea typeface="+mj-ea"/>
          <a:cs typeface="+mj-cs"/>
        </a:defRPr>
      </a:lvl1pPr>
      <a:lvl2pPr algn="l" rtl="0" eaLnBrk="1" fontAlgn="base" hangingPunct="1">
        <a:spcBef>
          <a:spcPct val="0"/>
        </a:spcBef>
        <a:spcAft>
          <a:spcPct val="0"/>
        </a:spcAft>
        <a:defRPr sz="3600">
          <a:solidFill>
            <a:srgbClr val="072C62"/>
          </a:solidFill>
          <a:latin typeface="Franklin Gothic Heavy" pitchFamily="34" charset="0"/>
        </a:defRPr>
      </a:lvl2pPr>
      <a:lvl3pPr algn="l" rtl="0" eaLnBrk="1" fontAlgn="base" hangingPunct="1">
        <a:spcBef>
          <a:spcPct val="0"/>
        </a:spcBef>
        <a:spcAft>
          <a:spcPct val="0"/>
        </a:spcAft>
        <a:defRPr sz="3600">
          <a:solidFill>
            <a:srgbClr val="072C62"/>
          </a:solidFill>
          <a:latin typeface="Franklin Gothic Heavy" pitchFamily="34" charset="0"/>
        </a:defRPr>
      </a:lvl3pPr>
      <a:lvl4pPr algn="l" rtl="0" eaLnBrk="1" fontAlgn="base" hangingPunct="1">
        <a:spcBef>
          <a:spcPct val="0"/>
        </a:spcBef>
        <a:spcAft>
          <a:spcPct val="0"/>
        </a:spcAft>
        <a:defRPr sz="3600">
          <a:solidFill>
            <a:srgbClr val="072C62"/>
          </a:solidFill>
          <a:latin typeface="Franklin Gothic Heavy" pitchFamily="34" charset="0"/>
        </a:defRPr>
      </a:lvl4pPr>
      <a:lvl5pPr algn="l" rtl="0" eaLnBrk="1" fontAlgn="base" hangingPunct="1">
        <a:spcBef>
          <a:spcPct val="0"/>
        </a:spcBef>
        <a:spcAft>
          <a:spcPct val="0"/>
        </a:spcAft>
        <a:defRPr sz="3600">
          <a:solidFill>
            <a:srgbClr val="072C62"/>
          </a:solidFill>
          <a:latin typeface="Franklin Gothic Heavy" pitchFamily="34" charset="0"/>
        </a:defRPr>
      </a:lvl5pPr>
      <a:lvl6pPr marL="457200" algn="l" rtl="0" eaLnBrk="1" fontAlgn="base" hangingPunct="1">
        <a:spcBef>
          <a:spcPct val="0"/>
        </a:spcBef>
        <a:spcAft>
          <a:spcPct val="0"/>
        </a:spcAft>
        <a:defRPr sz="3600">
          <a:solidFill>
            <a:srgbClr val="072C62"/>
          </a:solidFill>
          <a:latin typeface="Franklin Gothic Heavy" pitchFamily="34" charset="0"/>
        </a:defRPr>
      </a:lvl6pPr>
      <a:lvl7pPr marL="914400" algn="l" rtl="0" eaLnBrk="1" fontAlgn="base" hangingPunct="1">
        <a:spcBef>
          <a:spcPct val="0"/>
        </a:spcBef>
        <a:spcAft>
          <a:spcPct val="0"/>
        </a:spcAft>
        <a:defRPr sz="3600">
          <a:solidFill>
            <a:srgbClr val="072C62"/>
          </a:solidFill>
          <a:latin typeface="Franklin Gothic Heavy" pitchFamily="34" charset="0"/>
        </a:defRPr>
      </a:lvl7pPr>
      <a:lvl8pPr marL="1371600" algn="l" rtl="0" eaLnBrk="1" fontAlgn="base" hangingPunct="1">
        <a:spcBef>
          <a:spcPct val="0"/>
        </a:spcBef>
        <a:spcAft>
          <a:spcPct val="0"/>
        </a:spcAft>
        <a:defRPr sz="3600">
          <a:solidFill>
            <a:srgbClr val="072C62"/>
          </a:solidFill>
          <a:latin typeface="Franklin Gothic Heavy" pitchFamily="34" charset="0"/>
        </a:defRPr>
      </a:lvl8pPr>
      <a:lvl9pPr marL="1828800" algn="l" rtl="0" eaLnBrk="1" fontAlgn="base" hangingPunct="1">
        <a:spcBef>
          <a:spcPct val="0"/>
        </a:spcBef>
        <a:spcAft>
          <a:spcPct val="0"/>
        </a:spcAft>
        <a:defRPr sz="3600">
          <a:solidFill>
            <a:srgbClr val="072C62"/>
          </a:solidFill>
          <a:latin typeface="Franklin Gothic Heavy" pitchFamily="34" charset="0"/>
        </a:defRPr>
      </a:lvl9pPr>
    </p:titleStyle>
    <p:bodyStyle>
      <a:lvl1pPr algn="l" rtl="0" eaLnBrk="1" fontAlgn="base" hangingPunct="1">
        <a:spcBef>
          <a:spcPct val="20000"/>
        </a:spcBef>
        <a:spcAft>
          <a:spcPct val="0"/>
        </a:spcAft>
        <a:defRPr sz="2000" kern="1200">
          <a:solidFill>
            <a:srgbClr val="072C62"/>
          </a:solidFill>
          <a:latin typeface="+mn-lt"/>
          <a:ea typeface="+mn-ea"/>
          <a:cs typeface="+mn-cs"/>
        </a:defRPr>
      </a:lvl1pPr>
      <a:lvl2pPr algn="l" rtl="0" eaLnBrk="1" fontAlgn="base" hangingPunct="1">
        <a:spcBef>
          <a:spcPct val="20000"/>
        </a:spcBef>
        <a:spcAft>
          <a:spcPct val="0"/>
        </a:spcAft>
        <a:defRPr sz="2000" kern="1200">
          <a:solidFill>
            <a:srgbClr val="072C62"/>
          </a:solidFill>
          <a:latin typeface="+mn-lt"/>
          <a:ea typeface="+mn-ea"/>
          <a:cs typeface="+mn-cs"/>
        </a:defRPr>
      </a:lvl2pPr>
      <a:lvl3pPr algn="l" rtl="0" eaLnBrk="1" fontAlgn="base" hangingPunct="1">
        <a:spcBef>
          <a:spcPct val="20000"/>
        </a:spcBef>
        <a:spcAft>
          <a:spcPct val="0"/>
        </a:spcAft>
        <a:defRPr sz="2000" kern="1200">
          <a:solidFill>
            <a:srgbClr val="072C62"/>
          </a:solidFill>
          <a:latin typeface="+mn-lt"/>
          <a:ea typeface="+mn-ea"/>
          <a:cs typeface="+mn-cs"/>
        </a:defRPr>
      </a:lvl3pPr>
      <a:lvl4pPr algn="l" rtl="0" eaLnBrk="1" fontAlgn="base" hangingPunct="1">
        <a:spcBef>
          <a:spcPct val="20000"/>
        </a:spcBef>
        <a:spcAft>
          <a:spcPct val="0"/>
        </a:spcAft>
        <a:defRPr sz="2000" kern="1200">
          <a:solidFill>
            <a:srgbClr val="072C62"/>
          </a:solidFill>
          <a:latin typeface="+mn-lt"/>
          <a:ea typeface="+mn-ea"/>
          <a:cs typeface="+mn-cs"/>
        </a:defRPr>
      </a:lvl4pPr>
      <a:lvl5pPr algn="l" rtl="0" eaLnBrk="1" fontAlgn="base" hangingPunct="1">
        <a:spcBef>
          <a:spcPct val="20000"/>
        </a:spcBef>
        <a:spcAft>
          <a:spcPct val="0"/>
        </a:spcAft>
        <a:defRPr sz="2000" kern="1200">
          <a:solidFill>
            <a:srgbClr val="072C6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8434" name="Picture 6"/>
          <p:cNvPicPr>
            <a:picLocks noChangeAspect="1"/>
          </p:cNvPicPr>
          <p:nvPr/>
        </p:nvPicPr>
        <p:blipFill>
          <a:blip r:embed="rId18" cstate="print"/>
          <a:srcRect/>
          <a:stretch>
            <a:fillRect/>
          </a:stretch>
        </p:blipFill>
        <p:spPr bwMode="auto">
          <a:xfrm>
            <a:off x="0" y="-3175"/>
            <a:ext cx="1201738" cy="6867525"/>
          </a:xfrm>
          <a:prstGeom prst="rect">
            <a:avLst/>
          </a:prstGeom>
          <a:noFill/>
          <a:ln w="9525">
            <a:noFill/>
            <a:miter lim="800000"/>
            <a:headEnd/>
            <a:tailEnd/>
          </a:ln>
        </p:spPr>
      </p:pic>
      <p:sp>
        <p:nvSpPr>
          <p:cNvPr id="18435" name="Title Placeholder 1"/>
          <p:cNvSpPr>
            <a:spLocks noGrp="1"/>
          </p:cNvSpPr>
          <p:nvPr>
            <p:ph type="title"/>
          </p:nvPr>
        </p:nvSpPr>
        <p:spPr bwMode="auto">
          <a:xfrm>
            <a:off x="1371600" y="274638"/>
            <a:ext cx="7315200" cy="7921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l-GR" smtClean="0"/>
              <a:t>Kλικ για επεξεργασία του τίτλου</a:t>
            </a:r>
            <a:endParaRPr lang="en-US" smtClean="0"/>
          </a:p>
        </p:txBody>
      </p:sp>
      <p:sp>
        <p:nvSpPr>
          <p:cNvPr id="18436" name="Text Placeholder 2"/>
          <p:cNvSpPr>
            <a:spLocks noGrp="1"/>
          </p:cNvSpPr>
          <p:nvPr>
            <p:ph type="body" idx="1"/>
          </p:nvPr>
        </p:nvSpPr>
        <p:spPr bwMode="auto">
          <a:xfrm>
            <a:off x="1371600" y="1219200"/>
            <a:ext cx="7315200" cy="4906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87B546A1-E779-4F7E-B156-F1F78BDFC63B}" type="datetimeFigureOut">
              <a:rPr lang="en-US"/>
              <a:pPr>
                <a:defRPr/>
              </a:pPr>
              <a:t>6/2/2017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52B42BD2-5326-4C1B-AA60-F19BB8D236AB}" type="slidenum">
              <a:rPr lang="en-US"/>
              <a:pPr>
                <a:defRPr/>
              </a:pPr>
              <a:t>‹#›</a:t>
            </a:fld>
            <a:endParaRPr lang="en-US"/>
          </a:p>
        </p:txBody>
      </p:sp>
      <p:cxnSp>
        <p:nvCxnSpPr>
          <p:cNvPr id="10" name="Straight Connector 9"/>
          <p:cNvCxnSpPr/>
          <p:nvPr/>
        </p:nvCxnSpPr>
        <p:spPr>
          <a:xfrm>
            <a:off x="1190625"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iming>
    <p:tnLst>
      <p:par>
        <p:cTn id="1" dur="indefinite" restart="never" nodeType="tmRoot"/>
      </p:par>
    </p:tnLst>
  </p:timing>
  <p:txStyles>
    <p:titleStyle>
      <a:lvl1pPr algn="l" rtl="0" eaLnBrk="1" fontAlgn="base" hangingPunct="1">
        <a:spcBef>
          <a:spcPct val="0"/>
        </a:spcBef>
        <a:spcAft>
          <a:spcPct val="0"/>
        </a:spcAft>
        <a:defRPr sz="3600" kern="1200">
          <a:solidFill>
            <a:srgbClr val="072C62"/>
          </a:solidFill>
          <a:latin typeface="+mj-lt"/>
          <a:ea typeface="+mj-ea"/>
          <a:cs typeface="+mj-cs"/>
        </a:defRPr>
      </a:lvl1pPr>
      <a:lvl2pPr algn="l" rtl="0" eaLnBrk="1" fontAlgn="base" hangingPunct="1">
        <a:spcBef>
          <a:spcPct val="0"/>
        </a:spcBef>
        <a:spcAft>
          <a:spcPct val="0"/>
        </a:spcAft>
        <a:defRPr sz="3600">
          <a:solidFill>
            <a:srgbClr val="072C62"/>
          </a:solidFill>
          <a:latin typeface="Franklin Gothic Heavy" pitchFamily="34" charset="0"/>
        </a:defRPr>
      </a:lvl2pPr>
      <a:lvl3pPr algn="l" rtl="0" eaLnBrk="1" fontAlgn="base" hangingPunct="1">
        <a:spcBef>
          <a:spcPct val="0"/>
        </a:spcBef>
        <a:spcAft>
          <a:spcPct val="0"/>
        </a:spcAft>
        <a:defRPr sz="3600">
          <a:solidFill>
            <a:srgbClr val="072C62"/>
          </a:solidFill>
          <a:latin typeface="Franklin Gothic Heavy" pitchFamily="34" charset="0"/>
        </a:defRPr>
      </a:lvl3pPr>
      <a:lvl4pPr algn="l" rtl="0" eaLnBrk="1" fontAlgn="base" hangingPunct="1">
        <a:spcBef>
          <a:spcPct val="0"/>
        </a:spcBef>
        <a:spcAft>
          <a:spcPct val="0"/>
        </a:spcAft>
        <a:defRPr sz="3600">
          <a:solidFill>
            <a:srgbClr val="072C62"/>
          </a:solidFill>
          <a:latin typeface="Franklin Gothic Heavy" pitchFamily="34" charset="0"/>
        </a:defRPr>
      </a:lvl4pPr>
      <a:lvl5pPr algn="l" rtl="0" eaLnBrk="1" fontAlgn="base" hangingPunct="1">
        <a:spcBef>
          <a:spcPct val="0"/>
        </a:spcBef>
        <a:spcAft>
          <a:spcPct val="0"/>
        </a:spcAft>
        <a:defRPr sz="3600">
          <a:solidFill>
            <a:srgbClr val="072C62"/>
          </a:solidFill>
          <a:latin typeface="Franklin Gothic Heavy" pitchFamily="34" charset="0"/>
        </a:defRPr>
      </a:lvl5pPr>
      <a:lvl6pPr marL="457200" algn="l" rtl="0" eaLnBrk="1" fontAlgn="base" hangingPunct="1">
        <a:spcBef>
          <a:spcPct val="0"/>
        </a:spcBef>
        <a:spcAft>
          <a:spcPct val="0"/>
        </a:spcAft>
        <a:defRPr sz="3600">
          <a:solidFill>
            <a:srgbClr val="072C62"/>
          </a:solidFill>
          <a:latin typeface="Franklin Gothic Heavy" pitchFamily="34" charset="0"/>
        </a:defRPr>
      </a:lvl6pPr>
      <a:lvl7pPr marL="914400" algn="l" rtl="0" eaLnBrk="1" fontAlgn="base" hangingPunct="1">
        <a:spcBef>
          <a:spcPct val="0"/>
        </a:spcBef>
        <a:spcAft>
          <a:spcPct val="0"/>
        </a:spcAft>
        <a:defRPr sz="3600">
          <a:solidFill>
            <a:srgbClr val="072C62"/>
          </a:solidFill>
          <a:latin typeface="Franklin Gothic Heavy" pitchFamily="34" charset="0"/>
        </a:defRPr>
      </a:lvl7pPr>
      <a:lvl8pPr marL="1371600" algn="l" rtl="0" eaLnBrk="1" fontAlgn="base" hangingPunct="1">
        <a:spcBef>
          <a:spcPct val="0"/>
        </a:spcBef>
        <a:spcAft>
          <a:spcPct val="0"/>
        </a:spcAft>
        <a:defRPr sz="3600">
          <a:solidFill>
            <a:srgbClr val="072C62"/>
          </a:solidFill>
          <a:latin typeface="Franklin Gothic Heavy" pitchFamily="34" charset="0"/>
        </a:defRPr>
      </a:lvl8pPr>
      <a:lvl9pPr marL="1828800" algn="l" rtl="0" eaLnBrk="1" fontAlgn="base" hangingPunct="1">
        <a:spcBef>
          <a:spcPct val="0"/>
        </a:spcBef>
        <a:spcAft>
          <a:spcPct val="0"/>
        </a:spcAft>
        <a:defRPr sz="3600">
          <a:solidFill>
            <a:srgbClr val="072C62"/>
          </a:solidFill>
          <a:latin typeface="Franklin Gothic Heavy" pitchFamily="34" charset="0"/>
        </a:defRPr>
      </a:lvl9pPr>
    </p:titleStyle>
    <p:bodyStyle>
      <a:lvl1pPr algn="l" rtl="0" eaLnBrk="1" fontAlgn="base" hangingPunct="1">
        <a:spcBef>
          <a:spcPct val="20000"/>
        </a:spcBef>
        <a:spcAft>
          <a:spcPct val="0"/>
        </a:spcAft>
        <a:defRPr sz="2000" kern="1200">
          <a:solidFill>
            <a:srgbClr val="072C62"/>
          </a:solidFill>
          <a:latin typeface="+mn-lt"/>
          <a:ea typeface="+mn-ea"/>
          <a:cs typeface="+mn-cs"/>
        </a:defRPr>
      </a:lvl1pPr>
      <a:lvl2pPr algn="l" rtl="0" eaLnBrk="1" fontAlgn="base" hangingPunct="1">
        <a:spcBef>
          <a:spcPct val="20000"/>
        </a:spcBef>
        <a:spcAft>
          <a:spcPct val="0"/>
        </a:spcAft>
        <a:defRPr sz="2000" kern="1200">
          <a:solidFill>
            <a:srgbClr val="072C62"/>
          </a:solidFill>
          <a:latin typeface="+mn-lt"/>
          <a:ea typeface="+mn-ea"/>
          <a:cs typeface="+mn-cs"/>
        </a:defRPr>
      </a:lvl2pPr>
      <a:lvl3pPr algn="l" rtl="0" eaLnBrk="1" fontAlgn="base" hangingPunct="1">
        <a:spcBef>
          <a:spcPct val="20000"/>
        </a:spcBef>
        <a:spcAft>
          <a:spcPct val="0"/>
        </a:spcAft>
        <a:defRPr sz="2000" kern="1200">
          <a:solidFill>
            <a:srgbClr val="072C62"/>
          </a:solidFill>
          <a:latin typeface="+mn-lt"/>
          <a:ea typeface="+mn-ea"/>
          <a:cs typeface="+mn-cs"/>
        </a:defRPr>
      </a:lvl3pPr>
      <a:lvl4pPr algn="l" rtl="0" eaLnBrk="1" fontAlgn="base" hangingPunct="1">
        <a:spcBef>
          <a:spcPct val="20000"/>
        </a:spcBef>
        <a:spcAft>
          <a:spcPct val="0"/>
        </a:spcAft>
        <a:defRPr sz="2000" kern="1200">
          <a:solidFill>
            <a:srgbClr val="072C62"/>
          </a:solidFill>
          <a:latin typeface="+mn-lt"/>
          <a:ea typeface="+mn-ea"/>
          <a:cs typeface="+mn-cs"/>
        </a:defRPr>
      </a:lvl4pPr>
      <a:lvl5pPr algn="l" rtl="0" eaLnBrk="1" fontAlgn="base" hangingPunct="1">
        <a:spcBef>
          <a:spcPct val="20000"/>
        </a:spcBef>
        <a:spcAft>
          <a:spcPct val="0"/>
        </a:spcAft>
        <a:defRPr sz="2000" kern="1200">
          <a:solidFill>
            <a:srgbClr val="072C6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1.gi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2.gif"/><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3.gif"/><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4.gif"/><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14282" y="0"/>
            <a:ext cx="8572560" cy="1785926"/>
          </a:xfrm>
        </p:spPr>
        <p:txBody>
          <a:bodyPr>
            <a:noAutofit/>
          </a:bodyPr>
          <a:lstStyle/>
          <a:p>
            <a:pPr algn="ctr"/>
            <a:r>
              <a:rPr lang="el-GR" sz="2000" b="1" dirty="0" smtClean="0"/>
              <a:t>ΑΝΑΔΙΑΡΘΡΩΣΗ ΤΩΝ ΜΟΝΑΔΩΝ ΨΥΧΙΚΗΣ ΥΓΕΙΑΣ ΤΗΣ ΕΤΑΙΡΙΑΣ ΚΟΙΝΩΝΙΚΗΣ ΨΥΧΙΑΤΡΙΚΗΣ ΚΑΙ ΨΥΧΙΚΗΣ ΥΓΕΙΑΣ ΜΕ ΤΗΝ ΕΦΑΡΜΟΓΗ ΤΟΥ ΝΕΟΥ ΣΥΣΤΗΜΑΤΟΣ ΚΟΣΤΟΛΟΓΗΣΗΣ.</a:t>
            </a:r>
            <a:r>
              <a:rPr lang="el-GR" sz="2000" dirty="0" smtClean="0"/>
              <a:t/>
            </a:r>
            <a:br>
              <a:rPr lang="el-GR" sz="2000" dirty="0" smtClean="0"/>
            </a:br>
            <a:endParaRPr lang="el-GR" sz="2000" dirty="0"/>
          </a:p>
        </p:txBody>
      </p:sp>
      <p:sp>
        <p:nvSpPr>
          <p:cNvPr id="3" name="2 - Υπότιτλος"/>
          <p:cNvSpPr>
            <a:spLocks noGrp="1"/>
          </p:cNvSpPr>
          <p:nvPr>
            <p:ph type="subTitle" idx="1"/>
          </p:nvPr>
        </p:nvSpPr>
        <p:spPr>
          <a:xfrm>
            <a:off x="0" y="1643050"/>
            <a:ext cx="8715404" cy="571504"/>
          </a:xfrm>
        </p:spPr>
        <p:txBody>
          <a:bodyPr>
            <a:normAutofit fontScale="85000" lnSpcReduction="10000"/>
          </a:bodyPr>
          <a:lstStyle/>
          <a:p>
            <a:pPr algn="ctr"/>
            <a:r>
              <a:rPr lang="el-GR" dirty="0" smtClean="0"/>
              <a:t>Τσιακίρη Α., Καλλία Ι., </a:t>
            </a:r>
            <a:r>
              <a:rPr lang="el-GR" dirty="0" err="1" smtClean="0"/>
              <a:t>Ταταρίδης</a:t>
            </a:r>
            <a:r>
              <a:rPr lang="el-GR" dirty="0" smtClean="0"/>
              <a:t> Δ., Κατσίκα Χ., </a:t>
            </a:r>
            <a:r>
              <a:rPr lang="el-GR" dirty="0" err="1" smtClean="0"/>
              <a:t>Βασιλούδη</a:t>
            </a:r>
            <a:r>
              <a:rPr lang="el-GR" dirty="0" smtClean="0"/>
              <a:t> Σ., Φραγκούλη Α.</a:t>
            </a:r>
          </a:p>
        </p:txBody>
      </p:sp>
      <p:pic>
        <p:nvPicPr>
          <p:cNvPr id="3074" name="Picture 2" descr="http://www.24psychiatric2016.gr/images/24psych_03.png"/>
          <p:cNvPicPr>
            <a:picLocks noChangeAspect="1" noChangeArrowheads="1"/>
          </p:cNvPicPr>
          <p:nvPr/>
        </p:nvPicPr>
        <p:blipFill>
          <a:blip r:embed="rId3" cstate="print"/>
          <a:srcRect/>
          <a:stretch>
            <a:fillRect/>
          </a:stretch>
        </p:blipFill>
        <p:spPr bwMode="auto">
          <a:xfrm>
            <a:off x="6866951" y="5786454"/>
            <a:ext cx="2277049" cy="1071545"/>
          </a:xfrm>
          <a:prstGeom prst="rect">
            <a:avLst/>
          </a:prstGeom>
          <a:noFill/>
        </p:spPr>
      </p:pic>
      <p:pic>
        <p:nvPicPr>
          <p:cNvPr id="1026" name="Picture 2" descr="C:\Users\user\Desktop\new_logo.png"/>
          <p:cNvPicPr>
            <a:picLocks noChangeAspect="1" noChangeArrowheads="1"/>
          </p:cNvPicPr>
          <p:nvPr/>
        </p:nvPicPr>
        <p:blipFill>
          <a:blip r:embed="rId4" cstate="print"/>
          <a:srcRect/>
          <a:stretch>
            <a:fillRect/>
          </a:stretch>
        </p:blipFill>
        <p:spPr bwMode="auto">
          <a:xfrm>
            <a:off x="2857488" y="2357430"/>
            <a:ext cx="3143240" cy="857233"/>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285852" y="274638"/>
            <a:ext cx="7643866" cy="1582726"/>
          </a:xfrm>
        </p:spPr>
        <p:txBody>
          <a:bodyPr>
            <a:noAutofit/>
          </a:bodyPr>
          <a:lstStyle/>
          <a:p>
            <a:r>
              <a:rPr lang="el-GR" sz="2400" b="1" u="sng" dirty="0" smtClean="0"/>
              <a:t>«Μνημόνιο συνεργασίας μεταξύ του Επιτρόπου Απασχόλησης Κοινωνικών Υποθέσεων και Ένταξης κυρίου </a:t>
            </a:r>
            <a:r>
              <a:rPr lang="en-US" sz="2400" b="1" u="sng" dirty="0" smtClean="0"/>
              <a:t>Laszlo </a:t>
            </a:r>
            <a:r>
              <a:rPr lang="en-US" sz="2400" b="1" u="sng" dirty="0" err="1" smtClean="0"/>
              <a:t>Andor</a:t>
            </a:r>
            <a:r>
              <a:rPr lang="en-US" sz="2400" b="1" u="sng" dirty="0" smtClean="0"/>
              <a:t> </a:t>
            </a:r>
            <a:r>
              <a:rPr lang="el-GR" sz="2400" b="1" u="sng" dirty="0" smtClean="0"/>
              <a:t>και του κου Ανδρέα </a:t>
            </a:r>
            <a:r>
              <a:rPr lang="el-GR" sz="2400" b="1" u="sng" dirty="0" err="1" smtClean="0"/>
              <a:t>Λυκουρέντζου</a:t>
            </a:r>
            <a:r>
              <a:rPr lang="el-GR" sz="2400" b="1" u="sng" dirty="0" smtClean="0"/>
              <a:t>», 24/4/13</a:t>
            </a:r>
            <a:endParaRPr lang="el-GR" sz="2400" b="1" u="sng" dirty="0"/>
          </a:p>
        </p:txBody>
      </p:sp>
      <p:sp>
        <p:nvSpPr>
          <p:cNvPr id="3" name="2 - Θέση περιεχομένου"/>
          <p:cNvSpPr>
            <a:spLocks noGrp="1"/>
          </p:cNvSpPr>
          <p:nvPr>
            <p:ph idx="1"/>
          </p:nvPr>
        </p:nvSpPr>
        <p:spPr>
          <a:xfrm>
            <a:off x="1285852" y="2143116"/>
            <a:ext cx="7400948" cy="4357718"/>
          </a:xfrm>
        </p:spPr>
        <p:txBody>
          <a:bodyPr>
            <a:normAutofit/>
          </a:bodyPr>
          <a:lstStyle/>
          <a:p>
            <a:pPr>
              <a:buNone/>
            </a:pPr>
            <a:r>
              <a:rPr lang="el-GR" b="1" u="sng" dirty="0" smtClean="0"/>
              <a:t>Δεσμεύσεις:</a:t>
            </a:r>
          </a:p>
          <a:p>
            <a:r>
              <a:rPr lang="el-GR" dirty="0" smtClean="0"/>
              <a:t>Στη φιλοσοφία, στις αρχές και στους στόχους της ΨΜ</a:t>
            </a:r>
          </a:p>
          <a:p>
            <a:r>
              <a:rPr lang="el-GR" dirty="0" smtClean="0"/>
              <a:t>Στην προώθηση των μεταρρυθμίσεων του τομέα της ΨΥ</a:t>
            </a:r>
          </a:p>
          <a:p>
            <a:r>
              <a:rPr lang="el-GR" dirty="0" smtClean="0"/>
              <a:t>Στην προώθηση μέτρων</a:t>
            </a:r>
          </a:p>
          <a:p>
            <a:r>
              <a:rPr lang="el-GR" dirty="0" smtClean="0"/>
              <a:t>Στην χρηματοδότηση των νέων ΜΨΥ των ΝΠΔΔ</a:t>
            </a:r>
          </a:p>
          <a:p>
            <a:r>
              <a:rPr lang="el-GR" dirty="0" smtClean="0"/>
              <a:t>Στην χρηματοδότηση των νέων ΜΨΥ των ΝΠΙΔ</a:t>
            </a:r>
          </a:p>
          <a:p>
            <a:r>
              <a:rPr lang="el-GR" dirty="0" smtClean="0"/>
              <a:t>Στην στελέχωση των νέων ΜΨΥ ΝΠΙΔ</a:t>
            </a:r>
          </a:p>
          <a:p>
            <a:r>
              <a:rPr lang="el-GR" dirty="0" smtClean="0"/>
              <a:t>Στην ανάπτυξη και εφαρμογή επαρκούς μεθόδου συλλογής πληροφοριών</a:t>
            </a:r>
          </a:p>
          <a:p>
            <a:endParaRPr lang="el-GR" dirty="0" smtClean="0"/>
          </a:p>
          <a:p>
            <a:endParaRPr lang="el-GR" dirty="0"/>
          </a:p>
        </p:txBody>
      </p:sp>
      <p:pic>
        <p:nvPicPr>
          <p:cNvPr id="10242" name="Picture 2" descr="E:\ANIMATED PPT\3d figures\stick_figures_hand_shake_anim_500_clr_5658.gif"/>
          <p:cNvPicPr>
            <a:picLocks noChangeAspect="1" noChangeArrowheads="1" noCrop="1"/>
          </p:cNvPicPr>
          <p:nvPr/>
        </p:nvPicPr>
        <p:blipFill>
          <a:blip r:embed="rId2" cstate="print"/>
          <a:srcRect/>
          <a:stretch>
            <a:fillRect/>
          </a:stretch>
        </p:blipFill>
        <p:spPr bwMode="auto">
          <a:xfrm>
            <a:off x="7072330" y="1643050"/>
            <a:ext cx="1804987" cy="3595696"/>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28728" y="214290"/>
            <a:ext cx="7315200" cy="1500198"/>
          </a:xfrm>
        </p:spPr>
        <p:txBody>
          <a:bodyPr>
            <a:noAutofit/>
          </a:bodyPr>
          <a:lstStyle/>
          <a:p>
            <a:r>
              <a:rPr lang="el-GR" sz="2400" b="1" u="sng" dirty="0" smtClean="0"/>
              <a:t>«Μνημόνιο συνεργασίας μεταξύ του Επιτρόπου Απασχόλησης Κοινωνικών Υποθέσεων και Ένταξης κυρίου </a:t>
            </a:r>
            <a:r>
              <a:rPr lang="en-US" sz="2400" b="1" u="sng" dirty="0" smtClean="0"/>
              <a:t>Laszlo </a:t>
            </a:r>
            <a:r>
              <a:rPr lang="en-US" sz="2400" b="1" u="sng" dirty="0" err="1" smtClean="0"/>
              <a:t>Andor</a:t>
            </a:r>
            <a:r>
              <a:rPr lang="en-US" sz="2400" b="1" u="sng" dirty="0" smtClean="0"/>
              <a:t> </a:t>
            </a:r>
            <a:r>
              <a:rPr lang="el-GR" sz="2400" b="1" u="sng" dirty="0" smtClean="0"/>
              <a:t>και του κου Ανδρέα </a:t>
            </a:r>
            <a:r>
              <a:rPr lang="el-GR" sz="2400" b="1" u="sng" dirty="0" err="1" smtClean="0"/>
              <a:t>Λυκουρέντζου</a:t>
            </a:r>
            <a:r>
              <a:rPr lang="el-GR" sz="2400" b="1" u="sng" dirty="0" smtClean="0"/>
              <a:t>», 24/4/13</a:t>
            </a:r>
            <a:endParaRPr lang="el-GR" sz="2400" b="1" u="sng" dirty="0"/>
          </a:p>
        </p:txBody>
      </p:sp>
      <p:sp>
        <p:nvSpPr>
          <p:cNvPr id="3" name="2 - Θέση περιεχομένου"/>
          <p:cNvSpPr>
            <a:spLocks noGrp="1"/>
          </p:cNvSpPr>
          <p:nvPr>
            <p:ph idx="1"/>
          </p:nvPr>
        </p:nvSpPr>
        <p:spPr>
          <a:xfrm>
            <a:off x="1428728" y="1857364"/>
            <a:ext cx="7258072" cy="4786346"/>
          </a:xfrm>
        </p:spPr>
        <p:txBody>
          <a:bodyPr>
            <a:noAutofit/>
          </a:bodyPr>
          <a:lstStyle/>
          <a:p>
            <a:pPr>
              <a:buNone/>
            </a:pPr>
            <a:r>
              <a:rPr lang="el-GR" sz="2000" b="1" u="sng" dirty="0" smtClean="0"/>
              <a:t>Θεματικές Σχεδίου Δράσης:</a:t>
            </a:r>
          </a:p>
          <a:p>
            <a:r>
              <a:rPr lang="el-GR" sz="2000" dirty="0" smtClean="0"/>
              <a:t>Χρηματοδότηση Υπηρεσιών ΨΥ</a:t>
            </a:r>
          </a:p>
          <a:p>
            <a:r>
              <a:rPr lang="el-GR" sz="2000" dirty="0" smtClean="0"/>
              <a:t>Προδιαγραφές νέου Συστήματος ΨΥ</a:t>
            </a:r>
          </a:p>
          <a:p>
            <a:r>
              <a:rPr lang="el-GR" sz="2000" dirty="0" smtClean="0"/>
              <a:t>Πιστοποίηση και αδειοδότηση λειτουργίας δομών</a:t>
            </a:r>
          </a:p>
          <a:p>
            <a:r>
              <a:rPr lang="el-GR" sz="2000" dirty="0" smtClean="0"/>
              <a:t>Πλαίσιο αξιολόγησης ποιότητας των ΜΨΥ</a:t>
            </a:r>
          </a:p>
          <a:p>
            <a:r>
              <a:rPr lang="el-GR" sz="2000" dirty="0" smtClean="0"/>
              <a:t>Ρόλος Ανεξάρτητου Αξιολογητή</a:t>
            </a:r>
          </a:p>
          <a:p>
            <a:r>
              <a:rPr lang="el-GR" sz="2000" dirty="0" smtClean="0"/>
              <a:t>Παρακολούθηση των ΜΨΥ</a:t>
            </a:r>
          </a:p>
          <a:p>
            <a:r>
              <a:rPr lang="el-GR" sz="2000" dirty="0" smtClean="0"/>
              <a:t>Τομεοποίηση της παρεχόμενης υπηρεσίας ΨΥ</a:t>
            </a:r>
          </a:p>
          <a:p>
            <a:r>
              <a:rPr lang="el-GR" sz="2000" dirty="0" smtClean="0"/>
              <a:t>Κατάργηση Ψυχιατρικών Νοσοκομείων</a:t>
            </a:r>
          </a:p>
          <a:p>
            <a:r>
              <a:rPr lang="el-GR" sz="2000" dirty="0" smtClean="0"/>
              <a:t>Ανάπτυξη υπηρεσιών ΨΥ για παιδιά και εφήβους</a:t>
            </a:r>
          </a:p>
          <a:p>
            <a:r>
              <a:rPr lang="el-GR" sz="2000" dirty="0" smtClean="0"/>
              <a:t>Εργασιακή επανένταξη των ληπτών Υπηρεσιών ΨΥ</a:t>
            </a:r>
          </a:p>
          <a:p>
            <a:r>
              <a:rPr lang="el-GR" sz="2000" dirty="0" smtClean="0"/>
              <a:t>Βιωσιμότητα συστήματος</a:t>
            </a:r>
          </a:p>
          <a:p>
            <a:r>
              <a:rPr lang="el-GR" sz="2000" dirty="0" smtClean="0"/>
              <a:t>Χρηματοδότηση των δομών ΨΥ από το ΕΣΠΑ</a:t>
            </a:r>
          </a:p>
          <a:p>
            <a:endParaRPr lang="el-GR" sz="2000" dirty="0" smtClean="0"/>
          </a:p>
          <a:p>
            <a:endParaRPr lang="el-GR" sz="2000" b="1" u="sng" dirty="0"/>
          </a:p>
        </p:txBody>
      </p:sp>
      <p:pic>
        <p:nvPicPr>
          <p:cNvPr id="11266" name="Picture 2" descr="E:\ANIMATED PPT\3d figures\stick_figures_walking_talking_500_clr_6253.gif"/>
          <p:cNvPicPr>
            <a:picLocks noChangeAspect="1" noChangeArrowheads="1" noCrop="1"/>
          </p:cNvPicPr>
          <p:nvPr/>
        </p:nvPicPr>
        <p:blipFill>
          <a:blip r:embed="rId2" cstate="print"/>
          <a:srcRect/>
          <a:stretch>
            <a:fillRect/>
          </a:stretch>
        </p:blipFill>
        <p:spPr bwMode="auto">
          <a:xfrm>
            <a:off x="7215206" y="2143116"/>
            <a:ext cx="1515432" cy="3524258"/>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357290" y="571480"/>
            <a:ext cx="7572428" cy="1143008"/>
          </a:xfrm>
        </p:spPr>
        <p:txBody>
          <a:bodyPr>
            <a:noAutofit/>
          </a:bodyPr>
          <a:lstStyle/>
          <a:p>
            <a:r>
              <a:rPr lang="el-GR" sz="2400" b="1" u="sng" dirty="0" smtClean="0"/>
              <a:t>Οι παρεμβάσεις που σχεδιάζει και </a:t>
            </a:r>
            <a:br>
              <a:rPr lang="el-GR" sz="2400" b="1" u="sng" dirty="0" smtClean="0"/>
            </a:br>
            <a:r>
              <a:rPr lang="el-GR" sz="2400" b="1" u="sng" dirty="0" smtClean="0"/>
              <a:t>εκτελεί η ΔΨΥ σύμφωνα με τους ακόλουθους </a:t>
            </a:r>
            <a:br>
              <a:rPr lang="el-GR" sz="2400" b="1" u="sng" dirty="0" smtClean="0"/>
            </a:br>
            <a:r>
              <a:rPr lang="el-GR" sz="2400" b="1" u="sng" dirty="0" smtClean="0"/>
              <a:t>στόχους:</a:t>
            </a:r>
            <a:endParaRPr lang="el-GR" sz="2400" b="1" u="sng" dirty="0"/>
          </a:p>
        </p:txBody>
      </p:sp>
      <p:sp>
        <p:nvSpPr>
          <p:cNvPr id="3" name="2 - Θέση περιεχομένου"/>
          <p:cNvSpPr>
            <a:spLocks noGrp="1"/>
          </p:cNvSpPr>
          <p:nvPr>
            <p:ph idx="1"/>
          </p:nvPr>
        </p:nvSpPr>
        <p:spPr>
          <a:xfrm>
            <a:off x="1285852" y="2357430"/>
            <a:ext cx="7400948" cy="3768733"/>
          </a:xfrm>
        </p:spPr>
        <p:txBody>
          <a:bodyPr>
            <a:normAutofit/>
          </a:bodyPr>
          <a:lstStyle/>
          <a:p>
            <a:r>
              <a:rPr lang="el-GR" sz="2400" dirty="0" smtClean="0"/>
              <a:t>Μετασχηματισμός των υφιστάμενων ΨΝ</a:t>
            </a:r>
          </a:p>
          <a:p>
            <a:r>
              <a:rPr lang="el-GR" sz="2400" dirty="0" smtClean="0"/>
              <a:t>Τομεοποίηση της παρεχόμενης φροντίδας ΨΥ</a:t>
            </a:r>
          </a:p>
          <a:p>
            <a:r>
              <a:rPr lang="el-GR" sz="2400" dirty="0" smtClean="0"/>
              <a:t>Ενίσχυση της ποιότητας των παρεχομένων υπηρεσιών ΨΥ</a:t>
            </a:r>
          </a:p>
          <a:p>
            <a:r>
              <a:rPr lang="el-GR" sz="2400" dirty="0" smtClean="0"/>
              <a:t>Εξασφάλιση βιωσιμότητας Μονάδων ΨΥ / Χρηματοδότηση  -  Κοστολόγηση υπηρεσιών.</a:t>
            </a:r>
          </a:p>
          <a:p>
            <a:r>
              <a:rPr lang="el-GR" sz="2400" dirty="0" smtClean="0"/>
              <a:t>ΕΣΠΑ &amp; ΨΥ</a:t>
            </a:r>
          </a:p>
          <a:p>
            <a:r>
              <a:rPr lang="el-GR" sz="2400" dirty="0" smtClean="0"/>
              <a:t>Ενίσχυση της διοικητικής ικανότητας της ΔΨΥ</a:t>
            </a:r>
          </a:p>
          <a:p>
            <a:endParaRPr lang="el-GR" sz="2400" dirty="0"/>
          </a:p>
        </p:txBody>
      </p:sp>
      <p:pic>
        <p:nvPicPr>
          <p:cNvPr id="12290" name="Picture 2" descr="E:\ANIMATED PPT\3d figures\stick_figures_running_gears_500_clr_6949.gif"/>
          <p:cNvPicPr>
            <a:picLocks noChangeAspect="1" noChangeArrowheads="1" noCrop="1"/>
          </p:cNvPicPr>
          <p:nvPr/>
        </p:nvPicPr>
        <p:blipFill>
          <a:blip r:embed="rId2" cstate="print"/>
          <a:srcRect/>
          <a:stretch>
            <a:fillRect/>
          </a:stretch>
        </p:blipFill>
        <p:spPr bwMode="auto">
          <a:xfrm>
            <a:off x="6715140" y="5167314"/>
            <a:ext cx="2428860" cy="1690686"/>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u="sng" dirty="0" smtClean="0"/>
              <a:t>Πληροφοριακό Σύστημα Παρακολούθησης των ΜΨΥ </a:t>
            </a:r>
            <a:endParaRPr lang="el-GR" b="1" u="sng" dirty="0"/>
          </a:p>
        </p:txBody>
      </p:sp>
      <p:sp>
        <p:nvSpPr>
          <p:cNvPr id="3" name="2 - Θέση περιεχομένου"/>
          <p:cNvSpPr>
            <a:spLocks noGrp="1"/>
          </p:cNvSpPr>
          <p:nvPr>
            <p:ph idx="1"/>
          </p:nvPr>
        </p:nvSpPr>
        <p:spPr>
          <a:xfrm>
            <a:off x="1285852" y="2000240"/>
            <a:ext cx="7400948" cy="4500594"/>
          </a:xfrm>
        </p:spPr>
        <p:txBody>
          <a:bodyPr>
            <a:normAutofit/>
          </a:bodyPr>
          <a:lstStyle/>
          <a:p>
            <a:r>
              <a:rPr lang="el-GR" sz="2400" dirty="0" smtClean="0"/>
              <a:t>Στη </a:t>
            </a:r>
            <a:r>
              <a:rPr lang="el-GR" sz="2400" dirty="0" err="1" smtClean="0"/>
              <a:t>στοχοθεσία</a:t>
            </a:r>
            <a:r>
              <a:rPr lang="el-GR" sz="2400" dirty="0" smtClean="0"/>
              <a:t> της ΔΨΥ βασικό άξονα παρέμβασης αποτελεί η εξασφάλιση της βιωσιμότητας ΜΨΥ μέσω σταθερής χρηματοδότησης και της εφαρμογής ενός μοντέλου κοστολόγησης υπηρεσιών</a:t>
            </a:r>
          </a:p>
          <a:p>
            <a:endParaRPr lang="en-US" sz="2400" dirty="0" smtClean="0"/>
          </a:p>
          <a:p>
            <a:r>
              <a:rPr lang="el-GR" sz="2400" dirty="0" smtClean="0"/>
              <a:t>Ξεκίνησε να λειτουργεί στη ΔΨΥ από το 2013 </a:t>
            </a:r>
          </a:p>
          <a:p>
            <a:endParaRPr lang="en-US" sz="2400" dirty="0" smtClean="0"/>
          </a:p>
          <a:p>
            <a:r>
              <a:rPr lang="el-GR" sz="2400" dirty="0" smtClean="0"/>
              <a:t>Έχει αποτελέσει το βασικό μηχανισμό συλλογής και τήρησης πληροφοριών, διασφαλίζοντας τη δυνατότητα συστηματικής και δυναμικής παρακολούθησης των ΜΨΥ και κατ’ επέκτασης του τομέα Ψυχικής Υγείας</a:t>
            </a:r>
          </a:p>
          <a:p>
            <a:endParaRPr lang="el-GR" sz="2400" dirty="0"/>
          </a:p>
        </p:txBody>
      </p:sp>
      <p:pic>
        <p:nvPicPr>
          <p:cNvPr id="13314" name="Picture 2" descr="E:\ANIMATED PPT\3d figures\open_head_telescope_1600_clr_8915.png"/>
          <p:cNvPicPr>
            <a:picLocks noChangeAspect="1" noChangeArrowheads="1"/>
          </p:cNvPicPr>
          <p:nvPr/>
        </p:nvPicPr>
        <p:blipFill>
          <a:blip r:embed="rId2" cstate="print"/>
          <a:srcRect/>
          <a:stretch>
            <a:fillRect/>
          </a:stretch>
        </p:blipFill>
        <p:spPr bwMode="auto">
          <a:xfrm>
            <a:off x="7417300" y="0"/>
            <a:ext cx="1726700" cy="202397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28728" y="0"/>
            <a:ext cx="7315200" cy="1495452"/>
          </a:xfrm>
        </p:spPr>
        <p:txBody>
          <a:bodyPr>
            <a:noAutofit/>
          </a:bodyPr>
          <a:lstStyle/>
          <a:p>
            <a:r>
              <a:rPr lang="el-GR" sz="2800" dirty="0" smtClean="0"/>
              <a:t>Οι υπουργικές αποφάσεις που καθορίζουν το μοντέλο χρηματοδότησης των μονάδων:</a:t>
            </a:r>
            <a:br>
              <a:rPr lang="el-GR" sz="2800" dirty="0" smtClean="0"/>
            </a:br>
            <a:endParaRPr lang="el-GR" sz="2800" dirty="0"/>
          </a:p>
        </p:txBody>
      </p:sp>
      <p:sp>
        <p:nvSpPr>
          <p:cNvPr id="3" name="2 - Θέση περιεχομένου"/>
          <p:cNvSpPr>
            <a:spLocks noGrp="1"/>
          </p:cNvSpPr>
          <p:nvPr>
            <p:ph idx="1"/>
          </p:nvPr>
        </p:nvSpPr>
        <p:spPr>
          <a:xfrm>
            <a:off x="1428728" y="1857364"/>
            <a:ext cx="7286676" cy="4572032"/>
          </a:xfrm>
        </p:spPr>
        <p:txBody>
          <a:bodyPr>
            <a:noAutofit/>
          </a:bodyPr>
          <a:lstStyle/>
          <a:p>
            <a:r>
              <a:rPr lang="el-GR" sz="2000" dirty="0" smtClean="0"/>
              <a:t>Υ5β/Γ.Π.οικ.50557/29-05-2013 “Καθορισμός του τρόπου οργάνωσης και λειτουργίας των Κέντρων Ημέρας του άρθρου 8 του Ν.2716/1999“ </a:t>
            </a:r>
          </a:p>
          <a:p>
            <a:r>
              <a:rPr lang="el-GR" sz="2000" dirty="0" smtClean="0"/>
              <a:t>Υ5β/Γ.Π.οικ.50552/29-05-2013  “Καθορισμός του τρόπου λειτουργίας και της στελέχωσης των Κινητών Μονάδων ψυχικής υγείας του άρθρου 7 του Ν2716/99”</a:t>
            </a:r>
          </a:p>
          <a:p>
            <a:r>
              <a:rPr lang="el-GR" sz="2000" dirty="0" smtClean="0"/>
              <a:t>Υ5β/Γ.Π.οικ.56669/11-06-2013 Τροποποίηση της Υ5β/Γ.Π.οικ.50557/29-05-2013 “Καθορισμός του τρόπου οργάνωσης και λειτουργίας των Κέντρων Ημέρας του άρθρου 8 του Ν2716/99”</a:t>
            </a:r>
          </a:p>
          <a:p>
            <a:r>
              <a:rPr lang="el-GR" sz="2000" dirty="0" smtClean="0"/>
              <a:t>Υ5β/Γ.Π.οικ.56675/12-06-2013 “Καθορισμός του τρόπου οργάνωσης και λειτουργίας των μονάδων Ψυχοκοινωνικής Αποκατάστασης (Οικοτροφεία, Ξενώνες) και των προγραμμάτων Προστατευόμενων Διαμερισμάτων του άρθρου 9 του Ν.2716/99»</a:t>
            </a:r>
          </a:p>
          <a:p>
            <a:endParaRPr lang="el-GR" sz="2000" dirty="0"/>
          </a:p>
        </p:txBody>
      </p:sp>
      <p:pic>
        <p:nvPicPr>
          <p:cNvPr id="14338" name="Picture 2" descr="E:\ANIMATED PPT\3d figures\single_eye_movement_150_clr_9341.gif"/>
          <p:cNvPicPr>
            <a:picLocks noChangeAspect="1" noChangeArrowheads="1" noCrop="1"/>
          </p:cNvPicPr>
          <p:nvPr/>
        </p:nvPicPr>
        <p:blipFill>
          <a:blip r:embed="rId2" cstate="print"/>
          <a:srcRect/>
          <a:stretch>
            <a:fillRect/>
          </a:stretch>
        </p:blipFill>
        <p:spPr bwMode="auto">
          <a:xfrm>
            <a:off x="7358082" y="5929306"/>
            <a:ext cx="1428760" cy="121447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3200" b="1" u="sng" dirty="0" smtClean="0"/>
              <a:t>Εγκύκλιος με ΑΠ: </a:t>
            </a:r>
            <a:br>
              <a:rPr lang="el-GR" sz="3200" b="1" u="sng" dirty="0" smtClean="0"/>
            </a:br>
            <a:r>
              <a:rPr lang="el-GR" sz="3200" b="1" u="sng" dirty="0" smtClean="0"/>
              <a:t>Υ5β/Γ.Π.οικ.43347/19-05-2014 </a:t>
            </a:r>
            <a:endParaRPr lang="el-GR" sz="3200" b="1" u="sng" dirty="0"/>
          </a:p>
        </p:txBody>
      </p:sp>
      <p:sp>
        <p:nvSpPr>
          <p:cNvPr id="3" name="2 - Θέση περιεχομένου"/>
          <p:cNvSpPr>
            <a:spLocks noGrp="1"/>
          </p:cNvSpPr>
          <p:nvPr>
            <p:ph idx="1"/>
          </p:nvPr>
        </p:nvSpPr>
        <p:spPr>
          <a:xfrm>
            <a:off x="1357290" y="2285992"/>
            <a:ext cx="7329510" cy="3840171"/>
          </a:xfrm>
        </p:spPr>
        <p:txBody>
          <a:bodyPr>
            <a:normAutofit/>
          </a:bodyPr>
          <a:lstStyle/>
          <a:p>
            <a:r>
              <a:rPr lang="el-GR" b="1" u="sng" dirty="0" smtClean="0"/>
              <a:t>Θέμα:</a:t>
            </a:r>
            <a:r>
              <a:rPr lang="el-GR" dirty="0" smtClean="0"/>
              <a:t> "Χρηματοδότηση των μονάδων ψυχικής υγείας με βάση το κόστος ανά ωφελούμενο και τύπο μονάδας - Διευκρινίσεις για την εφαρμογή του μοντέλου χρηματοδότησης των μονάδων ψυχικής υγείας Ν.Π.Ι.Δ μη κερδοσκοπικού χαρακτήρα".</a:t>
            </a:r>
          </a:p>
          <a:p>
            <a:pPr>
              <a:buNone/>
            </a:pPr>
            <a:endParaRPr lang="el-GR" dirty="0" smtClean="0"/>
          </a:p>
          <a:p>
            <a:pPr>
              <a:buNone/>
            </a:pPr>
            <a:r>
              <a:rPr lang="el-GR" dirty="0" smtClean="0"/>
              <a:t>	</a:t>
            </a:r>
            <a:endParaRPr lang="el-GR" dirty="0"/>
          </a:p>
        </p:txBody>
      </p:sp>
      <p:pic>
        <p:nvPicPr>
          <p:cNvPr id="15362" name="Picture 2" descr="E:\ANIMATED PPT\3d figures\stick_figure_standing_brilliant_idea_500_clr_4586.gif"/>
          <p:cNvPicPr>
            <a:picLocks noChangeAspect="1" noChangeArrowheads="1" noCrop="1"/>
          </p:cNvPicPr>
          <p:nvPr/>
        </p:nvPicPr>
        <p:blipFill>
          <a:blip r:embed="rId2" cstate="print"/>
          <a:srcRect/>
          <a:stretch>
            <a:fillRect/>
          </a:stretch>
        </p:blipFill>
        <p:spPr bwMode="auto">
          <a:xfrm>
            <a:off x="6357950" y="3429000"/>
            <a:ext cx="2411926" cy="3024192"/>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214414" y="274638"/>
            <a:ext cx="7472386" cy="868346"/>
          </a:xfrm>
        </p:spPr>
        <p:txBody>
          <a:bodyPr>
            <a:noAutofit/>
          </a:bodyPr>
          <a:lstStyle/>
          <a:p>
            <a:r>
              <a:rPr lang="el-GR" sz="3200" b="1" u="sng" dirty="0" smtClean="0"/>
              <a:t>Εγκύκλιος με ΑΠ: </a:t>
            </a:r>
            <a:br>
              <a:rPr lang="el-GR" sz="3200" b="1" u="sng" dirty="0" smtClean="0"/>
            </a:br>
            <a:r>
              <a:rPr lang="el-GR" sz="3200" b="1" u="sng" dirty="0" smtClean="0"/>
              <a:t>Υ5β/Γ.Π.οικ.43347/19-05-2014 </a:t>
            </a:r>
            <a:endParaRPr lang="el-GR" sz="3200" dirty="0"/>
          </a:p>
        </p:txBody>
      </p:sp>
      <p:sp>
        <p:nvSpPr>
          <p:cNvPr id="3" name="2 - Θέση περιεχομένου"/>
          <p:cNvSpPr>
            <a:spLocks noGrp="1"/>
          </p:cNvSpPr>
          <p:nvPr>
            <p:ph idx="1"/>
          </p:nvPr>
        </p:nvSpPr>
        <p:spPr>
          <a:xfrm>
            <a:off x="1285852" y="1600200"/>
            <a:ext cx="7715304" cy="5257800"/>
          </a:xfrm>
        </p:spPr>
        <p:txBody>
          <a:bodyPr>
            <a:normAutofit fontScale="70000" lnSpcReduction="20000"/>
          </a:bodyPr>
          <a:lstStyle/>
          <a:p>
            <a:pPr>
              <a:buNone/>
            </a:pPr>
            <a:r>
              <a:rPr lang="el-GR" b="1" u="sng" dirty="0" smtClean="0"/>
              <a:t>Ειδικότερα</a:t>
            </a:r>
            <a:r>
              <a:rPr lang="el-GR" dirty="0" smtClean="0"/>
              <a:t> τα ζητήματα που πραγματεύεται η εγκύκλιος είναι διευκρινήσεις και </a:t>
            </a:r>
          </a:p>
          <a:p>
            <a:pPr>
              <a:buNone/>
            </a:pPr>
            <a:r>
              <a:rPr lang="el-GR" dirty="0" smtClean="0"/>
              <a:t>	αναλυτικές οδηγίες για όλους τους τύπους μονάδων ψυχικής υγείας σχετικά με τα </a:t>
            </a:r>
          </a:p>
          <a:p>
            <a:pPr>
              <a:buNone/>
            </a:pPr>
            <a:r>
              <a:rPr lang="el-GR" dirty="0" smtClean="0"/>
              <a:t>	ακόλουθα:</a:t>
            </a:r>
          </a:p>
          <a:p>
            <a:pPr>
              <a:buNone/>
            </a:pPr>
            <a:r>
              <a:rPr lang="el-GR" dirty="0" smtClean="0"/>
              <a:t>	α) Προϋποθέσεις κάλυψης των δαπανών που υπολογίζονται για την παροχή </a:t>
            </a:r>
          </a:p>
          <a:p>
            <a:pPr>
              <a:buNone/>
            </a:pPr>
            <a:r>
              <a:rPr lang="el-GR" dirty="0" smtClean="0"/>
              <a:t>	υπηρεσιών ψυχικής υγείας ανά ωφελούμενο και τύπο μονάδας.</a:t>
            </a:r>
          </a:p>
          <a:p>
            <a:r>
              <a:rPr lang="el-GR" dirty="0" smtClean="0"/>
              <a:t>Τροποποίηση της Υπ. Απ. Υ5β/Γ.Π.οικ.156618/25-11-2009 (ΦΕΚ Β’ 2444/14-12-2009).</a:t>
            </a:r>
          </a:p>
          <a:p>
            <a:r>
              <a:rPr lang="el-GR" dirty="0" smtClean="0"/>
              <a:t>Τροποποίηση της Υπ. Απ. Υ5β/Γ.Π.οικ.1662/21-05-2001 (ΦΕΚ 691 Β’/2001).</a:t>
            </a:r>
          </a:p>
          <a:p>
            <a:r>
              <a:rPr lang="el-GR" dirty="0" smtClean="0"/>
              <a:t>Τροποποίηση της Υπ. Απ. Α3α/οικ.876/16-05-2000 (ΦΕΚ Β’ 661/23-05-2000).</a:t>
            </a:r>
          </a:p>
          <a:p>
            <a:pPr>
              <a:buNone/>
            </a:pPr>
            <a:r>
              <a:rPr lang="el-GR" dirty="0" smtClean="0"/>
              <a:t>	β) τρόπος καταγραφής και κατηγοριοποίησης των παρεχόμενων υπηρεσιών των </a:t>
            </a:r>
          </a:p>
          <a:p>
            <a:pPr>
              <a:buNone/>
            </a:pPr>
            <a:r>
              <a:rPr lang="el-GR" dirty="0" smtClean="0"/>
              <a:t>	ΜΨΥ  (επισκέψεων,  θεραπευτικό ατομικό ή ομαδικό πρόγραμμα τηλεφωνικών </a:t>
            </a:r>
          </a:p>
          <a:p>
            <a:pPr>
              <a:buNone/>
            </a:pPr>
            <a:r>
              <a:rPr lang="el-GR" dirty="0" smtClean="0"/>
              <a:t>	συνεδριών, δράσεις παρέμβασης στην κοινότητα </a:t>
            </a:r>
            <a:r>
              <a:rPr lang="el-GR" dirty="0" err="1" smtClean="0"/>
              <a:t>κ.α</a:t>
            </a:r>
            <a:r>
              <a:rPr lang="el-GR" dirty="0" smtClean="0"/>
              <a:t>)</a:t>
            </a:r>
          </a:p>
          <a:p>
            <a:pPr>
              <a:buNone/>
            </a:pPr>
            <a:r>
              <a:rPr lang="el-GR" dirty="0" smtClean="0"/>
              <a:t>	γ) τρόπος κοστολόγησης υπηρεσιών</a:t>
            </a:r>
          </a:p>
          <a:p>
            <a:pPr>
              <a:buNone/>
            </a:pPr>
            <a:r>
              <a:rPr lang="el-GR" dirty="0" smtClean="0"/>
              <a:t>	δ) ανώτατο κόστος ανά ωφελούμενο ανά ΜΨΥ</a:t>
            </a:r>
          </a:p>
          <a:p>
            <a:pPr>
              <a:buNone/>
            </a:pPr>
            <a:r>
              <a:rPr lang="el-GR" dirty="0" smtClean="0"/>
              <a:t>	ε) μέγιστος αριθμός ωφελουμένων ανά ΜΨΥ/θεραπευτική ομάδα/ θεραπευτικό </a:t>
            </a:r>
          </a:p>
          <a:p>
            <a:pPr>
              <a:buNone/>
            </a:pPr>
            <a:r>
              <a:rPr lang="el-GR" dirty="0" smtClean="0"/>
              <a:t>	πρόγραμμα</a:t>
            </a:r>
          </a:p>
          <a:p>
            <a:pPr>
              <a:buNone/>
            </a:pPr>
            <a:r>
              <a:rPr lang="el-GR" dirty="0" smtClean="0"/>
              <a:t>	στ) Προϋποθέσεις ένταξης και παραμονής των ωφελουμένων σε μονάδες </a:t>
            </a:r>
          </a:p>
          <a:p>
            <a:pPr>
              <a:buNone/>
            </a:pPr>
            <a:r>
              <a:rPr lang="el-GR" dirty="0" smtClean="0"/>
              <a:t>	ψυχοκοινωνικής αποκατάστασης στεγαστικού τύπου και της συνολικής </a:t>
            </a:r>
          </a:p>
          <a:p>
            <a:pPr>
              <a:buNone/>
            </a:pPr>
            <a:r>
              <a:rPr lang="el-GR" dirty="0" smtClean="0"/>
              <a:t>	παρακολούθησης του έργου των μονάδων.</a:t>
            </a:r>
          </a:p>
          <a:p>
            <a:pPr>
              <a:buNone/>
            </a:pPr>
            <a:r>
              <a:rPr lang="el-GR" dirty="0" smtClean="0"/>
              <a:t>	ζ) άλλα  ζητήματα (τήρηση ηλεκτρονικού και έντυπου αρχείου κίνησης </a:t>
            </a:r>
          </a:p>
          <a:p>
            <a:pPr>
              <a:buNone/>
            </a:pPr>
            <a:r>
              <a:rPr lang="el-GR" dirty="0" smtClean="0"/>
              <a:t>	ωφελουμένων,  συνέπειες λανθασμένης καταχώρησης στοιχείων, ύπαρξη </a:t>
            </a:r>
          </a:p>
          <a:p>
            <a:pPr>
              <a:buNone/>
            </a:pPr>
            <a:r>
              <a:rPr lang="el-GR" dirty="0" smtClean="0"/>
              <a:t>	αντιστοίχισης των στοιχείων ταυτοποίησης των ωφελούμενων για κάθε ΑΜΚΑ, </a:t>
            </a:r>
          </a:p>
          <a:p>
            <a:pPr>
              <a:buNone/>
            </a:pPr>
            <a:r>
              <a:rPr lang="el-GR" dirty="0" smtClean="0"/>
              <a:t>	υποβολή στοιχείων εργαζομένων).</a:t>
            </a:r>
          </a:p>
          <a:p>
            <a:endParaRPr lang="el-G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Τρόπος λειτουργίας</a:t>
            </a:r>
            <a:endParaRPr lang="el-GR" dirty="0"/>
          </a:p>
        </p:txBody>
      </p:sp>
      <p:sp>
        <p:nvSpPr>
          <p:cNvPr id="3" name="2 - Θέση περιεχομένου"/>
          <p:cNvSpPr>
            <a:spLocks noGrp="1"/>
          </p:cNvSpPr>
          <p:nvPr>
            <p:ph idx="1"/>
          </p:nvPr>
        </p:nvSpPr>
        <p:spPr>
          <a:xfrm>
            <a:off x="1428728" y="2285992"/>
            <a:ext cx="7258072" cy="4357718"/>
          </a:xfrm>
        </p:spPr>
        <p:txBody>
          <a:bodyPr>
            <a:normAutofit/>
          </a:bodyPr>
          <a:lstStyle/>
          <a:p>
            <a:r>
              <a:rPr lang="el-GR" dirty="0" smtClean="0"/>
              <a:t>Σε συνέχεια της διάταξης σχετικά με το Πληροφοριακό Σύστημα Παρακολούθησης Ψυχικής Υγείας και γενικότερα την εποπτεία στον τρόπο διοίκησης και στην οικονομική διαχείριση των Μονάδων Ψυχικής Υγείας (Ν.4213/2013-ΦΕΚ Α’ 261/9-12-2013), οι φορείς καλούνται σε τακτά χρονικά διαστήματα να καταχωρούν λειτουργικά, οικονομικά, κλινικά και διοικητικά δεδομένα των ΜΨΥ. </a:t>
            </a:r>
          </a:p>
          <a:p>
            <a:endParaRPr lang="en-US" dirty="0" smtClean="0"/>
          </a:p>
          <a:p>
            <a:r>
              <a:rPr lang="el-GR" dirty="0" smtClean="0"/>
              <a:t>Σύμφωνα με την παραπάνω διάταξη οι ΜΨΥ υποχρεούνται να τηρούν έντυπα και ηλεκτρονικά δεδομένα που αφορούν στη σύσταση, οργάνωση και λειτουργία τους, στοιχεία εργαζομένων και οικονομικά στοιχεία κάθε μορφής αλλά και στοιχεία των ωφελούμενων που κάνουν χρήση των υπηρεσιών των μονάδων.</a:t>
            </a:r>
          </a:p>
          <a:p>
            <a:endParaRPr lang="el-GR" dirty="0"/>
          </a:p>
        </p:txBody>
      </p:sp>
      <p:pic>
        <p:nvPicPr>
          <p:cNvPr id="16386" name="Picture 2" descr="E:\ANIMATED PPT\3d figures\stick_figure_working_laptop_desk_500_clr_4555.gif"/>
          <p:cNvPicPr>
            <a:picLocks noChangeAspect="1" noChangeArrowheads="1" noCrop="1"/>
          </p:cNvPicPr>
          <p:nvPr/>
        </p:nvPicPr>
        <p:blipFill>
          <a:blip r:embed="rId2" cstate="print"/>
          <a:srcRect/>
          <a:stretch>
            <a:fillRect/>
          </a:stretch>
        </p:blipFill>
        <p:spPr bwMode="auto">
          <a:xfrm>
            <a:off x="6824544" y="0"/>
            <a:ext cx="1909897" cy="2071678"/>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Τρόπος λειτουργίας</a:t>
            </a:r>
            <a:endParaRPr lang="el-GR" dirty="0"/>
          </a:p>
        </p:txBody>
      </p:sp>
      <p:sp>
        <p:nvSpPr>
          <p:cNvPr id="3" name="2 - Θέση περιεχομένου"/>
          <p:cNvSpPr>
            <a:spLocks noGrp="1"/>
          </p:cNvSpPr>
          <p:nvPr>
            <p:ph idx="1"/>
          </p:nvPr>
        </p:nvSpPr>
        <p:spPr>
          <a:xfrm>
            <a:off x="1285852" y="2571744"/>
            <a:ext cx="7315200" cy="3983047"/>
          </a:xfrm>
        </p:spPr>
        <p:txBody>
          <a:bodyPr>
            <a:normAutofit/>
          </a:bodyPr>
          <a:lstStyle/>
          <a:p>
            <a:r>
              <a:rPr lang="el-GR" dirty="0" smtClean="0"/>
              <a:t>Κάθε ΜΨΥ οφείλει να υποβάλει μηνιαίως, μέσω του Πληροφοριακού Συστήματος Παρακολούθησης ΜΨΥ, στη ΔΨΥ αναλυτική αποτύπωση των παραχθέντων υπηρεσιών ανά είδος και ωφελούμενο</a:t>
            </a:r>
            <a:endParaRPr lang="en-US" dirty="0" smtClean="0"/>
          </a:p>
          <a:p>
            <a:endParaRPr lang="el-GR" dirty="0" smtClean="0"/>
          </a:p>
          <a:p>
            <a:r>
              <a:rPr lang="el-GR" dirty="0" smtClean="0"/>
              <a:t>Η διαδικασία της χρηματοδότησης των ΜΨΥ έχει αυτοματοποιηθεί και συστηματοποιηθεί μέσω της εφαρμογής του νέου μοντέλου κοστολόγησης αλλά και της άμεσης συλλογής των απαραίτητων στοιχείων </a:t>
            </a:r>
            <a:endParaRPr lang="el-GR" dirty="0"/>
          </a:p>
        </p:txBody>
      </p:sp>
      <p:pic>
        <p:nvPicPr>
          <p:cNvPr id="17410" name="Picture 2" descr="E:\ANIMATED PPT\3d figures\working_on_computer_500_clr_5655.gif"/>
          <p:cNvPicPr>
            <a:picLocks noChangeAspect="1" noChangeArrowheads="1" noCrop="1"/>
          </p:cNvPicPr>
          <p:nvPr/>
        </p:nvPicPr>
        <p:blipFill>
          <a:blip r:embed="rId2" cstate="print"/>
          <a:srcRect/>
          <a:stretch>
            <a:fillRect/>
          </a:stretch>
        </p:blipFill>
        <p:spPr bwMode="auto">
          <a:xfrm>
            <a:off x="6643702" y="214290"/>
            <a:ext cx="2357454" cy="2357454"/>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Τρόπος λειτουργίας</a:t>
            </a:r>
            <a:endParaRPr lang="el-GR" dirty="0"/>
          </a:p>
        </p:txBody>
      </p:sp>
      <p:sp>
        <p:nvSpPr>
          <p:cNvPr id="3" name="2 - Θέση περιεχομένου"/>
          <p:cNvSpPr>
            <a:spLocks noGrp="1"/>
          </p:cNvSpPr>
          <p:nvPr>
            <p:ph idx="1"/>
          </p:nvPr>
        </p:nvSpPr>
        <p:spPr>
          <a:xfrm>
            <a:off x="1371600" y="2071678"/>
            <a:ext cx="7315200" cy="4054485"/>
          </a:xfrm>
        </p:spPr>
        <p:txBody>
          <a:bodyPr>
            <a:normAutofit/>
          </a:bodyPr>
          <a:lstStyle/>
          <a:p>
            <a:pPr>
              <a:buNone/>
            </a:pPr>
            <a:r>
              <a:rPr lang="el-GR" dirty="0" smtClean="0"/>
              <a:t>	Περιγράφονται και ορίζονται ζητήματα σχετικά με τη λειτουργία και τον σκοπό του πληροφοριακού συστήματος, τη διαχείριση και </a:t>
            </a:r>
            <a:r>
              <a:rPr lang="el-GR" dirty="0" err="1" smtClean="0"/>
              <a:t>χωροθέτηση</a:t>
            </a:r>
            <a:r>
              <a:rPr lang="el-GR" dirty="0" smtClean="0"/>
              <a:t> του, τα δικαιώματα πρόσβασης και χρήσης,  τον προσδιορισμό  των στοιχείων που τηρούνται  και τις υποχρεώσεις και κυρώσεις των φορέων που οφείλουν να καταχωρούν στοιχεία στο σύστημα. </a:t>
            </a:r>
            <a:endParaRPr lang="en-US" dirty="0" smtClean="0"/>
          </a:p>
          <a:p>
            <a:pPr>
              <a:buNone/>
            </a:pPr>
            <a:endParaRPr lang="el-GR" dirty="0" smtClean="0"/>
          </a:p>
          <a:p>
            <a:pPr>
              <a:buNone/>
            </a:pPr>
            <a:r>
              <a:rPr lang="el-GR" dirty="0" smtClean="0"/>
              <a:t>	Σκοπός της επεξεργασίας των τηρούμενων στοιχείων αποτελεί η διαρκής και έγκυρη πληροφόρηση της ΔΨΥ σχετικά με τα ποσοτικά και ποιοτικά στοιχεία λειτουργίας των ΜΨΥ</a:t>
            </a:r>
            <a:endParaRPr lang="el-GR" dirty="0"/>
          </a:p>
        </p:txBody>
      </p:sp>
      <p:pic>
        <p:nvPicPr>
          <p:cNvPr id="18434" name="Picture 2" descr="E:\ANIMATED PPT\3d figures\which_direction_to_follow_500_clr_7933(1).gif"/>
          <p:cNvPicPr>
            <a:picLocks noChangeAspect="1" noChangeArrowheads="1" noCrop="1"/>
          </p:cNvPicPr>
          <p:nvPr/>
        </p:nvPicPr>
        <p:blipFill>
          <a:blip r:embed="rId2" cstate="print"/>
          <a:srcRect/>
          <a:stretch>
            <a:fillRect/>
          </a:stretch>
        </p:blipFill>
        <p:spPr bwMode="auto">
          <a:xfrm>
            <a:off x="6000760" y="0"/>
            <a:ext cx="2667003" cy="200025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357290" y="0"/>
            <a:ext cx="6215106" cy="1143000"/>
          </a:xfrm>
        </p:spPr>
        <p:txBody>
          <a:bodyPr>
            <a:normAutofit fontScale="90000"/>
          </a:bodyPr>
          <a:lstStyle/>
          <a:p>
            <a:r>
              <a:rPr lang="el-GR" u="sng" dirty="0" smtClean="0"/>
              <a:t>Η Ψυχιατρική Μεταρρύθμιση στην Ελλάδα</a:t>
            </a:r>
            <a:endParaRPr lang="el-GR" u="sng" dirty="0"/>
          </a:p>
        </p:txBody>
      </p:sp>
      <p:sp>
        <p:nvSpPr>
          <p:cNvPr id="3" name="2 - Θέση περιεχομένου"/>
          <p:cNvSpPr>
            <a:spLocks noGrp="1"/>
          </p:cNvSpPr>
          <p:nvPr>
            <p:ph idx="1"/>
          </p:nvPr>
        </p:nvSpPr>
        <p:spPr>
          <a:xfrm>
            <a:off x="1214414" y="1714488"/>
            <a:ext cx="7515220" cy="4929222"/>
          </a:xfrm>
        </p:spPr>
        <p:txBody>
          <a:bodyPr>
            <a:normAutofit/>
          </a:bodyPr>
          <a:lstStyle/>
          <a:p>
            <a:pPr algn="just"/>
            <a:r>
              <a:rPr lang="el-GR" sz="2400" dirty="0" smtClean="0"/>
              <a:t>Το πρόγραμμα Ψυχιατρικής Μεταρρύθμισης (ΨΜ) αφορά στον εκσυγχρονισμό του συστήματος υπηρεσιών Ψυχικής Υγείας (ΨΥ) και αποτελεί μία από τις μεγαλύτερες και σημαντικότερες μεταρρυθμίσεις που συντελούνται στην Ελλάδα τα τελευταία χρόνια, με πολλαπλές θετικές συνέπειες.</a:t>
            </a:r>
          </a:p>
          <a:p>
            <a:pPr algn="just"/>
            <a:r>
              <a:rPr lang="el-GR" sz="2400" dirty="0" smtClean="0"/>
              <a:t>Η Ελληνική πολιτεία δεσμεύεται διαχρονικά και ανεξάρτητα από πολιτικές και διοικητικές αλλαγές στο Υπουργείο Υγείας (Υπ. Υγείας), από τα προγράμματα </a:t>
            </a:r>
            <a:r>
              <a:rPr lang="el-GR" sz="2400" dirty="0" err="1" smtClean="0"/>
              <a:t>Ψυχαργώς</a:t>
            </a:r>
            <a:r>
              <a:rPr lang="el-GR" sz="2400" dirty="0" smtClean="0"/>
              <a:t> καθώς και από το γεγονός ότι η ΨΜ χρηματοδοτήθηκε και χρηματοδοτείται από τα διαρθρωτικά ταμεία της Ευρωπαϊκής Ένωσης (ΕΕ).</a:t>
            </a:r>
          </a:p>
          <a:p>
            <a:pPr algn="just">
              <a:buNone/>
            </a:pPr>
            <a:endParaRPr lang="el-GR" sz="2400" dirty="0" smtClean="0"/>
          </a:p>
          <a:p>
            <a:pPr algn="just"/>
            <a:endParaRPr lang="el-GR" sz="2400" dirty="0"/>
          </a:p>
        </p:txBody>
      </p:sp>
      <p:pic>
        <p:nvPicPr>
          <p:cNvPr id="2050" name="Picture 2" descr="E:\ANIMATED PPT\3d figures\global_teamwork_holding_hands_500_clr_1873.gif"/>
          <p:cNvPicPr>
            <a:picLocks noChangeAspect="1" noChangeArrowheads="1" noCrop="1"/>
          </p:cNvPicPr>
          <p:nvPr/>
        </p:nvPicPr>
        <p:blipFill>
          <a:blip r:embed="rId2" cstate="print"/>
          <a:srcRect/>
          <a:stretch>
            <a:fillRect/>
          </a:stretch>
        </p:blipFill>
        <p:spPr bwMode="auto">
          <a:xfrm flipH="1">
            <a:off x="7358082" y="0"/>
            <a:ext cx="1785918" cy="1785926"/>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786314" y="274638"/>
            <a:ext cx="3900486" cy="792162"/>
          </a:xfrm>
        </p:spPr>
        <p:txBody>
          <a:bodyPr/>
          <a:lstStyle/>
          <a:p>
            <a:r>
              <a:rPr lang="el-GR" dirty="0" smtClean="0"/>
              <a:t>Έλεγχος ΜΨΥ…</a:t>
            </a:r>
            <a:endParaRPr lang="el-GR" dirty="0"/>
          </a:p>
        </p:txBody>
      </p:sp>
      <p:sp>
        <p:nvSpPr>
          <p:cNvPr id="3" name="2 - Θέση περιεχομένου"/>
          <p:cNvSpPr>
            <a:spLocks noGrp="1"/>
          </p:cNvSpPr>
          <p:nvPr>
            <p:ph idx="1"/>
          </p:nvPr>
        </p:nvSpPr>
        <p:spPr>
          <a:xfrm>
            <a:off x="1571604" y="1600200"/>
            <a:ext cx="7115196" cy="4900634"/>
          </a:xfrm>
        </p:spPr>
        <p:txBody>
          <a:bodyPr>
            <a:normAutofit/>
          </a:bodyPr>
          <a:lstStyle/>
          <a:p>
            <a:pPr>
              <a:buNone/>
            </a:pPr>
            <a:r>
              <a:rPr lang="el-GR" dirty="0" smtClean="0"/>
              <a:t>	</a:t>
            </a:r>
            <a:endParaRPr lang="en-US" dirty="0" smtClean="0"/>
          </a:p>
          <a:p>
            <a:pPr>
              <a:buNone/>
            </a:pPr>
            <a:r>
              <a:rPr lang="el-GR" dirty="0" smtClean="0"/>
              <a:t>Ο διοικητικός και οικονομικό-διαχειριστικός έλεγχος των ΜΨΥ ρυθμίστηκε διεξοδικά κατά τη διάρκεια του έτους με τον Ν.4272/2014 όπου προβλέφθηκαν αναλυτικά οι ελεγχόμενοι φορείς, το εύρος και ο τρόπος διενέργειας των ελέγχων, οι σχετικές υποχρεώσεις των φορέων καθώς και οι κυρώσεις σε περίπτωση μη συμμόρφωσής τους. </a:t>
            </a:r>
          </a:p>
          <a:p>
            <a:pPr>
              <a:buNone/>
            </a:pPr>
            <a:r>
              <a:rPr lang="el-GR" dirty="0" smtClean="0"/>
              <a:t>	</a:t>
            </a:r>
            <a:endParaRPr lang="en-US" dirty="0" smtClean="0"/>
          </a:p>
          <a:p>
            <a:pPr>
              <a:buNone/>
            </a:pPr>
            <a:r>
              <a:rPr lang="el-GR" dirty="0" smtClean="0"/>
              <a:t>Επιπρόσθετα θεσμοθετήθηκε το πλαίσιο ελέγχου και εποπτείας των ΜΨΥ με σκοπό τον απώτερο και ευρύτερο συνυπολογισμό του τομέα αυτού στη διοίκηση, την οργάνωση, το σχεδιασμό και τη λειτουργία του συστήματος ΨΥ. </a:t>
            </a:r>
          </a:p>
          <a:p>
            <a:endParaRPr lang="el-GR" dirty="0"/>
          </a:p>
        </p:txBody>
      </p:sp>
      <p:pic>
        <p:nvPicPr>
          <p:cNvPr id="19458" name="Picture 2" descr="E:\ANIMATED PPT\3d figures\stick_figure_search_clues_anim_500_clr_2470.gif"/>
          <p:cNvPicPr>
            <a:picLocks noChangeAspect="1" noChangeArrowheads="1" noCrop="1"/>
          </p:cNvPicPr>
          <p:nvPr/>
        </p:nvPicPr>
        <p:blipFill>
          <a:blip r:embed="rId2" cstate="print"/>
          <a:srcRect/>
          <a:stretch>
            <a:fillRect/>
          </a:stretch>
        </p:blipFill>
        <p:spPr bwMode="auto">
          <a:xfrm>
            <a:off x="1214414" y="-714404"/>
            <a:ext cx="2589615" cy="2786082"/>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Ερωτηματικά</a:t>
            </a:r>
            <a:endParaRPr lang="el-GR" dirty="0"/>
          </a:p>
        </p:txBody>
      </p:sp>
      <p:sp>
        <p:nvSpPr>
          <p:cNvPr id="3" name="2 - Θέση περιεχομένου"/>
          <p:cNvSpPr>
            <a:spLocks noGrp="1"/>
          </p:cNvSpPr>
          <p:nvPr>
            <p:ph idx="1"/>
          </p:nvPr>
        </p:nvSpPr>
        <p:spPr>
          <a:xfrm>
            <a:off x="1428728" y="1600200"/>
            <a:ext cx="7258072" cy="4900634"/>
          </a:xfrm>
        </p:spPr>
        <p:txBody>
          <a:bodyPr>
            <a:normAutofit/>
          </a:bodyPr>
          <a:lstStyle/>
          <a:p>
            <a:pPr>
              <a:buNone/>
            </a:pPr>
            <a:r>
              <a:rPr lang="el-GR" b="1" dirty="0" smtClean="0"/>
              <a:t>Σχετικά με </a:t>
            </a:r>
          </a:p>
          <a:p>
            <a:r>
              <a:rPr lang="el-GR" dirty="0" smtClean="0"/>
              <a:t>τη συλλογή του συνόλου της απαιτούμενης πληροφορίας, </a:t>
            </a:r>
          </a:p>
          <a:p>
            <a:r>
              <a:rPr lang="el-GR" dirty="0" smtClean="0"/>
              <a:t>την αξιοποίηση της αλλά και </a:t>
            </a:r>
          </a:p>
          <a:p>
            <a:r>
              <a:rPr lang="el-GR" dirty="0" smtClean="0"/>
              <a:t>τη δυνατότητα εξαγωγής χρήσιμων δεικτών και στοιχείων άμεσα και εύκολα, με σκοπό την υποβοήθηση της άσκησης αποτελεσματικής διοίκησης από την κεντρική υπηρεσία.</a:t>
            </a:r>
          </a:p>
          <a:p>
            <a:r>
              <a:rPr lang="el-GR" dirty="0" smtClean="0"/>
              <a:t>συλλογή του συνόλου της απαιτούμενης πληροφορίας σχετικά με το ανθρώπινο δυναμικό των μονάδων</a:t>
            </a:r>
          </a:p>
          <a:p>
            <a:r>
              <a:rPr lang="el-GR" dirty="0" smtClean="0"/>
              <a:t>Διασφάλιση της κοινωνικής λογοδοσίας σε σχέση με την αξιοποίηση της κρατικής χρηματοδότησης</a:t>
            </a:r>
          </a:p>
          <a:p>
            <a:r>
              <a:rPr lang="el-GR" dirty="0" smtClean="0"/>
              <a:t>Η επίτευξη της βιωσιμότητας του συστήματος με βάση το κόστος ανά ωφελούμενο και τύπο μονάδας</a:t>
            </a:r>
          </a:p>
          <a:p>
            <a:endParaRPr lang="el-GR" dirty="0"/>
          </a:p>
        </p:txBody>
      </p:sp>
      <p:pic>
        <p:nvPicPr>
          <p:cNvPr id="20482" name="Picture 2" descr="E:\ANIMATED PPT\3d figures\carrying_question_pa_500_clr_2483.gif"/>
          <p:cNvPicPr>
            <a:picLocks noChangeAspect="1" noChangeArrowheads="1" noCrop="1"/>
          </p:cNvPicPr>
          <p:nvPr/>
        </p:nvPicPr>
        <p:blipFill>
          <a:blip r:embed="rId2" cstate="print"/>
          <a:srcRect/>
          <a:stretch>
            <a:fillRect/>
          </a:stretch>
        </p:blipFill>
        <p:spPr bwMode="auto">
          <a:xfrm>
            <a:off x="6712169" y="0"/>
            <a:ext cx="2431831" cy="288131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000232" y="1142984"/>
            <a:ext cx="6786610" cy="3429024"/>
          </a:xfrm>
        </p:spPr>
        <p:txBody>
          <a:bodyPr>
            <a:normAutofit/>
          </a:bodyPr>
          <a:lstStyle/>
          <a:p>
            <a:r>
              <a:rPr lang="el-GR" dirty="0" smtClean="0"/>
              <a:t>Η εφαρμογή του συστήματος κοστολόγησης στις μονάδες που διαθέτει η Εταιρία Κοινωνικής Ψυχιατρικής &amp; Ψυχικής Υγείας </a:t>
            </a:r>
            <a:endParaRPr lang="el-GR" dirty="0"/>
          </a:p>
        </p:txBody>
      </p:sp>
      <p:pic>
        <p:nvPicPr>
          <p:cNvPr id="3" name="Picture 2" descr="C:\Users\user\Desktop\new_logo.png"/>
          <p:cNvPicPr>
            <a:picLocks noChangeAspect="1" noChangeArrowheads="1"/>
          </p:cNvPicPr>
          <p:nvPr/>
        </p:nvPicPr>
        <p:blipFill>
          <a:blip r:embed="rId2" cstate="print"/>
          <a:srcRect/>
          <a:stretch>
            <a:fillRect/>
          </a:stretch>
        </p:blipFill>
        <p:spPr bwMode="auto">
          <a:xfrm>
            <a:off x="3143240" y="5286388"/>
            <a:ext cx="3143240" cy="857233"/>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214414" y="274638"/>
            <a:ext cx="7472386" cy="868346"/>
          </a:xfrm>
        </p:spPr>
        <p:txBody>
          <a:bodyPr/>
          <a:lstStyle/>
          <a:p>
            <a:r>
              <a:rPr lang="el-GR" dirty="0" smtClean="0"/>
              <a:t>Στεγαστικές Μονάδες</a:t>
            </a:r>
            <a:endParaRPr lang="el-GR" dirty="0"/>
          </a:p>
        </p:txBody>
      </p:sp>
      <p:sp>
        <p:nvSpPr>
          <p:cNvPr id="3" name="2 - Θέση περιεχομένου"/>
          <p:cNvSpPr>
            <a:spLocks noGrp="1"/>
          </p:cNvSpPr>
          <p:nvPr>
            <p:ph idx="1"/>
          </p:nvPr>
        </p:nvSpPr>
        <p:spPr>
          <a:xfrm>
            <a:off x="1214414" y="1571588"/>
            <a:ext cx="7929586" cy="5286412"/>
          </a:xfrm>
        </p:spPr>
        <p:txBody>
          <a:bodyPr>
            <a:normAutofit fontScale="77500" lnSpcReduction="20000"/>
          </a:bodyPr>
          <a:lstStyle/>
          <a:p>
            <a:r>
              <a:rPr lang="el-GR" i="1" dirty="0" smtClean="0"/>
              <a:t>Δέσμευση ένταξης ωφελουμένων από Ψυχιατρικά Νοσοκομεία</a:t>
            </a:r>
          </a:p>
          <a:p>
            <a:pPr>
              <a:buNone/>
            </a:pPr>
            <a:endParaRPr lang="el-GR" dirty="0" smtClean="0"/>
          </a:p>
          <a:p>
            <a:pPr>
              <a:buNone/>
            </a:pPr>
            <a:r>
              <a:rPr lang="el-GR" dirty="0" smtClean="0"/>
              <a:t>Α. Τα ψυχιατρικά νοσοκομεία δεν έχουν πλέον περιστατικά που χρήζουν</a:t>
            </a:r>
          </a:p>
          <a:p>
            <a:pPr>
              <a:buNone/>
            </a:pPr>
            <a:r>
              <a:rPr lang="el-GR" dirty="0" smtClean="0"/>
              <a:t>μετάβασης με </a:t>
            </a:r>
            <a:r>
              <a:rPr lang="el-GR" dirty="0" err="1" smtClean="0"/>
              <a:t>αποασυλοποιητικές</a:t>
            </a:r>
            <a:r>
              <a:rPr lang="el-GR" dirty="0" smtClean="0"/>
              <a:t> δομές διότι : </a:t>
            </a:r>
          </a:p>
          <a:p>
            <a:pPr>
              <a:buNone/>
            </a:pPr>
            <a:r>
              <a:rPr lang="el-GR" dirty="0" smtClean="0"/>
              <a:t>1. Είτε τα περιστατικά που υπάρχουν είναι </a:t>
            </a:r>
            <a:r>
              <a:rPr lang="el-GR" dirty="0" err="1" smtClean="0"/>
              <a:t>χαρακτηριολογικοί</a:t>
            </a:r>
            <a:r>
              <a:rPr lang="el-GR" dirty="0" smtClean="0"/>
              <a:t> ασθενείς που επιθυμούν να μεταβούν σε </a:t>
            </a:r>
            <a:r>
              <a:rPr lang="el-GR" dirty="0" err="1" smtClean="0"/>
              <a:t>αποασυλοποιητικές</a:t>
            </a:r>
            <a:r>
              <a:rPr lang="el-GR" dirty="0" smtClean="0"/>
              <a:t> – </a:t>
            </a:r>
            <a:r>
              <a:rPr lang="el-GR" dirty="0" err="1" smtClean="0"/>
              <a:t>αποκαταστασιακές</a:t>
            </a:r>
            <a:r>
              <a:rPr lang="el-GR" dirty="0" smtClean="0"/>
              <a:t> δομές για λόγους κοινωνικούς, αλλά όταν μεταβούν στις μονάδες δημιουργούν σοβαρά προβλήματα με τη συμπεριφορά τους,</a:t>
            </a:r>
          </a:p>
          <a:p>
            <a:pPr>
              <a:buNone/>
            </a:pPr>
            <a:r>
              <a:rPr lang="el-GR" dirty="0" smtClean="0"/>
              <a:t>2. Είτε τα περιστατικά είναι πολύ βαριά (πολύ βαριές νοητικές στερήσεις, αυτισμός), ή πολύ ηλικιωμένοι (ασθενείς με άνοια ή ψυχιατρικές διαταραχές άνω των 75 ετών) και ως εκ τούτου είναι σαφές ότι δεν μπορούν να ωφεληθούν από μεταβατικές δομές. </a:t>
            </a:r>
          </a:p>
          <a:p>
            <a:pPr>
              <a:buNone/>
            </a:pPr>
            <a:endParaRPr lang="el-GR" dirty="0" smtClean="0"/>
          </a:p>
          <a:p>
            <a:pPr>
              <a:buNone/>
            </a:pPr>
            <a:r>
              <a:rPr lang="el-GR" dirty="0" smtClean="0"/>
              <a:t>Β. Υπάρχουν ασθενείς στην κοινότητα, στους τομείς που εξυπηρετούμε, που έχουν ανάγκη από</a:t>
            </a:r>
          </a:p>
          <a:p>
            <a:pPr>
              <a:buNone/>
            </a:pPr>
            <a:r>
              <a:rPr lang="el-GR" dirty="0" smtClean="0"/>
              <a:t>στεγαστική δομή και μπορούν να ωφεληθούν από τις θεραπευτικές και </a:t>
            </a:r>
            <a:r>
              <a:rPr lang="el-GR" dirty="0" err="1" smtClean="0"/>
              <a:t>αποκαταστασιακές</a:t>
            </a:r>
            <a:endParaRPr lang="el-GR" dirty="0" smtClean="0"/>
          </a:p>
          <a:p>
            <a:pPr>
              <a:buNone/>
            </a:pPr>
            <a:r>
              <a:rPr lang="el-GR" dirty="0" smtClean="0"/>
              <a:t>διαδικασίες. Αυτοί οι ασθενείς δεν μπορούν να ωφεληθούν εξαιτίας της απαγόρευσης φιλοξενίας</a:t>
            </a:r>
          </a:p>
          <a:p>
            <a:pPr>
              <a:buNone/>
            </a:pPr>
            <a:r>
              <a:rPr lang="el-GR" dirty="0" smtClean="0"/>
              <a:t>ασθενών από την κοινότητα στις μονάδες ψυχοκοινωνικής αποκατάστασης, όπου οι ασθενείς θα</a:t>
            </a:r>
          </a:p>
          <a:p>
            <a:pPr>
              <a:buNone/>
            </a:pPr>
            <a:r>
              <a:rPr lang="el-GR" dirty="0" smtClean="0"/>
              <a:t>πρέπει να προέρχονται αποκλειστικά από τα ψυχιατρεία.</a:t>
            </a:r>
          </a:p>
          <a:p>
            <a:pPr>
              <a:buNone/>
            </a:pPr>
            <a:endParaRPr lang="el-GR" dirty="0" smtClean="0"/>
          </a:p>
          <a:p>
            <a:pPr>
              <a:buNone/>
            </a:pPr>
            <a:r>
              <a:rPr lang="el-GR" dirty="0" smtClean="0"/>
              <a:t>Γ. Έχουν αυξηθεί τα αιτήματα από την κοινότητα, με δεδομένη την οικονομική και προσφυγική κρίση.</a:t>
            </a:r>
          </a:p>
          <a:p>
            <a:pPr>
              <a:buNone/>
            </a:pPr>
            <a:endParaRPr lang="el-GR" i="1" dirty="0"/>
          </a:p>
        </p:txBody>
      </p:sp>
      <p:pic>
        <p:nvPicPr>
          <p:cNvPr id="21506" name="Picture 2" descr="E:\ANIMATED PPT\3d figures\puzzled_house_workers_500_clr_5268.gif"/>
          <p:cNvPicPr>
            <a:picLocks noChangeAspect="1" noChangeArrowheads="1" noCrop="1"/>
          </p:cNvPicPr>
          <p:nvPr/>
        </p:nvPicPr>
        <p:blipFill>
          <a:blip r:embed="rId2" cstate="print"/>
          <a:srcRect/>
          <a:stretch>
            <a:fillRect/>
          </a:stretch>
        </p:blipFill>
        <p:spPr bwMode="auto">
          <a:xfrm>
            <a:off x="6096011" y="0"/>
            <a:ext cx="3047989" cy="2285992"/>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357290" y="274638"/>
            <a:ext cx="7329510" cy="868346"/>
          </a:xfrm>
        </p:spPr>
        <p:txBody>
          <a:bodyPr/>
          <a:lstStyle/>
          <a:p>
            <a:r>
              <a:rPr lang="el-GR" dirty="0" smtClean="0"/>
              <a:t>Στεγαστικές Μονάδες</a:t>
            </a:r>
            <a:endParaRPr lang="el-GR" dirty="0"/>
          </a:p>
        </p:txBody>
      </p:sp>
      <p:sp>
        <p:nvSpPr>
          <p:cNvPr id="3" name="2 - Θέση περιεχομένου"/>
          <p:cNvSpPr>
            <a:spLocks noGrp="1"/>
          </p:cNvSpPr>
          <p:nvPr>
            <p:ph idx="1"/>
          </p:nvPr>
        </p:nvSpPr>
        <p:spPr>
          <a:xfrm>
            <a:off x="1500166" y="2285992"/>
            <a:ext cx="7186634" cy="3840171"/>
          </a:xfrm>
        </p:spPr>
        <p:txBody>
          <a:bodyPr/>
          <a:lstStyle/>
          <a:p>
            <a:r>
              <a:rPr lang="el-GR" i="1" dirty="0" smtClean="0"/>
              <a:t>Δεν κοστολογούνται οι προσωρινές αποχωρήσεις των ωφελουμένων από την Μονάδα</a:t>
            </a:r>
          </a:p>
          <a:p>
            <a:pPr>
              <a:buNone/>
            </a:pPr>
            <a:r>
              <a:rPr lang="el-GR" dirty="0" smtClean="0"/>
              <a:t>Νοσηλείες (μειωμένη κοστολόγηση)</a:t>
            </a:r>
          </a:p>
          <a:p>
            <a:pPr>
              <a:buNone/>
            </a:pPr>
            <a:r>
              <a:rPr lang="el-GR" dirty="0" smtClean="0"/>
              <a:t>Επισκέψεις σε τόπους καταγωγής/ Διαμονή σε</a:t>
            </a:r>
          </a:p>
          <a:p>
            <a:pPr>
              <a:buNone/>
            </a:pPr>
            <a:r>
              <a:rPr lang="el-GR" dirty="0" smtClean="0"/>
              <a:t>οικογένεια</a:t>
            </a:r>
          </a:p>
          <a:p>
            <a:pPr>
              <a:buNone/>
            </a:pPr>
            <a:r>
              <a:rPr lang="el-GR" dirty="0" smtClean="0"/>
              <a:t>Παραθεριστικές διακοπές</a:t>
            </a:r>
            <a:endParaRPr lang="el-GR" dirty="0"/>
          </a:p>
        </p:txBody>
      </p:sp>
      <p:pic>
        <p:nvPicPr>
          <p:cNvPr id="22530" name="Picture 2" descr="E:\ANIMATED PPT\3d figures\stick_figure_run_clock_500_clr_7094.gif"/>
          <p:cNvPicPr>
            <a:picLocks noChangeAspect="1" noChangeArrowheads="1" noCrop="1"/>
          </p:cNvPicPr>
          <p:nvPr/>
        </p:nvPicPr>
        <p:blipFill>
          <a:blip r:embed="rId2" cstate="print"/>
          <a:srcRect/>
          <a:stretch>
            <a:fillRect/>
          </a:stretch>
        </p:blipFill>
        <p:spPr bwMode="auto">
          <a:xfrm>
            <a:off x="6143636" y="3833808"/>
            <a:ext cx="3000364" cy="3024192"/>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Στεγαστικές Μονάδες</a:t>
            </a:r>
            <a:endParaRPr lang="el-GR" dirty="0"/>
          </a:p>
        </p:txBody>
      </p:sp>
      <p:sp>
        <p:nvSpPr>
          <p:cNvPr id="3" name="2 - Θέση περιεχομένου"/>
          <p:cNvSpPr>
            <a:spLocks noGrp="1"/>
          </p:cNvSpPr>
          <p:nvPr>
            <p:ph idx="1"/>
          </p:nvPr>
        </p:nvSpPr>
        <p:spPr>
          <a:xfrm>
            <a:off x="1500166" y="1643050"/>
            <a:ext cx="7186634" cy="4483113"/>
          </a:xfrm>
        </p:spPr>
        <p:txBody>
          <a:bodyPr/>
          <a:lstStyle/>
          <a:p>
            <a:r>
              <a:rPr lang="el-GR" i="1" dirty="0" smtClean="0"/>
              <a:t>Δεν προβλέπεται μεταβατικός χρόνος κάλυψης κενής θέσης</a:t>
            </a:r>
          </a:p>
          <a:p>
            <a:pPr>
              <a:buNone/>
            </a:pPr>
            <a:endParaRPr lang="el-GR" dirty="0" smtClean="0"/>
          </a:p>
          <a:p>
            <a:pPr>
              <a:buNone/>
            </a:pPr>
            <a:r>
              <a:rPr lang="el-GR" dirty="0" smtClean="0"/>
              <a:t>Σε περίπτωση αποχώρησης / θανάτου</a:t>
            </a:r>
          </a:p>
          <a:p>
            <a:pPr>
              <a:buNone/>
            </a:pPr>
            <a:endParaRPr lang="en-US" dirty="0" smtClean="0"/>
          </a:p>
          <a:p>
            <a:pPr>
              <a:buNone/>
            </a:pPr>
            <a:r>
              <a:rPr lang="el-GR" dirty="0" smtClean="0"/>
              <a:t>Δεν κοστολογείται η διαδικασία αξιολόγησης</a:t>
            </a:r>
          </a:p>
          <a:p>
            <a:pPr>
              <a:buNone/>
            </a:pPr>
            <a:r>
              <a:rPr lang="el-GR" dirty="0" smtClean="0"/>
              <a:t>υποψήφιων ωφελουμένων </a:t>
            </a:r>
          </a:p>
          <a:p>
            <a:pPr>
              <a:buNone/>
            </a:pPr>
            <a:endParaRPr lang="el-GR" dirty="0"/>
          </a:p>
        </p:txBody>
      </p:sp>
      <p:pic>
        <p:nvPicPr>
          <p:cNvPr id="23554" name="Picture 2" descr="E:\ANIMATED PPT\3d figures\walking_with_shopping_bags_PA_500_clr_5745.gif"/>
          <p:cNvPicPr>
            <a:picLocks noChangeAspect="1" noChangeArrowheads="1" noCrop="1"/>
          </p:cNvPicPr>
          <p:nvPr/>
        </p:nvPicPr>
        <p:blipFill>
          <a:blip r:embed="rId2" cstate="print"/>
          <a:srcRect/>
          <a:stretch>
            <a:fillRect/>
          </a:stretch>
        </p:blipFill>
        <p:spPr bwMode="auto">
          <a:xfrm>
            <a:off x="6858016" y="3571876"/>
            <a:ext cx="1665401" cy="2881316"/>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214414" y="274638"/>
            <a:ext cx="7472386" cy="796908"/>
          </a:xfrm>
        </p:spPr>
        <p:txBody>
          <a:bodyPr/>
          <a:lstStyle/>
          <a:p>
            <a:r>
              <a:rPr lang="el-GR" dirty="0" smtClean="0"/>
              <a:t>Κινητές Μονάδες- Κέντρα Ημέρας</a:t>
            </a:r>
            <a:endParaRPr lang="el-GR" dirty="0"/>
          </a:p>
        </p:txBody>
      </p:sp>
      <p:sp>
        <p:nvSpPr>
          <p:cNvPr id="3" name="2 - Θέση περιεχομένου"/>
          <p:cNvSpPr>
            <a:spLocks noGrp="1"/>
          </p:cNvSpPr>
          <p:nvPr>
            <p:ph idx="1"/>
          </p:nvPr>
        </p:nvSpPr>
        <p:spPr>
          <a:xfrm>
            <a:off x="1285852" y="2214554"/>
            <a:ext cx="7400948" cy="4429156"/>
          </a:xfrm>
        </p:spPr>
        <p:txBody>
          <a:bodyPr/>
          <a:lstStyle/>
          <a:p>
            <a:r>
              <a:rPr lang="el-GR" i="1" dirty="0" smtClean="0"/>
              <a:t>Δεν κοστολογούνται οι ακυρώσεις/ μη προσελεύσεις θεραπευτικών ραντεβού</a:t>
            </a:r>
          </a:p>
          <a:p>
            <a:r>
              <a:rPr lang="el-GR" i="1" dirty="0" smtClean="0"/>
              <a:t>Δεν προβλέπεται χρόνος συναντήσεων ΠΘΟ</a:t>
            </a:r>
          </a:p>
          <a:p>
            <a:r>
              <a:rPr lang="el-GR" i="1" dirty="0" smtClean="0"/>
              <a:t>Δεν προβλέπεται χρόνος εκπαίδευσης και εποπτείας του προσωπικού</a:t>
            </a:r>
          </a:p>
          <a:p>
            <a:r>
              <a:rPr lang="el-GR" i="1" dirty="0" smtClean="0"/>
              <a:t>Δεν προβλέπεται ο χρόνος των μετακινήσεων για τα απομακρυσμένα κλιμάκια</a:t>
            </a:r>
          </a:p>
          <a:p>
            <a:r>
              <a:rPr lang="el-GR" i="1" dirty="0" smtClean="0"/>
              <a:t>Δεν προβλέπεται πάνω από 1 θεραπευτική πράξη σε κάθε εξυπηρετούμενο</a:t>
            </a:r>
          </a:p>
        </p:txBody>
      </p:sp>
      <p:pic>
        <p:nvPicPr>
          <p:cNvPr id="24578" name="Picture 2" descr="E:\ANIMATED PPT\3d figures\driving_while_texting_anim_500_clr_7842.gif"/>
          <p:cNvPicPr>
            <a:picLocks noChangeAspect="1" noChangeArrowheads="1" noCrop="1"/>
          </p:cNvPicPr>
          <p:nvPr/>
        </p:nvPicPr>
        <p:blipFill>
          <a:blip r:embed="rId2" cstate="print"/>
          <a:srcRect/>
          <a:stretch>
            <a:fillRect/>
          </a:stretch>
        </p:blipFill>
        <p:spPr bwMode="auto">
          <a:xfrm>
            <a:off x="6143636" y="4929198"/>
            <a:ext cx="2769500" cy="1528764"/>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371600" y="274638"/>
            <a:ext cx="7315200" cy="1368412"/>
          </a:xfrm>
        </p:spPr>
        <p:txBody>
          <a:bodyPr>
            <a:normAutofit fontScale="90000"/>
          </a:bodyPr>
          <a:lstStyle/>
          <a:p>
            <a:r>
              <a:rPr lang="el-GR" dirty="0" smtClean="0"/>
              <a:t>Ειδική Μονάδα Αποκατάστασης και Επαγγελματικής Επανένταξης</a:t>
            </a:r>
            <a:endParaRPr lang="el-GR" dirty="0"/>
          </a:p>
        </p:txBody>
      </p:sp>
      <p:sp>
        <p:nvSpPr>
          <p:cNvPr id="3" name="2 - Θέση περιεχομένου"/>
          <p:cNvSpPr>
            <a:spLocks noGrp="1"/>
          </p:cNvSpPr>
          <p:nvPr>
            <p:ph idx="1"/>
          </p:nvPr>
        </p:nvSpPr>
        <p:spPr>
          <a:xfrm>
            <a:off x="1428728" y="2357430"/>
            <a:ext cx="7258072" cy="3768733"/>
          </a:xfrm>
        </p:spPr>
        <p:txBody>
          <a:bodyPr/>
          <a:lstStyle/>
          <a:p>
            <a:r>
              <a:rPr lang="el-GR" i="1" dirty="0" smtClean="0"/>
              <a:t>Παρέχονται μόνο 250 ώρες εκπαίδευσης για κάθε ωφελούμενο, χωρίς δυνατότητα </a:t>
            </a:r>
            <a:r>
              <a:rPr lang="el-GR" i="1" dirty="0" err="1" smtClean="0"/>
              <a:t>επαναεισαγωγής</a:t>
            </a:r>
            <a:r>
              <a:rPr lang="el-GR" i="1" dirty="0" smtClean="0"/>
              <a:t> στο πρόγραμμα.</a:t>
            </a:r>
          </a:p>
          <a:p>
            <a:r>
              <a:rPr lang="el-GR" i="1" dirty="0" smtClean="0"/>
              <a:t>Μείωση του προϋπολογισμού της μονάδας κατά το 1/3.</a:t>
            </a:r>
          </a:p>
          <a:p>
            <a:endParaRPr lang="el-GR" i="1" dirty="0" smtClean="0"/>
          </a:p>
        </p:txBody>
      </p:sp>
      <p:pic>
        <p:nvPicPr>
          <p:cNvPr id="25602" name="Picture 2" descr="E:\ANIMATED PPT\3d figures\farmer_hoeing_around_plants_anim_500_clr_9509.gif"/>
          <p:cNvPicPr>
            <a:picLocks noChangeAspect="1" noChangeArrowheads="1" noCrop="1"/>
          </p:cNvPicPr>
          <p:nvPr/>
        </p:nvPicPr>
        <p:blipFill>
          <a:blip r:embed="rId2" cstate="print"/>
          <a:srcRect/>
          <a:stretch>
            <a:fillRect/>
          </a:stretch>
        </p:blipFill>
        <p:spPr bwMode="auto">
          <a:xfrm>
            <a:off x="4455408" y="3429000"/>
            <a:ext cx="3878959" cy="3429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Γενική παρατήρηση</a:t>
            </a:r>
            <a:endParaRPr lang="el-GR" dirty="0"/>
          </a:p>
        </p:txBody>
      </p:sp>
      <p:sp>
        <p:nvSpPr>
          <p:cNvPr id="3" name="2 - Θέση περιεχομένου"/>
          <p:cNvSpPr>
            <a:spLocks noGrp="1"/>
          </p:cNvSpPr>
          <p:nvPr>
            <p:ph idx="1"/>
          </p:nvPr>
        </p:nvSpPr>
        <p:spPr>
          <a:xfrm>
            <a:off x="1214414" y="2357431"/>
            <a:ext cx="7472386" cy="2643206"/>
          </a:xfrm>
        </p:spPr>
        <p:txBody>
          <a:bodyPr/>
          <a:lstStyle/>
          <a:p>
            <a:r>
              <a:rPr lang="el-GR" i="1" dirty="0" smtClean="0"/>
              <a:t>Σε καμία μονάδα δεν προβλέπονται δράσεις Αγωγής Κοινότητας, η οποία αποτελεί σημαντικό πυλώνα για την ΨΥ και ειδική δράση στο </a:t>
            </a:r>
            <a:r>
              <a:rPr lang="el-GR" i="1" dirty="0" err="1" smtClean="0"/>
              <a:t>Ψυχαργώς</a:t>
            </a:r>
            <a:r>
              <a:rPr lang="el-GR" i="1" dirty="0" smtClean="0"/>
              <a:t> Γ’.</a:t>
            </a:r>
            <a:endParaRPr lang="el-GR" i="1" dirty="0"/>
          </a:p>
        </p:txBody>
      </p:sp>
      <p:pic>
        <p:nvPicPr>
          <p:cNvPr id="26626" name="Picture 2" descr="E:\ANIMATED PPT\3d figures\lil_blue_men_arrow_PA_500_clr_3186.gif"/>
          <p:cNvPicPr>
            <a:picLocks noChangeAspect="1" noChangeArrowheads="1" noCrop="1"/>
          </p:cNvPicPr>
          <p:nvPr/>
        </p:nvPicPr>
        <p:blipFill>
          <a:blip r:embed="rId2" cstate="print"/>
          <a:srcRect/>
          <a:stretch>
            <a:fillRect/>
          </a:stretch>
        </p:blipFill>
        <p:spPr bwMode="auto">
          <a:xfrm>
            <a:off x="3929058" y="2963229"/>
            <a:ext cx="4476748" cy="3894771"/>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285852" y="571480"/>
            <a:ext cx="7443782" cy="1143000"/>
          </a:xfrm>
        </p:spPr>
        <p:txBody>
          <a:bodyPr/>
          <a:lstStyle/>
          <a:p>
            <a:r>
              <a:rPr lang="el-GR" dirty="0" smtClean="0"/>
              <a:t>Αναφορά στο προσωπικό</a:t>
            </a:r>
            <a:endParaRPr lang="el-GR" dirty="0"/>
          </a:p>
        </p:txBody>
      </p:sp>
      <p:sp>
        <p:nvSpPr>
          <p:cNvPr id="3" name="2 - Θέση περιεχομένου"/>
          <p:cNvSpPr>
            <a:spLocks noGrp="1"/>
          </p:cNvSpPr>
          <p:nvPr>
            <p:ph idx="1"/>
          </p:nvPr>
        </p:nvSpPr>
        <p:spPr>
          <a:xfrm>
            <a:off x="1357290" y="2214554"/>
            <a:ext cx="7372344" cy="3471874"/>
          </a:xfrm>
        </p:spPr>
        <p:txBody>
          <a:bodyPr/>
          <a:lstStyle/>
          <a:p>
            <a:r>
              <a:rPr lang="el-GR" dirty="0" smtClean="0"/>
              <a:t>Υπάγεται στις Μονάδες και όχι στον Φορέα</a:t>
            </a:r>
          </a:p>
          <a:p>
            <a:r>
              <a:rPr lang="el-GR" dirty="0" smtClean="0"/>
              <a:t>Δεν υπάρχει πρόβλεψη για Κεντρική Διοίκηση του Φορέα</a:t>
            </a:r>
          </a:p>
          <a:p>
            <a:r>
              <a:rPr lang="el-GR" dirty="0" smtClean="0"/>
              <a:t>Μη αξιοποίηση εξειδικευμένου προσωπικού σε επίπεδο Φορέα</a:t>
            </a:r>
          </a:p>
          <a:p>
            <a:pPr>
              <a:buNone/>
            </a:pPr>
            <a:endParaRPr lang="el-GR" dirty="0"/>
          </a:p>
        </p:txBody>
      </p:sp>
      <p:pic>
        <p:nvPicPr>
          <p:cNvPr id="27650" name="Picture 2" descr="E:\ANIMATED PPT\3d figures\stick_figures_team_puzzle_500_clr_7001.gif"/>
          <p:cNvPicPr>
            <a:picLocks noChangeAspect="1" noChangeArrowheads="1" noCrop="1"/>
          </p:cNvPicPr>
          <p:nvPr/>
        </p:nvPicPr>
        <p:blipFill>
          <a:blip r:embed="rId2" cstate="print"/>
          <a:srcRect/>
          <a:stretch>
            <a:fillRect/>
          </a:stretch>
        </p:blipFill>
        <p:spPr bwMode="auto">
          <a:xfrm>
            <a:off x="2285984" y="3643314"/>
            <a:ext cx="4762500" cy="304799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u="sng" dirty="0" smtClean="0"/>
              <a:t>Σύντομο ιστορικό… </a:t>
            </a:r>
            <a:endParaRPr lang="el-GR" u="sng" dirty="0"/>
          </a:p>
        </p:txBody>
      </p:sp>
      <p:sp>
        <p:nvSpPr>
          <p:cNvPr id="3" name="2 - Θέση περιεχομένου"/>
          <p:cNvSpPr>
            <a:spLocks noGrp="1"/>
          </p:cNvSpPr>
          <p:nvPr>
            <p:ph idx="1"/>
          </p:nvPr>
        </p:nvSpPr>
        <p:spPr>
          <a:xfrm>
            <a:off x="1214414" y="1600200"/>
            <a:ext cx="7715304" cy="4972072"/>
          </a:xfrm>
        </p:spPr>
        <p:txBody>
          <a:bodyPr>
            <a:normAutofit fontScale="92500" lnSpcReduction="20000"/>
          </a:bodyPr>
          <a:lstStyle/>
          <a:p>
            <a:pPr algn="just"/>
            <a:r>
              <a:rPr lang="el-GR" sz="2400" dirty="0" smtClean="0"/>
              <a:t>1984: έναρξη μεταρρυθμιστικού προγράμματος ,</a:t>
            </a:r>
            <a:r>
              <a:rPr lang="en-US" sz="2400" dirty="0" smtClean="0"/>
              <a:t> </a:t>
            </a:r>
            <a:r>
              <a:rPr lang="el-GR" sz="2400" dirty="0" smtClean="0"/>
              <a:t>Κανονισμός Συμβουλίου Ε.Ε. 815/84</a:t>
            </a:r>
          </a:p>
          <a:p>
            <a:pPr algn="just"/>
            <a:r>
              <a:rPr lang="el-GR" sz="2400" dirty="0" smtClean="0"/>
              <a:t>2000-2001: ανάπτυξη του προγράμματος </a:t>
            </a:r>
            <a:r>
              <a:rPr lang="el-GR" sz="2400" dirty="0" err="1" smtClean="0"/>
              <a:t>Ψυχαργώς</a:t>
            </a:r>
            <a:r>
              <a:rPr lang="el-GR" sz="2400" dirty="0" smtClean="0"/>
              <a:t> , </a:t>
            </a:r>
            <a:r>
              <a:rPr lang="el-GR" sz="2400" dirty="0" err="1" smtClean="0"/>
              <a:t>Α΄φάση</a:t>
            </a:r>
            <a:endParaRPr lang="el-GR" sz="2400" dirty="0" smtClean="0"/>
          </a:p>
          <a:p>
            <a:pPr algn="just"/>
            <a:r>
              <a:rPr lang="el-GR" sz="2400" dirty="0" smtClean="0"/>
              <a:t>2002-2009: διανύουμε την </a:t>
            </a:r>
            <a:r>
              <a:rPr lang="el-GR" sz="2400" dirty="0" err="1" smtClean="0"/>
              <a:t>Β΄φάση</a:t>
            </a:r>
            <a:r>
              <a:rPr lang="el-GR" sz="2400" dirty="0" smtClean="0"/>
              <a:t> του προγράμματος </a:t>
            </a:r>
            <a:r>
              <a:rPr lang="el-GR" sz="2400" dirty="0" err="1" smtClean="0"/>
              <a:t>Ψυχαργώς</a:t>
            </a:r>
            <a:endParaRPr lang="el-GR" sz="2400" dirty="0" smtClean="0"/>
          </a:p>
          <a:p>
            <a:pPr algn="just"/>
            <a:r>
              <a:rPr lang="el-GR" sz="2400" dirty="0" smtClean="0"/>
              <a:t>2010 – 2011: «ενδιάμεση περίοδος» κατά την οποία ίσχυε η βασική φιλοσοφία της πολιτικής που ακολουθήθηκε την προηγούμενη δεκαετία και η οποία εξειδικεύτηκε στο επίπεδο του σχεδιασμού κυρίαρχα από την Υπουργική Απόφαση (Υ5α/Γ.Π. οικ. 45994-19/04/2010)</a:t>
            </a:r>
          </a:p>
          <a:p>
            <a:r>
              <a:rPr lang="el-GR" sz="2400" dirty="0" smtClean="0"/>
              <a:t>Μάρτιος 2012: εγκρίθηκε και δημοσιεύτηκε η απόφαση για την υλοποίηση του δεκαετούς προγράμματος «</a:t>
            </a:r>
            <a:r>
              <a:rPr lang="el-GR" sz="2400" dirty="0" err="1" smtClean="0"/>
              <a:t>Ψυχαργώς</a:t>
            </a:r>
            <a:r>
              <a:rPr lang="el-GR" sz="2400" dirty="0" smtClean="0"/>
              <a:t> Γ’ 2011 – 2020»</a:t>
            </a:r>
          </a:p>
          <a:p>
            <a:r>
              <a:rPr lang="el-GR" sz="2400" dirty="0" smtClean="0"/>
              <a:t>2013: υπογραφή του νέου συμφώνου </a:t>
            </a:r>
            <a:r>
              <a:rPr lang="en-US" sz="2400" dirty="0" err="1" smtClean="0"/>
              <a:t>Andor</a:t>
            </a:r>
            <a:r>
              <a:rPr lang="el-GR" sz="2400" dirty="0" smtClean="0"/>
              <a:t> - </a:t>
            </a:r>
            <a:r>
              <a:rPr lang="el-GR" sz="2400" dirty="0" err="1" smtClean="0"/>
              <a:t>Λυκουρέντζου</a:t>
            </a:r>
            <a:r>
              <a:rPr lang="el-GR" sz="2400" dirty="0" smtClean="0"/>
              <a:t> και του σχετικού σχεδίου δράσης (24/04/2013), διαμορφώνουν ένα δεσμευτικό πλαίσιο για την ΨΥ και την ΨΜ στη χώρα κατά τη δεκαετία 2010-2020</a:t>
            </a:r>
            <a:endParaRPr lang="el-GR" sz="2400" dirty="0"/>
          </a:p>
        </p:txBody>
      </p:sp>
      <p:pic>
        <p:nvPicPr>
          <p:cNvPr id="3074" name="Picture 2" descr="E:\ANIMATED PPT\3d figures\open_head_education_1600_clr_5963.png"/>
          <p:cNvPicPr>
            <a:picLocks noChangeAspect="1" noChangeArrowheads="1"/>
          </p:cNvPicPr>
          <p:nvPr/>
        </p:nvPicPr>
        <p:blipFill>
          <a:blip r:embed="rId2" cstate="print"/>
          <a:srcRect/>
          <a:stretch>
            <a:fillRect/>
          </a:stretch>
        </p:blipFill>
        <p:spPr bwMode="auto">
          <a:xfrm>
            <a:off x="7773577" y="1"/>
            <a:ext cx="1156141" cy="1571612"/>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371600" y="274638"/>
            <a:ext cx="5772168" cy="1154098"/>
          </a:xfrm>
        </p:spPr>
        <p:txBody>
          <a:bodyPr/>
          <a:lstStyle/>
          <a:p>
            <a:r>
              <a:rPr lang="el-GR" dirty="0" smtClean="0"/>
              <a:t>Αξιολόγηση του συστήματος</a:t>
            </a:r>
            <a:endParaRPr lang="el-GR" dirty="0"/>
          </a:p>
        </p:txBody>
      </p:sp>
      <p:sp>
        <p:nvSpPr>
          <p:cNvPr id="3" name="2 - Θέση περιεχομένου"/>
          <p:cNvSpPr>
            <a:spLocks noGrp="1"/>
          </p:cNvSpPr>
          <p:nvPr>
            <p:ph idx="1"/>
          </p:nvPr>
        </p:nvSpPr>
        <p:spPr>
          <a:xfrm>
            <a:off x="1285852" y="1857364"/>
            <a:ext cx="7400948" cy="5286388"/>
          </a:xfrm>
        </p:spPr>
        <p:txBody>
          <a:bodyPr>
            <a:normAutofit/>
          </a:bodyPr>
          <a:lstStyle/>
          <a:p>
            <a:r>
              <a:rPr lang="el-GR" dirty="0" smtClean="0"/>
              <a:t>Στην πολιτική για την ΨΥ, απουσιάζει οποιαδήποτε αναφορά στη χρηματοδότηση και βιωσιμότητα των δομών, στον αριθμό και αξιοποίηση των επαγγελματιών υγείας, στη μείωση των δαπανών για τις κοινωνικές παροχές, στην εισαγωγή του συστήματος κλειστών ενοποιημένων  νοσηλειών καθώς και ζητήματα που σχετίζονται όχι μόνο με τη λειτουργία των υπηρεσιών ΨΥ αλλά και με θεραπευτικά θέματα. </a:t>
            </a:r>
          </a:p>
          <a:p>
            <a:r>
              <a:rPr lang="el-GR" dirty="0" smtClean="0"/>
              <a:t>Σε συνέχεια της εκπόνησης του μοντέλου χρηματοδότησης των μονάδων ΨΥ, σύμφωνα και με τα προβλεπόμενα από το μνημόνιο </a:t>
            </a:r>
            <a:r>
              <a:rPr lang="el-GR" dirty="0" err="1" smtClean="0"/>
              <a:t>Andor</a:t>
            </a:r>
            <a:r>
              <a:rPr lang="el-GR" dirty="0" smtClean="0"/>
              <a:t>-</a:t>
            </a:r>
            <a:r>
              <a:rPr lang="el-GR" dirty="0" err="1" smtClean="0"/>
              <a:t>Λυκουρέντζου</a:t>
            </a:r>
            <a:r>
              <a:rPr lang="el-GR" dirty="0" smtClean="0"/>
              <a:t>, και σε αναμονή της ολοκληρωμένης θεσμοθέτησης του 	που θα συμπεριλαμβάνει ποιοτικές παραμέτρους, ερωτηματικά εγείρονται σχετικά με την ικανότητα του να προσδώσει αυτοδυναμία και να μην απαιτείται η συνδρομή του ΕΚΤ ή άλλων πόρων και ταμείων.</a:t>
            </a:r>
          </a:p>
          <a:p>
            <a:pPr>
              <a:buNone/>
            </a:pPr>
            <a:endParaRPr lang="el-GR" dirty="0" smtClean="0"/>
          </a:p>
          <a:p>
            <a:pPr>
              <a:buNone/>
            </a:pPr>
            <a:endParaRPr lang="el-GR" dirty="0"/>
          </a:p>
        </p:txBody>
      </p:sp>
      <p:pic>
        <p:nvPicPr>
          <p:cNvPr id="28674" name="Picture 2" descr="E:\ANIMATED PPT\3d figures\stick_figures_scale_500_clr_6319.gif"/>
          <p:cNvPicPr>
            <a:picLocks noChangeAspect="1" noChangeArrowheads="1" noCrop="1"/>
          </p:cNvPicPr>
          <p:nvPr/>
        </p:nvPicPr>
        <p:blipFill>
          <a:blip r:embed="rId2" cstate="print"/>
          <a:srcRect/>
          <a:stretch>
            <a:fillRect/>
          </a:stretch>
        </p:blipFill>
        <p:spPr bwMode="auto">
          <a:xfrm>
            <a:off x="7096124" y="0"/>
            <a:ext cx="2047876" cy="246732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Αξιολόγηση του συστήματος</a:t>
            </a:r>
            <a:endParaRPr lang="el-GR" dirty="0"/>
          </a:p>
        </p:txBody>
      </p:sp>
      <p:sp>
        <p:nvSpPr>
          <p:cNvPr id="3" name="2 - Θέση περιεχομένου"/>
          <p:cNvSpPr>
            <a:spLocks noGrp="1"/>
          </p:cNvSpPr>
          <p:nvPr>
            <p:ph idx="1"/>
          </p:nvPr>
        </p:nvSpPr>
        <p:spPr>
          <a:xfrm>
            <a:off x="1500166" y="2357431"/>
            <a:ext cx="7186634" cy="2786082"/>
          </a:xfrm>
        </p:spPr>
        <p:txBody>
          <a:bodyPr/>
          <a:lstStyle/>
          <a:p>
            <a:pPr>
              <a:buNone/>
            </a:pPr>
            <a:r>
              <a:rPr lang="el-GR" dirty="0" smtClean="0"/>
              <a:t>	Δεν υπάρχει κάποια διακριτή διαδικασία και αρμοδιότητα παρακολούθησης της ΨΜ στη ΔΨΥ με την έννοια της επιμέτρησης της μεταβολής που επιφέρεται στο σύστημα ψυχικής υγείας της χώρας.</a:t>
            </a:r>
          </a:p>
          <a:p>
            <a:endParaRPr lang="el-GR" dirty="0"/>
          </a:p>
        </p:txBody>
      </p:sp>
      <p:pic>
        <p:nvPicPr>
          <p:cNvPr id="29698" name="Picture 2" descr="E:\ANIMATED PPT\3d figures\Stick_Figure_holding_target_PA_500_clr_3231.gif"/>
          <p:cNvPicPr>
            <a:picLocks noChangeAspect="1" noChangeArrowheads="1" noCrop="1"/>
          </p:cNvPicPr>
          <p:nvPr/>
        </p:nvPicPr>
        <p:blipFill>
          <a:blip r:embed="rId2" cstate="print"/>
          <a:srcRect/>
          <a:stretch>
            <a:fillRect/>
          </a:stretch>
        </p:blipFill>
        <p:spPr bwMode="auto">
          <a:xfrm>
            <a:off x="5643570" y="3571876"/>
            <a:ext cx="3215172" cy="3286124"/>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Αξιολόγηση του συστήματος…</a:t>
            </a:r>
            <a:endParaRPr lang="el-GR" dirty="0"/>
          </a:p>
        </p:txBody>
      </p:sp>
      <p:sp>
        <p:nvSpPr>
          <p:cNvPr id="3" name="2 - Θέση περιεχομένου"/>
          <p:cNvSpPr>
            <a:spLocks noGrp="1"/>
          </p:cNvSpPr>
          <p:nvPr>
            <p:ph idx="1"/>
          </p:nvPr>
        </p:nvSpPr>
        <p:spPr/>
        <p:txBody>
          <a:bodyPr>
            <a:normAutofit/>
          </a:bodyPr>
          <a:lstStyle/>
          <a:p>
            <a:pPr>
              <a:buNone/>
            </a:pPr>
            <a:r>
              <a:rPr lang="en-US" dirty="0" smtClean="0"/>
              <a:t>	</a:t>
            </a:r>
            <a:r>
              <a:rPr lang="el-GR" dirty="0" smtClean="0"/>
              <a:t>Η εδραίωση ενός συστήματος ολιστικής παρακολούθησης της πορείας της ΨΥ και της ΨΜ, με τις δυνατότητες που παρέχει μια σύγχρονη πλατφόρμα Επιχειρησιακής Ευφυΐας με σκοπό την επεξεργασία και αξιοποίηση των δεδομένων στη διοίκηση, τον σχεδιασμό και τον προγραμματισμό των ενεργειών, παραμένει αναγκαιότητα.</a:t>
            </a:r>
          </a:p>
          <a:p>
            <a:pPr>
              <a:buNone/>
            </a:pPr>
            <a:r>
              <a:rPr lang="el-GR" dirty="0" smtClean="0"/>
              <a:t>	</a:t>
            </a:r>
          </a:p>
          <a:p>
            <a:pPr>
              <a:buNone/>
            </a:pPr>
            <a:r>
              <a:rPr lang="el-GR" dirty="0" smtClean="0"/>
              <a:t>	Επομένως η παρακολούθηση και η αξιολόγηση του υπάρχοντος συστήματος παρακολούθησης των ΜΨΥ είναι απαραίτητη με σκοπό την ενσωμάτωση βελτιώσεων, ώστε να είναι αξιοποιήσιμο το σύνολο των δεδομένων που συγκεντρώνονται για την υποβοήθηση της άσκησης αποτελεσματικής διοίκησης από την κεντρική υπηρεσία. </a:t>
            </a:r>
          </a:p>
          <a:p>
            <a:endParaRPr lang="el-GR" dirty="0"/>
          </a:p>
        </p:txBody>
      </p:sp>
      <p:pic>
        <p:nvPicPr>
          <p:cNvPr id="30722" name="Picture 2" descr="E:\ANIMATED PPT\3d figures\laptop_earth_revolve_500_clr_7960.gif"/>
          <p:cNvPicPr>
            <a:picLocks noChangeAspect="1" noChangeArrowheads="1" noCrop="1"/>
          </p:cNvPicPr>
          <p:nvPr/>
        </p:nvPicPr>
        <p:blipFill>
          <a:blip r:embed="rId2" cstate="print"/>
          <a:srcRect/>
          <a:stretch>
            <a:fillRect/>
          </a:stretch>
        </p:blipFill>
        <p:spPr bwMode="auto">
          <a:xfrm>
            <a:off x="6572264" y="4786322"/>
            <a:ext cx="2238374" cy="1880234"/>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2143116"/>
            <a:ext cx="8229600" cy="3983047"/>
          </a:xfrm>
        </p:spPr>
        <p:txBody>
          <a:bodyPr/>
          <a:lstStyle/>
          <a:p>
            <a:pPr algn="ctr">
              <a:buNone/>
            </a:pPr>
            <a:r>
              <a:rPr lang="en-US" dirty="0" smtClean="0"/>
              <a:t>	</a:t>
            </a:r>
            <a:r>
              <a:rPr lang="el-GR" dirty="0" smtClean="0"/>
              <a:t>Σας ευχαριστώ για την προσοχή σας.</a:t>
            </a:r>
          </a:p>
          <a:p>
            <a:pPr algn="ctr">
              <a:buNone/>
            </a:pPr>
            <a:r>
              <a:rPr lang="el-GR" dirty="0" smtClean="0"/>
              <a:t>	Άννα Τσιακίρη,</a:t>
            </a:r>
          </a:p>
          <a:p>
            <a:pPr algn="ctr">
              <a:buNone/>
            </a:pPr>
            <a:r>
              <a:rPr lang="el-GR" dirty="0" smtClean="0"/>
              <a:t>	Ψυχολόγος, </a:t>
            </a:r>
            <a:r>
              <a:rPr lang="en-US" dirty="0" smtClean="0"/>
              <a:t>PhD</a:t>
            </a:r>
            <a:endParaRPr lang="el-GR" dirty="0"/>
          </a:p>
        </p:txBody>
      </p:sp>
      <p:pic>
        <p:nvPicPr>
          <p:cNvPr id="4" name="Picture 2" descr="C:\Users\user\Desktop\new_logo.png"/>
          <p:cNvPicPr>
            <a:picLocks noChangeAspect="1" noChangeArrowheads="1"/>
          </p:cNvPicPr>
          <p:nvPr/>
        </p:nvPicPr>
        <p:blipFill>
          <a:blip r:embed="rId2" cstate="print"/>
          <a:srcRect/>
          <a:stretch>
            <a:fillRect/>
          </a:stretch>
        </p:blipFill>
        <p:spPr bwMode="auto">
          <a:xfrm>
            <a:off x="2571736" y="214290"/>
            <a:ext cx="4786346" cy="1522116"/>
          </a:xfrm>
          <a:prstGeom prst="rect">
            <a:avLst/>
          </a:prstGeom>
          <a:noFill/>
        </p:spPr>
      </p:pic>
      <p:pic>
        <p:nvPicPr>
          <p:cNvPr id="31746" name="Picture 2" descr="E:\ANIMATED PPT\3d figures\applause_text_anim_500_clr_6942.gif"/>
          <p:cNvPicPr>
            <a:picLocks noChangeAspect="1" noChangeArrowheads="1" noCrop="1"/>
          </p:cNvPicPr>
          <p:nvPr/>
        </p:nvPicPr>
        <p:blipFill>
          <a:blip r:embed="rId3" cstate="print"/>
          <a:srcRect/>
          <a:stretch>
            <a:fillRect/>
          </a:stretch>
        </p:blipFill>
        <p:spPr bwMode="auto">
          <a:xfrm>
            <a:off x="3214678" y="3429000"/>
            <a:ext cx="3524258" cy="2156846"/>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371600" y="274638"/>
            <a:ext cx="7315200" cy="1082660"/>
          </a:xfrm>
        </p:spPr>
        <p:txBody>
          <a:bodyPr/>
          <a:lstStyle/>
          <a:p>
            <a:r>
              <a:rPr lang="el-GR" u="sng" dirty="0" smtClean="0"/>
              <a:t>Εθνικό Σχέδιο Δράσης </a:t>
            </a:r>
            <a:r>
              <a:rPr lang="el-GR" u="sng" dirty="0" err="1" smtClean="0"/>
              <a:t>Ψυχαργώς</a:t>
            </a:r>
            <a:r>
              <a:rPr lang="el-GR" u="sng" dirty="0" smtClean="0"/>
              <a:t> Γ’</a:t>
            </a:r>
            <a:endParaRPr lang="el-GR" dirty="0"/>
          </a:p>
        </p:txBody>
      </p:sp>
      <p:sp>
        <p:nvSpPr>
          <p:cNvPr id="3" name="2 - Θέση περιεχομένου"/>
          <p:cNvSpPr>
            <a:spLocks noGrp="1"/>
          </p:cNvSpPr>
          <p:nvPr>
            <p:ph idx="1"/>
          </p:nvPr>
        </p:nvSpPr>
        <p:spPr>
          <a:xfrm>
            <a:off x="1357290" y="1714488"/>
            <a:ext cx="7786710" cy="5143512"/>
          </a:xfrm>
        </p:spPr>
        <p:txBody>
          <a:bodyPr>
            <a:normAutofit fontScale="92500" lnSpcReduction="20000"/>
          </a:bodyPr>
          <a:lstStyle/>
          <a:p>
            <a:r>
              <a:rPr lang="el-GR" dirty="0" smtClean="0"/>
              <a:t>Αφορά στη συνέχιση της ΨΜ, δίνοντας ιδιαίτερη έμφαση στην ανάπτυξη και βελτίωση της παρεχόμενης φροντίδας των ατόμων με ψυχικές διαταραχές στο επίπεδο της κοινότητας. </a:t>
            </a:r>
          </a:p>
          <a:p>
            <a:endParaRPr lang="en-US" dirty="0" smtClean="0"/>
          </a:p>
          <a:p>
            <a:r>
              <a:rPr lang="el-GR" dirty="0" smtClean="0"/>
              <a:t>Το όραμα της πλήρους υλοποίησης αυτής της θεραπευτικής μεθόδου σε όλα τα στάδια φροντίδας των ασθενών προσεγγίζεται με επιμέρους ειδικές δράσεις, οι οποίες εστιάζουν τόσο στο μετασχηματισμό των ψυχιατρείων, όσο και στην ανάπτυξη και βελτίωση των δράσεων πρόληψης, νοσηλείας, </a:t>
            </a:r>
            <a:r>
              <a:rPr lang="el-GR" dirty="0" err="1" smtClean="0"/>
              <a:t>αποασυλοποίησης</a:t>
            </a:r>
            <a:r>
              <a:rPr lang="el-GR" dirty="0" smtClean="0"/>
              <a:t> 	και αποκατάστασης που υλοποιούνται στο πλαίσιο της κοινοτικής φροντίδας. </a:t>
            </a:r>
          </a:p>
          <a:p>
            <a:endParaRPr lang="en-US" dirty="0" smtClean="0"/>
          </a:p>
          <a:p>
            <a:r>
              <a:rPr lang="el-GR" dirty="0" smtClean="0"/>
              <a:t>Η παροχή ολοκληρωμένης κάλυψης των αναγκών του πληθυσμού, όπως προτείνεται και από κείμενα παγκόσμιων οργανισμών, λαμβάνεται υπόψη σε όλους τους άξονες προτεραιότητας της πολιτικής για την ΨΥ στην Ελλάδα.</a:t>
            </a:r>
          </a:p>
          <a:p>
            <a:endParaRPr lang="en-US" dirty="0" smtClean="0"/>
          </a:p>
          <a:p>
            <a:r>
              <a:rPr lang="el-GR" dirty="0" smtClean="0"/>
              <a:t>Κεντρική κατευθυντήρια γραμμή της πολιτικής για την Ψυχική Υγεία αποτελεί η εδραίωση της έννοιας του κοινοτικού δικτύου με πλήρη </a:t>
            </a:r>
            <a:r>
              <a:rPr lang="el-GR" dirty="0" err="1" smtClean="0"/>
              <a:t>διαλειτουργικότητα</a:t>
            </a:r>
            <a:r>
              <a:rPr lang="el-GR" dirty="0" smtClean="0"/>
              <a:t> και </a:t>
            </a:r>
            <a:r>
              <a:rPr lang="el-GR" dirty="0" err="1" smtClean="0"/>
              <a:t>συλλειτουργία</a:t>
            </a:r>
            <a:r>
              <a:rPr lang="el-GR" dirty="0" smtClean="0"/>
              <a:t> σε επίπεδο παροχής και διοίκησης υπηρεσιών. </a:t>
            </a:r>
            <a:endParaRPr lang="el-GR" dirty="0"/>
          </a:p>
        </p:txBody>
      </p:sp>
      <p:pic>
        <p:nvPicPr>
          <p:cNvPr id="4098" name="Picture 2" descr="E:\ANIMATED PPT\3d figures\platform_connection_PA_500_clr_3118.gif"/>
          <p:cNvPicPr>
            <a:picLocks noChangeAspect="1" noChangeArrowheads="1" noCrop="1"/>
          </p:cNvPicPr>
          <p:nvPr/>
        </p:nvPicPr>
        <p:blipFill>
          <a:blip r:embed="rId2" cstate="print"/>
          <a:srcRect/>
          <a:stretch>
            <a:fillRect/>
          </a:stretch>
        </p:blipFill>
        <p:spPr bwMode="auto">
          <a:xfrm>
            <a:off x="6519723" y="0"/>
            <a:ext cx="2624277" cy="1543075"/>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357290" y="142852"/>
            <a:ext cx="7300906" cy="1285884"/>
          </a:xfrm>
        </p:spPr>
        <p:txBody>
          <a:bodyPr/>
          <a:lstStyle/>
          <a:p>
            <a:r>
              <a:rPr lang="el-GR" u="sng" dirty="0" smtClean="0"/>
              <a:t>Εθνικό Σχέδιο Δράσης </a:t>
            </a:r>
            <a:r>
              <a:rPr lang="el-GR" u="sng" dirty="0" err="1" smtClean="0"/>
              <a:t>Ψυχαργώς</a:t>
            </a:r>
            <a:r>
              <a:rPr lang="el-GR" u="sng" dirty="0" smtClean="0"/>
              <a:t> Γ’</a:t>
            </a:r>
            <a:endParaRPr lang="el-GR" u="sng" dirty="0"/>
          </a:p>
        </p:txBody>
      </p:sp>
      <p:graphicFrame>
        <p:nvGraphicFramePr>
          <p:cNvPr id="5" name="4 - Θέση περιεχομένου"/>
          <p:cNvGraphicFramePr>
            <a:graphicFrameLocks noGrp="1"/>
          </p:cNvGraphicFramePr>
          <p:nvPr>
            <p:ph idx="1"/>
          </p:nvPr>
        </p:nvGraphicFramePr>
        <p:xfrm>
          <a:off x="1214414" y="1500174"/>
          <a:ext cx="7715304" cy="4929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E:\ANIMATED PPT\3d figures\pressure_sign_paper_500_clr_9238(1).gif"/>
          <p:cNvPicPr>
            <a:picLocks noChangeAspect="1" noChangeArrowheads="1" noCrop="1"/>
          </p:cNvPicPr>
          <p:nvPr/>
        </p:nvPicPr>
        <p:blipFill>
          <a:blip r:embed="rId7" cstate="print"/>
          <a:srcRect/>
          <a:stretch>
            <a:fillRect/>
          </a:stretch>
        </p:blipFill>
        <p:spPr bwMode="auto">
          <a:xfrm>
            <a:off x="6786578" y="357166"/>
            <a:ext cx="1869761" cy="156686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371600" y="274638"/>
            <a:ext cx="7315200" cy="939784"/>
          </a:xfrm>
        </p:spPr>
        <p:txBody>
          <a:bodyPr/>
          <a:lstStyle/>
          <a:p>
            <a:r>
              <a:rPr lang="el-GR" u="sng" dirty="0" smtClean="0"/>
              <a:t>Εθνικό Σχέδιο Δράσης </a:t>
            </a:r>
            <a:r>
              <a:rPr lang="el-GR" u="sng" dirty="0" err="1" smtClean="0"/>
              <a:t>Ψυχαργώς</a:t>
            </a:r>
            <a:r>
              <a:rPr lang="el-GR" u="sng" dirty="0" smtClean="0"/>
              <a:t> Γ’</a:t>
            </a:r>
            <a:endParaRPr lang="el-GR" dirty="0"/>
          </a:p>
        </p:txBody>
      </p:sp>
      <p:graphicFrame>
        <p:nvGraphicFramePr>
          <p:cNvPr id="5" name="4 - Θέση περιεχομένου"/>
          <p:cNvGraphicFramePr>
            <a:graphicFrameLocks noGrp="1"/>
          </p:cNvGraphicFramePr>
          <p:nvPr>
            <p:ph idx="1"/>
          </p:nvPr>
        </p:nvGraphicFramePr>
        <p:xfrm>
          <a:off x="1428728" y="1714464"/>
          <a:ext cx="7315200" cy="5143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7" name="Picture 3" descr="E:\ANIMATED PPT\3d figures\rotating_gears_PA_500_clr_2661.gif"/>
          <p:cNvPicPr>
            <a:picLocks noChangeAspect="1" noChangeArrowheads="1" noCrop="1"/>
          </p:cNvPicPr>
          <p:nvPr/>
        </p:nvPicPr>
        <p:blipFill>
          <a:blip r:embed="rId7" cstate="print"/>
          <a:srcRect/>
          <a:stretch>
            <a:fillRect/>
          </a:stretch>
        </p:blipFill>
        <p:spPr bwMode="auto">
          <a:xfrm flipH="1">
            <a:off x="6698984" y="0"/>
            <a:ext cx="2445015" cy="164305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371600" y="274638"/>
            <a:ext cx="7315200" cy="1296974"/>
          </a:xfrm>
        </p:spPr>
        <p:txBody>
          <a:bodyPr/>
          <a:lstStyle/>
          <a:p>
            <a:r>
              <a:rPr lang="el-GR" u="sng" dirty="0" smtClean="0"/>
              <a:t>Εθνικό Σχέδιο Δράσης </a:t>
            </a:r>
            <a:r>
              <a:rPr lang="el-GR" u="sng" dirty="0" err="1" smtClean="0"/>
              <a:t>Ψυχαργώς</a:t>
            </a:r>
            <a:r>
              <a:rPr lang="el-GR" u="sng" dirty="0" smtClean="0"/>
              <a:t> Γ’</a:t>
            </a:r>
            <a:endParaRPr lang="el-GR" dirty="0"/>
          </a:p>
        </p:txBody>
      </p:sp>
      <p:graphicFrame>
        <p:nvGraphicFramePr>
          <p:cNvPr id="4" name="3 - Θέση περιεχομένου"/>
          <p:cNvGraphicFramePr>
            <a:graphicFrameLocks noGrp="1"/>
          </p:cNvGraphicFramePr>
          <p:nvPr>
            <p:ph idx="1"/>
          </p:nvPr>
        </p:nvGraphicFramePr>
        <p:xfrm>
          <a:off x="1214414" y="1643050"/>
          <a:ext cx="7472386" cy="4483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descr="E:\ANIMATED PPT\3d figures\reading_a_book_PA_500_clr_3136.gif"/>
          <p:cNvPicPr>
            <a:picLocks noChangeAspect="1" noChangeArrowheads="1" noCrop="1"/>
          </p:cNvPicPr>
          <p:nvPr/>
        </p:nvPicPr>
        <p:blipFill>
          <a:blip r:embed="rId7" cstate="print"/>
          <a:srcRect/>
          <a:stretch>
            <a:fillRect/>
          </a:stretch>
        </p:blipFill>
        <p:spPr bwMode="auto">
          <a:xfrm>
            <a:off x="6786578" y="285728"/>
            <a:ext cx="2357422" cy="2062166"/>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371600" y="274638"/>
            <a:ext cx="7315200" cy="1225536"/>
          </a:xfrm>
        </p:spPr>
        <p:txBody>
          <a:bodyPr/>
          <a:lstStyle/>
          <a:p>
            <a:r>
              <a:rPr lang="el-GR" u="sng" dirty="0" smtClean="0"/>
              <a:t>Εθνικό Σχέδιο Δράσης </a:t>
            </a:r>
            <a:r>
              <a:rPr lang="el-GR" u="sng" dirty="0" err="1" smtClean="0"/>
              <a:t>Ψυχαργώς</a:t>
            </a:r>
            <a:r>
              <a:rPr lang="el-GR" u="sng" dirty="0" smtClean="0"/>
              <a:t> Γ’</a:t>
            </a:r>
            <a:endParaRPr lang="el-GR" dirty="0"/>
          </a:p>
        </p:txBody>
      </p:sp>
      <p:graphicFrame>
        <p:nvGraphicFramePr>
          <p:cNvPr id="4" name="3 - Θέση περιεχομένου"/>
          <p:cNvGraphicFramePr>
            <a:graphicFrameLocks noGrp="1"/>
          </p:cNvGraphicFramePr>
          <p:nvPr>
            <p:ph idx="1"/>
          </p:nvPr>
        </p:nvGraphicFramePr>
        <p:xfrm>
          <a:off x="1371600" y="1219200"/>
          <a:ext cx="7315200" cy="4906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4" name="Picture 2" descr="E:\ANIMATED PPT\3d figures\solution_group_thinking_500_clr_5177(1).gif"/>
          <p:cNvPicPr>
            <a:picLocks noChangeAspect="1" noChangeArrowheads="1" noCrop="1"/>
          </p:cNvPicPr>
          <p:nvPr/>
        </p:nvPicPr>
        <p:blipFill>
          <a:blip r:embed="rId7" cstate="print"/>
          <a:srcRect/>
          <a:stretch>
            <a:fillRect/>
          </a:stretch>
        </p:blipFill>
        <p:spPr bwMode="auto">
          <a:xfrm>
            <a:off x="6258481" y="0"/>
            <a:ext cx="2885519" cy="2452691"/>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371600" y="274638"/>
            <a:ext cx="7315200" cy="1296974"/>
          </a:xfrm>
        </p:spPr>
        <p:txBody>
          <a:bodyPr/>
          <a:lstStyle/>
          <a:p>
            <a:r>
              <a:rPr lang="el-GR" u="sng" dirty="0" smtClean="0"/>
              <a:t>Εθνικό Σχέδιο Δράσης </a:t>
            </a:r>
            <a:r>
              <a:rPr lang="el-GR" u="sng" dirty="0" err="1" smtClean="0"/>
              <a:t>Ψυχαργώς</a:t>
            </a:r>
            <a:r>
              <a:rPr lang="el-GR" u="sng" dirty="0" smtClean="0"/>
              <a:t> Γ’</a:t>
            </a:r>
            <a:endParaRPr lang="el-GR" dirty="0"/>
          </a:p>
        </p:txBody>
      </p:sp>
      <p:graphicFrame>
        <p:nvGraphicFramePr>
          <p:cNvPr id="4" name="3 - Θέση περιεχομένου"/>
          <p:cNvGraphicFramePr>
            <a:graphicFrameLocks noGrp="1"/>
          </p:cNvGraphicFramePr>
          <p:nvPr>
            <p:ph idx="1"/>
          </p:nvPr>
        </p:nvGraphicFramePr>
        <p:xfrm>
          <a:off x="1371600" y="1219200"/>
          <a:ext cx="7315200" cy="4906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218" name="Picture 2" descr="E:\ANIMATED PPT\3d figures\stick_figure_podium_speech_group_anim_500_clr_9408.gif"/>
          <p:cNvPicPr>
            <a:picLocks noChangeAspect="1" noChangeArrowheads="1" noCrop="1"/>
          </p:cNvPicPr>
          <p:nvPr/>
        </p:nvPicPr>
        <p:blipFill>
          <a:blip r:embed="rId7" cstate="print"/>
          <a:srcRect/>
          <a:stretch>
            <a:fillRect/>
          </a:stretch>
        </p:blipFill>
        <p:spPr bwMode="auto">
          <a:xfrm>
            <a:off x="6876867" y="428604"/>
            <a:ext cx="2267133" cy="1419225"/>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PresenterMedia.com Animated Theme">
  <a:themeElements>
    <a:clrScheme name="Custom 4">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A3B563"/>
      </a:hlink>
      <a:folHlink>
        <a:srgbClr val="7FAF8E"/>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erMedia.com Static Theme">
  <a:themeElements>
    <a:clrScheme name="Custom 4">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A3B563"/>
      </a:hlink>
      <a:folHlink>
        <a:srgbClr val="7FAF8E"/>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number_crawl_4546</Template>
  <TotalTime>440</TotalTime>
  <Words>1684</Words>
  <Application>Microsoft Office PowerPoint</Application>
  <PresentationFormat>Προβολή στην οθόνη (4:3)</PresentationFormat>
  <Paragraphs>202</Paragraphs>
  <Slides>33</Slides>
  <Notes>1</Notes>
  <HiddenSlides>0</HiddenSlides>
  <MMClips>0</MMClips>
  <ScaleCrop>false</ScaleCrop>
  <HeadingPairs>
    <vt:vector size="4" baseType="variant">
      <vt:variant>
        <vt:lpstr>Θέμα</vt:lpstr>
      </vt:variant>
      <vt:variant>
        <vt:i4>2</vt:i4>
      </vt:variant>
      <vt:variant>
        <vt:lpstr>Τίτλοι διαφανειών</vt:lpstr>
      </vt:variant>
      <vt:variant>
        <vt:i4>33</vt:i4>
      </vt:variant>
    </vt:vector>
  </HeadingPairs>
  <TitlesOfParts>
    <vt:vector size="35" baseType="lpstr">
      <vt:lpstr>PresenterMedia.com Animated Theme</vt:lpstr>
      <vt:lpstr>PresenterMedia.com Static Theme</vt:lpstr>
      <vt:lpstr>ΑΝΑΔΙΑΡΘΡΩΣΗ ΤΩΝ ΜΟΝΑΔΩΝ ΨΥΧΙΚΗΣ ΥΓΕΙΑΣ ΤΗΣ ΕΤΑΙΡΙΑΣ ΚΟΙΝΩΝΙΚΗΣ ΨΥΧΙΑΤΡΙΚΗΣ ΚΑΙ ΨΥΧΙΚΗΣ ΥΓΕΙΑΣ ΜΕ ΤΗΝ ΕΦΑΡΜΟΓΗ ΤΟΥ ΝΕΟΥ ΣΥΣΤΗΜΑΤΟΣ ΚΟΣΤΟΛΟΓΗΣΗΣ. </vt:lpstr>
      <vt:lpstr>Η Ψυχιατρική Μεταρρύθμιση στην Ελλάδα</vt:lpstr>
      <vt:lpstr>Σύντομο ιστορικό… </vt:lpstr>
      <vt:lpstr>Εθνικό Σχέδιο Δράσης Ψυχαργώς Γ’</vt:lpstr>
      <vt:lpstr>Εθνικό Σχέδιο Δράσης Ψυχαργώς Γ’</vt:lpstr>
      <vt:lpstr>Εθνικό Σχέδιο Δράσης Ψυχαργώς Γ’</vt:lpstr>
      <vt:lpstr>Εθνικό Σχέδιο Δράσης Ψυχαργώς Γ’</vt:lpstr>
      <vt:lpstr>Εθνικό Σχέδιο Δράσης Ψυχαργώς Γ’</vt:lpstr>
      <vt:lpstr>Εθνικό Σχέδιο Δράσης Ψυχαργώς Γ’</vt:lpstr>
      <vt:lpstr>«Μνημόνιο συνεργασίας μεταξύ του Επιτρόπου Απασχόλησης Κοινωνικών Υποθέσεων και Ένταξης κυρίου Laszlo Andor και του κου Ανδρέα Λυκουρέντζου», 24/4/13</vt:lpstr>
      <vt:lpstr>«Μνημόνιο συνεργασίας μεταξύ του Επιτρόπου Απασχόλησης Κοινωνικών Υποθέσεων και Ένταξης κυρίου Laszlo Andor και του κου Ανδρέα Λυκουρέντζου», 24/4/13</vt:lpstr>
      <vt:lpstr>Οι παρεμβάσεις που σχεδιάζει και  εκτελεί η ΔΨΥ σύμφωνα με τους ακόλουθους  στόχους:</vt:lpstr>
      <vt:lpstr>Πληροφοριακό Σύστημα Παρακολούθησης των ΜΨΥ </vt:lpstr>
      <vt:lpstr>Οι υπουργικές αποφάσεις που καθορίζουν το μοντέλο χρηματοδότησης των μονάδων: </vt:lpstr>
      <vt:lpstr>Εγκύκλιος με ΑΠ:  Υ5β/Γ.Π.οικ.43347/19-05-2014 </vt:lpstr>
      <vt:lpstr>Εγκύκλιος με ΑΠ:  Υ5β/Γ.Π.οικ.43347/19-05-2014 </vt:lpstr>
      <vt:lpstr>Τρόπος λειτουργίας</vt:lpstr>
      <vt:lpstr>Τρόπος λειτουργίας</vt:lpstr>
      <vt:lpstr>Τρόπος λειτουργίας</vt:lpstr>
      <vt:lpstr>Έλεγχος ΜΨΥ…</vt:lpstr>
      <vt:lpstr>Ερωτηματικά</vt:lpstr>
      <vt:lpstr>Η εφαρμογή του συστήματος κοστολόγησης στις μονάδες που διαθέτει η Εταιρία Κοινωνικής Ψυχιατρικής &amp; Ψυχικής Υγείας </vt:lpstr>
      <vt:lpstr>Στεγαστικές Μονάδες</vt:lpstr>
      <vt:lpstr>Στεγαστικές Μονάδες</vt:lpstr>
      <vt:lpstr>Στεγαστικές Μονάδες</vt:lpstr>
      <vt:lpstr>Κινητές Μονάδες- Κέντρα Ημέρας</vt:lpstr>
      <vt:lpstr>Ειδική Μονάδα Αποκατάστασης και Επαγγελματικής Επανένταξης</vt:lpstr>
      <vt:lpstr>Γενική παρατήρηση</vt:lpstr>
      <vt:lpstr>Αναφορά στο προσωπικό</vt:lpstr>
      <vt:lpstr>Αξιολόγηση του συστήματος</vt:lpstr>
      <vt:lpstr>Αξιολόγηση του συστήματος</vt:lpstr>
      <vt:lpstr>Αξιολόγηση του συστήματος…</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ΑΝΑΔΙΑΡΘΡΩΣΗ ΤΩΝ ΜΟΝΑΔΩΝ ΨΥΧΙΚΗΣ ΥΓΕΙΑΣ ΤΗΣ ΕΤΑΙΡΙΑΣ ΚΟΙΝΩΝΙΚΗΣ ΨΥΧΙΑΤΡΙΚΗΣ ΚΑΙ ΨΥΧΙΚΗΣ ΥΓΕΙΑΣ ΜΕ ΤΗΝ ΕΦΑΡΜΟΓΗ ΤΟΥ ΝΕΟΥ ΣΥΣΤΗΜΑΤΟΣ ΚΟΣΤΟΛΟΓΗΣΗΣ.</dc:title>
  <dc:creator>user</dc:creator>
  <cp:lastModifiedBy>NIKI</cp:lastModifiedBy>
  <cp:revision>56</cp:revision>
  <dcterms:created xsi:type="dcterms:W3CDTF">2016-04-05T09:27:47Z</dcterms:created>
  <dcterms:modified xsi:type="dcterms:W3CDTF">2017-06-02T08:16:35Z</dcterms:modified>
</cp:coreProperties>
</file>