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1"/>
  </p:notesMasterIdLst>
  <p:sldIdLst>
    <p:sldId id="256" r:id="rId2"/>
    <p:sldId id="274" r:id="rId3"/>
    <p:sldId id="257" r:id="rId4"/>
    <p:sldId id="258" r:id="rId5"/>
    <p:sldId id="272" r:id="rId6"/>
    <p:sldId id="261" r:id="rId7"/>
    <p:sldId id="262" r:id="rId8"/>
    <p:sldId id="263" r:id="rId9"/>
    <p:sldId id="260" r:id="rId10"/>
    <p:sldId id="264" r:id="rId11"/>
    <p:sldId id="265" r:id="rId12"/>
    <p:sldId id="266" r:id="rId13"/>
    <p:sldId id="267" r:id="rId14"/>
    <p:sldId id="273" r:id="rId15"/>
    <p:sldId id="268" r:id="rId16"/>
    <p:sldId id="269" r:id="rId17"/>
    <p:sldId id="270" r:id="rId18"/>
    <p:sldId id="271" r:id="rId19"/>
    <p:sldId id="275"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6"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8CD23D-6E7E-4383-982F-FB97B7AE8703}" type="datetimeFigureOut">
              <a:rPr lang="el-GR" smtClean="0"/>
              <a:pPr/>
              <a:t>14/6/2017</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F8B5CC-0DF3-45CD-806D-040D4CB16CB3}" type="slidenum">
              <a:rPr lang="el-GR" smtClean="0"/>
              <a:pPr/>
              <a:t>‹#›</a:t>
            </a:fld>
            <a:endParaRPr lang="el-GR"/>
          </a:p>
        </p:txBody>
      </p:sp>
    </p:spTree>
    <p:extLst>
      <p:ext uri="{BB962C8B-B14F-4D97-AF65-F5344CB8AC3E}">
        <p14:creationId xmlns:p14="http://schemas.microsoft.com/office/powerpoint/2010/main" val="4252661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D2B704E-2C4E-47B5-A739-928BAB8E0DC9}" type="datetimeFigureOut">
              <a:rPr lang="el-GR" smtClean="0"/>
              <a:pPr/>
              <a:t>14/6/2017</a:t>
            </a:fld>
            <a:endParaRPr lang="el-GR"/>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B5CC6E6-D883-415C-9A77-65075BF0AE44}"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8D2B704E-2C4E-47B5-A739-928BAB8E0DC9}" type="datetimeFigureOut">
              <a:rPr lang="el-GR" smtClean="0"/>
              <a:pPr/>
              <a:t>14/6/2017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2B5CC6E6-D883-415C-9A77-65075BF0AE4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extLst/>
          </a:lstStyle>
          <a:p>
            <a:fld id="{8D2B704E-2C4E-47B5-A739-928BAB8E0DC9}" type="datetimeFigureOut">
              <a:rPr lang="el-GR" smtClean="0"/>
              <a:pPr/>
              <a:t>14/6/2017</a:t>
            </a:fld>
            <a:endParaRPr lang="el-GR"/>
          </a:p>
        </p:txBody>
      </p:sp>
      <p:sp>
        <p:nvSpPr>
          <p:cNvPr id="5" name="4 - Θέση υποσέλιδου"/>
          <p:cNvSpPr>
            <a:spLocks noGrp="1"/>
          </p:cNvSpPr>
          <p:nvPr>
            <p:ph type="ftr" sz="quarter" idx="11"/>
          </p:nvPr>
        </p:nvSpPr>
        <p:spPr>
          <a:xfrm>
            <a:off x="457200" y="6556248"/>
            <a:ext cx="3657600" cy="228600"/>
          </a:xfrm>
        </p:spPr>
        <p:txBody>
          <a:bodyPr/>
          <a:lstStyle>
            <a:extLst/>
          </a:lstStyle>
          <a:p>
            <a:endParaRPr lang="el-GR"/>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B5CC6E6-D883-415C-9A77-65075BF0AE4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8D2B704E-2C4E-47B5-A739-928BAB8E0DC9}" type="datetimeFigureOut">
              <a:rPr lang="el-GR" smtClean="0"/>
              <a:pPr/>
              <a:t>14/6/2017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2B5CC6E6-D883-415C-9A77-65075BF0AE4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D2B704E-2C4E-47B5-A739-928BAB8E0DC9}" type="datetimeFigureOut">
              <a:rPr lang="el-GR" smtClean="0"/>
              <a:pPr/>
              <a:t>14/6/2017</a:t>
            </a:fld>
            <a:endParaRPr lang="el-GR"/>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a:p>
        </p:txBody>
      </p:sp>
      <p:sp>
        <p:nvSpPr>
          <p:cNvPr id="6" name="5 - Θέση αριθμού διαφάνειας"/>
          <p:cNvSpPr>
            <a:spLocks noGrp="1"/>
          </p:cNvSpPr>
          <p:nvPr>
            <p:ph type="sldNum" sz="quarter" idx="12"/>
          </p:nvPr>
        </p:nvSpPr>
        <p:spPr>
          <a:xfrm>
            <a:off x="6733952" y="6555112"/>
            <a:ext cx="588336" cy="228600"/>
          </a:xfrm>
        </p:spPr>
        <p:txBody>
          <a:bodyPr/>
          <a:lstStyle>
            <a:extLst/>
          </a:lstStyle>
          <a:p>
            <a:fld id="{2B5CC6E6-D883-415C-9A77-65075BF0AE44}"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8D2B704E-2C4E-47B5-A739-928BAB8E0DC9}" type="datetimeFigureOut">
              <a:rPr lang="el-GR" smtClean="0"/>
              <a:pPr/>
              <a:t>14/6/2017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2B5CC6E6-D883-415C-9A77-65075BF0AE44}"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8D2B704E-2C4E-47B5-A739-928BAB8E0DC9}" type="datetimeFigureOut">
              <a:rPr lang="el-GR" smtClean="0"/>
              <a:pPr/>
              <a:t>14/6/2017</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2B5CC6E6-D883-415C-9A77-65075BF0AE44}"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8D2B704E-2C4E-47B5-A739-928BAB8E0DC9}" type="datetimeFigureOut">
              <a:rPr lang="el-GR" smtClean="0"/>
              <a:pPr/>
              <a:t>14/6/2017</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2B5CC6E6-D883-415C-9A77-65075BF0AE44}"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fld id="{8D2B704E-2C4E-47B5-A739-928BAB8E0DC9}" type="datetimeFigureOut">
              <a:rPr lang="el-GR" smtClean="0"/>
              <a:pPr/>
              <a:t>14/6/2017</a:t>
            </a:fld>
            <a:endParaRPr lang="el-GR"/>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endParaRPr lang="el-GR"/>
          </a:p>
        </p:txBody>
      </p:sp>
      <p:sp>
        <p:nvSpPr>
          <p:cNvPr id="4" name="3 - Θέση αριθμού διαφάνειας"/>
          <p:cNvSpPr>
            <a:spLocks noGrp="1"/>
          </p:cNvSpPr>
          <p:nvPr>
            <p:ph type="sldNum" sz="quarter" idx="12"/>
          </p:nvPr>
        </p:nvSpPr>
        <p:spPr/>
        <p:txBody>
          <a:bodyPr/>
          <a:lstStyle>
            <a:extLst/>
          </a:lstStyle>
          <a:p>
            <a:fld id="{2B5CC6E6-D883-415C-9A77-65075BF0AE4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8D2B704E-2C4E-47B5-A739-928BAB8E0DC9}" type="datetimeFigureOut">
              <a:rPr lang="el-GR" smtClean="0"/>
              <a:pPr/>
              <a:t>14/6/2017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2B5CC6E6-D883-415C-9A77-65075BF0AE44}"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extLst/>
          </a:lstStyle>
          <a:p>
            <a:fld id="{8D2B704E-2C4E-47B5-A739-928BAB8E0DC9}" type="datetimeFigureOut">
              <a:rPr lang="el-GR" smtClean="0"/>
              <a:pPr/>
              <a:t>14/6/2017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2B5CC6E6-D883-415C-9A77-65075BF0AE44}" type="slidenum">
              <a:rPr lang="el-GR" smtClean="0"/>
              <a:pPr/>
              <a:t>‹#›</a:t>
            </a:fld>
            <a:endParaRPr lang="el-GR"/>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l-GR" smtClean="0"/>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D2B704E-2C4E-47B5-A739-928BAB8E0DC9}" type="datetimeFigureOut">
              <a:rPr lang="el-GR" smtClean="0"/>
              <a:pPr/>
              <a:t>14/6/2017</a:t>
            </a:fld>
            <a:endParaRPr lang="el-GR"/>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B5CC6E6-D883-415C-9A77-65075BF0AE44}"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928926" y="1357298"/>
            <a:ext cx="6000792" cy="4071966"/>
          </a:xfrm>
        </p:spPr>
        <p:txBody>
          <a:bodyPr/>
          <a:lstStyle/>
          <a:p>
            <a:pPr algn="ctr"/>
            <a:r>
              <a:rPr lang="el-GR" sz="4800" dirty="0" err="1" smtClean="0">
                <a:latin typeface="Comic Sans MS" pitchFamily="66" charset="0"/>
              </a:rPr>
              <a:t>Εκπαιδευτικο</a:t>
            </a:r>
            <a:r>
              <a:rPr lang="el-GR" sz="4800" dirty="0" smtClean="0">
                <a:latin typeface="Comic Sans MS" pitchFamily="66" charset="0"/>
              </a:rPr>
              <a:t> </a:t>
            </a:r>
            <a:r>
              <a:rPr lang="el-GR" sz="4800" dirty="0" err="1" smtClean="0">
                <a:latin typeface="Comic Sans MS" pitchFamily="66" charset="0"/>
              </a:rPr>
              <a:t>κμ</a:t>
            </a:r>
            <a:r>
              <a:rPr lang="el-GR" sz="4800" dirty="0" smtClean="0">
                <a:latin typeface="Comic Sans MS" pitchFamily="66" charset="0"/>
              </a:rPr>
              <a:t> τησ </a:t>
            </a:r>
            <a:r>
              <a:rPr lang="el-GR" sz="4800" dirty="0" err="1" smtClean="0">
                <a:latin typeface="Comic Sans MS" pitchFamily="66" charset="0"/>
              </a:rPr>
              <a:t>ε.κ.ψ.ψ.υ</a:t>
            </a:r>
            <a:r>
              <a:rPr lang="el-GR" sz="4800" dirty="0" smtClean="0">
                <a:latin typeface="Comic Sans MS" pitchFamily="66" charset="0"/>
              </a:rPr>
              <a:t>.</a:t>
            </a:r>
            <a:br>
              <a:rPr lang="el-GR" sz="4800" dirty="0" smtClean="0">
                <a:latin typeface="Comic Sans MS" pitchFamily="66" charset="0"/>
              </a:rPr>
            </a:br>
            <a:r>
              <a:rPr lang="el-GR" sz="4800" dirty="0" err="1" smtClean="0">
                <a:latin typeface="Comic Sans MS" pitchFamily="66" charset="0"/>
              </a:rPr>
              <a:t>απριλιοσ</a:t>
            </a:r>
            <a:r>
              <a:rPr lang="el-GR" sz="4800" dirty="0" smtClean="0">
                <a:latin typeface="Comic Sans MS" pitchFamily="66" charset="0"/>
              </a:rPr>
              <a:t> 2017</a:t>
            </a:r>
            <a:endParaRPr lang="el-GR" sz="4800" dirty="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ctrTitle"/>
          </p:nvPr>
        </p:nvSpPr>
        <p:spPr>
          <a:xfrm>
            <a:off x="2928926" y="285728"/>
            <a:ext cx="5857916" cy="4857784"/>
          </a:xfrm>
        </p:spPr>
        <p:txBody>
          <a:bodyPr/>
          <a:lstStyle/>
          <a:p>
            <a:pPr algn="just">
              <a:buFont typeface="Wingdings" pitchFamily="2" charset="2"/>
              <a:buChar char="Ø"/>
            </a:pPr>
            <a:r>
              <a:rPr lang="el-GR" sz="2400" cap="none" dirty="0" smtClean="0">
                <a:latin typeface="Comic Sans MS" pitchFamily="66" charset="0"/>
              </a:rPr>
              <a:t>Είναι αρκετά σύνηθες στις εφημερίες, το αίτημα να υποβάλλεται από κάποιον συγγενή (γονείς, κηδεμόνες, σύζυγοι, αδέλφια) ή οικείο του ασθενούς και να μην εκφράζεται από τον ίδιο. Αναλόγως το ποιος υποβάλλει το αίτημα, θα τροποποιηθεί και η τεχνική υποδοχής του αιτήματος και η αντίστοιχη λήψη πληροφοριών. </a:t>
            </a:r>
            <a:r>
              <a:rPr lang="el-GR" sz="2400" cap="none" dirty="0" smtClean="0">
                <a:latin typeface="+mn-lt"/>
              </a:rPr>
              <a:t/>
            </a:r>
            <a:br>
              <a:rPr lang="el-GR" sz="2400" cap="none" dirty="0" smtClean="0">
                <a:latin typeface="+mn-lt"/>
              </a:rPr>
            </a:br>
            <a:endParaRPr lang="el-GR" sz="2400" cap="none" dirty="0">
              <a:latin typeface="+mn-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pPr algn="ctr"/>
            <a:r>
              <a:rPr lang="el-GR" sz="2400" dirty="0" smtClean="0">
                <a:latin typeface="Comic Sans MS" pitchFamily="66" charset="0"/>
              </a:rPr>
              <a:t>ΑΚΡΙΒΗΣ ΛΗΨΗ ΠΛΗΡΟΦΟΡΙΩΝ ΓΙΑ ΤΟ ΙΣΤΟΡΙΚΟ ΚΑΙ ΤΗΝ ΨΥΧΙΚΗ ΚΑΤΑΣΤΑΣΗ ΤΟΥ ΑΣΘΕΝΟΥΣ</a:t>
            </a:r>
            <a:endParaRPr lang="el-GR" sz="2400" dirty="0">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366868" y="533400"/>
            <a:ext cx="5105400" cy="6110310"/>
          </a:xfrm>
        </p:spPr>
        <p:txBody>
          <a:bodyPr/>
          <a:lstStyle/>
          <a:p>
            <a:pPr marL="457200" indent="-457200" algn="l">
              <a:buFont typeface="+mj-lt"/>
              <a:buAutoNum type="arabicPeriod"/>
            </a:pPr>
            <a:r>
              <a:rPr lang="el-GR" sz="2000" cap="none" dirty="0" smtClean="0">
                <a:latin typeface="+mn-lt"/>
              </a:rPr>
              <a:t>ο θεραπευτής  τηλεφωνικά η δια ζώσης κάνει μια αρχική διερεύνηση πληροφοριών </a:t>
            </a:r>
            <a:br>
              <a:rPr lang="el-GR" sz="2000" cap="none" dirty="0" smtClean="0">
                <a:latin typeface="+mn-lt"/>
              </a:rPr>
            </a:br>
            <a:r>
              <a:rPr lang="el-GR" sz="2000" cap="none" dirty="0" smtClean="0">
                <a:latin typeface="+mn-lt"/>
              </a:rPr>
              <a:t>-πιθανά βασικά δημογραφικά στοιχεία όπως ηλικία, τόπος κατοικίας</a:t>
            </a:r>
            <a:br>
              <a:rPr lang="el-GR" sz="2000" cap="none" dirty="0" smtClean="0">
                <a:latin typeface="+mn-lt"/>
              </a:rPr>
            </a:br>
            <a:r>
              <a:rPr lang="el-GR" sz="2000" cap="none" dirty="0" smtClean="0">
                <a:latin typeface="+mn-lt"/>
              </a:rPr>
              <a:t>-ζητά την περιγραφή της παρούσας κατάστασης του ασθενούς</a:t>
            </a:r>
            <a:br>
              <a:rPr lang="el-GR" sz="2000" cap="none" dirty="0" smtClean="0">
                <a:latin typeface="+mn-lt"/>
              </a:rPr>
            </a:br>
            <a:r>
              <a:rPr lang="el-GR" sz="2000" cap="none" dirty="0" smtClean="0">
                <a:latin typeface="+mn-lt"/>
              </a:rPr>
              <a:t>-και κάποιες αρχικές πληροφορίες από το ψυχιατρικό ιστορικό, αν υπάρχει.</a:t>
            </a:r>
            <a:br>
              <a:rPr lang="el-GR" sz="2000" cap="none" dirty="0" smtClean="0">
                <a:latin typeface="+mn-lt"/>
              </a:rPr>
            </a:br>
            <a:r>
              <a:rPr lang="el-GR" sz="2000" cap="none" dirty="0" smtClean="0">
                <a:latin typeface="+mn-lt"/>
              </a:rPr>
              <a:t>-Σε περιπτώσεις υποτροπής ψυχικής νόσου χρειάζεται</a:t>
            </a:r>
            <a:r>
              <a:rPr lang="en-US" sz="2000" cap="none" dirty="0" smtClean="0">
                <a:latin typeface="+mn-lt"/>
              </a:rPr>
              <a:t>:</a:t>
            </a:r>
            <a:br>
              <a:rPr lang="en-US" sz="2000" cap="none" dirty="0" smtClean="0">
                <a:latin typeface="+mn-lt"/>
              </a:rPr>
            </a:br>
            <a:r>
              <a:rPr lang="en-US" sz="2000" cap="none" dirty="0" smtClean="0">
                <a:latin typeface="+mn-lt"/>
              </a:rPr>
              <a:t>1.</a:t>
            </a:r>
            <a:r>
              <a:rPr lang="el-GR" sz="2000" cap="none" dirty="0" smtClean="0">
                <a:latin typeface="+mn-lt"/>
              </a:rPr>
              <a:t>να διευκρινιστεί η ένταση των συμπτωμάτων</a:t>
            </a:r>
            <a:br>
              <a:rPr lang="el-GR" sz="2000" cap="none" dirty="0" smtClean="0">
                <a:latin typeface="+mn-lt"/>
              </a:rPr>
            </a:br>
            <a:r>
              <a:rPr lang="el-GR" sz="2000" cap="none" dirty="0" smtClean="0">
                <a:latin typeface="+mn-lt"/>
              </a:rPr>
              <a:t>2.</a:t>
            </a:r>
            <a:r>
              <a:rPr lang="el-GR" sz="2000" dirty="0" smtClean="0"/>
              <a:t> </a:t>
            </a:r>
            <a:r>
              <a:rPr lang="el-GR" sz="2000" cap="none" dirty="0" smtClean="0">
                <a:latin typeface="+mn-lt"/>
              </a:rPr>
              <a:t>η λειτουργία του ασθενούς</a:t>
            </a:r>
            <a:br>
              <a:rPr lang="el-GR" sz="2000" cap="none" dirty="0" smtClean="0">
                <a:latin typeface="+mn-lt"/>
              </a:rPr>
            </a:br>
            <a:r>
              <a:rPr lang="el-GR" sz="2000" cap="none" dirty="0" smtClean="0">
                <a:latin typeface="+mn-lt"/>
              </a:rPr>
              <a:t>3.</a:t>
            </a:r>
            <a:r>
              <a:rPr lang="el-GR" sz="2000" dirty="0" smtClean="0"/>
              <a:t> </a:t>
            </a:r>
            <a:r>
              <a:rPr lang="el-GR" sz="2000" cap="none" dirty="0" smtClean="0">
                <a:latin typeface="+mn-lt"/>
              </a:rPr>
              <a:t>αν βρίσκεται στον χώρο μόνος-η η όχι, την στιγμή που διεξάγεται η τηλεφωνική επικοινωνία. </a:t>
            </a:r>
            <a:br>
              <a:rPr lang="el-GR" sz="2000" cap="none" dirty="0" smtClean="0">
                <a:latin typeface="+mn-lt"/>
              </a:rPr>
            </a:br>
            <a:r>
              <a:rPr lang="el-GR" sz="2000" cap="none" dirty="0" smtClean="0">
                <a:latin typeface="+mn-lt"/>
              </a:rPr>
              <a:t/>
            </a:r>
            <a:br>
              <a:rPr lang="el-GR" sz="2000" cap="none" dirty="0" smtClean="0">
                <a:latin typeface="+mn-lt"/>
              </a:rPr>
            </a:br>
            <a:endParaRPr lang="el-GR" sz="2000" cap="none" dirty="0">
              <a:latin typeface="+mn-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071802" y="142852"/>
            <a:ext cx="5786478" cy="6357982"/>
          </a:xfrm>
        </p:spPr>
        <p:txBody>
          <a:bodyPr/>
          <a:lstStyle/>
          <a:p>
            <a:pPr algn="l">
              <a:buFont typeface="Wingdings" pitchFamily="2" charset="2"/>
              <a:buChar char="v"/>
            </a:pPr>
            <a:r>
              <a:rPr lang="el-GR" sz="2400" cap="none" dirty="0" smtClean="0">
                <a:latin typeface="Comic Sans MS" pitchFamily="66" charset="0"/>
              </a:rPr>
              <a:t>Όταν δεν είναι εύκολο να συλλεχθούν οι πληροφορίες που απαιτούνται, πιθανότατα να χρειαστεί να τις συλλέξει ο ίδιος ο θεραπευτής π.χ. από γείτονες ή από άλλους οικείους, ή τοπικούς συμβούλους, ή φαρμακοποιούς ή λειτουργούς κοινωνικών προγραμμάτων (πολύ καλή συνεργασία με τα Βοήθεια στο Σπίτι). </a:t>
            </a:r>
            <a:br>
              <a:rPr lang="el-GR" sz="2400" cap="none" dirty="0" smtClean="0">
                <a:latin typeface="Comic Sans MS" pitchFamily="66" charset="0"/>
              </a:rPr>
            </a:br>
            <a:r>
              <a:rPr lang="el-GR" sz="2400" cap="none" dirty="0" smtClean="0">
                <a:latin typeface="Comic Sans MS" pitchFamily="66" charset="0"/>
              </a:rPr>
              <a:t>Η διαδικασία αυτή είναι σημαντική, διότι πάνω σ αυτή θα βασιστεί ο σχεδιασμός της παρέμβασης. Όσο πιο ακριβής είναι οι πληροφορίες που θα συγκεντρωθούν τόσο πιο έγκυρη θα είναι η παρέμβαση και το αποτέλεσμα.</a:t>
            </a:r>
            <a:r>
              <a:rPr lang="el-GR" sz="1800" cap="none" dirty="0" smtClean="0">
                <a:latin typeface="Comic Sans MS" pitchFamily="66" charset="0"/>
              </a:rPr>
              <a:t/>
            </a:r>
            <a:br>
              <a:rPr lang="el-GR" sz="1800" cap="none" dirty="0" smtClean="0">
                <a:latin typeface="Comic Sans MS" pitchFamily="66" charset="0"/>
              </a:rPr>
            </a:br>
            <a:r>
              <a:rPr lang="el-GR" sz="2000" cap="none" dirty="0" smtClean="0">
                <a:latin typeface="Comic Sans MS" pitchFamily="66" charset="0"/>
              </a:rPr>
              <a:t/>
            </a:r>
            <a:br>
              <a:rPr lang="el-GR" sz="2000" cap="none" dirty="0" smtClean="0">
                <a:latin typeface="Comic Sans MS" pitchFamily="66" charset="0"/>
              </a:rPr>
            </a:br>
            <a:endParaRPr lang="el-GR" sz="2000" cap="none" dirty="0">
              <a:latin typeface="Comic Sans MS" pitchFamily="66"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366868" y="533400"/>
            <a:ext cx="5105400" cy="5324492"/>
          </a:xfrm>
        </p:spPr>
        <p:txBody>
          <a:bodyPr/>
          <a:lstStyle/>
          <a:p>
            <a:pPr algn="l"/>
            <a:r>
              <a:rPr lang="el-GR" sz="2400" cap="none" dirty="0" smtClean="0">
                <a:latin typeface="Comic Sans MS" pitchFamily="66" charset="0"/>
              </a:rPr>
              <a:t>ΔΙΕΥΚΡΙΝΗΣΗ</a:t>
            </a:r>
            <a:r>
              <a:rPr lang="en-US" sz="2400" cap="none" dirty="0" smtClean="0">
                <a:latin typeface="Comic Sans MS" pitchFamily="66" charset="0"/>
              </a:rPr>
              <a:t>:</a:t>
            </a:r>
            <a:r>
              <a:rPr lang="el-GR" sz="2400" cap="none" dirty="0" smtClean="0">
                <a:latin typeface="Comic Sans MS" pitchFamily="66" charset="0"/>
              </a:rPr>
              <a:t/>
            </a:r>
            <a:br>
              <a:rPr lang="el-GR" sz="2400" cap="none" dirty="0" smtClean="0">
                <a:latin typeface="Comic Sans MS" pitchFamily="66" charset="0"/>
              </a:rPr>
            </a:br>
            <a:r>
              <a:rPr lang="el-GR" sz="2400" cap="none" dirty="0" smtClean="0">
                <a:latin typeface="Comic Sans MS" pitchFamily="66" charset="0"/>
              </a:rPr>
              <a:t> Ο θεραπευτής δεν παρεμβαίνει σε περιπτώσεις που  οι πληροφορίες δεν επαρκούν και είναι αδιευκρίνιστη η κατάσταση του ασθενούς. Σ αυτές τις περιπτώσεις μπορεί να μην γίνεται παρέμβαση του θεραπευτή, όμως γίνεται προσπάθεια πλαισίωσης του αιτήματος με την αναζήτηση εναλλακτικών λύσεων, όπως συνεργασία με την αστυνομία, εισαγγελία ή εξωτερικούς συνεργάτες.</a:t>
            </a:r>
            <a:br>
              <a:rPr lang="el-GR" sz="2400" cap="none" dirty="0" smtClean="0">
                <a:latin typeface="Comic Sans MS" pitchFamily="66" charset="0"/>
              </a:rPr>
            </a:br>
            <a:endParaRPr lang="el-GR"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000364" y="285728"/>
            <a:ext cx="5857916" cy="6357982"/>
          </a:xfrm>
        </p:spPr>
        <p:txBody>
          <a:bodyPr/>
          <a:lstStyle/>
          <a:p>
            <a:pPr lvl="0" algn="l"/>
            <a:r>
              <a:rPr lang="el-GR" sz="2000" dirty="0" smtClean="0">
                <a:latin typeface="Comic Sans MS" pitchFamily="66" charset="0"/>
              </a:rPr>
              <a:t>2</a:t>
            </a:r>
            <a:r>
              <a:rPr lang="el-GR" sz="2000" baseline="30000" dirty="0" smtClean="0">
                <a:latin typeface="Comic Sans MS" pitchFamily="66" charset="0"/>
              </a:rPr>
              <a:t>Ο</a:t>
            </a:r>
            <a:r>
              <a:rPr lang="el-GR" sz="2000" dirty="0" smtClean="0">
                <a:latin typeface="Comic Sans MS" pitchFamily="66" charset="0"/>
              </a:rPr>
              <a:t> ΒΗΜΑ </a:t>
            </a:r>
            <a:br>
              <a:rPr lang="el-GR" sz="2000" dirty="0" smtClean="0">
                <a:latin typeface="Comic Sans MS" pitchFamily="66" charset="0"/>
              </a:rPr>
            </a:br>
            <a:r>
              <a:rPr lang="el-GR" sz="2000" dirty="0" smtClean="0">
                <a:latin typeface="Comic Sans MS" pitchFamily="66" charset="0"/>
              </a:rPr>
              <a:t>σχεδιασμοσ τησ παρεμβασησ</a:t>
            </a:r>
            <a:br>
              <a:rPr lang="el-GR" sz="2000" dirty="0" smtClean="0">
                <a:latin typeface="Comic Sans MS" pitchFamily="66" charset="0"/>
              </a:rPr>
            </a:br>
            <a:r>
              <a:rPr lang="el-GR" sz="2400" cap="none" dirty="0" smtClean="0">
                <a:latin typeface="Comic Sans MS" pitchFamily="66" charset="0"/>
              </a:rPr>
              <a:t>Η παρέμβαση  συν αποφασίζεται με τον ψυχίατρο ή και τον επιστημονικά υπεύθυνο, ο οποίος μπορεί να είναι ο θεράπων,  αν πρόκειται για ασθενή που παρακολουθείται ήδη από την Κ.Μ. Μπορεί να γίνει επίσκεψη κατ’ οίκον ή να έρθει ο/η αιτών/ούσα στο χώρο της Κ.Μ, με η χωρίς την συνοδεία οικείων. Σε οξέα περιστατικά, το αίτημα έρχεται συνήθως από τους οικείους του-της ασθενούς οι οποίοι και συνοδεύουν. </a:t>
            </a:r>
            <a:r>
              <a:rPr lang="el-GR" sz="2000" dirty="0" smtClean="0"/>
              <a:t/>
            </a:r>
            <a:br>
              <a:rPr lang="el-GR" sz="2000" dirty="0" smtClean="0"/>
            </a:br>
            <a:r>
              <a:rPr lang="el-GR" sz="2000" cap="none" dirty="0" smtClean="0">
                <a:latin typeface="+mn-lt"/>
              </a:rPr>
              <a:t/>
            </a:r>
            <a:br>
              <a:rPr lang="el-GR" sz="2000" cap="none" dirty="0" smtClean="0">
                <a:latin typeface="+mn-lt"/>
              </a:rPr>
            </a:br>
            <a:r>
              <a:rPr lang="el-GR" sz="1800" dirty="0" smtClean="0">
                <a:latin typeface="Comic Sans MS" pitchFamily="66" charset="0"/>
              </a:rPr>
              <a:t/>
            </a:r>
            <a:br>
              <a:rPr lang="el-GR" sz="1800" dirty="0" smtClean="0">
                <a:latin typeface="Comic Sans MS" pitchFamily="66" charset="0"/>
              </a:rPr>
            </a:br>
            <a:endParaRPr lang="el-GR" sz="1800" dirty="0">
              <a:latin typeface="Comic Sans MS" pitchFamily="66"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928926" y="285728"/>
            <a:ext cx="6000792" cy="6215106"/>
          </a:xfrm>
        </p:spPr>
        <p:txBody>
          <a:bodyPr/>
          <a:lstStyle/>
          <a:p>
            <a:pPr algn="l"/>
            <a:r>
              <a:rPr lang="el-GR" sz="2000" cap="none" dirty="0" smtClean="0">
                <a:latin typeface="+mn-lt"/>
              </a:rPr>
              <a:t>ΠΡΟΣΕΓΓΙΣΗ ΤΟΥ ΑΣΘΕΝΟΥΣ</a:t>
            </a:r>
            <a:r>
              <a:rPr lang="en-US" sz="2000" cap="none" dirty="0" smtClean="0">
                <a:latin typeface="+mn-lt"/>
              </a:rPr>
              <a:t>:</a:t>
            </a:r>
            <a:r>
              <a:rPr lang="el-GR" sz="2000" cap="none" dirty="0" smtClean="0">
                <a:latin typeface="+mn-lt"/>
              </a:rPr>
              <a:t/>
            </a:r>
            <a:br>
              <a:rPr lang="el-GR" sz="2000" cap="none" dirty="0" smtClean="0">
                <a:latin typeface="+mn-lt"/>
              </a:rPr>
            </a:br>
            <a:r>
              <a:rPr lang="el-GR" sz="2000" cap="none" dirty="0" smtClean="0">
                <a:latin typeface="+mn-lt"/>
              </a:rPr>
              <a:t>1. Σε γενικές γραμμές, στις δύσκολες περιπτώσεις υποτροπών λειτουργεί η θεραπευτική ομάδα (Κινητή Μονάδα, Στεγαστικές Μονάδες) σαν σύνολο και όχι μεμονωμένα ο τυχόν εφημερεύων.</a:t>
            </a:r>
            <a:br>
              <a:rPr lang="el-GR" sz="2000" cap="none" dirty="0" smtClean="0">
                <a:latin typeface="+mn-lt"/>
              </a:rPr>
            </a:br>
            <a:r>
              <a:rPr lang="el-GR" sz="2000" cap="none" dirty="0" smtClean="0">
                <a:latin typeface="+mn-lt"/>
              </a:rPr>
              <a:t>2.</a:t>
            </a:r>
            <a:r>
              <a:rPr lang="el-GR" sz="2000" dirty="0" smtClean="0"/>
              <a:t> </a:t>
            </a:r>
            <a:r>
              <a:rPr lang="el-GR" sz="2000" cap="none" dirty="0" smtClean="0">
                <a:latin typeface="+mn-lt"/>
              </a:rPr>
              <a:t>Κύριο μέλημα της παρέμβασης είναι η επαρκής προστασία του/της ασθενούς και η ανακούφιση των συμπτωμάτων. </a:t>
            </a:r>
            <a:br>
              <a:rPr lang="el-GR" sz="2000" cap="none" dirty="0" smtClean="0">
                <a:latin typeface="+mn-lt"/>
              </a:rPr>
            </a:br>
            <a:r>
              <a:rPr lang="el-GR" sz="2000" cap="none" dirty="0" smtClean="0">
                <a:latin typeface="+mn-lt"/>
              </a:rPr>
              <a:t>3. Τροποποίηση της μέχρι τότε  παρακολούθησης με αύξηση της συχνότητας και θεραπευτικής κάλυψης, ρύθμιση της φαρμακευτικής αγωγής και τυχόν αλλαγές στον χώρο διαμονής με απομάκρυνσή διαφόρων ερεθισμάτων.</a:t>
            </a:r>
            <a:br>
              <a:rPr lang="el-GR" sz="2000" cap="none" dirty="0" smtClean="0">
                <a:latin typeface="+mn-lt"/>
              </a:rPr>
            </a:br>
            <a:r>
              <a:rPr lang="el-GR" sz="2000" cap="none" dirty="0" smtClean="0">
                <a:latin typeface="+mn-lt"/>
              </a:rPr>
              <a:t>4. Σε περιπτώσεις αυτό η έτερο -καταστροφικότητας, δεν αποκλείεται η ψυχιατρική νοσηλεία του/της ασθενούς, χωρίς να υπομονευτεί η θεραπευτική σχέση και με ταυτόχρονη παρέμβαση της ομάδας.</a:t>
            </a:r>
            <a:br>
              <a:rPr lang="el-GR" sz="2000" cap="none" dirty="0" smtClean="0">
                <a:latin typeface="+mn-lt"/>
              </a:rPr>
            </a:br>
            <a:endParaRPr lang="el-GR" sz="2000" cap="none" dirty="0">
              <a:latin typeface="+mn-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000364" y="285728"/>
            <a:ext cx="5857916" cy="6286544"/>
          </a:xfrm>
        </p:spPr>
        <p:txBody>
          <a:bodyPr/>
          <a:lstStyle/>
          <a:p>
            <a:pPr algn="l"/>
            <a:r>
              <a:rPr lang="el-GR" sz="2000" dirty="0" smtClean="0">
                <a:latin typeface="Comic Sans MS" pitchFamily="66" charset="0"/>
              </a:rPr>
              <a:t>5. </a:t>
            </a:r>
            <a:r>
              <a:rPr lang="el-GR" sz="2000" cap="none" dirty="0" smtClean="0">
                <a:latin typeface="+mn-lt"/>
              </a:rPr>
              <a:t>Ο κάθε χειρισμός στις περιπτώσεις υποτροπών, στοχεύει στην αποφυγή της νοσηλείας και στο να παραμείνει ο/η ασθενής εκεί που διαβιεί, στο οικογενειακό περιβάλλον. (Σε περιπτώσεις που ο βαθμός της έντασης της υποτροπής του ασθενούς είναι μεγάλος η παρουσιάζονται επεισόδια βίας η παρέμβαση τροποποιείται έτσι ώστε να αποφευχθεί ο άμεσος κίνδυνος του ιδίου-ιδίας, της οικογένειας ή των άλλων ενοίκων, και των θεραπευτών).</a:t>
            </a:r>
            <a:br>
              <a:rPr lang="el-GR" sz="2000" cap="none" dirty="0" smtClean="0">
                <a:latin typeface="+mn-lt"/>
              </a:rPr>
            </a:br>
            <a:r>
              <a:rPr lang="el-GR" sz="2000" cap="none" dirty="0" smtClean="0">
                <a:latin typeface="+mn-lt"/>
              </a:rPr>
              <a:t>6. Σε κάθε περίπτωση νοσηλείας ή μη, γίνεται προσπάθεια να παραμείνει ως πρόσωπο αναφοράς στον ασθενή ο εφημερεύων θεραπευτής διότι ως ένα βαθμό η «γνωριμία» του με τον ασθενή κατά την κρίση ενισχύει την θετική μεταβίβαση του ασθενούς και την μετέπειτα  δημιουργία θεραπευτικής συμμαχίας.</a:t>
            </a:r>
            <a:br>
              <a:rPr lang="el-GR" sz="2000" cap="none" dirty="0" smtClean="0">
                <a:latin typeface="+mn-lt"/>
              </a:rPr>
            </a:br>
            <a:endParaRPr lang="el-GR" sz="2000" cap="none" dirty="0">
              <a:latin typeface="+mn-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928926" y="285728"/>
            <a:ext cx="5929354" cy="5929354"/>
          </a:xfrm>
        </p:spPr>
        <p:txBody>
          <a:bodyPr/>
          <a:lstStyle/>
          <a:p>
            <a:pPr lvl="0" algn="l"/>
            <a:r>
              <a:rPr lang="el-GR" sz="2000" cap="none" dirty="0" smtClean="0">
                <a:latin typeface="+mn-lt"/>
              </a:rPr>
              <a:t> </a:t>
            </a:r>
            <a:r>
              <a:rPr lang="el-GR" sz="2400" cap="none" dirty="0" smtClean="0">
                <a:latin typeface="+mn-lt"/>
              </a:rPr>
              <a:t>Η κάθε παρέμβαση σε εφημερία αποτελεί ως ένα βαθμό αυτοσχεδιασμό από την πλευρά του θεραπευτή και της ομάδας, διότι κάθε περίπτωση είναι διαφορετική. </a:t>
            </a:r>
            <a:br>
              <a:rPr lang="el-GR" sz="2400" cap="none" dirty="0" smtClean="0">
                <a:latin typeface="+mn-lt"/>
              </a:rPr>
            </a:br>
            <a:r>
              <a:rPr lang="el-GR" sz="2400" cap="none" dirty="0" smtClean="0">
                <a:latin typeface="+mn-lt"/>
              </a:rPr>
              <a:t>Μετά το πέρας της παρέμβασης, ο-η θεραπευτής αναφέρει την περίπτωση στην κλινική ομάδα της Κ.Μ όπου μοιράζεται τις πληροφορίες για τον τρόπο διαχείρισης καθώς και συναισθήματα ή προβληματισμούς του/της. Το επόμενο βήμα είναι η διασφάλιση της συνέχειας της θεραπείας του ασθενούς.</a:t>
            </a:r>
            <a:r>
              <a:rPr lang="el-GR" sz="2000" dirty="0" smtClean="0"/>
              <a:t/>
            </a:r>
            <a:br>
              <a:rPr lang="el-GR" sz="2000" dirty="0" smtClean="0"/>
            </a:br>
            <a:endParaRPr lang="el-GR" sz="2000" cap="none" dirty="0">
              <a:latin typeface="+mn-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normAutofit/>
          </a:bodyPr>
          <a:lstStyle/>
          <a:p>
            <a:pPr algn="ctr"/>
            <a:r>
              <a:rPr lang="el-GR" sz="3200" dirty="0" smtClean="0">
                <a:latin typeface="Comic Sans MS" pitchFamily="66" charset="0"/>
              </a:rPr>
              <a:t>ΣΑΣ ΕΥΧΑΡΙΣΤΩ</a:t>
            </a:r>
            <a:endParaRPr lang="el-GR" sz="3200"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366868" y="533400"/>
            <a:ext cx="5105400" cy="4695800"/>
          </a:xfrm>
        </p:spPr>
        <p:txBody>
          <a:bodyPr/>
          <a:lstStyle/>
          <a:p>
            <a:pPr algn="ctr"/>
            <a:r>
              <a:rPr lang="el-GR" sz="4400" dirty="0" smtClean="0">
                <a:latin typeface="Comic Sans MS" pitchFamily="66" charset="0"/>
              </a:rPr>
              <a:t>ΑΝΤΙΜΕΤΩΠΙΣΗ ΟΞΕΩΣ ΠΕΡΙΣΤΑΤΙΚΟΥ ΣΤΗΝ ΚΟΙΝΟΤΗΤΑ</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366868" y="533400"/>
            <a:ext cx="5105400" cy="5753120"/>
          </a:xfrm>
        </p:spPr>
        <p:txBody>
          <a:bodyPr/>
          <a:lstStyle/>
          <a:p>
            <a:pPr algn="ctr"/>
            <a:r>
              <a:rPr lang="el-GR" sz="3600" dirty="0" smtClean="0">
                <a:latin typeface="Comic Sans MS" pitchFamily="66" charset="0"/>
              </a:rPr>
              <a:t>ΒΑΣΙΚΑ ΒΗΜΑΤΑ ΧΕΙΡΙΣΜΟΥ ΥΠΟΤΡΟΠΩΝ ΑΣΘΕΝΩΝ ΣΤΙΣ ΕΦΗΜΕΡΙΕΣ ΤΗΣ ΚΙΝΗΤΗΣ ΜΟΝΑΔΑΣ ΨΥΧΙΚΗΣ ΥΓΕΙΑΣ Ν.ΦΩΚΙΔΑΣ</a:t>
            </a:r>
            <a:r>
              <a:rPr lang="el-GR" dirty="0" smtClean="0"/>
              <a:t/>
            </a:r>
            <a:br>
              <a:rPr lang="el-GR" dirty="0" smtClean="0"/>
            </a:b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928926" y="214290"/>
            <a:ext cx="5929354" cy="6357982"/>
          </a:xfrm>
        </p:spPr>
        <p:txBody>
          <a:bodyPr/>
          <a:lstStyle/>
          <a:p>
            <a:pPr algn="l"/>
            <a:r>
              <a:rPr lang="el-GR" sz="2800" cap="none" dirty="0" smtClean="0">
                <a:latin typeface="Comic Sans MS" pitchFamily="66" charset="0"/>
              </a:rPr>
              <a:t>Η εφαρμογή των εφημεριών είναι ακόλουθη των βασικών αρχών της Κ.Μ για την συνέχεια στην φροντίδα του βαριά ψυχιατρικού ασθενούς στην κοινότητα όπου διαβιεί. Καθώς κύριο μέλημα της Κ.Μ είναι η αποφυγή των υποτροπών της ψυχικής νόσου και του ψυχιατρικού εγκλεισμού του ασθενούς, η τακτική παρακολούθηση κυρίως των ψυχωτικών ασθενών, αποτελεί κύρια δράση της Κ.Μ.   </a:t>
            </a:r>
            <a:br>
              <a:rPr lang="el-GR" sz="2800" cap="none" dirty="0" smtClean="0">
                <a:latin typeface="Comic Sans MS" pitchFamily="66" charset="0"/>
              </a:rPr>
            </a:br>
            <a:endParaRPr lang="el-GR" sz="2800" cap="none" dirty="0">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366868" y="533400"/>
            <a:ext cx="5105400" cy="3538542"/>
          </a:xfrm>
        </p:spPr>
        <p:txBody>
          <a:bodyPr/>
          <a:lstStyle/>
          <a:p>
            <a:pPr algn="l"/>
            <a:r>
              <a:rPr lang="el-GR" sz="2800" cap="none" dirty="0" smtClean="0">
                <a:latin typeface="Comic Sans MS" pitchFamily="66" charset="0"/>
              </a:rPr>
              <a:t>Το βασικό μέλημα στις εφημερίες είναι να εκτιμώνται άμεσα και σωστά τα αιτήματα, έτσι ώστε να σχεδιάζονται όσο το δυνατόν πιο κατάλληλες παρεμβάσεις.</a:t>
            </a:r>
            <a:endParaRPr lang="el-GR" sz="2800" cap="none" dirty="0">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928926" y="214290"/>
            <a:ext cx="5929354" cy="6429420"/>
          </a:xfrm>
        </p:spPr>
        <p:txBody>
          <a:bodyPr/>
          <a:lstStyle/>
          <a:p>
            <a:pPr algn="just"/>
            <a:r>
              <a:rPr lang="el-GR" sz="2200" i="1" u="sng" cap="none" dirty="0" smtClean="0">
                <a:latin typeface="+mn-lt"/>
              </a:rPr>
              <a:t/>
            </a:r>
            <a:br>
              <a:rPr lang="el-GR" sz="2200" i="1" u="sng" cap="none" dirty="0" smtClean="0">
                <a:latin typeface="+mn-lt"/>
              </a:rPr>
            </a:br>
            <a:r>
              <a:rPr lang="el-GR" sz="2200" i="1" u="sng" cap="none" dirty="0" smtClean="0">
                <a:latin typeface="+mn-lt"/>
              </a:rPr>
              <a:t/>
            </a:r>
            <a:br>
              <a:rPr lang="el-GR" sz="2200" i="1" u="sng" cap="none" dirty="0" smtClean="0">
                <a:latin typeface="+mn-lt"/>
              </a:rPr>
            </a:br>
            <a:r>
              <a:rPr lang="el-GR" sz="2200" i="1" u="sng" cap="none" dirty="0" smtClean="0">
                <a:latin typeface="+mn-lt"/>
              </a:rPr>
              <a:t/>
            </a:r>
            <a:br>
              <a:rPr lang="el-GR" sz="2200" i="1" u="sng" cap="none" dirty="0" smtClean="0">
                <a:latin typeface="+mn-lt"/>
              </a:rPr>
            </a:br>
            <a:r>
              <a:rPr lang="el-GR" sz="2200" i="1" u="sng" cap="none" dirty="0" smtClean="0">
                <a:latin typeface="Comic Sans MS" pitchFamily="66" charset="0"/>
              </a:rPr>
              <a:t>Τι γίνεται στην περίπτωση κρίσης</a:t>
            </a:r>
            <a:r>
              <a:rPr lang="el-GR" sz="2200" cap="none" dirty="0" smtClean="0">
                <a:latin typeface="Comic Sans MS" pitchFamily="66" charset="0"/>
              </a:rPr>
              <a:t/>
            </a:r>
            <a:br>
              <a:rPr lang="el-GR" sz="2200" cap="none" dirty="0" smtClean="0">
                <a:latin typeface="Comic Sans MS" pitchFamily="66" charset="0"/>
              </a:rPr>
            </a:br>
            <a:r>
              <a:rPr lang="el-GR" sz="2200" cap="none" dirty="0" smtClean="0">
                <a:latin typeface="Comic Sans MS" pitchFamily="66" charset="0"/>
              </a:rPr>
              <a:t> </a:t>
            </a:r>
            <a:br>
              <a:rPr lang="el-GR" sz="2200" cap="none" dirty="0" smtClean="0">
                <a:latin typeface="Comic Sans MS" pitchFamily="66" charset="0"/>
              </a:rPr>
            </a:br>
            <a:r>
              <a:rPr lang="el-GR" sz="2200" cap="none" dirty="0" smtClean="0">
                <a:latin typeface="Comic Sans MS" pitchFamily="66" charset="0"/>
              </a:rPr>
              <a:t>Λέγοντας κρίση ή ψυχωτική έξαρση, εννοούμε μια ρήξη στη συνέχεια του Εγώ, μια ρήξη που απειλεί την ίδια την ύπαρξη  του ατόμου. Κατά την κρίση ο ασθενής δοκιμάζει μια σειρά από οδυνηρά συναισθήματα όταν  νιώθει ότι απειλείται η οργάνωση των ταυτίσεων και των ιδανικών του, η λειτουργία των μηχανισμών άμυνας, η αξιοπιστία των δεσμών του με την κοινωνία και τέλος η αποτελεσματικότητα και αυθεντικότητα των κοινών κωδίκων. Η παραδοσιακή ψυχιατρική απαντά στην κρίση με κατασταλτικό τρόπο, με τον εγκλεισμό του ασθενή στο ψυχιατρείο και την απομάκρυνση του από το οικογενειακό περιβάλλον.</a:t>
            </a:r>
            <a:endParaRPr lang="el-GR" sz="2200" cap="none" dirty="0">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a:xfrm>
            <a:off x="3366868" y="533400"/>
            <a:ext cx="5105400" cy="5395930"/>
          </a:xfrm>
        </p:spPr>
        <p:txBody>
          <a:bodyPr/>
          <a:lstStyle/>
          <a:p>
            <a:pPr algn="ctr"/>
            <a:r>
              <a:rPr lang="el-GR" sz="2800" cap="none" dirty="0" smtClean="0">
                <a:latin typeface="Comic Sans MS" pitchFamily="66" charset="0"/>
              </a:rPr>
              <a:t>Επίσης η ταχεία υπευθυνοποίηση του αρρώστου και η συμμετοχή του στη θεραπεία αποτελούν καθαριστικής σημασίας παράγοντες για μια θετική εξέλιξη του ψυχωτικού επεισοδίου και της υποτροπής.</a:t>
            </a:r>
            <a:r>
              <a:rPr lang="el-GR" dirty="0" smtClean="0"/>
              <a:t/>
            </a:r>
            <a:br>
              <a:rPr lang="el-GR" dirty="0" smtClean="0"/>
            </a:b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pPr algn="ctr"/>
            <a:r>
              <a:rPr lang="el-GR" dirty="0" smtClean="0">
                <a:latin typeface="Comic Sans MS" pitchFamily="66" charset="0"/>
              </a:rPr>
              <a:t>ΕΚΤΙΜΗΣΗ ΤΟΥ ΑΙΤΗΜΑΤΟΣ ΣΕ ΠΕΡΙΠΤΩΣΗ ΚΡΙΣΗΣ</a:t>
            </a:r>
            <a:endParaRPr lang="el-GR" dirty="0">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366868" y="533400"/>
            <a:ext cx="5105400" cy="5681682"/>
          </a:xfrm>
        </p:spPr>
        <p:txBody>
          <a:bodyPr/>
          <a:lstStyle/>
          <a:p>
            <a:pPr algn="l"/>
            <a:r>
              <a:rPr lang="el-GR" sz="2400" cap="none" dirty="0" smtClean="0">
                <a:latin typeface="Comic Sans MS" pitchFamily="66" charset="0"/>
              </a:rPr>
              <a:t>1</a:t>
            </a:r>
            <a:r>
              <a:rPr lang="el-GR" sz="2400" cap="none" baseline="30000" dirty="0" smtClean="0">
                <a:latin typeface="Comic Sans MS" pitchFamily="66" charset="0"/>
              </a:rPr>
              <a:t>ο</a:t>
            </a:r>
            <a:r>
              <a:rPr lang="el-GR" sz="2400" cap="none" dirty="0" smtClean="0">
                <a:latin typeface="Comic Sans MS" pitchFamily="66" charset="0"/>
              </a:rPr>
              <a:t> ΒΗΜΑ</a:t>
            </a:r>
            <a:br>
              <a:rPr lang="el-GR" sz="2400" cap="none" dirty="0" smtClean="0">
                <a:latin typeface="Comic Sans MS" pitchFamily="66" charset="0"/>
              </a:rPr>
            </a:br>
            <a:r>
              <a:rPr lang="el-GR" sz="2400" cap="none" dirty="0" smtClean="0">
                <a:latin typeface="Comic Sans MS" pitchFamily="66" charset="0"/>
              </a:rPr>
              <a:t>Ο θεραπευτής καλείται να εκτιμήσει το αίτημα δηλαδή να συγκεντρώσει εκείνες τις πληροφορίες που είναι σημαντικές για να σχεδιαστεί μια παρέμβαση. Σημαντικές πληροφορίες θεωρούνται εκτός των βασικών δημογραφικών στοιχείων, ερωτήσεις ως προς διευκρίνιση της ψυχικής κατάστασης του ασθενούς, την εκτίμηση της επικινδυνότητας προς εαυτόν η άλλους, ή και την αξιολόγηση της αυτοκτονικότητας</a:t>
            </a:r>
            <a:r>
              <a:rPr lang="el-GR" sz="2400" dirty="0" smtClean="0">
                <a:latin typeface="Comic Sans MS" pitchFamily="66" charset="0"/>
              </a:rPr>
              <a:t>.</a:t>
            </a:r>
            <a:endParaRPr lang="el-GR" sz="2400" dirty="0">
              <a:latin typeface="Comic Sans MS" pitchFamily="66"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260</TotalTime>
  <Words>376</Words>
  <Application>Microsoft Office PowerPoint</Application>
  <PresentationFormat>Προβολή στην οθόνη (4:3)</PresentationFormat>
  <Paragraphs>19</Paragraphs>
  <Slides>19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Αφθονία</vt:lpstr>
      <vt:lpstr>Εκπαιδευτικο κμ τησ ε.κ.ψ.ψ.υ. απριλιοσ 2017</vt:lpstr>
      <vt:lpstr>ΑΝΤΙΜΕΤΩΠΙΣΗ ΟΞΕΩΣ ΠΕΡΙΣΤΑΤΙΚΟΥ ΣΤΗΝ ΚΟΙΝΟΤΗΤΑ</vt:lpstr>
      <vt:lpstr>ΒΑΣΙΚΑ ΒΗΜΑΤΑ ΧΕΙΡΙΣΜΟΥ ΥΠΟΤΡΟΠΩΝ ΑΣΘΕΝΩΝ ΣΤΙΣ ΕΦΗΜΕΡΙΕΣ ΤΗΣ ΚΙΝΗΤΗΣ ΜΟΝΑΔΑΣ ΨΥΧΙΚΗΣ ΥΓΕΙΑΣ Ν.ΦΩΚΙΔΑΣ </vt:lpstr>
      <vt:lpstr>Η εφαρμογή των εφημεριών είναι ακόλουθη των βασικών αρχών της Κ.Μ για την συνέχεια στην φροντίδα του βαριά ψυχιατρικού ασθενούς στην κοινότητα όπου διαβιεί. Καθώς κύριο μέλημα της Κ.Μ είναι η αποφυγή των υποτροπών της ψυχικής νόσου και του ψυχιατρικού εγκλεισμού του ασθενούς, η τακτική παρακολούθηση κυρίως των ψυχωτικών ασθενών, αποτελεί κύρια δράση της Κ.Μ.    </vt:lpstr>
      <vt:lpstr>Το βασικό μέλημα στις εφημερίες είναι να εκτιμώνται άμεσα και σωστά τα αιτήματα, έτσι ώστε να σχεδιάζονται όσο το δυνατόν πιο κατάλληλες παρεμβάσεις.</vt:lpstr>
      <vt:lpstr>   Τι γίνεται στην περίπτωση κρίσης   Λέγοντας κρίση ή ψυχωτική έξαρση, εννοούμε μια ρήξη στη συνέχεια του Εγώ, μια ρήξη που απειλεί την ίδια την ύπαρξη  του ατόμου. Κατά την κρίση ο ασθενής δοκιμάζει μια σειρά από οδυνηρά συναισθήματα όταν  νιώθει ότι απειλείται η οργάνωση των ταυτίσεων και των ιδανικών του, η λειτουργία των μηχανισμών άμυνας, η αξιοπιστία των δεσμών του με την κοινωνία και τέλος η αποτελεσματικότητα και αυθεντικότητα των κοινών κωδίκων. Η παραδοσιακή ψυχιατρική απαντά στην κρίση με κατασταλτικό τρόπο, με τον εγκλεισμό του ασθενή στο ψυχιατρείο και την απομάκρυνση του από το οικογενειακό περιβάλλον.</vt:lpstr>
      <vt:lpstr>Επίσης η ταχεία υπευθυνοποίηση του αρρώστου και η συμμετοχή του στη θεραπεία αποτελούν καθαριστικής σημασίας παράγοντες για μια θετική εξέλιξη του ψυχωτικού επεισοδίου και της υποτροπής. </vt:lpstr>
      <vt:lpstr>ΕΚΤΙΜΗΣΗ ΤΟΥ ΑΙΤΗΜΑΤΟΣ ΣΕ ΠΕΡΙΠΤΩΣΗ ΚΡΙΣΗΣ</vt:lpstr>
      <vt:lpstr>1ο ΒΗΜΑ Ο θεραπευτής καλείται να εκτιμήσει το αίτημα δηλαδή να συγκεντρώσει εκείνες τις πληροφορίες που είναι σημαντικές για να σχεδιαστεί μια παρέμβαση. Σημαντικές πληροφορίες θεωρούνται εκτός των βασικών δημογραφικών στοιχείων, ερωτήσεις ως προς διευκρίνιση της ψυχικής κατάστασης του ασθενούς, την εκτίμηση της επικινδυνότητας προς εαυτόν η άλλους, ή και την αξιολόγηση της αυτοκτονικότητας.</vt:lpstr>
      <vt:lpstr>Είναι αρκετά σύνηθες στις εφημερίες, το αίτημα να υποβάλλεται από κάποιον συγγενή (γονείς, κηδεμόνες, σύζυγοι, αδέλφια) ή οικείο του ασθενούς και να μην εκφράζεται από τον ίδιο. Αναλόγως το ποιος υποβάλλει το αίτημα, θα τροποποιηθεί και η τεχνική υποδοχής του αιτήματος και η αντίστοιχη λήψη πληροφοριών.  </vt:lpstr>
      <vt:lpstr>ΑΚΡΙΒΗΣ ΛΗΨΗ ΠΛΗΡΟΦΟΡΙΩΝ ΓΙΑ ΤΟ ΙΣΤΟΡΙΚΟ ΚΑΙ ΤΗΝ ΨΥΧΙΚΗ ΚΑΤΑΣΤΑΣΗ ΤΟΥ ΑΣΘΕΝΟΥΣ</vt:lpstr>
      <vt:lpstr>ο θεραπευτής  τηλεφωνικά η δια ζώσης κάνει μια αρχική διερεύνηση πληροφοριών  -πιθανά βασικά δημογραφικά στοιχεία όπως ηλικία, τόπος κατοικίας -ζητά την περιγραφή της παρούσας κατάστασης του ασθενούς -και κάποιες αρχικές πληροφορίες από το ψυχιατρικό ιστορικό, αν υπάρχει. -Σε περιπτώσεις υποτροπής ψυχικής νόσου χρειάζεται: 1.να διευκρινιστεί η ένταση των συμπτωμάτων 2. η λειτουργία του ασθενούς 3. αν βρίσκεται στον χώρο μόνος-η η όχι, την στιγμή που διεξάγεται η τηλεφωνική επικοινωνία.   </vt:lpstr>
      <vt:lpstr>Όταν δεν είναι εύκολο να συλλεχθούν οι πληροφορίες που απαιτούνται, πιθανότατα να χρειαστεί να τις συλλέξει ο ίδιος ο θεραπευτής π.χ. από γείτονες ή από άλλους οικείους, ή τοπικούς συμβούλους, ή φαρμακοποιούς ή λειτουργούς κοινωνικών προγραμμάτων (πολύ καλή συνεργασία με τα Βοήθεια στο Σπίτι).  Η διαδικασία αυτή είναι σημαντική, διότι πάνω σ αυτή θα βασιστεί ο σχεδιασμός της παρέμβασης. Όσο πιο ακριβής είναι οι πληροφορίες που θα συγκεντρωθούν τόσο πιο έγκυρη θα είναι η παρέμβαση και το αποτέλεσμα.  </vt:lpstr>
      <vt:lpstr>ΔΙΕΥΚΡΙΝΗΣΗ:  Ο θεραπευτής δεν παρεμβαίνει σε περιπτώσεις που  οι πληροφορίες δεν επαρκούν και είναι αδιευκρίνιστη η κατάσταση του ασθενούς. Σ αυτές τις περιπτώσεις μπορεί να μην γίνεται παρέμβαση του θεραπευτή, όμως γίνεται προσπάθεια πλαισίωσης του αιτήματος με την αναζήτηση εναλλακτικών λύσεων, όπως συνεργασία με την αστυνομία, εισαγγελία ή εξωτερικούς συνεργάτες. </vt:lpstr>
      <vt:lpstr>2Ο ΒΗΜΑ  σχεδιασμοσ τησ παρεμβασησ Η παρέμβαση  συν αποφασίζεται με τον ψυχίατρο ή και τον επιστημονικά υπεύθυνο, ο οποίος μπορεί να είναι ο θεράπων,  αν πρόκειται για ασθενή που παρακολουθείται ήδη από την Κ.Μ. Μπορεί να γίνει επίσκεψη κατ’ οίκον ή να έρθει ο/η αιτών/ούσα στο χώρο της Κ.Μ, με η χωρίς την συνοδεία οικείων. Σε οξέα περιστατικά, το αίτημα έρχεται συνήθως από τους οικείους του-της ασθενούς οι οποίοι και συνοδεύουν.    </vt:lpstr>
      <vt:lpstr>ΠΡΟΣΕΓΓΙΣΗ ΤΟΥ ΑΣΘΕΝΟΥΣ: 1. Σε γενικές γραμμές, στις δύσκολες περιπτώσεις υποτροπών λειτουργεί η θεραπευτική ομάδα (Κινητή Μονάδα, Στεγαστικές Μονάδες) σαν σύνολο και όχι μεμονωμένα ο τυχόν εφημερεύων. 2. Κύριο μέλημα της παρέμβασης είναι η επαρκής προστασία του/της ασθενούς και η ανακούφιση των συμπτωμάτων.  3. Τροποποίηση της μέχρι τότε  παρακολούθησης με αύξηση της συχνότητας και θεραπευτικής κάλυψης, ρύθμιση της φαρμακευτικής αγωγής και τυχόν αλλαγές στον χώρο διαμονής με απομάκρυνσή διαφόρων ερεθισμάτων. 4. Σε περιπτώσεις αυτό η έτερο -καταστροφικότητας, δεν αποκλείεται η ψυχιατρική νοσηλεία του/της ασθενούς, χωρίς να υπομονευτεί η θεραπευτική σχέση και με ταυτόχρονη παρέμβαση της ομάδας. </vt:lpstr>
      <vt:lpstr>5. Ο κάθε χειρισμός στις περιπτώσεις υποτροπών, στοχεύει στην αποφυγή της νοσηλείας και στο να παραμείνει ο/η ασθενής εκεί που διαβιεί, στο οικογενειακό περιβάλλον. (Σε περιπτώσεις που ο βαθμός της έντασης της υποτροπής του ασθενούς είναι μεγάλος η παρουσιάζονται επεισόδια βίας η παρέμβαση τροποποιείται έτσι ώστε να αποφευχθεί ο άμεσος κίνδυνος του ιδίου-ιδίας, της οικογένειας ή των άλλων ενοίκων, και των θεραπευτών). 6. Σε κάθε περίπτωση νοσηλείας ή μη, γίνεται προσπάθεια να παραμείνει ως πρόσωπο αναφοράς στον ασθενή ο εφημερεύων θεραπευτής διότι ως ένα βαθμό η «γνωριμία» του με τον ασθενή κατά την κρίση ενισχύει την θετική μεταβίβαση του ασθενούς και την μετέπειτα  δημιουργία θεραπευτικής συμμαχίας. </vt:lpstr>
      <vt:lpstr> Η κάθε παρέμβαση σε εφημερία αποτελεί ως ένα βαθμό αυτοσχεδιασμό από την πλευρά του θεραπευτή και της ομάδας, διότι κάθε περίπτωση είναι διαφορετική.  Μετά το πέρας της παρέμβασης, ο-η θεραπευτής αναφέρει την περίπτωση στην κλινική ομάδα της Κ.Μ όπου μοιράζεται τις πληροφορίες για τον τρόπο διαχείρισης καθώς και συναισθήματα ή προβληματισμούς του/της. Το επόμενο βήμα είναι η διασφάλιση της συνέχειας της θεραπείας του ασθενούς. </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magazi</dc:creator>
  <cp:lastModifiedBy>ekps4</cp:lastModifiedBy>
  <cp:revision>56</cp:revision>
  <dcterms:created xsi:type="dcterms:W3CDTF">2017-04-21T09:05:22Z</dcterms:created>
  <dcterms:modified xsi:type="dcterms:W3CDTF">2017-06-14T05:40:01Z</dcterms:modified>
</cp:coreProperties>
</file>