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0" r:id="rId6"/>
    <p:sldId id="286" r:id="rId7"/>
    <p:sldId id="261" r:id="rId8"/>
    <p:sldId id="262" r:id="rId9"/>
    <p:sldId id="263" r:id="rId10"/>
    <p:sldId id="264" r:id="rId11"/>
    <p:sldId id="276" r:id="rId12"/>
    <p:sldId id="277" r:id="rId13"/>
    <p:sldId id="278" r:id="rId14"/>
    <p:sldId id="267" r:id="rId15"/>
    <p:sldId id="268" r:id="rId16"/>
    <p:sldId id="269" r:id="rId17"/>
    <p:sldId id="271" r:id="rId18"/>
    <p:sldId id="272" r:id="rId19"/>
    <p:sldId id="273" r:id="rId20"/>
    <p:sldId id="274" r:id="rId21"/>
    <p:sldId id="275" r:id="rId22"/>
    <p:sldId id="279" r:id="rId23"/>
    <p:sldId id="280" r:id="rId24"/>
    <p:sldId id="287" r:id="rId25"/>
    <p:sldId id="281" r:id="rId26"/>
    <p:sldId id="282" r:id="rId27"/>
    <p:sldId id="283" r:id="rId28"/>
    <p:sldId id="284" r:id="rId29"/>
    <p:sldId id="285"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106" d="100"/>
          <a:sy n="106" d="100"/>
        </p:scale>
        <p:origin x="-11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C024C0-3C96-4850-9217-6B8F50CD4651}" type="datetimeFigureOut">
              <a:rPr lang="el-GR" smtClean="0"/>
              <a:pPr/>
              <a:t>1/6/2018</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481BFB-6841-485D-90C3-9433A5819D8C}" type="slidenum">
              <a:rPr lang="el-GR" smtClean="0"/>
              <a:pPr/>
              <a:t>‹#›</a:t>
            </a:fld>
            <a:endParaRPr lang="el-GR" dirty="0"/>
          </a:p>
        </p:txBody>
      </p:sp>
    </p:spTree>
    <p:extLst>
      <p:ext uri="{BB962C8B-B14F-4D97-AF65-F5344CB8AC3E}">
        <p14:creationId xmlns:p14="http://schemas.microsoft.com/office/powerpoint/2010/main" xmlns="" val="2674973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otes Placeholde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12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14 - Ορθογώνιο"/>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16 - Ορθογώνιο"/>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17 - Ορθογώνιο"/>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18 - Ευθεία γραμμή σύνδεσης"/>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11" name="19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12" name="20 - Ευθεία γραμμή σύνδεσης"/>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13" name="23 - Ευθεία γραμμή σύνδεσης"/>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14" name="2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15" name="25 - Ευθεία γραμμή σύνδεσης"/>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16"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27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28 - Έλλειψη"/>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29 - Έλλειψη"/>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 name="30 - Έλλειψη"/>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1" name="31 - Έλλειψη"/>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7 - Τίτλος"/>
          <p:cNvSpPr>
            <a:spLocks noGrp="1"/>
          </p:cNvSpPr>
          <p:nvPr>
            <p:ph type="ctrTitle"/>
          </p:nvPr>
        </p:nvSpPr>
        <p:spPr>
          <a:xfrm>
            <a:off x="2286000" y="3124200"/>
            <a:ext cx="6172200" cy="1894362"/>
          </a:xfrm>
        </p:spPr>
        <p:txBody>
          <a:bodyPr/>
          <a:lstStyle>
            <a:lvl1pPr>
              <a:defRPr b="1"/>
            </a:lvl1pPr>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22" name="27 - Θέση ημερομηνίας"/>
          <p:cNvSpPr>
            <a:spLocks noGrp="1"/>
          </p:cNvSpPr>
          <p:nvPr>
            <p:ph type="dt" sz="half" idx="10"/>
          </p:nvPr>
        </p:nvSpPr>
        <p:spPr bwMode="auto">
          <a:xfrm rot="5400000">
            <a:off x="7764463" y="1174750"/>
            <a:ext cx="2286000" cy="381000"/>
          </a:xfrm>
        </p:spPr>
        <p:txBody>
          <a:bodyPr/>
          <a:lstStyle>
            <a:lvl1pPr>
              <a:defRPr/>
            </a:lvl1pPr>
          </a:lstStyle>
          <a:p>
            <a:pPr>
              <a:defRPr/>
            </a:pPr>
            <a:endParaRPr lang="es-ES">
              <a:solidFill>
                <a:srgbClr val="B13F9A"/>
              </a:solidFill>
            </a:endParaRPr>
          </a:p>
        </p:txBody>
      </p:sp>
      <p:sp>
        <p:nvSpPr>
          <p:cNvPr id="23" name="16 - Θέση υποσέλιδου"/>
          <p:cNvSpPr>
            <a:spLocks noGrp="1"/>
          </p:cNvSpPr>
          <p:nvPr>
            <p:ph type="ftr" sz="quarter" idx="11"/>
          </p:nvPr>
        </p:nvSpPr>
        <p:spPr bwMode="auto">
          <a:xfrm rot="5400000">
            <a:off x="7077076" y="4181475"/>
            <a:ext cx="3657600" cy="384175"/>
          </a:xfrm>
        </p:spPr>
        <p:txBody>
          <a:bodyPr/>
          <a:lstStyle>
            <a:lvl1pPr>
              <a:defRPr/>
            </a:lvl1pPr>
          </a:lstStyle>
          <a:p>
            <a:pPr>
              <a:defRPr/>
            </a:pPr>
            <a:endParaRPr lang="es-ES">
              <a:solidFill>
                <a:srgbClr val="B13F9A"/>
              </a:solidFill>
            </a:endParaRPr>
          </a:p>
        </p:txBody>
      </p:sp>
      <p:sp>
        <p:nvSpPr>
          <p:cNvPr id="24" name="28 - Θέση αριθμού διαφάνειας"/>
          <p:cNvSpPr>
            <a:spLocks noGrp="1"/>
          </p:cNvSpPr>
          <p:nvPr>
            <p:ph type="sldNum" sz="quarter" idx="12"/>
          </p:nvPr>
        </p:nvSpPr>
        <p:spPr bwMode="auto">
          <a:xfrm>
            <a:off x="1325563" y="4929188"/>
            <a:ext cx="609600" cy="517525"/>
          </a:xfrm>
        </p:spPr>
        <p:txBody>
          <a:bodyPr/>
          <a:lstStyle>
            <a:lvl1pPr>
              <a:defRPr/>
            </a:lvl1pPr>
          </a:lstStyle>
          <a:p>
            <a:pPr>
              <a:defRPr/>
            </a:pPr>
            <a:fld id="{FF2FAA1E-0DFC-4FD1-A373-1CCB4AC408CE}" type="slidenum">
              <a:rPr lang="es-ES"/>
              <a:pPr>
                <a:defRPr/>
              </a:pPr>
              <a:t>‹#›</a:t>
            </a:fld>
            <a:endParaRPr lang="es-ES" dirty="0"/>
          </a:p>
        </p:txBody>
      </p:sp>
    </p:spTree>
    <p:extLst>
      <p:ext uri="{BB962C8B-B14F-4D97-AF65-F5344CB8AC3E}">
        <p14:creationId xmlns:p14="http://schemas.microsoft.com/office/powerpoint/2010/main" xmlns="" val="3389293321"/>
      </p:ext>
    </p:extLst>
  </p:cSld>
  <p:clrMapOvr>
    <a:overrideClrMapping bg1="lt1" tx1="dk1" bg2="lt2" tx2="dk2" accent1="accent1" accent2="accent2" accent3="accent3" accent4="accent4" accent5="accent5" accent6="accent6" hlink="hlink" folHlink="folHlink"/>
  </p:clrMapOvr>
  <p:transition spd="slow">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endParaRPr lang="es-ES">
              <a:solidFill>
                <a:srgbClr val="B13F9A"/>
              </a:solidFill>
            </a:endParaRPr>
          </a:p>
        </p:txBody>
      </p:sp>
      <p:sp>
        <p:nvSpPr>
          <p:cNvPr id="5" name="2 - Θέση υποσέλιδου"/>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6" name="22 - Θέση αριθμού διαφάνειας"/>
          <p:cNvSpPr>
            <a:spLocks noGrp="1"/>
          </p:cNvSpPr>
          <p:nvPr>
            <p:ph type="sldNum" sz="quarter" idx="12"/>
          </p:nvPr>
        </p:nvSpPr>
        <p:spPr/>
        <p:txBody>
          <a:bodyPr/>
          <a:lstStyle>
            <a:lvl1pPr>
              <a:defRPr/>
            </a:lvl1pPr>
          </a:lstStyle>
          <a:p>
            <a:pPr>
              <a:defRPr/>
            </a:pPr>
            <a:fld id="{B9A0A71E-EC87-418A-A1AF-129BA0FCC107}" type="slidenum">
              <a:rPr lang="es-ES"/>
              <a:pPr>
                <a:defRPr/>
              </a:pPr>
              <a:t>‹#›</a:t>
            </a:fld>
            <a:endParaRPr lang="es-ES" dirty="0"/>
          </a:p>
        </p:txBody>
      </p:sp>
    </p:spTree>
    <p:extLst>
      <p:ext uri="{BB962C8B-B14F-4D97-AF65-F5344CB8AC3E}">
        <p14:creationId xmlns:p14="http://schemas.microsoft.com/office/powerpoint/2010/main" xmlns="" val="2952178627"/>
      </p:ext>
    </p:extLst>
  </p:cSld>
  <p:clrMapOvr>
    <a:masterClrMapping/>
  </p:clrMapOvr>
  <p:transition spd="slow">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endParaRPr lang="es-ES">
              <a:solidFill>
                <a:srgbClr val="B13F9A"/>
              </a:solidFill>
            </a:endParaRPr>
          </a:p>
        </p:txBody>
      </p:sp>
      <p:sp>
        <p:nvSpPr>
          <p:cNvPr id="5" name="2 - Θέση υποσέλιδου"/>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6" name="22 - Θέση αριθμού διαφάνειας"/>
          <p:cNvSpPr>
            <a:spLocks noGrp="1"/>
          </p:cNvSpPr>
          <p:nvPr>
            <p:ph type="sldNum" sz="quarter" idx="12"/>
          </p:nvPr>
        </p:nvSpPr>
        <p:spPr/>
        <p:txBody>
          <a:bodyPr/>
          <a:lstStyle>
            <a:lvl1pPr>
              <a:defRPr/>
            </a:lvl1pPr>
          </a:lstStyle>
          <a:p>
            <a:pPr>
              <a:defRPr/>
            </a:pPr>
            <a:fld id="{71C73D4D-7C64-4A8E-A3FA-DC292FE5D115}" type="slidenum">
              <a:rPr lang="es-ES"/>
              <a:pPr>
                <a:defRPr/>
              </a:pPr>
              <a:t>‹#›</a:t>
            </a:fld>
            <a:endParaRPr lang="es-ES" dirty="0"/>
          </a:p>
        </p:txBody>
      </p:sp>
    </p:spTree>
    <p:extLst>
      <p:ext uri="{BB962C8B-B14F-4D97-AF65-F5344CB8AC3E}">
        <p14:creationId xmlns:p14="http://schemas.microsoft.com/office/powerpoint/2010/main" xmlns="" val="2806294375"/>
      </p:ext>
    </p:extLst>
  </p:cSld>
  <p:clrMapOvr>
    <a:masterClrMapping/>
  </p:clrMapOvr>
  <p:transition spd="slow">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8" name="7 - Θέση περιεχομένου"/>
          <p:cNvSpPr>
            <a:spLocks noGrp="1"/>
          </p:cNvSpPr>
          <p:nvPr>
            <p:ph sz="quarter" idx="1"/>
          </p:nvPr>
        </p:nvSpPr>
        <p:spPr>
          <a:xfrm>
            <a:off x="457200" y="1600200"/>
            <a:ext cx="7467600" cy="487375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6 - Θέση ημερομηνίας"/>
          <p:cNvSpPr>
            <a:spLocks noGrp="1"/>
          </p:cNvSpPr>
          <p:nvPr>
            <p:ph type="dt" sz="half" idx="10"/>
          </p:nvPr>
        </p:nvSpPr>
        <p:spPr/>
        <p:txBody>
          <a:bodyPr rtlCol="0"/>
          <a:lstStyle>
            <a:lvl1pPr>
              <a:defRPr/>
            </a:lvl1pPr>
          </a:lstStyle>
          <a:p>
            <a:pPr>
              <a:defRPr/>
            </a:pPr>
            <a:endParaRPr lang="es-ES">
              <a:solidFill>
                <a:srgbClr val="B13F9A"/>
              </a:solidFill>
            </a:endParaRPr>
          </a:p>
        </p:txBody>
      </p:sp>
      <p:sp>
        <p:nvSpPr>
          <p:cNvPr id="5" name="8 - Θέση αριθμού διαφάνειας"/>
          <p:cNvSpPr>
            <a:spLocks noGrp="1"/>
          </p:cNvSpPr>
          <p:nvPr>
            <p:ph type="sldNum" sz="quarter" idx="11"/>
          </p:nvPr>
        </p:nvSpPr>
        <p:spPr/>
        <p:txBody>
          <a:bodyPr rtlCol="0"/>
          <a:lstStyle>
            <a:lvl1pPr>
              <a:defRPr/>
            </a:lvl1pPr>
          </a:lstStyle>
          <a:p>
            <a:pPr>
              <a:defRPr/>
            </a:pPr>
            <a:fld id="{2EAD234D-C1BE-4D6D-9DBC-75497C1DF357}" type="slidenum">
              <a:rPr lang="es-ES"/>
              <a:pPr>
                <a:defRPr/>
              </a:pPr>
              <a:t>‹#›</a:t>
            </a:fld>
            <a:endParaRPr lang="es-ES" dirty="0"/>
          </a:p>
        </p:txBody>
      </p:sp>
      <p:sp>
        <p:nvSpPr>
          <p:cNvPr id="6" name="9 - Θέση υποσέλιδου"/>
          <p:cNvSpPr>
            <a:spLocks noGrp="1"/>
          </p:cNvSpPr>
          <p:nvPr>
            <p:ph type="ftr" sz="quarter" idx="12"/>
          </p:nvPr>
        </p:nvSpPr>
        <p:spPr/>
        <p:txBody>
          <a:bodyPr rtlCol="0"/>
          <a:lstStyle>
            <a:lvl1pPr>
              <a:defRPr/>
            </a:lvl1pPr>
          </a:lstStyle>
          <a:p>
            <a:pPr>
              <a:defRPr/>
            </a:pPr>
            <a:endParaRPr lang="es-ES">
              <a:solidFill>
                <a:srgbClr val="B13F9A"/>
              </a:solidFill>
            </a:endParaRPr>
          </a:p>
        </p:txBody>
      </p:sp>
    </p:spTree>
    <p:extLst>
      <p:ext uri="{BB962C8B-B14F-4D97-AF65-F5344CB8AC3E}">
        <p14:creationId xmlns:p14="http://schemas.microsoft.com/office/powerpoint/2010/main" xmlns="" val="169268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2"/>
        </a:solidFill>
        <a:effectLst/>
      </p:bgPr>
    </p:bg>
    <p:spTree>
      <p:nvGrpSpPr>
        <p:cNvPr id="1" name=""/>
        <p:cNvGrpSpPr/>
        <p:nvPr/>
      </p:nvGrpSpPr>
      <p:grpSpPr>
        <a:xfrm>
          <a:off x="0" y="0"/>
          <a:ext cx="0" cy="0"/>
          <a:chOff x="0" y="0"/>
          <a:chExt cx="0" cy="0"/>
        </a:xfrm>
      </p:grpSpPr>
      <p:sp>
        <p:nvSpPr>
          <p:cNvPr id="4" name="12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14 - Ορθογώνιο"/>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16 - Ορθογώνιο"/>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17 - Ορθογώνιο"/>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18 - Ευθεία γραμμή σύνδεσης"/>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pitchFamily="34" charset="0"/>
              <a:cs typeface="Arial" pitchFamily="34" charset="0"/>
            </a:endParaRPr>
          </a:p>
        </p:txBody>
      </p:sp>
      <p:sp>
        <p:nvSpPr>
          <p:cNvPr id="9" name="19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pitchFamily="34" charset="0"/>
              <a:cs typeface="Arial" pitchFamily="34" charset="0"/>
            </a:endParaRPr>
          </a:p>
        </p:txBody>
      </p:sp>
      <p:sp>
        <p:nvSpPr>
          <p:cNvPr id="10" name="20 - Ευθεία γραμμή σύνδεσης"/>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pitchFamily="34" charset="0"/>
              <a:cs typeface="Arial" pitchFamily="34" charset="0"/>
            </a:endParaRPr>
          </a:p>
        </p:txBody>
      </p:sp>
      <p:sp>
        <p:nvSpPr>
          <p:cNvPr id="11" name="23 - Ευθεία γραμμή σύνδεσης"/>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pitchFamily="34" charset="0"/>
              <a:cs typeface="Arial" pitchFamily="34" charset="0"/>
            </a:endParaRPr>
          </a:p>
        </p:txBody>
      </p:sp>
      <p:sp>
        <p:nvSpPr>
          <p:cNvPr id="12" name="2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pitchFamily="34" charset="0"/>
              <a:cs typeface="Arial" pitchFamily="34" charset="0"/>
            </a:endParaRPr>
          </a:p>
        </p:txBody>
      </p:sp>
      <p:sp>
        <p:nvSpPr>
          <p:cNvPr id="13" name="25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26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27 - Έλλειψη"/>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28 - Έλλειψη"/>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29 - Έλλειψη"/>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30 - Έλλειψη"/>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31 - Ευθεία γραμμή σύνδεσης"/>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pitchFamily="34" charset="0"/>
              <a:cs typeface="Arial" pitchFamily="34" charset="0"/>
            </a:endParaRPr>
          </a:p>
        </p:txBody>
      </p:sp>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20" name="3 - Θέση ημερομηνίας"/>
          <p:cNvSpPr>
            <a:spLocks noGrp="1"/>
          </p:cNvSpPr>
          <p:nvPr>
            <p:ph type="dt" sz="half" idx="10"/>
          </p:nvPr>
        </p:nvSpPr>
        <p:spPr bwMode="auto">
          <a:xfrm rot="5400000">
            <a:off x="7762875" y="1169988"/>
            <a:ext cx="2286000" cy="381000"/>
          </a:xfrm>
        </p:spPr>
        <p:txBody>
          <a:bodyPr/>
          <a:lstStyle>
            <a:lvl1pPr>
              <a:defRPr/>
            </a:lvl1pPr>
          </a:lstStyle>
          <a:p>
            <a:pPr>
              <a:defRPr/>
            </a:pPr>
            <a:endParaRPr lang="es-ES">
              <a:solidFill>
                <a:srgbClr val="F4E7ED"/>
              </a:solidFill>
            </a:endParaRPr>
          </a:p>
        </p:txBody>
      </p:sp>
      <p:sp>
        <p:nvSpPr>
          <p:cNvPr id="21" name="4 - Θέση υποσέλιδου"/>
          <p:cNvSpPr>
            <a:spLocks noGrp="1"/>
          </p:cNvSpPr>
          <p:nvPr>
            <p:ph type="ftr" sz="quarter" idx="11"/>
          </p:nvPr>
        </p:nvSpPr>
        <p:spPr bwMode="auto">
          <a:xfrm rot="5400000">
            <a:off x="7077076" y="4178300"/>
            <a:ext cx="3657600" cy="384175"/>
          </a:xfrm>
        </p:spPr>
        <p:txBody>
          <a:bodyPr/>
          <a:lstStyle>
            <a:lvl1pPr>
              <a:defRPr/>
            </a:lvl1pPr>
          </a:lstStyle>
          <a:p>
            <a:pPr>
              <a:defRPr/>
            </a:pPr>
            <a:endParaRPr lang="es-ES">
              <a:solidFill>
                <a:srgbClr val="F4E7ED"/>
              </a:solidFill>
            </a:endParaRPr>
          </a:p>
        </p:txBody>
      </p:sp>
      <p:sp>
        <p:nvSpPr>
          <p:cNvPr id="22" name="5 - Θέση αριθμού διαφάνειας"/>
          <p:cNvSpPr>
            <a:spLocks noGrp="1"/>
          </p:cNvSpPr>
          <p:nvPr>
            <p:ph type="sldNum" sz="quarter" idx="12"/>
          </p:nvPr>
        </p:nvSpPr>
        <p:spPr bwMode="auto">
          <a:xfrm>
            <a:off x="1339850" y="4929188"/>
            <a:ext cx="609600" cy="517525"/>
          </a:xfrm>
        </p:spPr>
        <p:txBody>
          <a:bodyPr/>
          <a:lstStyle>
            <a:lvl1pPr>
              <a:defRPr/>
            </a:lvl1pPr>
          </a:lstStyle>
          <a:p>
            <a:pPr>
              <a:defRPr/>
            </a:pPr>
            <a:fld id="{33BB9ECC-4DE9-47AD-B376-2972FC2D268F}" type="slidenum">
              <a:rPr lang="es-ES"/>
              <a:pPr>
                <a:defRPr/>
              </a:pPr>
              <a:t>‹#›</a:t>
            </a:fld>
            <a:endParaRPr lang="es-ES" dirty="0"/>
          </a:p>
        </p:txBody>
      </p:sp>
    </p:spTree>
    <p:extLst>
      <p:ext uri="{BB962C8B-B14F-4D97-AF65-F5344CB8AC3E}">
        <p14:creationId xmlns:p14="http://schemas.microsoft.com/office/powerpoint/2010/main" xmlns="" val="1439882880"/>
      </p:ext>
    </p:extLst>
  </p:cSld>
  <p:clrMapOvr>
    <a:overrideClrMapping bg1="dk1" tx1="lt1" bg2="dk2" tx2="lt2" accent1="accent1" accent2="accent2" accent3="accent3" accent4="accent4" accent5="accent5" accent6="accent6" hlink="hlink" folHlink="folHlink"/>
  </p:clrMapOvr>
  <p:transition spd="slow">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9" name="8 - Θέση περιεχομένου"/>
          <p:cNvSpPr>
            <a:spLocks noGrp="1"/>
          </p:cNvSpPr>
          <p:nvPr>
            <p:ph sz="quarter" idx="1"/>
          </p:nvPr>
        </p:nvSpPr>
        <p:spPr>
          <a:xfrm>
            <a:off x="457200" y="1600200"/>
            <a:ext cx="36576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10 - Θέση περιεχομένου"/>
          <p:cNvSpPr>
            <a:spLocks noGrp="1"/>
          </p:cNvSpPr>
          <p:nvPr>
            <p:ph sz="quarter" idx="2"/>
          </p:nvPr>
        </p:nvSpPr>
        <p:spPr>
          <a:xfrm>
            <a:off x="4270248" y="1600200"/>
            <a:ext cx="36576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endParaRPr lang="es-ES">
              <a:solidFill>
                <a:srgbClr val="B13F9A"/>
              </a:solidFill>
            </a:endParaRPr>
          </a:p>
        </p:txBody>
      </p:sp>
      <p:sp>
        <p:nvSpPr>
          <p:cNvPr id="6" name="2 - Θέση υποσέλιδου"/>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7" name="22 - Θέση αριθμού διαφάνειας"/>
          <p:cNvSpPr>
            <a:spLocks noGrp="1"/>
          </p:cNvSpPr>
          <p:nvPr>
            <p:ph type="sldNum" sz="quarter" idx="12"/>
          </p:nvPr>
        </p:nvSpPr>
        <p:spPr/>
        <p:txBody>
          <a:bodyPr/>
          <a:lstStyle>
            <a:lvl1pPr>
              <a:defRPr/>
            </a:lvl1pPr>
          </a:lstStyle>
          <a:p>
            <a:pPr>
              <a:defRPr/>
            </a:pPr>
            <a:fld id="{3A7BE804-6163-4B93-9B26-8E06EFBD7749}" type="slidenum">
              <a:rPr lang="es-ES"/>
              <a:pPr>
                <a:defRPr/>
              </a:pPr>
              <a:t>‹#›</a:t>
            </a:fld>
            <a:endParaRPr lang="es-ES" dirty="0"/>
          </a:p>
        </p:txBody>
      </p:sp>
    </p:spTree>
    <p:extLst>
      <p:ext uri="{BB962C8B-B14F-4D97-AF65-F5344CB8AC3E}">
        <p14:creationId xmlns:p14="http://schemas.microsoft.com/office/powerpoint/2010/main" xmlns="" val="1721303599"/>
      </p:ext>
    </p:extLst>
  </p:cSld>
  <p:clrMapOvr>
    <a:masterClrMapping/>
  </p:clrMapOvr>
  <p:transition spd="slow">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lstStyle>
            <a:lvl1pPr>
              <a:defRPr/>
            </a:lvl1pPr>
          </a:lstStyle>
          <a:p>
            <a:r>
              <a:rPr lang="el-GR" smtClean="0"/>
              <a:t>Kλικ για επεξεργασία του τίτλου</a:t>
            </a:r>
            <a:endParaRPr lang="en-US"/>
          </a:p>
        </p:txBody>
      </p:sp>
      <p:sp>
        <p:nvSpPr>
          <p:cNvPr id="11" name="10 - Θέση περιεχομένου"/>
          <p:cNvSpPr>
            <a:spLocks noGrp="1"/>
          </p:cNvSpPr>
          <p:nvPr>
            <p:ph sz="quarter" idx="2"/>
          </p:nvPr>
        </p:nvSpPr>
        <p:spPr>
          <a:xfrm>
            <a:off x="457200" y="2362200"/>
            <a:ext cx="3657600" cy="3886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quarter" idx="4"/>
          </p:nvPr>
        </p:nvSpPr>
        <p:spPr>
          <a:xfrm>
            <a:off x="4371975" y="2362200"/>
            <a:ext cx="3657600" cy="3886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7" name="13 - Θέση ημερομηνίας"/>
          <p:cNvSpPr>
            <a:spLocks noGrp="1"/>
          </p:cNvSpPr>
          <p:nvPr>
            <p:ph type="dt" sz="half" idx="10"/>
          </p:nvPr>
        </p:nvSpPr>
        <p:spPr/>
        <p:txBody>
          <a:bodyPr/>
          <a:lstStyle>
            <a:lvl1pPr>
              <a:defRPr/>
            </a:lvl1pPr>
          </a:lstStyle>
          <a:p>
            <a:pPr>
              <a:defRPr/>
            </a:pPr>
            <a:endParaRPr lang="es-ES">
              <a:solidFill>
                <a:srgbClr val="B13F9A"/>
              </a:solidFill>
            </a:endParaRPr>
          </a:p>
        </p:txBody>
      </p:sp>
      <p:sp>
        <p:nvSpPr>
          <p:cNvPr id="8" name="2 - Θέση υποσέλιδου"/>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9" name="22 - Θέση αριθμού διαφάνειας"/>
          <p:cNvSpPr>
            <a:spLocks noGrp="1"/>
          </p:cNvSpPr>
          <p:nvPr>
            <p:ph type="sldNum" sz="quarter" idx="12"/>
          </p:nvPr>
        </p:nvSpPr>
        <p:spPr/>
        <p:txBody>
          <a:bodyPr/>
          <a:lstStyle>
            <a:lvl1pPr>
              <a:defRPr/>
            </a:lvl1pPr>
          </a:lstStyle>
          <a:p>
            <a:pPr>
              <a:defRPr/>
            </a:pPr>
            <a:fld id="{D432D11E-2C06-42E1-9411-00435ED7A208}" type="slidenum">
              <a:rPr lang="es-ES"/>
              <a:pPr>
                <a:defRPr/>
              </a:pPr>
              <a:t>‹#›</a:t>
            </a:fld>
            <a:endParaRPr lang="es-ES" dirty="0"/>
          </a:p>
        </p:txBody>
      </p:sp>
    </p:spTree>
    <p:extLst>
      <p:ext uri="{BB962C8B-B14F-4D97-AF65-F5344CB8AC3E}">
        <p14:creationId xmlns:p14="http://schemas.microsoft.com/office/powerpoint/2010/main" xmlns="" val="3325501347"/>
      </p:ext>
    </p:extLst>
  </p:cSld>
  <p:clrMapOvr>
    <a:masterClrMapping/>
  </p:clrMapOvr>
  <p:transition spd="slow">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5 - Θέση ημερομηνίας"/>
          <p:cNvSpPr>
            <a:spLocks noGrp="1"/>
          </p:cNvSpPr>
          <p:nvPr>
            <p:ph type="dt" sz="half" idx="10"/>
          </p:nvPr>
        </p:nvSpPr>
        <p:spPr/>
        <p:txBody>
          <a:bodyPr rtlCol="0"/>
          <a:lstStyle>
            <a:lvl1pPr>
              <a:defRPr/>
            </a:lvl1pPr>
          </a:lstStyle>
          <a:p>
            <a:pPr>
              <a:defRPr/>
            </a:pPr>
            <a:endParaRPr lang="es-ES">
              <a:solidFill>
                <a:srgbClr val="B13F9A"/>
              </a:solidFill>
            </a:endParaRPr>
          </a:p>
        </p:txBody>
      </p:sp>
      <p:sp>
        <p:nvSpPr>
          <p:cNvPr id="4" name="6 - Θέση αριθμού διαφάνειας"/>
          <p:cNvSpPr>
            <a:spLocks noGrp="1"/>
          </p:cNvSpPr>
          <p:nvPr>
            <p:ph type="sldNum" sz="quarter" idx="11"/>
          </p:nvPr>
        </p:nvSpPr>
        <p:spPr/>
        <p:txBody>
          <a:bodyPr rtlCol="0"/>
          <a:lstStyle>
            <a:lvl1pPr>
              <a:defRPr/>
            </a:lvl1pPr>
          </a:lstStyle>
          <a:p>
            <a:pPr>
              <a:defRPr/>
            </a:pPr>
            <a:fld id="{453D1021-6328-48C8-A6E6-E586E0AFE5C6}" type="slidenum">
              <a:rPr lang="es-ES"/>
              <a:pPr>
                <a:defRPr/>
              </a:pPr>
              <a:t>‹#›</a:t>
            </a:fld>
            <a:endParaRPr lang="es-ES" dirty="0"/>
          </a:p>
        </p:txBody>
      </p:sp>
      <p:sp>
        <p:nvSpPr>
          <p:cNvPr id="5" name="7 - Θέση υποσέλιδου"/>
          <p:cNvSpPr>
            <a:spLocks noGrp="1"/>
          </p:cNvSpPr>
          <p:nvPr>
            <p:ph type="ftr" sz="quarter" idx="12"/>
          </p:nvPr>
        </p:nvSpPr>
        <p:spPr/>
        <p:txBody>
          <a:bodyPr rtlCol="0"/>
          <a:lstStyle>
            <a:lvl1pPr>
              <a:defRPr/>
            </a:lvl1pPr>
          </a:lstStyle>
          <a:p>
            <a:pPr>
              <a:defRPr/>
            </a:pPr>
            <a:endParaRPr lang="es-ES">
              <a:solidFill>
                <a:srgbClr val="B13F9A"/>
              </a:solidFill>
            </a:endParaRPr>
          </a:p>
        </p:txBody>
      </p:sp>
    </p:spTree>
    <p:extLst>
      <p:ext uri="{BB962C8B-B14F-4D97-AF65-F5344CB8AC3E}">
        <p14:creationId xmlns:p14="http://schemas.microsoft.com/office/powerpoint/2010/main" xmlns="" val="562345941"/>
      </p:ext>
    </p:extLst>
  </p:cSld>
  <p:clrMapOvr>
    <a:masterClrMapping/>
  </p:clrMapOvr>
  <p:transition spd="slow">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3 - Θέση ημερομηνίας"/>
          <p:cNvSpPr>
            <a:spLocks noGrp="1"/>
          </p:cNvSpPr>
          <p:nvPr>
            <p:ph type="dt" sz="half" idx="10"/>
          </p:nvPr>
        </p:nvSpPr>
        <p:spPr/>
        <p:txBody>
          <a:bodyPr/>
          <a:lstStyle>
            <a:lvl1pPr>
              <a:defRPr/>
            </a:lvl1pPr>
          </a:lstStyle>
          <a:p>
            <a:pPr>
              <a:defRPr/>
            </a:pPr>
            <a:endParaRPr lang="es-ES">
              <a:solidFill>
                <a:srgbClr val="B13F9A"/>
              </a:solidFill>
            </a:endParaRPr>
          </a:p>
        </p:txBody>
      </p:sp>
      <p:sp>
        <p:nvSpPr>
          <p:cNvPr id="3" name="2 - Θέση υποσέλιδου"/>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4" name="22 - Θέση αριθμού διαφάνειας"/>
          <p:cNvSpPr>
            <a:spLocks noGrp="1"/>
          </p:cNvSpPr>
          <p:nvPr>
            <p:ph type="sldNum" sz="quarter" idx="12"/>
          </p:nvPr>
        </p:nvSpPr>
        <p:spPr/>
        <p:txBody>
          <a:bodyPr/>
          <a:lstStyle>
            <a:lvl1pPr>
              <a:defRPr/>
            </a:lvl1pPr>
          </a:lstStyle>
          <a:p>
            <a:pPr>
              <a:defRPr/>
            </a:pPr>
            <a:fld id="{35AD7CF3-ACB3-4F98-9242-F2754689029C}" type="slidenum">
              <a:rPr lang="es-ES"/>
              <a:pPr>
                <a:defRPr/>
              </a:pPr>
              <a:t>‹#›</a:t>
            </a:fld>
            <a:endParaRPr lang="es-ES" dirty="0"/>
          </a:p>
        </p:txBody>
      </p:sp>
    </p:spTree>
    <p:extLst>
      <p:ext uri="{BB962C8B-B14F-4D97-AF65-F5344CB8AC3E}">
        <p14:creationId xmlns:p14="http://schemas.microsoft.com/office/powerpoint/2010/main" xmlns="" val="3673095541"/>
      </p:ext>
    </p:extLst>
  </p:cSld>
  <p:clrMapOvr>
    <a:masterClrMapping/>
  </p:clrMapOvr>
  <p:transition spd="slow">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5" name="12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14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7" name="16 - Ευθεία γραμμή σύνδεσης"/>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dirty="0">
              <a:solidFill>
                <a:prstClr val="black"/>
              </a:solidFill>
              <a:latin typeface="Arial" pitchFamily="34" charset="0"/>
              <a:cs typeface="Arial" pitchFamily="34" charset="0"/>
            </a:endParaRPr>
          </a:p>
        </p:txBody>
      </p:sp>
      <p:sp>
        <p:nvSpPr>
          <p:cNvPr id="8" name="17 - Ευθεία γραμμή σύνδεσης"/>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dirty="0">
              <a:solidFill>
                <a:prstClr val="black"/>
              </a:solidFill>
              <a:latin typeface="Arial" pitchFamily="34" charset="0"/>
              <a:cs typeface="Arial" pitchFamily="34" charset="0"/>
            </a:endParaRPr>
          </a:p>
        </p:txBody>
      </p:sp>
      <p:sp>
        <p:nvSpPr>
          <p:cNvPr id="9" name="18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19 - Ευθεία γραμμή σύνδεσης"/>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dirty="0">
              <a:solidFill>
                <a:prstClr val="black"/>
              </a:solidFill>
              <a:latin typeface="Arial" pitchFamily="34" charset="0"/>
              <a:cs typeface="Arial" pitchFamily="34" charset="0"/>
            </a:endParaRPr>
          </a:p>
        </p:txBody>
      </p:sp>
      <p:sp>
        <p:nvSpPr>
          <p:cNvPr id="11" name="20 - Έλλειψη"/>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1 - Τίτλος"/>
          <p:cNvSpPr>
            <a:spLocks noGrp="1"/>
          </p:cNvSpPr>
          <p:nvPr>
            <p:ph type="title"/>
          </p:nvPr>
        </p:nvSpPr>
        <p:spPr>
          <a:xfrm rot="5400000">
            <a:off x="3371850" y="3200400"/>
            <a:ext cx="6309360" cy="457200"/>
          </a:xfrm>
        </p:spPr>
        <p:txBody>
          <a:bodyPr/>
          <a:lstStyle>
            <a:lvl1pPr algn="l">
              <a:buNone/>
              <a:defRPr sz="2000" b="1" cap="small" baseline="0"/>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18" name="17 - Θέση περιεχομένου"/>
          <p:cNvSpPr>
            <a:spLocks noGrp="1"/>
          </p:cNvSpPr>
          <p:nvPr>
            <p:ph sz="quarter" idx="1"/>
          </p:nvPr>
        </p:nvSpPr>
        <p:spPr>
          <a:xfrm>
            <a:off x="304800" y="274320"/>
            <a:ext cx="5638800" cy="632764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2" name="20 - Θέση ημερομηνίας"/>
          <p:cNvSpPr>
            <a:spLocks noGrp="1"/>
          </p:cNvSpPr>
          <p:nvPr>
            <p:ph type="dt" sz="half" idx="10"/>
          </p:nvPr>
        </p:nvSpPr>
        <p:spPr/>
        <p:txBody>
          <a:bodyPr rtlCol="0"/>
          <a:lstStyle>
            <a:lvl1pPr>
              <a:defRPr/>
            </a:lvl1pPr>
          </a:lstStyle>
          <a:p>
            <a:pPr>
              <a:defRPr/>
            </a:pPr>
            <a:endParaRPr lang="es-ES">
              <a:solidFill>
                <a:srgbClr val="B13F9A"/>
              </a:solidFill>
            </a:endParaRPr>
          </a:p>
        </p:txBody>
      </p:sp>
      <p:sp>
        <p:nvSpPr>
          <p:cNvPr id="13" name="21 - Θέση αριθμού διαφάνειας"/>
          <p:cNvSpPr>
            <a:spLocks noGrp="1"/>
          </p:cNvSpPr>
          <p:nvPr>
            <p:ph type="sldNum" sz="quarter" idx="11"/>
          </p:nvPr>
        </p:nvSpPr>
        <p:spPr/>
        <p:txBody>
          <a:bodyPr rtlCol="0"/>
          <a:lstStyle>
            <a:lvl1pPr>
              <a:defRPr/>
            </a:lvl1pPr>
          </a:lstStyle>
          <a:p>
            <a:pPr>
              <a:defRPr/>
            </a:pPr>
            <a:fld id="{04638DB0-565D-4E35-AF41-7F565656F83B}" type="slidenum">
              <a:rPr lang="es-ES"/>
              <a:pPr>
                <a:defRPr/>
              </a:pPr>
              <a:t>‹#›</a:t>
            </a:fld>
            <a:endParaRPr lang="es-ES" dirty="0"/>
          </a:p>
        </p:txBody>
      </p:sp>
      <p:sp>
        <p:nvSpPr>
          <p:cNvPr id="14" name="22 - Θέση υποσέλιδου"/>
          <p:cNvSpPr>
            <a:spLocks noGrp="1"/>
          </p:cNvSpPr>
          <p:nvPr>
            <p:ph type="ftr" sz="quarter" idx="12"/>
          </p:nvPr>
        </p:nvSpPr>
        <p:spPr/>
        <p:txBody>
          <a:bodyPr rtlCol="0"/>
          <a:lstStyle>
            <a:lvl1pPr>
              <a:defRPr/>
            </a:lvl1pPr>
          </a:lstStyle>
          <a:p>
            <a:pPr>
              <a:defRPr/>
            </a:pPr>
            <a:endParaRPr lang="es-ES">
              <a:solidFill>
                <a:srgbClr val="B13F9A"/>
              </a:solidFill>
            </a:endParaRPr>
          </a:p>
        </p:txBody>
      </p:sp>
    </p:spTree>
    <p:extLst>
      <p:ext uri="{BB962C8B-B14F-4D97-AF65-F5344CB8AC3E}">
        <p14:creationId xmlns:p14="http://schemas.microsoft.com/office/powerpoint/2010/main" xmlns="" val="948902485"/>
      </p:ext>
    </p:extLst>
  </p:cSld>
  <p:clrMapOvr>
    <a:overrideClrMapping bg1="lt1" tx1="dk1" bg2="lt2" tx2="dk2" accent1="accent1" accent2="accent2" accent3="accent3" accent4="accent4" accent5="accent5" accent6="accent6" hlink="hlink" folHlink="folHlink"/>
  </p:clrMapOvr>
  <p:transition spd="slow">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12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14 - Έλλειψη"/>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16 - Ευθεία γραμμή σύνδεσης"/>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dirty="0">
              <a:solidFill>
                <a:prstClr val="black"/>
              </a:solidFill>
              <a:latin typeface="Arial" pitchFamily="34" charset="0"/>
              <a:cs typeface="Arial" pitchFamily="34" charset="0"/>
            </a:endParaRPr>
          </a:p>
        </p:txBody>
      </p:sp>
      <p:sp>
        <p:nvSpPr>
          <p:cNvPr id="8" name="17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18 - Ευθεία γραμμή σύνδεσης"/>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dirty="0">
              <a:solidFill>
                <a:prstClr val="black"/>
              </a:solidFill>
              <a:latin typeface="Arial" pitchFamily="34" charset="0"/>
              <a:cs typeface="Arial" pitchFamily="34" charset="0"/>
            </a:endParaRPr>
          </a:p>
        </p:txBody>
      </p:sp>
      <p:sp>
        <p:nvSpPr>
          <p:cNvPr id="10" name="19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11" name="20 - Ευθεία γραμμή σύνδεσης"/>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dirty="0">
              <a:solidFill>
                <a:prstClr val="black"/>
              </a:solidFill>
              <a:latin typeface="Arial" pitchFamily="34" charset="0"/>
              <a:cs typeface="Arial" pitchFamily="34" charset="0"/>
            </a:endParaRPr>
          </a:p>
        </p:txBody>
      </p:sp>
      <p:sp>
        <p:nvSpPr>
          <p:cNvPr id="2" name="1 - Τίτλος"/>
          <p:cNvSpPr>
            <a:spLocks noGrp="1"/>
          </p:cNvSpPr>
          <p:nvPr>
            <p:ph type="title"/>
          </p:nvPr>
        </p:nvSpPr>
        <p:spPr>
          <a:xfrm rot="5400000">
            <a:off x="3350133" y="3200400"/>
            <a:ext cx="6309360" cy="457200"/>
          </a:xfrm>
        </p:spPr>
        <p:txBody>
          <a:bodyPr/>
          <a:lstStyle>
            <a:lvl1pPr algn="l">
              <a:buNone/>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l-GR" noProof="0" dirty="0" smtClean="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12" name="16 - Θέση ημερομηνίας"/>
          <p:cNvSpPr>
            <a:spLocks noGrp="1"/>
          </p:cNvSpPr>
          <p:nvPr>
            <p:ph type="dt" sz="half" idx="10"/>
          </p:nvPr>
        </p:nvSpPr>
        <p:spPr/>
        <p:txBody>
          <a:bodyPr rtlCol="0"/>
          <a:lstStyle>
            <a:lvl1pPr>
              <a:defRPr/>
            </a:lvl1pPr>
          </a:lstStyle>
          <a:p>
            <a:pPr>
              <a:defRPr/>
            </a:pPr>
            <a:endParaRPr lang="es-ES">
              <a:solidFill>
                <a:srgbClr val="B13F9A"/>
              </a:solidFill>
            </a:endParaRPr>
          </a:p>
        </p:txBody>
      </p:sp>
      <p:sp>
        <p:nvSpPr>
          <p:cNvPr id="13" name="17 - Θέση αριθμού διαφάνειας"/>
          <p:cNvSpPr>
            <a:spLocks noGrp="1"/>
          </p:cNvSpPr>
          <p:nvPr>
            <p:ph type="sldNum" sz="quarter" idx="11"/>
          </p:nvPr>
        </p:nvSpPr>
        <p:spPr/>
        <p:txBody>
          <a:bodyPr rtlCol="0"/>
          <a:lstStyle>
            <a:lvl1pPr>
              <a:defRPr/>
            </a:lvl1pPr>
          </a:lstStyle>
          <a:p>
            <a:pPr>
              <a:defRPr/>
            </a:pPr>
            <a:fld id="{68722F9E-AB7F-4CC7-944E-42CD9B3BB24F}" type="slidenum">
              <a:rPr lang="es-ES"/>
              <a:pPr>
                <a:defRPr/>
              </a:pPr>
              <a:t>‹#›</a:t>
            </a:fld>
            <a:endParaRPr lang="es-ES" dirty="0"/>
          </a:p>
        </p:txBody>
      </p:sp>
      <p:sp>
        <p:nvSpPr>
          <p:cNvPr id="14" name="20 - Θέση υποσέλιδου"/>
          <p:cNvSpPr>
            <a:spLocks noGrp="1"/>
          </p:cNvSpPr>
          <p:nvPr>
            <p:ph type="ftr" sz="quarter" idx="12"/>
          </p:nvPr>
        </p:nvSpPr>
        <p:spPr/>
        <p:txBody>
          <a:bodyPr rtlCol="0"/>
          <a:lstStyle>
            <a:lvl1pPr>
              <a:defRPr/>
            </a:lvl1pPr>
          </a:lstStyle>
          <a:p>
            <a:pPr>
              <a:defRPr/>
            </a:pPr>
            <a:endParaRPr lang="es-ES">
              <a:solidFill>
                <a:srgbClr val="B13F9A"/>
              </a:solidFill>
            </a:endParaRPr>
          </a:p>
        </p:txBody>
      </p:sp>
    </p:spTree>
    <p:extLst>
      <p:ext uri="{BB962C8B-B14F-4D97-AF65-F5344CB8AC3E}">
        <p14:creationId xmlns:p14="http://schemas.microsoft.com/office/powerpoint/2010/main" xmlns="" val="3176195977"/>
      </p:ext>
    </p:extLst>
  </p:cSld>
  <p:clrMapOvr>
    <a:masterClrMapping/>
  </p:clrMapOvr>
  <p:transition spd="slow">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lang="el-GR" smtClean="0"/>
              <a:t>Kλικ για επεξεργασία του τίτλου</a:t>
            </a:r>
            <a:endParaRPr lang="en-US"/>
          </a:p>
        </p:txBody>
      </p:sp>
      <p:sp>
        <p:nvSpPr>
          <p:cNvPr id="1028" name="12 - Θέση κειμένου"/>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14" name="13 - Θέση ημερομηνίας"/>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defRPr/>
            </a:pPr>
            <a:endParaRPr lang="es-ES">
              <a:solidFill>
                <a:srgbClr val="B13F9A"/>
              </a:solidFill>
              <a:latin typeface="Arial" pitchFamily="34" charset="0"/>
              <a:cs typeface="Arial" pitchFamily="34" charset="0"/>
            </a:endParaRPr>
          </a:p>
        </p:txBody>
      </p:sp>
      <p:sp>
        <p:nvSpPr>
          <p:cNvPr id="3" name="2 - Θέση υποσέλιδου"/>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defRPr/>
            </a:pPr>
            <a:endParaRPr lang="es-ES">
              <a:solidFill>
                <a:srgbClr val="B13F9A"/>
              </a:solidFill>
              <a:latin typeface="Arial" pitchFamily="34" charset="0"/>
              <a:cs typeface="Arial" pitchFamily="34" charset="0"/>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1032" name="8 - Ευθεία γραμμή σύνδεσης"/>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dirty="0">
              <a:solidFill>
                <a:prstClr val="black"/>
              </a:solidFill>
              <a:latin typeface="Arial" pitchFamily="34" charset="0"/>
              <a:cs typeface="Arial" pitchFamily="34" charset="0"/>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4" name="10 - Ευθεία γραμμή σύνδεσης"/>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dirty="0">
              <a:solidFill>
                <a:prstClr val="black"/>
              </a:solidFill>
              <a:latin typeface="Arial" pitchFamily="34" charset="0"/>
              <a:cs typeface="Arial" pitchFamily="34" charset="0"/>
            </a:endParaRPr>
          </a:p>
        </p:txBody>
      </p:sp>
      <p:sp>
        <p:nvSpPr>
          <p:cNvPr id="12" name="11 - Έλλειψη"/>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fontAlgn="base">
              <a:spcBef>
                <a:spcPct val="0"/>
              </a:spcBef>
              <a:spcAft>
                <a:spcPct val="0"/>
              </a:spcAft>
              <a:defRPr/>
            </a:pPr>
            <a:fld id="{1C541C35-CD08-4EC3-97B5-7B5E007ADEDD}" type="slidenum">
              <a:rPr lang="es-ES">
                <a:latin typeface="Arial" pitchFamily="34" charset="0"/>
                <a:cs typeface="Arial" pitchFamily="34" charset="0"/>
              </a:rPr>
              <a:pPr fontAlgn="base">
                <a:spcBef>
                  <a:spcPct val="0"/>
                </a:spcBef>
                <a:spcAft>
                  <a:spcPct val="0"/>
                </a:spcAft>
                <a:defRPr/>
              </a:pPr>
              <a:t>‹#›</a:t>
            </a:fld>
            <a:endParaRPr lang="es-ES" dirty="0">
              <a:latin typeface="Arial" pitchFamily="34" charset="0"/>
              <a:cs typeface="Arial" pitchFamily="34" charset="0"/>
            </a:endParaRPr>
          </a:p>
        </p:txBody>
      </p:sp>
    </p:spTree>
    <p:extLst>
      <p:ext uri="{BB962C8B-B14F-4D97-AF65-F5344CB8AC3E}">
        <p14:creationId xmlns:p14="http://schemas.microsoft.com/office/powerpoint/2010/main" xmlns="" val="1636239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plit orient="vert" dir="in"/>
  </p:transition>
  <p:timing>
    <p:tnLst>
      <p:par>
        <p:cTn id="1" dur="indefinite" restart="never" nodeType="tmRoot"/>
      </p:par>
    </p:tnLst>
  </p:timing>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A2355B"/>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D8AFB9"/>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D2B8D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286000" y="3124200"/>
            <a:ext cx="6172200" cy="1384920"/>
          </a:xfrm>
        </p:spPr>
        <p:txBody>
          <a:bodyPr/>
          <a:lstStyle/>
          <a:p>
            <a:pPr algn="ctr"/>
            <a:r>
              <a:rPr lang="el-GR" dirty="0" smtClean="0">
                <a:latin typeface="Calibri Light" pitchFamily="34" charset="0"/>
              </a:rPr>
              <a:t>ΧΤΙΖΟΝΤΑΣ ΓΕΦΥΡΕΣ ΕΠΙΚΟΙΝΩΝΙΑΣ</a:t>
            </a:r>
            <a:endParaRPr lang="el-GR" dirty="0">
              <a:latin typeface="Calibri Light" pitchFamily="34" charset="0"/>
            </a:endParaRPr>
          </a:p>
        </p:txBody>
      </p:sp>
      <p:sp>
        <p:nvSpPr>
          <p:cNvPr id="3" name="Υπότιτλος 2"/>
          <p:cNvSpPr>
            <a:spLocks noGrp="1"/>
          </p:cNvSpPr>
          <p:nvPr>
            <p:ph type="subTitle" idx="1"/>
          </p:nvPr>
        </p:nvSpPr>
        <p:spPr/>
        <p:txBody>
          <a:bodyPr/>
          <a:lstStyle/>
          <a:p>
            <a:pPr algn="r"/>
            <a:r>
              <a:rPr lang="el-GR" dirty="0" smtClean="0">
                <a:latin typeface="Calibri Light" pitchFamily="34" charset="0"/>
              </a:rPr>
              <a:t>ΠΡΕΜΕΤΗ ΒΑΣΙΛΙΚΗ </a:t>
            </a:r>
            <a:r>
              <a:rPr lang="en-US" dirty="0" err="1" smtClean="0">
                <a:latin typeface="Calibri Light" pitchFamily="34" charset="0"/>
              </a:rPr>
              <a:t>MSc</a:t>
            </a:r>
            <a:r>
              <a:rPr lang="en-US" dirty="0" smtClean="0">
                <a:latin typeface="Calibri Light" pitchFamily="34" charset="0"/>
              </a:rPr>
              <a:t> </a:t>
            </a:r>
            <a:r>
              <a:rPr lang="el-GR" dirty="0" smtClean="0">
                <a:latin typeface="Calibri Light" pitchFamily="34" charset="0"/>
              </a:rPr>
              <a:t>ΨΥΧΟΛΟΓΟΣ</a:t>
            </a:r>
          </a:p>
          <a:p>
            <a:pPr algn="r"/>
            <a:r>
              <a:rPr lang="el-GR" dirty="0" smtClean="0">
                <a:latin typeface="Calibri Light" pitchFamily="34" charset="0"/>
              </a:rPr>
              <a:t>ΤΖΑΝΕΤΟΥ ΒΑΣΙΛΙΚΗ </a:t>
            </a:r>
            <a:r>
              <a:rPr lang="en-US" dirty="0" err="1" smtClean="0">
                <a:latin typeface="Calibri Light" pitchFamily="34" charset="0"/>
              </a:rPr>
              <a:t>MSc</a:t>
            </a:r>
            <a:r>
              <a:rPr lang="en-US" dirty="0" smtClean="0">
                <a:latin typeface="Calibri Light" pitchFamily="34" charset="0"/>
              </a:rPr>
              <a:t> </a:t>
            </a:r>
            <a:r>
              <a:rPr lang="el-GR" dirty="0" smtClean="0">
                <a:latin typeface="Calibri Light" pitchFamily="34" charset="0"/>
              </a:rPr>
              <a:t>ΚΟΙΝΩΝΙΚΗ ΑΝΘΡΩΠΟΛΟΓΟΣ</a:t>
            </a:r>
            <a:endParaRPr lang="el-GR" dirty="0">
              <a:latin typeface="Calibri Light" pitchFamily="34" charset="0"/>
            </a:endParaRPr>
          </a:p>
        </p:txBody>
      </p:sp>
    </p:spTree>
    <p:extLst>
      <p:ext uri="{BB962C8B-B14F-4D97-AF65-F5344CB8AC3E}">
        <p14:creationId xmlns:p14="http://schemas.microsoft.com/office/powerpoint/2010/main" xmlns="" val="2331911327"/>
      </p:ext>
    </p:extLst>
  </p:cSld>
  <p:clrMapOvr>
    <a:masterClrMapping/>
  </p:clrMapOvr>
  <p:transition spd="slow">
    <p:split orient="vert"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 Θέση περιεχομένου"/>
          <p:cNvSpPr>
            <a:spLocks noGrp="1"/>
          </p:cNvSpPr>
          <p:nvPr>
            <p:ph sz="quarter" idx="1"/>
          </p:nvPr>
        </p:nvSpPr>
        <p:spPr>
          <a:xfrm>
            <a:off x="457200" y="549275"/>
            <a:ext cx="7467600" cy="5924550"/>
          </a:xfrm>
        </p:spPr>
        <p:txBody>
          <a:bodyPr/>
          <a:lstStyle/>
          <a:p>
            <a:pPr algn="just" eaLnBrk="1" hangingPunct="1"/>
            <a:r>
              <a:rPr lang="el-GR" altLang="el-GR" dirty="0" smtClean="0">
                <a:latin typeface="Calibri Light" pitchFamily="34" charset="0"/>
              </a:rPr>
              <a:t>ο </a:t>
            </a:r>
            <a:r>
              <a:rPr lang="el-GR" altLang="el-GR" b="1" dirty="0" smtClean="0">
                <a:latin typeface="Calibri Light" pitchFamily="34" charset="0"/>
              </a:rPr>
              <a:t>αμφισβητίας</a:t>
            </a:r>
            <a:r>
              <a:rPr lang="el-GR" altLang="el-GR" dirty="0" smtClean="0">
                <a:latin typeface="Calibri Light" pitchFamily="34" charset="0"/>
              </a:rPr>
              <a:t> : επιλέγει να είναι το προκλητικό μέλος της ομάδας, αμφισβητεί τα δεδομένα του εκπαιδευτή, εκφράζει αμφιθυμία για τη συμμετοχή του στην ομάδα. </a:t>
            </a:r>
          </a:p>
          <a:p>
            <a:pPr algn="just" eaLnBrk="1" hangingPunct="1"/>
            <a:r>
              <a:rPr lang="el-GR" altLang="el-GR" dirty="0" smtClean="0">
                <a:latin typeface="Calibri Light" pitchFamily="34" charset="0"/>
              </a:rPr>
              <a:t>ο </a:t>
            </a:r>
            <a:r>
              <a:rPr lang="el-GR" altLang="el-GR" b="1" dirty="0" smtClean="0">
                <a:latin typeface="Calibri Light" pitchFamily="34" charset="0"/>
              </a:rPr>
              <a:t>"αποδιοπομπαίος τράγος" </a:t>
            </a:r>
            <a:r>
              <a:rPr lang="el-GR" altLang="el-GR" dirty="0" smtClean="0">
                <a:latin typeface="Calibri Light" pitchFamily="34" charset="0"/>
              </a:rPr>
              <a:t>: γίνεται στόχος επίθεσης των υπολοίπων μελών φορτώνοντας τα αρνητικά στοιχεία ανακουφίζοντας τους άλλους. Ο ρόλος αυτός εξυπηρετεί τη σκοπιμότητα να κρατά την ομάδα ενωμένη και αποφεύγονται συγκρούσεις μεταξύ τους. </a:t>
            </a:r>
          </a:p>
          <a:p>
            <a:pPr algn="just" eaLnBrk="1" hangingPunct="1"/>
            <a:r>
              <a:rPr lang="el-GR" altLang="el-GR" b="1" dirty="0" smtClean="0">
                <a:latin typeface="Calibri Light" pitchFamily="34" charset="0"/>
              </a:rPr>
              <a:t>ο ιδιαίτερος - αποκλίνων</a:t>
            </a:r>
            <a:r>
              <a:rPr lang="el-GR" altLang="el-GR" dirty="0" smtClean="0">
                <a:latin typeface="Calibri Light" pitchFamily="34" charset="0"/>
              </a:rPr>
              <a:t>: δρα με πιο προσωπικό προσανατολισμό, συμμετέχει σε δραστηριότητες μόνο όταν ο ίδιος θέλει. </a:t>
            </a:r>
            <a:r>
              <a:rPr lang="en-US" altLang="el-GR" dirty="0" smtClean="0">
                <a:latin typeface="Calibri Light" pitchFamily="34" charset="0"/>
              </a:rPr>
              <a:t>M</a:t>
            </a:r>
            <a:r>
              <a:rPr lang="el-GR" altLang="el-GR" dirty="0" smtClean="0">
                <a:latin typeface="Calibri Light" pitchFamily="34" charset="0"/>
              </a:rPr>
              <a:t>έσω του ρόλου αυτού υπηρετείται η ανάγκη της ομάδας για αναζήτηση νοήματος στο έργο της και σύνδεσης με τα ενδιαφέροντα μελών της. αν περιθωριοποιηθεί μπορεί να καταλήξει στο ρόλο του παρείσακτου. </a:t>
            </a:r>
          </a:p>
          <a:p>
            <a:pPr algn="just" eaLnBrk="1" hangingPunct="1"/>
            <a:endParaRPr lang="el-GR" altLang="el-GR" sz="1800" dirty="0" smtClean="0">
              <a:latin typeface="Calibri Light" pitchFamily="34" charset="0"/>
            </a:endParaRPr>
          </a:p>
        </p:txBody>
      </p:sp>
    </p:spTree>
    <p:extLst>
      <p:ext uri="{BB962C8B-B14F-4D97-AF65-F5344CB8AC3E}">
        <p14:creationId xmlns:p14="http://schemas.microsoft.com/office/powerpoint/2010/main" xmlns="" val="2262830773"/>
      </p:ext>
    </p:extLst>
  </p:cSld>
  <p:clrMapOvr>
    <a:masterClrMapping/>
  </p:clrMapOvr>
  <p:transition spd="slow">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476672"/>
            <a:ext cx="7560840" cy="5976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53155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850106"/>
          </a:xfrm>
        </p:spPr>
        <p:txBody>
          <a:bodyPr>
            <a:normAutofit/>
          </a:bodyPr>
          <a:lstStyle/>
          <a:p>
            <a:pPr algn="ctr"/>
            <a:r>
              <a:rPr lang="el-GR" sz="4000" dirty="0" smtClean="0">
                <a:latin typeface="Calibri Light" pitchFamily="34" charset="0"/>
              </a:rPr>
              <a:t>τεχνικεσ διαχειρισησ τησ επικοινωνιασ</a:t>
            </a:r>
            <a:endParaRPr lang="el-GR" sz="4000" dirty="0">
              <a:latin typeface="Calibri Light" pitchFamily="34" charset="0"/>
            </a:endParaRPr>
          </a:p>
        </p:txBody>
      </p:sp>
      <p:sp>
        <p:nvSpPr>
          <p:cNvPr id="3" name="Θέση περιεχομένου 2"/>
          <p:cNvSpPr>
            <a:spLocks noGrp="1"/>
          </p:cNvSpPr>
          <p:nvPr>
            <p:ph sz="quarter" idx="1"/>
          </p:nvPr>
        </p:nvSpPr>
        <p:spPr>
          <a:xfrm>
            <a:off x="457200" y="1268760"/>
            <a:ext cx="7931224" cy="5205192"/>
          </a:xfrm>
        </p:spPr>
        <p:txBody>
          <a:bodyPr/>
          <a:lstStyle/>
          <a:p>
            <a:pPr algn="just">
              <a:buNone/>
            </a:pPr>
            <a:r>
              <a:rPr lang="el-GR" sz="2000" dirty="0" smtClean="0">
                <a:latin typeface="Calibri Light" pitchFamily="34" charset="0"/>
              </a:rPr>
              <a:t>1. Ορίστε </a:t>
            </a:r>
            <a:r>
              <a:rPr lang="el-GR" sz="2000" dirty="0">
                <a:latin typeface="Calibri Light" pitchFamily="34" charset="0"/>
              </a:rPr>
              <a:t>κάποια ώρα/ημέρα </a:t>
            </a:r>
            <a:r>
              <a:rPr lang="el-GR" sz="2000" dirty="0" smtClean="0">
                <a:latin typeface="Calibri Light" pitchFamily="34" charset="0"/>
              </a:rPr>
              <a:t>που </a:t>
            </a:r>
            <a:r>
              <a:rPr lang="el-GR" sz="2000" dirty="0">
                <a:latin typeface="Calibri Light" pitchFamily="34" charset="0"/>
              </a:rPr>
              <a:t>οι μαθητές μπορούν να σας προσεγγίζουν για να συζητήσουν μαζί σας κάτι που τους απασχολεί, μαθησιακό ή μη.</a:t>
            </a:r>
          </a:p>
          <a:p>
            <a:pPr algn="just">
              <a:buNone/>
            </a:pPr>
            <a:r>
              <a:rPr lang="el-GR" sz="2000" dirty="0" smtClean="0">
                <a:latin typeface="Calibri Light" pitchFamily="34" charset="0"/>
              </a:rPr>
              <a:t>2</a:t>
            </a:r>
            <a:r>
              <a:rPr lang="el-GR" sz="2000" dirty="0">
                <a:latin typeface="Calibri Light" pitchFamily="34" charset="0"/>
              </a:rPr>
              <a:t>. Αποφύγετε να απαντήσετε σε προσωπικές ερωτήσεις των μαθητών, χωρίς όμως να αγνοείτε την ανάγκη τους να μοιραστούν μαζί σας προσωπικές αφηγήσεις ή να γίνεστε υπερβολικά αυστηροί. Εξάλλου, στο επίκεντρο της εκπαιδευτικής ή ψυχοπαιδαγωγικής πράξης είναι ο </a:t>
            </a:r>
            <a:r>
              <a:rPr lang="el-GR" sz="2000" dirty="0" smtClean="0">
                <a:latin typeface="Calibri Light" pitchFamily="34" charset="0"/>
              </a:rPr>
              <a:t>μαθητής.</a:t>
            </a:r>
            <a:endParaRPr lang="el-GR" sz="2000" dirty="0">
              <a:latin typeface="Calibri Light" pitchFamily="34" charset="0"/>
            </a:endParaRPr>
          </a:p>
          <a:p>
            <a:pPr algn="just">
              <a:buNone/>
            </a:pPr>
            <a:r>
              <a:rPr lang="el-GR" sz="2000" dirty="0" smtClean="0">
                <a:latin typeface="Calibri Light" pitchFamily="34" charset="0"/>
              </a:rPr>
              <a:t>3. Μπορούμε να πλησιάσουμε τους εφήβους «κατεβαίνοντας» στο δικό τους επίπεδο, χρησιμοποιώντας χιούμορ και συζητώντας για θέματα δικά τους π.χ. μουσική, αθλητισμός, σινεμά κτλ</a:t>
            </a:r>
            <a:endParaRPr lang="el-GR" sz="2000" dirty="0">
              <a:latin typeface="Calibri Light" pitchFamily="34" charset="0"/>
            </a:endParaRPr>
          </a:p>
        </p:txBody>
      </p:sp>
    </p:spTree>
    <p:extLst>
      <p:ext uri="{BB962C8B-B14F-4D97-AF65-F5344CB8AC3E}">
        <p14:creationId xmlns:p14="http://schemas.microsoft.com/office/powerpoint/2010/main" xmlns="" val="1942325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908720"/>
            <a:ext cx="8003232" cy="5565232"/>
          </a:xfrm>
        </p:spPr>
        <p:txBody>
          <a:bodyPr/>
          <a:lstStyle/>
          <a:p>
            <a:pPr lvl="0" algn="just">
              <a:buClr>
                <a:srgbClr val="B83D68"/>
              </a:buClr>
              <a:buNone/>
            </a:pPr>
            <a:r>
              <a:rPr lang="el-GR" sz="2200" dirty="0" smtClean="0">
                <a:solidFill>
                  <a:prstClr val="black"/>
                </a:solidFill>
                <a:latin typeface="Calibri Light" pitchFamily="34" charset="0"/>
              </a:rPr>
              <a:t>4.Να </a:t>
            </a:r>
            <a:r>
              <a:rPr lang="el-GR" sz="2200" dirty="0">
                <a:solidFill>
                  <a:prstClr val="black"/>
                </a:solidFill>
                <a:latin typeface="Calibri Light" pitchFamily="34" charset="0"/>
              </a:rPr>
              <a:t>είστε φιλικοί, αλλά όχι φίλοι με τους μαθητές σας. Διατηρήστε ξεκάθαρους τους διαφορετικούς σας </a:t>
            </a:r>
            <a:r>
              <a:rPr lang="el-GR" sz="2200" dirty="0" smtClean="0">
                <a:solidFill>
                  <a:prstClr val="black"/>
                </a:solidFill>
                <a:latin typeface="Calibri Light" pitchFamily="34" charset="0"/>
              </a:rPr>
              <a:t>ρόλους. </a:t>
            </a:r>
          </a:p>
          <a:p>
            <a:pPr lvl="0" algn="just">
              <a:buClr>
                <a:srgbClr val="B83D68"/>
              </a:buClr>
              <a:buNone/>
            </a:pPr>
            <a:r>
              <a:rPr lang="el-GR" sz="2200" dirty="0" smtClean="0">
                <a:solidFill>
                  <a:prstClr val="black"/>
                </a:solidFill>
                <a:latin typeface="Calibri Light" pitchFamily="34" charset="0"/>
              </a:rPr>
              <a:t>5.Παραμείνετε </a:t>
            </a:r>
            <a:r>
              <a:rPr lang="el-GR" sz="2200" dirty="0">
                <a:solidFill>
                  <a:prstClr val="black"/>
                </a:solidFill>
                <a:latin typeface="Calibri Light" pitchFamily="34" charset="0"/>
              </a:rPr>
              <a:t>συνεπείς στις θέσεις και το ρόλο σας. Η συνέπεια </a:t>
            </a:r>
            <a:r>
              <a:rPr lang="el-GR" sz="2200" dirty="0" smtClean="0">
                <a:solidFill>
                  <a:prstClr val="black"/>
                </a:solidFill>
                <a:latin typeface="Calibri Light" pitchFamily="34" charset="0"/>
              </a:rPr>
              <a:t>ενισχύει </a:t>
            </a:r>
            <a:r>
              <a:rPr lang="el-GR" sz="2200" dirty="0">
                <a:solidFill>
                  <a:prstClr val="black"/>
                </a:solidFill>
                <a:latin typeface="Calibri Light" pitchFamily="34" charset="0"/>
              </a:rPr>
              <a:t>την ασφάλεια στην εκπαιδευτική διαδικασία.</a:t>
            </a:r>
          </a:p>
          <a:p>
            <a:pPr lvl="0" algn="just">
              <a:buClr>
                <a:srgbClr val="B83D68"/>
              </a:buClr>
              <a:buNone/>
            </a:pPr>
            <a:r>
              <a:rPr lang="el-GR" sz="2200" dirty="0" smtClean="0">
                <a:solidFill>
                  <a:prstClr val="black"/>
                </a:solidFill>
                <a:latin typeface="Calibri Light" pitchFamily="34" charset="0"/>
              </a:rPr>
              <a:t>6.Δείξτε </a:t>
            </a:r>
            <a:r>
              <a:rPr lang="el-GR" sz="2200" dirty="0">
                <a:solidFill>
                  <a:prstClr val="black"/>
                </a:solidFill>
                <a:latin typeface="Calibri Light" pitchFamily="34" charset="0"/>
              </a:rPr>
              <a:t>στους μαθητές σας ότι είστε εκεί στον ίδιο βαθμό για τον </a:t>
            </a:r>
            <a:r>
              <a:rPr lang="el-GR" sz="2200" dirty="0" smtClean="0">
                <a:solidFill>
                  <a:prstClr val="black"/>
                </a:solidFill>
                <a:latin typeface="Calibri Light" pitchFamily="34" charset="0"/>
              </a:rPr>
              <a:t>κάθε μαθητή</a:t>
            </a:r>
            <a:r>
              <a:rPr lang="el-GR" sz="2200" dirty="0">
                <a:solidFill>
                  <a:prstClr val="black"/>
                </a:solidFill>
                <a:latin typeface="Calibri Light" pitchFamily="34" charset="0"/>
              </a:rPr>
              <a:t>. Αποτρέψτε την δημιουργία ενός κύκλου μαθητών-κολάκων </a:t>
            </a:r>
            <a:r>
              <a:rPr lang="el-GR" sz="2200" dirty="0" smtClean="0">
                <a:solidFill>
                  <a:prstClr val="black"/>
                </a:solidFill>
                <a:latin typeface="Calibri Light" pitchFamily="34" charset="0"/>
              </a:rPr>
              <a:t>γύρω σας </a:t>
            </a:r>
            <a:r>
              <a:rPr lang="el-GR" sz="2200" dirty="0">
                <a:solidFill>
                  <a:prstClr val="black"/>
                </a:solidFill>
                <a:latin typeface="Calibri Light" pitchFamily="34" charset="0"/>
              </a:rPr>
              <a:t>και μην εκφράζετε ανοιχτά την εύνοια ή την ξεχωριστή </a:t>
            </a:r>
            <a:r>
              <a:rPr lang="el-GR" sz="2200" dirty="0" smtClean="0">
                <a:solidFill>
                  <a:prstClr val="black"/>
                </a:solidFill>
                <a:latin typeface="Calibri Light" pitchFamily="34" charset="0"/>
              </a:rPr>
              <a:t>συμπάθεια σας </a:t>
            </a:r>
            <a:r>
              <a:rPr lang="el-GR" sz="2200" dirty="0">
                <a:solidFill>
                  <a:prstClr val="black"/>
                </a:solidFill>
                <a:latin typeface="Calibri Light" pitchFamily="34" charset="0"/>
              </a:rPr>
              <a:t>για κάποιον μαθητή, πράγμα που θα μπορούσε να συμβάλει </a:t>
            </a:r>
            <a:r>
              <a:rPr lang="el-GR" sz="2200" dirty="0" smtClean="0">
                <a:solidFill>
                  <a:prstClr val="black"/>
                </a:solidFill>
                <a:latin typeface="Calibri Light" pitchFamily="34" charset="0"/>
              </a:rPr>
              <a:t>στην καλλιέργεια </a:t>
            </a:r>
            <a:r>
              <a:rPr lang="el-GR" sz="2200" dirty="0">
                <a:solidFill>
                  <a:prstClr val="black"/>
                </a:solidFill>
                <a:latin typeface="Calibri Light" pitchFamily="34" charset="0"/>
              </a:rPr>
              <a:t>ενός πλαισίου ανταγωνισμού και διακρίσεων, αλλά και </a:t>
            </a:r>
            <a:r>
              <a:rPr lang="el-GR" sz="2200" dirty="0" smtClean="0">
                <a:solidFill>
                  <a:prstClr val="black"/>
                </a:solidFill>
                <a:latin typeface="Calibri Light" pitchFamily="34" charset="0"/>
              </a:rPr>
              <a:t>να παρερμηνευθεί </a:t>
            </a:r>
            <a:r>
              <a:rPr lang="el-GR" sz="2200" dirty="0">
                <a:solidFill>
                  <a:prstClr val="black"/>
                </a:solidFill>
                <a:latin typeface="Calibri Light" pitchFamily="34" charset="0"/>
              </a:rPr>
              <a:t>ως ένδειξη προσωπικής φιλίας από το ίδιο το παιδί.</a:t>
            </a:r>
          </a:p>
          <a:p>
            <a:pPr lvl="0" algn="just">
              <a:buClr>
                <a:srgbClr val="B83D68"/>
              </a:buClr>
            </a:pPr>
            <a:endParaRPr lang="el-GR" sz="2200" dirty="0">
              <a:solidFill>
                <a:prstClr val="black"/>
              </a:solidFill>
              <a:latin typeface="Calibri Light" pitchFamily="34" charset="0"/>
            </a:endParaRPr>
          </a:p>
        </p:txBody>
      </p:sp>
    </p:spTree>
    <p:extLst>
      <p:ext uri="{BB962C8B-B14F-4D97-AF65-F5344CB8AC3E}">
        <p14:creationId xmlns:p14="http://schemas.microsoft.com/office/powerpoint/2010/main" xmlns="" val="1762536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Τι οριζουμε ωσ </a:t>
            </a:r>
            <a:r>
              <a:rPr lang="en-US" dirty="0" smtClean="0"/>
              <a:t>asperger;</a:t>
            </a:r>
            <a:endParaRPr lang="el-GR" dirty="0"/>
          </a:p>
        </p:txBody>
      </p:sp>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2276872"/>
            <a:ext cx="5467192"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Ορθογώνιο 3"/>
          <p:cNvSpPr/>
          <p:nvPr/>
        </p:nvSpPr>
        <p:spPr>
          <a:xfrm>
            <a:off x="1691680" y="5301208"/>
            <a:ext cx="4572000" cy="646331"/>
          </a:xfrm>
          <a:prstGeom prst="rect">
            <a:avLst/>
          </a:prstGeom>
        </p:spPr>
        <p:txBody>
          <a:bodyPr>
            <a:spAutoFit/>
          </a:bodyPr>
          <a:lstStyle/>
          <a:p>
            <a:r>
              <a:rPr lang="en-US" dirty="0"/>
              <a:t>https://www.youtube.com/watch?v=OtrZrp6bToQ</a:t>
            </a:r>
            <a:endParaRPr lang="el-GR" dirty="0"/>
          </a:p>
        </p:txBody>
      </p:sp>
    </p:spTree>
    <p:extLst>
      <p:ext uri="{BB962C8B-B14F-4D97-AF65-F5344CB8AC3E}">
        <p14:creationId xmlns:p14="http://schemas.microsoft.com/office/powerpoint/2010/main" xmlns="" val="1999041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99176" cy="994122"/>
          </a:xfrm>
        </p:spPr>
        <p:txBody>
          <a:bodyPr>
            <a:normAutofit fontScale="90000"/>
          </a:bodyPr>
          <a:lstStyle/>
          <a:p>
            <a:pPr algn="ctr"/>
            <a:r>
              <a:rPr lang="el-GR" dirty="0" smtClean="0">
                <a:latin typeface="Calibri Light" pitchFamily="34" charset="0"/>
              </a:rPr>
              <a:t>ΤΟ ΣΥΝΔΡΟΜΟ Ή ΔΙΑΤΑΡΑΧΗ </a:t>
            </a:r>
            <a:br>
              <a:rPr lang="el-GR" dirty="0" smtClean="0">
                <a:latin typeface="Calibri Light" pitchFamily="34" charset="0"/>
              </a:rPr>
            </a:br>
            <a:r>
              <a:rPr lang="en-US" dirty="0" smtClean="0">
                <a:latin typeface="Calibri Light" pitchFamily="34" charset="0"/>
              </a:rPr>
              <a:t>ASPERGER</a:t>
            </a:r>
            <a:endParaRPr lang="el-GR" dirty="0">
              <a:latin typeface="Calibri Light" pitchFamily="34" charset="0"/>
            </a:endParaRPr>
          </a:p>
        </p:txBody>
      </p:sp>
      <p:sp>
        <p:nvSpPr>
          <p:cNvPr id="3" name="Θέση περιεχομένου 2"/>
          <p:cNvSpPr>
            <a:spLocks noGrp="1"/>
          </p:cNvSpPr>
          <p:nvPr>
            <p:ph sz="quarter" idx="1"/>
          </p:nvPr>
        </p:nvSpPr>
        <p:spPr>
          <a:xfrm>
            <a:off x="179512" y="1600200"/>
            <a:ext cx="8568952" cy="4873752"/>
          </a:xfrm>
        </p:spPr>
        <p:txBody>
          <a:bodyPr>
            <a:normAutofit/>
          </a:bodyPr>
          <a:lstStyle/>
          <a:p>
            <a:pPr marL="0" indent="0">
              <a:buNone/>
            </a:pPr>
            <a:endParaRPr lang="el-GR" dirty="0" smtClean="0"/>
          </a:p>
          <a:p>
            <a:pPr marL="0" indent="0" algn="just">
              <a:buNone/>
            </a:pPr>
            <a:r>
              <a:rPr lang="el-GR" dirty="0" smtClean="0">
                <a:latin typeface="Calibri Light" pitchFamily="34" charset="0"/>
              </a:rPr>
              <a:t>Το </a:t>
            </a:r>
            <a:r>
              <a:rPr lang="el-GR" dirty="0">
                <a:latin typeface="Calibri Light" pitchFamily="34" charset="0"/>
              </a:rPr>
              <a:t>σύνδρομο ή διαταραχή Asperger είναι μια </a:t>
            </a:r>
            <a:r>
              <a:rPr lang="el-GR" dirty="0" smtClean="0">
                <a:latin typeface="Calibri Light" pitchFamily="34" charset="0"/>
              </a:rPr>
              <a:t>σχετικά καινούρια </a:t>
            </a:r>
            <a:r>
              <a:rPr lang="el-GR" dirty="0">
                <a:latin typeface="Calibri Light" pitchFamily="34" charset="0"/>
              </a:rPr>
              <a:t>κατηγορία αναπτυξιακής διαταραχής, </a:t>
            </a:r>
            <a:r>
              <a:rPr lang="el-GR" dirty="0" smtClean="0">
                <a:latin typeface="Calibri Light" pitchFamily="34" charset="0"/>
              </a:rPr>
              <a:t>η</a:t>
            </a:r>
            <a:r>
              <a:rPr lang="en-US" dirty="0" smtClean="0">
                <a:latin typeface="Calibri Light" pitchFamily="34" charset="0"/>
              </a:rPr>
              <a:t> </a:t>
            </a:r>
            <a:r>
              <a:rPr lang="el-GR" dirty="0" smtClean="0">
                <a:latin typeface="Calibri Light" pitchFamily="34" charset="0"/>
              </a:rPr>
              <a:t>οποία </a:t>
            </a:r>
            <a:r>
              <a:rPr lang="el-GR" dirty="0">
                <a:latin typeface="Calibri Light" pitchFamily="34" charset="0"/>
              </a:rPr>
              <a:t>φαίνεται να επηρεάζει συχνότερα τα </a:t>
            </a:r>
            <a:r>
              <a:rPr lang="el-GR" dirty="0" smtClean="0">
                <a:latin typeface="Calibri Light" pitchFamily="34" charset="0"/>
              </a:rPr>
              <a:t>αγόρια</a:t>
            </a:r>
            <a:r>
              <a:rPr lang="en-US" dirty="0" smtClean="0">
                <a:latin typeface="Calibri Light" pitchFamily="34" charset="0"/>
              </a:rPr>
              <a:t> </a:t>
            </a:r>
            <a:r>
              <a:rPr lang="el-GR" dirty="0" smtClean="0">
                <a:latin typeface="Calibri Light" pitchFamily="34" charset="0"/>
              </a:rPr>
              <a:t>παρά </a:t>
            </a:r>
            <a:r>
              <a:rPr lang="el-GR" dirty="0">
                <a:latin typeface="Calibri Light" pitchFamily="34" charset="0"/>
              </a:rPr>
              <a:t>τα κορίτσια.</a:t>
            </a:r>
          </a:p>
          <a:p>
            <a:pPr marL="0" indent="0" algn="just">
              <a:buNone/>
            </a:pPr>
            <a:r>
              <a:rPr lang="el-GR" dirty="0">
                <a:latin typeface="Calibri Light" pitchFamily="34" charset="0"/>
              </a:rPr>
              <a:t>Στην κατηγορία του συνδρόμου Asperger </a:t>
            </a:r>
            <a:r>
              <a:rPr lang="el-GR" dirty="0" smtClean="0">
                <a:latin typeface="Calibri Light" pitchFamily="34" charset="0"/>
              </a:rPr>
              <a:t>περιλαμβάνονται </a:t>
            </a:r>
            <a:r>
              <a:rPr lang="el-GR" dirty="0">
                <a:latin typeface="Calibri Light" pitchFamily="34" charset="0"/>
              </a:rPr>
              <a:t>παιδιά με κανονική νοημοσύνη και </a:t>
            </a:r>
            <a:r>
              <a:rPr lang="el-GR" dirty="0" smtClean="0">
                <a:latin typeface="Calibri Light" pitchFamily="34" charset="0"/>
              </a:rPr>
              <a:t>γλωσσική</a:t>
            </a:r>
            <a:r>
              <a:rPr lang="en-US" dirty="0" smtClean="0">
                <a:latin typeface="Calibri Light" pitchFamily="34" charset="0"/>
              </a:rPr>
              <a:t> </a:t>
            </a:r>
            <a:r>
              <a:rPr lang="el-GR" dirty="0" smtClean="0">
                <a:latin typeface="Calibri Light" pitchFamily="34" charset="0"/>
              </a:rPr>
              <a:t>ανάπτυξη</a:t>
            </a:r>
            <a:r>
              <a:rPr lang="el-GR" dirty="0">
                <a:latin typeface="Calibri Light" pitchFamily="34" charset="0"/>
              </a:rPr>
              <a:t>, τα οποία παρουσιάζουν αυτιστικά </a:t>
            </a:r>
            <a:r>
              <a:rPr lang="el-GR" dirty="0" smtClean="0">
                <a:latin typeface="Calibri Light" pitchFamily="34" charset="0"/>
              </a:rPr>
              <a:t>χαρακτηριστικά </a:t>
            </a:r>
            <a:r>
              <a:rPr lang="el-GR" dirty="0">
                <a:latin typeface="Calibri Light" pitchFamily="34" charset="0"/>
              </a:rPr>
              <a:t>και σημαντικές μειονεξίες όσον αφορά </a:t>
            </a:r>
            <a:r>
              <a:rPr lang="el-GR" dirty="0" smtClean="0">
                <a:latin typeface="Calibri Light" pitchFamily="34" charset="0"/>
              </a:rPr>
              <a:t>στις κοινωνικές </a:t>
            </a:r>
            <a:r>
              <a:rPr lang="el-GR" dirty="0">
                <a:latin typeface="Calibri Light" pitchFamily="34" charset="0"/>
              </a:rPr>
              <a:t>δεξιότητες και στις δεξιότητες </a:t>
            </a:r>
            <a:r>
              <a:rPr lang="el-GR" dirty="0" smtClean="0">
                <a:latin typeface="Calibri Light" pitchFamily="34" charset="0"/>
              </a:rPr>
              <a:t>επικοινωνίας</a:t>
            </a:r>
            <a:r>
              <a:rPr lang="el-GR" dirty="0">
                <a:latin typeface="Calibri Light" pitchFamily="34" charset="0"/>
              </a:rPr>
              <a:t>. Το σύνδρομο Asperger είναι πολύ πιο συχνό </a:t>
            </a:r>
            <a:r>
              <a:rPr lang="el-GR" dirty="0" smtClean="0">
                <a:latin typeface="Calibri Light" pitchFamily="34" charset="0"/>
              </a:rPr>
              <a:t>από</a:t>
            </a:r>
            <a:r>
              <a:rPr lang="en-US" dirty="0" smtClean="0">
                <a:latin typeface="Calibri Light" pitchFamily="34" charset="0"/>
              </a:rPr>
              <a:t> </a:t>
            </a:r>
            <a:r>
              <a:rPr lang="el-GR" dirty="0" smtClean="0">
                <a:latin typeface="Calibri Light" pitchFamily="34" charset="0"/>
              </a:rPr>
              <a:t>τον </a:t>
            </a:r>
            <a:r>
              <a:rPr lang="el-GR" dirty="0">
                <a:latin typeface="Calibri Light" pitchFamily="34" charset="0"/>
              </a:rPr>
              <a:t>κλασικό αυτισμό</a:t>
            </a:r>
          </a:p>
        </p:txBody>
      </p:sp>
    </p:spTree>
    <p:extLst>
      <p:ext uri="{BB962C8B-B14F-4D97-AF65-F5344CB8AC3E}">
        <p14:creationId xmlns:p14="http://schemas.microsoft.com/office/powerpoint/2010/main" xmlns="" val="3798514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1880" y="2780928"/>
            <a:ext cx="5232598" cy="39244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8" name="Picture 4" descr="Αποτέλεσμα εικόνας για  διδασκαλία μαθητών με Σύνδρομο Asperg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33567"/>
            <a:ext cx="6277086" cy="28193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1407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850106"/>
          </a:xfrm>
        </p:spPr>
        <p:txBody>
          <a:bodyPr/>
          <a:lstStyle/>
          <a:p>
            <a:pPr algn="ctr"/>
            <a:r>
              <a:rPr lang="el-GR" dirty="0" smtClean="0">
                <a:latin typeface="Calibri Light" pitchFamily="34" charset="0"/>
              </a:rPr>
              <a:t>ΧΑΡΑΚΤΗΡΙΣΤΙΚΑ</a:t>
            </a:r>
            <a:endParaRPr lang="el-GR" dirty="0">
              <a:latin typeface="Calibri Light" pitchFamily="34" charset="0"/>
            </a:endParaRPr>
          </a:p>
        </p:txBody>
      </p:sp>
      <p:sp>
        <p:nvSpPr>
          <p:cNvPr id="3" name="Θέση περιεχομένου 2"/>
          <p:cNvSpPr>
            <a:spLocks noGrp="1"/>
          </p:cNvSpPr>
          <p:nvPr>
            <p:ph sz="quarter" idx="1"/>
          </p:nvPr>
        </p:nvSpPr>
        <p:spPr>
          <a:xfrm>
            <a:off x="107504" y="1340768"/>
            <a:ext cx="8496944" cy="5133184"/>
          </a:xfrm>
        </p:spPr>
        <p:txBody>
          <a:bodyPr>
            <a:normAutofit lnSpcReduction="10000"/>
          </a:bodyPr>
          <a:lstStyle/>
          <a:p>
            <a:endParaRPr lang="el-GR" dirty="0"/>
          </a:p>
          <a:p>
            <a:pPr algn="just"/>
            <a:r>
              <a:rPr lang="el-GR" b="1" dirty="0">
                <a:latin typeface="Calibri Light" pitchFamily="34" charset="0"/>
              </a:rPr>
              <a:t>Εμμονή στο Αμετάβλητο</a:t>
            </a:r>
          </a:p>
          <a:p>
            <a:pPr marL="0" indent="0" algn="just">
              <a:buNone/>
            </a:pPr>
            <a:r>
              <a:rPr lang="el-GR" dirty="0">
                <a:latin typeface="Calibri Light" pitchFamily="34" charset="0"/>
              </a:rPr>
              <a:t>Τα παιδιά με σύνδρομο Asperger </a:t>
            </a:r>
            <a:r>
              <a:rPr lang="el-GR" dirty="0" smtClean="0">
                <a:latin typeface="Calibri Light" pitchFamily="34" charset="0"/>
              </a:rPr>
              <a:t>ανησυχούν </a:t>
            </a:r>
            <a:r>
              <a:rPr lang="el-GR" dirty="0">
                <a:latin typeface="Calibri Light" pitchFamily="34" charset="0"/>
              </a:rPr>
              <a:t>περισσότερο από ότι πρέπει </a:t>
            </a:r>
            <a:r>
              <a:rPr lang="el-GR" dirty="0" smtClean="0">
                <a:latin typeface="Calibri Light" pitchFamily="34" charset="0"/>
              </a:rPr>
              <a:t>όταν δεν </a:t>
            </a:r>
            <a:r>
              <a:rPr lang="el-GR" dirty="0">
                <a:latin typeface="Calibri Light" pitchFamily="34" charset="0"/>
              </a:rPr>
              <a:t>ξέρουν τι να αναμένουν. </a:t>
            </a:r>
            <a:r>
              <a:rPr lang="el-GR" dirty="0" smtClean="0">
                <a:latin typeface="Calibri Light" pitchFamily="34" charset="0"/>
              </a:rPr>
              <a:t>Ασήμαντες αλλαγές </a:t>
            </a:r>
            <a:r>
              <a:rPr lang="el-GR" dirty="0">
                <a:latin typeface="Calibri Light" pitchFamily="34" charset="0"/>
              </a:rPr>
              <a:t>τους προκαλούν φοβερή </a:t>
            </a:r>
            <a:r>
              <a:rPr lang="el-GR" dirty="0" smtClean="0">
                <a:latin typeface="Calibri Light" pitchFamily="34" charset="0"/>
              </a:rPr>
              <a:t>αναστάτωση</a:t>
            </a:r>
            <a:r>
              <a:rPr lang="en-US" dirty="0" smtClean="0">
                <a:latin typeface="Calibri Light" pitchFamily="34" charset="0"/>
              </a:rPr>
              <a:t>.</a:t>
            </a:r>
            <a:r>
              <a:rPr lang="el-GR" dirty="0" smtClean="0">
                <a:latin typeface="Calibri Light" pitchFamily="34" charset="0"/>
              </a:rPr>
              <a:t>Είναι </a:t>
            </a:r>
            <a:r>
              <a:rPr lang="el-GR" dirty="0">
                <a:latin typeface="Calibri Light" pitchFamily="34" charset="0"/>
              </a:rPr>
              <a:t>ανήσυχα και τείνουν να στενοχωρούνται πολύ όταν δεν ξέρουν τι να προσμένουν: το άγχος, η κούραση και η αισθητήρια υπερφόρτωση τα αναστατώνει.</a:t>
            </a:r>
            <a:endParaRPr lang="el-GR" dirty="0" smtClean="0">
              <a:latin typeface="Calibri Light" pitchFamily="34" charset="0"/>
            </a:endParaRPr>
          </a:p>
          <a:p>
            <a:pPr marL="0" indent="0" algn="just">
              <a:buNone/>
            </a:pPr>
            <a:endParaRPr lang="el-GR" dirty="0">
              <a:latin typeface="Calibri Light" pitchFamily="34" charset="0"/>
            </a:endParaRPr>
          </a:p>
          <a:p>
            <a:pPr algn="just"/>
            <a:r>
              <a:rPr lang="el-GR" b="1" dirty="0">
                <a:latin typeface="Calibri Light" pitchFamily="34" charset="0"/>
              </a:rPr>
              <a:t>Περιορισμένο Φάσμα ενδιαφερόντων</a:t>
            </a:r>
          </a:p>
          <a:p>
            <a:pPr marL="0" indent="0" algn="just">
              <a:buNone/>
            </a:pPr>
            <a:r>
              <a:rPr lang="el-GR" dirty="0">
                <a:latin typeface="Calibri Light" pitchFamily="34" charset="0"/>
              </a:rPr>
              <a:t>Μιλούν επανειλημμένα για το ίδιο </a:t>
            </a:r>
            <a:r>
              <a:rPr lang="el-GR" dirty="0" smtClean="0">
                <a:latin typeface="Calibri Light" pitchFamily="34" charset="0"/>
              </a:rPr>
              <a:t>θέμα, υποβάλλουν </a:t>
            </a:r>
            <a:r>
              <a:rPr lang="el-GR" dirty="0">
                <a:latin typeface="Calibri Light" pitchFamily="34" charset="0"/>
              </a:rPr>
              <a:t>απανωτές ερωτήσεις για </a:t>
            </a:r>
            <a:r>
              <a:rPr lang="el-GR" dirty="0" smtClean="0">
                <a:latin typeface="Calibri Light" pitchFamily="34" charset="0"/>
              </a:rPr>
              <a:t>τα θέματα </a:t>
            </a:r>
            <a:r>
              <a:rPr lang="el-GR" dirty="0">
                <a:latin typeface="Calibri Light" pitchFamily="34" charset="0"/>
              </a:rPr>
              <a:t>του ενδιαφέροντός τους, </a:t>
            </a:r>
            <a:r>
              <a:rPr lang="el-GR" dirty="0" smtClean="0">
                <a:latin typeface="Calibri Light" pitchFamily="34" charset="0"/>
              </a:rPr>
              <a:t>συχνά αρνούνται </a:t>
            </a:r>
            <a:r>
              <a:rPr lang="el-GR" dirty="0">
                <a:latin typeface="Calibri Light" pitchFamily="34" charset="0"/>
              </a:rPr>
              <a:t>να μάθουν οτιδήποτε δεν </a:t>
            </a:r>
            <a:r>
              <a:rPr lang="el-GR" dirty="0" smtClean="0">
                <a:latin typeface="Calibri Light" pitchFamily="34" charset="0"/>
              </a:rPr>
              <a:t>εμπίπτει </a:t>
            </a:r>
            <a:r>
              <a:rPr lang="el-GR" dirty="0">
                <a:latin typeface="Calibri Light" pitchFamily="34" charset="0"/>
              </a:rPr>
              <a:t>μέσα στα ενδιαφέροντα τους.</a:t>
            </a:r>
          </a:p>
          <a:p>
            <a:pPr marL="0" indent="0">
              <a:buNone/>
            </a:pPr>
            <a:endParaRPr lang="el-GR" dirty="0"/>
          </a:p>
        </p:txBody>
      </p:sp>
    </p:spTree>
    <p:extLst>
      <p:ext uri="{BB962C8B-B14F-4D97-AF65-F5344CB8AC3E}">
        <p14:creationId xmlns:p14="http://schemas.microsoft.com/office/powerpoint/2010/main" xmlns="" val="779881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107504" y="476672"/>
            <a:ext cx="8424936" cy="5997280"/>
          </a:xfrm>
        </p:spPr>
        <p:txBody>
          <a:bodyPr>
            <a:normAutofit/>
          </a:bodyPr>
          <a:lstStyle/>
          <a:p>
            <a:endParaRPr lang="el-GR" dirty="0"/>
          </a:p>
          <a:p>
            <a:pPr algn="just"/>
            <a:r>
              <a:rPr lang="el-GR" b="1" dirty="0">
                <a:latin typeface="Calibri Light" pitchFamily="34" charset="0"/>
              </a:rPr>
              <a:t>Κοινωνική μειονεξία</a:t>
            </a:r>
          </a:p>
          <a:p>
            <a:pPr marL="0" indent="0" algn="just">
              <a:buNone/>
            </a:pPr>
            <a:r>
              <a:rPr lang="el-GR" dirty="0" smtClean="0">
                <a:latin typeface="Calibri Light" pitchFamily="34" charset="0"/>
              </a:rPr>
              <a:t>Είναι </a:t>
            </a:r>
            <a:r>
              <a:rPr lang="el-GR" dirty="0">
                <a:latin typeface="Calibri Light" pitchFamily="34" charset="0"/>
              </a:rPr>
              <a:t>άτομα </a:t>
            </a:r>
            <a:r>
              <a:rPr lang="en-US" dirty="0" smtClean="0">
                <a:latin typeface="Calibri Light" pitchFamily="34" charset="0"/>
              </a:rPr>
              <a:t>‘’</a:t>
            </a:r>
            <a:r>
              <a:rPr lang="el-GR" dirty="0" smtClean="0">
                <a:latin typeface="Calibri Light" pitchFamily="34" charset="0"/>
              </a:rPr>
              <a:t>εγωκεντρικά</a:t>
            </a:r>
            <a:r>
              <a:rPr lang="en-US" dirty="0" smtClean="0">
                <a:latin typeface="Calibri Light" pitchFamily="34" charset="0"/>
              </a:rPr>
              <a:t>’’</a:t>
            </a:r>
            <a:r>
              <a:rPr lang="el-GR" dirty="0" smtClean="0">
                <a:latin typeface="Calibri Light" pitchFamily="34" charset="0"/>
              </a:rPr>
              <a:t>. Αποφεύγουν </a:t>
            </a:r>
            <a:r>
              <a:rPr lang="el-GR" dirty="0">
                <a:latin typeface="Calibri Light" pitchFamily="34" charset="0"/>
              </a:rPr>
              <a:t>τη σωματική επαφή, δεν </a:t>
            </a:r>
            <a:r>
              <a:rPr lang="el-GR" dirty="0" smtClean="0">
                <a:latin typeface="Calibri Light" pitchFamily="34" charset="0"/>
              </a:rPr>
              <a:t>αντιλαμβάνονται </a:t>
            </a:r>
            <a:r>
              <a:rPr lang="el-GR" dirty="0">
                <a:latin typeface="Calibri Light" pitchFamily="34" charset="0"/>
              </a:rPr>
              <a:t>το χιούμορ, τη </a:t>
            </a:r>
            <a:r>
              <a:rPr lang="el-GR" dirty="0" smtClean="0">
                <a:latin typeface="Calibri Light" pitchFamily="34" charset="0"/>
              </a:rPr>
              <a:t>μεταφορική γλώσσα </a:t>
            </a:r>
            <a:r>
              <a:rPr lang="el-GR" dirty="0">
                <a:latin typeface="Calibri Light" pitchFamily="34" charset="0"/>
              </a:rPr>
              <a:t>ή την ειρωνεία, μιλούν με </a:t>
            </a:r>
            <a:r>
              <a:rPr lang="el-GR" dirty="0" smtClean="0">
                <a:latin typeface="Calibri Light" pitchFamily="34" charset="0"/>
              </a:rPr>
              <a:t>μονότονη φωνή</a:t>
            </a:r>
            <a:r>
              <a:rPr lang="en-US" dirty="0" smtClean="0">
                <a:latin typeface="Calibri Light" pitchFamily="34" charset="0"/>
              </a:rPr>
              <a:t>.</a:t>
            </a:r>
          </a:p>
          <a:p>
            <a:pPr marL="0" indent="0" algn="just">
              <a:buNone/>
            </a:pPr>
            <a:r>
              <a:rPr lang="el-GR" dirty="0">
                <a:latin typeface="Calibri Light" pitchFamily="34" charset="0"/>
              </a:rPr>
              <a:t> Δεν μπορούν να κρίνουν την "κοινωνική απόσταση</a:t>
            </a:r>
            <a:r>
              <a:rPr lang="el-GR" dirty="0" smtClean="0">
                <a:latin typeface="Calibri Light" pitchFamily="34" charset="0"/>
              </a:rPr>
              <a:t>", να αρχίσουν </a:t>
            </a:r>
            <a:r>
              <a:rPr lang="el-GR" dirty="0">
                <a:latin typeface="Calibri Light" pitchFamily="34" charset="0"/>
              </a:rPr>
              <a:t>και να διατηρήσουν </a:t>
            </a:r>
            <a:r>
              <a:rPr lang="el-GR" dirty="0" smtClean="0">
                <a:latin typeface="Calibri Light" pitchFamily="34" charset="0"/>
              </a:rPr>
              <a:t>διάλογο,</a:t>
            </a:r>
            <a:r>
              <a:rPr lang="en-US" dirty="0" smtClean="0">
                <a:latin typeface="Calibri Light" pitchFamily="34" charset="0"/>
              </a:rPr>
              <a:t> </a:t>
            </a:r>
            <a:r>
              <a:rPr lang="el-GR" dirty="0" smtClean="0">
                <a:latin typeface="Calibri Light" pitchFamily="34" charset="0"/>
              </a:rPr>
              <a:t>έχουν </a:t>
            </a:r>
            <a:r>
              <a:rPr lang="el-GR" dirty="0">
                <a:latin typeface="Calibri Light" pitchFamily="34" charset="0"/>
              </a:rPr>
              <a:t>ανεπτυγμένο λόγο αλλά φτωχή </a:t>
            </a:r>
            <a:r>
              <a:rPr lang="el-GR" dirty="0" smtClean="0">
                <a:latin typeface="Calibri Light" pitchFamily="34" charset="0"/>
              </a:rPr>
              <a:t>επικοινωνία</a:t>
            </a:r>
            <a:r>
              <a:rPr lang="el-GR" dirty="0">
                <a:latin typeface="Calibri Light" pitchFamily="34" charset="0"/>
              </a:rPr>
              <a:t>, θυμίζουν μικρούς </a:t>
            </a:r>
            <a:r>
              <a:rPr lang="el-GR" dirty="0" smtClean="0">
                <a:latin typeface="Calibri Light" pitchFamily="34" charset="0"/>
              </a:rPr>
              <a:t>καθηγητές λόγω </a:t>
            </a:r>
            <a:r>
              <a:rPr lang="el-GR" dirty="0">
                <a:latin typeface="Calibri Light" pitchFamily="34" charset="0"/>
              </a:rPr>
              <a:t>του τρόπου που μιλούν, </a:t>
            </a:r>
            <a:r>
              <a:rPr lang="el-GR" dirty="0" smtClean="0">
                <a:latin typeface="Calibri Light" pitchFamily="34" charset="0"/>
              </a:rPr>
              <a:t>συχνά πέφτουν </a:t>
            </a:r>
            <a:r>
              <a:rPr lang="el-GR" dirty="0">
                <a:latin typeface="Calibri Light" pitchFamily="34" charset="0"/>
              </a:rPr>
              <a:t>θύμα των άλλων που τείνουν </a:t>
            </a:r>
            <a:r>
              <a:rPr lang="el-GR" dirty="0" smtClean="0">
                <a:latin typeface="Calibri Light" pitchFamily="34" charset="0"/>
              </a:rPr>
              <a:t>να τους </a:t>
            </a:r>
            <a:r>
              <a:rPr lang="el-GR" dirty="0">
                <a:latin typeface="Calibri Light" pitchFamily="34" charset="0"/>
              </a:rPr>
              <a:t>εκμεταλλεύονται.</a:t>
            </a:r>
          </a:p>
        </p:txBody>
      </p:sp>
    </p:spTree>
    <p:extLst>
      <p:ext uri="{BB962C8B-B14F-4D97-AF65-F5344CB8AC3E}">
        <p14:creationId xmlns:p14="http://schemas.microsoft.com/office/powerpoint/2010/main" xmlns="" val="1451866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179512" y="188640"/>
            <a:ext cx="8424936" cy="6285312"/>
          </a:xfrm>
        </p:spPr>
        <p:txBody>
          <a:bodyPr>
            <a:normAutofit/>
          </a:bodyPr>
          <a:lstStyle/>
          <a:p>
            <a:endParaRPr lang="el-GR" dirty="0"/>
          </a:p>
          <a:p>
            <a:pPr algn="just"/>
            <a:r>
              <a:rPr lang="el-GR" b="1" dirty="0">
                <a:latin typeface="Calibri Light" pitchFamily="34" charset="0"/>
              </a:rPr>
              <a:t>Φτωχή συγκέντρωση</a:t>
            </a:r>
          </a:p>
          <a:p>
            <a:pPr marL="0" indent="0" algn="just">
              <a:buNone/>
            </a:pPr>
            <a:r>
              <a:rPr lang="el-GR" dirty="0">
                <a:latin typeface="Calibri Light" pitchFamily="34" charset="0"/>
              </a:rPr>
              <a:t>Συχνά έχουν διάσπαση της προσοχής λόγω </a:t>
            </a:r>
            <a:r>
              <a:rPr lang="el-GR" dirty="0" smtClean="0">
                <a:latin typeface="Calibri Light" pitchFamily="34" charset="0"/>
              </a:rPr>
              <a:t>εσωτερικών ερεθισμάτων</a:t>
            </a:r>
            <a:r>
              <a:rPr lang="el-GR" dirty="0">
                <a:latin typeface="Calibri Light" pitchFamily="34" charset="0"/>
              </a:rPr>
              <a:t>, δεν συγκεντρώνονται στις </a:t>
            </a:r>
            <a:r>
              <a:rPr lang="el-GR" dirty="0" smtClean="0">
                <a:latin typeface="Calibri Light" pitchFamily="34" charset="0"/>
              </a:rPr>
              <a:t>δραστηριότητες της </a:t>
            </a:r>
            <a:r>
              <a:rPr lang="el-GR" dirty="0">
                <a:latin typeface="Calibri Light" pitchFamily="34" charset="0"/>
              </a:rPr>
              <a:t>τάξης λόγω επικέντρωσης της προσοχής σε </a:t>
            </a:r>
            <a:r>
              <a:rPr lang="el-GR" dirty="0" smtClean="0">
                <a:latin typeface="Calibri Light" pitchFamily="34" charset="0"/>
              </a:rPr>
              <a:t>άσχετα ερεθίσματα</a:t>
            </a:r>
          </a:p>
          <a:p>
            <a:pPr marL="0" indent="0" algn="just">
              <a:buNone/>
            </a:pPr>
            <a:endParaRPr lang="el-GR" dirty="0">
              <a:latin typeface="Calibri Light" pitchFamily="34" charset="0"/>
            </a:endParaRPr>
          </a:p>
          <a:p>
            <a:pPr algn="just"/>
            <a:r>
              <a:rPr lang="el-GR" b="1" dirty="0">
                <a:latin typeface="Calibri Light" pitchFamily="34" charset="0"/>
              </a:rPr>
              <a:t>Φτωχός κινητικός συντονισμός</a:t>
            </a:r>
          </a:p>
          <a:p>
            <a:pPr marL="0" indent="0" algn="just">
              <a:buNone/>
            </a:pPr>
            <a:r>
              <a:rPr lang="el-GR" dirty="0">
                <a:latin typeface="Calibri Light" pitchFamily="34" charset="0"/>
              </a:rPr>
              <a:t>Είναι άτομα αδέξια και έχουν περίεργο, τεντωμένο </a:t>
            </a:r>
            <a:r>
              <a:rPr lang="el-GR" dirty="0" smtClean="0">
                <a:latin typeface="Calibri Light" pitchFamily="34" charset="0"/>
              </a:rPr>
              <a:t>βάδισμα. Έχουν </a:t>
            </a:r>
            <a:r>
              <a:rPr lang="el-GR" dirty="0">
                <a:latin typeface="Calibri Light" pitchFamily="34" charset="0"/>
              </a:rPr>
              <a:t>μειονεξίες στη λεπτή κινητικότητα που </a:t>
            </a:r>
            <a:r>
              <a:rPr lang="el-GR" dirty="0" smtClean="0">
                <a:latin typeface="Calibri Light" pitchFamily="34" charset="0"/>
              </a:rPr>
              <a:t>προκαλεί δυσκολίες </a:t>
            </a:r>
            <a:r>
              <a:rPr lang="el-GR" dirty="0">
                <a:latin typeface="Calibri Light" pitchFamily="34" charset="0"/>
              </a:rPr>
              <a:t>στην προσπάθεια τους να γράψουν και να </a:t>
            </a:r>
            <a:r>
              <a:rPr lang="el-GR" dirty="0" smtClean="0">
                <a:latin typeface="Calibri Light" pitchFamily="34" charset="0"/>
              </a:rPr>
              <a:t>ζωγραφίσουν</a:t>
            </a:r>
            <a:endParaRPr lang="el-GR" dirty="0">
              <a:latin typeface="Calibri Light" pitchFamily="34" charset="0"/>
            </a:endParaRPr>
          </a:p>
        </p:txBody>
      </p:sp>
    </p:spTree>
    <p:extLst>
      <p:ext uri="{BB962C8B-B14F-4D97-AF65-F5344CB8AC3E}">
        <p14:creationId xmlns:p14="http://schemas.microsoft.com/office/powerpoint/2010/main" xmlns="" val="3238410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a:xfrm>
            <a:off x="457200" y="274638"/>
            <a:ext cx="7467600" cy="706437"/>
          </a:xfrm>
        </p:spPr>
        <p:txBody>
          <a:bodyPr/>
          <a:lstStyle/>
          <a:p>
            <a:pPr algn="ctr" eaLnBrk="1" fontAlgn="auto" hangingPunct="1">
              <a:spcAft>
                <a:spcPts val="0"/>
              </a:spcAft>
              <a:defRPr/>
            </a:pPr>
            <a:r>
              <a:rPr lang="el-GR" sz="4000" dirty="0" smtClean="0">
                <a:latin typeface="Calibri Light" pitchFamily="34" charset="0"/>
                <a:cs typeface="Arial" pitchFamily="34" charset="0"/>
              </a:rPr>
              <a:t>ΕΠΙΚΟΙΝΩΝΙΑ - ΟΡΙΣΜΟΣ</a:t>
            </a:r>
          </a:p>
        </p:txBody>
      </p:sp>
      <p:sp>
        <p:nvSpPr>
          <p:cNvPr id="3" name="Θέση περιεχομένου 2"/>
          <p:cNvSpPr>
            <a:spLocks noGrp="1"/>
          </p:cNvSpPr>
          <p:nvPr>
            <p:ph sz="quarter" idx="1"/>
          </p:nvPr>
        </p:nvSpPr>
        <p:spPr>
          <a:xfrm>
            <a:off x="457200" y="1196975"/>
            <a:ext cx="8229600" cy="5256213"/>
          </a:xfrm>
        </p:spPr>
        <p:txBody>
          <a:bodyPr>
            <a:normAutofit/>
          </a:bodyPr>
          <a:lstStyle/>
          <a:p>
            <a:pPr marL="0" indent="0" algn="just" eaLnBrk="1" fontAlgn="auto" hangingPunct="1">
              <a:lnSpc>
                <a:spcPct val="105000"/>
              </a:lnSpc>
              <a:spcAft>
                <a:spcPts val="800"/>
              </a:spcAft>
              <a:buFontTx/>
              <a:buNone/>
              <a:defRPr/>
            </a:pPr>
            <a:r>
              <a:rPr lang="el-GR" sz="2000" kern="50" dirty="0" smtClean="0">
                <a:latin typeface="Calibri Light"/>
                <a:ea typeface="WenQuanYi Zen Hei"/>
              </a:rPr>
              <a:t>Η επικοινωνία είναι η διαδικασία ανταλλαγής ιδεών μας, των σκέψεων μας, των συναισθημάτων μας,  με άλλους ανθρώπους και τα προαναφερθέντα να γίνονται κατανοητά από τους ανθρώπους με τους οποίους μιλάμε. Κατά την διάρκεια της επικοινωνίας αυτό που κάνουμε είναι να μιλάμε, να ακούμε και να παρατηρούμε.</a:t>
            </a:r>
          </a:p>
          <a:p>
            <a:pPr marL="0" indent="0" algn="just" eaLnBrk="1" fontAlgn="auto" hangingPunct="1">
              <a:lnSpc>
                <a:spcPct val="105000"/>
              </a:lnSpc>
              <a:spcAft>
                <a:spcPts val="800"/>
              </a:spcAft>
              <a:buFontTx/>
              <a:buNone/>
              <a:defRPr/>
            </a:pPr>
            <a:r>
              <a:rPr lang="el-GR" sz="2000" kern="50" dirty="0" smtClean="0">
                <a:latin typeface="Calibri Light"/>
                <a:ea typeface="WenQuanYi Zen Hei"/>
              </a:rPr>
              <a:t>Σαν παιδιά έχουμε μάθει να επικοινωνούμε παρατηρώντας τους γονείς μας, αλλά και άλλους ενήλικες. </a:t>
            </a:r>
          </a:p>
          <a:p>
            <a:pPr marL="0" indent="0" algn="just" eaLnBrk="1" fontAlgn="auto" hangingPunct="1">
              <a:lnSpc>
                <a:spcPct val="105000"/>
              </a:lnSpc>
              <a:spcAft>
                <a:spcPts val="800"/>
              </a:spcAft>
              <a:buFontTx/>
              <a:buNone/>
              <a:defRPr/>
            </a:pPr>
            <a:r>
              <a:rPr lang="el-GR" sz="2000" kern="50" dirty="0" smtClean="0">
                <a:latin typeface="Calibri Light"/>
                <a:ea typeface="WenQuanYi Zen Hei"/>
              </a:rPr>
              <a:t>Σαν ενήλικες μπορούμε να μάθουμε να βελτιώνουμε τον τρόπο που επικοινωνούμε παρατηρώντας άλλους που επικοινωνούν αποτελεσματικά, μαθαίνοντας καινούριες δεξιότητες και εξασκώντας αυτές τις δεξιότητες. </a:t>
            </a:r>
            <a:endParaRPr lang="el-GR" sz="2000" kern="50" dirty="0" smtClean="0">
              <a:latin typeface="Calibri"/>
              <a:ea typeface="WenQuanYi Zen Hei"/>
            </a:endParaRPr>
          </a:p>
          <a:p>
            <a:pPr marL="0" indent="0" algn="just" eaLnBrk="1" fontAlgn="auto" hangingPunct="1">
              <a:lnSpc>
                <a:spcPct val="105000"/>
              </a:lnSpc>
              <a:spcAft>
                <a:spcPts val="800"/>
              </a:spcAft>
              <a:buFontTx/>
              <a:buNone/>
              <a:defRPr/>
            </a:pPr>
            <a:r>
              <a:rPr lang="el-GR" sz="2000" kern="50" dirty="0" smtClean="0">
                <a:latin typeface="Calibri Light"/>
                <a:ea typeface="WenQuanYi Zen Hei"/>
              </a:rPr>
              <a:t>Η ικανότητα να επικοινωνούμε αποτελεσματικά στην δουλειά, στο σπίτι, και στην ζωή είναι πιθανόν το πιο απαραίτητο σύνολο δεξιοτήτων που κάποιος χρειάζεται. </a:t>
            </a:r>
          </a:p>
          <a:p>
            <a:pPr marL="0" indent="0" algn="just" eaLnBrk="1" fontAlgn="auto" hangingPunct="1">
              <a:lnSpc>
                <a:spcPct val="105000"/>
              </a:lnSpc>
              <a:spcAft>
                <a:spcPts val="800"/>
              </a:spcAft>
              <a:buFontTx/>
              <a:buNone/>
              <a:defRPr/>
            </a:pPr>
            <a:endParaRPr lang="el-GR" sz="2000" kern="50" dirty="0" smtClean="0">
              <a:latin typeface="Calibri"/>
              <a:ea typeface="WenQuanYi Zen Hei"/>
            </a:endParaRPr>
          </a:p>
          <a:p>
            <a:pPr marL="274320" indent="-274320" eaLnBrk="1" fontAlgn="auto" hangingPunct="1">
              <a:spcAft>
                <a:spcPts val="0"/>
              </a:spcAft>
              <a:buFont typeface="Wingdings"/>
              <a:buChar char=""/>
              <a:defRPr/>
            </a:pPr>
            <a:endParaRPr lang="el-GR" sz="2800" dirty="0"/>
          </a:p>
        </p:txBody>
      </p:sp>
    </p:spTree>
    <p:extLst>
      <p:ext uri="{BB962C8B-B14F-4D97-AF65-F5344CB8AC3E}">
        <p14:creationId xmlns:p14="http://schemas.microsoft.com/office/powerpoint/2010/main" xmlns="" val="3268019337"/>
      </p:ext>
    </p:extLst>
  </p:cSld>
  <p:clrMapOvr>
    <a:masterClrMapping/>
  </p:clrMapOvr>
  <p:transition spd="slow">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332656"/>
            <a:ext cx="8640960" cy="6141296"/>
          </a:xfrm>
        </p:spPr>
        <p:txBody>
          <a:bodyPr>
            <a:normAutofit fontScale="92500" lnSpcReduction="10000"/>
          </a:bodyPr>
          <a:lstStyle/>
          <a:p>
            <a:endParaRPr lang="el-GR" dirty="0"/>
          </a:p>
          <a:p>
            <a:pPr algn="just"/>
            <a:r>
              <a:rPr lang="en-US" dirty="0" smtClean="0"/>
              <a:t> </a:t>
            </a:r>
            <a:r>
              <a:rPr lang="el-GR" b="1" dirty="0">
                <a:latin typeface="Calibri Light" pitchFamily="34" charset="0"/>
              </a:rPr>
              <a:t>Μαθησιακές  δυσκολίες</a:t>
            </a:r>
          </a:p>
          <a:p>
            <a:pPr marL="0" indent="0" algn="just">
              <a:buNone/>
            </a:pPr>
            <a:r>
              <a:rPr lang="el-GR" dirty="0">
                <a:latin typeface="Calibri Light" pitchFamily="34" charset="0"/>
              </a:rPr>
              <a:t>Εξαιρετικό λεξιλόγιο αλλά φτωχή </a:t>
            </a:r>
            <a:r>
              <a:rPr lang="el-GR" dirty="0" smtClean="0">
                <a:latin typeface="Calibri Light" pitchFamily="34" charset="0"/>
              </a:rPr>
              <a:t>κατανόηση</a:t>
            </a:r>
            <a:r>
              <a:rPr lang="el-GR" dirty="0">
                <a:latin typeface="Calibri Light" pitchFamily="34" charset="0"/>
              </a:rPr>
              <a:t>. Συχνά απλώς </a:t>
            </a:r>
            <a:r>
              <a:rPr lang="el-GR" dirty="0" smtClean="0">
                <a:latin typeface="Calibri Light" pitchFamily="34" charset="0"/>
              </a:rPr>
              <a:t>επαναλαμβάνουν πράγματα </a:t>
            </a:r>
            <a:r>
              <a:rPr lang="el-GR" dirty="0">
                <a:latin typeface="Calibri Light" pitchFamily="34" charset="0"/>
              </a:rPr>
              <a:t>που έχουν ακούσει, </a:t>
            </a:r>
            <a:r>
              <a:rPr lang="el-GR" dirty="0" smtClean="0">
                <a:latin typeface="Calibri Light" pitchFamily="34" charset="0"/>
              </a:rPr>
              <a:t>έχουν πολύ </a:t>
            </a:r>
            <a:r>
              <a:rPr lang="el-GR" dirty="0">
                <a:latin typeface="Calibri Light" pitchFamily="34" charset="0"/>
              </a:rPr>
              <a:t>καλή μνήμη μηχανικής, </a:t>
            </a:r>
            <a:r>
              <a:rPr lang="el-GR" dirty="0" smtClean="0">
                <a:latin typeface="Calibri Light" pitchFamily="34" charset="0"/>
              </a:rPr>
              <a:t>όμως, φύσης</a:t>
            </a:r>
            <a:r>
              <a:rPr lang="el-GR" dirty="0">
                <a:latin typeface="Calibri Light" pitchFamily="34" charset="0"/>
              </a:rPr>
              <a:t>. Πολύ φτωχές ικανότητες </a:t>
            </a:r>
            <a:r>
              <a:rPr lang="el-GR" dirty="0" smtClean="0">
                <a:latin typeface="Calibri Light" pitchFamily="34" charset="0"/>
              </a:rPr>
              <a:t>επίλυσης </a:t>
            </a:r>
            <a:r>
              <a:rPr lang="el-GR" dirty="0">
                <a:latin typeface="Calibri Light" pitchFamily="34" charset="0"/>
              </a:rPr>
              <a:t>προβλημάτων. Τείνουν να </a:t>
            </a:r>
            <a:r>
              <a:rPr lang="el-GR" dirty="0" smtClean="0">
                <a:latin typeface="Calibri Light" pitchFamily="34" charset="0"/>
              </a:rPr>
              <a:t>ερμηνεύουν </a:t>
            </a:r>
            <a:r>
              <a:rPr lang="el-GR" dirty="0">
                <a:latin typeface="Calibri Light" pitchFamily="34" charset="0"/>
              </a:rPr>
              <a:t>τα πάντα κυριολεκτικά. Το παιδί με σύνδρομο Asperger έχει άριστη μνήμη αλλά στην πραγματικότητα είναι μηχανική. Επίσης, έχουν ελλείψεις και στην επίλυση προβλημάτων.</a:t>
            </a:r>
            <a:endParaRPr lang="el-GR" dirty="0" smtClean="0">
              <a:latin typeface="Calibri Light" pitchFamily="34" charset="0"/>
            </a:endParaRPr>
          </a:p>
          <a:p>
            <a:pPr marL="0" indent="0" algn="just">
              <a:buNone/>
            </a:pPr>
            <a:endParaRPr lang="el-GR" dirty="0">
              <a:latin typeface="Calibri Light" pitchFamily="34" charset="0"/>
            </a:endParaRPr>
          </a:p>
          <a:p>
            <a:pPr algn="just"/>
            <a:r>
              <a:rPr lang="el-GR" b="1" dirty="0">
                <a:latin typeface="Calibri Light" pitchFamily="34" charset="0"/>
              </a:rPr>
              <a:t>Ευάλωτη συναισθηματική κατάσταση</a:t>
            </a:r>
          </a:p>
          <a:p>
            <a:pPr marL="0" indent="0" algn="just">
              <a:buNone/>
            </a:pPr>
            <a:r>
              <a:rPr lang="el-GR" dirty="0">
                <a:latin typeface="Calibri Light" pitchFamily="34" charset="0"/>
              </a:rPr>
              <a:t>Χαμηλή αυτοεικόνα, δεν ανέχονται </a:t>
            </a:r>
            <a:r>
              <a:rPr lang="el-GR" dirty="0" smtClean="0">
                <a:latin typeface="Calibri Light" pitchFamily="34" charset="0"/>
              </a:rPr>
              <a:t>να κάνουν </a:t>
            </a:r>
            <a:r>
              <a:rPr lang="el-GR" dirty="0">
                <a:latin typeface="Calibri Light" pitchFamily="34" charset="0"/>
              </a:rPr>
              <a:t>λάθη, συχνά πέφτουν σε </a:t>
            </a:r>
            <a:r>
              <a:rPr lang="el-GR" dirty="0" smtClean="0">
                <a:latin typeface="Calibri Light" pitchFamily="34" charset="0"/>
              </a:rPr>
              <a:t>κατάθλιψη</a:t>
            </a:r>
            <a:r>
              <a:rPr lang="el-GR" dirty="0">
                <a:latin typeface="Calibri Light" pitchFamily="34" charset="0"/>
              </a:rPr>
              <a:t>, έχουν ξεσπάσματα θυμού, </a:t>
            </a:r>
            <a:r>
              <a:rPr lang="el-GR" dirty="0" smtClean="0">
                <a:latin typeface="Calibri Light" pitchFamily="34" charset="0"/>
              </a:rPr>
              <a:t>νιώθουν φοβερό </a:t>
            </a:r>
            <a:r>
              <a:rPr lang="el-GR" dirty="0">
                <a:latin typeface="Calibri Light" pitchFamily="34" charset="0"/>
              </a:rPr>
              <a:t>άγχος για τις απλές </a:t>
            </a:r>
            <a:r>
              <a:rPr lang="el-GR" dirty="0" smtClean="0">
                <a:latin typeface="Calibri Light" pitchFamily="34" charset="0"/>
              </a:rPr>
              <a:t>απαιτήσεις της </a:t>
            </a:r>
            <a:r>
              <a:rPr lang="el-GR" dirty="0">
                <a:latin typeface="Calibri Light" pitchFamily="34" charset="0"/>
              </a:rPr>
              <a:t>καθημερινής ζωής Οι εκρήξεις θυμού είναι κοινές αντιδράσεις οφειλόμενες στο άγχος και στη σύγχυση. Τα παιδιά με σύνδρομο Asperger σπάνια φαίνονται χαλαρά και εύκολα καταβάλλονται όταν τα πράγματα δεν είναι σύμφωνα με τις αυστηρές απόψεις τους. Η αλληλεπίδραση με τους ανθρώπους και οι απαιτήσεις της καθημερινής ζωής χρειάζονται συνεχή προσπάθεια.</a:t>
            </a:r>
          </a:p>
        </p:txBody>
      </p:sp>
    </p:spTree>
    <p:extLst>
      <p:ext uri="{BB962C8B-B14F-4D97-AF65-F5344CB8AC3E}">
        <p14:creationId xmlns:p14="http://schemas.microsoft.com/office/powerpoint/2010/main" xmlns="" val="3609639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67544" y="260648"/>
            <a:ext cx="8208912" cy="5760640"/>
          </a:xfrm>
        </p:spPr>
        <p:txBody>
          <a:bodyPr>
            <a:normAutofit fontScale="92500"/>
          </a:bodyPr>
          <a:lstStyle/>
          <a:p>
            <a:pPr algn="just"/>
            <a:r>
              <a:rPr lang="el-GR" dirty="0">
                <a:latin typeface="Calibri Light" pitchFamily="34" charset="0"/>
              </a:rPr>
              <a:t>Οι μαθητές με ΣΑ μπορεί να αντιμετωπίζουν προβλήματα στην επικοινωνία τους με άλλους επειδή συνήθως δεν μαθαίνουν τους κανόνες της συζήτησης. Δηλαδή μπορεί να:</a:t>
            </a:r>
          </a:p>
          <a:p>
            <a:pPr marL="0" indent="0" algn="just">
              <a:buNone/>
            </a:pPr>
            <a:r>
              <a:rPr lang="el-GR" dirty="0">
                <a:latin typeface="Calibri Light" pitchFamily="34" charset="0"/>
              </a:rPr>
              <a:t>•	διακόπτουν ή να μιλούν παράλληλα με άλλους</a:t>
            </a:r>
          </a:p>
          <a:p>
            <a:pPr marL="0" indent="0" algn="just">
              <a:buNone/>
            </a:pPr>
            <a:r>
              <a:rPr lang="el-GR" dirty="0">
                <a:latin typeface="Calibri Light" pitchFamily="34" charset="0"/>
              </a:rPr>
              <a:t>•	κάνουν άσχετα σχόλια</a:t>
            </a:r>
          </a:p>
          <a:p>
            <a:pPr marL="0" indent="0" algn="just">
              <a:buNone/>
            </a:pPr>
            <a:r>
              <a:rPr lang="el-GR" dirty="0">
                <a:latin typeface="Calibri Light" pitchFamily="34" charset="0"/>
              </a:rPr>
              <a:t>•	δυσκολεύονται να ξεκινήσουν και να τελειώσουν συζητήσεις</a:t>
            </a:r>
          </a:p>
          <a:p>
            <a:pPr marL="0" indent="0" algn="just">
              <a:buNone/>
            </a:pPr>
            <a:r>
              <a:rPr lang="el-GR" dirty="0">
                <a:latin typeface="Calibri Light" pitchFamily="34" charset="0"/>
              </a:rPr>
              <a:t>•	χρησιμοποιούν λόγο που χαρακτηρίζεται από έλλειψη </a:t>
            </a:r>
            <a:r>
              <a:rPr lang="el-GR" dirty="0" smtClean="0">
                <a:latin typeface="Calibri Light" pitchFamily="34" charset="0"/>
              </a:rPr>
              <a:t>     μεταβολής </a:t>
            </a:r>
            <a:r>
              <a:rPr lang="el-GR" dirty="0">
                <a:latin typeface="Calibri Light" pitchFamily="34" charset="0"/>
              </a:rPr>
              <a:t>στο ύψος, ένταση και ρυθμό</a:t>
            </a:r>
          </a:p>
          <a:p>
            <a:pPr marL="0" indent="0" algn="just">
              <a:buNone/>
            </a:pPr>
            <a:r>
              <a:rPr lang="el-GR" dirty="0">
                <a:latin typeface="Calibri Light" pitchFamily="34" charset="0"/>
              </a:rPr>
              <a:t>•	χρησιμοποιούν υπερβολικά σχολαστικό και επίσημο λόγο, ειδικά καθώς φτάνουν στην εφηβεία</a:t>
            </a:r>
          </a:p>
          <a:p>
            <a:pPr marL="0" indent="0" algn="just">
              <a:buNone/>
            </a:pPr>
            <a:r>
              <a:rPr lang="el-GR" dirty="0">
                <a:latin typeface="Calibri Light" pitchFamily="34" charset="0"/>
              </a:rPr>
              <a:t>•	στέκονται πολύ κοντά σε κάποιον όταν του μιλούν</a:t>
            </a:r>
          </a:p>
          <a:p>
            <a:pPr marL="0" indent="0" algn="just">
              <a:buNone/>
            </a:pPr>
            <a:r>
              <a:rPr lang="el-GR" dirty="0">
                <a:latin typeface="Calibri Light" pitchFamily="34" charset="0"/>
              </a:rPr>
              <a:t>•	έχουν επίμονο βλέμμα, υιοθετούν ασυνήθιστη στάση σώματος, ή χρησιμοποιούν περίεργα την γλώσσα του σώματος</a:t>
            </a:r>
          </a:p>
          <a:p>
            <a:pPr marL="0" indent="0" algn="just">
              <a:buNone/>
            </a:pPr>
            <a:r>
              <a:rPr lang="el-GR" dirty="0">
                <a:latin typeface="Calibri Light" pitchFamily="34" charset="0"/>
              </a:rPr>
              <a:t>•	δεν κατανοούν τις χειρονομίες και τις εκφράσεις του προσώπου </a:t>
            </a:r>
          </a:p>
          <a:p>
            <a:endParaRPr lang="el-GR" dirty="0"/>
          </a:p>
        </p:txBody>
      </p:sp>
    </p:spTree>
    <p:extLst>
      <p:ext uri="{BB962C8B-B14F-4D97-AF65-F5344CB8AC3E}">
        <p14:creationId xmlns:p14="http://schemas.microsoft.com/office/powerpoint/2010/main" xmlns="" val="2906766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620688"/>
            <a:ext cx="8496944" cy="5853264"/>
          </a:xfrm>
        </p:spPr>
        <p:txBody>
          <a:bodyPr>
            <a:normAutofit/>
          </a:bodyPr>
          <a:lstStyle/>
          <a:p>
            <a:pPr algn="just"/>
            <a:r>
              <a:rPr lang="el-GR" dirty="0">
                <a:latin typeface="Calibri Light" pitchFamily="34" charset="0"/>
              </a:rPr>
              <a:t>Καθοριστικό ρόλο στην ένταξη των ατόμων με  </a:t>
            </a:r>
            <a:r>
              <a:rPr lang="el-GR" dirty="0" smtClean="0">
                <a:latin typeface="Calibri Light" pitchFamily="34" charset="0"/>
              </a:rPr>
              <a:t>διαταραχές </a:t>
            </a:r>
            <a:r>
              <a:rPr lang="el-GR" dirty="0">
                <a:latin typeface="Calibri Light" pitchFamily="34" charset="0"/>
              </a:rPr>
              <a:t>Αυτιστικού </a:t>
            </a:r>
            <a:r>
              <a:rPr lang="el-GR" dirty="0" smtClean="0">
                <a:latin typeface="Calibri Light" pitchFamily="34" charset="0"/>
              </a:rPr>
              <a:t>Φάσματος στο </a:t>
            </a:r>
            <a:r>
              <a:rPr lang="el-GR" dirty="0">
                <a:latin typeface="Calibri Light" pitchFamily="34" charset="0"/>
              </a:rPr>
              <a:t>γενικό σχολείο διαδραματίζουν τόσο η έγκαιρη </a:t>
            </a:r>
            <a:r>
              <a:rPr lang="el-GR" dirty="0" smtClean="0">
                <a:latin typeface="Calibri Light" pitchFamily="34" charset="0"/>
              </a:rPr>
              <a:t>διάγνωση, όσο και η υποστηρικτική </a:t>
            </a:r>
            <a:r>
              <a:rPr lang="el-GR" dirty="0">
                <a:latin typeface="Calibri Light" pitchFamily="34" charset="0"/>
              </a:rPr>
              <a:t>παρέμβαση </a:t>
            </a:r>
            <a:r>
              <a:rPr lang="el-GR" dirty="0" smtClean="0">
                <a:latin typeface="Calibri Light" pitchFamily="34" charset="0"/>
              </a:rPr>
              <a:t>και η </a:t>
            </a:r>
            <a:r>
              <a:rPr lang="el-GR" dirty="0">
                <a:latin typeface="Calibri Light" pitchFamily="34" charset="0"/>
              </a:rPr>
              <a:t>θεραπεία. Τα παραπάνω στοχεύουν στην ανάπτυξη των διαπροσωπικών και συναισθηματικών σχέσεων, αλλά και των γνωστικών ικανοτήτων των παιδιών, συντελώντας στην προσωπική και κοινωνική τους </a:t>
            </a:r>
            <a:r>
              <a:rPr lang="el-GR" dirty="0" smtClean="0">
                <a:latin typeface="Calibri Light" pitchFamily="34" charset="0"/>
              </a:rPr>
              <a:t>εξέλιξη</a:t>
            </a:r>
            <a:endParaRPr lang="el-GR" dirty="0">
              <a:latin typeface="Calibri Light" pitchFamily="34" charset="0"/>
            </a:endParaRPr>
          </a:p>
          <a:p>
            <a:pPr algn="just"/>
            <a:r>
              <a:rPr lang="el-GR" dirty="0" smtClean="0">
                <a:latin typeface="Calibri Light" pitchFamily="34" charset="0"/>
              </a:rPr>
              <a:t>Ο </a:t>
            </a:r>
            <a:r>
              <a:rPr lang="el-GR" dirty="0">
                <a:latin typeface="Calibri Light" pitchFamily="34" charset="0"/>
              </a:rPr>
              <a:t>εκπαιδευτικός είναι σημαντικό να λαμβάνει υπόψη τα μοναδικά μαθησιακά χαρακτηριστικά του κάθε μαθητή, να παρέχει υποστήριξη όταν χρειάζεται και να χρίζει πάνω στα δυνατά σημεία του μαθητή.</a:t>
            </a:r>
          </a:p>
          <a:p>
            <a:endParaRPr lang="el-GR" dirty="0"/>
          </a:p>
        </p:txBody>
      </p:sp>
    </p:spTree>
    <p:extLst>
      <p:ext uri="{BB962C8B-B14F-4D97-AF65-F5344CB8AC3E}">
        <p14:creationId xmlns:p14="http://schemas.microsoft.com/office/powerpoint/2010/main" xmlns="" val="3407881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620688"/>
            <a:ext cx="7931224" cy="5853264"/>
          </a:xfrm>
        </p:spPr>
        <p:txBody>
          <a:bodyPr>
            <a:normAutofit/>
          </a:bodyPr>
          <a:lstStyle/>
          <a:p>
            <a:pPr algn="just"/>
            <a:r>
              <a:rPr lang="el-GR" dirty="0" smtClean="0">
                <a:latin typeface="Calibri Light" pitchFamily="34" charset="0"/>
              </a:rPr>
              <a:t>Η </a:t>
            </a:r>
            <a:r>
              <a:rPr lang="el-GR" dirty="0">
                <a:latin typeface="Calibri Light" pitchFamily="34" charset="0"/>
              </a:rPr>
              <a:t>προσέγγιση που συνιστάται περισσότερο για την διδασκαλία μαθητών με αυτισμό ή asperger είναι η </a:t>
            </a:r>
            <a:r>
              <a:rPr lang="el-GR" b="1" dirty="0">
                <a:latin typeface="Calibri Light" pitchFamily="34" charset="0"/>
              </a:rPr>
              <a:t>χρήση οπτικών βοηθημάτων</a:t>
            </a:r>
            <a:r>
              <a:rPr lang="el-GR" dirty="0">
                <a:latin typeface="Calibri Light" pitchFamily="34" charset="0"/>
              </a:rPr>
              <a:t>. Οι μαθητές συχνά δείχνουν ικανότητα στην συγκεκριμένη σκέψη, απομνημόνευση και κατανόηση οπτικοχωρικών σχέσεων, ενώ δυσκολεύονται στην αφηρημένη σκέψη, κοινωνική γνώση, επικοινωνία και προσοχή. Τα εικονιστικά και γραπτά σύμβολα μπορεί να βοηθήσουν τους μαθητές να μάθουν, να επικοινωνήσουν και να αναπτύξουν αυτοέλεγχο</a:t>
            </a:r>
            <a:r>
              <a:rPr lang="el-GR" dirty="0" smtClean="0">
                <a:latin typeface="Calibri Light" pitchFamily="34" charset="0"/>
              </a:rPr>
              <a:t>.</a:t>
            </a:r>
          </a:p>
          <a:p>
            <a:pPr marL="0" indent="0" algn="just">
              <a:buNone/>
            </a:pPr>
            <a:r>
              <a:rPr lang="el-GR" dirty="0" smtClean="0">
                <a:latin typeface="Calibri Light" pitchFamily="34" charset="0"/>
              </a:rPr>
              <a:t> </a:t>
            </a:r>
          </a:p>
        </p:txBody>
      </p:sp>
    </p:spTree>
    <p:extLst>
      <p:ext uri="{BB962C8B-B14F-4D97-AF65-F5344CB8AC3E}">
        <p14:creationId xmlns:p14="http://schemas.microsoft.com/office/powerpoint/2010/main" xmlns="" val="118664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107504" y="548680"/>
            <a:ext cx="8496944" cy="5925272"/>
          </a:xfrm>
        </p:spPr>
        <p:txBody>
          <a:bodyPr>
            <a:normAutofit/>
          </a:bodyPr>
          <a:lstStyle/>
          <a:p>
            <a:pPr marL="0" indent="0">
              <a:buNone/>
            </a:pPr>
            <a:r>
              <a:rPr lang="el-GR" dirty="0" smtClean="0">
                <a:latin typeface="Calibri Light" panose="020F0302020204030204" pitchFamily="34" charset="0"/>
                <a:cs typeface="Calibri Light" panose="020F0302020204030204" pitchFamily="34" charset="0"/>
              </a:rPr>
              <a:t>                                         </a:t>
            </a:r>
          </a:p>
          <a:p>
            <a:pPr marL="0" indent="0">
              <a:buNone/>
            </a:pPr>
            <a:r>
              <a:rPr lang="el-GR" dirty="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            Το </a:t>
            </a:r>
            <a:r>
              <a:rPr lang="el-GR" dirty="0">
                <a:latin typeface="Calibri Light" panose="020F0302020204030204" pitchFamily="34" charset="0"/>
                <a:cs typeface="Calibri Light" panose="020F0302020204030204" pitchFamily="34" charset="0"/>
              </a:rPr>
              <a:t>μόνο πράγμα που θυμάμαι από </a:t>
            </a:r>
            <a:r>
              <a:rPr lang="el-GR" dirty="0" smtClean="0">
                <a:latin typeface="Calibri Light" panose="020F0302020204030204" pitchFamily="34" charset="0"/>
                <a:cs typeface="Calibri Light" panose="020F0302020204030204" pitchFamily="34" charset="0"/>
              </a:rPr>
              <a:t>τα</a:t>
            </a:r>
            <a:r>
              <a:rPr lang="el-GR" dirty="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μαθηματικά </a:t>
            </a:r>
            <a:r>
              <a:rPr lang="el-GR" dirty="0">
                <a:latin typeface="Calibri Light" panose="020F0302020204030204" pitchFamily="34" charset="0"/>
                <a:cs typeface="Calibri Light" panose="020F0302020204030204" pitchFamily="34" charset="0"/>
              </a:rPr>
              <a:t>ήταν </a:t>
            </a:r>
            <a:endParaRPr lang="el-GR" dirty="0" smtClean="0">
              <a:latin typeface="Calibri Light" panose="020F0302020204030204" pitchFamily="34" charset="0"/>
              <a:cs typeface="Calibri Light" panose="020F0302020204030204" pitchFamily="34" charset="0"/>
            </a:endParaRPr>
          </a:p>
          <a:p>
            <a:pPr marL="0" indent="0">
              <a:buNone/>
            </a:pPr>
            <a:r>
              <a:rPr lang="el-GR" dirty="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       μια </a:t>
            </a:r>
            <a:r>
              <a:rPr lang="el-GR" dirty="0">
                <a:latin typeface="Calibri Light" panose="020F0302020204030204" pitchFamily="34" charset="0"/>
                <a:cs typeface="Calibri Light" panose="020F0302020204030204" pitchFamily="34" charset="0"/>
              </a:rPr>
              <a:t>πρακτική </a:t>
            </a:r>
            <a:r>
              <a:rPr lang="el-GR" dirty="0" smtClean="0">
                <a:latin typeface="Calibri Light" panose="020F0302020204030204" pitchFamily="34" charset="0"/>
                <a:cs typeface="Calibri Light" panose="020F0302020204030204" pitchFamily="34" charset="0"/>
              </a:rPr>
              <a:t>επίδειξη</a:t>
            </a:r>
            <a:r>
              <a:rPr lang="el-GR" dirty="0">
                <a:latin typeface="Calibri Light" panose="020F0302020204030204" pitchFamily="34" charset="0"/>
                <a:cs typeface="Calibri Light" panose="020F0302020204030204" pitchFamily="34" charset="0"/>
              </a:rPr>
              <a:t> σ</a:t>
            </a:r>
            <a:r>
              <a:rPr lang="el-GR" dirty="0" smtClean="0">
                <a:latin typeface="Calibri Light" panose="020F0302020204030204" pitchFamily="34" charset="0"/>
                <a:cs typeface="Calibri Light" panose="020F0302020204030204" pitchFamily="34" charset="0"/>
              </a:rPr>
              <a:t>χετικά </a:t>
            </a:r>
            <a:r>
              <a:rPr lang="el-GR" dirty="0">
                <a:latin typeface="Calibri Light" panose="020F0302020204030204" pitchFamily="34" charset="0"/>
                <a:cs typeface="Calibri Light" panose="020F0302020204030204" pitchFamily="34" charset="0"/>
              </a:rPr>
              <a:t>με τη σημασία </a:t>
            </a:r>
            <a:r>
              <a:rPr lang="el-GR" dirty="0" smtClean="0">
                <a:latin typeface="Calibri Light" panose="020F0302020204030204" pitchFamily="34" charset="0"/>
                <a:cs typeface="Calibri Light" panose="020F0302020204030204" pitchFamily="34" charset="0"/>
              </a:rPr>
              <a:t>του</a:t>
            </a:r>
            <a:r>
              <a:rPr lang="el-GR" dirty="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 π(=</a:t>
            </a:r>
            <a:r>
              <a:rPr lang="el-GR" dirty="0">
                <a:latin typeface="Calibri Light" panose="020F0302020204030204" pitchFamily="34" charset="0"/>
                <a:cs typeface="Calibri Light" panose="020F0302020204030204" pitchFamily="34" charset="0"/>
              </a:rPr>
              <a:t>3,14...),  </a:t>
            </a:r>
            <a:r>
              <a:rPr lang="el-GR" dirty="0" smtClean="0">
                <a:latin typeface="Calibri Light" panose="020F0302020204030204" pitchFamily="34" charset="0"/>
                <a:cs typeface="Calibri Light" panose="020F0302020204030204" pitchFamily="34" charset="0"/>
              </a:rPr>
              <a:t>               </a:t>
            </a:r>
            <a:endParaRPr lang="el-GR" dirty="0">
              <a:latin typeface="Calibri Light" panose="020F0302020204030204" pitchFamily="34" charset="0"/>
              <a:cs typeface="Calibri Light" panose="020F0302020204030204" pitchFamily="34" charset="0"/>
            </a:endParaRPr>
          </a:p>
          <a:p>
            <a:pPr marL="0" indent="0">
              <a:buNone/>
            </a:pPr>
            <a:r>
              <a:rPr lang="el-GR" dirty="0">
                <a:latin typeface="Calibri Light" panose="020F0302020204030204" pitchFamily="34" charset="0"/>
                <a:cs typeface="Calibri Light" panose="020F0302020204030204" pitchFamily="34" charset="0"/>
              </a:rPr>
              <a:t>          στον τύπο που </a:t>
            </a:r>
            <a:r>
              <a:rPr lang="el-GR" dirty="0" smtClean="0">
                <a:latin typeface="Calibri Light" panose="020F0302020204030204" pitchFamily="34" charset="0"/>
                <a:cs typeface="Calibri Light" panose="020F0302020204030204" pitchFamily="34" charset="0"/>
              </a:rPr>
              <a:t>χρησιμοποιείται. Για </a:t>
            </a:r>
            <a:r>
              <a:rPr lang="el-GR" dirty="0">
                <a:latin typeface="Calibri Light" panose="020F0302020204030204" pitchFamily="34" charset="0"/>
                <a:cs typeface="Calibri Light" panose="020F0302020204030204" pitchFamily="34" charset="0"/>
              </a:rPr>
              <a:t>να βρεθεί η περιφέρεια ενός κύκλου </a:t>
            </a:r>
            <a:r>
              <a:rPr lang="el-GR" dirty="0" smtClean="0">
                <a:latin typeface="Calibri Light" panose="020F0302020204030204" pitchFamily="34" charset="0"/>
                <a:cs typeface="Calibri Light" panose="020F0302020204030204" pitchFamily="34" charset="0"/>
              </a:rPr>
              <a:t>Μήκος</a:t>
            </a:r>
            <a:r>
              <a:rPr lang="el-GR" dirty="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  Περιφέρειας κύκλου</a:t>
            </a:r>
            <a:r>
              <a:rPr lang="el-GR" dirty="0">
                <a:latin typeface="Calibri Light" panose="020F0302020204030204" pitchFamily="34" charset="0"/>
                <a:cs typeface="Calibri Light" panose="020F0302020204030204" pitchFamily="34" charset="0"/>
              </a:rPr>
              <a:t>= ∆ιάμετροςΧ3,14). </a:t>
            </a:r>
          </a:p>
          <a:p>
            <a:pPr marL="0" indent="0">
              <a:buNone/>
            </a:pPr>
            <a:r>
              <a:rPr lang="el-GR" dirty="0" smtClean="0">
                <a:latin typeface="Calibri Light" panose="020F0302020204030204" pitchFamily="34" charset="0"/>
                <a:cs typeface="Calibri Light" panose="020F0302020204030204" pitchFamily="34" charset="0"/>
              </a:rPr>
              <a:t>Θυμάμαι ότι ο </a:t>
            </a:r>
            <a:r>
              <a:rPr lang="el-GR" dirty="0" smtClean="0">
                <a:solidFill>
                  <a:schemeClr val="accent1">
                    <a:lumMod val="50000"/>
                  </a:schemeClr>
                </a:solidFill>
                <a:latin typeface="Calibri Light" panose="020F0302020204030204" pitchFamily="34" charset="0"/>
                <a:cs typeface="Calibri Light" panose="020F0302020204030204" pitchFamily="34" charset="0"/>
              </a:rPr>
              <a:t>καθηγητής πήρε έναν κύκλο φτιαγμένο από χαρτόνι</a:t>
            </a:r>
            <a:r>
              <a:rPr lang="el-GR" dirty="0">
                <a:solidFill>
                  <a:schemeClr val="accent1">
                    <a:lumMod val="50000"/>
                  </a:schemeClr>
                </a:solidFill>
                <a:latin typeface="Calibri Light" panose="020F0302020204030204" pitchFamily="34" charset="0"/>
                <a:cs typeface="Calibri Light" panose="020F0302020204030204" pitchFamily="34" charset="0"/>
              </a:rPr>
              <a:t>, </a:t>
            </a:r>
            <a:r>
              <a:rPr lang="el-GR" dirty="0" smtClean="0">
                <a:solidFill>
                  <a:schemeClr val="accent1">
                    <a:lumMod val="50000"/>
                  </a:schemeClr>
                </a:solidFill>
                <a:latin typeface="Calibri Light" panose="020F0302020204030204" pitchFamily="34" charset="0"/>
                <a:cs typeface="Calibri Light" panose="020F0302020204030204" pitchFamily="34" charset="0"/>
              </a:rPr>
              <a:t>τύλιξε ένα κορδόνι γύρω από την περιφέρειά</a:t>
            </a:r>
            <a:r>
              <a:rPr lang="el-GR" dirty="0">
                <a:solidFill>
                  <a:schemeClr val="accent1">
                    <a:lumMod val="50000"/>
                  </a:schemeClr>
                </a:solidFill>
                <a:latin typeface="Calibri Light" panose="020F0302020204030204" pitchFamily="34" charset="0"/>
                <a:cs typeface="Calibri Light" panose="020F0302020204030204" pitchFamily="34" charset="0"/>
              </a:rPr>
              <a:t> </a:t>
            </a:r>
            <a:r>
              <a:rPr lang="el-GR" dirty="0" smtClean="0">
                <a:solidFill>
                  <a:schemeClr val="accent1">
                    <a:lumMod val="50000"/>
                  </a:schemeClr>
                </a:solidFill>
                <a:latin typeface="Calibri Light" panose="020F0302020204030204" pitchFamily="34" charset="0"/>
                <a:cs typeface="Calibri Light" panose="020F0302020204030204" pitchFamily="34" charset="0"/>
              </a:rPr>
              <a:t>του και έδειξε στην τάξη ότι ήταν ίσο</a:t>
            </a:r>
            <a:r>
              <a:rPr lang="el-GR" dirty="0">
                <a:solidFill>
                  <a:schemeClr val="accent1">
                    <a:lumMod val="50000"/>
                  </a:schemeClr>
                </a:solidFill>
                <a:latin typeface="Calibri Light" panose="020F0302020204030204" pitchFamily="34" charset="0"/>
                <a:cs typeface="Calibri Light" panose="020F0302020204030204" pitchFamily="34" charset="0"/>
              </a:rPr>
              <a:t> </a:t>
            </a:r>
            <a:r>
              <a:rPr lang="el-GR" dirty="0" smtClean="0">
                <a:solidFill>
                  <a:schemeClr val="accent1">
                    <a:lumMod val="50000"/>
                  </a:schemeClr>
                </a:solidFill>
                <a:latin typeface="Calibri Light" panose="020F0302020204030204" pitchFamily="34" charset="0"/>
                <a:cs typeface="Calibri Light" panose="020F0302020204030204" pitchFamily="34" charset="0"/>
              </a:rPr>
              <a:t>με τρεις διαμέτρους συν ένα μικρό υπόλοιπο που</a:t>
            </a:r>
            <a:r>
              <a:rPr lang="el-GR" dirty="0">
                <a:solidFill>
                  <a:schemeClr val="accent1">
                    <a:lumMod val="50000"/>
                  </a:schemeClr>
                </a:solidFill>
                <a:latin typeface="Calibri Light" panose="020F0302020204030204" pitchFamily="34" charset="0"/>
                <a:cs typeface="Calibri Light" panose="020F0302020204030204" pitchFamily="34" charset="0"/>
              </a:rPr>
              <a:t> </a:t>
            </a:r>
            <a:r>
              <a:rPr lang="el-GR" dirty="0" smtClean="0">
                <a:solidFill>
                  <a:schemeClr val="accent1">
                    <a:lumMod val="50000"/>
                  </a:schemeClr>
                </a:solidFill>
                <a:latin typeface="Calibri Light" panose="020F0302020204030204" pitchFamily="34" charset="0"/>
                <a:cs typeface="Calibri Light" panose="020F0302020204030204" pitchFamily="34" charset="0"/>
              </a:rPr>
              <a:t>υπολογίστηκε ίσο με 0,14</a:t>
            </a:r>
            <a:r>
              <a:rPr lang="el-GR" dirty="0">
                <a:solidFill>
                  <a:schemeClr val="accent1">
                    <a:lumMod val="50000"/>
                  </a:schemeClr>
                </a:solidFill>
                <a:latin typeface="Calibri Light" panose="020F0302020204030204" pitchFamily="34" charset="0"/>
                <a:cs typeface="Calibri Light" panose="020F0302020204030204" pitchFamily="34" charset="0"/>
              </a:rPr>
              <a:t>. </a:t>
            </a:r>
            <a:r>
              <a:rPr lang="el-GR" dirty="0" smtClean="0">
                <a:solidFill>
                  <a:schemeClr val="accent1">
                    <a:lumMod val="50000"/>
                  </a:schemeClr>
                </a:solidFill>
                <a:latin typeface="Calibri Light" panose="020F0302020204030204" pitchFamily="34" charset="0"/>
                <a:cs typeface="Calibri Light" panose="020F0302020204030204" pitchFamily="34" charset="0"/>
              </a:rPr>
              <a:t>Όλο μαζί</a:t>
            </a:r>
            <a:r>
              <a:rPr lang="el-GR" dirty="0">
                <a:solidFill>
                  <a:schemeClr val="accent1">
                    <a:lumMod val="50000"/>
                  </a:schemeClr>
                </a:solidFill>
                <a:latin typeface="Calibri Light" panose="020F0302020204030204" pitchFamily="34" charset="0"/>
                <a:cs typeface="Calibri Light" panose="020F0302020204030204" pitchFamily="34" charset="0"/>
              </a:rPr>
              <a:t>, </a:t>
            </a:r>
            <a:r>
              <a:rPr lang="el-GR" dirty="0" smtClean="0">
                <a:solidFill>
                  <a:schemeClr val="accent1">
                    <a:lumMod val="50000"/>
                  </a:schemeClr>
                </a:solidFill>
                <a:latin typeface="Calibri Light" panose="020F0302020204030204" pitchFamily="34" charset="0"/>
                <a:cs typeface="Calibri Light" panose="020F0302020204030204" pitchFamily="34" charset="0"/>
              </a:rPr>
              <a:t>3,14</a:t>
            </a:r>
            <a:r>
              <a:rPr lang="el-GR" dirty="0" smtClean="0">
                <a:latin typeface="Calibri Light" panose="020F0302020204030204" pitchFamily="34" charset="0"/>
                <a:cs typeface="Calibri Light" panose="020F0302020204030204" pitchFamily="34" charset="0"/>
              </a:rPr>
              <a:t>. Αυτό ήταν κάτι πραγματικό για</a:t>
            </a:r>
            <a:r>
              <a:rPr lang="el-GR" dirty="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μένα</a:t>
            </a:r>
            <a:r>
              <a:rPr lang="el-GR" dirty="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Το παρακολούθησα και το</a:t>
            </a:r>
            <a:r>
              <a:rPr lang="el-GR" dirty="0">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κατάλαβα.» </a:t>
            </a:r>
            <a:endParaRPr lang="el-GR" dirty="0">
              <a:latin typeface="Calibri Light" panose="020F0302020204030204" pitchFamily="34" charset="0"/>
              <a:cs typeface="Calibri Light" panose="020F0302020204030204" pitchFamily="34" charset="0"/>
            </a:endParaRPr>
          </a:p>
        </p:txBody>
      </p:sp>
      <p:sp>
        <p:nvSpPr>
          <p:cNvPr id="7" name="Επεξήγηση με σύννεφο 6"/>
          <p:cNvSpPr/>
          <p:nvPr/>
        </p:nvSpPr>
        <p:spPr>
          <a:xfrm>
            <a:off x="-108521" y="-11329"/>
            <a:ext cx="8856985" cy="6048672"/>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661009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850106"/>
          </a:xfrm>
        </p:spPr>
        <p:txBody>
          <a:bodyPr/>
          <a:lstStyle/>
          <a:p>
            <a:pPr algn="ctr"/>
            <a:r>
              <a:rPr lang="el-GR" dirty="0"/>
              <a:t> </a:t>
            </a:r>
            <a:r>
              <a:rPr lang="el-GR" dirty="0" smtClean="0">
                <a:latin typeface="Calibri Light" pitchFamily="34" charset="0"/>
              </a:rPr>
              <a:t>ΔΥΣΚΟΛΙΕΣ ΣΤΗ ΓΛΩΣΣΑ</a:t>
            </a:r>
            <a:endParaRPr lang="el-GR" dirty="0">
              <a:latin typeface="Calibri Light" pitchFamily="34" charset="0"/>
            </a:endParaRPr>
          </a:p>
        </p:txBody>
      </p:sp>
      <p:sp>
        <p:nvSpPr>
          <p:cNvPr id="3" name="Θέση περιεχομένου 2"/>
          <p:cNvSpPr>
            <a:spLocks noGrp="1"/>
          </p:cNvSpPr>
          <p:nvPr>
            <p:ph sz="quarter" idx="1"/>
          </p:nvPr>
        </p:nvSpPr>
        <p:spPr>
          <a:xfrm>
            <a:off x="457200" y="1412776"/>
            <a:ext cx="7931224" cy="5061176"/>
          </a:xfrm>
        </p:spPr>
        <p:txBody>
          <a:bodyPr/>
          <a:lstStyle/>
          <a:p>
            <a:pPr algn="just"/>
            <a:r>
              <a:rPr lang="el-GR" dirty="0" smtClean="0">
                <a:latin typeface="Calibri Light" pitchFamily="34" charset="0"/>
              </a:rPr>
              <a:t>ο </a:t>
            </a:r>
            <a:r>
              <a:rPr lang="el-GR" dirty="0">
                <a:latin typeface="Calibri Light" pitchFamily="34" charset="0"/>
              </a:rPr>
              <a:t>εκπαιδευτικός μπορεί να χρησιμοποιήσει ιστορία σε κόμικς που περιέχει διάλογο</a:t>
            </a:r>
          </a:p>
          <a:p>
            <a:pPr algn="just"/>
            <a:r>
              <a:rPr lang="el-GR" dirty="0" smtClean="0">
                <a:latin typeface="Calibri Light" pitchFamily="34" charset="0"/>
              </a:rPr>
              <a:t>να </a:t>
            </a:r>
            <a:r>
              <a:rPr lang="el-GR" dirty="0">
                <a:latin typeface="Calibri Light" pitchFamily="34" charset="0"/>
              </a:rPr>
              <a:t>διδάξει κατάλληλες λεκτικές δομές για το ξεκίνημα συζήτησης</a:t>
            </a:r>
          </a:p>
          <a:p>
            <a:pPr algn="just"/>
            <a:r>
              <a:rPr lang="el-GR" dirty="0" smtClean="0">
                <a:latin typeface="Calibri Light" pitchFamily="34" charset="0"/>
              </a:rPr>
              <a:t>να </a:t>
            </a:r>
            <a:r>
              <a:rPr lang="el-GR" dirty="0">
                <a:latin typeface="Calibri Light" pitchFamily="34" charset="0"/>
              </a:rPr>
              <a:t>διδάξει στους μαθητές τρόπους για να ζητούν βοήθεια όταν μπερδεύονται</a:t>
            </a:r>
          </a:p>
          <a:p>
            <a:pPr algn="just"/>
            <a:r>
              <a:rPr lang="el-GR" dirty="0" smtClean="0">
                <a:latin typeface="Calibri Light" pitchFamily="34" charset="0"/>
              </a:rPr>
              <a:t>να </a:t>
            </a:r>
            <a:r>
              <a:rPr lang="el-GR" dirty="0">
                <a:latin typeface="Calibri Light" pitchFamily="34" charset="0"/>
              </a:rPr>
              <a:t>διδάξει τρόπους διεξαγωγής μιας συζήτησης σε μικρές ομάδες</a:t>
            </a:r>
          </a:p>
          <a:p>
            <a:pPr algn="just"/>
            <a:r>
              <a:rPr lang="el-GR" dirty="0" smtClean="0">
                <a:latin typeface="Calibri Light" pitchFamily="34" charset="0"/>
              </a:rPr>
              <a:t>να </a:t>
            </a:r>
            <a:r>
              <a:rPr lang="el-GR" dirty="0">
                <a:latin typeface="Calibri Light" pitchFamily="34" charset="0"/>
              </a:rPr>
              <a:t>διδάξει κανόνες σε σχέση με την εναλλαγή σειράς στην συζήτηση και σε σχέση με το πότε απαντώ, διακόπτω ή αλλάζω θέμα</a:t>
            </a:r>
          </a:p>
        </p:txBody>
      </p:sp>
    </p:spTree>
    <p:extLst>
      <p:ext uri="{BB962C8B-B14F-4D97-AF65-F5344CB8AC3E}">
        <p14:creationId xmlns:p14="http://schemas.microsoft.com/office/powerpoint/2010/main" xmlns="" val="624778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404664"/>
            <a:ext cx="8291264" cy="6069288"/>
          </a:xfrm>
        </p:spPr>
        <p:txBody>
          <a:bodyPr>
            <a:normAutofit/>
          </a:bodyPr>
          <a:lstStyle/>
          <a:p>
            <a:pPr algn="just"/>
            <a:r>
              <a:rPr lang="el-GR" dirty="0" smtClean="0">
                <a:latin typeface="Calibri Light" pitchFamily="34" charset="0"/>
              </a:rPr>
              <a:t>να </a:t>
            </a:r>
            <a:r>
              <a:rPr lang="el-GR" dirty="0">
                <a:latin typeface="Calibri Light" pitchFamily="34" charset="0"/>
              </a:rPr>
              <a:t>χρησιμοποιήσει μαγνητοφωνημένες συζητήσεις, καθώς και συζητήσεις σε video</a:t>
            </a:r>
          </a:p>
          <a:p>
            <a:pPr algn="just"/>
            <a:r>
              <a:rPr lang="el-GR" dirty="0" smtClean="0">
                <a:latin typeface="Calibri Light" pitchFamily="34" charset="0"/>
              </a:rPr>
              <a:t>να </a:t>
            </a:r>
            <a:r>
              <a:rPr lang="el-GR" dirty="0">
                <a:latin typeface="Calibri Light" pitchFamily="34" charset="0"/>
              </a:rPr>
              <a:t>εξηγήσει τις μεταφορές και τις λέξεις με διπλές σημασίες</a:t>
            </a:r>
          </a:p>
          <a:p>
            <a:pPr algn="just"/>
            <a:r>
              <a:rPr lang="el-GR" dirty="0" smtClean="0">
                <a:latin typeface="Calibri Light" pitchFamily="34" charset="0"/>
              </a:rPr>
              <a:t>να </a:t>
            </a:r>
            <a:r>
              <a:rPr lang="el-GR" dirty="0">
                <a:latin typeface="Calibri Light" pitchFamily="34" charset="0"/>
              </a:rPr>
              <a:t>ενθαρρύνει τους μαθητές να ζητούν την επανάληψη ή την απλοποίηση μιας οδηγίας, ή την οδηγία γραπτώς αν δεν την κατανοεί</a:t>
            </a:r>
          </a:p>
          <a:p>
            <a:pPr algn="just"/>
            <a:r>
              <a:rPr lang="el-GR" dirty="0" smtClean="0">
                <a:latin typeface="Calibri Light" pitchFamily="34" charset="0"/>
              </a:rPr>
              <a:t>να </a:t>
            </a:r>
            <a:r>
              <a:rPr lang="el-GR" dirty="0">
                <a:latin typeface="Calibri Light" pitchFamily="34" charset="0"/>
              </a:rPr>
              <a:t>σταματά κάθε φορά που δίνει οδηγίες για να ελέγξει την κατανόησή τους</a:t>
            </a:r>
          </a:p>
          <a:p>
            <a:pPr algn="just"/>
            <a:r>
              <a:rPr lang="el-GR" dirty="0" smtClean="0">
                <a:latin typeface="Calibri Light" pitchFamily="34" charset="0"/>
              </a:rPr>
              <a:t>να </a:t>
            </a:r>
            <a:r>
              <a:rPr lang="el-GR" dirty="0">
                <a:latin typeface="Calibri Light" pitchFamily="34" charset="0"/>
              </a:rPr>
              <a:t>περιορίζει τις προφορικές ερωτήσεις στον αριθμό που μπορεί να ανταποκριθεί ο μαθητής</a:t>
            </a:r>
          </a:p>
          <a:p>
            <a:pPr algn="just"/>
            <a:r>
              <a:rPr lang="el-GR" dirty="0" smtClean="0">
                <a:latin typeface="Calibri Light" pitchFamily="34" charset="0"/>
              </a:rPr>
              <a:t>να </a:t>
            </a:r>
            <a:r>
              <a:rPr lang="el-GR" dirty="0">
                <a:latin typeface="Calibri Light" pitchFamily="34" charset="0"/>
              </a:rPr>
              <a:t>δείχνει video για να μπορούν οι μαθητές να αναγνωρίσουν τις εκφράσεις του προσώπου και τις σημασίες τους </a:t>
            </a:r>
          </a:p>
          <a:p>
            <a:endParaRPr lang="el-GR" dirty="0"/>
          </a:p>
        </p:txBody>
      </p:sp>
    </p:spTree>
    <p:extLst>
      <p:ext uri="{BB962C8B-B14F-4D97-AF65-F5344CB8AC3E}">
        <p14:creationId xmlns:p14="http://schemas.microsoft.com/office/powerpoint/2010/main" xmlns="" val="3625922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7467600" cy="634082"/>
          </a:xfrm>
        </p:spPr>
        <p:txBody>
          <a:bodyPr/>
          <a:lstStyle/>
          <a:p>
            <a:pPr algn="ctr"/>
            <a:r>
              <a:rPr lang="el-GR" dirty="0" smtClean="0">
                <a:latin typeface="Calibri Light" panose="020F0302020204030204" pitchFamily="34" charset="0"/>
                <a:cs typeface="Calibri Light" panose="020F0302020204030204" pitchFamily="34" charset="0"/>
              </a:rPr>
              <a:t>ΣΥΝΟΠΤΙΚΑ</a:t>
            </a:r>
            <a:endParaRPr lang="el-GR"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sz="quarter" idx="1"/>
          </p:nvPr>
        </p:nvSpPr>
        <p:spPr>
          <a:xfrm>
            <a:off x="457200" y="908720"/>
            <a:ext cx="8219256" cy="5565232"/>
          </a:xfrm>
        </p:spPr>
        <p:txBody>
          <a:bodyPr>
            <a:normAutofit fontScale="62500" lnSpcReduction="20000"/>
          </a:bodyPr>
          <a:lstStyle/>
          <a:p>
            <a:endParaRPr lang="en-US" dirty="0" smtClean="0"/>
          </a:p>
          <a:p>
            <a:r>
              <a:rPr lang="el-GR" sz="3400" dirty="0" smtClean="0">
                <a:latin typeface="Calibri Light" panose="020F0302020204030204" pitchFamily="34" charset="0"/>
                <a:cs typeface="Calibri Light" panose="020F0302020204030204" pitchFamily="34" charset="0"/>
              </a:rPr>
              <a:t>Διαβάστε </a:t>
            </a:r>
            <a:r>
              <a:rPr lang="el-GR" sz="3400" dirty="0">
                <a:latin typeface="Calibri Light" panose="020F0302020204030204" pitchFamily="34" charset="0"/>
                <a:cs typeface="Calibri Light" panose="020F0302020204030204" pitchFamily="34" charset="0"/>
              </a:rPr>
              <a:t>το ιστορικό του μαθητή και τη διάγνωση από το αρμόδιο ΚΕΔΔΥ.</a:t>
            </a:r>
          </a:p>
          <a:p>
            <a:r>
              <a:rPr lang="el-GR" sz="3400" dirty="0" smtClean="0">
                <a:latin typeface="Calibri Light" panose="020F0302020204030204" pitchFamily="34" charset="0"/>
                <a:cs typeface="Calibri Light" panose="020F0302020204030204" pitchFamily="34" charset="0"/>
              </a:rPr>
              <a:t>Αρχικά </a:t>
            </a:r>
            <a:r>
              <a:rPr lang="el-GR" sz="3400" dirty="0">
                <a:latin typeface="Calibri Light" panose="020F0302020204030204" pitchFamily="34" charset="0"/>
                <a:cs typeface="Calibri Light" panose="020F0302020204030204" pitchFamily="34" charset="0"/>
              </a:rPr>
              <a:t>παρατηρήστε και αξιολογήστε τις μαθησιακές και κοινωνικές του ανάγκες.</a:t>
            </a:r>
          </a:p>
          <a:p>
            <a:r>
              <a:rPr lang="el-GR" sz="3400" dirty="0" smtClean="0">
                <a:latin typeface="Calibri Light" panose="020F0302020204030204" pitchFamily="34" charset="0"/>
                <a:cs typeface="Calibri Light" panose="020F0302020204030204" pitchFamily="34" charset="0"/>
              </a:rPr>
              <a:t>Τοποθετήστε </a:t>
            </a:r>
            <a:r>
              <a:rPr lang="el-GR" sz="3400" dirty="0">
                <a:latin typeface="Calibri Light" panose="020F0302020204030204" pitchFamily="34" charset="0"/>
                <a:cs typeface="Calibri Light" panose="020F0302020204030204" pitchFamily="34" charset="0"/>
              </a:rPr>
              <a:t>εφικτούς μαθησιακούς στόχους και ανάλογους με τις δυνατότητες του μαθητή.</a:t>
            </a:r>
          </a:p>
          <a:p>
            <a:r>
              <a:rPr lang="el-GR" sz="3400" dirty="0" smtClean="0">
                <a:latin typeface="Calibri Light" panose="020F0302020204030204" pitchFamily="34" charset="0"/>
                <a:cs typeface="Calibri Light" panose="020F0302020204030204" pitchFamily="34" charset="0"/>
              </a:rPr>
              <a:t> </a:t>
            </a:r>
            <a:r>
              <a:rPr lang="el-GR" sz="3400" dirty="0">
                <a:latin typeface="Calibri Light" panose="020F0302020204030204" pitchFamily="34" charset="0"/>
                <a:cs typeface="Calibri Light" panose="020F0302020204030204" pitchFamily="34" charset="0"/>
              </a:rPr>
              <a:t>Κατανοήστε το άγχος ή οποιαδήποτε συμπεριφορά από μέρος των γονέων, καθώς σημαντικό ρόλο για την εκπαίδευση του παιδιού διαδραματίζει η επαφή του εκπαιδευτικού με τους γονείς του μαθητή.</a:t>
            </a:r>
          </a:p>
          <a:p>
            <a:r>
              <a:rPr lang="el-GR" sz="3400" dirty="0" smtClean="0">
                <a:latin typeface="Calibri Light" panose="020F0302020204030204" pitchFamily="34" charset="0"/>
                <a:cs typeface="Calibri Light" panose="020F0302020204030204" pitchFamily="34" charset="0"/>
              </a:rPr>
              <a:t> </a:t>
            </a:r>
            <a:r>
              <a:rPr lang="el-GR" sz="3400" dirty="0">
                <a:latin typeface="Calibri Light" panose="020F0302020204030204" pitchFamily="34" charset="0"/>
                <a:cs typeface="Calibri Light" panose="020F0302020204030204" pitchFamily="34" charset="0"/>
              </a:rPr>
              <a:t>Προστατεύστε το μαθητή από σχολικό εκφοβισμό, λεκτική βία, στιγματισμό, εμπαιγμό από τους συμμαθητές του. Αυτό είναι εφικτό όταν είστε παρατηρητικός και οργανωτικός, αφού στην αρχή της σχολικής χρονιάς μπορείτε να οργανώσετε μια ημέρα ευαισθητοποίησης για τα άτομα με ειδικές ανάγκες.</a:t>
            </a:r>
          </a:p>
          <a:p>
            <a:r>
              <a:rPr lang="el-GR" sz="3400" dirty="0" smtClean="0">
                <a:latin typeface="Calibri Light" panose="020F0302020204030204" pitchFamily="34" charset="0"/>
                <a:cs typeface="Calibri Light" panose="020F0302020204030204" pitchFamily="34" charset="0"/>
              </a:rPr>
              <a:t>Η </a:t>
            </a:r>
            <a:r>
              <a:rPr lang="el-GR" sz="3400" dirty="0">
                <a:latin typeface="Calibri Light" panose="020F0302020204030204" pitchFamily="34" charset="0"/>
                <a:cs typeface="Calibri Light" panose="020F0302020204030204" pitchFamily="34" charset="0"/>
              </a:rPr>
              <a:t>κατανόηση του μαθητή δεν συμβαδίζει πάντα με την εκφραστική του ικανότητα, για αυτό το λόγο είναι σπουδαίο να ελέγχεται η κατανόηση του λόγου</a:t>
            </a:r>
            <a:r>
              <a:rPr lang="el-GR" sz="3400" dirty="0" smtClean="0">
                <a:latin typeface="Calibri Light" panose="020F0302020204030204" pitchFamily="34" charset="0"/>
                <a:cs typeface="Calibri Light" panose="020F0302020204030204" pitchFamily="34" charset="0"/>
              </a:rPr>
              <a:t>.</a:t>
            </a:r>
            <a:endParaRPr lang="el-GR" sz="3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xmlns="" val="3691367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260648"/>
            <a:ext cx="7787208" cy="6213304"/>
          </a:xfrm>
        </p:spPr>
        <p:txBody>
          <a:bodyPr>
            <a:normAutofit fontScale="92500" lnSpcReduction="20000"/>
          </a:bodyPr>
          <a:lstStyle/>
          <a:p>
            <a:endParaRPr lang="el-GR" dirty="0" smtClean="0"/>
          </a:p>
          <a:p>
            <a:pPr algn="just"/>
            <a:r>
              <a:rPr lang="el-GR" dirty="0" smtClean="0">
                <a:latin typeface="Calibri Light" panose="020F0302020204030204" pitchFamily="34" charset="0"/>
                <a:cs typeface="Calibri Light" panose="020F0302020204030204" pitchFamily="34" charset="0"/>
              </a:rPr>
              <a:t>Παρέχετε </a:t>
            </a:r>
            <a:r>
              <a:rPr lang="el-GR" dirty="0">
                <a:latin typeface="Calibri Light" panose="020F0302020204030204" pitchFamily="34" charset="0"/>
                <a:cs typeface="Calibri Light" panose="020F0302020204030204" pitchFamily="34" charset="0"/>
              </a:rPr>
              <a:t>δυνατότητα συνεργατικής μάθησης, η οποία θα προβάλλει τις ικανότητες του μαθητή στους συμμαθητές του</a:t>
            </a:r>
            <a:r>
              <a:rPr lang="el-GR" dirty="0" smtClean="0">
                <a:latin typeface="Calibri Light" panose="020F0302020204030204" pitchFamily="34" charset="0"/>
                <a:cs typeface="Calibri Light" panose="020F0302020204030204" pitchFamily="34" charset="0"/>
              </a:rPr>
              <a:t>.</a:t>
            </a:r>
          </a:p>
          <a:p>
            <a:pPr algn="just"/>
            <a:r>
              <a:rPr lang="el-GR" dirty="0">
                <a:latin typeface="Calibri Light" panose="020F0302020204030204" pitchFamily="34" charset="0"/>
                <a:cs typeface="Calibri Light" panose="020F0302020204030204" pitchFamily="34" charset="0"/>
              </a:rPr>
              <a:t>Αξιολογείστε την ικανότητα του μαθητή να κάνει χρήση του επικοινωνιακού λόγου και στη συνέχεια εκπαιδεύστε το σε κοινωνικές δεξιότητες, όπως να αρχίζει μια συζήτηση, να περιμένει τη σειρά του για να μιλήσει, να δίνει τις κατάλληλες απαντήσεις</a:t>
            </a:r>
            <a:r>
              <a:rPr lang="el-GR" dirty="0" smtClean="0">
                <a:latin typeface="Calibri Light" panose="020F0302020204030204" pitchFamily="34" charset="0"/>
                <a:cs typeface="Calibri Light" panose="020F0302020204030204" pitchFamily="34" charset="0"/>
              </a:rPr>
              <a:t>.</a:t>
            </a:r>
            <a:endParaRPr lang="el-GR" dirty="0">
              <a:latin typeface="Calibri Light" panose="020F0302020204030204" pitchFamily="34" charset="0"/>
              <a:cs typeface="Calibri Light" panose="020F0302020204030204" pitchFamily="34" charset="0"/>
            </a:endParaRPr>
          </a:p>
          <a:p>
            <a:pPr algn="just"/>
            <a:r>
              <a:rPr lang="el-GR" dirty="0" smtClean="0">
                <a:latin typeface="Calibri Light" panose="020F0302020204030204" pitchFamily="34" charset="0"/>
                <a:cs typeface="Calibri Light" panose="020F0302020204030204" pitchFamily="34" charset="0"/>
              </a:rPr>
              <a:t>Επιβραβεύστε </a:t>
            </a:r>
            <a:r>
              <a:rPr lang="el-GR" dirty="0">
                <a:latin typeface="Calibri Light" panose="020F0302020204030204" pitchFamily="34" charset="0"/>
                <a:cs typeface="Calibri Light" panose="020F0302020204030204" pitchFamily="34" charset="0"/>
              </a:rPr>
              <a:t>τους συμμαθητές όταν συμπεριφέρονται με σεβασμό στο παιδί με σύνδρομο </a:t>
            </a:r>
            <a:r>
              <a:rPr lang="en-US" dirty="0" err="1" smtClean="0">
                <a:latin typeface="Calibri Light" panose="020F0302020204030204" pitchFamily="34" charset="0"/>
                <a:cs typeface="Calibri Light" panose="020F0302020204030204" pitchFamily="34" charset="0"/>
              </a:rPr>
              <a:t>Asperger</a:t>
            </a:r>
            <a:r>
              <a:rPr lang="el-GR" dirty="0" smtClean="0">
                <a:latin typeface="Calibri Light" panose="020F0302020204030204" pitchFamily="34" charset="0"/>
                <a:cs typeface="Calibri Light" panose="020F0302020204030204" pitchFamily="34" charset="0"/>
              </a:rPr>
              <a:t>.</a:t>
            </a:r>
            <a:endParaRPr lang="en-US" dirty="0" smtClean="0">
              <a:latin typeface="Calibri Light" panose="020F0302020204030204" pitchFamily="34" charset="0"/>
              <a:cs typeface="Calibri Light" panose="020F0302020204030204" pitchFamily="34" charset="0"/>
            </a:endParaRPr>
          </a:p>
          <a:p>
            <a:pPr algn="just"/>
            <a:r>
              <a:rPr lang="el-GR" dirty="0">
                <a:latin typeface="Calibri Light" panose="020F0302020204030204" pitchFamily="34" charset="0"/>
                <a:cs typeface="Calibri Light" panose="020F0302020204030204" pitchFamily="34" charset="0"/>
              </a:rPr>
              <a:t>Παρέχεται θετική ενίσχυση για συμμετοχή του μαθητή στις δραστηριότητες της τάξης, έτσι ώστε να ενισχυθεί η αυτοεκτίμηση και η αυτοπεποίθηση του.</a:t>
            </a:r>
          </a:p>
          <a:p>
            <a:pPr algn="just"/>
            <a:r>
              <a:rPr lang="el-GR" dirty="0" smtClean="0">
                <a:latin typeface="Calibri Light" panose="020F0302020204030204" pitchFamily="34" charset="0"/>
                <a:cs typeface="Calibri Light" panose="020F0302020204030204" pitchFamily="34" charset="0"/>
              </a:rPr>
              <a:t> </a:t>
            </a:r>
            <a:r>
              <a:rPr lang="el-GR" dirty="0">
                <a:latin typeface="Calibri Light" panose="020F0302020204030204" pitchFamily="34" charset="0"/>
                <a:cs typeface="Calibri Light" panose="020F0302020204030204" pitchFamily="34" charset="0"/>
              </a:rPr>
              <a:t>Λειτουργείστε ως μονωτές της διάσπασης προσοχής του μαθητή, μέσω της άμεσης οπτικής επαφής, της τοποθέτησης του κοντά στην έδρα, μακρά από παράθυρα και πόρτες και τοποθετώντας στο ίδιο θρανίο έναν επιμελή μαθητή.</a:t>
            </a:r>
          </a:p>
          <a:p>
            <a:pPr algn="just"/>
            <a:r>
              <a:rPr lang="el-GR" dirty="0" smtClean="0">
                <a:latin typeface="Calibri Light" panose="020F0302020204030204" pitchFamily="34" charset="0"/>
                <a:cs typeface="Calibri Light" panose="020F0302020204030204" pitchFamily="34" charset="0"/>
              </a:rPr>
              <a:t>Οργανώστε </a:t>
            </a:r>
            <a:r>
              <a:rPr lang="el-GR" dirty="0">
                <a:latin typeface="Calibri Light" panose="020F0302020204030204" pitchFamily="34" charset="0"/>
                <a:cs typeface="Calibri Light" panose="020F0302020204030204" pitchFamily="34" charset="0"/>
              </a:rPr>
              <a:t>ένα προβλέψιμο και ασφαλές περιβάλλον και προσφέρετε μια σταθερή καθημερινή ρουτίνα.</a:t>
            </a:r>
          </a:p>
        </p:txBody>
      </p:sp>
    </p:spTree>
    <p:extLst>
      <p:ext uri="{BB962C8B-B14F-4D97-AF65-F5344CB8AC3E}">
        <p14:creationId xmlns:p14="http://schemas.microsoft.com/office/powerpoint/2010/main" xmlns="" val="3180492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548680"/>
            <a:ext cx="6498899" cy="4871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722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a:xfrm>
            <a:off x="457200" y="274638"/>
            <a:ext cx="7467600" cy="922337"/>
          </a:xfrm>
        </p:spPr>
        <p:txBody>
          <a:bodyPr/>
          <a:lstStyle/>
          <a:p>
            <a:pPr algn="ctr" eaLnBrk="1" fontAlgn="auto" hangingPunct="1">
              <a:spcAft>
                <a:spcPts val="0"/>
              </a:spcAft>
              <a:defRPr/>
            </a:pPr>
            <a:r>
              <a:rPr lang="el-GR" sz="4000" dirty="0" smtClean="0">
                <a:latin typeface="Calibri Light" pitchFamily="34" charset="0"/>
              </a:rPr>
              <a:t>ΠΛΑΙΣΙΟ ΕΠΙΚΟΙΝΩΝΙΑΣ</a:t>
            </a:r>
            <a:r>
              <a:rPr lang="el-GR" dirty="0" smtClean="0"/>
              <a:t> </a:t>
            </a:r>
          </a:p>
        </p:txBody>
      </p:sp>
      <p:sp>
        <p:nvSpPr>
          <p:cNvPr id="3" name="Θέση περιεχομένου 2"/>
          <p:cNvSpPr>
            <a:spLocks noGrp="1"/>
          </p:cNvSpPr>
          <p:nvPr>
            <p:ph sz="quarter" idx="1"/>
          </p:nvPr>
        </p:nvSpPr>
        <p:spPr>
          <a:xfrm>
            <a:off x="215900" y="1412875"/>
            <a:ext cx="8712200" cy="4713288"/>
          </a:xfrm>
        </p:spPr>
        <p:txBody>
          <a:bodyPr>
            <a:normAutofit lnSpcReduction="10000"/>
          </a:bodyPr>
          <a:lstStyle/>
          <a:p>
            <a:pPr marL="0" indent="0" algn="just" eaLnBrk="1" fontAlgn="auto" hangingPunct="1">
              <a:lnSpc>
                <a:spcPct val="105000"/>
              </a:lnSpc>
              <a:spcAft>
                <a:spcPts val="800"/>
              </a:spcAft>
              <a:buFontTx/>
              <a:buNone/>
              <a:defRPr/>
            </a:pPr>
            <a:r>
              <a:rPr lang="el-GR" sz="2000" kern="50" dirty="0">
                <a:solidFill>
                  <a:srgbClr val="000000"/>
                </a:solidFill>
                <a:latin typeface="Calibri Light"/>
                <a:ea typeface="WenQuanYi Zen Hei"/>
              </a:rPr>
              <a:t>Η επικοινωνία δεν είναι </a:t>
            </a:r>
            <a:r>
              <a:rPr lang="el-GR" sz="2000" kern="50" dirty="0" smtClean="0">
                <a:solidFill>
                  <a:srgbClr val="000000"/>
                </a:solidFill>
                <a:latin typeface="Calibri Light"/>
                <a:ea typeface="WenQuanYi Zen Hei"/>
              </a:rPr>
              <a:t>εύκολη </a:t>
            </a:r>
            <a:r>
              <a:rPr lang="el-GR" sz="2000" kern="50" dirty="0">
                <a:solidFill>
                  <a:srgbClr val="000000"/>
                </a:solidFill>
                <a:latin typeface="Calibri Light"/>
                <a:ea typeface="WenQuanYi Zen Hei"/>
              </a:rPr>
              <a:t>και όλοι μας πιθανόν να είχαμε εμπειρίες όπου η επικοινωνία μας απέτυχε ή έπεσε πάνω σε ένα εμπόδιο. </a:t>
            </a:r>
            <a:endParaRPr lang="el-GR" sz="2000" kern="50" dirty="0" smtClean="0">
              <a:solidFill>
                <a:srgbClr val="000000"/>
              </a:solidFill>
              <a:latin typeface="Calibri Light"/>
              <a:ea typeface="WenQuanYi Zen Hei"/>
            </a:endParaRPr>
          </a:p>
          <a:p>
            <a:pPr marL="0" indent="0" algn="just" eaLnBrk="1" fontAlgn="auto" hangingPunct="1">
              <a:lnSpc>
                <a:spcPct val="105000"/>
              </a:lnSpc>
              <a:spcAft>
                <a:spcPts val="800"/>
              </a:spcAft>
              <a:buFontTx/>
              <a:buNone/>
              <a:defRPr/>
            </a:pPr>
            <a:r>
              <a:rPr lang="el-GR" sz="2000" kern="50" dirty="0" smtClean="0">
                <a:solidFill>
                  <a:srgbClr val="000000"/>
                </a:solidFill>
                <a:latin typeface="Calibri Light"/>
                <a:ea typeface="WenQuanYi Zen Hei"/>
              </a:rPr>
              <a:t>Η </a:t>
            </a:r>
            <a:r>
              <a:rPr lang="el-GR" sz="2000" kern="50" dirty="0">
                <a:solidFill>
                  <a:srgbClr val="000000"/>
                </a:solidFill>
                <a:latin typeface="Calibri Light"/>
                <a:ea typeface="WenQuanYi Zen Hei"/>
              </a:rPr>
              <a:t>φτωχή επικοινωνία μπορεί να σπαταλήσει χρόνο και ενέργεια, και να προκαλέσει σύγκρουση μεταξύ των ατόμων. </a:t>
            </a:r>
            <a:endParaRPr lang="el-GR" sz="2000" kern="50" dirty="0" smtClean="0">
              <a:solidFill>
                <a:srgbClr val="000000"/>
              </a:solidFill>
              <a:latin typeface="Calibri Light"/>
              <a:ea typeface="WenQuanYi Zen Hei"/>
            </a:endParaRPr>
          </a:p>
          <a:p>
            <a:pPr marL="0" indent="0" algn="just" eaLnBrk="1" fontAlgn="auto" hangingPunct="1">
              <a:lnSpc>
                <a:spcPct val="105000"/>
              </a:lnSpc>
              <a:spcAft>
                <a:spcPts val="800"/>
              </a:spcAft>
              <a:buFontTx/>
              <a:buNone/>
              <a:defRPr/>
            </a:pPr>
            <a:r>
              <a:rPr lang="el-GR" sz="2000" kern="50" dirty="0" smtClean="0">
                <a:solidFill>
                  <a:srgbClr val="000000"/>
                </a:solidFill>
                <a:latin typeface="Calibri Light"/>
                <a:ea typeface="WenQuanYi Zen Hei"/>
              </a:rPr>
              <a:t>Ας </a:t>
            </a:r>
            <a:r>
              <a:rPr lang="el-GR" sz="2000" kern="50" dirty="0">
                <a:solidFill>
                  <a:srgbClr val="000000"/>
                </a:solidFill>
                <a:latin typeface="Calibri Light"/>
                <a:ea typeface="WenQuanYi Zen Hei"/>
              </a:rPr>
              <a:t>σκεφτούμε πώς μπορούμε να επωφεληθούμε από την βελτίωση των δεξιοτήτων επικοινωνίας: </a:t>
            </a:r>
            <a:endParaRPr lang="el-GR" sz="2000" kern="50" dirty="0" smtClean="0">
              <a:solidFill>
                <a:srgbClr val="000000"/>
              </a:solidFill>
              <a:latin typeface="Calibri Light"/>
              <a:ea typeface="WenQuanYi Zen Hei"/>
            </a:endParaRPr>
          </a:p>
          <a:p>
            <a:pPr marL="274320" indent="-274320" algn="just" eaLnBrk="1" fontAlgn="auto" hangingPunct="1">
              <a:lnSpc>
                <a:spcPct val="105000"/>
              </a:lnSpc>
              <a:spcAft>
                <a:spcPts val="800"/>
              </a:spcAft>
              <a:buFont typeface="Symbol" pitchFamily="18" charset="2"/>
              <a:buChar char="®"/>
              <a:defRPr/>
            </a:pPr>
            <a:r>
              <a:rPr lang="el-GR" sz="2000" kern="50" dirty="0" smtClean="0">
                <a:solidFill>
                  <a:srgbClr val="000000"/>
                </a:solidFill>
                <a:latin typeface="Calibri Light"/>
                <a:ea typeface="WenQuanYi Zen Hei"/>
              </a:rPr>
              <a:t>πιο σαφής </a:t>
            </a:r>
            <a:r>
              <a:rPr lang="el-GR" sz="2000" kern="50" dirty="0">
                <a:solidFill>
                  <a:srgbClr val="000000"/>
                </a:solidFill>
                <a:latin typeface="Calibri Light"/>
                <a:ea typeface="WenQuanYi Zen Hei"/>
              </a:rPr>
              <a:t>κατανόηση του τι θέλει ο άλλος να </a:t>
            </a:r>
            <a:r>
              <a:rPr lang="el-GR" sz="2000" kern="50" dirty="0" smtClean="0">
                <a:solidFill>
                  <a:srgbClr val="000000"/>
                </a:solidFill>
                <a:latin typeface="Calibri Light"/>
                <a:ea typeface="WenQuanYi Zen Hei"/>
              </a:rPr>
              <a:t>μας </a:t>
            </a:r>
            <a:r>
              <a:rPr lang="el-GR" sz="2000" kern="50" dirty="0">
                <a:solidFill>
                  <a:srgbClr val="000000"/>
                </a:solidFill>
                <a:latin typeface="Calibri Light"/>
                <a:ea typeface="WenQuanYi Zen Hei"/>
              </a:rPr>
              <a:t>πει, </a:t>
            </a:r>
            <a:endParaRPr lang="el-GR" sz="2000" kern="50" dirty="0" smtClean="0">
              <a:solidFill>
                <a:srgbClr val="000000"/>
              </a:solidFill>
              <a:latin typeface="Calibri Light"/>
              <a:ea typeface="WenQuanYi Zen Hei"/>
            </a:endParaRPr>
          </a:p>
          <a:p>
            <a:pPr marL="274320" indent="-274320" algn="just" eaLnBrk="1" fontAlgn="auto" hangingPunct="1">
              <a:lnSpc>
                <a:spcPct val="105000"/>
              </a:lnSpc>
              <a:spcAft>
                <a:spcPts val="800"/>
              </a:spcAft>
              <a:buFont typeface="Symbol" pitchFamily="18" charset="2"/>
              <a:buChar char="®"/>
              <a:defRPr/>
            </a:pPr>
            <a:r>
              <a:rPr lang="el-GR" sz="2000" kern="50" dirty="0" smtClean="0">
                <a:solidFill>
                  <a:srgbClr val="000000"/>
                </a:solidFill>
                <a:latin typeface="Calibri Light"/>
                <a:ea typeface="WenQuanYi Zen Hei"/>
              </a:rPr>
              <a:t>λιγότερες </a:t>
            </a:r>
            <a:r>
              <a:rPr lang="el-GR" sz="2000" kern="50" dirty="0">
                <a:solidFill>
                  <a:srgbClr val="000000"/>
                </a:solidFill>
                <a:latin typeface="Calibri Light"/>
                <a:ea typeface="WenQuanYi Zen Hei"/>
              </a:rPr>
              <a:t>πιθανότητες να μην </a:t>
            </a:r>
            <a:r>
              <a:rPr lang="el-GR" sz="2000" kern="50" dirty="0" smtClean="0">
                <a:solidFill>
                  <a:srgbClr val="000000"/>
                </a:solidFill>
                <a:latin typeface="Calibri Light"/>
                <a:ea typeface="WenQuanYi Zen Hei"/>
              </a:rPr>
              <a:t>μας </a:t>
            </a:r>
            <a:r>
              <a:rPr lang="el-GR" sz="2000" kern="50" dirty="0">
                <a:solidFill>
                  <a:srgbClr val="000000"/>
                </a:solidFill>
                <a:latin typeface="Calibri Light"/>
                <a:ea typeface="WenQuanYi Zen Hei"/>
              </a:rPr>
              <a:t>καταλάβουν, </a:t>
            </a:r>
            <a:endParaRPr lang="el-GR" sz="2000" kern="50" dirty="0" smtClean="0">
              <a:solidFill>
                <a:srgbClr val="000000"/>
              </a:solidFill>
              <a:latin typeface="Calibri Light"/>
              <a:ea typeface="WenQuanYi Zen Hei"/>
            </a:endParaRPr>
          </a:p>
          <a:p>
            <a:pPr marL="274320" indent="-274320" algn="just" eaLnBrk="1" fontAlgn="auto" hangingPunct="1">
              <a:lnSpc>
                <a:spcPct val="105000"/>
              </a:lnSpc>
              <a:spcAft>
                <a:spcPts val="800"/>
              </a:spcAft>
              <a:buFont typeface="Symbol" pitchFamily="18" charset="2"/>
              <a:buChar char="®"/>
              <a:defRPr/>
            </a:pPr>
            <a:r>
              <a:rPr lang="el-GR" sz="2000" kern="50" dirty="0" smtClean="0">
                <a:solidFill>
                  <a:srgbClr val="000000"/>
                </a:solidFill>
                <a:latin typeface="Calibri Light"/>
                <a:ea typeface="WenQuanYi Zen Hei"/>
              </a:rPr>
              <a:t>τα </a:t>
            </a:r>
            <a:r>
              <a:rPr lang="el-GR" sz="2000" kern="50" dirty="0">
                <a:solidFill>
                  <a:srgbClr val="000000"/>
                </a:solidFill>
                <a:latin typeface="Calibri Light"/>
                <a:ea typeface="WenQuanYi Zen Hei"/>
              </a:rPr>
              <a:t>προβλήματα θα μπορέσουν να λυθούν γρηγορότερα, </a:t>
            </a:r>
            <a:endParaRPr lang="el-GR" sz="2000" kern="50" dirty="0" smtClean="0">
              <a:solidFill>
                <a:srgbClr val="000000"/>
              </a:solidFill>
              <a:latin typeface="Calibri Light"/>
              <a:ea typeface="WenQuanYi Zen Hei"/>
            </a:endParaRPr>
          </a:p>
          <a:p>
            <a:pPr marL="274320" indent="-274320" algn="just" eaLnBrk="1" fontAlgn="auto" hangingPunct="1">
              <a:lnSpc>
                <a:spcPct val="105000"/>
              </a:lnSpc>
              <a:spcAft>
                <a:spcPts val="800"/>
              </a:spcAft>
              <a:buFont typeface="Symbol" pitchFamily="18" charset="2"/>
              <a:buChar char="®"/>
              <a:defRPr/>
            </a:pPr>
            <a:r>
              <a:rPr lang="el-GR" sz="2000" kern="50" dirty="0" smtClean="0">
                <a:solidFill>
                  <a:srgbClr val="000000"/>
                </a:solidFill>
                <a:latin typeface="Calibri Light"/>
                <a:ea typeface="WenQuanYi Zen Hei"/>
              </a:rPr>
              <a:t>θα μπορέσουμε </a:t>
            </a:r>
            <a:r>
              <a:rPr lang="el-GR" sz="2000" kern="50" dirty="0">
                <a:solidFill>
                  <a:srgbClr val="000000"/>
                </a:solidFill>
                <a:latin typeface="Calibri Light"/>
                <a:ea typeface="WenQuanYi Zen Hei"/>
              </a:rPr>
              <a:t>να </a:t>
            </a:r>
            <a:r>
              <a:rPr lang="el-GR" sz="2000" kern="50" dirty="0" smtClean="0">
                <a:solidFill>
                  <a:srgbClr val="000000"/>
                </a:solidFill>
                <a:latin typeface="Calibri Light"/>
                <a:ea typeface="WenQuanYi Zen Hei"/>
              </a:rPr>
              <a:t>αναγνωρίσουμε </a:t>
            </a:r>
            <a:r>
              <a:rPr lang="el-GR" sz="2000" kern="50" dirty="0">
                <a:solidFill>
                  <a:srgbClr val="000000"/>
                </a:solidFill>
                <a:latin typeface="Calibri Light"/>
                <a:ea typeface="WenQuanYi Zen Hei"/>
              </a:rPr>
              <a:t>τις ανάγκες των άλλων και να </a:t>
            </a:r>
            <a:r>
              <a:rPr lang="el-GR" sz="2000" kern="50" dirty="0" smtClean="0">
                <a:solidFill>
                  <a:srgbClr val="000000"/>
                </a:solidFill>
                <a:latin typeface="Calibri Light"/>
                <a:ea typeface="WenQuanYi Zen Hei"/>
              </a:rPr>
              <a:t>καταφέρουμε </a:t>
            </a:r>
            <a:r>
              <a:rPr lang="el-GR" sz="2000" kern="50" dirty="0">
                <a:solidFill>
                  <a:srgbClr val="000000"/>
                </a:solidFill>
                <a:latin typeface="Calibri Light"/>
                <a:ea typeface="WenQuanYi Zen Hei"/>
              </a:rPr>
              <a:t>να </a:t>
            </a:r>
            <a:r>
              <a:rPr lang="el-GR" sz="2000" kern="50" dirty="0" smtClean="0">
                <a:solidFill>
                  <a:srgbClr val="000000"/>
                </a:solidFill>
                <a:latin typeface="Calibri Light"/>
                <a:ea typeface="WenQuanYi Zen Hei"/>
              </a:rPr>
              <a:t>επιλύσουμε </a:t>
            </a:r>
            <a:r>
              <a:rPr lang="el-GR" sz="2000" kern="50" dirty="0">
                <a:solidFill>
                  <a:srgbClr val="000000"/>
                </a:solidFill>
                <a:latin typeface="Calibri Light"/>
                <a:ea typeface="WenQuanYi Zen Hei"/>
              </a:rPr>
              <a:t>κάποια σύγκρουση. </a:t>
            </a:r>
            <a:endParaRPr lang="el-GR" sz="2000" kern="50" dirty="0">
              <a:solidFill>
                <a:srgbClr val="000000"/>
              </a:solidFill>
              <a:latin typeface="Calibri"/>
              <a:ea typeface="WenQuanYi Zen Hei"/>
            </a:endParaRPr>
          </a:p>
          <a:p>
            <a:pPr marL="274320" indent="-274320" eaLnBrk="1" fontAlgn="auto" hangingPunct="1">
              <a:spcAft>
                <a:spcPts val="0"/>
              </a:spcAft>
              <a:buFont typeface="Wingdings"/>
              <a:buChar char=""/>
              <a:defRPr/>
            </a:pPr>
            <a:endParaRPr lang="el-GR" sz="2000" dirty="0"/>
          </a:p>
        </p:txBody>
      </p:sp>
    </p:spTree>
    <p:extLst>
      <p:ext uri="{BB962C8B-B14F-4D97-AF65-F5344CB8AC3E}">
        <p14:creationId xmlns:p14="http://schemas.microsoft.com/office/powerpoint/2010/main" xmlns="" val="3502397681"/>
      </p:ext>
    </p:extLst>
  </p:cSld>
  <p:clrMapOvr>
    <a:masterClrMapping/>
  </p:clrMapOvr>
  <p:transition spd="slow">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993775"/>
          </a:xfrm>
        </p:spPr>
        <p:txBody>
          <a:bodyPr/>
          <a:lstStyle/>
          <a:p>
            <a:pPr algn="ctr" eaLnBrk="1" fontAlgn="auto" hangingPunct="1">
              <a:spcAft>
                <a:spcPts val="0"/>
              </a:spcAft>
              <a:defRPr/>
            </a:pPr>
            <a:r>
              <a:rPr lang="el-GR" sz="4000" dirty="0" smtClean="0">
                <a:latin typeface="Calibri Light" pitchFamily="34" charset="0"/>
              </a:rPr>
              <a:t>ΑΠΟΤΕΛΕΣΜΑΤΙΚΗ ΕΠΙΚΟΙΝΩΝΙΑ</a:t>
            </a:r>
          </a:p>
        </p:txBody>
      </p:sp>
      <p:sp>
        <p:nvSpPr>
          <p:cNvPr id="3" name="Θέση περιεχομένου 2"/>
          <p:cNvSpPr>
            <a:spLocks noGrp="1"/>
          </p:cNvSpPr>
          <p:nvPr>
            <p:ph sz="quarter" idx="1"/>
          </p:nvPr>
        </p:nvSpPr>
        <p:spPr>
          <a:xfrm>
            <a:off x="468313" y="1412875"/>
            <a:ext cx="8229600" cy="4895850"/>
          </a:xfrm>
        </p:spPr>
        <p:txBody>
          <a:bodyPr>
            <a:normAutofit/>
          </a:bodyPr>
          <a:lstStyle/>
          <a:p>
            <a:pPr marL="274320" indent="-274320" algn="just" eaLnBrk="1" fontAlgn="auto" hangingPunct="1">
              <a:lnSpc>
                <a:spcPct val="105000"/>
              </a:lnSpc>
              <a:spcAft>
                <a:spcPts val="800"/>
              </a:spcAft>
              <a:buClr>
                <a:schemeClr val="accent5">
                  <a:lumMod val="50000"/>
                </a:schemeClr>
              </a:buClr>
              <a:buFont typeface="Wingdings" pitchFamily="2" charset="2"/>
              <a:buChar char="ü"/>
              <a:defRPr/>
            </a:pPr>
            <a:r>
              <a:rPr lang="el-GR" sz="2200" kern="50" dirty="0" smtClean="0">
                <a:latin typeface="Calibri Light"/>
                <a:ea typeface="WenQuanYi Zen Hei"/>
              </a:rPr>
              <a:t>Ένας καλός ορισμός για την αποτελεσματική επικοινωνία είναι το μοίρασμα του νοήματος και της κατανόησης μεταξύ του ατόμου που στέλνει το μήνυμα και του ατόμου που εισπράττει το μήνυμα. Το στοιχείο κλειδί είναι </a:t>
            </a:r>
            <a:r>
              <a:rPr lang="el-GR" sz="2200" b="1" kern="50" dirty="0" smtClean="0">
                <a:latin typeface="Calibri Light"/>
                <a:ea typeface="WenQuanYi Zen Hei"/>
              </a:rPr>
              <a:t>«κατανόηση».</a:t>
            </a:r>
          </a:p>
          <a:p>
            <a:pPr marL="0" indent="0" algn="just" eaLnBrk="1" fontAlgn="auto" hangingPunct="1">
              <a:lnSpc>
                <a:spcPct val="105000"/>
              </a:lnSpc>
              <a:spcAft>
                <a:spcPts val="800"/>
              </a:spcAft>
              <a:buClr>
                <a:schemeClr val="accent5">
                  <a:lumMod val="50000"/>
                </a:schemeClr>
              </a:buClr>
              <a:buFontTx/>
              <a:buNone/>
              <a:defRPr/>
            </a:pPr>
            <a:endParaRPr lang="el-GR" sz="600" b="1" kern="50" dirty="0" smtClean="0">
              <a:latin typeface="Calibri"/>
              <a:ea typeface="WenQuanYi Zen Hei"/>
            </a:endParaRPr>
          </a:p>
          <a:p>
            <a:pPr marL="274320" indent="-274320" algn="just" eaLnBrk="1" fontAlgn="auto" hangingPunct="1">
              <a:lnSpc>
                <a:spcPct val="105000"/>
              </a:lnSpc>
              <a:spcAft>
                <a:spcPts val="800"/>
              </a:spcAft>
              <a:buClr>
                <a:schemeClr val="accent2">
                  <a:lumMod val="60000"/>
                  <a:lumOff val="40000"/>
                </a:schemeClr>
              </a:buClr>
              <a:buFont typeface="Symbol" pitchFamily="18" charset="2"/>
              <a:buChar char="Þ"/>
              <a:defRPr/>
            </a:pPr>
            <a:r>
              <a:rPr lang="el-GR" sz="1800" kern="50" dirty="0" smtClean="0">
                <a:latin typeface="Calibri Light"/>
                <a:ea typeface="WenQuanYi Zen Hei"/>
              </a:rPr>
              <a:t>Ερώτηση 1: </a:t>
            </a:r>
            <a:r>
              <a:rPr lang="el-GR" sz="1800" b="1" kern="50" dirty="0" smtClean="0">
                <a:latin typeface="Calibri Light"/>
                <a:ea typeface="WenQuanYi Zen Hei"/>
              </a:rPr>
              <a:t>Είχατε κάποιο πρόβλημα επικοινωνίας ή αποτυχία στην επικοινωνία σας; </a:t>
            </a:r>
            <a:endParaRPr lang="el-GR" sz="1800" b="1" kern="50" dirty="0" smtClean="0">
              <a:latin typeface="Calibri"/>
              <a:ea typeface="WenQuanYi Zen Hei"/>
            </a:endParaRPr>
          </a:p>
          <a:p>
            <a:pPr marL="274320" indent="-274320" algn="just" eaLnBrk="1" fontAlgn="auto" hangingPunct="1">
              <a:lnSpc>
                <a:spcPct val="105000"/>
              </a:lnSpc>
              <a:spcAft>
                <a:spcPts val="800"/>
              </a:spcAft>
              <a:buClr>
                <a:schemeClr val="accent2">
                  <a:lumMod val="60000"/>
                  <a:lumOff val="40000"/>
                </a:schemeClr>
              </a:buClr>
              <a:buFont typeface="Symbol" pitchFamily="18" charset="2"/>
              <a:buChar char="Þ"/>
              <a:defRPr/>
            </a:pPr>
            <a:r>
              <a:rPr lang="el-GR" sz="1800" kern="50" dirty="0" smtClean="0">
                <a:latin typeface="Calibri Light"/>
                <a:ea typeface="WenQuanYi Zen Hei"/>
              </a:rPr>
              <a:t>Ερώτηση 2: </a:t>
            </a:r>
            <a:r>
              <a:rPr lang="el-GR" sz="1800" b="1" kern="50" dirty="0" smtClean="0">
                <a:latin typeface="Calibri Light"/>
                <a:ea typeface="WenQuanYi Zen Hei"/>
              </a:rPr>
              <a:t>ήταν μία κακή επικοινωνία εξαιτίας έλλειψης κατανόησης;</a:t>
            </a:r>
            <a:endParaRPr lang="el-GR" sz="1800" b="1" kern="50" dirty="0" smtClean="0">
              <a:latin typeface="Calibri"/>
              <a:ea typeface="WenQuanYi Zen Hei"/>
            </a:endParaRPr>
          </a:p>
          <a:p>
            <a:pPr marL="0" indent="0" algn="just" eaLnBrk="1" fontAlgn="auto" hangingPunct="1">
              <a:lnSpc>
                <a:spcPct val="105000"/>
              </a:lnSpc>
              <a:spcAft>
                <a:spcPts val="800"/>
              </a:spcAft>
              <a:buFontTx/>
              <a:buNone/>
              <a:defRPr/>
            </a:pPr>
            <a:endParaRPr lang="el-GR" sz="1800" kern="50" dirty="0" smtClean="0">
              <a:latin typeface="Calibri Light"/>
              <a:ea typeface="WenQuanYi Zen Hei"/>
            </a:endParaRPr>
          </a:p>
          <a:p>
            <a:pPr marL="0" indent="0" algn="just" eaLnBrk="1" fontAlgn="auto" hangingPunct="1">
              <a:lnSpc>
                <a:spcPct val="105000"/>
              </a:lnSpc>
              <a:spcAft>
                <a:spcPts val="800"/>
              </a:spcAft>
              <a:buFontTx/>
              <a:buNone/>
              <a:defRPr/>
            </a:pPr>
            <a:r>
              <a:rPr lang="el-GR" sz="2200" kern="50" dirty="0" smtClean="0">
                <a:latin typeface="Calibri Light"/>
                <a:ea typeface="WenQuanYi Zen Hei"/>
              </a:rPr>
              <a:t>Επομένως, για να είναι κανείς αποτελεσματικός στην επικοινωνία του θα πρέπει πρώτα απ’ όλα να γίνει κατανοητός σε ποικίλες επικοινωνίες.</a:t>
            </a:r>
            <a:endParaRPr lang="el-GR" sz="2200" kern="50" dirty="0" smtClean="0">
              <a:latin typeface="Calibri"/>
              <a:ea typeface="WenQuanYi Zen Hei"/>
            </a:endParaRPr>
          </a:p>
          <a:p>
            <a:pPr marL="274320" indent="-274320" eaLnBrk="1" fontAlgn="auto" hangingPunct="1">
              <a:spcAft>
                <a:spcPts val="0"/>
              </a:spcAft>
              <a:buFont typeface="Wingdings"/>
              <a:buChar char=""/>
              <a:defRPr/>
            </a:pPr>
            <a:endParaRPr lang="el-GR" sz="2200" dirty="0"/>
          </a:p>
        </p:txBody>
      </p:sp>
    </p:spTree>
    <p:extLst>
      <p:ext uri="{BB962C8B-B14F-4D97-AF65-F5344CB8AC3E}">
        <p14:creationId xmlns:p14="http://schemas.microsoft.com/office/powerpoint/2010/main" xmlns="" val="2805680599"/>
      </p:ext>
    </p:extLst>
  </p:cSld>
  <p:clrMapOvr>
    <a:masterClrMapping/>
  </p:clrMapOvr>
  <p:transition spd="slow">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3 - Θέση περιεχομένου" descr="Σχετική εικόνα"/>
          <p:cNvPicPr>
            <a:picLocks noGrp="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a:xfrm>
            <a:off x="1187450" y="333375"/>
            <a:ext cx="6048375" cy="4151313"/>
          </a:xfrm>
        </p:spPr>
      </p:pic>
      <p:sp>
        <p:nvSpPr>
          <p:cNvPr id="5" name="4 - Ορθογώνιο"/>
          <p:cNvSpPr/>
          <p:nvPr/>
        </p:nvSpPr>
        <p:spPr>
          <a:xfrm>
            <a:off x="395288" y="4941888"/>
            <a:ext cx="8280400" cy="1546225"/>
          </a:xfrm>
          <a:prstGeom prst="rect">
            <a:avLst/>
          </a:prstGeom>
        </p:spPr>
        <p:txBody>
          <a:bodyPr>
            <a:spAutoFit/>
          </a:bodyPr>
          <a:lstStyle/>
          <a:p>
            <a:pPr algn="just" fontAlgn="auto">
              <a:lnSpc>
                <a:spcPct val="105000"/>
              </a:lnSpc>
              <a:spcBef>
                <a:spcPts val="0"/>
              </a:spcBef>
              <a:spcAft>
                <a:spcPts val="0"/>
              </a:spcAft>
              <a:defRPr/>
            </a:pPr>
            <a:r>
              <a:rPr lang="el-GR" b="1" kern="50" dirty="0">
                <a:solidFill>
                  <a:schemeClr val="accent1">
                    <a:lumMod val="50000"/>
                  </a:schemeClr>
                </a:solidFill>
                <a:latin typeface="Calibri Light"/>
                <a:ea typeface="WenQuanYi Zen Hei"/>
              </a:rPr>
              <a:t>Ανατροφοδότηση- </a:t>
            </a:r>
            <a:r>
              <a:rPr lang="el-GR" kern="50" dirty="0">
                <a:latin typeface="Calibri Light"/>
                <a:ea typeface="WenQuanYi Zen Hei"/>
              </a:rPr>
              <a:t>Η ανατροφοδότηση είναι η αντίδραση/ανταπόκριση, λεκτική ή μη λεκτική. Μπορεί να </a:t>
            </a:r>
            <a:r>
              <a:rPr lang="el-GR" kern="50" dirty="0" smtClean="0">
                <a:latin typeface="Calibri Light"/>
                <a:ea typeface="WenQuanYi Zen Hei"/>
              </a:rPr>
              <a:t>είναι εξωτερική (κάτι </a:t>
            </a:r>
            <a:r>
              <a:rPr lang="el-GR" kern="50" dirty="0">
                <a:latin typeface="Calibri Light"/>
                <a:ea typeface="WenQuanYi Zen Hei"/>
              </a:rPr>
              <a:t>που βλέπουμε), ή εσωτερική </a:t>
            </a:r>
            <a:r>
              <a:rPr lang="el-GR" kern="50" dirty="0" smtClean="0">
                <a:latin typeface="Calibri Light"/>
                <a:ea typeface="WenQuanYi Zen Hei"/>
              </a:rPr>
              <a:t>(κάτι </a:t>
            </a:r>
            <a:r>
              <a:rPr lang="el-GR" kern="50" dirty="0">
                <a:latin typeface="Calibri Light"/>
                <a:ea typeface="WenQuanYi Zen Hei"/>
              </a:rPr>
              <a:t>που δεν μπορούμε να δούμε), όπως η αυτό-παρατήρηση. </a:t>
            </a:r>
            <a:r>
              <a:rPr lang="el-GR" b="1" kern="50" dirty="0">
                <a:latin typeface="Calibri Light"/>
                <a:ea typeface="WenQuanYi Zen Hei"/>
              </a:rPr>
              <a:t>Χωρίς την ανατροφοδότηση δεν μπορούμε να καταλάβουμε αν έχει επικοινωνηθεί το νόημα μεταξύ αποστολέα και δέκτη ή αν έχει γίνει κατανοητό.  </a:t>
            </a:r>
            <a:endParaRPr lang="el-GR" b="1" kern="50" dirty="0">
              <a:latin typeface="Calibri"/>
              <a:ea typeface="WenQuanYi Zen Hei"/>
            </a:endParaRPr>
          </a:p>
        </p:txBody>
      </p:sp>
    </p:spTree>
    <p:extLst>
      <p:ext uri="{BB962C8B-B14F-4D97-AF65-F5344CB8AC3E}">
        <p14:creationId xmlns:p14="http://schemas.microsoft.com/office/powerpoint/2010/main" xmlns="" val="4248341256"/>
      </p:ext>
    </p:extLst>
  </p:cSld>
  <p:clrMapOvr>
    <a:masterClrMapping/>
  </p:clrMapOvr>
  <p:transition spd="slow">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1600200"/>
            <a:ext cx="7467600" cy="676672"/>
          </a:xfrm>
        </p:spPr>
        <p:txBody>
          <a:bodyPr/>
          <a:lstStyle/>
          <a:p>
            <a:r>
              <a:rPr lang="el-GR" sz="2800" dirty="0" smtClean="0">
                <a:latin typeface="Calibri Light" pitchFamily="34" charset="0"/>
              </a:rPr>
              <a:t>ΒΙΩΜΑΤΙΚΗ ΑΣΚΗΣΗ</a:t>
            </a:r>
            <a:endParaRPr lang="el-GR" sz="2800" dirty="0">
              <a:latin typeface="Calibri Light" pitchFamily="34" charset="0"/>
            </a:endParaRPr>
          </a:p>
        </p:txBody>
      </p:sp>
    </p:spTree>
    <p:extLst>
      <p:ext uri="{BB962C8B-B14F-4D97-AF65-F5344CB8AC3E}">
        <p14:creationId xmlns:p14="http://schemas.microsoft.com/office/powerpoint/2010/main" xmlns="" val="3010240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bject 3"/>
          <p:cNvSpPr txBox="1">
            <a:spLocks noChangeArrowheads="1"/>
          </p:cNvSpPr>
          <p:nvPr/>
        </p:nvSpPr>
        <p:spPr bwMode="auto">
          <a:xfrm>
            <a:off x="434975" y="6291263"/>
            <a:ext cx="4772025"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11113"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A2355B"/>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D8AFB9"/>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D2B8DA"/>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9pPr>
          </a:lstStyle>
          <a:p>
            <a:pPr eaLnBrk="1" hangingPunct="1">
              <a:lnSpc>
                <a:spcPct val="115000"/>
              </a:lnSpc>
              <a:spcBef>
                <a:spcPct val="0"/>
              </a:spcBef>
              <a:buClrTx/>
              <a:buSzTx/>
              <a:buFontTx/>
              <a:buNone/>
            </a:pPr>
            <a:r>
              <a:rPr lang="el-GR" altLang="el-GR" sz="1100" b="1">
                <a:solidFill>
                  <a:srgbClr val="FFFFFF"/>
                </a:solidFill>
                <a:latin typeface="Arial" pitchFamily="34" charset="0"/>
              </a:rPr>
              <a:t>Ε Τ Α Ι Ρ Ι Α  Κ Ο Ι Ν Ω Ν Ι Κ Η Σ  Ψ Υ Χ Ι Α Τ Ρ Ι Κ Η Σ  </a:t>
            </a:r>
            <a:r>
              <a:rPr lang="el-GR" altLang="el-GR" sz="1100" b="1">
                <a:solidFill>
                  <a:srgbClr val="FFFFFF"/>
                </a:solidFill>
                <a:latin typeface="Arial Black" pitchFamily="34" charset="0"/>
              </a:rPr>
              <a:t>&amp;  </a:t>
            </a:r>
            <a:r>
              <a:rPr lang="el-GR" altLang="el-GR" sz="1100" b="1">
                <a:solidFill>
                  <a:srgbClr val="FFFFFF"/>
                </a:solidFill>
                <a:latin typeface="Arial" pitchFamily="34" charset="0"/>
              </a:rPr>
              <a:t>Ψ Υ Χ Ι Κ Η Σ  Υ Γ Ε Ι Α Σ Μ Ε Λ Ε Τ Ι Ο Υ  Π Η Γ Α  </a:t>
            </a:r>
            <a:r>
              <a:rPr lang="el-GR" altLang="el-GR" sz="1100" b="1">
                <a:solidFill>
                  <a:srgbClr val="FFFFFF"/>
                </a:solidFill>
                <a:latin typeface="Arial Black" pitchFamily="34" charset="0"/>
              </a:rPr>
              <a:t>2 2 ,  1 1 6 3 6  |  W W W . E K P S E . G R</a:t>
            </a:r>
            <a:endParaRPr lang="el-GR" altLang="el-GR" sz="1100">
              <a:latin typeface="Arial Black" pitchFamily="34" charset="0"/>
            </a:endParaRPr>
          </a:p>
        </p:txBody>
      </p:sp>
      <p:sp>
        <p:nvSpPr>
          <p:cNvPr id="14339" name="object 5"/>
          <p:cNvSpPr txBox="1">
            <a:spLocks noChangeArrowheads="1"/>
          </p:cNvSpPr>
          <p:nvPr/>
        </p:nvSpPr>
        <p:spPr bwMode="auto">
          <a:xfrm>
            <a:off x="285750" y="214313"/>
            <a:ext cx="8499475" cy="1077912"/>
          </a:xfrm>
          <a:prstGeom prst="rect">
            <a:avLst/>
          </a:prstGeom>
          <a:noFill/>
          <a:ln w="9525">
            <a:noFill/>
            <a:miter lim="800000"/>
            <a:headEnd/>
            <a:tailEnd/>
          </a:ln>
        </p:spPr>
        <p:txBody>
          <a:bodyPr lIns="0" tIns="0" rIns="0" bIns="0">
            <a:spAutoFit/>
          </a:bodyPr>
          <a:lstStyle/>
          <a:p>
            <a:pPr marL="517525" indent="-506413" algn="ctr">
              <a:lnSpc>
                <a:spcPts val="4150"/>
              </a:lnSpc>
              <a:tabLst>
                <a:tab pos="3095625" algn="l"/>
              </a:tabLst>
              <a:defRPr/>
            </a:pPr>
            <a:r>
              <a:rPr lang="el-GR" sz="4000" cap="small" dirty="0">
                <a:solidFill>
                  <a:schemeClr val="tx2"/>
                </a:solidFill>
                <a:latin typeface="Calibri Light" pitchFamily="34" charset="0"/>
                <a:ea typeface="+mj-ea"/>
                <a:cs typeface="+mj-cs"/>
              </a:rPr>
              <a:t>Ε Μ Π Ο Δ Ι Α	Σ Τ Η Ν </a:t>
            </a:r>
            <a:endParaRPr lang="en-US" sz="4000" cap="small" dirty="0">
              <a:solidFill>
                <a:schemeClr val="tx2"/>
              </a:solidFill>
              <a:latin typeface="Calibri Light" pitchFamily="34" charset="0"/>
              <a:ea typeface="+mj-ea"/>
              <a:cs typeface="+mj-cs"/>
            </a:endParaRPr>
          </a:p>
          <a:p>
            <a:pPr marL="517525" indent="-506413" algn="ctr">
              <a:lnSpc>
                <a:spcPts val="4150"/>
              </a:lnSpc>
              <a:tabLst>
                <a:tab pos="3095625" algn="l"/>
              </a:tabLst>
              <a:defRPr/>
            </a:pPr>
            <a:r>
              <a:rPr lang="el-GR" sz="4000" cap="small" dirty="0">
                <a:solidFill>
                  <a:schemeClr val="tx2"/>
                </a:solidFill>
                <a:latin typeface="Calibri Light" pitchFamily="34" charset="0"/>
                <a:ea typeface="+mj-ea"/>
                <a:cs typeface="+mj-cs"/>
              </a:rPr>
              <a:t>Ε Π Ι Κ Ο Ι Ν Ω Ν Ι Α</a:t>
            </a:r>
          </a:p>
        </p:txBody>
      </p:sp>
      <p:sp>
        <p:nvSpPr>
          <p:cNvPr id="14341" name="object 7"/>
          <p:cNvSpPr txBox="1">
            <a:spLocks noChangeArrowheads="1"/>
          </p:cNvSpPr>
          <p:nvPr/>
        </p:nvSpPr>
        <p:spPr bwMode="auto">
          <a:xfrm>
            <a:off x="3643313" y="1357313"/>
            <a:ext cx="5243512" cy="4924425"/>
          </a:xfrm>
          <a:prstGeom prst="rect">
            <a:avLst/>
          </a:prstGeom>
          <a:noFill/>
          <a:ln w="9525">
            <a:noFill/>
            <a:miter lim="800000"/>
            <a:headEnd/>
            <a:tailEnd/>
          </a:ln>
        </p:spPr>
        <p:txBody>
          <a:bodyPr lIns="0" tIns="0" rIns="0" bIns="0">
            <a:spAutoFit/>
          </a:bodyPr>
          <a:lstStyle/>
          <a:p>
            <a:pPr algn="ctr">
              <a:defRPr/>
            </a:pPr>
            <a:r>
              <a:rPr lang="el-GR" sz="2000" kern="50" dirty="0">
                <a:latin typeface="Calibri Light" pitchFamily="34" charset="0"/>
                <a:ea typeface="WenQuanYi Zen Hei"/>
                <a:cs typeface="+mn-cs"/>
              </a:rPr>
              <a:t>Αυτό που πρέπει να προσέχουμε είναι η αντίφαση που συχνά παρατηρείται μεταξύ της μη-λεκτικής και της λεκτικής επικοινωνίας. </a:t>
            </a:r>
          </a:p>
          <a:p>
            <a:pPr algn="ctr">
              <a:defRPr/>
            </a:pPr>
            <a:endParaRPr lang="el-GR" sz="2000" kern="50" dirty="0">
              <a:latin typeface="Calibri Light" pitchFamily="34" charset="0"/>
              <a:ea typeface="WenQuanYi Zen Hei"/>
              <a:cs typeface="+mn-cs"/>
            </a:endParaRPr>
          </a:p>
          <a:p>
            <a:pPr algn="ctr">
              <a:defRPr/>
            </a:pPr>
            <a:r>
              <a:rPr lang="el-GR" sz="2000" kern="50" dirty="0">
                <a:latin typeface="Calibri Light" pitchFamily="34" charset="0"/>
                <a:ea typeface="WenQuanYi Zen Hei"/>
                <a:cs typeface="+mn-cs"/>
              </a:rPr>
              <a:t>Για παράδειγμα, μπορούμε να λέμε στους εκπαιδευομένους μας και να επιμείνουμε ότι πραγματικά ενδιαφερόμαστε για αυτούς, αλλά η μη-λεκτική μας επικοινωνία να υποδηλώνει το ακριβώς αντίθετο.</a:t>
            </a:r>
          </a:p>
          <a:p>
            <a:pPr algn="ctr">
              <a:defRPr/>
            </a:pPr>
            <a:r>
              <a:rPr lang="el-GR" sz="2000" kern="50" dirty="0">
                <a:latin typeface="Calibri Light" pitchFamily="34" charset="0"/>
                <a:ea typeface="WenQuanYi Zen Hei"/>
                <a:cs typeface="+mn-cs"/>
              </a:rPr>
              <a:t> </a:t>
            </a:r>
          </a:p>
          <a:p>
            <a:pPr>
              <a:defRPr/>
            </a:pPr>
            <a:r>
              <a:rPr lang="el-GR" sz="2000" kern="50" dirty="0">
                <a:latin typeface="Calibri Light" pitchFamily="34" charset="0"/>
                <a:ea typeface="WenQuanYi Zen Hei"/>
                <a:cs typeface="+mn-cs"/>
              </a:rPr>
              <a:t>Είναι σημαντικό, άρα, να δίνουμε ιδιαίτερη</a:t>
            </a:r>
            <a:r>
              <a:rPr lang="en-US" sz="2000" kern="50" dirty="0">
                <a:latin typeface="Calibri Light" pitchFamily="34" charset="0"/>
                <a:ea typeface="WenQuanYi Zen Hei"/>
                <a:cs typeface="+mn-cs"/>
              </a:rPr>
              <a:t> </a:t>
            </a:r>
            <a:r>
              <a:rPr lang="el-GR" sz="2000" kern="50" dirty="0">
                <a:latin typeface="Calibri Light" pitchFamily="34" charset="0"/>
                <a:ea typeface="WenQuanYi Zen Hei"/>
                <a:cs typeface="+mn-cs"/>
              </a:rPr>
              <a:t>προσοχή στη μη-λεκτική </a:t>
            </a:r>
            <a:r>
              <a:rPr lang="el-GR" sz="2000" kern="50" dirty="0" smtClean="0">
                <a:latin typeface="Calibri Light" pitchFamily="34" charset="0"/>
                <a:ea typeface="WenQuanYi Zen Hei"/>
                <a:cs typeface="+mn-cs"/>
              </a:rPr>
              <a:t>επικοινωνία καθώς </a:t>
            </a:r>
            <a:r>
              <a:rPr lang="el-GR" sz="2000" kern="50" dirty="0">
                <a:latin typeface="Calibri Light" pitchFamily="34" charset="0"/>
                <a:ea typeface="WenQuanYi Zen Hei"/>
                <a:cs typeface="+mn-cs"/>
              </a:rPr>
              <a:t>ως πιο αυθόρμητη μορφή επικοινωνίας από τη λεκτική, συχνά μεταφέρει τα πραγματικά συναισθήματα που κρύβονται πίσω από τις </a:t>
            </a:r>
            <a:r>
              <a:rPr lang="el-GR" sz="2000" kern="50" dirty="0" smtClean="0">
                <a:latin typeface="Calibri Light" pitchFamily="34" charset="0"/>
                <a:ea typeface="WenQuanYi Zen Hei"/>
                <a:cs typeface="+mn-cs"/>
              </a:rPr>
              <a:t>λέξεις. </a:t>
            </a:r>
            <a:endParaRPr lang="el-GR" sz="2000" kern="50" dirty="0">
              <a:latin typeface="Calibri Light" pitchFamily="34" charset="0"/>
              <a:ea typeface="WenQuanYi Zen Hei"/>
              <a:cs typeface="+mn-cs"/>
            </a:endParaRPr>
          </a:p>
          <a:p>
            <a:pPr algn="ctr">
              <a:defRPr/>
            </a:pPr>
            <a:endParaRPr lang="el-GR" sz="2000" dirty="0"/>
          </a:p>
        </p:txBody>
      </p:sp>
      <p:sp>
        <p:nvSpPr>
          <p:cNvPr id="2" name="object 8"/>
          <p:cNvSpPr>
            <a:spLocks noChangeArrowheads="1"/>
          </p:cNvSpPr>
          <p:nvPr/>
        </p:nvSpPr>
        <p:spPr bwMode="auto">
          <a:xfrm>
            <a:off x="214313" y="1428750"/>
            <a:ext cx="3384550" cy="3822700"/>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A2355B"/>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D8AFB9"/>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D2B8DA"/>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endParaRPr lang="el-GR" altLang="el-GR" sz="1800">
              <a:latin typeface="Arial" pitchFamily="34" charset="0"/>
            </a:endParaRPr>
          </a:p>
        </p:txBody>
      </p:sp>
    </p:spTree>
    <p:extLst>
      <p:ext uri="{BB962C8B-B14F-4D97-AF65-F5344CB8AC3E}">
        <p14:creationId xmlns:p14="http://schemas.microsoft.com/office/powerpoint/2010/main" xmlns="" val="229065382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706437"/>
          </a:xfrm>
        </p:spPr>
        <p:txBody>
          <a:bodyPr/>
          <a:lstStyle/>
          <a:p>
            <a:pPr algn="ctr" eaLnBrk="1" fontAlgn="auto" hangingPunct="1">
              <a:spcAft>
                <a:spcPts val="0"/>
              </a:spcAft>
              <a:defRPr/>
            </a:pPr>
            <a:r>
              <a:rPr lang="el-GR" sz="4000" dirty="0" smtClean="0">
                <a:latin typeface="Calibri Light" pitchFamily="34" charset="0"/>
              </a:rPr>
              <a:t>τι δεν πρεπει να ακολουθουμε</a:t>
            </a:r>
            <a:endParaRPr lang="el-GR" sz="4000" dirty="0"/>
          </a:p>
        </p:txBody>
      </p:sp>
      <p:sp>
        <p:nvSpPr>
          <p:cNvPr id="3" name="2 - Θέση περιεχομένου"/>
          <p:cNvSpPr>
            <a:spLocks noGrp="1"/>
          </p:cNvSpPr>
          <p:nvPr>
            <p:ph sz="quarter" idx="1"/>
          </p:nvPr>
        </p:nvSpPr>
        <p:spPr>
          <a:xfrm>
            <a:off x="457200" y="981075"/>
            <a:ext cx="7467600" cy="5492750"/>
          </a:xfrm>
        </p:spPr>
        <p:txBody>
          <a:bodyPr>
            <a:normAutofit/>
          </a:bodyPr>
          <a:lstStyle/>
          <a:p>
            <a:pPr marL="279400" indent="-266700" algn="just" eaLnBrk="1" hangingPunct="1">
              <a:lnSpc>
                <a:spcPct val="106000"/>
              </a:lnSpc>
              <a:defRPr/>
            </a:pPr>
            <a:r>
              <a:rPr lang="el-GR" sz="2000" b="1" dirty="0" smtClean="0">
                <a:latin typeface="Calibri Light" pitchFamily="34" charset="0"/>
              </a:rPr>
              <a:t>Διαταγή:   </a:t>
            </a:r>
            <a:r>
              <a:rPr lang="el-GR" sz="2000" dirty="0" smtClean="0">
                <a:latin typeface="Calibri Light" pitchFamily="34" charset="0"/>
              </a:rPr>
              <a:t>«Πρέπει να σταματήσεις να το κάνεις».</a:t>
            </a:r>
          </a:p>
          <a:p>
            <a:pPr marL="279400" indent="-266700" algn="just" eaLnBrk="1" hangingPunct="1">
              <a:lnSpc>
                <a:spcPct val="106000"/>
              </a:lnSpc>
              <a:defRPr/>
            </a:pPr>
            <a:r>
              <a:rPr lang="el-GR" sz="2000" b="1" dirty="0" smtClean="0">
                <a:latin typeface="Calibri Light" pitchFamily="34" charset="0"/>
              </a:rPr>
              <a:t>Απειλή / προειδοποίηση: </a:t>
            </a:r>
            <a:r>
              <a:rPr lang="el-GR" sz="2000" dirty="0" smtClean="0">
                <a:latin typeface="Calibri Light" pitchFamily="34" charset="0"/>
              </a:rPr>
              <a:t>«Εάν δεν το κάνεις, τότε…».</a:t>
            </a:r>
          </a:p>
          <a:p>
            <a:pPr marL="279400" indent="-266700" algn="just" eaLnBrk="1" hangingPunct="1">
              <a:lnSpc>
                <a:spcPct val="106000"/>
              </a:lnSpc>
              <a:defRPr/>
            </a:pPr>
            <a:r>
              <a:rPr lang="el-GR" sz="2000" b="1" dirty="0" smtClean="0">
                <a:latin typeface="Calibri Light" pitchFamily="34" charset="0"/>
              </a:rPr>
              <a:t>Ηθικοπλαστικό ύφος </a:t>
            </a:r>
            <a:r>
              <a:rPr lang="el-GR" sz="2000" dirty="0" smtClean="0">
                <a:latin typeface="Calibri Light" pitchFamily="34" charset="0"/>
              </a:rPr>
              <a:t>:«Πρέπει να σέβεσαι τους μεγαλυτέρους σου».</a:t>
            </a:r>
          </a:p>
          <a:p>
            <a:pPr marL="279400" indent="-266700" algn="just" eaLnBrk="1" hangingPunct="1">
              <a:lnSpc>
                <a:spcPct val="106000"/>
              </a:lnSpc>
              <a:defRPr/>
            </a:pPr>
            <a:r>
              <a:rPr lang="el-GR" sz="2000" b="1" dirty="0" smtClean="0">
                <a:latin typeface="Calibri Light" pitchFamily="34" charset="0"/>
              </a:rPr>
              <a:t>Δασκαλίστικο ύφος: </a:t>
            </a:r>
            <a:r>
              <a:rPr lang="el-GR" sz="2000" dirty="0" smtClean="0">
                <a:latin typeface="Calibri Light" pitchFamily="34" charset="0"/>
              </a:rPr>
              <a:t>«Η ειλικρίνεια είναι η καλύτερη πολιτική».</a:t>
            </a:r>
          </a:p>
          <a:p>
            <a:pPr marL="279400" indent="-266700" algn="just" eaLnBrk="1" hangingPunct="1">
              <a:lnSpc>
                <a:spcPct val="106000"/>
              </a:lnSpc>
              <a:defRPr/>
            </a:pPr>
            <a:r>
              <a:rPr lang="el-GR" sz="2000" b="1" dirty="0" smtClean="0">
                <a:latin typeface="Calibri Light" pitchFamily="34" charset="0"/>
              </a:rPr>
              <a:t>Άμεση συμβουλή: </a:t>
            </a:r>
            <a:r>
              <a:rPr lang="el-GR" sz="2000" dirty="0" smtClean="0">
                <a:latin typeface="Calibri Light" pitchFamily="34" charset="0"/>
              </a:rPr>
              <a:t>«Γιατί δεν…;».</a:t>
            </a:r>
          </a:p>
          <a:p>
            <a:pPr marL="279400" indent="-266700" algn="just" eaLnBrk="1" hangingPunct="1">
              <a:lnSpc>
                <a:spcPct val="106000"/>
              </a:lnSpc>
              <a:defRPr/>
            </a:pPr>
            <a:r>
              <a:rPr lang="el-GR" sz="2000" b="1" dirty="0" smtClean="0">
                <a:latin typeface="Calibri Light" pitchFamily="34" charset="0"/>
              </a:rPr>
              <a:t>Κριτική: </a:t>
            </a:r>
            <a:r>
              <a:rPr lang="el-GR" sz="2000" dirty="0" smtClean="0">
                <a:latin typeface="Calibri Light" pitchFamily="34" charset="0"/>
              </a:rPr>
              <a:t>«Δεν νομίζεις ότι ήταν λάθος αυτό που έκανες;».</a:t>
            </a:r>
          </a:p>
          <a:p>
            <a:pPr marL="279400" indent="-266700" algn="just" eaLnBrk="1" hangingPunct="1">
              <a:lnSpc>
                <a:spcPct val="106000"/>
              </a:lnSpc>
              <a:defRPr/>
            </a:pPr>
            <a:r>
              <a:rPr lang="el-GR" sz="2000" b="1" dirty="0" smtClean="0">
                <a:latin typeface="Calibri Light" pitchFamily="34" charset="0"/>
              </a:rPr>
              <a:t>Καθησυχαστικός τόνος: </a:t>
            </a:r>
            <a:r>
              <a:rPr lang="el-GR" sz="2000" dirty="0" smtClean="0">
                <a:latin typeface="Calibri Light" pitchFamily="34" charset="0"/>
              </a:rPr>
              <a:t>«Μην ανησυχείς. Όλα θα πάνε καλά».</a:t>
            </a:r>
          </a:p>
          <a:p>
            <a:pPr marL="279400" indent="-266700" algn="just" eaLnBrk="1" hangingPunct="1">
              <a:lnSpc>
                <a:spcPct val="106000"/>
              </a:lnSpc>
              <a:defRPr/>
            </a:pPr>
            <a:r>
              <a:rPr lang="el-GR" sz="2000" b="1" dirty="0" smtClean="0">
                <a:latin typeface="Calibri Light" pitchFamily="34" charset="0"/>
              </a:rPr>
              <a:t>Διακοπές:</a:t>
            </a:r>
            <a:r>
              <a:rPr lang="el-GR" sz="2000" dirty="0" smtClean="0">
                <a:latin typeface="Calibri Light" pitchFamily="34" charset="0"/>
              </a:rPr>
              <a:t> Μιλάς περισσότερο ή διακόπτεις τον άλλον.</a:t>
            </a:r>
          </a:p>
          <a:p>
            <a:pPr marL="279400" indent="-266700" algn="just" eaLnBrk="1" hangingPunct="1">
              <a:lnSpc>
                <a:spcPct val="106000"/>
              </a:lnSpc>
              <a:defRPr/>
            </a:pPr>
            <a:r>
              <a:rPr lang="el-GR" sz="2000" b="1" dirty="0" smtClean="0">
                <a:latin typeface="Calibri Light" pitchFamily="34" charset="0"/>
              </a:rPr>
              <a:t>Ελαχιστοποίηση των συναισθημάτων / του προβλήματος: </a:t>
            </a:r>
            <a:r>
              <a:rPr lang="en-US" sz="2000" b="1" dirty="0" smtClean="0">
                <a:latin typeface="Calibri Light" pitchFamily="34" charset="0"/>
              </a:rPr>
              <a:t>  </a:t>
            </a:r>
            <a:r>
              <a:rPr lang="el-GR" sz="2000" dirty="0" smtClean="0">
                <a:latin typeface="Calibri Light" pitchFamily="34" charset="0"/>
              </a:rPr>
              <a:t>«Όλοι νοιώθουν έτσι» ή «Όταν θα μεγαλώσεις θα δεις ότι αυτό δεν είναι τίποτα».</a:t>
            </a:r>
          </a:p>
          <a:p>
            <a:pPr marL="279400" indent="-266700" algn="just" eaLnBrk="1" hangingPunct="1">
              <a:lnSpc>
                <a:spcPct val="106000"/>
              </a:lnSpc>
              <a:defRPr/>
            </a:pPr>
            <a:r>
              <a:rPr lang="el-GR" sz="2000" b="1" dirty="0" smtClean="0">
                <a:latin typeface="Calibri Light" pitchFamily="34" charset="0"/>
              </a:rPr>
              <a:t>Παρατήρηση αντί χρήση της αντικειμενικής ή/και υποκειμενικής ανατροφοδότησης: </a:t>
            </a:r>
          </a:p>
          <a:p>
            <a:pPr marL="279400" indent="-266700" eaLnBrk="1" hangingPunct="1">
              <a:lnSpc>
                <a:spcPct val="90000"/>
              </a:lnSpc>
              <a:defRPr/>
            </a:pPr>
            <a:endParaRPr lang="el-GR" sz="2000" dirty="0" smtClean="0"/>
          </a:p>
        </p:txBody>
      </p:sp>
    </p:spTree>
    <p:extLst>
      <p:ext uri="{BB962C8B-B14F-4D97-AF65-F5344CB8AC3E}">
        <p14:creationId xmlns:p14="http://schemas.microsoft.com/office/powerpoint/2010/main" xmlns="" val="106303170"/>
      </p:ext>
    </p:extLst>
  </p:cSld>
  <p:clrMapOvr>
    <a:masterClrMapping/>
  </p:clrMapOvr>
  <p:transition spd="slow">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706437"/>
          </a:xfrm>
        </p:spPr>
        <p:txBody>
          <a:bodyPr/>
          <a:lstStyle/>
          <a:p>
            <a:pPr algn="ctr" eaLnBrk="1" fontAlgn="auto" hangingPunct="1">
              <a:spcAft>
                <a:spcPts val="0"/>
              </a:spcAft>
              <a:defRPr/>
            </a:pPr>
            <a:r>
              <a:rPr lang="el-GR" sz="4000" dirty="0" smtClean="0">
                <a:latin typeface="Calibri Light" pitchFamily="34" charset="0"/>
              </a:rPr>
              <a:t>ΡΟΛΟΙ ΜΕΣΑ ΣΤΗ ΣΧΟΛΙΚΗ ΤΑΞΗ</a:t>
            </a:r>
            <a:endParaRPr lang="el-GR" sz="4000" dirty="0">
              <a:latin typeface="Calibri Light" pitchFamily="34" charset="0"/>
            </a:endParaRPr>
          </a:p>
        </p:txBody>
      </p:sp>
      <p:sp>
        <p:nvSpPr>
          <p:cNvPr id="27651" name="2 - Θέση περιεχομένου"/>
          <p:cNvSpPr>
            <a:spLocks noGrp="1"/>
          </p:cNvSpPr>
          <p:nvPr>
            <p:ph sz="quarter" idx="1"/>
          </p:nvPr>
        </p:nvSpPr>
        <p:spPr>
          <a:xfrm>
            <a:off x="457200" y="981075"/>
            <a:ext cx="7467600" cy="5492750"/>
          </a:xfrm>
        </p:spPr>
        <p:txBody>
          <a:bodyPr/>
          <a:lstStyle/>
          <a:p>
            <a:pPr algn="just" eaLnBrk="1" hangingPunct="1"/>
            <a:r>
              <a:rPr lang="el-GR" altLang="el-GR" sz="1900" dirty="0" smtClean="0">
                <a:latin typeface="Calibri Light" pitchFamily="34" charset="0"/>
              </a:rPr>
              <a:t>Σε κάθε ομάδα σχολικής τάξης αναδύονται ρόλοι, η αναγνώριση των οποίων και η αξιοποίηση των πληροφοριών που φέρνουν οδηγούν σε ένα καλύτερο κλίμα σχέσεων και μάθησης. Σημαντικό είναι να μην υπάρχει παγίωση αλλά ευελιξία στους ρόλους. Για π.χ. να μην υπάρχει παγίωση κάποιων μαθητών στο ρόλο του «αμφισβητία» και κάποιων άλλων στο ρόλο του «καλού μαθητή».</a:t>
            </a:r>
          </a:p>
          <a:p>
            <a:pPr algn="just" eaLnBrk="1" hangingPunct="1"/>
            <a:r>
              <a:rPr lang="el-GR" altLang="el-GR" sz="1900" b="1" dirty="0" smtClean="0">
                <a:latin typeface="Calibri Light" pitchFamily="34" charset="0"/>
              </a:rPr>
              <a:t>Ρόλοι μέσα στην ομάδα </a:t>
            </a:r>
          </a:p>
          <a:p>
            <a:pPr algn="just" eaLnBrk="1" hangingPunct="1">
              <a:buFontTx/>
              <a:buChar char="-"/>
            </a:pPr>
            <a:r>
              <a:rPr lang="el-GR" altLang="el-GR" sz="1900" dirty="0" smtClean="0">
                <a:latin typeface="Calibri Light" pitchFamily="34" charset="0"/>
              </a:rPr>
              <a:t>Ο </a:t>
            </a:r>
            <a:r>
              <a:rPr lang="el-GR" altLang="el-GR" sz="1900" b="1" dirty="0" smtClean="0">
                <a:latin typeface="Calibri Light" pitchFamily="34" charset="0"/>
              </a:rPr>
              <a:t>ηγέτης</a:t>
            </a:r>
            <a:r>
              <a:rPr lang="el-GR" altLang="el-GR" sz="1900" dirty="0" smtClean="0">
                <a:latin typeface="Calibri Light" pitchFamily="34" charset="0"/>
              </a:rPr>
              <a:t> : είναι αυτός που καθοδηγεί την εκτέλεση του έργου της ομάδας</a:t>
            </a:r>
          </a:p>
          <a:p>
            <a:pPr algn="just" eaLnBrk="1" hangingPunct="1">
              <a:buFontTx/>
              <a:buChar char="-"/>
            </a:pPr>
            <a:r>
              <a:rPr lang="el-GR" altLang="el-GR" sz="1900" dirty="0" smtClean="0">
                <a:latin typeface="Calibri Light" pitchFamily="34" charset="0"/>
              </a:rPr>
              <a:t>Ο </a:t>
            </a:r>
            <a:r>
              <a:rPr lang="el-GR" altLang="el-GR" sz="1900" b="1" dirty="0" smtClean="0">
                <a:latin typeface="Calibri Light" pitchFamily="34" charset="0"/>
              </a:rPr>
              <a:t>συναισθηματικός οδηγός </a:t>
            </a:r>
            <a:r>
              <a:rPr lang="el-GR" altLang="el-GR" sz="1900" dirty="0" smtClean="0">
                <a:latin typeface="Calibri Light" pitchFamily="34" charset="0"/>
              </a:rPr>
              <a:t>: είναι αυτός που φροντίζει για το ομαδικό πνεύμα και ενισχύει το εμείς της ομάδας. Μέσα από αυτόν εκφράζονται οι ανάγκες της ομάδας και υποστηρίζονται τα συμφέροντα των μελών π.χ. να καθιερωθεί περισσότερος χρόνος για διάλειμμα.</a:t>
            </a:r>
          </a:p>
          <a:p>
            <a:pPr algn="just" eaLnBrk="1" hangingPunct="1">
              <a:buFontTx/>
              <a:buChar char="-"/>
            </a:pPr>
            <a:r>
              <a:rPr lang="el-GR" altLang="el-GR" sz="1900" dirty="0" smtClean="0">
                <a:latin typeface="Calibri Light" pitchFamily="34" charset="0"/>
              </a:rPr>
              <a:t>Το </a:t>
            </a:r>
            <a:r>
              <a:rPr lang="el-GR" altLang="el-GR" sz="1900" b="1" dirty="0" smtClean="0">
                <a:latin typeface="Calibri Light" pitchFamily="34" charset="0"/>
              </a:rPr>
              <a:t>«πειραχτήρι» ή «γελωτοποιός»: </a:t>
            </a:r>
            <a:r>
              <a:rPr lang="el-GR" altLang="el-GR" sz="1900" dirty="0" smtClean="0">
                <a:latin typeface="Calibri Light" pitchFamily="34" charset="0"/>
              </a:rPr>
              <a:t>διευκολύνει την έκφραση των συναισθημάτων των μελών της. Δημιουργεί με τον τρόπο του αστείες καταστάσεις, παράγοντας γέλιο, τα μέλη της ομάδας χαλαρώνουν και πλησιάζουν το ένα το άλλο μετά από μία δυσκολία ή σύγκρουση. </a:t>
            </a:r>
            <a:endParaRPr lang="el-GR" altLang="el-GR" sz="1900" b="1" dirty="0" smtClean="0">
              <a:latin typeface="Calibri Light" pitchFamily="34" charset="0"/>
            </a:endParaRPr>
          </a:p>
        </p:txBody>
      </p:sp>
    </p:spTree>
    <p:extLst>
      <p:ext uri="{BB962C8B-B14F-4D97-AF65-F5344CB8AC3E}">
        <p14:creationId xmlns:p14="http://schemas.microsoft.com/office/powerpoint/2010/main" xmlns="" val="946064241"/>
      </p:ext>
    </p:extLst>
  </p:cSld>
  <p:clrMapOvr>
    <a:masterClrMapping/>
  </p:clrMapOvr>
  <p:transition spd="slow">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324</TotalTime>
  <Words>2323</Words>
  <Application>Microsoft Office PowerPoint</Application>
  <PresentationFormat>Προβολή στην οθόνη (4:3)</PresentationFormat>
  <Paragraphs>134</Paragraphs>
  <Slides>29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Προεξοχή</vt:lpstr>
      <vt:lpstr>ΧΤΙΖΟΝΤΑΣ ΓΕΦΥΡΕΣ ΕΠΙΚΟΙΝΩΝΙΑΣ</vt:lpstr>
      <vt:lpstr>ΕΠΙΚΟΙΝΩΝΙΑ - ΟΡΙΣΜΟΣ</vt:lpstr>
      <vt:lpstr>ΠΛΑΙΣΙΟ ΕΠΙΚΟΙΝΩΝΙΑΣ </vt:lpstr>
      <vt:lpstr>ΑΠΟΤΕΛΕΣΜΑΤΙΚΗ ΕΠΙΚΟΙΝΩΝΙΑ</vt:lpstr>
      <vt:lpstr>Διαφάνεια 5</vt:lpstr>
      <vt:lpstr>Διαφάνεια 6</vt:lpstr>
      <vt:lpstr>Διαφάνεια 7</vt:lpstr>
      <vt:lpstr>τι δεν πρεπει να ακολουθουμε</vt:lpstr>
      <vt:lpstr>ΡΟΛΟΙ ΜΕΣΑ ΣΤΗ ΣΧΟΛΙΚΗ ΤΑΞΗ</vt:lpstr>
      <vt:lpstr>Διαφάνεια 10</vt:lpstr>
      <vt:lpstr>Διαφάνεια 11</vt:lpstr>
      <vt:lpstr>τεχνικεσ διαχειρισησ τησ επικοινωνιασ</vt:lpstr>
      <vt:lpstr>Διαφάνεια 13</vt:lpstr>
      <vt:lpstr>Τι οριζουμε ωσ asperger;</vt:lpstr>
      <vt:lpstr>ΤΟ ΣΥΝΔΡΟΜΟ Ή ΔΙΑΤΑΡΑΧΗ  ASPERGER</vt:lpstr>
      <vt:lpstr>Διαφάνεια 16</vt:lpstr>
      <vt:lpstr>ΧΑΡΑΚΤΗΡΙΣΤΙΚΑ</vt:lpstr>
      <vt:lpstr>Διαφάνεια 18</vt:lpstr>
      <vt:lpstr>Διαφάνεια 19</vt:lpstr>
      <vt:lpstr>Διαφάνεια 20</vt:lpstr>
      <vt:lpstr>Διαφάνεια 21</vt:lpstr>
      <vt:lpstr>Διαφάνεια 22</vt:lpstr>
      <vt:lpstr>Διαφάνεια 23</vt:lpstr>
      <vt:lpstr>Διαφάνεια 24</vt:lpstr>
      <vt:lpstr> ΔΥΣΚΟΛΙΕΣ ΣΤΗ ΓΛΩΣΣΑ</vt:lpstr>
      <vt:lpstr>Διαφάνεια 26</vt:lpstr>
      <vt:lpstr>ΣΥΝΟΠΤΙΚΑ</vt:lpstr>
      <vt:lpstr>Διαφάνεια 28</vt:lpstr>
      <vt:lpstr>Διαφάνεια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18</cp:revision>
  <dcterms:created xsi:type="dcterms:W3CDTF">2018-05-08T10:29:03Z</dcterms:created>
  <dcterms:modified xsi:type="dcterms:W3CDTF">2018-06-01T08:52:59Z</dcterms:modified>
</cp:coreProperties>
</file>