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80"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56" d="100"/>
          <a:sy n="56" d="100"/>
        </p:scale>
        <p:origin x="90" y="12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B61BEF0D-F0BB-DE4B-95CE-6DB70DBA9567}" type="datetimeFigureOut">
              <a:rPr lang="en-US" dirty="0"/>
              <a:pPr/>
              <a:t>6/27/2022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l-GR"/>
              <a:t>Κάντε κλικ για να επεξεργαστείτε τον τίτλο υποδείγματος</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B61BEF0D-F0BB-DE4B-95CE-6DB70DBA9567}" type="datetimeFigureOut">
              <a:rPr lang="en-US" dirty="0"/>
              <a:pPr/>
              <a:t>6/27/2022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a:t>Στυλ κειμένου υποδείγματος</a:t>
            </a:r>
          </a:p>
        </p:txBody>
      </p:sp>
      <p:sp>
        <p:nvSpPr>
          <p:cNvPr id="5" name="Date Placeholder 4"/>
          <p:cNvSpPr>
            <a:spLocks noGrp="1"/>
          </p:cNvSpPr>
          <p:nvPr>
            <p:ph type="dt" sz="half" idx="10"/>
          </p:nvPr>
        </p:nvSpPr>
        <p:spPr/>
        <p:txBody>
          <a:bodyPr/>
          <a:lstStyle/>
          <a:p>
            <a:fld id="{B61BEF0D-F0BB-DE4B-95CE-6DB70DBA9567}" type="datetimeFigureOut">
              <a:rPr lang="en-US" dirty="0"/>
              <a:pPr/>
              <a:t>6/27/2022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l-GR"/>
              <a:t>Κάντε κλικ για να επεξεργαστείτε τον τίτλο υποδείγματος</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a:t>Στυλ κειμένου υποδείγματος</a:t>
            </a:r>
          </a:p>
        </p:txBody>
      </p:sp>
      <p:sp>
        <p:nvSpPr>
          <p:cNvPr id="5" name="Date Placeholder 4"/>
          <p:cNvSpPr>
            <a:spLocks noGrp="1"/>
          </p:cNvSpPr>
          <p:nvPr>
            <p:ph type="dt" sz="half" idx="10"/>
          </p:nvPr>
        </p:nvSpPr>
        <p:spPr/>
        <p:txBody>
          <a:bodyPr/>
          <a:lstStyle/>
          <a:p>
            <a:fld id="{B61BEF0D-F0BB-DE4B-95CE-6DB70DBA9567}" type="datetimeFigureOut">
              <a:rPr lang="en-US" dirty="0"/>
              <a:pPr/>
              <a:t>6/27/2022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l-GR"/>
              <a:t>Κάντε κλικ για να επεξεργαστείτε τον τίτλο υποδείγματος</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a:t>Στυλ κειμένου υποδείγματος</a:t>
            </a:r>
          </a:p>
        </p:txBody>
      </p:sp>
      <p:sp>
        <p:nvSpPr>
          <p:cNvPr id="5" name="Date Placeholder 4"/>
          <p:cNvSpPr>
            <a:spLocks noGrp="1"/>
          </p:cNvSpPr>
          <p:nvPr>
            <p:ph type="dt" sz="half" idx="10"/>
          </p:nvPr>
        </p:nvSpPr>
        <p:spPr/>
        <p:txBody>
          <a:bodyPr/>
          <a:lstStyle/>
          <a:p>
            <a:fld id="{B61BEF0D-F0BB-DE4B-95CE-6DB70DBA9567}" type="datetimeFigureOut">
              <a:rPr lang="en-US" dirty="0"/>
              <a:pPr/>
              <a:t>6/27/2022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B61BEF0D-F0BB-DE4B-95CE-6DB70DBA9567}" type="datetimeFigureOut">
              <a:rPr lang="en-US" dirty="0"/>
              <a:pPr/>
              <a:t>6/27/2022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6/27/2022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6/27/2022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6/27/2022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6/27/2022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B61BEF0D-F0BB-DE4B-95CE-6DB70DBA9567}" type="datetimeFigureOut">
              <a:rPr lang="en-US" dirty="0"/>
              <a:pPr/>
              <a:t>6/27/2022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B61BEF0D-F0BB-DE4B-95CE-6DB70DBA9567}" type="datetimeFigureOut">
              <a:rPr lang="en-US" dirty="0"/>
              <a:pPr/>
              <a:t>6/27/2022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6/27/2022</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1C17763-3596-9AC6-8CE8-7CCA7C9AA065}"/>
              </a:ext>
            </a:extLst>
          </p:cNvPr>
          <p:cNvSpPr>
            <a:spLocks noGrp="1"/>
          </p:cNvSpPr>
          <p:nvPr>
            <p:ph type="ctrTitle"/>
          </p:nvPr>
        </p:nvSpPr>
        <p:spPr/>
        <p:txBody>
          <a:bodyPr/>
          <a:lstStyle/>
          <a:p>
            <a:r>
              <a:rPr lang="el-GR" dirty="0"/>
              <a:t>ΚΑΤΑΘΛΙΨΗ ΣΤΑ ΠΑΙΔΙΑ</a:t>
            </a:r>
            <a:endParaRPr lang="en-US" dirty="0"/>
          </a:p>
        </p:txBody>
      </p:sp>
      <p:sp>
        <p:nvSpPr>
          <p:cNvPr id="4" name="Υπότιτλος 3">
            <a:extLst>
              <a:ext uri="{FF2B5EF4-FFF2-40B4-BE49-F238E27FC236}">
                <a16:creationId xmlns:a16="http://schemas.microsoft.com/office/drawing/2014/main" id="{F0F390DE-765D-98D1-B090-C7B77FF17694}"/>
              </a:ext>
            </a:extLst>
          </p:cNvPr>
          <p:cNvSpPr>
            <a:spLocks noGrp="1"/>
          </p:cNvSpPr>
          <p:nvPr>
            <p:ph type="subTitle" idx="1"/>
          </p:nvPr>
        </p:nvSpPr>
        <p:spPr/>
        <p:txBody>
          <a:bodyPr/>
          <a:lstStyle/>
          <a:p>
            <a:r>
              <a:rPr lang="el-GR" dirty="0"/>
              <a:t>Αντωνούδη Καλλιόπη - Νοσηλεύτρια</a:t>
            </a:r>
            <a:endParaRPr lang="en-US" dirty="0"/>
          </a:p>
        </p:txBody>
      </p:sp>
    </p:spTree>
    <p:extLst>
      <p:ext uri="{BB962C8B-B14F-4D97-AF65-F5344CB8AC3E}">
        <p14:creationId xmlns:p14="http://schemas.microsoft.com/office/powerpoint/2010/main" val="13068578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0A5EA46-1E82-9467-1FB1-5B665646450B}"/>
              </a:ext>
            </a:extLst>
          </p:cNvPr>
          <p:cNvSpPr>
            <a:spLocks noGrp="1"/>
          </p:cNvSpPr>
          <p:nvPr>
            <p:ph type="title"/>
          </p:nvPr>
        </p:nvSpPr>
        <p:spPr>
          <a:xfrm>
            <a:off x="2499919" y="167780"/>
            <a:ext cx="9004694" cy="687897"/>
          </a:xfrm>
        </p:spPr>
        <p:txBody>
          <a:bodyPr/>
          <a:lstStyle/>
          <a:p>
            <a:r>
              <a:rPr lang="el-GR" dirty="0"/>
              <a:t>Κατάθλιψη σχολικής ηλικίας</a:t>
            </a:r>
            <a:endParaRPr lang="en-US" dirty="0"/>
          </a:p>
        </p:txBody>
      </p:sp>
      <p:sp>
        <p:nvSpPr>
          <p:cNvPr id="3" name="Θέση περιεχομένου 2">
            <a:extLst>
              <a:ext uri="{FF2B5EF4-FFF2-40B4-BE49-F238E27FC236}">
                <a16:creationId xmlns:a16="http://schemas.microsoft.com/office/drawing/2014/main" id="{F2F65765-EFD3-B9F1-02B9-FB1AAAB586A3}"/>
              </a:ext>
            </a:extLst>
          </p:cNvPr>
          <p:cNvSpPr>
            <a:spLocks noGrp="1"/>
          </p:cNvSpPr>
          <p:nvPr>
            <p:ph idx="1"/>
          </p:nvPr>
        </p:nvSpPr>
        <p:spPr>
          <a:xfrm>
            <a:off x="1686187" y="1249960"/>
            <a:ext cx="9818426" cy="4496500"/>
          </a:xfrm>
        </p:spPr>
        <p:txBody>
          <a:bodyPr/>
          <a:lstStyle/>
          <a:p>
            <a:pPr marL="0" indent="0" algn="just">
              <a:buNone/>
            </a:pPr>
            <a:r>
              <a:rPr lang="el-GR" dirty="0"/>
              <a:t>Στη σχολική ηλικία η κατάθλιψη εκδηλώνεται κυρίως ως αλλαγή συμπεριφοράς, πτώση στην σχολική επίδοση, διακοπή των σχέσεων με τους συνομήλικους, απώλεια ευχαρίστησης του παιχνιδιού και απομόνωση.</a:t>
            </a:r>
          </a:p>
          <a:p>
            <a:pPr marL="0" indent="0" algn="just">
              <a:buNone/>
            </a:pPr>
            <a:r>
              <a:rPr lang="el-GR" dirty="0"/>
              <a:t>Τα παιδιά αυτής της ηλικίας μπορούν να εκφράζουν απαισιόδοξες σκέψεις, ιδέες </a:t>
            </a:r>
            <a:r>
              <a:rPr lang="el-GR" dirty="0" err="1"/>
              <a:t>αυτοϋποτίμησης</a:t>
            </a:r>
            <a:r>
              <a:rPr lang="el-GR" dirty="0"/>
              <a:t> και </a:t>
            </a:r>
            <a:r>
              <a:rPr lang="el-GR" dirty="0" err="1"/>
              <a:t>αυτομομφής</a:t>
            </a:r>
            <a:r>
              <a:rPr lang="el-GR" dirty="0"/>
              <a:t>. </a:t>
            </a:r>
          </a:p>
          <a:p>
            <a:pPr marL="0" indent="0" algn="just">
              <a:buNone/>
            </a:pPr>
            <a:r>
              <a:rPr lang="el-GR" dirty="0"/>
              <a:t>Παρουσιάζονται μαθησιακές δυσκολίες προερχόμενες από την διανοητική αναστολή, επιβράδυνση της δραστηριότητας με φυσική αδυναμία, σωματικά συμπτώματα , διαταραχές ύπνου και διατροφής.</a:t>
            </a:r>
          </a:p>
          <a:p>
            <a:pPr marL="0" indent="0" algn="just">
              <a:buNone/>
            </a:pPr>
            <a:r>
              <a:rPr lang="el-GR" dirty="0"/>
              <a:t>Το παιδί νιώθει ότι δεν το αγαπούν και δείχνει λυπημένο και δυστυχισμένο. Έχει φτωχή μιμική, ανέκφραστο βλέμμα και μονότονη  φωνή.</a:t>
            </a:r>
          </a:p>
          <a:p>
            <a:pPr marL="0" indent="0" algn="just">
              <a:buNone/>
            </a:pPr>
            <a:r>
              <a:rPr lang="el-GR" dirty="0"/>
              <a:t>Μπορεί να εκφραστούν ιδέες αυτοκτονίας αλλά με σπανιότερες απόπειρες σε σχέση με την εφηβεία. Συχνά παρατηρούνται εκρήξεις οργής, νευρικότητα, ευερεθιστότητα και ανυπακοή.</a:t>
            </a:r>
            <a:endParaRPr lang="en-US" dirty="0"/>
          </a:p>
        </p:txBody>
      </p:sp>
    </p:spTree>
    <p:extLst>
      <p:ext uri="{BB962C8B-B14F-4D97-AF65-F5344CB8AC3E}">
        <p14:creationId xmlns:p14="http://schemas.microsoft.com/office/powerpoint/2010/main" val="14280094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B2670A8-C958-277F-E629-A046A96A31D3}"/>
              </a:ext>
            </a:extLst>
          </p:cNvPr>
          <p:cNvSpPr>
            <a:spLocks noGrp="1"/>
          </p:cNvSpPr>
          <p:nvPr>
            <p:ph type="title"/>
          </p:nvPr>
        </p:nvSpPr>
        <p:spPr/>
        <p:txBody>
          <a:bodyPr/>
          <a:lstStyle/>
          <a:p>
            <a:r>
              <a:rPr lang="el-GR" dirty="0"/>
              <a:t>Κατάθλιψη στην εφηβεία</a:t>
            </a:r>
            <a:endParaRPr lang="en-US" dirty="0"/>
          </a:p>
        </p:txBody>
      </p:sp>
      <p:sp>
        <p:nvSpPr>
          <p:cNvPr id="3" name="Θέση περιεχομένου 2">
            <a:extLst>
              <a:ext uri="{FF2B5EF4-FFF2-40B4-BE49-F238E27FC236}">
                <a16:creationId xmlns:a16="http://schemas.microsoft.com/office/drawing/2014/main" id="{173257B0-800A-7DD6-3188-347E001F89F2}"/>
              </a:ext>
            </a:extLst>
          </p:cNvPr>
          <p:cNvSpPr>
            <a:spLocks noGrp="1"/>
          </p:cNvSpPr>
          <p:nvPr>
            <p:ph idx="1"/>
          </p:nvPr>
        </p:nvSpPr>
        <p:spPr>
          <a:xfrm>
            <a:off x="2306972" y="1325461"/>
            <a:ext cx="9197640" cy="4585761"/>
          </a:xfrm>
        </p:spPr>
        <p:txBody>
          <a:bodyPr/>
          <a:lstStyle/>
          <a:p>
            <a:pPr marL="0" indent="0" algn="just">
              <a:buNone/>
            </a:pPr>
            <a:r>
              <a:rPr lang="el-GR" dirty="0"/>
              <a:t>Η κλινική εικόνα της κατάθλιψης στη εφηβεία πλησιάζει εκείνη των ενηλίκων. Η βασική διαφορά είναι ότι ο έφηβος παρουσιάζει ευερεθιστότητα αντί του καταθλιπτικού συναισθήματος. Κύρια χαρακτηριστικά της κατάθλιψης στην εφηβεία είναι:</a:t>
            </a:r>
          </a:p>
          <a:p>
            <a:pPr algn="just"/>
            <a:r>
              <a:rPr lang="el-GR" dirty="0"/>
              <a:t>Συνεχής γκρίνια και όλα του φταίνε, με αποτέλεσμα να προκαλούνται προβλήματα στις διαπροσωπικές σχέσεις</a:t>
            </a:r>
          </a:p>
          <a:p>
            <a:pPr algn="just"/>
            <a:r>
              <a:rPr lang="el-GR" dirty="0"/>
              <a:t>Περιορισμός των δραστηριοτήτων που συνήθως του πρόσφεραν ευχαρίστηση</a:t>
            </a:r>
          </a:p>
          <a:p>
            <a:pPr algn="just"/>
            <a:r>
              <a:rPr lang="el-GR" dirty="0"/>
              <a:t>Παράπονα για κούραση, αλλά κυρίως δείχνει αδιαφορία και βαρεμάρα </a:t>
            </a:r>
          </a:p>
          <a:p>
            <a:pPr algn="just"/>
            <a:r>
              <a:rPr lang="el-GR" dirty="0"/>
              <a:t>Σωματικά ενοχλήματα που συχνά αντικαθιστούν τα υποκειμενικά παράπονα που εκφράζουν μιζέρια, δυστυχία και θλίψη</a:t>
            </a:r>
          </a:p>
          <a:p>
            <a:pPr algn="just"/>
            <a:r>
              <a:rPr lang="el-GR" dirty="0"/>
              <a:t>Χαμηλή αυτοεκτίμηση που οδηγεί σε κρίσεις και αρνητικά σχόλια για τον εαυτό του</a:t>
            </a:r>
          </a:p>
          <a:p>
            <a:pPr algn="just"/>
            <a:r>
              <a:rPr lang="el-GR" dirty="0"/>
              <a:t>Απότομη και σημαντική μείωση των σχολικών επιδόσεων</a:t>
            </a:r>
            <a:endParaRPr lang="en-US" dirty="0"/>
          </a:p>
        </p:txBody>
      </p:sp>
    </p:spTree>
    <p:extLst>
      <p:ext uri="{BB962C8B-B14F-4D97-AF65-F5344CB8AC3E}">
        <p14:creationId xmlns:p14="http://schemas.microsoft.com/office/powerpoint/2010/main" val="42545966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6ADB6CB-DFBC-A6FA-762B-3F544B88708B}"/>
              </a:ext>
            </a:extLst>
          </p:cNvPr>
          <p:cNvSpPr>
            <a:spLocks noGrp="1"/>
          </p:cNvSpPr>
          <p:nvPr>
            <p:ph type="title"/>
          </p:nvPr>
        </p:nvSpPr>
        <p:spPr>
          <a:xfrm>
            <a:off x="2525087" y="624110"/>
            <a:ext cx="8979526" cy="743296"/>
          </a:xfrm>
        </p:spPr>
        <p:txBody>
          <a:bodyPr/>
          <a:lstStyle/>
          <a:p>
            <a:r>
              <a:rPr lang="el-GR" dirty="0"/>
              <a:t>Επιδημιολογία</a:t>
            </a:r>
            <a:endParaRPr lang="en-US" dirty="0"/>
          </a:p>
        </p:txBody>
      </p:sp>
      <p:sp>
        <p:nvSpPr>
          <p:cNvPr id="3" name="Θέση περιεχομένου 2">
            <a:extLst>
              <a:ext uri="{FF2B5EF4-FFF2-40B4-BE49-F238E27FC236}">
                <a16:creationId xmlns:a16="http://schemas.microsoft.com/office/drawing/2014/main" id="{C1A9F881-55CC-BCAD-C652-2650999A8E9F}"/>
              </a:ext>
            </a:extLst>
          </p:cNvPr>
          <p:cNvSpPr>
            <a:spLocks noGrp="1"/>
          </p:cNvSpPr>
          <p:nvPr>
            <p:ph idx="1"/>
          </p:nvPr>
        </p:nvSpPr>
        <p:spPr>
          <a:xfrm>
            <a:off x="2072081" y="2038524"/>
            <a:ext cx="9432531" cy="3872697"/>
          </a:xfrm>
        </p:spPr>
        <p:txBody>
          <a:bodyPr/>
          <a:lstStyle/>
          <a:p>
            <a:endParaRPr lang="el-GR" dirty="0"/>
          </a:p>
          <a:p>
            <a:pPr algn="just"/>
            <a:r>
              <a:rPr lang="el-GR" dirty="0"/>
              <a:t>Η κατάθλιψη αποτελεί το κύριο αίτιο αναπηρίας μεταξύ των νέων ανθρώπων, 10 έως 24 ετών, με 3% των παιδιών και 6% των εφήβων να υποφέρουν από την συγκεκριμένη διαταραχή.</a:t>
            </a:r>
          </a:p>
          <a:p>
            <a:pPr algn="just"/>
            <a:r>
              <a:rPr lang="el-GR" dirty="0"/>
              <a:t>Σε σχέση με το φύλλο στα παιδιά η μείζων καταθλιπτική διαταραχή εκδηλώνεται σε ελαφρώς υψηλότερη αναλογία στα αγόρια από ότι στα κορίτσια</a:t>
            </a:r>
          </a:p>
          <a:p>
            <a:pPr algn="just"/>
            <a:r>
              <a:rPr lang="el-GR" dirty="0"/>
              <a:t>Στους εφήβους και τους ενήλικους εκδηλώνεται σε υψηλότερη αναλογία στις γυναίκες</a:t>
            </a:r>
          </a:p>
          <a:p>
            <a:endParaRPr lang="en-US" dirty="0"/>
          </a:p>
        </p:txBody>
      </p:sp>
    </p:spTree>
    <p:extLst>
      <p:ext uri="{BB962C8B-B14F-4D97-AF65-F5344CB8AC3E}">
        <p14:creationId xmlns:p14="http://schemas.microsoft.com/office/powerpoint/2010/main" val="29004201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4FC6575-2EA6-F94A-7DC1-96814ADEEB99}"/>
              </a:ext>
            </a:extLst>
          </p:cNvPr>
          <p:cNvSpPr>
            <a:spLocks noGrp="1"/>
          </p:cNvSpPr>
          <p:nvPr>
            <p:ph type="title"/>
          </p:nvPr>
        </p:nvSpPr>
        <p:spPr>
          <a:xfrm>
            <a:off x="2589213" y="624110"/>
            <a:ext cx="8915400" cy="642628"/>
          </a:xfrm>
        </p:spPr>
        <p:txBody>
          <a:bodyPr/>
          <a:lstStyle/>
          <a:p>
            <a:r>
              <a:rPr lang="el-GR" dirty="0"/>
              <a:t>Αιτιολογία</a:t>
            </a:r>
            <a:endParaRPr lang="en-US" dirty="0"/>
          </a:p>
        </p:txBody>
      </p:sp>
      <p:sp>
        <p:nvSpPr>
          <p:cNvPr id="3" name="Θέση περιεχομένου 2">
            <a:extLst>
              <a:ext uri="{FF2B5EF4-FFF2-40B4-BE49-F238E27FC236}">
                <a16:creationId xmlns:a16="http://schemas.microsoft.com/office/drawing/2014/main" id="{DA7CAC7C-A532-3147-BA92-40BCE6B8491A}"/>
              </a:ext>
            </a:extLst>
          </p:cNvPr>
          <p:cNvSpPr>
            <a:spLocks noGrp="1"/>
          </p:cNvSpPr>
          <p:nvPr>
            <p:ph idx="1"/>
          </p:nvPr>
        </p:nvSpPr>
        <p:spPr>
          <a:xfrm>
            <a:off x="2382473" y="1266738"/>
            <a:ext cx="9122139" cy="4644484"/>
          </a:xfrm>
        </p:spPr>
        <p:txBody>
          <a:bodyPr/>
          <a:lstStyle/>
          <a:p>
            <a:r>
              <a:rPr lang="el-GR" dirty="0"/>
              <a:t>Βιολογικοί παράγοντες</a:t>
            </a:r>
          </a:p>
          <a:p>
            <a:pPr marL="0" indent="0" algn="just">
              <a:buNone/>
            </a:pPr>
            <a:r>
              <a:rPr lang="el-GR" dirty="0"/>
              <a:t>Μεταξύ των βιολογικών παραγόντων που συνεισφέρουν στην αιτιολογία της κατάθλιψης συγκαταλέγονται η γενετική προδιάθεση και οι βιολογικοί δείκτες. Τα άτομα με γενετική επιβάρυνση είναι περισσότερο ευαίσθητα στις επιδράσεις ενός αντίξοου περιβάλλοντος.</a:t>
            </a:r>
          </a:p>
          <a:p>
            <a:pPr marL="0" indent="0" algn="just">
              <a:buNone/>
            </a:pPr>
            <a:r>
              <a:rPr lang="el-GR" dirty="0"/>
              <a:t>Οι απόπειρες αυτοκτονίας στα παιδιά καταθλιπτικών γονέων ανέρχονται σε 7,8% σε σύγκριση με το 1,4% στα παιδιά μη καταθλιπτικών γονέων.</a:t>
            </a:r>
          </a:p>
          <a:p>
            <a:pPr marL="0" indent="0" algn="just">
              <a:buNone/>
            </a:pPr>
            <a:r>
              <a:rPr lang="el-GR" dirty="0"/>
              <a:t>Ο τύπος της γονικής κατάθλιψης παίζει ρόλο, η ύπαρξη διπολικής διαταραχής, η πρώιμη ηλικία έναρξης και οι υποτροπές των γονέων συνδέονται με υψηλότερο κίνδυνο για τα παιδιά  που είναι ακόμα μεγαλύτερος όταν νοσούν και οι δύο γονείς.</a:t>
            </a:r>
          </a:p>
          <a:p>
            <a:pPr marL="0" indent="0" algn="just">
              <a:buNone/>
            </a:pPr>
            <a:r>
              <a:rPr lang="el-GR" dirty="0"/>
              <a:t>Σε σχέση με τον προσδιορισμό των βιολογικών δεικτών της παιδικής κατάθλιψης, παρατηρήθηκε ότι τα παιδιά παρουσιάζουν ελαττωμένη έκκριση της αυξητικής ορμόνης.</a:t>
            </a:r>
          </a:p>
        </p:txBody>
      </p:sp>
    </p:spTree>
    <p:extLst>
      <p:ext uri="{BB962C8B-B14F-4D97-AF65-F5344CB8AC3E}">
        <p14:creationId xmlns:p14="http://schemas.microsoft.com/office/powerpoint/2010/main" val="36572777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ABF4940-29A4-CE98-8EA1-089712248719}"/>
              </a:ext>
            </a:extLst>
          </p:cNvPr>
          <p:cNvSpPr>
            <a:spLocks noGrp="1"/>
          </p:cNvSpPr>
          <p:nvPr>
            <p:ph idx="1"/>
          </p:nvPr>
        </p:nvSpPr>
        <p:spPr>
          <a:xfrm>
            <a:off x="2181139" y="1023456"/>
            <a:ext cx="9323474" cy="4887765"/>
          </a:xfrm>
        </p:spPr>
        <p:txBody>
          <a:bodyPr/>
          <a:lstStyle/>
          <a:p>
            <a:r>
              <a:rPr lang="el-GR" dirty="0"/>
              <a:t>Περιβαλλοντικοί παράγοντες</a:t>
            </a:r>
          </a:p>
          <a:p>
            <a:pPr marL="0" indent="0" algn="just">
              <a:buNone/>
            </a:pPr>
            <a:r>
              <a:rPr lang="el-GR" dirty="0"/>
              <a:t>Εκτός από την γενετική επιβάρυνση οι οικογένειες με καταθλιπτικούς γονείς χαρακτηρίζονται από εντονότερες συγκρούσεις, περισσότερα προβλήματα επικοινωνίας, μικρότερη έκφραση συναισθημάτων, λιγότερη υποστήριξη προς τα μέλη τους και υψηλότερα ποσοστά παιδικής κακοποίησης.</a:t>
            </a:r>
          </a:p>
          <a:p>
            <a:pPr marL="0" indent="0" algn="just">
              <a:buNone/>
            </a:pPr>
            <a:r>
              <a:rPr lang="el-GR" dirty="0"/>
              <a:t>Πιθανός μηχανισμός ανάπτυξης της κατάθλιψης είναι ότι οι διαταραγμένες πρώιμες αλληλεπιδράσεις μεταξύ μητέρας και παιδιού μπορούν να οδηγήσουν το παιδί να αναπτύξει τρόπους διαχείρισης του </a:t>
            </a:r>
            <a:r>
              <a:rPr lang="el-GR" dirty="0" err="1"/>
              <a:t>στρές</a:t>
            </a:r>
            <a:r>
              <a:rPr lang="el-GR" dirty="0"/>
              <a:t> που προδιαθέτουν στην εμφάνιση κατάθλιψης.</a:t>
            </a:r>
          </a:p>
          <a:p>
            <a:pPr marL="0" indent="0" algn="just">
              <a:buNone/>
            </a:pPr>
            <a:r>
              <a:rPr lang="el-GR" dirty="0"/>
              <a:t>Τα καταθλιπτικά παιδιά με την σειρά τους επιβαρύνουν την οικογενειακή δυσλειτουργία και συμμετέχουν στην διατήρηση της κατάθλιψης των γονέων ή προκαλούν συγκρούσεις σε μια οικογένεια που κατά τα άλλα λειτουργεί φυσιολογικά.</a:t>
            </a:r>
            <a:endParaRPr lang="en-US" dirty="0"/>
          </a:p>
        </p:txBody>
      </p:sp>
    </p:spTree>
    <p:extLst>
      <p:ext uri="{BB962C8B-B14F-4D97-AF65-F5344CB8AC3E}">
        <p14:creationId xmlns:p14="http://schemas.microsoft.com/office/powerpoint/2010/main" val="32183030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194BF2E0-A014-C757-F25C-216CB4A72FE8}"/>
              </a:ext>
            </a:extLst>
          </p:cNvPr>
          <p:cNvSpPr>
            <a:spLocks noGrp="1"/>
          </p:cNvSpPr>
          <p:nvPr>
            <p:ph idx="1"/>
          </p:nvPr>
        </p:nvSpPr>
        <p:spPr>
          <a:xfrm>
            <a:off x="2122415" y="327171"/>
            <a:ext cx="9382197" cy="5584051"/>
          </a:xfrm>
        </p:spPr>
        <p:txBody>
          <a:bodyPr/>
          <a:lstStyle/>
          <a:p>
            <a:r>
              <a:rPr lang="el-GR" dirty="0"/>
              <a:t>Ψυχολογικοί παράγοντες</a:t>
            </a:r>
          </a:p>
          <a:p>
            <a:pPr marL="0" indent="0" algn="just">
              <a:buNone/>
            </a:pPr>
            <a:r>
              <a:rPr lang="el-GR" dirty="0"/>
              <a:t>Οι σημαντικότερες θεωρίες για την αιτιολογία της κατάθλιψης προέρχονται από την γνωσιακή </a:t>
            </a:r>
            <a:r>
              <a:rPr lang="el-GR" dirty="0" err="1"/>
              <a:t>συμπεριφορική</a:t>
            </a:r>
            <a:r>
              <a:rPr lang="el-GR" dirty="0"/>
              <a:t> και την ψυχαναλυτική προσέγγιση.</a:t>
            </a:r>
          </a:p>
          <a:p>
            <a:pPr algn="just">
              <a:buFont typeface="Arial" panose="020B0604020202020204" pitchFamily="34" charset="0"/>
              <a:buChar char="•"/>
            </a:pPr>
            <a:r>
              <a:rPr lang="el-GR" dirty="0"/>
              <a:t>Η μελέτη της γνωσιακής λειτουργίας καταθλιπτικών παιδιών έδειξε ότι παρουσιάζουν χαμηλή αυτοεκτίμηση, έντονη αυτοκριτική, σημαντικές γνωσιακές διαστρεβλώσεις και αίσθημα έλλειψης ελέγχου σε αρνητικά γεγονότα. Είναι θέμα συζήτησης αν ο γνωσιακός τρόπος αντιμετώπισης αποτελεί δομικό χαρακτηριστικό της προσωπικότητας ή αν παρουσιάζεται μόνο στην διάρκεια του καταθλιπτικού επεισοδίου.</a:t>
            </a:r>
          </a:p>
          <a:p>
            <a:pPr algn="just">
              <a:buFont typeface="Arial" panose="020B0604020202020204" pitchFamily="34" charset="0"/>
              <a:buChar char="•"/>
            </a:pPr>
            <a:r>
              <a:rPr lang="el-GR" dirty="0"/>
              <a:t>Από τις ψυχαναλύσεις καταθλιπτικών ενηλίκων φαίνεται να υπάρχει μια πρώιμη εμπειρία απώλειας, είτε αυτή είναι πραγματική είτε </a:t>
            </a:r>
            <a:r>
              <a:rPr lang="el-GR" dirty="0" err="1"/>
              <a:t>φαντασιωσική</a:t>
            </a:r>
            <a:r>
              <a:rPr lang="el-GR" dirty="0"/>
              <a:t>. </a:t>
            </a:r>
          </a:p>
          <a:p>
            <a:pPr marL="0" indent="0" algn="just">
              <a:buNone/>
            </a:pPr>
            <a:r>
              <a:rPr lang="el-GR" dirty="0"/>
              <a:t>Η περιγραφή της ανακλητικής κατάθλιψης στα βρέφη τοποθέτησε την απώλεια της μητέρας ως τον κεντρικό πυρήνα της κατάθλιψης.</a:t>
            </a:r>
          </a:p>
          <a:p>
            <a:pPr marL="0" indent="0" algn="just">
              <a:buNone/>
            </a:pPr>
            <a:r>
              <a:rPr lang="el-GR" dirty="0"/>
              <a:t>Η έννοια της απώλειας δεν αφορά μόνο την φυσική απουσία της μητέρας, μπορεί να είναι φυσικά παρούσα αλλά όχι συναισθηματικά. Όταν η μητέρα δεν απαντά το παιδί βιώνει μια διεργασία πένθους.</a:t>
            </a:r>
          </a:p>
          <a:p>
            <a:pPr marL="0" indent="0" algn="just">
              <a:buNone/>
            </a:pPr>
            <a:endParaRPr lang="el-GR" dirty="0"/>
          </a:p>
          <a:p>
            <a:pPr marL="0" indent="0" algn="just">
              <a:buNone/>
            </a:pPr>
            <a:endParaRPr lang="el-GR" dirty="0"/>
          </a:p>
          <a:p>
            <a:pPr>
              <a:buFont typeface="Arial" panose="020B0604020202020204" pitchFamily="34" charset="0"/>
              <a:buChar char="•"/>
            </a:pPr>
            <a:endParaRPr lang="en-US" dirty="0"/>
          </a:p>
        </p:txBody>
      </p:sp>
    </p:spTree>
    <p:extLst>
      <p:ext uri="{BB962C8B-B14F-4D97-AF65-F5344CB8AC3E}">
        <p14:creationId xmlns:p14="http://schemas.microsoft.com/office/powerpoint/2010/main" val="23111794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543C8E44-85F7-CED6-AE87-3BD15A49FC64}"/>
              </a:ext>
            </a:extLst>
          </p:cNvPr>
          <p:cNvSpPr>
            <a:spLocks noGrp="1"/>
          </p:cNvSpPr>
          <p:nvPr>
            <p:ph idx="1"/>
          </p:nvPr>
        </p:nvSpPr>
        <p:spPr>
          <a:xfrm>
            <a:off x="1996580" y="2231472"/>
            <a:ext cx="9508032" cy="1996579"/>
          </a:xfrm>
        </p:spPr>
        <p:txBody>
          <a:bodyPr/>
          <a:lstStyle/>
          <a:p>
            <a:pPr marL="0" indent="0" algn="just">
              <a:buNone/>
            </a:pPr>
            <a:r>
              <a:rPr lang="el-GR" dirty="0"/>
              <a:t> Το «λευκό πένθος» που συνδέεται με το «σύνδρομο της νεκρής μητέρας» έχει μελετηθεί από τον</a:t>
            </a:r>
            <a:r>
              <a:rPr lang="en-US" dirty="0"/>
              <a:t> Andre Green.</a:t>
            </a:r>
          </a:p>
          <a:p>
            <a:pPr marL="0" indent="0" algn="just">
              <a:buNone/>
            </a:pPr>
            <a:r>
              <a:rPr lang="el-GR" dirty="0"/>
              <a:t>Το παιδί βρίσκεται στην παράδοξη θέση να πενθεί τον ψυχικό θάνατο του αντικειμένου, παρά την φυσική παρουσία της μητέρας του </a:t>
            </a:r>
            <a:endParaRPr lang="en-US" dirty="0"/>
          </a:p>
        </p:txBody>
      </p:sp>
    </p:spTree>
    <p:extLst>
      <p:ext uri="{BB962C8B-B14F-4D97-AF65-F5344CB8AC3E}">
        <p14:creationId xmlns:p14="http://schemas.microsoft.com/office/powerpoint/2010/main" val="106603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B248AAB-3B40-7F7C-293D-F93BBC2AF1E7}"/>
              </a:ext>
            </a:extLst>
          </p:cNvPr>
          <p:cNvSpPr>
            <a:spLocks noGrp="1"/>
          </p:cNvSpPr>
          <p:nvPr>
            <p:ph type="title"/>
          </p:nvPr>
        </p:nvSpPr>
        <p:spPr>
          <a:xfrm>
            <a:off x="2499919" y="624110"/>
            <a:ext cx="9004693" cy="642628"/>
          </a:xfrm>
        </p:spPr>
        <p:txBody>
          <a:bodyPr/>
          <a:lstStyle/>
          <a:p>
            <a:r>
              <a:rPr lang="el-GR" dirty="0" err="1"/>
              <a:t>Συννοσηρότητα</a:t>
            </a:r>
            <a:endParaRPr lang="en-US" dirty="0"/>
          </a:p>
        </p:txBody>
      </p:sp>
      <p:sp>
        <p:nvSpPr>
          <p:cNvPr id="3" name="Θέση περιεχομένου 2">
            <a:extLst>
              <a:ext uri="{FF2B5EF4-FFF2-40B4-BE49-F238E27FC236}">
                <a16:creationId xmlns:a16="http://schemas.microsoft.com/office/drawing/2014/main" id="{7CDD82E7-E79F-705A-F881-A96E9B2F4135}"/>
              </a:ext>
            </a:extLst>
          </p:cNvPr>
          <p:cNvSpPr>
            <a:spLocks noGrp="1"/>
          </p:cNvSpPr>
          <p:nvPr>
            <p:ph idx="1"/>
          </p:nvPr>
        </p:nvSpPr>
        <p:spPr>
          <a:xfrm>
            <a:off x="2348917" y="1719742"/>
            <a:ext cx="9155695" cy="4191479"/>
          </a:xfrm>
        </p:spPr>
        <p:txBody>
          <a:bodyPr/>
          <a:lstStyle/>
          <a:p>
            <a:pPr marL="0" indent="0" algn="just">
              <a:buNone/>
            </a:pPr>
            <a:r>
              <a:rPr lang="el-GR" dirty="0"/>
              <a:t>Μελέτες δείχνουν ότι μεγάλο ποσοστό καταθλιπτικών παιδιών παρουσιάζουν </a:t>
            </a:r>
            <a:r>
              <a:rPr lang="el-GR" dirty="0" err="1"/>
              <a:t>συνοδές</a:t>
            </a:r>
            <a:r>
              <a:rPr lang="el-GR" dirty="0"/>
              <a:t> ψυχικές διαταραχές, όπως </a:t>
            </a:r>
            <a:r>
              <a:rPr lang="el-GR" dirty="0" err="1"/>
              <a:t>δυσθυμική</a:t>
            </a:r>
            <a:r>
              <a:rPr lang="el-GR" dirty="0"/>
              <a:t> διαταραχή, αγχώδη διαταραχή και διαταραχή διαγωγής.</a:t>
            </a:r>
          </a:p>
          <a:p>
            <a:pPr marL="0" indent="0" algn="just">
              <a:buNone/>
            </a:pPr>
            <a:r>
              <a:rPr lang="el-GR" dirty="0"/>
              <a:t>Μεγάλη </a:t>
            </a:r>
            <a:r>
              <a:rPr lang="el-GR" dirty="0" err="1"/>
              <a:t>συννοσηρότητα</a:t>
            </a:r>
            <a:r>
              <a:rPr lang="el-GR" dirty="0"/>
              <a:t> παρουσιάζει επίσης η κατάθλιψη με τις μαθησιακές διαταραχές.</a:t>
            </a:r>
          </a:p>
          <a:p>
            <a:pPr marL="0" indent="0" algn="just">
              <a:buNone/>
            </a:pPr>
            <a:r>
              <a:rPr lang="el-GR" dirty="0"/>
              <a:t>Στην συνύπαρξη με </a:t>
            </a:r>
            <a:r>
              <a:rPr lang="el-GR" dirty="0" err="1"/>
              <a:t>δυσθυμική</a:t>
            </a:r>
            <a:r>
              <a:rPr lang="el-GR" dirty="0"/>
              <a:t> διαταραχή, τίθεται η διάγνωση της διπλής κατάθλιψης και επιβαρύνεται η πρόγνωση ως προς την διάρκεια του επεισοδίου, την κοινωνική προσαρμογή και τις απόπειρες αυτοκτονίας.</a:t>
            </a:r>
          </a:p>
          <a:p>
            <a:pPr marL="0" indent="0" algn="just">
              <a:buNone/>
            </a:pPr>
            <a:r>
              <a:rPr lang="el-GR" dirty="0"/>
              <a:t>Γενικά η </a:t>
            </a:r>
            <a:r>
              <a:rPr lang="el-GR" dirty="0" err="1"/>
              <a:t>συννοσηρότητα</a:t>
            </a:r>
            <a:r>
              <a:rPr lang="el-GR" dirty="0"/>
              <a:t> φαίνεται να επηρεάζει τον κίνδυνο για υποτροπές, τις απόπειρες αυτοκτονίας, την απόκριση στη θεραπεία και την χρήση των υπηρεσιών ψυχικής υγείας.</a:t>
            </a:r>
            <a:endParaRPr lang="en-US" dirty="0"/>
          </a:p>
        </p:txBody>
      </p:sp>
    </p:spTree>
    <p:extLst>
      <p:ext uri="{BB962C8B-B14F-4D97-AF65-F5344CB8AC3E}">
        <p14:creationId xmlns:p14="http://schemas.microsoft.com/office/powerpoint/2010/main" val="32169945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F8022F8-945C-68E8-E4C0-9CD3FC09EFD1}"/>
              </a:ext>
            </a:extLst>
          </p:cNvPr>
          <p:cNvSpPr>
            <a:spLocks noGrp="1"/>
          </p:cNvSpPr>
          <p:nvPr>
            <p:ph type="title"/>
          </p:nvPr>
        </p:nvSpPr>
        <p:spPr>
          <a:xfrm>
            <a:off x="2449585" y="624110"/>
            <a:ext cx="9055027" cy="617461"/>
          </a:xfrm>
        </p:spPr>
        <p:txBody>
          <a:bodyPr>
            <a:normAutofit fontScale="90000"/>
          </a:bodyPr>
          <a:lstStyle/>
          <a:p>
            <a:r>
              <a:rPr lang="el-GR" dirty="0"/>
              <a:t>Πορεία και πρόγνωση</a:t>
            </a:r>
            <a:endParaRPr lang="en-US" dirty="0"/>
          </a:p>
        </p:txBody>
      </p:sp>
      <p:sp>
        <p:nvSpPr>
          <p:cNvPr id="3" name="Θέση περιεχομένου 2">
            <a:extLst>
              <a:ext uri="{FF2B5EF4-FFF2-40B4-BE49-F238E27FC236}">
                <a16:creationId xmlns:a16="http://schemas.microsoft.com/office/drawing/2014/main" id="{AD26B3DE-8186-6275-2650-4F4212D5B915}"/>
              </a:ext>
            </a:extLst>
          </p:cNvPr>
          <p:cNvSpPr>
            <a:spLocks noGrp="1"/>
          </p:cNvSpPr>
          <p:nvPr>
            <p:ph idx="1"/>
          </p:nvPr>
        </p:nvSpPr>
        <p:spPr>
          <a:xfrm>
            <a:off x="2449585" y="1333850"/>
            <a:ext cx="9055027" cy="4577372"/>
          </a:xfrm>
        </p:spPr>
        <p:txBody>
          <a:bodyPr/>
          <a:lstStyle/>
          <a:p>
            <a:r>
              <a:rPr lang="el-GR" dirty="0"/>
              <a:t>Η μέση διάρκεια ενός καταθλιπτικού επεισοδίου στα παιδιά κυμαίνεται από 7 έως 9 μήνες. Είναι μια υποτροπιάζουσα διαταραχή με 40% πιθανότητες υποτροπής στα 2 χρόνια και 70% στα 5 χρόνια</a:t>
            </a:r>
          </a:p>
          <a:p>
            <a:r>
              <a:rPr lang="el-GR" dirty="0"/>
              <a:t>Είναι συνδεδεμένη με αυξημένο κίνδυνο αυτοκτονικών συμπεριφορών, χρήση αλκοόλ και άλλων ουσιών στην εφηβεία και την ενήλικη ζωή</a:t>
            </a:r>
          </a:p>
          <a:p>
            <a:r>
              <a:rPr lang="el-GR" dirty="0"/>
              <a:t>Μετά την ίαση τα καταθλιπτικά παιδιά συνεχίζουν να έχουν δυσκολίες στις διαπροσωπικές σχέσεις, μειωμένη λειτουργικότητα, αυξημένη χρήση καπνού και σωματικά προβλήματα</a:t>
            </a:r>
          </a:p>
          <a:p>
            <a:r>
              <a:rPr lang="el-GR" dirty="0"/>
              <a:t>Έχει χειρότερη πρόγνωση από την κατάθλιψη των ενηλίκων</a:t>
            </a:r>
          </a:p>
          <a:p>
            <a:r>
              <a:rPr lang="el-GR" dirty="0"/>
              <a:t>Ο κίνδυνος εγκατάστασης διπολικής διαταραχής είναι μεγαλύτερος όταν η έναρξη της κατάθλιψης είναι στην παιδική ηλικία</a:t>
            </a:r>
          </a:p>
          <a:p>
            <a:r>
              <a:rPr lang="el-GR" dirty="0"/>
              <a:t>Είναι πολύ σημαντική η έγκαιρη διάγνωση, η θεραπευτική αντιμετώπιση και η ανάπτυξη προληπτικών στρατηγικών</a:t>
            </a:r>
            <a:endParaRPr lang="en-US" dirty="0"/>
          </a:p>
        </p:txBody>
      </p:sp>
    </p:spTree>
    <p:extLst>
      <p:ext uri="{BB962C8B-B14F-4D97-AF65-F5344CB8AC3E}">
        <p14:creationId xmlns:p14="http://schemas.microsoft.com/office/powerpoint/2010/main" val="30247129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3172D2B-F998-22D3-E91B-0BA9EF8433D6}"/>
              </a:ext>
            </a:extLst>
          </p:cNvPr>
          <p:cNvSpPr>
            <a:spLocks noGrp="1"/>
          </p:cNvSpPr>
          <p:nvPr>
            <p:ph type="title"/>
          </p:nvPr>
        </p:nvSpPr>
        <p:spPr>
          <a:xfrm>
            <a:off x="2589213" y="624110"/>
            <a:ext cx="8915400" cy="617461"/>
          </a:xfrm>
        </p:spPr>
        <p:txBody>
          <a:bodyPr>
            <a:normAutofit fontScale="90000"/>
          </a:bodyPr>
          <a:lstStyle/>
          <a:p>
            <a:r>
              <a:rPr lang="el-GR" dirty="0"/>
              <a:t>Θεραπευτική αντιμετώπιση</a:t>
            </a:r>
            <a:endParaRPr lang="en-US" dirty="0"/>
          </a:p>
        </p:txBody>
      </p:sp>
      <p:sp>
        <p:nvSpPr>
          <p:cNvPr id="3" name="Θέση περιεχομένου 2">
            <a:extLst>
              <a:ext uri="{FF2B5EF4-FFF2-40B4-BE49-F238E27FC236}">
                <a16:creationId xmlns:a16="http://schemas.microsoft.com/office/drawing/2014/main" id="{E65D0164-528D-410F-5342-01D66E238DAE}"/>
              </a:ext>
            </a:extLst>
          </p:cNvPr>
          <p:cNvSpPr>
            <a:spLocks noGrp="1"/>
          </p:cNvSpPr>
          <p:nvPr>
            <p:ph idx="1"/>
          </p:nvPr>
        </p:nvSpPr>
        <p:spPr>
          <a:xfrm>
            <a:off x="2474753" y="1661020"/>
            <a:ext cx="9029860" cy="3881086"/>
          </a:xfrm>
        </p:spPr>
        <p:txBody>
          <a:bodyPr/>
          <a:lstStyle/>
          <a:p>
            <a:r>
              <a:rPr lang="el-GR" dirty="0"/>
              <a:t>Το πρώτο βήμα μιας αποτελεσματικής παρέμβασης είναι η εμπεριστατωμένη ενημέρωση του ασθενή και της οικογένειάς του για την φύση της ταραχής και τις θεραπευτικές επιλογές.</a:t>
            </a:r>
          </a:p>
          <a:p>
            <a:r>
              <a:rPr lang="el-GR" dirty="0"/>
              <a:t>Οι παράμετροι που καθορίζουν την επιλογή της θεραπευτικής προσέγγισης περιλαμβάνουν την σοβαρότητα των συμπτωμάτων, την επίδρασή τους στην λειτουργικότητα του ατόμου, το οικογενειακό ιστορικό ως προς την απόκριση στην φαρμακοθεραπεία καθώς και το ρίσκο εκδήλωσης αυτοκτονικής συμπεριφοράς.</a:t>
            </a:r>
          </a:p>
          <a:p>
            <a:r>
              <a:rPr lang="el-GR" dirty="0"/>
              <a:t>Η ψυχοθεραπεία, η φαρμακοθεραπεία ή ο συνδυασμός των δύο φαίνεται να είναι οι αποτελεσματικότεροι τρόποι αντιμετώπισης της παιδικής κατάθλιψης</a:t>
            </a:r>
            <a:endParaRPr lang="en-US" dirty="0"/>
          </a:p>
        </p:txBody>
      </p:sp>
    </p:spTree>
    <p:extLst>
      <p:ext uri="{BB962C8B-B14F-4D97-AF65-F5344CB8AC3E}">
        <p14:creationId xmlns:p14="http://schemas.microsoft.com/office/powerpoint/2010/main" val="5146127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09721A5-0269-08C3-5CD5-33233351B912}"/>
              </a:ext>
            </a:extLst>
          </p:cNvPr>
          <p:cNvSpPr>
            <a:spLocks noGrp="1"/>
          </p:cNvSpPr>
          <p:nvPr>
            <p:ph type="title"/>
          </p:nvPr>
        </p:nvSpPr>
        <p:spPr/>
        <p:txBody>
          <a:bodyPr/>
          <a:lstStyle/>
          <a:p>
            <a:endParaRPr lang="en-US"/>
          </a:p>
        </p:txBody>
      </p:sp>
      <p:sp>
        <p:nvSpPr>
          <p:cNvPr id="3" name="Θέση περιεχομένου 2">
            <a:extLst>
              <a:ext uri="{FF2B5EF4-FFF2-40B4-BE49-F238E27FC236}">
                <a16:creationId xmlns:a16="http://schemas.microsoft.com/office/drawing/2014/main" id="{05B0640A-29EA-EB86-CF75-7A84AA8A1ECE}"/>
              </a:ext>
            </a:extLst>
          </p:cNvPr>
          <p:cNvSpPr>
            <a:spLocks noGrp="1"/>
          </p:cNvSpPr>
          <p:nvPr>
            <p:ph idx="1"/>
          </p:nvPr>
        </p:nvSpPr>
        <p:spPr>
          <a:xfrm>
            <a:off x="2457975" y="2567031"/>
            <a:ext cx="9046638" cy="964734"/>
          </a:xfrm>
        </p:spPr>
        <p:txBody>
          <a:bodyPr/>
          <a:lstStyle/>
          <a:p>
            <a:pPr marL="457200" lvl="1" indent="0">
              <a:buNone/>
            </a:pPr>
            <a:r>
              <a:rPr lang="el-GR" sz="2000" dirty="0"/>
              <a:t>Κλινική Παιδοψυχιατρική</a:t>
            </a:r>
          </a:p>
          <a:p>
            <a:pPr marL="457200" lvl="1" indent="0">
              <a:buNone/>
            </a:pPr>
            <a:r>
              <a:rPr lang="el-GR" dirty="0"/>
              <a:t>Ελένη </a:t>
            </a:r>
            <a:r>
              <a:rPr lang="el-GR" dirty="0" err="1"/>
              <a:t>Λαζαράτου</a:t>
            </a:r>
            <a:endParaRPr lang="el-GR" dirty="0"/>
          </a:p>
          <a:p>
            <a:pPr marL="0" indent="0">
              <a:buNone/>
            </a:pPr>
            <a:endParaRPr lang="en-US" dirty="0"/>
          </a:p>
        </p:txBody>
      </p:sp>
    </p:spTree>
    <p:extLst>
      <p:ext uri="{BB962C8B-B14F-4D97-AF65-F5344CB8AC3E}">
        <p14:creationId xmlns:p14="http://schemas.microsoft.com/office/powerpoint/2010/main" val="10438430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D4B2FE4-1626-63A7-901C-9A0FE5D6AD72}"/>
              </a:ext>
            </a:extLst>
          </p:cNvPr>
          <p:cNvSpPr>
            <a:spLocks noGrp="1"/>
          </p:cNvSpPr>
          <p:nvPr>
            <p:ph type="title"/>
          </p:nvPr>
        </p:nvSpPr>
        <p:spPr>
          <a:xfrm>
            <a:off x="2589213" y="624110"/>
            <a:ext cx="8915400" cy="609072"/>
          </a:xfrm>
        </p:spPr>
        <p:txBody>
          <a:bodyPr>
            <a:normAutofit fontScale="90000"/>
          </a:bodyPr>
          <a:lstStyle/>
          <a:p>
            <a:r>
              <a:rPr lang="el-GR" dirty="0"/>
              <a:t>Ψυχοθεραπεία</a:t>
            </a:r>
            <a:endParaRPr lang="en-US" dirty="0"/>
          </a:p>
        </p:txBody>
      </p:sp>
      <p:sp>
        <p:nvSpPr>
          <p:cNvPr id="3" name="Θέση περιεχομένου 2">
            <a:extLst>
              <a:ext uri="{FF2B5EF4-FFF2-40B4-BE49-F238E27FC236}">
                <a16:creationId xmlns:a16="http://schemas.microsoft.com/office/drawing/2014/main" id="{AA0B6D66-34EE-B50A-308F-4EF4B05BCD0B}"/>
              </a:ext>
            </a:extLst>
          </p:cNvPr>
          <p:cNvSpPr>
            <a:spLocks noGrp="1"/>
          </p:cNvSpPr>
          <p:nvPr>
            <p:ph idx="1"/>
          </p:nvPr>
        </p:nvSpPr>
        <p:spPr>
          <a:xfrm>
            <a:off x="2589212" y="1233182"/>
            <a:ext cx="8915400" cy="4678040"/>
          </a:xfrm>
        </p:spPr>
        <p:txBody>
          <a:bodyPr/>
          <a:lstStyle/>
          <a:p>
            <a:pPr marL="0" indent="0" algn="just">
              <a:buNone/>
            </a:pPr>
            <a:r>
              <a:rPr lang="el-GR" dirty="0"/>
              <a:t>Είναι κατάλληλη για ελαφράς και μεσαίας βαρύτητας μορφές κατάθλιψης.</a:t>
            </a:r>
          </a:p>
          <a:p>
            <a:pPr marL="0" indent="0" algn="just">
              <a:buNone/>
            </a:pPr>
            <a:r>
              <a:rPr lang="el-GR" dirty="0"/>
              <a:t>Σκοπός της ψυχοθεραπείας είναι μάθει το παιδί να αντιμετωπίζει αποτελεσματικότερα τις </a:t>
            </a:r>
            <a:r>
              <a:rPr lang="el-GR" dirty="0" err="1"/>
              <a:t>στρεσογόνες</a:t>
            </a:r>
            <a:r>
              <a:rPr lang="el-GR" dirty="0"/>
              <a:t> καταστάσεις, να βελτιώσει τις κοινωνικές δεξιότητες, την αυτοεκτίμηση του, να κατανοήσει καλύτερα τον εαυτό του και να αντιμετωπίσει κοινωνικά , οικογενειακά και μαθησιακά προβλήματα που συνδέονται με την κατάθλιψη.</a:t>
            </a:r>
          </a:p>
          <a:p>
            <a:pPr marL="0" indent="0" algn="just">
              <a:buNone/>
            </a:pPr>
            <a:r>
              <a:rPr lang="el-GR" dirty="0"/>
              <a:t>Σε κάθε ψυχοθεραπευτική προσέγγιση απαιτείται η συμμετοχή των γονέων ώστε να κατανοήσουν το πρόβλημα του παιδιού και να αναγνωρίζουν τα συμπτώματά του.</a:t>
            </a:r>
          </a:p>
          <a:p>
            <a:pPr marL="0" indent="0" algn="just">
              <a:buNone/>
            </a:pPr>
            <a:r>
              <a:rPr lang="el-GR" dirty="0"/>
              <a:t>Αυτό θα βοηθήσει στον σχεδιασμό της θεραπευτικής αντιμετώπισης και θα βοηθήσει να εγκατασταθεί η θεραπευτική συμμαχία με το παιδί.</a:t>
            </a:r>
          </a:p>
          <a:p>
            <a:pPr marL="0" indent="0" algn="just">
              <a:buNone/>
            </a:pPr>
            <a:r>
              <a:rPr lang="el-GR" dirty="0"/>
              <a:t>Σημαντικό είναι να αντιμετωπιστούν οι διαταραγμένες ενδοοικογενειακές σχέσεις και να βελτιωθεί η οικογενειακή λειτουργία κάτι που συντελεί προληπτικά στις υποτροπές.</a:t>
            </a:r>
          </a:p>
        </p:txBody>
      </p:sp>
    </p:spTree>
    <p:extLst>
      <p:ext uri="{BB962C8B-B14F-4D97-AF65-F5344CB8AC3E}">
        <p14:creationId xmlns:p14="http://schemas.microsoft.com/office/powerpoint/2010/main" val="31918154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6BBBB66-E323-20AE-42E5-6ECBFB1C3EDB}"/>
              </a:ext>
            </a:extLst>
          </p:cNvPr>
          <p:cNvSpPr>
            <a:spLocks noGrp="1"/>
          </p:cNvSpPr>
          <p:nvPr>
            <p:ph type="title"/>
          </p:nvPr>
        </p:nvSpPr>
        <p:spPr>
          <a:xfrm>
            <a:off x="2589213" y="624110"/>
            <a:ext cx="8915400" cy="625850"/>
          </a:xfrm>
        </p:spPr>
        <p:txBody>
          <a:bodyPr>
            <a:normAutofit fontScale="90000"/>
          </a:bodyPr>
          <a:lstStyle/>
          <a:p>
            <a:r>
              <a:rPr lang="el-GR" dirty="0"/>
              <a:t>Φαρμακοθεραπεία</a:t>
            </a:r>
            <a:endParaRPr lang="en-US" dirty="0"/>
          </a:p>
        </p:txBody>
      </p:sp>
      <p:sp>
        <p:nvSpPr>
          <p:cNvPr id="3" name="Θέση περιεχομένου 2">
            <a:extLst>
              <a:ext uri="{FF2B5EF4-FFF2-40B4-BE49-F238E27FC236}">
                <a16:creationId xmlns:a16="http://schemas.microsoft.com/office/drawing/2014/main" id="{4396E696-7D76-0CD3-EA09-C9E8F12CC9FB}"/>
              </a:ext>
            </a:extLst>
          </p:cNvPr>
          <p:cNvSpPr>
            <a:spLocks noGrp="1"/>
          </p:cNvSpPr>
          <p:nvPr>
            <p:ph idx="1"/>
          </p:nvPr>
        </p:nvSpPr>
        <p:spPr>
          <a:xfrm>
            <a:off x="1786855" y="1887523"/>
            <a:ext cx="9717758" cy="3179427"/>
          </a:xfrm>
        </p:spPr>
        <p:txBody>
          <a:bodyPr/>
          <a:lstStyle/>
          <a:p>
            <a:pPr marL="0" indent="0">
              <a:buNone/>
            </a:pPr>
            <a:r>
              <a:rPr lang="el-GR" dirty="0"/>
              <a:t>Η Αμερικανική Ακαδημία Ψυχιατρικής Παιδιών και Εφήβων έχει εκπονήσει κατευθυντήριες οδηγίες για την φαρμακευτική αντιμετώπιση της παιδικής κατάθλιψης.</a:t>
            </a:r>
          </a:p>
          <a:p>
            <a:pPr marL="0" indent="0">
              <a:buNone/>
            </a:pPr>
            <a:r>
              <a:rPr lang="el-GR" dirty="0"/>
              <a:t>Είναι απαραίτητο οι γονείς να είναι ενήμεροι για την αποτελεσματικότητα και τις πιθανές ανεπιθύμητες ενέργειες των αντικαταθλιπτικών φαρμάκων και να λαμβάνεται υπόψη η κλινική εικόνα, η </a:t>
            </a:r>
            <a:r>
              <a:rPr lang="el-GR" dirty="0" err="1"/>
              <a:t>συννοσηρότητα</a:t>
            </a:r>
            <a:r>
              <a:rPr lang="el-GR" dirty="0"/>
              <a:t> , το αναπτυξιακό στάδιο, το οικογενειακό ιστορικό, η απόκριση σε προηγούμενες θεραπείες καθώς και η γνώμη και η στάση του παιδιού και της οικογένειας ως προς την φαρμακοθεραπεία</a:t>
            </a:r>
            <a:endParaRPr lang="en-US" dirty="0"/>
          </a:p>
        </p:txBody>
      </p:sp>
    </p:spTree>
    <p:extLst>
      <p:ext uri="{BB962C8B-B14F-4D97-AF65-F5344CB8AC3E}">
        <p14:creationId xmlns:p14="http://schemas.microsoft.com/office/powerpoint/2010/main" val="9885143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3E9AD81-47EE-D9A6-FDD5-4B54ECB09ADA}"/>
              </a:ext>
            </a:extLst>
          </p:cNvPr>
          <p:cNvSpPr>
            <a:spLocks noGrp="1"/>
          </p:cNvSpPr>
          <p:nvPr>
            <p:ph type="title"/>
          </p:nvPr>
        </p:nvSpPr>
        <p:spPr>
          <a:xfrm>
            <a:off x="2589213" y="624110"/>
            <a:ext cx="8915400" cy="575516"/>
          </a:xfrm>
        </p:spPr>
        <p:txBody>
          <a:bodyPr>
            <a:normAutofit fontScale="90000"/>
          </a:bodyPr>
          <a:lstStyle/>
          <a:p>
            <a:r>
              <a:rPr lang="el-GR" dirty="0"/>
              <a:t>Πρόληψη</a:t>
            </a:r>
            <a:endParaRPr lang="en-US" dirty="0"/>
          </a:p>
        </p:txBody>
      </p:sp>
      <p:sp>
        <p:nvSpPr>
          <p:cNvPr id="3" name="Θέση περιεχομένου 2">
            <a:extLst>
              <a:ext uri="{FF2B5EF4-FFF2-40B4-BE49-F238E27FC236}">
                <a16:creationId xmlns:a16="http://schemas.microsoft.com/office/drawing/2014/main" id="{AA1D362C-FCA3-B738-6C2E-AA610D691F89}"/>
              </a:ext>
            </a:extLst>
          </p:cNvPr>
          <p:cNvSpPr>
            <a:spLocks noGrp="1"/>
          </p:cNvSpPr>
          <p:nvPr>
            <p:ph idx="1"/>
          </p:nvPr>
        </p:nvSpPr>
        <p:spPr>
          <a:xfrm>
            <a:off x="2441197" y="1199626"/>
            <a:ext cx="9063416" cy="4711596"/>
          </a:xfrm>
        </p:spPr>
        <p:txBody>
          <a:bodyPr/>
          <a:lstStyle/>
          <a:p>
            <a:pPr marL="0" indent="0">
              <a:buNone/>
            </a:pPr>
            <a:r>
              <a:rPr lang="el-GR" dirty="0"/>
              <a:t>Παρά το γεγονός ότι η παιδική κατάθλιψη μπορεί να αποδειχθεί χρόνια υποτροπιάζουσα διαταραχή και να έχει σοβαρές συνέπειες στην ζωή του παιδιού και της οικογένειάς του , είναι λίγες οι έρευνες που αναφέρονται στην </a:t>
            </a:r>
            <a:r>
              <a:rPr lang="el-GR" dirty="0" err="1"/>
              <a:t>προληψή</a:t>
            </a:r>
            <a:r>
              <a:rPr lang="el-GR" dirty="0"/>
              <a:t> της.</a:t>
            </a:r>
          </a:p>
          <a:p>
            <a:pPr marL="0" indent="0">
              <a:buNone/>
            </a:pPr>
            <a:r>
              <a:rPr lang="el-GR" dirty="0"/>
              <a:t>Γενικά είναι αποδεκτό ότι για την υγιή </a:t>
            </a:r>
            <a:r>
              <a:rPr lang="el-GR" dirty="0" err="1"/>
              <a:t>ψυχοσυναισθηματική</a:t>
            </a:r>
            <a:r>
              <a:rPr lang="el-GR" dirty="0"/>
              <a:t> ανάπτυξη του παιδιού, βασικό είναι να αποφεύγονται οι πρώιμοι αποχωρισμοί.</a:t>
            </a:r>
          </a:p>
          <a:p>
            <a:pPr marL="0" indent="0">
              <a:buNone/>
            </a:pPr>
            <a:r>
              <a:rPr lang="el-GR" dirty="0"/>
              <a:t>Στην περίπτωση θανάτου της μητέρας οι φροντίδα πρέπει να παρέχεται από σταθερό πρόσωπο και να μην υπάρχει αλλαγή πλαισίου και φροντιστών.</a:t>
            </a:r>
          </a:p>
          <a:p>
            <a:pPr marL="0" indent="0">
              <a:buNone/>
            </a:pPr>
            <a:r>
              <a:rPr lang="el-GR" dirty="0"/>
              <a:t>Οι εργασίες του </a:t>
            </a:r>
            <a:r>
              <a:rPr lang="en-US" dirty="0"/>
              <a:t>Spitz </a:t>
            </a:r>
            <a:r>
              <a:rPr lang="el-GR" dirty="0"/>
              <a:t>κατέδειξαν την αναγκαιότητα για μονιμότητα του προσωπικού στα ιδρύματα παιδικής μέριμνας</a:t>
            </a:r>
          </a:p>
          <a:p>
            <a:pPr marL="0" indent="0">
              <a:buNone/>
            </a:pPr>
            <a:r>
              <a:rPr lang="el-GR" dirty="0"/>
              <a:t>Προτεινόμενες προληπτικές στρατηγικές για την ελάττωση του κινδύνου εμφάνισης ψυχικών διαταραχών στα παιδιά  καταθλιπτικών γονέων είναι :</a:t>
            </a:r>
            <a:endParaRPr lang="en-US" dirty="0"/>
          </a:p>
        </p:txBody>
      </p:sp>
    </p:spTree>
    <p:extLst>
      <p:ext uri="{BB962C8B-B14F-4D97-AF65-F5344CB8AC3E}">
        <p14:creationId xmlns:p14="http://schemas.microsoft.com/office/powerpoint/2010/main" val="13739282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DFC277D2-7E57-A8EF-3D07-518BA20AB4B9}"/>
              </a:ext>
            </a:extLst>
          </p:cNvPr>
          <p:cNvSpPr>
            <a:spLocks noGrp="1"/>
          </p:cNvSpPr>
          <p:nvPr>
            <p:ph idx="1"/>
          </p:nvPr>
        </p:nvSpPr>
        <p:spPr>
          <a:xfrm>
            <a:off x="2550253" y="1400961"/>
            <a:ext cx="8954359" cy="3590489"/>
          </a:xfrm>
        </p:spPr>
        <p:txBody>
          <a:bodyPr/>
          <a:lstStyle/>
          <a:p>
            <a:r>
              <a:rPr lang="el-GR" dirty="0"/>
              <a:t>Υποστήριξη της οικογένειας και παροχή συμβουλών στους γονείς. Η παρέμβαση αφορά όλα τα μέλη της οικογένειας</a:t>
            </a:r>
          </a:p>
          <a:p>
            <a:r>
              <a:rPr lang="el-GR" dirty="0"/>
              <a:t>Η προληπτική ψυχοθεραπευτική αντιμετώπιση έχει στόχο να βοηθήσει το παιδί να </a:t>
            </a:r>
            <a:r>
              <a:rPr lang="el-GR" dirty="0" err="1"/>
              <a:t>συνδιαλεχθεί</a:t>
            </a:r>
            <a:r>
              <a:rPr lang="el-GR" dirty="0"/>
              <a:t> με τις δυσκολίες που προκαλούνται από τις συναισθηματικές διαταραχές των γονέων</a:t>
            </a:r>
          </a:p>
          <a:p>
            <a:pPr marL="0" indent="0">
              <a:buNone/>
            </a:pPr>
            <a:r>
              <a:rPr lang="el-GR" dirty="0"/>
              <a:t>Οι προληπτικές στρατηγικές μπορούν να αποτρέψουν την εγκατάσταση άλλων διαταραχών (εξάρτηση σε ουσίες)</a:t>
            </a:r>
          </a:p>
          <a:p>
            <a:pPr marL="0" indent="0">
              <a:buNone/>
            </a:pPr>
            <a:r>
              <a:rPr lang="el-GR" dirty="0"/>
              <a:t>Οι εκπαιδευτικοί αναγνωρίζουν πιο ευκολά τις </a:t>
            </a:r>
            <a:r>
              <a:rPr lang="el-GR" dirty="0" err="1"/>
              <a:t>εσωτερικευμένες</a:t>
            </a:r>
            <a:r>
              <a:rPr lang="el-GR" dirty="0"/>
              <a:t> διαταραχές από ότι οι γονείς λόγω των συνοδών κοινωνικών και μαθησιακών προβλημάτων σε παιδιά με άγχος ή κατάθλιψη</a:t>
            </a:r>
          </a:p>
          <a:p>
            <a:endParaRPr lang="en-US" dirty="0"/>
          </a:p>
        </p:txBody>
      </p:sp>
    </p:spTree>
    <p:extLst>
      <p:ext uri="{BB962C8B-B14F-4D97-AF65-F5344CB8AC3E}">
        <p14:creationId xmlns:p14="http://schemas.microsoft.com/office/powerpoint/2010/main" val="5961443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8A2C329B-471B-CE3C-8099-CA93993BABA9}"/>
              </a:ext>
            </a:extLst>
          </p:cNvPr>
          <p:cNvSpPr>
            <a:spLocks noGrp="1"/>
          </p:cNvSpPr>
          <p:nvPr>
            <p:ph idx="1"/>
          </p:nvPr>
        </p:nvSpPr>
        <p:spPr>
          <a:xfrm>
            <a:off x="2533476" y="1400960"/>
            <a:ext cx="8971136" cy="3397543"/>
          </a:xfrm>
        </p:spPr>
        <p:txBody>
          <a:bodyPr/>
          <a:lstStyle/>
          <a:p>
            <a:pPr marL="0" indent="0" algn="just">
              <a:buNone/>
            </a:pPr>
            <a:r>
              <a:rPr lang="el-GR" dirty="0"/>
              <a:t>Η ανίχνευση στην κοινότητα παιδιών που πιθανώς θα αναπτύξουν κατάθλιψη έχει μεγάλη προληπτική σημασία.</a:t>
            </a:r>
          </a:p>
          <a:p>
            <a:pPr marL="0" indent="0" algn="just">
              <a:buNone/>
            </a:pPr>
            <a:r>
              <a:rPr lang="el-GR" dirty="0"/>
              <a:t>Είναι σημαντικό να εκπαιδευτούν τα παιδιά, οι γονείς και οι εκπαιδευτικοί να αναγνωρίζουν τα συμπτώματα της κατάθλιψης ώστε  να αναζητήσουν εγκαίρως βοήθεια και να επιδείξουν την καλύτερη θεραπευτική συμμόρφωση.</a:t>
            </a:r>
          </a:p>
          <a:p>
            <a:pPr marL="0" indent="0" algn="just">
              <a:buNone/>
            </a:pPr>
            <a:r>
              <a:rPr lang="el-GR" dirty="0"/>
              <a:t>Η πρώιμη ανίχνευση προστατεύει το παιδί από τις μακροχρόνιες συνέπειες της κατάθλιψης που επηρεάζουν τα σχολικά επιτεύγματα, τις οικογενειακές και κοινωνικές σχέσεις και αυξάνουν τον κίνδυνο αυτοκτονίας στην παιδική ή εφηβική ηλικία</a:t>
            </a:r>
            <a:endParaRPr lang="en-US" dirty="0"/>
          </a:p>
        </p:txBody>
      </p:sp>
    </p:spTree>
    <p:extLst>
      <p:ext uri="{BB962C8B-B14F-4D97-AF65-F5344CB8AC3E}">
        <p14:creationId xmlns:p14="http://schemas.microsoft.com/office/powerpoint/2010/main" val="984745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56A15C56-3D99-2BCD-CC96-767FB5F2F3BA}"/>
              </a:ext>
            </a:extLst>
          </p:cNvPr>
          <p:cNvSpPr>
            <a:spLocks noGrp="1"/>
          </p:cNvSpPr>
          <p:nvPr>
            <p:ph idx="1"/>
          </p:nvPr>
        </p:nvSpPr>
        <p:spPr>
          <a:xfrm>
            <a:off x="2589212" y="3514987"/>
            <a:ext cx="8915400" cy="1300294"/>
          </a:xfrm>
        </p:spPr>
        <p:txBody>
          <a:bodyPr/>
          <a:lstStyle/>
          <a:p>
            <a:pPr marL="0" indent="0" algn="ctr">
              <a:buNone/>
            </a:pPr>
            <a:r>
              <a:rPr lang="el-GR" dirty="0"/>
              <a:t> Ευχαριστώ για την προσοχή σας</a:t>
            </a:r>
            <a:endParaRPr lang="en-US" dirty="0"/>
          </a:p>
        </p:txBody>
      </p:sp>
    </p:spTree>
    <p:extLst>
      <p:ext uri="{BB962C8B-B14F-4D97-AF65-F5344CB8AC3E}">
        <p14:creationId xmlns:p14="http://schemas.microsoft.com/office/powerpoint/2010/main" val="25822712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08F4DD5-A6D1-5875-A691-6F6F84397D4D}"/>
              </a:ext>
            </a:extLst>
          </p:cNvPr>
          <p:cNvSpPr>
            <a:spLocks noGrp="1"/>
          </p:cNvSpPr>
          <p:nvPr>
            <p:ph type="title"/>
          </p:nvPr>
        </p:nvSpPr>
        <p:spPr/>
        <p:txBody>
          <a:bodyPr/>
          <a:lstStyle/>
          <a:p>
            <a:r>
              <a:rPr lang="el-GR" dirty="0"/>
              <a:t>Εισαγωγή</a:t>
            </a:r>
            <a:endParaRPr lang="en-US" dirty="0"/>
          </a:p>
        </p:txBody>
      </p:sp>
      <p:sp>
        <p:nvSpPr>
          <p:cNvPr id="3" name="Θέση περιεχομένου 2">
            <a:extLst>
              <a:ext uri="{FF2B5EF4-FFF2-40B4-BE49-F238E27FC236}">
                <a16:creationId xmlns:a16="http://schemas.microsoft.com/office/drawing/2014/main" id="{4FE78511-F04A-F3C3-D293-C74DC03FCB2B}"/>
              </a:ext>
            </a:extLst>
          </p:cNvPr>
          <p:cNvSpPr>
            <a:spLocks noGrp="1"/>
          </p:cNvSpPr>
          <p:nvPr>
            <p:ph idx="1"/>
          </p:nvPr>
        </p:nvSpPr>
        <p:spPr>
          <a:xfrm>
            <a:off x="2592924" y="1535185"/>
            <a:ext cx="8911687" cy="4409593"/>
          </a:xfrm>
        </p:spPr>
        <p:txBody>
          <a:bodyPr/>
          <a:lstStyle/>
          <a:p>
            <a:endParaRPr lang="el-GR" dirty="0"/>
          </a:p>
          <a:p>
            <a:r>
              <a:rPr lang="el-GR" dirty="0"/>
              <a:t>Η κατάθλιψη αποτελεί μια από τις πιο συχνές νόσους και προκαλεί σημαντικές δυσκολίες στην λειτουργικότητα, στην κοινωνικότητα και την γενική κατάσταση της υγείας του ατόμου</a:t>
            </a:r>
          </a:p>
          <a:p>
            <a:r>
              <a:rPr lang="el-GR" dirty="0"/>
              <a:t>Η παιδική κατάθλιψη άργησε να αναγνωριστεί σαν αυτόνομη κλινική οντότητα καθώς υπήρξε έντονη διαμάχη κατά πόσο ήταν αναπτυξιακά συμβατό για τα παιδιά να παρουσιάζουν κατάθλιψη. Αναγνωρίστηκε επίσημα το 1976</a:t>
            </a:r>
          </a:p>
          <a:p>
            <a:r>
              <a:rPr lang="el-GR" dirty="0"/>
              <a:t>Η καταθλιπτική συμπτωματολογία εκφράζεται κυρίως με σωματικά συμπτώματα (κοιλιακά άλγη, αϋπνία, ανορεξία) και διαταραχές της συμπεριφοράς (απόσυρση, ευερεθιστότητα, επιθετικότητα), επομένως εύκολα παραγνωρίζεται γιατί τα καταθλιπτικά παιδιά δεν παραπονιούνται και τα προβλήματα συμπεριφοράς είναι μειωμένης έντασης</a:t>
            </a:r>
          </a:p>
          <a:p>
            <a:endParaRPr lang="en-US" dirty="0"/>
          </a:p>
        </p:txBody>
      </p:sp>
    </p:spTree>
    <p:extLst>
      <p:ext uri="{BB962C8B-B14F-4D97-AF65-F5344CB8AC3E}">
        <p14:creationId xmlns:p14="http://schemas.microsoft.com/office/powerpoint/2010/main" val="37122721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01C0018-1B9E-FDA8-66DA-40F6CCADE030}"/>
              </a:ext>
            </a:extLst>
          </p:cNvPr>
          <p:cNvSpPr>
            <a:spLocks noGrp="1"/>
          </p:cNvSpPr>
          <p:nvPr>
            <p:ph type="title"/>
          </p:nvPr>
        </p:nvSpPr>
        <p:spPr/>
        <p:txBody>
          <a:bodyPr/>
          <a:lstStyle/>
          <a:p>
            <a:r>
              <a:rPr lang="el-GR" dirty="0"/>
              <a:t>Διάγνωση και ταξινόμηση</a:t>
            </a:r>
            <a:endParaRPr lang="en-US" dirty="0"/>
          </a:p>
        </p:txBody>
      </p:sp>
      <p:sp>
        <p:nvSpPr>
          <p:cNvPr id="3" name="Θέση περιεχομένου 2">
            <a:extLst>
              <a:ext uri="{FF2B5EF4-FFF2-40B4-BE49-F238E27FC236}">
                <a16:creationId xmlns:a16="http://schemas.microsoft.com/office/drawing/2014/main" id="{36039EA6-7AFA-D516-C82C-88AB1C59A92E}"/>
              </a:ext>
            </a:extLst>
          </p:cNvPr>
          <p:cNvSpPr>
            <a:spLocks noGrp="1"/>
          </p:cNvSpPr>
          <p:nvPr>
            <p:ph idx="1"/>
          </p:nvPr>
        </p:nvSpPr>
        <p:spPr>
          <a:xfrm>
            <a:off x="2592925" y="1905000"/>
            <a:ext cx="8915400" cy="3777622"/>
          </a:xfrm>
        </p:spPr>
        <p:txBody>
          <a:bodyPr/>
          <a:lstStyle/>
          <a:p>
            <a:pPr marL="0" indent="0" algn="just">
              <a:buNone/>
            </a:pPr>
            <a:r>
              <a:rPr lang="el-GR" dirty="0"/>
              <a:t>Για την διάγνωση της διαταραχής θα ήταν χρήσιμο να γίνει ένας διαχωρισμός μεταξύ θλίψης και κατάθλιψης.</a:t>
            </a:r>
          </a:p>
          <a:p>
            <a:pPr algn="just"/>
            <a:r>
              <a:rPr lang="el-GR" dirty="0"/>
              <a:t>Η θλίψη είναι ένα φυσιολογικό συναίσθημα που προκαλείται από διάφορες </a:t>
            </a:r>
            <a:r>
              <a:rPr lang="el-GR" dirty="0" err="1"/>
              <a:t>ψυχοτραυματικές</a:t>
            </a:r>
            <a:r>
              <a:rPr lang="el-GR" dirty="0"/>
              <a:t> συνθήκες </a:t>
            </a:r>
            <a:r>
              <a:rPr lang="el-GR" dirty="0" err="1"/>
              <a:t>π.χ</a:t>
            </a:r>
            <a:r>
              <a:rPr lang="el-GR" dirty="0"/>
              <a:t> απώλεια αγαπημένου προσώπου </a:t>
            </a:r>
          </a:p>
          <a:p>
            <a:pPr algn="just"/>
            <a:r>
              <a:rPr lang="el-GR" dirty="0"/>
              <a:t>Η κατάθλιψη είναι ένα παθολογικό συναίσθημα, μη αναμενόμενο ή υπερβολικό σε ένταση και διάρκεια</a:t>
            </a:r>
          </a:p>
          <a:p>
            <a:endParaRPr lang="en-US" dirty="0"/>
          </a:p>
        </p:txBody>
      </p:sp>
    </p:spTree>
    <p:extLst>
      <p:ext uri="{BB962C8B-B14F-4D97-AF65-F5344CB8AC3E}">
        <p14:creationId xmlns:p14="http://schemas.microsoft.com/office/powerpoint/2010/main" val="35665632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3751A17-B9C6-8A61-8820-A5AEEF8D9EF0}"/>
              </a:ext>
            </a:extLst>
          </p:cNvPr>
          <p:cNvSpPr>
            <a:spLocks noGrp="1"/>
          </p:cNvSpPr>
          <p:nvPr>
            <p:ph type="title"/>
          </p:nvPr>
        </p:nvSpPr>
        <p:spPr/>
        <p:txBody>
          <a:bodyPr/>
          <a:lstStyle/>
          <a:p>
            <a:r>
              <a:rPr lang="el-GR" dirty="0"/>
              <a:t>Δυσκολίες διάγνωσης στα παιδιά </a:t>
            </a:r>
            <a:endParaRPr lang="en-US" dirty="0"/>
          </a:p>
        </p:txBody>
      </p:sp>
      <p:sp>
        <p:nvSpPr>
          <p:cNvPr id="3" name="Θέση περιεχομένου 2">
            <a:extLst>
              <a:ext uri="{FF2B5EF4-FFF2-40B4-BE49-F238E27FC236}">
                <a16:creationId xmlns:a16="http://schemas.microsoft.com/office/drawing/2014/main" id="{896B03EB-9076-9A9E-45B0-41AD94F73151}"/>
              </a:ext>
            </a:extLst>
          </p:cNvPr>
          <p:cNvSpPr>
            <a:spLocks noGrp="1"/>
          </p:cNvSpPr>
          <p:nvPr>
            <p:ph idx="1"/>
          </p:nvPr>
        </p:nvSpPr>
        <p:spPr>
          <a:xfrm>
            <a:off x="2508308" y="1308683"/>
            <a:ext cx="8996304" cy="4602539"/>
          </a:xfrm>
        </p:spPr>
        <p:txBody>
          <a:bodyPr/>
          <a:lstStyle/>
          <a:p>
            <a:pPr algn="just"/>
            <a:r>
              <a:rPr lang="el-GR" dirty="0"/>
              <a:t>Η ακριβής και έγκαιρη διάγνωση της κατάθλιψης στα παιδιά είναι δύσκολη λόγω της της ετερογένειας των συμπτωμάτων και της μη παρατήρησης των </a:t>
            </a:r>
            <a:r>
              <a:rPr lang="el-GR" dirty="0" err="1"/>
              <a:t>εσωτερικευμένων</a:t>
            </a:r>
            <a:r>
              <a:rPr lang="el-GR" dirty="0"/>
              <a:t> διαταραχών στο περιβάλλον του παιδιού.</a:t>
            </a:r>
          </a:p>
          <a:p>
            <a:pPr algn="just"/>
            <a:r>
              <a:rPr lang="el-GR" dirty="0"/>
              <a:t>Τα κριτήρια για την παιδική κατάθλιψη περιλαμβάνονται στις διαταραχές της διάθεσης και ισχύουν τα κριτήρια της κατάθλιψης των ενηλίκων με μικρές διευκρινήσεις όπως « η κατάθλιψη στα παιδιά και τους εφήβους μπορεί να είναι ευερέθιστη» ή « σημαντική απώλεια βάρους στα παιδιά»</a:t>
            </a:r>
          </a:p>
          <a:p>
            <a:pPr algn="just"/>
            <a:r>
              <a:rPr lang="el-GR" dirty="0"/>
              <a:t>Βασική προϋπόθεση για την διάγνωση του καταθλιπτικού επεισοδίου είναι είτε η </a:t>
            </a:r>
            <a:r>
              <a:rPr lang="el-GR" dirty="0" err="1"/>
              <a:t>δυσφορικη</a:t>
            </a:r>
            <a:r>
              <a:rPr lang="el-GR" dirty="0"/>
              <a:t> διάθεση είτε η απώλεια ευχαρίστησης ή ενδιαφέροντος και απαιτείται η εκδήλωση πέντε τουλάχιστον συμπτωμάτων επί δύο τουλάχιστον εβδομάδες</a:t>
            </a:r>
          </a:p>
          <a:p>
            <a:pPr algn="just"/>
            <a:r>
              <a:rPr lang="el-GR" dirty="0"/>
              <a:t>Από την κλινική εμπειρία διαπιστώθηκε ότι αφενός είναι δύσκολη η διάγνωση της δυσφορίας στα παιδιά και αφετέρου ο χρόνος των δύο εβδομάδων μπορεί να  παραπέμπει αντιδραστικές διαταραχές του παιδιού απέναντι σε </a:t>
            </a:r>
            <a:r>
              <a:rPr lang="el-GR" dirty="0" err="1"/>
              <a:t>ψυχοπιεστικές</a:t>
            </a:r>
            <a:r>
              <a:rPr lang="el-GR" dirty="0"/>
              <a:t> καταστάσεις</a:t>
            </a:r>
          </a:p>
          <a:p>
            <a:endParaRPr lang="en-US" dirty="0"/>
          </a:p>
        </p:txBody>
      </p:sp>
    </p:spTree>
    <p:extLst>
      <p:ext uri="{BB962C8B-B14F-4D97-AF65-F5344CB8AC3E}">
        <p14:creationId xmlns:p14="http://schemas.microsoft.com/office/powerpoint/2010/main" val="14438383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759DC7A9-CFCD-E4C9-5427-C1BCCF4968C1}"/>
              </a:ext>
            </a:extLst>
          </p:cNvPr>
          <p:cNvSpPr>
            <a:spLocks noGrp="1"/>
          </p:cNvSpPr>
          <p:nvPr>
            <p:ph idx="1"/>
          </p:nvPr>
        </p:nvSpPr>
        <p:spPr>
          <a:xfrm>
            <a:off x="2298583" y="855677"/>
            <a:ext cx="9206029" cy="5461233"/>
          </a:xfrm>
        </p:spPr>
        <p:txBody>
          <a:bodyPr/>
          <a:lstStyle/>
          <a:p>
            <a:pPr algn="just"/>
            <a:r>
              <a:rPr lang="el-GR" dirty="0"/>
              <a:t>Το </a:t>
            </a:r>
            <a:r>
              <a:rPr lang="en-US" dirty="0"/>
              <a:t>DSM-5</a:t>
            </a:r>
            <a:r>
              <a:rPr lang="el-GR" dirty="0"/>
              <a:t> περιλαμβάνει νέες κατηγορίες καταθλιπτικών διαταραχών συμπεριλαμβανόμενης</a:t>
            </a:r>
            <a:r>
              <a:rPr lang="el-GR" b="1" dirty="0"/>
              <a:t> </a:t>
            </a:r>
            <a:r>
              <a:rPr lang="el-GR" b="1" i="1" dirty="0"/>
              <a:t>της διαταραχής της διασπαστικής απορρύθμισης της διάθεσης</a:t>
            </a:r>
            <a:r>
              <a:rPr lang="el-GR" i="1" dirty="0"/>
              <a:t> </a:t>
            </a:r>
            <a:r>
              <a:rPr lang="el-GR" dirty="0"/>
              <a:t>η οποία </a:t>
            </a:r>
            <a:r>
              <a:rPr lang="el-GR" i="1" dirty="0"/>
              <a:t> </a:t>
            </a:r>
            <a:r>
              <a:rPr lang="el-GR" dirty="0"/>
              <a:t>προτείνεται για παιδιά έως 18 ετών, που επιδεικνύουν επίμονη ευερεθιστότητα και συχνά επεισόδια ακραίας συμπεριφοράς απώλειας ελέγχου, προκειμένου να περιοριστεί μια υπερτιμημένη διάγνωση και  αντίστοιχα θεραπεία της διπολικής διαταραχής στα παιδιά</a:t>
            </a:r>
          </a:p>
          <a:p>
            <a:pPr algn="just"/>
            <a:r>
              <a:rPr lang="el-GR" dirty="0"/>
              <a:t>Στο </a:t>
            </a:r>
            <a:r>
              <a:rPr lang="en-US" dirty="0"/>
              <a:t>ICD</a:t>
            </a:r>
            <a:r>
              <a:rPr lang="el-GR" dirty="0"/>
              <a:t>-10 Του Παγκόσμιου Οργανισμού Υγείας χρησιμοποιούνται επίσης τα γενικά κριτήρια διαταραχής της διάθεσης με διευκρινήσεις όπως </a:t>
            </a:r>
            <a:r>
              <a:rPr lang="el-GR" b="1" i="1" dirty="0"/>
              <a:t>μη τυπικές εικόνες είναι ιδιαιτέρως συχνές κατά την εφηβεία. </a:t>
            </a:r>
            <a:r>
              <a:rPr lang="el-GR" dirty="0"/>
              <a:t>Σε αυτό το κεφάλαιο ανήκει η διαταραχή της διαγωγής καταθλιπτικού τύπου, η οποία περιγράφεται ως επίμονο και έντονο καταθλιπτικό συναίσθημα που εκδηλώνεται με υπερβολική γκρίνια, απώλεια ενδιαφέροντος ή ευχαρίστησης, απελπισία, </a:t>
            </a:r>
            <a:r>
              <a:rPr lang="el-GR" dirty="0" err="1"/>
              <a:t>αυτομομφή</a:t>
            </a:r>
            <a:r>
              <a:rPr lang="el-GR" dirty="0"/>
              <a:t>. Είναι πιθανό να συνυπάρχουν διαταραχές ύπνου και όρεξης.</a:t>
            </a:r>
          </a:p>
          <a:p>
            <a:pPr algn="just"/>
            <a:r>
              <a:rPr lang="el-GR" dirty="0"/>
              <a:t>Στο </a:t>
            </a:r>
            <a:r>
              <a:rPr lang="en-US" dirty="0"/>
              <a:t>ICD-11 </a:t>
            </a:r>
            <a:r>
              <a:rPr lang="el-GR" dirty="0"/>
              <a:t>η μόνη ειδική αναφορά για τις καταθλιπτικές διαταραχές στα παιδιά και εφήβους γίνεται στην </a:t>
            </a:r>
            <a:r>
              <a:rPr lang="el-GR" dirty="0" err="1"/>
              <a:t>δισθυμική</a:t>
            </a:r>
            <a:r>
              <a:rPr lang="el-GR" dirty="0"/>
              <a:t> διαταραχή όπου διευκρινίζεται ότι η καταθλιπτική διάθεση μπορεί να εκδηλωθεί ως ευερεθιστότητα</a:t>
            </a:r>
          </a:p>
          <a:p>
            <a:pPr marL="0" indent="0">
              <a:buNone/>
            </a:pPr>
            <a:endParaRPr lang="en-US" dirty="0"/>
          </a:p>
        </p:txBody>
      </p:sp>
    </p:spTree>
    <p:extLst>
      <p:ext uri="{BB962C8B-B14F-4D97-AF65-F5344CB8AC3E}">
        <p14:creationId xmlns:p14="http://schemas.microsoft.com/office/powerpoint/2010/main" val="39770198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3FDC045-B988-8903-0EB9-8C1C202A0F28}"/>
              </a:ext>
            </a:extLst>
          </p:cNvPr>
          <p:cNvSpPr>
            <a:spLocks noGrp="1"/>
          </p:cNvSpPr>
          <p:nvPr>
            <p:ph type="title"/>
          </p:nvPr>
        </p:nvSpPr>
        <p:spPr/>
        <p:txBody>
          <a:bodyPr/>
          <a:lstStyle/>
          <a:p>
            <a:r>
              <a:rPr lang="el-GR" dirty="0"/>
              <a:t>Κλινική εικόνα</a:t>
            </a:r>
            <a:endParaRPr lang="en-US" dirty="0"/>
          </a:p>
        </p:txBody>
      </p:sp>
      <p:sp>
        <p:nvSpPr>
          <p:cNvPr id="3" name="Θέση περιεχομένου 2">
            <a:extLst>
              <a:ext uri="{FF2B5EF4-FFF2-40B4-BE49-F238E27FC236}">
                <a16:creationId xmlns:a16="http://schemas.microsoft.com/office/drawing/2014/main" id="{EF6F5194-7ADD-46C9-5CD5-94CCA47A0622}"/>
              </a:ext>
            </a:extLst>
          </p:cNvPr>
          <p:cNvSpPr>
            <a:spLocks noGrp="1"/>
          </p:cNvSpPr>
          <p:nvPr>
            <p:ph idx="1"/>
          </p:nvPr>
        </p:nvSpPr>
        <p:spPr>
          <a:xfrm>
            <a:off x="2382473" y="1594607"/>
            <a:ext cx="9122139" cy="4006222"/>
          </a:xfrm>
        </p:spPr>
        <p:txBody>
          <a:bodyPr/>
          <a:lstStyle/>
          <a:p>
            <a:pPr marL="0" indent="0" algn="just">
              <a:buNone/>
            </a:pPr>
            <a:r>
              <a:rPr lang="el-GR" dirty="0"/>
              <a:t>Η κλινική εικόνα της παιδικής κατάθλιψης παρουσιάζει αρκετές διαφορές από εκείνες των ενηλίκων.</a:t>
            </a:r>
          </a:p>
          <a:p>
            <a:pPr marL="0" indent="0" algn="just">
              <a:buNone/>
            </a:pPr>
            <a:r>
              <a:rPr lang="el-GR" dirty="0"/>
              <a:t>Η λεκτική έκφραση των συναισθημάτων θλίψης, απόγνωσης και απελπισίας σπανίως συναντάται στα παιδιά. Μελαγχολικά ή ψυχωτικά συμπτώματα, υπολειμματική λειτουργικότητα</a:t>
            </a:r>
            <a:r>
              <a:rPr lang="en-US" dirty="0"/>
              <a:t>, </a:t>
            </a:r>
            <a:r>
              <a:rPr lang="el-GR" dirty="0"/>
              <a:t>απόπειρες αυτοκτονίας και αυτοκτονίες συναντώνται συχνότερα όσο αυξάνεται η ηλικία. </a:t>
            </a:r>
          </a:p>
          <a:p>
            <a:pPr marL="0" indent="0" algn="just">
              <a:buNone/>
            </a:pPr>
            <a:r>
              <a:rPr lang="el-GR" dirty="0"/>
              <a:t>Αντίθετα στην παιδική ηλικία είναι συχνότερα το άγχος αποχωρισμού, οι φοβίες, τα σωματικά συμπτώματα και οι διαταραχές συμπεριφοράς.</a:t>
            </a:r>
          </a:p>
          <a:p>
            <a:pPr marL="0" indent="0" algn="just">
              <a:buNone/>
            </a:pPr>
            <a:r>
              <a:rPr lang="el-GR" dirty="0"/>
              <a:t>Η κλινική εικόνα της κατάθλιψης αλλάζει ανάλογα με το αναπτυξιακό στάδιο του παιδιού.</a:t>
            </a:r>
            <a:endParaRPr lang="en-US" dirty="0"/>
          </a:p>
        </p:txBody>
      </p:sp>
    </p:spTree>
    <p:extLst>
      <p:ext uri="{BB962C8B-B14F-4D97-AF65-F5344CB8AC3E}">
        <p14:creationId xmlns:p14="http://schemas.microsoft.com/office/powerpoint/2010/main" val="2839668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91D17DB-094C-5973-6D7F-A5ECB4861233}"/>
              </a:ext>
            </a:extLst>
          </p:cNvPr>
          <p:cNvSpPr>
            <a:spLocks noGrp="1"/>
          </p:cNvSpPr>
          <p:nvPr>
            <p:ph type="title"/>
          </p:nvPr>
        </p:nvSpPr>
        <p:spPr/>
        <p:txBody>
          <a:bodyPr/>
          <a:lstStyle/>
          <a:p>
            <a:r>
              <a:rPr lang="el-GR" dirty="0"/>
              <a:t>Βρεφική κατάθλιψη</a:t>
            </a:r>
            <a:endParaRPr lang="en-US" dirty="0"/>
          </a:p>
        </p:txBody>
      </p:sp>
      <p:sp>
        <p:nvSpPr>
          <p:cNvPr id="3" name="Θέση περιεχομένου 2">
            <a:extLst>
              <a:ext uri="{FF2B5EF4-FFF2-40B4-BE49-F238E27FC236}">
                <a16:creationId xmlns:a16="http://schemas.microsoft.com/office/drawing/2014/main" id="{8D510844-52DD-FE48-34FC-F90F1B31E2B3}"/>
              </a:ext>
            </a:extLst>
          </p:cNvPr>
          <p:cNvSpPr>
            <a:spLocks noGrp="1"/>
          </p:cNvSpPr>
          <p:nvPr>
            <p:ph idx="1"/>
          </p:nvPr>
        </p:nvSpPr>
        <p:spPr>
          <a:xfrm>
            <a:off x="2315361" y="1400961"/>
            <a:ext cx="9189251" cy="5041784"/>
          </a:xfrm>
        </p:spPr>
        <p:txBody>
          <a:bodyPr/>
          <a:lstStyle/>
          <a:p>
            <a:pPr marL="0" indent="0" algn="just">
              <a:buNone/>
            </a:pPr>
            <a:r>
              <a:rPr lang="en-US" dirty="0"/>
              <a:t>O Rene Spitz </a:t>
            </a:r>
            <a:r>
              <a:rPr lang="el-GR" dirty="0"/>
              <a:t> χρησιμοποίησε την άμεση παρατήρησή του για να κατανοήσει την εικόνα του μαρασμού που παρουσίαζαν τα βρέφη στα ιδρύματα και ορφανοτροφεία.</a:t>
            </a:r>
          </a:p>
          <a:p>
            <a:pPr marL="0" indent="0" algn="just">
              <a:buNone/>
            </a:pPr>
            <a:r>
              <a:rPr lang="el-GR" dirty="0"/>
              <a:t>Πρότεινε τον όρο </a:t>
            </a:r>
            <a:r>
              <a:rPr lang="el-GR" b="1" i="1" dirty="0"/>
              <a:t>ανακλητική κατάθλιψη </a:t>
            </a:r>
            <a:r>
              <a:rPr lang="el-GR" dirty="0"/>
              <a:t>για να αναφερθεί σε συναισθηματική στέρηση λόγω της απώλειας ενός αγαπημένου προσώπου, της μητέρας. Στην περίπτωση που η μητέρα επιστρέψει σε διάστημα τριών έως πέντε μηνών, η ανάκαμψη είναι άμεση. Αν η απουσία είναι μεγαλύτερη το βρέφος παρουσιάζει ολοένα πιο σοβαρή επιδείνωση μέχρι να φτάσει στην εικόνα του ιδρυματισμού.</a:t>
            </a:r>
          </a:p>
          <a:p>
            <a:pPr marL="0" indent="0" algn="just">
              <a:buNone/>
            </a:pPr>
            <a:r>
              <a:rPr lang="el-GR" dirty="0"/>
              <a:t>Η βρεφική κατάθλιψη εκδηλώνεται με συναισθηματική ατονία. Το βρέφος δε εξασκεί τις αισθητηριακές του ικανότητες, δεν έχει διάθεση να κοιτάζει, να ακούει, να λειτουργεί, να προοδεύει.</a:t>
            </a:r>
          </a:p>
          <a:p>
            <a:pPr marL="0" indent="0" algn="just">
              <a:buNone/>
            </a:pPr>
            <a:r>
              <a:rPr lang="el-GR" dirty="0"/>
              <a:t>Παρατηρείται φτωχή μιμητική, μονοτονία και τάση για επανάληψη των ίδιων δραστηριοτήτων. </a:t>
            </a:r>
          </a:p>
          <a:p>
            <a:pPr marL="0" indent="0" algn="just">
              <a:buNone/>
            </a:pPr>
            <a:r>
              <a:rPr lang="el-GR" dirty="0"/>
              <a:t>Η αλληλεπίδραση με την μητέρα είναι φτωχή με μείωση των πρωτοβουλιών και των απαντήσεων στις προτροπές καθώς και αποτυχία επικοινωνίας.</a:t>
            </a:r>
            <a:endParaRPr lang="en-US" dirty="0"/>
          </a:p>
        </p:txBody>
      </p:sp>
    </p:spTree>
    <p:extLst>
      <p:ext uri="{BB962C8B-B14F-4D97-AF65-F5344CB8AC3E}">
        <p14:creationId xmlns:p14="http://schemas.microsoft.com/office/powerpoint/2010/main" val="35524353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30AD4BE-4795-AF4F-CE00-932E3E481062}"/>
              </a:ext>
            </a:extLst>
          </p:cNvPr>
          <p:cNvSpPr>
            <a:spLocks noGrp="1"/>
          </p:cNvSpPr>
          <p:nvPr>
            <p:ph type="title"/>
          </p:nvPr>
        </p:nvSpPr>
        <p:spPr>
          <a:xfrm>
            <a:off x="2589213" y="624110"/>
            <a:ext cx="8915400" cy="651017"/>
          </a:xfrm>
        </p:spPr>
        <p:txBody>
          <a:bodyPr/>
          <a:lstStyle/>
          <a:p>
            <a:r>
              <a:rPr lang="el-GR" dirty="0"/>
              <a:t>Κατάθλιψη προσχολικής ηλικίας</a:t>
            </a:r>
            <a:endParaRPr lang="en-US" dirty="0"/>
          </a:p>
        </p:txBody>
      </p:sp>
      <p:sp>
        <p:nvSpPr>
          <p:cNvPr id="3" name="Θέση περιεχομένου 2">
            <a:extLst>
              <a:ext uri="{FF2B5EF4-FFF2-40B4-BE49-F238E27FC236}">
                <a16:creationId xmlns:a16="http://schemas.microsoft.com/office/drawing/2014/main" id="{AE91A619-9082-E5EE-5113-8358323F1215}"/>
              </a:ext>
            </a:extLst>
          </p:cNvPr>
          <p:cNvSpPr>
            <a:spLocks noGrp="1"/>
          </p:cNvSpPr>
          <p:nvPr>
            <p:ph idx="1"/>
          </p:nvPr>
        </p:nvSpPr>
        <p:spPr>
          <a:xfrm>
            <a:off x="2130804" y="1828800"/>
            <a:ext cx="9373808" cy="4082422"/>
          </a:xfrm>
        </p:spPr>
        <p:txBody>
          <a:bodyPr/>
          <a:lstStyle/>
          <a:p>
            <a:pPr marL="0" indent="0" algn="just">
              <a:buNone/>
            </a:pPr>
            <a:r>
              <a:rPr lang="el-GR" dirty="0"/>
              <a:t>Στην προσχολική ηλικία κυρίαρχες είναι οι εκδηλώσεις </a:t>
            </a:r>
            <a:r>
              <a:rPr lang="el-GR" dirty="0" err="1"/>
              <a:t>ψυχοσυναισθηματικής</a:t>
            </a:r>
            <a:r>
              <a:rPr lang="el-GR" dirty="0"/>
              <a:t> αναστολής.</a:t>
            </a:r>
          </a:p>
          <a:p>
            <a:pPr marL="0" indent="0" algn="just">
              <a:buNone/>
            </a:pPr>
            <a:r>
              <a:rPr lang="el-GR" dirty="0"/>
              <a:t>Την κλινική εικόνα της κατάθλιψης αποτελούν η  αδιαφορία, η απάθεια, η μη εκδήλωση των αναγκών του παιδιού και η μη συμμετοχή στο παιχνίδι. Σε αυτή την ηλικία μπορεί να εκδηλωθούν διάφορες φοβίες, όπως φόβος του αποχωρισμού καθώς και σωματικά συμπτώματα και διαταραχές ύπνου.</a:t>
            </a:r>
          </a:p>
          <a:p>
            <a:pPr marL="0" indent="0" algn="just">
              <a:buNone/>
            </a:pPr>
            <a:r>
              <a:rPr lang="el-GR" dirty="0"/>
              <a:t>Επειδή τα συμπτώματα σε αυτή την αναπτυξιακή περίοδο δεν είναι σταθερά ή ειδικά, διαπιστώνεται η ανάγκη προσαρμογής των διαγνωστικών κριτηρίων στα ταξινομητικά συστήματα.</a:t>
            </a:r>
          </a:p>
          <a:p>
            <a:pPr marL="0" indent="0" algn="just">
              <a:buNone/>
            </a:pPr>
            <a:r>
              <a:rPr lang="el-GR" dirty="0"/>
              <a:t>Τα υπάρχοντα κριτήρια αποτυγχάνουν να </a:t>
            </a:r>
            <a:r>
              <a:rPr lang="el-GR" dirty="0" err="1"/>
              <a:t>ταυτοποιήσουν</a:t>
            </a:r>
            <a:r>
              <a:rPr lang="el-GR" dirty="0"/>
              <a:t> ένα σημαντικό ποσοστό κλινικών περιπτώσεων της προσχολικής ηλικίας.</a:t>
            </a:r>
            <a:endParaRPr lang="en-US" dirty="0"/>
          </a:p>
        </p:txBody>
      </p:sp>
    </p:spTree>
    <p:extLst>
      <p:ext uri="{BB962C8B-B14F-4D97-AF65-F5344CB8AC3E}">
        <p14:creationId xmlns:p14="http://schemas.microsoft.com/office/powerpoint/2010/main" val="3152885136"/>
      </p:ext>
    </p:extLst>
  </p:cSld>
  <p:clrMapOvr>
    <a:masterClrMapping/>
  </p:clrMapOvr>
</p:sld>
</file>

<file path=ppt/theme/theme1.xml><?xml version="1.0" encoding="utf-8"?>
<a:theme xmlns:a="http://schemas.openxmlformats.org/drawingml/2006/main" name="Θρόισμα">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328</TotalTime>
  <Words>2270</Words>
  <Application>Microsoft Office PowerPoint</Application>
  <PresentationFormat>Ευρεία οθόνη</PresentationFormat>
  <Paragraphs>114</Paragraphs>
  <Slides>25</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25</vt:i4>
      </vt:variant>
    </vt:vector>
  </HeadingPairs>
  <TitlesOfParts>
    <vt:vector size="29" baseType="lpstr">
      <vt:lpstr>Arial</vt:lpstr>
      <vt:lpstr>Century Gothic</vt:lpstr>
      <vt:lpstr>Wingdings 3</vt:lpstr>
      <vt:lpstr>Θρόισμα</vt:lpstr>
      <vt:lpstr>ΚΑΤΑΘΛΙΨΗ ΣΤΑ ΠΑΙΔΙΑ</vt:lpstr>
      <vt:lpstr>Παρουσίαση του PowerPoint</vt:lpstr>
      <vt:lpstr>Εισαγωγή</vt:lpstr>
      <vt:lpstr>Διάγνωση και ταξινόμηση</vt:lpstr>
      <vt:lpstr>Δυσκολίες διάγνωσης στα παιδιά </vt:lpstr>
      <vt:lpstr>Παρουσίαση του PowerPoint</vt:lpstr>
      <vt:lpstr>Κλινική εικόνα</vt:lpstr>
      <vt:lpstr>Βρεφική κατάθλιψη</vt:lpstr>
      <vt:lpstr>Κατάθλιψη προσχολικής ηλικίας</vt:lpstr>
      <vt:lpstr>Κατάθλιψη σχολικής ηλικίας</vt:lpstr>
      <vt:lpstr>Κατάθλιψη στην εφηβεία</vt:lpstr>
      <vt:lpstr>Επιδημιολογία</vt:lpstr>
      <vt:lpstr>Αιτιολογία</vt:lpstr>
      <vt:lpstr>Παρουσίαση του PowerPoint</vt:lpstr>
      <vt:lpstr>Παρουσίαση του PowerPoint</vt:lpstr>
      <vt:lpstr>Παρουσίαση του PowerPoint</vt:lpstr>
      <vt:lpstr>Συννοσηρότητα</vt:lpstr>
      <vt:lpstr>Πορεία και πρόγνωση</vt:lpstr>
      <vt:lpstr>Θεραπευτική αντιμετώπιση</vt:lpstr>
      <vt:lpstr>Ψυχοθεραπεία</vt:lpstr>
      <vt:lpstr>Φαρμακοθεραπεία</vt:lpstr>
      <vt:lpstr>Πρόληψη</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ΠΑΙΔΙΚΗ ΚΑΤΑΘΛΙΨΗ</dc:title>
  <dc:creator>psixiat</dc:creator>
  <cp:lastModifiedBy>user</cp:lastModifiedBy>
  <cp:revision>13</cp:revision>
  <dcterms:created xsi:type="dcterms:W3CDTF">2022-06-09T06:54:18Z</dcterms:created>
  <dcterms:modified xsi:type="dcterms:W3CDTF">2022-06-27T09:48:09Z</dcterms:modified>
</cp:coreProperties>
</file>