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57" r:id="rId3"/>
    <p:sldId id="280" r:id="rId4"/>
    <p:sldId id="279" r:id="rId5"/>
    <p:sldId id="278" r:id="rId6"/>
    <p:sldId id="277" r:id="rId7"/>
    <p:sldId id="276" r:id="rId8"/>
    <p:sldId id="274" r:id="rId9"/>
    <p:sldId id="273" r:id="rId10"/>
    <p:sldId id="272" r:id="rId11"/>
    <p:sldId id="271" r:id="rId12"/>
    <p:sldId id="292" r:id="rId13"/>
    <p:sldId id="291" r:id="rId14"/>
    <p:sldId id="289" r:id="rId15"/>
    <p:sldId id="303" r:id="rId16"/>
    <p:sldId id="304" r:id="rId17"/>
    <p:sldId id="305" r:id="rId18"/>
    <p:sldId id="288" r:id="rId19"/>
    <p:sldId id="287" r:id="rId20"/>
    <p:sldId id="300" r:id="rId21"/>
    <p:sldId id="285" r:id="rId22"/>
    <p:sldId id="284" r:id="rId23"/>
    <p:sldId id="301" r:id="rId24"/>
    <p:sldId id="302" r:id="rId25"/>
    <p:sldId id="299" r:id="rId26"/>
    <p:sldId id="298" r:id="rId27"/>
    <p:sldId id="282" r:id="rId2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1164"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2573E0-F956-466D-9187-9144FC907BF0}" type="datetimeFigureOut">
              <a:rPr lang="el-GR" smtClean="0"/>
              <a:pPr/>
              <a:t>08/06/2017</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13811D-9756-48B5-847B-6DAC1A1BC3BA}" type="slidenum">
              <a:rPr lang="el-GR" smtClean="0"/>
              <a:pPr/>
              <a:t>‹#›</a:t>
            </a:fld>
            <a:endParaRPr lang="el-GR"/>
          </a:p>
        </p:txBody>
      </p:sp>
    </p:spTree>
    <p:extLst>
      <p:ext uri="{BB962C8B-B14F-4D97-AF65-F5344CB8AC3E}">
        <p14:creationId xmlns:p14="http://schemas.microsoft.com/office/powerpoint/2010/main" val="3980917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 Τίτλος"/>
          <p:cNvSpPr>
            <a:spLocks noGrp="1"/>
          </p:cNvSpPr>
          <p:nvPr>
            <p:ph type="ctrTitle"/>
          </p:nvPr>
        </p:nvSpPr>
        <p:spPr>
          <a:xfrm>
            <a:off x="381000" y="4853411"/>
            <a:ext cx="8458200" cy="1222375"/>
          </a:xfrm>
        </p:spPr>
        <p:txBody>
          <a:bodyPr anchor="t"/>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16" name="15 - Θέση ημερομηνίας"/>
          <p:cNvSpPr>
            <a:spLocks noGrp="1"/>
          </p:cNvSpPr>
          <p:nvPr>
            <p:ph type="dt" sz="half" idx="10"/>
          </p:nvPr>
        </p:nvSpPr>
        <p:spPr/>
        <p:txBody>
          <a:bodyPr/>
          <a:lstStyle/>
          <a:p>
            <a:fld id="{421BCBF6-5623-4588-9EF5-0C6966A91D51}" type="datetime1">
              <a:rPr lang="el-GR" smtClean="0"/>
              <a:pPr/>
              <a:t>08/06/2017</a:t>
            </a:fld>
            <a:endParaRPr lang="el-GR"/>
          </a:p>
        </p:txBody>
      </p:sp>
      <p:sp>
        <p:nvSpPr>
          <p:cNvPr id="2" name="1 - Θέση υποσέλιδου"/>
          <p:cNvSpPr>
            <a:spLocks noGrp="1"/>
          </p:cNvSpPr>
          <p:nvPr>
            <p:ph type="ftr" sz="quarter" idx="11"/>
          </p:nvPr>
        </p:nvSpPr>
        <p:spPr/>
        <p:txBody>
          <a:bodyPr/>
          <a:lstStyle/>
          <a:p>
            <a:endParaRPr lang="el-GR"/>
          </a:p>
        </p:txBody>
      </p:sp>
      <p:sp>
        <p:nvSpPr>
          <p:cNvPr id="15" name="14 - Θέση αριθμού διαφάνειας"/>
          <p:cNvSpPr>
            <a:spLocks noGrp="1"/>
          </p:cNvSpPr>
          <p:nvPr>
            <p:ph type="sldNum" sz="quarter" idx="12"/>
          </p:nvPr>
        </p:nvSpPr>
        <p:spPr>
          <a:xfrm>
            <a:off x="8229600" y="6473952"/>
            <a:ext cx="758952" cy="246888"/>
          </a:xfrm>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1118959-69B8-4774-9E20-DA9C621A21F8}" type="datetime1">
              <a:rPr lang="el-GR" smtClean="0"/>
              <a:pPr/>
              <a:t>08/06/2017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549276"/>
            <a:ext cx="18288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549276"/>
            <a:ext cx="62484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A0002391-9FE5-4E15-928E-28F6D6B3CD9A}" type="datetime1">
              <a:rPr lang="el-GR" smtClean="0"/>
              <a:pPr/>
              <a:t>08/06/2017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2" name="2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27" name="26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Θέση ημερομηνίας"/>
          <p:cNvSpPr>
            <a:spLocks noGrp="1"/>
          </p:cNvSpPr>
          <p:nvPr>
            <p:ph type="dt" sz="half" idx="10"/>
          </p:nvPr>
        </p:nvSpPr>
        <p:spPr/>
        <p:txBody>
          <a:bodyPr/>
          <a:lstStyle/>
          <a:p>
            <a:fld id="{2E88C8F8-0FD2-456B-BBD5-19D87B9024C2}" type="datetime1">
              <a:rPr lang="el-GR" smtClean="0"/>
              <a:pPr/>
              <a:t>08/06/2017</a:t>
            </a:fld>
            <a:endParaRPr lang="el-GR"/>
          </a:p>
        </p:txBody>
      </p:sp>
      <p:sp>
        <p:nvSpPr>
          <p:cNvPr id="19" name="18 - Θέση υποσέλιδου"/>
          <p:cNvSpPr>
            <a:spLocks noGrp="1"/>
          </p:cNvSpPr>
          <p:nvPr>
            <p:ph type="ftr" sz="quarter" idx="11"/>
          </p:nvPr>
        </p:nvSpPr>
        <p:spPr>
          <a:xfrm>
            <a:off x="3581400" y="76200"/>
            <a:ext cx="2895600" cy="288925"/>
          </a:xfrm>
        </p:spPr>
        <p:txBody>
          <a:bodyPr/>
          <a:lstStyle/>
          <a:p>
            <a:endParaRPr lang="el-GR"/>
          </a:p>
        </p:txBody>
      </p:sp>
      <p:sp>
        <p:nvSpPr>
          <p:cNvPr id="16" name="15 - Θέση αριθμού διαφάνειας"/>
          <p:cNvSpPr>
            <a:spLocks noGrp="1"/>
          </p:cNvSpPr>
          <p:nvPr>
            <p:ph type="sldNum" sz="quarter" idx="12"/>
          </p:nvPr>
        </p:nvSpPr>
        <p:spPr>
          <a:xfrm>
            <a:off x="8229600" y="6473952"/>
            <a:ext cx="758952" cy="246888"/>
          </a:xfrm>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 Θέση κειμένου"/>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9" name="18 - Θέση ημερομηνίας"/>
          <p:cNvSpPr>
            <a:spLocks noGrp="1"/>
          </p:cNvSpPr>
          <p:nvPr>
            <p:ph type="dt" sz="half" idx="10"/>
          </p:nvPr>
        </p:nvSpPr>
        <p:spPr/>
        <p:txBody>
          <a:bodyPr/>
          <a:lstStyle/>
          <a:p>
            <a:fld id="{7E64B362-ABEA-45D4-AB83-5EA4F1B25623}" type="datetime1">
              <a:rPr lang="el-GR" smtClean="0"/>
              <a:pPr/>
              <a:t>08/06/2017</a:t>
            </a:fld>
            <a:endParaRPr lang="el-GR"/>
          </a:p>
        </p:txBody>
      </p:sp>
      <p:sp>
        <p:nvSpPr>
          <p:cNvPr id="11" name="10 - Θέση υποσέλιδου"/>
          <p:cNvSpPr>
            <a:spLocks noGrp="1"/>
          </p:cNvSpPr>
          <p:nvPr>
            <p:ph type="ftr" sz="quarter" idx="11"/>
          </p:nvPr>
        </p:nvSpPr>
        <p:spPr/>
        <p:txBody>
          <a:bodyPr/>
          <a:lstStyle/>
          <a:p>
            <a:endParaRPr lang="el-GR"/>
          </a:p>
        </p:txBody>
      </p:sp>
      <p:sp>
        <p:nvSpPr>
          <p:cNvPr id="16" name="1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Τίτλος"/>
          <p:cNvSpPr>
            <a:spLocks noGrp="1"/>
          </p:cNvSpPr>
          <p:nvPr>
            <p:ph type="title"/>
          </p:nvPr>
        </p:nvSpPr>
        <p:spPr>
          <a:xfrm>
            <a:off x="180475" y="2947085"/>
            <a:ext cx="8686800" cy="1184825"/>
          </a:xfrm>
        </p:spPr>
        <p:txBody>
          <a:bodyPr rtlCol="0" anchor="t"/>
          <a:lstStyle>
            <a:lvl1pPr algn="r">
              <a:defRPr/>
            </a:lvl1pPr>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0" name="19 - Τίτλος"/>
          <p:cNvSpPr>
            <a:spLocks noGrp="1"/>
          </p:cNvSpPr>
          <p:nvPr>
            <p:ph type="title"/>
          </p:nvPr>
        </p:nvSpPr>
        <p:spPr>
          <a:xfrm>
            <a:off x="301752" y="457200"/>
            <a:ext cx="8686800" cy="841248"/>
          </a:xfrm>
        </p:spPr>
        <p:txBody>
          <a:bodyPr/>
          <a:lstStyle/>
          <a:p>
            <a:r>
              <a:rPr kumimoji="0" lang="el-GR" smtClean="0"/>
              <a:t>Kλικ για επεξεργασία του τίτλου</a:t>
            </a:r>
            <a:endParaRPr kumimoji="0" lang="en-US"/>
          </a:p>
        </p:txBody>
      </p:sp>
      <p:sp>
        <p:nvSpPr>
          <p:cNvPr id="14" name="13 - Θέση περιεχομένου"/>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20 - Θέση ημερομηνίας"/>
          <p:cNvSpPr>
            <a:spLocks noGrp="1"/>
          </p:cNvSpPr>
          <p:nvPr>
            <p:ph type="dt" sz="half" idx="10"/>
          </p:nvPr>
        </p:nvSpPr>
        <p:spPr/>
        <p:txBody>
          <a:bodyPr/>
          <a:lstStyle/>
          <a:p>
            <a:fld id="{FA3C61AA-33C6-419F-A53C-3356CF237450}" type="datetime1">
              <a:rPr lang="el-GR" smtClean="0"/>
              <a:pPr/>
              <a:t>08/06/2017</a:t>
            </a:fld>
            <a:endParaRPr lang="el-GR"/>
          </a:p>
        </p:txBody>
      </p:sp>
      <p:sp>
        <p:nvSpPr>
          <p:cNvPr id="10" name="9 - Θέση υποσέλιδου"/>
          <p:cNvSpPr>
            <a:spLocks noGrp="1"/>
          </p:cNvSpPr>
          <p:nvPr>
            <p:ph type="ftr" sz="quarter" idx="11"/>
          </p:nvPr>
        </p:nvSpPr>
        <p:spPr/>
        <p:txBody>
          <a:bodyPr/>
          <a:lstStyle/>
          <a:p>
            <a:endParaRPr lang="el-GR"/>
          </a:p>
        </p:txBody>
      </p:sp>
      <p:sp>
        <p:nvSpPr>
          <p:cNvPr id="31" name="30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9" name="28 - Τίτλος"/>
          <p:cNvSpPr>
            <a:spLocks noGrp="1"/>
          </p:cNvSpPr>
          <p:nvPr>
            <p:ph type="title"/>
          </p:nvPr>
        </p:nvSpPr>
        <p:spPr>
          <a:xfrm>
            <a:off x="304800" y="5410200"/>
            <a:ext cx="8610600" cy="882650"/>
          </a:xfrm>
        </p:spPr>
        <p:txBody>
          <a:bodyPr anchor="ctr"/>
          <a:lstStyle>
            <a:lvl1pPr>
              <a:defRPr/>
            </a:lvl1p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25" name="24 - Θέση κειμένου"/>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8" name="27 - Θέση περιεχομένου"/>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0"/>
          </p:nvPr>
        </p:nvSpPr>
        <p:spPr/>
        <p:txBody>
          <a:bodyPr/>
          <a:lstStyle/>
          <a:p>
            <a:fld id="{F16E2EFB-2B12-4E69-AAC7-F71E670CEA64}" type="datetime1">
              <a:rPr lang="el-GR" smtClean="0"/>
              <a:pPr/>
              <a:t>08/06/2017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229600" y="6477000"/>
            <a:ext cx="762000" cy="246888"/>
          </a:xfrm>
        </p:spPr>
        <p:txBody>
          <a:bodyPr/>
          <a:lstStyle/>
          <a:p>
            <a:fld id="{D3F1D1C4-C2D9-4231-9FB2-B2D9D97AA41D}" type="slidenum">
              <a:rPr lang="el-GR" smtClean="0"/>
              <a:pPr/>
              <a:t>‹#›</a:t>
            </a:fld>
            <a:endParaRPr lang="el-GR"/>
          </a:p>
        </p:txBody>
      </p:sp>
      <p:sp>
        <p:nvSpPr>
          <p:cNvPr id="11" name="10 - Ευθεία γραμμή σύνδεσης"/>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0" name="29 - Τίτλος"/>
          <p:cNvSpPr>
            <a:spLocks noGrp="1"/>
          </p:cNvSpPr>
          <p:nvPr>
            <p:ph type="title"/>
          </p:nvPr>
        </p:nvSpPr>
        <p:spPr>
          <a:xfrm>
            <a:off x="301752" y="457200"/>
            <a:ext cx="8686800" cy="841248"/>
          </a:xfrm>
        </p:spPr>
        <p:txBody>
          <a:body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DB60CAD4-235D-44F2-B39E-F0441624E66A}" type="datetime1">
              <a:rPr lang="el-GR" smtClean="0"/>
              <a:pPr/>
              <a:t>08/06/2017</a:t>
            </a:fld>
            <a:endParaRPr lang="el-GR"/>
          </a:p>
        </p:txBody>
      </p:sp>
      <p:sp>
        <p:nvSpPr>
          <p:cNvPr id="21" name="20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p>
            <a:fld id="{F4517376-2F84-4EA8-B36E-74DC819E0BBB}" type="datetime1">
              <a:rPr lang="el-GR" smtClean="0"/>
              <a:pPr/>
              <a:t>08/06/2017</a:t>
            </a:fld>
            <a:endParaRPr lang="el-GR"/>
          </a:p>
        </p:txBody>
      </p:sp>
      <p:sp>
        <p:nvSpPr>
          <p:cNvPr id="24" name="23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7 - Ευθεία γραμμή σύνδεσης"/>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Τίτλος"/>
          <p:cNvSpPr>
            <a:spLocks noGrp="1"/>
          </p:cNvSpPr>
          <p:nvPr>
            <p:ph type="title"/>
          </p:nvPr>
        </p:nvSpPr>
        <p:spPr>
          <a:xfrm>
            <a:off x="457200" y="5486400"/>
            <a:ext cx="8458200" cy="520700"/>
          </a:xfrm>
        </p:spPr>
        <p:txBody>
          <a:bodyPr anchor="ctr"/>
          <a:lstStyle>
            <a:lvl1pPr algn="l">
              <a:buNone/>
              <a:defRPr sz="2000" b="1"/>
            </a:lvl1pPr>
          </a:lstStyle>
          <a:p>
            <a:r>
              <a:rPr kumimoji="0" lang="el-GR" smtClean="0"/>
              <a:t>Kλικ για επεξεργασία του τίτλου</a:t>
            </a:r>
            <a:endParaRPr kumimoji="0" lang="en-US"/>
          </a:p>
        </p:txBody>
      </p:sp>
      <p:sp>
        <p:nvSpPr>
          <p:cNvPr id="26" name="25 - Θέση κειμένου"/>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14" name="13 - Θέση περιεχομένου"/>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Θέση ημερομηνίας"/>
          <p:cNvSpPr>
            <a:spLocks noGrp="1"/>
          </p:cNvSpPr>
          <p:nvPr>
            <p:ph type="dt" sz="half" idx="10"/>
          </p:nvPr>
        </p:nvSpPr>
        <p:spPr/>
        <p:txBody>
          <a:bodyPr/>
          <a:lstStyle/>
          <a:p>
            <a:fld id="{814888CB-B50F-4BEC-AFAC-FE85EA255492}" type="datetime1">
              <a:rPr lang="el-GR" smtClean="0"/>
              <a:pPr/>
              <a:t>08/06/2017</a:t>
            </a:fld>
            <a:endParaRPr lang="el-GR"/>
          </a:p>
        </p:txBody>
      </p:sp>
      <p:sp>
        <p:nvSpPr>
          <p:cNvPr id="29" name="28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3" name="12 - Θέση εικόνας"/>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7" name="6 - Θέση ημερομηνίας"/>
          <p:cNvSpPr>
            <a:spLocks noGrp="1"/>
          </p:cNvSpPr>
          <p:nvPr>
            <p:ph type="dt" sz="half" idx="10"/>
          </p:nvPr>
        </p:nvSpPr>
        <p:spPr/>
        <p:txBody>
          <a:bodyPr/>
          <a:lstStyle/>
          <a:p>
            <a:fld id="{CFEC9E02-F652-4D50-9D9F-EBB2DADDED9E}" type="datetime1">
              <a:rPr lang="el-GR" smtClean="0"/>
              <a:pPr/>
              <a:t>08/06/2017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31" name="30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17" name="16 - Τίτλος"/>
          <p:cNvSpPr>
            <a:spLocks noGrp="1"/>
          </p:cNvSpPr>
          <p:nvPr>
            <p:ph type="title"/>
          </p:nvPr>
        </p:nvSpPr>
        <p:spPr>
          <a:xfrm>
            <a:off x="381000" y="4993760"/>
            <a:ext cx="5867400" cy="522288"/>
          </a:xfrm>
        </p:spPr>
        <p:txBody>
          <a:bodyPr anchor="ctr"/>
          <a:lstStyle>
            <a:lvl1pPr algn="l">
              <a:buNone/>
              <a:defRPr sz="2000" b="1"/>
            </a:lvl1pPr>
          </a:lstStyle>
          <a:p>
            <a:r>
              <a:rPr kumimoji="0" lang="el-GR" smtClean="0"/>
              <a:t>Kλικ για επεξεργασία του τίτλου</a:t>
            </a:r>
            <a:endParaRPr kumimoji="0" lang="en-US"/>
          </a:p>
        </p:txBody>
      </p:sp>
      <p:sp>
        <p:nvSpPr>
          <p:cNvPr id="26" name="25 - Θέση κειμένου"/>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 Θέση κειμένου"/>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1" name="10 - Θέση ημερομηνίας"/>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245C3FFF-C63B-4AEB-A637-A41B63F6FD1F}" type="datetime1">
              <a:rPr lang="el-GR" smtClean="0"/>
              <a:pPr/>
              <a:t>08/06/2017</a:t>
            </a:fld>
            <a:endParaRPr lang="el-GR"/>
          </a:p>
        </p:txBody>
      </p:sp>
      <p:sp>
        <p:nvSpPr>
          <p:cNvPr id="28" name="27 - Θέση υποσέλιδου"/>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l-GR"/>
          </a:p>
        </p:txBody>
      </p:sp>
      <p:sp>
        <p:nvSpPr>
          <p:cNvPr id="5" name="4 - Θέση αριθμού διαφάνειας"/>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D3F1D1C4-C2D9-4231-9FB2-B2D9D97AA41D}" type="slidenum">
              <a:rPr lang="el-GR" smtClean="0"/>
              <a:pPr/>
              <a:t>‹#›</a:t>
            </a:fld>
            <a:endParaRPr lang="el-GR"/>
          </a:p>
        </p:txBody>
      </p:sp>
      <p:sp>
        <p:nvSpPr>
          <p:cNvPr id="10" name="9 - Θέση τίτλου"/>
          <p:cNvSpPr>
            <a:spLocks noGrp="1"/>
          </p:cNvSpPr>
          <p:nvPr>
            <p:ph type="title"/>
          </p:nvPr>
        </p:nvSpPr>
        <p:spPr>
          <a:xfrm>
            <a:off x="304800" y="457200"/>
            <a:ext cx="8686800" cy="8382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9" name="8 - Ευθεία γραμμή σύνδεσης"/>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Ευθεία γραμμή σύνδεσης"/>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inpsy.gr/el/tmimata/pspsa"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81000" y="4437113"/>
            <a:ext cx="8458200" cy="1638674"/>
          </a:xfrm>
        </p:spPr>
        <p:txBody>
          <a:bodyPr>
            <a:normAutofit fontScale="90000"/>
          </a:bodyPr>
          <a:lstStyle/>
          <a:p>
            <a:r>
              <a:rPr lang="el-GR" dirty="0" err="1" smtClean="0"/>
              <a:t>Τεχνικεσ</a:t>
            </a:r>
            <a:r>
              <a:rPr lang="el-GR" dirty="0" smtClean="0"/>
              <a:t> </a:t>
            </a:r>
            <a:r>
              <a:rPr lang="el-GR" dirty="0" err="1" smtClean="0"/>
              <a:t>παρεμβασησ</a:t>
            </a:r>
            <a:r>
              <a:rPr lang="el-GR" dirty="0" smtClean="0"/>
              <a:t> και </a:t>
            </a:r>
            <a:r>
              <a:rPr lang="el-GR" dirty="0" err="1" smtClean="0"/>
              <a:t>αξιολογησησ</a:t>
            </a:r>
            <a:r>
              <a:rPr lang="el-GR" dirty="0" smtClean="0"/>
              <a:t> στην </a:t>
            </a:r>
            <a:r>
              <a:rPr lang="el-GR" dirty="0" err="1" smtClean="0"/>
              <a:t>ψυχοεκπαιδευση</a:t>
            </a:r>
            <a:r>
              <a:rPr lang="el-GR" dirty="0" smtClean="0"/>
              <a:t>. Το </a:t>
            </a:r>
            <a:r>
              <a:rPr lang="el-GR" dirty="0" err="1" smtClean="0"/>
              <a:t>μοντελο</a:t>
            </a:r>
            <a:r>
              <a:rPr lang="el-GR" dirty="0" smtClean="0"/>
              <a:t> τηΣ κατ’ </a:t>
            </a:r>
            <a:r>
              <a:rPr lang="el-GR" dirty="0" err="1" smtClean="0"/>
              <a:t>οικον</a:t>
            </a:r>
            <a:r>
              <a:rPr lang="el-GR" dirty="0" smtClean="0"/>
              <a:t> </a:t>
            </a:r>
            <a:r>
              <a:rPr lang="el-GR" dirty="0" err="1" smtClean="0"/>
              <a:t>παρεμβασησ</a:t>
            </a:r>
            <a:r>
              <a:rPr lang="el-GR" dirty="0" smtClean="0"/>
              <a:t>. Το </a:t>
            </a:r>
            <a:r>
              <a:rPr lang="el-GR" dirty="0" err="1" smtClean="0"/>
              <a:t>ψυχαναλυτικο</a:t>
            </a:r>
            <a:r>
              <a:rPr lang="el-GR" dirty="0" smtClean="0"/>
              <a:t> πρισμα. </a:t>
            </a:r>
            <a:endParaRPr lang="el-GR" dirty="0"/>
          </a:p>
        </p:txBody>
      </p:sp>
      <p:sp>
        <p:nvSpPr>
          <p:cNvPr id="3" name="2 - Υπότιτλος"/>
          <p:cNvSpPr>
            <a:spLocks noGrp="1"/>
          </p:cNvSpPr>
          <p:nvPr>
            <p:ph type="subTitle" idx="1"/>
          </p:nvPr>
        </p:nvSpPr>
        <p:spPr>
          <a:xfrm>
            <a:off x="381000" y="3356992"/>
            <a:ext cx="8458200" cy="1008112"/>
          </a:xfrm>
        </p:spPr>
        <p:txBody>
          <a:bodyPr/>
          <a:lstStyle/>
          <a:p>
            <a:r>
              <a:rPr lang="el-GR" dirty="0" smtClean="0"/>
              <a:t>Παναγιώτα Φίτσιου, Ψυχολόγος </a:t>
            </a:r>
            <a:r>
              <a:rPr lang="en-US" dirty="0" smtClean="0"/>
              <a:t>MSc, </a:t>
            </a:r>
            <a:r>
              <a:rPr lang="el-GR" dirty="0" smtClean="0"/>
              <a:t>ΕΚΨ&amp;ΨΥ και ΙΨΥΠΕ</a:t>
            </a:r>
          </a:p>
          <a:p>
            <a:endParaRPr lang="el-GR" dirty="0"/>
          </a:p>
        </p:txBody>
      </p:sp>
      <p:pic>
        <p:nvPicPr>
          <p:cNvPr id="1026" name="Picture 2"/>
          <p:cNvPicPr>
            <a:picLocks noChangeAspect="1" noChangeArrowheads="1"/>
          </p:cNvPicPr>
          <p:nvPr/>
        </p:nvPicPr>
        <p:blipFill>
          <a:blip r:embed="rId2" cstate="print"/>
          <a:srcRect/>
          <a:stretch>
            <a:fillRect/>
          </a:stretch>
        </p:blipFill>
        <p:spPr bwMode="auto">
          <a:xfrm>
            <a:off x="7596336" y="0"/>
            <a:ext cx="1547664" cy="704580"/>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1</a:t>
            </a:fld>
            <a:endParaRPr lang="el-GR"/>
          </a:p>
        </p:txBody>
      </p:sp>
      <p:pic>
        <p:nvPicPr>
          <p:cNvPr id="9" name="Picture 3" descr="1.tiff"/>
          <p:cNvPicPr>
            <a:picLocks noChangeAspect="1"/>
          </p:cNvPicPr>
          <p:nvPr/>
        </p:nvPicPr>
        <p:blipFill>
          <a:blip r:embed="rId3" cstate="print"/>
          <a:srcRect/>
          <a:stretch>
            <a:fillRect/>
          </a:stretch>
        </p:blipFill>
        <p:spPr bwMode="auto">
          <a:xfrm>
            <a:off x="0" y="0"/>
            <a:ext cx="1169988" cy="455612"/>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188640"/>
            <a:ext cx="8064896" cy="1106760"/>
          </a:xfrm>
        </p:spPr>
        <p:txBody>
          <a:bodyPr>
            <a:noAutofit/>
          </a:bodyPr>
          <a:lstStyle/>
          <a:p>
            <a:r>
              <a:rPr lang="el-GR" sz="2400" b="1" dirty="0" smtClean="0">
                <a:solidFill>
                  <a:srgbClr val="354544"/>
                </a:solidFill>
                <a:latin typeface="Arial" pitchFamily="34" charset="0"/>
                <a:ea typeface="ＭＳ Ｐゴシック" pitchFamily="34" charset="-128"/>
                <a:cs typeface="Arial" pitchFamily="34" charset="0"/>
              </a:rPr>
              <a:t>ΕΞΑΤΟΜΙΚΕΥΣΗ ΤΗΣ ΘΕΡΑΠΕΙΑΣ &amp; ΔΙΑΘΕΣΙΜΟΤΗΤΑ</a:t>
            </a:r>
            <a:endParaRPr lang="el-GR" sz="2400" b="1" dirty="0"/>
          </a:p>
        </p:txBody>
      </p:sp>
      <p:sp>
        <p:nvSpPr>
          <p:cNvPr id="3" name="2 - Θέση περιεχομένου"/>
          <p:cNvSpPr>
            <a:spLocks noGrp="1"/>
          </p:cNvSpPr>
          <p:nvPr>
            <p:ph idx="1"/>
          </p:nvPr>
        </p:nvSpPr>
        <p:spPr>
          <a:xfrm>
            <a:off x="304800" y="1196752"/>
            <a:ext cx="8686800" cy="5661248"/>
          </a:xfrm>
        </p:spPr>
        <p:txBody>
          <a:bodyPr>
            <a:normAutofit fontScale="77500" lnSpcReduction="20000"/>
          </a:bodyPr>
          <a:lstStyle/>
          <a:p>
            <a:pPr>
              <a:lnSpc>
                <a:spcPct val="90000"/>
              </a:lnSpc>
              <a:buClr>
                <a:srgbClr val="354544"/>
              </a:buClr>
            </a:pPr>
            <a:r>
              <a:rPr lang="el-GR" dirty="0" smtClean="0">
                <a:ea typeface="ＭＳ Ｐゴシック" pitchFamily="34" charset="-128"/>
                <a:cs typeface="Arial" pitchFamily="34" charset="0"/>
              </a:rPr>
              <a:t>Όταν έρχεται ένα αίτημα για Ψ.Π.Σ.Α. υπάρχει άμεση ανταπόκριση για να κανονιστεί το </a:t>
            </a:r>
            <a:r>
              <a:rPr lang="el-GR" u="sng" dirty="0" smtClean="0">
                <a:ea typeface="ＭＳ Ｐゴシック" pitchFamily="34" charset="-128"/>
                <a:cs typeface="Arial" pitchFamily="34" charset="0"/>
              </a:rPr>
              <a:t>πρώτο διαγνωστικό ραντεβού.</a:t>
            </a:r>
          </a:p>
          <a:p>
            <a:pPr>
              <a:lnSpc>
                <a:spcPct val="90000"/>
              </a:lnSpc>
              <a:buClr>
                <a:srgbClr val="354544"/>
              </a:buClr>
            </a:pPr>
            <a:r>
              <a:rPr lang="el-GR" dirty="0" smtClean="0">
                <a:ea typeface="ＭＳ Ｐゴシック" pitchFamily="34" charset="-128"/>
                <a:cs typeface="Arial" pitchFamily="34" charset="0"/>
              </a:rPr>
              <a:t>Μετά από </a:t>
            </a:r>
            <a:r>
              <a:rPr lang="el-GR" u="sng" dirty="0" smtClean="0">
                <a:ea typeface="ＭＳ Ｐゴシック" pitchFamily="34" charset="-128"/>
                <a:cs typeface="Arial" pitchFamily="34" charset="0"/>
              </a:rPr>
              <a:t>αξιολόγηση των συνθηκών, του οικογενειακού πλαισίου και της σοβαρότητας </a:t>
            </a:r>
            <a:r>
              <a:rPr lang="el-GR" dirty="0" smtClean="0">
                <a:ea typeface="ＭＳ Ｐゴシック" pitchFamily="34" charset="-128"/>
                <a:cs typeface="Arial" pitchFamily="34" charset="0"/>
              </a:rPr>
              <a:t>του περιστατικού, ορίζονται οι χρόνοι θεραπείας όπως και οι λεπτομέρειες της τεχνικής.</a:t>
            </a:r>
          </a:p>
          <a:p>
            <a:pPr>
              <a:lnSpc>
                <a:spcPct val="90000"/>
              </a:lnSpc>
              <a:buClr>
                <a:srgbClr val="354544"/>
              </a:buClr>
            </a:pPr>
            <a:r>
              <a:rPr lang="el-GR" dirty="0" smtClean="0">
                <a:ea typeface="ＭＳ Ｐゴシック" pitchFamily="34" charset="-128"/>
                <a:cs typeface="Arial" pitchFamily="34" charset="0"/>
              </a:rPr>
              <a:t>Υπάρχει </a:t>
            </a:r>
            <a:r>
              <a:rPr lang="el-GR" b="1" u="sng" dirty="0" smtClean="0">
                <a:ea typeface="ＭＳ Ｐゴシック" pitchFamily="34" charset="-128"/>
                <a:cs typeface="Arial" pitchFamily="34" charset="0"/>
              </a:rPr>
              <a:t>εξατομίκευση της θεραπείας πάντα για κάθε περιστατικό</a:t>
            </a:r>
            <a:r>
              <a:rPr lang="el-GR" dirty="0" smtClean="0">
                <a:ea typeface="ＭＳ Ｐゴシック" pitchFamily="34" charset="-128"/>
                <a:cs typeface="Arial" pitchFamily="34" charset="0"/>
              </a:rPr>
              <a:t>, για κάθε οικογένεια</a:t>
            </a:r>
            <a:r>
              <a:rPr lang="en-US" dirty="0" smtClean="0">
                <a:ea typeface="ＭＳ Ｐゴシック" pitchFamily="34" charset="-128"/>
                <a:cs typeface="Arial" pitchFamily="34" charset="0"/>
              </a:rPr>
              <a:t> </a:t>
            </a:r>
            <a:r>
              <a:rPr lang="el-GR" dirty="0" smtClean="0">
                <a:ea typeface="ＭＳ Ｐゴシック" pitchFamily="34" charset="-128"/>
                <a:cs typeface="Arial" pitchFamily="34" charset="0"/>
              </a:rPr>
              <a:t>σύμφωνα με τις ανάγκες της.</a:t>
            </a:r>
            <a:r>
              <a:rPr lang="en-US" dirty="0" smtClean="0">
                <a:ea typeface="ＭＳ Ｐゴシック" pitchFamily="34" charset="-128"/>
                <a:cs typeface="Arial" pitchFamily="34" charset="0"/>
              </a:rPr>
              <a:t> </a:t>
            </a:r>
            <a:endParaRPr lang="el-GR" dirty="0" smtClean="0">
              <a:ea typeface="ＭＳ Ｐゴシック" pitchFamily="34" charset="-128"/>
              <a:cs typeface="Arial" pitchFamily="34" charset="0"/>
            </a:endParaRPr>
          </a:p>
          <a:p>
            <a:pPr>
              <a:lnSpc>
                <a:spcPct val="90000"/>
              </a:lnSpc>
              <a:buClr>
                <a:srgbClr val="354544"/>
              </a:buClr>
            </a:pPr>
            <a:r>
              <a:rPr lang="el-GR" dirty="0" smtClean="0">
                <a:ea typeface="ＭＳ Ｐゴシック" pitchFamily="34" charset="-128"/>
                <a:cs typeface="Arial" pitchFamily="34" charset="0"/>
              </a:rPr>
              <a:t>Η συνέχεια μπορεί να προσλάβει διάφορες μορφές αλλά ένας κανόνας τηρείται: </a:t>
            </a:r>
            <a:r>
              <a:rPr lang="el-GR" b="1" u="sng" dirty="0" smtClean="0">
                <a:ea typeface="ＭＳ Ｐゴシック" pitchFamily="34" charset="-128"/>
                <a:cs typeface="Arial" pitchFamily="34" charset="0"/>
              </a:rPr>
              <a:t>παραμένουμε στη διάθεση του ασθενούς </a:t>
            </a:r>
            <a:r>
              <a:rPr lang="el-GR" dirty="0" smtClean="0">
                <a:ea typeface="ＭＳ Ｐゴシック" pitchFamily="34" charset="-128"/>
                <a:cs typeface="Arial" pitchFamily="34" charset="0"/>
              </a:rPr>
              <a:t>ακόμα και αν το αίτημά του συνοψίζεται σε ένα τηλεφώνημα κάθε έξι μήνες.</a:t>
            </a:r>
            <a:r>
              <a:rPr lang="en-US" dirty="0" smtClean="0">
                <a:ea typeface="ＭＳ Ｐゴシック" pitchFamily="34" charset="-128"/>
                <a:cs typeface="Arial" pitchFamily="34" charset="0"/>
              </a:rPr>
              <a:t> </a:t>
            </a:r>
            <a:endParaRPr lang="el-GR" dirty="0" smtClean="0">
              <a:ea typeface="ＭＳ Ｐゴシック" pitchFamily="34" charset="-128"/>
              <a:cs typeface="Arial" pitchFamily="34" charset="0"/>
            </a:endParaRPr>
          </a:p>
          <a:p>
            <a:pPr>
              <a:lnSpc>
                <a:spcPct val="90000"/>
              </a:lnSpc>
              <a:buClr>
                <a:srgbClr val="354544"/>
              </a:buClr>
            </a:pPr>
            <a:r>
              <a:rPr lang="el-GR" dirty="0" smtClean="0">
                <a:ea typeface="ＭＳ Ｐゴシック" pitchFamily="34" charset="-128"/>
                <a:cs typeface="Arial" pitchFamily="34" charset="0"/>
              </a:rPr>
              <a:t>Θα παραμείνουμε πάντοτε για τον ασθενή (και την οικογένειά του) </a:t>
            </a:r>
            <a:r>
              <a:rPr lang="el-GR" u="sng" dirty="0" smtClean="0">
                <a:ea typeface="ＭＳ Ｐゴシック" pitchFamily="34" charset="-128"/>
                <a:cs typeface="Arial" pitchFamily="34" charset="0"/>
              </a:rPr>
              <a:t>εν δυνάμει σημείο αναφοράς</a:t>
            </a:r>
          </a:p>
          <a:p>
            <a:pPr>
              <a:lnSpc>
                <a:spcPct val="90000"/>
              </a:lnSpc>
              <a:buClr>
                <a:srgbClr val="354544"/>
              </a:buClr>
            </a:pPr>
            <a:r>
              <a:rPr lang="el-GR" dirty="0" smtClean="0">
                <a:ea typeface="ＭＳ Ｐゴシック" pitchFamily="34" charset="-128"/>
                <a:cs typeface="Arial" pitchFamily="34" charset="0"/>
              </a:rPr>
              <a:t>Καλύπτουμε όλες τις πτυχές των αναγκών, όλες τις φάσεις της ασθένειας και προσανατολίζουμε την οικογένεια σε </a:t>
            </a:r>
            <a:r>
              <a:rPr lang="el-GR" b="1" dirty="0" smtClean="0">
                <a:ea typeface="ＭＳ Ｐゴシック" pitchFamily="34" charset="-128"/>
                <a:cs typeface="Arial" pitchFamily="34" charset="0"/>
              </a:rPr>
              <a:t>μακροπρόθεσμες λύσεις / δια βίου</a:t>
            </a:r>
            <a:endParaRPr lang="el-GR" b="1" dirty="0"/>
          </a:p>
        </p:txBody>
      </p:sp>
      <p:pic>
        <p:nvPicPr>
          <p:cNvPr id="2050" name="Picture 2"/>
          <p:cNvPicPr>
            <a:picLocks noChangeAspect="1" noChangeArrowheads="1"/>
          </p:cNvPicPr>
          <p:nvPr/>
        </p:nvPicPr>
        <p:blipFill>
          <a:blip r:embed="rId2" cstate="print"/>
          <a:srcRect/>
          <a:stretch>
            <a:fillRect/>
          </a:stretch>
        </p:blipFill>
        <p:spPr bwMode="auto">
          <a:xfrm>
            <a:off x="7740352" y="0"/>
            <a:ext cx="1403648" cy="639016"/>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10</a:t>
            </a:fld>
            <a:endParaRPr lang="el-GR"/>
          </a:p>
        </p:txBody>
      </p:sp>
      <p:pic>
        <p:nvPicPr>
          <p:cNvPr id="7" name="Picture 3" descr="1.tiff"/>
          <p:cNvPicPr>
            <a:picLocks noChangeAspect="1"/>
          </p:cNvPicPr>
          <p:nvPr/>
        </p:nvPicPr>
        <p:blipFill>
          <a:blip r:embed="rId3" cstate="print"/>
          <a:srcRect/>
          <a:stretch>
            <a:fillRect/>
          </a:stretch>
        </p:blipFill>
        <p:spPr bwMode="auto">
          <a:xfrm>
            <a:off x="0" y="0"/>
            <a:ext cx="1169988" cy="455612"/>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err="1" smtClean="0"/>
              <a:t>Τεχνικη</a:t>
            </a:r>
            <a:r>
              <a:rPr lang="el-GR" dirty="0" smtClean="0"/>
              <a:t> και </a:t>
            </a:r>
            <a:r>
              <a:rPr lang="el-GR" dirty="0" err="1" smtClean="0"/>
              <a:t>εργασια</a:t>
            </a:r>
            <a:r>
              <a:rPr lang="el-GR" dirty="0" smtClean="0"/>
              <a:t> με τον </a:t>
            </a:r>
            <a:r>
              <a:rPr lang="el-GR" dirty="0" err="1" smtClean="0"/>
              <a:t>ασθενη</a:t>
            </a:r>
            <a:r>
              <a:rPr lang="el-GR" dirty="0" smtClean="0"/>
              <a:t> </a:t>
            </a:r>
            <a:endParaRPr lang="el-GR" dirty="0"/>
          </a:p>
        </p:txBody>
      </p:sp>
      <p:sp>
        <p:nvSpPr>
          <p:cNvPr id="3" name="2 - Θέση περιεχομένου"/>
          <p:cNvSpPr>
            <a:spLocks noGrp="1"/>
          </p:cNvSpPr>
          <p:nvPr>
            <p:ph idx="1"/>
          </p:nvPr>
        </p:nvSpPr>
        <p:spPr>
          <a:xfrm>
            <a:off x="304800" y="1340768"/>
            <a:ext cx="8686800" cy="5184576"/>
          </a:xfrm>
        </p:spPr>
        <p:txBody>
          <a:bodyPr>
            <a:normAutofit fontScale="85000" lnSpcReduction="20000"/>
          </a:bodyPr>
          <a:lstStyle/>
          <a:p>
            <a:r>
              <a:rPr lang="el-GR" dirty="0" smtClean="0"/>
              <a:t>Ταχεία </a:t>
            </a:r>
            <a:r>
              <a:rPr lang="el-GR" dirty="0" err="1" smtClean="0"/>
              <a:t>υπευθυνοποίηση</a:t>
            </a:r>
            <a:r>
              <a:rPr lang="el-GR" dirty="0" smtClean="0"/>
              <a:t> ακόμα και στη φάση της κρίσης – ισοτιμία και εμπιστοσύνη </a:t>
            </a:r>
          </a:p>
          <a:p>
            <a:r>
              <a:rPr lang="el-GR" dirty="0" smtClean="0"/>
              <a:t>Αν η οικογένεια είναι υπερβολικά φορτισμένη θα πάρουμε πάνω μας κάποια πράγματα και θα την εντάξουμε όπως είναι πιο λειτουργικό (αναλόγως ποιος αντέχει περισσότερο, τι σχέσεις έχει ο ασθενής με τον καθένα)</a:t>
            </a:r>
          </a:p>
          <a:p>
            <a:r>
              <a:rPr lang="el-GR" b="1" dirty="0" smtClean="0"/>
              <a:t>Συμπαγές αλλά ευέλικτο πλαίσιο</a:t>
            </a:r>
            <a:r>
              <a:rPr lang="el-GR" dirty="0" smtClean="0"/>
              <a:t>. Τροποποίηση του πλαισίου απόλυτα εξατομικευμένη ανάλογα με τις ανάγκες και ακλουθώντας την εξέλιξη (μέσα στο σπίτι, έξοδοι, ένταξη σε δεύτερη φάση σε </a:t>
            </a:r>
            <a:r>
              <a:rPr lang="el-GR" dirty="0" err="1" smtClean="0"/>
              <a:t>αποκαταστασιακό</a:t>
            </a:r>
            <a:r>
              <a:rPr lang="el-GR" dirty="0" smtClean="0"/>
              <a:t> πρόγραμμα, διατήρηση των κοινωνικών και επαγγελματικών δραστηριοτήτων…)</a:t>
            </a:r>
          </a:p>
          <a:p>
            <a:r>
              <a:rPr lang="el-GR" dirty="0" err="1" smtClean="0"/>
              <a:t>Νοηματοδότηση</a:t>
            </a:r>
            <a:r>
              <a:rPr lang="el-GR" dirty="0" smtClean="0"/>
              <a:t> και </a:t>
            </a:r>
            <a:r>
              <a:rPr lang="el-GR" dirty="0" err="1" smtClean="0"/>
              <a:t>λεκτικοποίηση</a:t>
            </a:r>
            <a:r>
              <a:rPr lang="el-GR" dirty="0" smtClean="0"/>
              <a:t> </a:t>
            </a:r>
          </a:p>
          <a:p>
            <a:endParaRPr lang="el-GR" dirty="0" smtClean="0"/>
          </a:p>
          <a:p>
            <a:endParaRPr lang="el-GR" dirty="0" smtClean="0"/>
          </a:p>
          <a:p>
            <a:endParaRPr lang="el-GR" dirty="0" smtClean="0"/>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668344" y="0"/>
            <a:ext cx="1475656" cy="671798"/>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11</a:t>
            </a:fld>
            <a:endParaRPr lang="el-GR"/>
          </a:p>
        </p:txBody>
      </p:sp>
      <p:pic>
        <p:nvPicPr>
          <p:cNvPr id="7" name="Picture 3" descr="1.tiff"/>
          <p:cNvPicPr>
            <a:picLocks noChangeAspect="1"/>
          </p:cNvPicPr>
          <p:nvPr/>
        </p:nvPicPr>
        <p:blipFill>
          <a:blip r:embed="rId3" cstate="print"/>
          <a:srcRect/>
          <a:stretch>
            <a:fillRect/>
          </a:stretch>
        </p:blipFill>
        <p:spPr bwMode="auto">
          <a:xfrm>
            <a:off x="0" y="-1"/>
            <a:ext cx="1259632" cy="490521"/>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err="1" smtClean="0"/>
              <a:t>Λειτουργια</a:t>
            </a:r>
            <a:r>
              <a:rPr lang="el-GR" dirty="0" smtClean="0"/>
              <a:t> </a:t>
            </a:r>
            <a:r>
              <a:rPr lang="el-GR" dirty="0" err="1" smtClean="0"/>
              <a:t>ομαδασ</a:t>
            </a:r>
            <a:r>
              <a:rPr lang="el-GR" dirty="0" smtClean="0"/>
              <a:t> </a:t>
            </a:r>
            <a:endParaRPr lang="el-GR" dirty="0"/>
          </a:p>
        </p:txBody>
      </p:sp>
      <p:sp>
        <p:nvSpPr>
          <p:cNvPr id="3" name="2 - Θέση περιεχομένου"/>
          <p:cNvSpPr>
            <a:spLocks noGrp="1"/>
          </p:cNvSpPr>
          <p:nvPr>
            <p:ph idx="1"/>
          </p:nvPr>
        </p:nvSpPr>
        <p:spPr>
          <a:xfrm>
            <a:off x="304800" y="1554162"/>
            <a:ext cx="8686800" cy="5043190"/>
          </a:xfrm>
        </p:spPr>
        <p:txBody>
          <a:bodyPr>
            <a:normAutofit fontScale="85000" lnSpcReduction="20000"/>
          </a:bodyPr>
          <a:lstStyle/>
          <a:p>
            <a:r>
              <a:rPr lang="el-GR" dirty="0" smtClean="0"/>
              <a:t>Πολυκλαδική θεραπευτική ομάδα και τουλάχιστον 2 θεραπευτές και άλλος για την οικογένεια</a:t>
            </a:r>
          </a:p>
          <a:p>
            <a:r>
              <a:rPr lang="el-GR" dirty="0" smtClean="0"/>
              <a:t>«Η θεραπευτική ομάδα παραμένει στο επίπεδο του πραγματικού: (α)δίνουν έμφαση στις </a:t>
            </a:r>
            <a:r>
              <a:rPr lang="el-GR" b="1" dirty="0" smtClean="0"/>
              <a:t>διαδικασίες κοινωνικοποίησης </a:t>
            </a:r>
            <a:r>
              <a:rPr lang="el-GR" dirty="0" smtClean="0"/>
              <a:t>του ασθενούς που απορρέουν προφανώς από μια βαθύτερη και εν μέρει ασυνείδητη μεταβολή, (β)προσφέρουν -όχι μόνο στον ασθενή αλλά και στην οικογένειά του- νέες, και κυρίως λιγότερο παθολογικές, </a:t>
            </a:r>
            <a:r>
              <a:rPr lang="el-GR" b="1" dirty="0" smtClean="0"/>
              <a:t>δυνατότητες ταύτισης</a:t>
            </a:r>
            <a:r>
              <a:rPr lang="el-GR" dirty="0" smtClean="0"/>
              <a:t>, (γ)θεσπίζουν νέους τρόπους ανάπτυξης διαπροσωπικών σχέσεων και </a:t>
            </a:r>
            <a:r>
              <a:rPr lang="el-GR" b="1" dirty="0" smtClean="0"/>
              <a:t>σχέσεων επικοινωνίας</a:t>
            </a:r>
            <a:r>
              <a:rPr lang="el-GR" dirty="0" smtClean="0"/>
              <a:t> για τον ασθενή» (Π. Σακελλαρόπουλος 1994).</a:t>
            </a:r>
          </a:p>
          <a:p>
            <a:r>
              <a:rPr lang="el-GR" dirty="0" smtClean="0"/>
              <a:t>Συναντήσεις σύνθεσης συχνά – ομάδα – εποπτεία </a:t>
            </a:r>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668344" y="0"/>
            <a:ext cx="1475656" cy="671798"/>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12</a:t>
            </a:fld>
            <a:endParaRPr lang="el-GR"/>
          </a:p>
        </p:txBody>
      </p:sp>
      <p:pic>
        <p:nvPicPr>
          <p:cNvPr id="7" name="Picture 3" descr="1.tiff"/>
          <p:cNvPicPr>
            <a:picLocks noChangeAspect="1"/>
          </p:cNvPicPr>
          <p:nvPr/>
        </p:nvPicPr>
        <p:blipFill>
          <a:blip r:embed="rId3" cstate="print"/>
          <a:srcRect/>
          <a:stretch>
            <a:fillRect/>
          </a:stretch>
        </p:blipFill>
        <p:spPr bwMode="auto">
          <a:xfrm>
            <a:off x="0" y="-1"/>
            <a:ext cx="1259632" cy="490521"/>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 ρολοσ τησ </a:t>
            </a:r>
            <a:r>
              <a:rPr lang="el-GR" dirty="0" err="1" smtClean="0"/>
              <a:t>οικογενειασ</a:t>
            </a:r>
            <a:endParaRPr lang="el-GR" dirty="0"/>
          </a:p>
        </p:txBody>
      </p:sp>
      <p:sp>
        <p:nvSpPr>
          <p:cNvPr id="3" name="2 - Θέση περιεχομένου"/>
          <p:cNvSpPr>
            <a:spLocks noGrp="1"/>
          </p:cNvSpPr>
          <p:nvPr>
            <p:ph idx="1"/>
          </p:nvPr>
        </p:nvSpPr>
        <p:spPr>
          <a:xfrm>
            <a:off x="304800" y="1554162"/>
            <a:ext cx="8686800" cy="4971182"/>
          </a:xfrm>
        </p:spPr>
        <p:txBody>
          <a:bodyPr>
            <a:normAutofit fontScale="77500" lnSpcReduction="20000"/>
          </a:bodyPr>
          <a:lstStyle/>
          <a:p>
            <a:pPr>
              <a:lnSpc>
                <a:spcPct val="90000"/>
              </a:lnSpc>
              <a:buClr>
                <a:srgbClr val="354544"/>
              </a:buClr>
            </a:pPr>
            <a:r>
              <a:rPr lang="el-GR" dirty="0" smtClean="0">
                <a:ea typeface="ＭＳ Ｐゴシック" pitchFamily="34" charset="-128"/>
                <a:cs typeface="Arial" pitchFamily="34" charset="0"/>
              </a:rPr>
              <a:t>Μια κρίση ή υποτροπή του ασθενούς-μέλους μιας οικογένειας, αποτελεί ταυτόχρονα και </a:t>
            </a:r>
            <a:r>
              <a:rPr lang="el-GR" u="sng" dirty="0" smtClean="0">
                <a:ea typeface="ＭＳ Ｐゴシック" pitchFamily="34" charset="-128"/>
                <a:cs typeface="Arial" pitchFamily="34" charset="0"/>
              </a:rPr>
              <a:t>μια κρίση, ρήξη στην συνέχεια της ζωής και της καθημερινότητας των υπολοίπων μελών της οικογένειας</a:t>
            </a:r>
            <a:r>
              <a:rPr lang="el-GR" dirty="0" smtClean="0">
                <a:ea typeface="ＭＳ Ｐゴシック" pitchFamily="34" charset="-128"/>
                <a:cs typeface="Arial" pitchFamily="34" charset="0"/>
              </a:rPr>
              <a:t>. Φέρνει σε μια αναστάτωση και ενδεχομένως ανάγκη επαναδιαπραγμάτευσης και των υπολοίπων σχέσεων: γονείς, παιδιά, αδέρφια, σύζυγοι.</a:t>
            </a:r>
            <a:r>
              <a:rPr lang="en-US" dirty="0" smtClean="0">
                <a:ea typeface="ＭＳ Ｐゴシック" pitchFamily="34" charset="-128"/>
                <a:cs typeface="Arial" pitchFamily="34" charset="0"/>
              </a:rPr>
              <a:t> </a:t>
            </a:r>
            <a:endParaRPr lang="el-GR" dirty="0" smtClean="0">
              <a:ea typeface="ＭＳ Ｐゴシック" pitchFamily="34" charset="-128"/>
              <a:cs typeface="Arial" pitchFamily="34" charset="0"/>
            </a:endParaRPr>
          </a:p>
          <a:p>
            <a:pPr>
              <a:lnSpc>
                <a:spcPct val="90000"/>
              </a:lnSpc>
              <a:buClr>
                <a:srgbClr val="354544"/>
              </a:buClr>
            </a:pPr>
            <a:r>
              <a:rPr lang="el-GR" dirty="0" smtClean="0">
                <a:ea typeface="ＭＳ Ｐゴシック" pitchFamily="34" charset="-128"/>
                <a:cs typeface="Arial" pitchFamily="34" charset="0"/>
              </a:rPr>
              <a:t>Μέλημά μας είναι </a:t>
            </a:r>
            <a:r>
              <a:rPr lang="el-GR" u="sng" dirty="0" smtClean="0">
                <a:ea typeface="ＭＳ Ｐゴシック" pitchFamily="34" charset="-128"/>
                <a:cs typeface="Arial" pitchFamily="34" charset="0"/>
              </a:rPr>
              <a:t>να στηρίξουμε την οικογένεια, αλλά και να την εκπαιδεύσουμε να αναγνωρίζει έγκαιρα τα πρόδρομα σημεία μιας υποτροπής</a:t>
            </a:r>
            <a:r>
              <a:rPr lang="el-GR" dirty="0" smtClean="0">
                <a:ea typeface="ＭＳ Ｐゴシック" pitchFamily="34" charset="-128"/>
                <a:cs typeface="Arial" pitchFamily="34" charset="0"/>
              </a:rPr>
              <a:t> (πχ μια απόσυρση του ασθενή από τις ασχολίες του, πιο έντονους τσακωμούς με κάποιο μέλος ή φίλο, αϋπνία, ευερεθιστότητα κτλ) και να καλεί βοήθεια για τον ασθενή. </a:t>
            </a:r>
          </a:p>
          <a:p>
            <a:pPr>
              <a:lnSpc>
                <a:spcPct val="90000"/>
              </a:lnSpc>
              <a:buClr>
                <a:srgbClr val="354544"/>
              </a:buClr>
            </a:pPr>
            <a:r>
              <a:rPr lang="el-GR" dirty="0" smtClean="0">
                <a:ea typeface="ＭＳ Ｐゴシック" pitchFamily="34" charset="-128"/>
                <a:cs typeface="Arial" pitchFamily="34" charset="0"/>
              </a:rPr>
              <a:t>Επίσης, μπορούμε να διευκολύνουμε την οικογένεια να υιοθετήσει (μέσω της ταύτισης με τους θεραπευτές) </a:t>
            </a:r>
            <a:r>
              <a:rPr lang="el-GR" u="sng" dirty="0" smtClean="0">
                <a:ea typeface="ＭＳ Ｐゴシック" pitchFamily="34" charset="-128"/>
                <a:cs typeface="Arial" pitchFamily="34" charset="0"/>
              </a:rPr>
              <a:t>συμπεριφορές που δεν πυροδοτούν αλλά καθησυχάζουν τον ασθενή</a:t>
            </a:r>
            <a:r>
              <a:rPr lang="el-GR" dirty="0" smtClean="0">
                <a:ea typeface="ＭＳ Ｐゴシック" pitchFamily="34" charset="-128"/>
                <a:cs typeface="Arial" pitchFamily="34" charset="0"/>
              </a:rPr>
              <a:t> όταν είναι σε ένταση. </a:t>
            </a:r>
          </a:p>
          <a:p>
            <a:pPr>
              <a:lnSpc>
                <a:spcPct val="90000"/>
              </a:lnSpc>
              <a:buClr>
                <a:srgbClr val="354544"/>
              </a:buClr>
              <a:buNone/>
            </a:pPr>
            <a:endParaRPr lang="en-US" dirty="0" smtClean="0">
              <a:latin typeface="Arial" pitchFamily="34" charset="0"/>
              <a:ea typeface="ＭＳ Ｐゴシック" pitchFamily="34" charset="-128"/>
              <a:cs typeface="Arial" pitchFamily="34" charset="0"/>
            </a:endParaRPr>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596336" y="0"/>
            <a:ext cx="1547664" cy="704580"/>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13</a:t>
            </a:fld>
            <a:endParaRPr lang="el-GR"/>
          </a:p>
        </p:txBody>
      </p:sp>
      <p:pic>
        <p:nvPicPr>
          <p:cNvPr id="7" name="Picture 3" descr="1.tiff"/>
          <p:cNvPicPr>
            <a:picLocks noChangeAspect="1"/>
          </p:cNvPicPr>
          <p:nvPr/>
        </p:nvPicPr>
        <p:blipFill>
          <a:blip r:embed="rId3" cstate="print"/>
          <a:srcRect/>
          <a:stretch>
            <a:fillRect/>
          </a:stretch>
        </p:blipFill>
        <p:spPr bwMode="auto">
          <a:xfrm>
            <a:off x="0" y="0"/>
            <a:ext cx="1331640" cy="518562"/>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Οψεισ</a:t>
            </a:r>
            <a:r>
              <a:rPr lang="el-GR" dirty="0" smtClean="0"/>
              <a:t> τησ </a:t>
            </a:r>
            <a:r>
              <a:rPr lang="el-GR" dirty="0" err="1" smtClean="0"/>
              <a:t>εργασιασ</a:t>
            </a:r>
            <a:r>
              <a:rPr lang="el-GR" dirty="0" smtClean="0"/>
              <a:t> με την </a:t>
            </a:r>
            <a:r>
              <a:rPr lang="el-GR" dirty="0" err="1" smtClean="0"/>
              <a:t>οικογενεια</a:t>
            </a:r>
            <a:endParaRPr lang="el-GR" dirty="0"/>
          </a:p>
        </p:txBody>
      </p:sp>
      <p:sp>
        <p:nvSpPr>
          <p:cNvPr id="3" name="2 - Θέση περιεχομένου"/>
          <p:cNvSpPr>
            <a:spLocks noGrp="1"/>
          </p:cNvSpPr>
          <p:nvPr>
            <p:ph idx="1"/>
          </p:nvPr>
        </p:nvSpPr>
        <p:spPr>
          <a:xfrm>
            <a:off x="304800" y="1268760"/>
            <a:ext cx="8686800" cy="5256584"/>
          </a:xfrm>
        </p:spPr>
        <p:txBody>
          <a:bodyPr>
            <a:normAutofit fontScale="70000" lnSpcReduction="20000"/>
          </a:bodyPr>
          <a:lstStyle/>
          <a:p>
            <a:r>
              <a:rPr lang="el-GR" dirty="0" smtClean="0"/>
              <a:t>Ερχόμαστε αντιμέτωποι με μια ευρεία γκάμα συναισθημάτων: άρνηση, υπερπροστασία, φόβο, άγχος, απόγνωση, ντροπή, θυμό, επιθετικότητα, απόρριψη, αμφιθυμία απέναντι στον ασθενή…</a:t>
            </a:r>
          </a:p>
          <a:p>
            <a:r>
              <a:rPr lang="el-GR" dirty="0" smtClean="0"/>
              <a:t>Μας προκαλεί έντονα συναισθήματα και είναι σημαντικό να ελέγξουμε την </a:t>
            </a:r>
            <a:r>
              <a:rPr lang="el-GR" dirty="0" err="1" smtClean="0"/>
              <a:t>αντιμεταβίβασή</a:t>
            </a:r>
            <a:r>
              <a:rPr lang="el-GR" dirty="0" smtClean="0"/>
              <a:t> μας (θυμό, απογοήτευση, ταύτιση με την </a:t>
            </a:r>
            <a:r>
              <a:rPr lang="el-GR" dirty="0" err="1" smtClean="0"/>
              <a:t>ανημπόρια</a:t>
            </a:r>
            <a:r>
              <a:rPr lang="el-GR" dirty="0" smtClean="0"/>
              <a:t> ή την παντοδυναμία τους, ταύτιση με τον ασθενή «θύμα» τους ή αντίθετα «θύτη»)</a:t>
            </a:r>
          </a:p>
          <a:p>
            <a:r>
              <a:rPr lang="el-GR" dirty="0" smtClean="0"/>
              <a:t>Είμαστε εκεί όχι για να κρίνουμε, αλλά για να κατανοήσουμε. Παράλληλα να οριοθετήσουμε και να τροποποιήσουμε την δυναμική των σχέσεων προς ένα πιο λειτουργικό σύστημα</a:t>
            </a:r>
          </a:p>
          <a:p>
            <a:r>
              <a:rPr lang="el-GR" dirty="0" smtClean="0"/>
              <a:t>Βεβαίως η αντίσταση στην αλλαγή είναι πολύ αναμενόμενη – η ψύχωση ενός μέλους εξυπηρετεί  πολλές ισορροπίες</a:t>
            </a:r>
          </a:p>
          <a:p>
            <a:r>
              <a:rPr lang="el-GR" dirty="0" smtClean="0"/>
              <a:t>Η δική μας δουλειά είναι να ακούσουμε, να καταλάβουμε, να δώσουμε πίσω ένα νόημα και να διευκολύνουμε όχι μόνο τον ασθενή, αλλά και τα άλλα μέλη της οικογένειας να τον φροντίσουν (ανάλογα την περίπτωση να έρθουν πιο κοντά ή αντίθετα να απομακρυνθούν λίγο) μα και να </a:t>
            </a:r>
            <a:r>
              <a:rPr lang="el-GR" dirty="0" err="1" smtClean="0"/>
              <a:t>επανεπενδύσουν</a:t>
            </a:r>
            <a:r>
              <a:rPr lang="el-GR" dirty="0" smtClean="0"/>
              <a:t> και τη δική τους ζωή χωρίς ενοχές</a:t>
            </a:r>
          </a:p>
          <a:p>
            <a:pPr>
              <a:buNone/>
            </a:pPr>
            <a:r>
              <a:rPr lang="el-GR" dirty="0" smtClean="0"/>
              <a:t> </a:t>
            </a:r>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668344" y="0"/>
            <a:ext cx="1475656" cy="671798"/>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14</a:t>
            </a:fld>
            <a:endParaRPr lang="el-GR"/>
          </a:p>
        </p:txBody>
      </p:sp>
      <p:pic>
        <p:nvPicPr>
          <p:cNvPr id="7" name="Picture 3" descr="1.tiff"/>
          <p:cNvPicPr>
            <a:picLocks noChangeAspect="1"/>
          </p:cNvPicPr>
          <p:nvPr/>
        </p:nvPicPr>
        <p:blipFill>
          <a:blip r:embed="rId3" cstate="print"/>
          <a:srcRect/>
          <a:stretch>
            <a:fillRect/>
          </a:stretch>
        </p:blipFill>
        <p:spPr bwMode="auto">
          <a:xfrm>
            <a:off x="0" y="-1"/>
            <a:ext cx="1259632" cy="490521"/>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Φροντιδα</a:t>
            </a:r>
            <a:r>
              <a:rPr lang="el-GR" dirty="0" smtClean="0"/>
              <a:t> του </a:t>
            </a:r>
            <a:r>
              <a:rPr lang="el-GR" dirty="0" err="1" smtClean="0"/>
              <a:t>ασθενη</a:t>
            </a:r>
            <a:r>
              <a:rPr lang="el-GR" dirty="0" smtClean="0"/>
              <a:t> και τησ </a:t>
            </a:r>
            <a:r>
              <a:rPr lang="el-GR" dirty="0" err="1" smtClean="0"/>
              <a:t>οικογενειασ</a:t>
            </a:r>
            <a:endParaRPr lang="el-GR" dirty="0"/>
          </a:p>
        </p:txBody>
      </p:sp>
      <p:sp>
        <p:nvSpPr>
          <p:cNvPr id="3" name="2 - Θέση περιεχομένου"/>
          <p:cNvSpPr>
            <a:spLocks noGrp="1"/>
          </p:cNvSpPr>
          <p:nvPr>
            <p:ph idx="1"/>
          </p:nvPr>
        </p:nvSpPr>
        <p:spPr>
          <a:xfrm>
            <a:off x="304800" y="1196752"/>
            <a:ext cx="8686800" cy="5400600"/>
          </a:xfrm>
        </p:spPr>
        <p:txBody>
          <a:bodyPr>
            <a:normAutofit fontScale="55000" lnSpcReduction="20000"/>
          </a:bodyPr>
          <a:lstStyle/>
          <a:p>
            <a:r>
              <a:rPr lang="el-GR" b="1" dirty="0" smtClean="0"/>
              <a:t>Είμαστε εκεί και για τον άρρωστο και για την οικογένειά του</a:t>
            </a:r>
            <a:r>
              <a:rPr lang="el-GR" dirty="0" smtClean="0"/>
              <a:t>, η οποία υποφέρει και η ίδια, μπορεί να είναι κουρασμένη και ταλαιπωρημένη, τόσο από την ασθένεια του μέλους, όσο και από την αντιμετώπιση των ψυχιατρικών υπηρεσιών. Μπορεί, χωρίς να το θέλει, να γίνεται επικριτική προς τον άρρωστο που πχ έκοψε τα φάρμακα και υποτροπίασε ή να γίνεται υπερπροστατευτική και να τον «παιδοποιεί», με αποτέλεσμα να κάνει λιγότερα από όσα μπορεί.  Καμιά φορά οι γονείς μπορεί να έχουν έναν υπερπροστατευτικό ρόλο απέναντι στο άρρωστο παιδί και τα άλλα παιδιά να νιώθουν ότι «παραμελούνται» και να «θυμώνουν» με τους γονείς τους ή για τον άρρωστο . Μπορεί οι γονείς να θέλουν να «προστατέψουν» τα άλλα παιδιά από το βάσανο της αρρώστιας του αδερφού και να τα «κρατάνε </a:t>
            </a:r>
            <a:r>
              <a:rPr lang="el-GR" dirty="0" err="1" smtClean="0"/>
              <a:t>απ’έξω</a:t>
            </a:r>
            <a:r>
              <a:rPr lang="el-GR" dirty="0" smtClean="0"/>
              <a:t>», να υπάρχει μια αποξένωση στην οικογένεια. Με τα χρόνια, όμως κουράζονται, μεγαλώνουν και μπορεί να ζητάνε βοήθεια, με έναν τρόπο που πολλές φορές, άθελά τους, γίνεται πιεστικός για τα άλλα παιδιά. Επίσης οι περισσότερες οικογένειες έχουν βρει μια δύσκολη ισορροπία, με τα χρόνια και έχουν παγιώσει κάποιους τρόπους να αντιμετωπίζουν την όξυνση. Ακόμα κι αν αυτοί οι τρόποι είναι δυσλειτουργικοί, ωστόσο η συνήθεια δημιουργεί ασφάλεια. </a:t>
            </a:r>
            <a:r>
              <a:rPr lang="el-GR" b="1" dirty="0" smtClean="0"/>
              <a:t>Οι αντιστάσεις στις αλλαγές είναι συνηθισμένες</a:t>
            </a:r>
            <a:r>
              <a:rPr lang="el-GR" dirty="0" smtClean="0"/>
              <a:t> και κατανοούμε γιατί. Χρειάζεται σταδιακά να διευκολύνουμε άλλου τύπου </a:t>
            </a:r>
            <a:r>
              <a:rPr lang="el-GR" dirty="0" err="1" smtClean="0"/>
              <a:t>ψυχοσυναλλαγές</a:t>
            </a:r>
            <a:r>
              <a:rPr lang="el-GR" dirty="0" smtClean="0"/>
              <a:t> και επικοινωνίες. Για αυτό προσπαθούμε, σιγά-σιγά κι ανάλογα με τις δυνατότητες του καθένα, να τους εμπλέξουμε όλους στην θεραπεία. </a:t>
            </a:r>
            <a:r>
              <a:rPr lang="el-GR" b="1" dirty="0" smtClean="0"/>
              <a:t>  Όλα αυτά είναι ανθρώπινα</a:t>
            </a:r>
            <a:r>
              <a:rPr lang="el-GR" dirty="0" smtClean="0"/>
              <a:t> και προκύπτουν τόσο από το βάρος της ίδιας της ασθένειας, όσο και συχνά από την έλλειψη στήριξης, εκπαίδευσης και καθοδήγησης της οικογένειας. Όμως είναι δύσκολο να τα αναγνωρίσουν οι ίδιοι οι εμπλεκόμενοι. Χρειάζεται να τους διευκολύνουμε να μιλήσουν για αυτά, ώσπου να μάθουν να τα συζητάνε μόνοι τους.</a:t>
            </a:r>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668344" y="0"/>
            <a:ext cx="1475656" cy="671798"/>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15</a:t>
            </a:fld>
            <a:endParaRPr lang="el-GR"/>
          </a:p>
        </p:txBody>
      </p:sp>
      <p:pic>
        <p:nvPicPr>
          <p:cNvPr id="7" name="Picture 3" descr="1.tiff"/>
          <p:cNvPicPr>
            <a:picLocks noChangeAspect="1"/>
          </p:cNvPicPr>
          <p:nvPr/>
        </p:nvPicPr>
        <p:blipFill>
          <a:blip r:embed="rId3" cstate="print"/>
          <a:srcRect/>
          <a:stretch>
            <a:fillRect/>
          </a:stretch>
        </p:blipFill>
        <p:spPr bwMode="auto">
          <a:xfrm>
            <a:off x="0" y="-1"/>
            <a:ext cx="1259632" cy="490521"/>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err="1" smtClean="0"/>
              <a:t>Μελημα</a:t>
            </a:r>
            <a:r>
              <a:rPr lang="el-GR" sz="2800" dirty="0" smtClean="0"/>
              <a:t> </a:t>
            </a:r>
            <a:r>
              <a:rPr lang="el-GR" sz="2800" dirty="0" err="1" smtClean="0"/>
              <a:t>μασ</a:t>
            </a:r>
            <a:r>
              <a:rPr lang="el-GR" sz="2800" dirty="0" smtClean="0"/>
              <a:t> τα </a:t>
            </a:r>
            <a:r>
              <a:rPr lang="el-GR" sz="2800" dirty="0" err="1" smtClean="0"/>
              <a:t>δυναμικα</a:t>
            </a:r>
            <a:r>
              <a:rPr lang="el-GR" sz="2800" dirty="0" smtClean="0"/>
              <a:t> </a:t>
            </a:r>
            <a:r>
              <a:rPr lang="el-GR" sz="2800" dirty="0" err="1" smtClean="0"/>
              <a:t>ολησ</a:t>
            </a:r>
            <a:r>
              <a:rPr lang="el-GR" sz="2800" dirty="0" smtClean="0"/>
              <a:t> τησ </a:t>
            </a:r>
            <a:r>
              <a:rPr lang="el-GR" sz="2800" dirty="0" err="1" smtClean="0"/>
              <a:t>οικογενειασ</a:t>
            </a:r>
            <a:r>
              <a:rPr lang="el-GR" sz="2800" dirty="0" smtClean="0"/>
              <a:t> </a:t>
            </a:r>
            <a:endParaRPr lang="el-GR" sz="2800" dirty="0"/>
          </a:p>
        </p:txBody>
      </p:sp>
      <p:sp>
        <p:nvSpPr>
          <p:cNvPr id="3" name="2 - Θέση περιεχομένου"/>
          <p:cNvSpPr>
            <a:spLocks noGrp="1"/>
          </p:cNvSpPr>
          <p:nvPr>
            <p:ph idx="1"/>
          </p:nvPr>
        </p:nvSpPr>
        <p:spPr>
          <a:xfrm>
            <a:off x="304800" y="1052736"/>
            <a:ext cx="8686800" cy="5805264"/>
          </a:xfrm>
        </p:spPr>
        <p:txBody>
          <a:bodyPr>
            <a:normAutofit fontScale="62500" lnSpcReduction="20000"/>
          </a:bodyPr>
          <a:lstStyle/>
          <a:p>
            <a:r>
              <a:rPr lang="el-GR" b="1" dirty="0" smtClean="0"/>
              <a:t>Είμαστε εκεί όχι για να κρίνουμε, μα για να κατανοήσουμε και να τροποποιήσουμε την δυναμική των σχέσεων προς πιο λειτουργικό τρόπο</a:t>
            </a:r>
            <a:r>
              <a:rPr lang="el-GR" dirty="0" smtClean="0"/>
              <a:t>. Θα χρησιμοποιήσουμε όποιο μέσο φαίνεται πιο αποτελεσματικό για την κάθε οικογένεια. Μπορεί για κάποιον άρρωστο να ενδείκνυται η προσωρινή απομάκρυνσή του από το σπίτι, μέχρι να διευθετηθούν οι σχέσεις. Μπορεί οι γονείς να δυσκολεύονται να στηρίξουν μια ΨΠΣΑ ή ο ασθενής να έχει έντονα συγκρουσιακή σχέση μαζί τους και να χρειαστεί να συνεργαστούμε στενότερα με έναν αδερφό τον οποίο εμπιστεύεται περισσότερο. Σε άλλες περιπτώσεις μπορεί ο αδερφός να είναι αρκετά επιβαρυμένος και να χρειαστεί να τον «προστατέψουμε», να του ζητήσουμε να πάρει λιγότερο ενεργητικό ρόλο ή να μπει σε μια ατομική θεραπευτική δουλειά για τον εαυτό του, γιατί κρίνουμε ότι έχει επιβαρυνθεί πολύ. Συχνά, λόγω της έντασης και του πιεστικού και επείγοντος χαρακτήρα των προβλημάτων του ασθενούς, άθελά τους οι υπόλοιποι παραμελούν τις δικές τους δυσκολίες ή δυσκολεύονται να τις αναγνωρίσουν ή επικεντρώνονται όλα τα προβλήματα σε συνάρτηση με την ασθένεια του μέλους. Βεβαίως πρώτο μέλημά μας είναι να αντιμετωπίσουμε την κρίση του αρρώστου. Όμως, επειδή είναι αλληλένδετα τα φαινόμενα της ψυχικής λειτουργίας και των σχέσεων όλων των μελών της οικογένειας, οφείλουμε να προτείνουμε αυτό που θεωρούμε αναγκαίο και για τους υπόλοιπους. </a:t>
            </a:r>
            <a:r>
              <a:rPr lang="el-GR" b="1" dirty="0" smtClean="0"/>
              <a:t>Έχουμε χρέος να διευκολύνουμε και τα άλλα μέλη της οικογένειας να </a:t>
            </a:r>
            <a:r>
              <a:rPr lang="el-GR" b="1" dirty="0" err="1" smtClean="0"/>
              <a:t>επανεπενδύσουν</a:t>
            </a:r>
            <a:r>
              <a:rPr lang="el-GR" b="1" dirty="0" smtClean="0"/>
              <a:t> τη δική τους ζωή, χωρίς ενοχή,</a:t>
            </a:r>
            <a:r>
              <a:rPr lang="el-GR" dirty="0" smtClean="0"/>
              <a:t> γιατί έχουν δικαίωμα να το κάνουν. Εξίσου με την αναγκαιότητα του να φροντίσουν τον άνθρωπό τους που πάσχει.</a:t>
            </a:r>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668344" y="0"/>
            <a:ext cx="1475656" cy="671798"/>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16</a:t>
            </a:fld>
            <a:endParaRPr lang="el-GR"/>
          </a:p>
        </p:txBody>
      </p:sp>
      <p:pic>
        <p:nvPicPr>
          <p:cNvPr id="7" name="Picture 3" descr="1.tiff"/>
          <p:cNvPicPr>
            <a:picLocks noChangeAspect="1"/>
          </p:cNvPicPr>
          <p:nvPr/>
        </p:nvPicPr>
        <p:blipFill>
          <a:blip r:embed="rId3" cstate="print"/>
          <a:srcRect/>
          <a:stretch>
            <a:fillRect/>
          </a:stretch>
        </p:blipFill>
        <p:spPr bwMode="auto">
          <a:xfrm>
            <a:off x="0" y="-1"/>
            <a:ext cx="1259632" cy="490521"/>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dirty="0" err="1" smtClean="0"/>
              <a:t>Ζηταμε</a:t>
            </a:r>
            <a:r>
              <a:rPr lang="el-GR" sz="2800" dirty="0" smtClean="0"/>
              <a:t> από την </a:t>
            </a:r>
            <a:r>
              <a:rPr lang="el-GR" sz="2800" dirty="0" err="1" smtClean="0"/>
              <a:t>οικογενεια</a:t>
            </a:r>
            <a:r>
              <a:rPr lang="el-GR" sz="2800" dirty="0" smtClean="0"/>
              <a:t> να </a:t>
            </a:r>
            <a:r>
              <a:rPr lang="el-GR" sz="2800" dirty="0" err="1" smtClean="0"/>
              <a:t>εμπλεξει</a:t>
            </a:r>
            <a:r>
              <a:rPr lang="el-GR" sz="2800" dirty="0" smtClean="0"/>
              <a:t> </a:t>
            </a:r>
            <a:br>
              <a:rPr lang="el-GR" sz="2800" dirty="0" smtClean="0"/>
            </a:br>
            <a:r>
              <a:rPr lang="el-GR" sz="2800" dirty="0" smtClean="0"/>
              <a:t>και </a:t>
            </a:r>
            <a:r>
              <a:rPr lang="el-GR" sz="2800" dirty="0" err="1" smtClean="0"/>
              <a:t>αλλα</a:t>
            </a:r>
            <a:r>
              <a:rPr lang="el-GR" sz="2800" dirty="0" smtClean="0"/>
              <a:t> </a:t>
            </a:r>
            <a:r>
              <a:rPr lang="el-GR" sz="2800" dirty="0" err="1" smtClean="0"/>
              <a:t>προσωπα</a:t>
            </a:r>
            <a:r>
              <a:rPr lang="el-GR" sz="2800" dirty="0" smtClean="0"/>
              <a:t> για </a:t>
            </a:r>
            <a:r>
              <a:rPr lang="el-GR" sz="2800" dirty="0" err="1" smtClean="0"/>
              <a:t>βοηθεια</a:t>
            </a:r>
            <a:endParaRPr lang="el-GR" sz="2800" dirty="0"/>
          </a:p>
        </p:txBody>
      </p:sp>
      <p:sp>
        <p:nvSpPr>
          <p:cNvPr id="3" name="2 - Θέση περιεχομένου"/>
          <p:cNvSpPr>
            <a:spLocks noGrp="1"/>
          </p:cNvSpPr>
          <p:nvPr>
            <p:ph idx="1"/>
          </p:nvPr>
        </p:nvSpPr>
        <p:spPr>
          <a:xfrm>
            <a:off x="304800" y="1554162"/>
            <a:ext cx="8686800" cy="5115198"/>
          </a:xfrm>
        </p:spPr>
        <p:txBody>
          <a:bodyPr>
            <a:normAutofit fontScale="70000" lnSpcReduction="20000"/>
          </a:bodyPr>
          <a:lstStyle/>
          <a:p>
            <a:pPr lvl="0"/>
            <a:r>
              <a:rPr lang="el-GR" dirty="0" smtClean="0"/>
              <a:t>Σε αυτή την προσπάθεια να κρατήσουμε τον ασθενή στον οικείο χώρο του σπιτιού του προσπαθούμε να εμπλέξουμε, όσο είναι δυνατόν, και άλλα </a:t>
            </a:r>
            <a:r>
              <a:rPr lang="el-GR" b="1" dirty="0" smtClean="0"/>
              <a:t>άτομα από το συγγενικό και φιλικό περιβάλλον του ασθενή και την κοινωνική ομάδα</a:t>
            </a:r>
            <a:r>
              <a:rPr lang="el-GR" dirty="0" smtClean="0"/>
              <a:t>, άτομα τα οποία εμπιστεύεται ο ασθενής και μπορούν να στηρίξουν αυτόν και την οικογένειά του. Στα πλαίσια της Κινητής Μονάδας, όταν εφαρμόζουμε 24ωρη νοσηλεία στο σπίτι, τις πρώτες μέρες της κρίσης, έχουμε ζητήσει από άτομα του περιβάλλοντος του αρρώστου που τα εμπιστεύεται, να παραμένουν δίπλα του και να τον φροντίζουν υπό την καθοδήγησή μας, όταν εμείς σταδιακά και αφού έχουμε εξασφαλίσει ότι παίρνει φάρμακο και έχει αποκλειστεί ο κίνδυνος, λείπουμε κάποιες ώρες. Δυστυχώς, λόγω του «στίγματος», η οικογένεια δυσκολεύεται να μοιραστεί το πρόβλημα με συγγενείς φίλους και οικείους και έτσι απομονώνεται και η ίδια. Όμως, αν διευκολυνθεί από την δική μας παρέμβαση, αν κι εμείς προλειάνουμε το έδαφος, μπορεί να βρει αξιόλογους συμμάχους γύρω της, που μπορεί να την στηρίξουν, όπως και τον ασθενή στη κρίση. Άτομα του περίγυρου, λιγότερο φορτισμένα, που τα εμπιστεύεται ο ασθενής, μπορούν να παίξουν σημαντικό ρόλο.</a:t>
            </a:r>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668344" y="0"/>
            <a:ext cx="1475656" cy="671798"/>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17</a:t>
            </a:fld>
            <a:endParaRPr lang="el-GR"/>
          </a:p>
        </p:txBody>
      </p:sp>
      <p:pic>
        <p:nvPicPr>
          <p:cNvPr id="7" name="Picture 3" descr="1.tiff"/>
          <p:cNvPicPr>
            <a:picLocks noChangeAspect="1"/>
          </p:cNvPicPr>
          <p:nvPr/>
        </p:nvPicPr>
        <p:blipFill>
          <a:blip r:embed="rId3" cstate="print"/>
          <a:srcRect/>
          <a:stretch>
            <a:fillRect/>
          </a:stretch>
        </p:blipFill>
        <p:spPr bwMode="auto">
          <a:xfrm>
            <a:off x="0" y="-1"/>
            <a:ext cx="1259632" cy="490521"/>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Το </a:t>
            </a:r>
            <a:r>
              <a:rPr lang="el-GR" dirty="0" err="1" smtClean="0"/>
              <a:t>ψυχοδυναμικο</a:t>
            </a:r>
            <a:r>
              <a:rPr lang="el-GR" dirty="0" smtClean="0"/>
              <a:t> </a:t>
            </a:r>
            <a:r>
              <a:rPr lang="el-GR" dirty="0" err="1" smtClean="0"/>
              <a:t>στοιχειο</a:t>
            </a:r>
            <a:r>
              <a:rPr lang="el-GR" dirty="0" smtClean="0"/>
              <a:t> του </a:t>
            </a:r>
            <a:r>
              <a:rPr lang="el-GR" dirty="0" err="1" smtClean="0"/>
              <a:t>εργου</a:t>
            </a:r>
            <a:r>
              <a:rPr lang="el-GR" dirty="0" smtClean="0"/>
              <a:t> </a:t>
            </a:r>
            <a:r>
              <a:rPr lang="el-GR" dirty="0" err="1" smtClean="0"/>
              <a:t>μασ</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«Το </a:t>
            </a:r>
            <a:r>
              <a:rPr lang="el-GR" b="1" dirty="0" smtClean="0"/>
              <a:t>ψυχοδυναμικό στοιχείο</a:t>
            </a:r>
            <a:r>
              <a:rPr lang="el-GR" dirty="0" smtClean="0"/>
              <a:t>» του έργου μας συνίσταται κυρίως «στο ταλέντο μας να </a:t>
            </a:r>
            <a:r>
              <a:rPr lang="el-GR" b="1" i="1" dirty="0" smtClean="0"/>
              <a:t>αναζητούμε τον συμβολισμό </a:t>
            </a:r>
            <a:r>
              <a:rPr lang="el-GR" b="1" dirty="0" smtClean="0"/>
              <a:t>στη συμπεριφορά του ασθενούς</a:t>
            </a:r>
            <a:r>
              <a:rPr lang="el-GR" dirty="0" smtClean="0"/>
              <a:t>, στην προσπάθεια να ανακαλύψουμε τα </a:t>
            </a:r>
            <a:r>
              <a:rPr lang="el-GR" b="1" dirty="0" smtClean="0"/>
              <a:t>ασυνείδητα κίνητρά του (και τα κίνητρα της οικογένειάς του)</a:t>
            </a:r>
            <a:r>
              <a:rPr lang="el-GR" dirty="0" smtClean="0"/>
              <a:t>, στη διαρκή διερεύνηση, αναγνώριση και τον έλεγχο των συνειδητών και ασυνείδητων διαθέσεών μας έναντι αυτού, είτε θετικές είτε αρνητικές» (Π. Σακελλαρόπουλος, 1981). </a:t>
            </a:r>
          </a:p>
          <a:p>
            <a:r>
              <a:rPr lang="el-GR" dirty="0" smtClean="0"/>
              <a:t>«Το να λειτουργούμε με </a:t>
            </a:r>
            <a:r>
              <a:rPr lang="el-GR" b="1" dirty="0" smtClean="0"/>
              <a:t>«Ψυχαναλυτικό Πρίσμα»</a:t>
            </a:r>
            <a:r>
              <a:rPr lang="el-GR" dirty="0" smtClean="0"/>
              <a:t>, σημαίνει ότι προσπαθούμε να καταλάβουμε και να βοηθήσουμε και τον ασθενή και την οικογένεια να καταλάβει τι μπορεί να κρύβεται πίσω από μια φαινομενικά αιφνίδια αλλαγή στην συμπεριφορά». (Σακελλαρόπουλος 1994)</a:t>
            </a:r>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668344" y="0"/>
            <a:ext cx="1475656" cy="671798"/>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18</a:t>
            </a:fld>
            <a:endParaRPr lang="el-GR"/>
          </a:p>
        </p:txBody>
      </p:sp>
      <p:pic>
        <p:nvPicPr>
          <p:cNvPr id="7" name="Picture 3" descr="1.tiff"/>
          <p:cNvPicPr>
            <a:picLocks noChangeAspect="1"/>
          </p:cNvPicPr>
          <p:nvPr/>
        </p:nvPicPr>
        <p:blipFill>
          <a:blip r:embed="rId3" cstate="print"/>
          <a:srcRect/>
          <a:stretch>
            <a:fillRect/>
          </a:stretch>
        </p:blipFill>
        <p:spPr bwMode="auto">
          <a:xfrm>
            <a:off x="0" y="-1"/>
            <a:ext cx="1259632" cy="490521"/>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Ψυχοδυναμικοι</a:t>
            </a:r>
            <a:r>
              <a:rPr lang="el-GR" dirty="0" smtClean="0"/>
              <a:t> </a:t>
            </a:r>
            <a:r>
              <a:rPr lang="el-GR" dirty="0" err="1" smtClean="0"/>
              <a:t>χειρισμοι</a:t>
            </a:r>
            <a:endParaRPr lang="el-GR" dirty="0"/>
          </a:p>
        </p:txBody>
      </p:sp>
      <p:sp>
        <p:nvSpPr>
          <p:cNvPr id="3" name="2 - Θέση περιεχομένου"/>
          <p:cNvSpPr>
            <a:spLocks noGrp="1"/>
          </p:cNvSpPr>
          <p:nvPr>
            <p:ph idx="1"/>
          </p:nvPr>
        </p:nvSpPr>
        <p:spPr>
          <a:xfrm>
            <a:off x="304800" y="1554162"/>
            <a:ext cx="8686800" cy="5303838"/>
          </a:xfrm>
        </p:spPr>
        <p:txBody>
          <a:bodyPr>
            <a:normAutofit fontScale="77500" lnSpcReduction="20000"/>
          </a:bodyPr>
          <a:lstStyle/>
          <a:p>
            <a:pPr lvl="0"/>
            <a:r>
              <a:rPr lang="el-GR" dirty="0" smtClean="0"/>
              <a:t>«Είναι πολύ σημαντικό να προσπαθήσουμε να αποκωδικοποιήσουμε αυτές τις πληροφορίες και να τις συνδέσουμε με την κρίση. Βεβαίως δεν θα δώσουμε ερμηνείες, και κυρίως όχι ερμηνείες που αφορούν την επιθετικότητα, στον ψυχωσικό ασθενή, δεν μπορεί να αντέξει, θα τον αποσυντονίσει» (Σακελλαρόπουλος 1994). </a:t>
            </a:r>
          </a:p>
          <a:p>
            <a:pPr lvl="0"/>
            <a:r>
              <a:rPr lang="el-GR" dirty="0" smtClean="0"/>
              <a:t>«Θα προσπαθήσουμε </a:t>
            </a:r>
            <a:r>
              <a:rPr lang="el-GR" b="1" dirty="0" smtClean="0"/>
              <a:t>με απλό τρόπο να του εξηγήσουμε τι μπορεί να φοβάται, να τον καθησυχάσουμε </a:t>
            </a:r>
            <a:r>
              <a:rPr lang="el-GR" dirty="0" smtClean="0"/>
              <a:t>ότι δεν κινδυνεύει. Με τον ίδιο τρόπο θα βοηθήσουμε τη οικογένεια να τον κατανοεί, να εκπαιδευτεί ώστε να αναγνωρίζει τους παράγοντες που τον αποσταθεροποιούν ή τα πρόδρομα σημεία υποτροπής και να συμπεριφερθεί ανάλογα, αναγνωρίζοντας ότι κάτι που μπορεί να είναι ακόμα κι ευχάριστο για τους άλλους, πχ ένας γάμος, μπορεί να είναι μια </a:t>
            </a:r>
            <a:r>
              <a:rPr lang="el-GR" dirty="0" err="1" smtClean="0"/>
              <a:t>αγχογόνος</a:t>
            </a:r>
            <a:r>
              <a:rPr lang="el-GR" dirty="0" smtClean="0"/>
              <a:t> αλλαγή για τον άρρωστο» (Σακελλαρόπουλος 1994).</a:t>
            </a:r>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668344" y="0"/>
            <a:ext cx="1475656" cy="671798"/>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19</a:t>
            </a:fld>
            <a:endParaRPr lang="el-GR"/>
          </a:p>
        </p:txBody>
      </p:sp>
      <p:pic>
        <p:nvPicPr>
          <p:cNvPr id="7" name="Picture 3" descr="1.tiff"/>
          <p:cNvPicPr>
            <a:picLocks noChangeAspect="1"/>
          </p:cNvPicPr>
          <p:nvPr/>
        </p:nvPicPr>
        <p:blipFill>
          <a:blip r:embed="rId3" cstate="print"/>
          <a:srcRect/>
          <a:stretch>
            <a:fillRect/>
          </a:stretch>
        </p:blipFill>
        <p:spPr bwMode="auto">
          <a:xfrm>
            <a:off x="0" y="-1"/>
            <a:ext cx="1259632" cy="490521"/>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a:t>
            </a:r>
            <a:r>
              <a:rPr lang="el-GR" dirty="0" err="1" smtClean="0"/>
              <a:t>εννοια</a:t>
            </a:r>
            <a:r>
              <a:rPr lang="el-GR" dirty="0" smtClean="0"/>
              <a:t> τησ </a:t>
            </a:r>
            <a:r>
              <a:rPr lang="el-GR" dirty="0" err="1" smtClean="0"/>
              <a:t>κρισησ</a:t>
            </a:r>
            <a:endParaRPr lang="el-GR" dirty="0"/>
          </a:p>
        </p:txBody>
      </p:sp>
      <p:sp>
        <p:nvSpPr>
          <p:cNvPr id="3" name="2 - Θέση περιεχομένου"/>
          <p:cNvSpPr>
            <a:spLocks noGrp="1"/>
          </p:cNvSpPr>
          <p:nvPr>
            <p:ph idx="1"/>
          </p:nvPr>
        </p:nvSpPr>
        <p:spPr/>
        <p:txBody>
          <a:bodyPr/>
          <a:lstStyle/>
          <a:p>
            <a:r>
              <a:rPr lang="el-GR" dirty="0" smtClean="0"/>
              <a:t>Κρίση εξελικτική – κρίση ως μετάβαση – κρίση ως ευκαιρία για αλλαγή – κρίση ως απειλή</a:t>
            </a:r>
          </a:p>
          <a:p>
            <a:r>
              <a:rPr lang="el-GR" dirty="0" smtClean="0"/>
              <a:t>Κρίσιμα γεγονότα και συμβάντα (εξωτερικά και εσωτερικά) – ανασφάλεια και αβεβαιότητα</a:t>
            </a:r>
          </a:p>
          <a:p>
            <a:r>
              <a:rPr lang="el-GR" dirty="0" smtClean="0"/>
              <a:t>Κρίση - προσωπικές εφεδρείες – υποστηρικτικό περιβάλλον</a:t>
            </a:r>
          </a:p>
          <a:p>
            <a:r>
              <a:rPr lang="el-GR" dirty="0" smtClean="0"/>
              <a:t>Κρίση και αναδιοργάνωση των σχέσεων</a:t>
            </a:r>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596336" y="0"/>
            <a:ext cx="1547664" cy="704580"/>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2</a:t>
            </a:fld>
            <a:endParaRPr lang="el-GR"/>
          </a:p>
        </p:txBody>
      </p:sp>
      <p:pic>
        <p:nvPicPr>
          <p:cNvPr id="8" name="Picture 3" descr="1.tiff"/>
          <p:cNvPicPr>
            <a:picLocks noChangeAspect="1"/>
          </p:cNvPicPr>
          <p:nvPr/>
        </p:nvPicPr>
        <p:blipFill>
          <a:blip r:embed="rId3" cstate="print"/>
          <a:srcRect/>
          <a:stretch>
            <a:fillRect/>
          </a:stretch>
        </p:blipFill>
        <p:spPr bwMode="auto">
          <a:xfrm>
            <a:off x="0" y="0"/>
            <a:ext cx="1169988" cy="455612"/>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31640" y="457200"/>
            <a:ext cx="7659960" cy="838200"/>
          </a:xfrm>
        </p:spPr>
        <p:txBody>
          <a:bodyPr>
            <a:noAutofit/>
          </a:bodyPr>
          <a:lstStyle/>
          <a:p>
            <a:r>
              <a:rPr lang="el-GR" sz="2800" dirty="0" err="1" smtClean="0"/>
              <a:t>Βασικα</a:t>
            </a:r>
            <a:r>
              <a:rPr lang="el-GR" sz="2800" dirty="0" smtClean="0"/>
              <a:t> </a:t>
            </a:r>
            <a:r>
              <a:rPr lang="el-GR" sz="2800" dirty="0" err="1" smtClean="0"/>
              <a:t>σημεια</a:t>
            </a:r>
            <a:r>
              <a:rPr lang="el-GR" sz="2800" dirty="0" smtClean="0"/>
              <a:t> </a:t>
            </a:r>
            <a:r>
              <a:rPr lang="el-GR" sz="2800" dirty="0" err="1" smtClean="0"/>
              <a:t>ψυχαναλυτικου</a:t>
            </a:r>
            <a:r>
              <a:rPr lang="el-GR" sz="2800" dirty="0" smtClean="0"/>
              <a:t> </a:t>
            </a:r>
            <a:br>
              <a:rPr lang="el-GR" sz="2800" dirty="0" smtClean="0"/>
            </a:br>
            <a:r>
              <a:rPr lang="el-GR" sz="2800" dirty="0" err="1" smtClean="0"/>
              <a:t>πρισματοσ</a:t>
            </a:r>
            <a:r>
              <a:rPr lang="el-GR" sz="2800" dirty="0" smtClean="0"/>
              <a:t> και </a:t>
            </a:r>
            <a:r>
              <a:rPr lang="el-GR" sz="2800" dirty="0" err="1" smtClean="0"/>
              <a:t>εργασιασ</a:t>
            </a:r>
            <a:r>
              <a:rPr lang="el-GR" sz="2800" dirty="0" smtClean="0"/>
              <a:t> με </a:t>
            </a:r>
            <a:r>
              <a:rPr lang="el-GR" sz="2800" dirty="0" err="1" smtClean="0"/>
              <a:t>τισ</a:t>
            </a:r>
            <a:r>
              <a:rPr lang="el-GR" sz="2800" dirty="0" smtClean="0"/>
              <a:t> </a:t>
            </a:r>
            <a:r>
              <a:rPr lang="el-GR" sz="2800" dirty="0" err="1" smtClean="0"/>
              <a:t>ψυχωσεισ</a:t>
            </a:r>
            <a:r>
              <a:rPr lang="el-GR" sz="2800" dirty="0" smtClean="0"/>
              <a:t> (</a:t>
            </a:r>
            <a:r>
              <a:rPr lang="el-GR" sz="2800" dirty="0" err="1" smtClean="0"/>
              <a:t>ΣακελλαρόπουλοΣ</a:t>
            </a:r>
            <a:r>
              <a:rPr lang="el-GR" sz="2800" dirty="0" smtClean="0"/>
              <a:t>  1994)</a:t>
            </a:r>
            <a:endParaRPr lang="el-GR" sz="2800" dirty="0"/>
          </a:p>
        </p:txBody>
      </p:sp>
      <p:sp>
        <p:nvSpPr>
          <p:cNvPr id="3" name="2 - Θέση περιεχομένου"/>
          <p:cNvSpPr>
            <a:spLocks noGrp="1"/>
          </p:cNvSpPr>
          <p:nvPr>
            <p:ph idx="1"/>
          </p:nvPr>
        </p:nvSpPr>
        <p:spPr>
          <a:xfrm>
            <a:off x="304800" y="1554162"/>
            <a:ext cx="8686800" cy="4827166"/>
          </a:xfrm>
        </p:spPr>
        <p:txBody>
          <a:bodyPr>
            <a:normAutofit fontScale="85000" lnSpcReduction="20000"/>
          </a:bodyPr>
          <a:lstStyle/>
          <a:p>
            <a:r>
              <a:rPr lang="el-GR" dirty="0" smtClean="0"/>
              <a:t>Έλεγχος μεταβίβασης (μαζική, αμφίθυμη, παντοδυναμία - </a:t>
            </a:r>
            <a:r>
              <a:rPr lang="el-GR" dirty="0" err="1" smtClean="0"/>
              <a:t>ανημπόρια</a:t>
            </a:r>
            <a:r>
              <a:rPr lang="el-GR" dirty="0" smtClean="0"/>
              <a:t>)– </a:t>
            </a:r>
            <a:r>
              <a:rPr lang="el-GR" dirty="0" err="1" smtClean="0"/>
              <a:t>αντιμεταβίβασης</a:t>
            </a:r>
            <a:r>
              <a:rPr lang="el-GR" dirty="0" smtClean="0"/>
              <a:t> (φόβος μην εισβάλουν στη σκέψη μας, μην μας αδειάσουν, μην μας τρελάνουν…</a:t>
            </a:r>
            <a:r>
              <a:rPr lang="en-US" dirty="0" err="1" smtClean="0"/>
              <a:t>Hochmann</a:t>
            </a:r>
            <a:r>
              <a:rPr lang="el-GR" dirty="0" smtClean="0"/>
              <a:t> 1982 </a:t>
            </a:r>
            <a:r>
              <a:rPr lang="en-US" dirty="0" smtClean="0"/>
              <a:t>) </a:t>
            </a:r>
          </a:p>
          <a:p>
            <a:r>
              <a:rPr lang="el-GR" dirty="0" smtClean="0"/>
              <a:t>Χειρισμοί του </a:t>
            </a:r>
            <a:r>
              <a:rPr lang="el-GR" dirty="0" err="1" smtClean="0"/>
              <a:t>ψυχωσικού</a:t>
            </a:r>
            <a:r>
              <a:rPr lang="el-GR" dirty="0" smtClean="0"/>
              <a:t> άγχους – άμεση παρουσία – ενίσχυση του Εγώ («ενοποίηση») – δεν ερμηνεύουμε επιθετικότητα – ενισχύουμε την απώθηση</a:t>
            </a:r>
          </a:p>
          <a:p>
            <a:r>
              <a:rPr lang="el-GR" dirty="0" smtClean="0"/>
              <a:t>Ρύθμιση της απόστασης από το αντικείμενο</a:t>
            </a:r>
          </a:p>
          <a:p>
            <a:r>
              <a:rPr lang="el-GR" dirty="0" err="1" smtClean="0"/>
              <a:t>Ψυχωσική</a:t>
            </a:r>
            <a:r>
              <a:rPr lang="el-GR" dirty="0" smtClean="0"/>
              <a:t> κρίση και </a:t>
            </a:r>
            <a:r>
              <a:rPr lang="el-GR" dirty="0" err="1" smtClean="0"/>
              <a:t>αυτοκτονικότητα</a:t>
            </a:r>
            <a:r>
              <a:rPr lang="el-GR" dirty="0" smtClean="0"/>
              <a:t> (ο θεραπευτής θα δουλέψει κατά κύριο λόγο με τη θετική μεταβίβαση για να βοηθήσει τον θεραπευόμενο, χρησιμοποιώντας όσο είναι δυνατόν τα δικά του θετικά συναισθήματα προς εκείνον)</a:t>
            </a:r>
          </a:p>
          <a:p>
            <a:endParaRPr lang="el-GR" dirty="0" smtClean="0"/>
          </a:p>
          <a:p>
            <a:endParaRPr lang="el-GR" b="1" dirty="0" smtClean="0"/>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668344" y="0"/>
            <a:ext cx="1475656" cy="671798"/>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20</a:t>
            </a:fld>
            <a:endParaRPr lang="el-GR"/>
          </a:p>
        </p:txBody>
      </p:sp>
      <p:pic>
        <p:nvPicPr>
          <p:cNvPr id="7" name="Picture 3" descr="1.tiff"/>
          <p:cNvPicPr>
            <a:picLocks noChangeAspect="1"/>
          </p:cNvPicPr>
          <p:nvPr/>
        </p:nvPicPr>
        <p:blipFill>
          <a:blip r:embed="rId3" cstate="print"/>
          <a:srcRect/>
          <a:stretch>
            <a:fillRect/>
          </a:stretch>
        </p:blipFill>
        <p:spPr bwMode="auto">
          <a:xfrm>
            <a:off x="0" y="-1"/>
            <a:ext cx="1259632" cy="490521"/>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4800" y="457200"/>
            <a:ext cx="8686800" cy="523528"/>
          </a:xfrm>
        </p:spPr>
        <p:txBody>
          <a:bodyPr>
            <a:normAutofit fontScale="90000"/>
          </a:bodyPr>
          <a:lstStyle/>
          <a:p>
            <a:r>
              <a:rPr lang="el-GR" dirty="0" smtClean="0"/>
              <a:t>Ψυχαναλυτικο πρισμα</a:t>
            </a:r>
            <a:endParaRPr lang="el-GR" dirty="0"/>
          </a:p>
        </p:txBody>
      </p:sp>
      <p:sp>
        <p:nvSpPr>
          <p:cNvPr id="3" name="2 - Θέση περιεχομένου"/>
          <p:cNvSpPr>
            <a:spLocks noGrp="1"/>
          </p:cNvSpPr>
          <p:nvPr>
            <p:ph idx="1"/>
          </p:nvPr>
        </p:nvSpPr>
        <p:spPr>
          <a:xfrm>
            <a:off x="304800" y="980728"/>
            <a:ext cx="8686800" cy="5472608"/>
          </a:xfrm>
        </p:spPr>
        <p:txBody>
          <a:bodyPr>
            <a:normAutofit fontScale="62500" lnSpcReduction="20000"/>
          </a:bodyPr>
          <a:lstStyle/>
          <a:p>
            <a:r>
              <a:rPr lang="el-GR" dirty="0" smtClean="0"/>
              <a:t>«Με τον όρο «ψυχαναλυτικό πρίσμα» εννοείται ο τρόπος που </a:t>
            </a:r>
            <a:r>
              <a:rPr lang="el-GR" b="1" dirty="0" smtClean="0"/>
              <a:t>«βλέπει»</a:t>
            </a:r>
            <a:r>
              <a:rPr lang="el-GR" dirty="0" smtClean="0"/>
              <a:t> ο θεραπευτής και </a:t>
            </a:r>
            <a:r>
              <a:rPr lang="el-GR" b="1" dirty="0" smtClean="0"/>
              <a:t>κατανοεί το υλικό της θεραπείας και την φροντίδα που δείχνει για τον άρρωστό του</a:t>
            </a:r>
            <a:r>
              <a:rPr lang="el-GR" dirty="0" smtClean="0"/>
              <a:t>. Αποτελεί το «εργαλείο» του στην εργασία με τον άρρωστο αλλά και στην ανάλυση της καθημερινότητας. Το «ψυχαναλυτικό πρίσμα» αφορά μια σωρεία λειτουργιών : αφορά την </a:t>
            </a:r>
            <a:r>
              <a:rPr lang="el-GR" b="1" dirty="0" smtClean="0"/>
              <a:t>ψυχοδυναμική συνέντευξη</a:t>
            </a:r>
            <a:r>
              <a:rPr lang="el-GR" dirty="0" smtClean="0"/>
              <a:t> και την εργασία που γίνεται με τις </a:t>
            </a:r>
            <a:r>
              <a:rPr lang="el-GR" b="1" dirty="0" smtClean="0"/>
              <a:t>ομάδες</a:t>
            </a:r>
            <a:r>
              <a:rPr lang="el-GR" dirty="0" smtClean="0"/>
              <a:t>, αφορά την ψυχοθεραπευτική δουλειά με τις </a:t>
            </a:r>
            <a:r>
              <a:rPr lang="el-GR" b="1" dirty="0" smtClean="0"/>
              <a:t>οικογένειες</a:t>
            </a:r>
            <a:r>
              <a:rPr lang="el-GR" dirty="0" smtClean="0"/>
              <a:t>, αφορά μέχρι και την </a:t>
            </a:r>
            <a:r>
              <a:rPr lang="el-GR" b="1" dirty="0" smtClean="0"/>
              <a:t>διασυνδετική ψυχιατρική</a:t>
            </a:r>
            <a:r>
              <a:rPr lang="el-GR" dirty="0" smtClean="0"/>
              <a:t>. Επίσης, αφορά την εργασία με τους </a:t>
            </a:r>
            <a:r>
              <a:rPr lang="el-GR" b="1" dirty="0" smtClean="0"/>
              <a:t>δασκάλους </a:t>
            </a:r>
            <a:r>
              <a:rPr lang="el-GR" dirty="0" smtClean="0"/>
              <a:t>ή άλλες </a:t>
            </a:r>
            <a:r>
              <a:rPr lang="el-GR" b="1" dirty="0" smtClean="0"/>
              <a:t>κοινωνικές ομάδες</a:t>
            </a:r>
            <a:r>
              <a:rPr lang="el-GR" dirty="0" smtClean="0"/>
              <a:t> που συνεργάζονται με την μονάδα, την </a:t>
            </a:r>
            <a:r>
              <a:rPr lang="el-GR" b="1" dirty="0" smtClean="0"/>
              <a:t>επεξεργασία της επιθετικότητας των συνεργατών</a:t>
            </a:r>
            <a:r>
              <a:rPr lang="el-GR" dirty="0" smtClean="0"/>
              <a:t> και της </a:t>
            </a:r>
            <a:r>
              <a:rPr lang="el-GR" b="1" dirty="0" smtClean="0"/>
              <a:t>επιθετικότητας που εκδηλώνεται εντός των ίδιων των πλαισίων της ψυχιατρικής ομάδας» (Π. Σακελλαρόπουλος 1994)</a:t>
            </a:r>
            <a:r>
              <a:rPr lang="el-GR" dirty="0" smtClean="0"/>
              <a:t>. </a:t>
            </a:r>
          </a:p>
          <a:p>
            <a:r>
              <a:rPr lang="el-GR" dirty="0" smtClean="0"/>
              <a:t>«Αφορά ακόμη τον τρόπο που ο θεραπευτής αντιμετωπίζει τις </a:t>
            </a:r>
            <a:r>
              <a:rPr lang="el-GR" b="1" dirty="0" smtClean="0"/>
              <a:t>ματαιώσεις</a:t>
            </a:r>
            <a:r>
              <a:rPr lang="el-GR" dirty="0" smtClean="0"/>
              <a:t> στα πλαίσια του δημόσιου φορέα και τις διαψεύσεις που υφίσταται γενικά από τους παράγοντες της πολιτείας και τις γραφειοκρατικές διαδικασίες. Δηλαδή το «ψυχαναλυτικό πρίσμα» είναι ο τρόπος που βλέπει κανείς όλα τα θέματα ή τομείς της επαγγελματικής του ζωής. </a:t>
            </a:r>
            <a:r>
              <a:rPr lang="el-GR" b="1" dirty="0" smtClean="0"/>
              <a:t>Είναι τελικά η οπτική γωνία υπό την οποίαν ο θεραπευτής θα δει, θα ρυθμίσει κατά το δυνατόν την βαθύτερη ασυνείδητη στάση του, την αντοχή τους στις αποστερήσεις και θα δώσει την όσο το δυνατόν περισσότερο προσαρμοσμένη απάντησή του στην εξωτερική πραγματικότητα». (Π. Σακελλαρόπουλος 1994).</a:t>
            </a:r>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668344" y="0"/>
            <a:ext cx="1475656" cy="671798"/>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21</a:t>
            </a:fld>
            <a:endParaRPr lang="el-GR"/>
          </a:p>
        </p:txBody>
      </p:sp>
      <p:pic>
        <p:nvPicPr>
          <p:cNvPr id="7" name="Picture 3" descr="1.tiff"/>
          <p:cNvPicPr>
            <a:picLocks noChangeAspect="1"/>
          </p:cNvPicPr>
          <p:nvPr/>
        </p:nvPicPr>
        <p:blipFill>
          <a:blip r:embed="rId3" cstate="print"/>
          <a:srcRect/>
          <a:stretch>
            <a:fillRect/>
          </a:stretch>
        </p:blipFill>
        <p:spPr bwMode="auto">
          <a:xfrm>
            <a:off x="0" y="-1"/>
            <a:ext cx="1259632" cy="490521"/>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dirty="0" smtClean="0"/>
              <a:t>Ψυχαναλυτικο πρισμα και </a:t>
            </a:r>
            <a:r>
              <a:rPr lang="el-GR" sz="2800" dirty="0" err="1" smtClean="0"/>
              <a:t>ισοτιμια</a:t>
            </a:r>
            <a:r>
              <a:rPr lang="el-GR" sz="2800" dirty="0" smtClean="0"/>
              <a:t> </a:t>
            </a:r>
            <a:br>
              <a:rPr lang="el-GR" sz="2800" dirty="0" smtClean="0"/>
            </a:br>
            <a:r>
              <a:rPr lang="el-GR" sz="2800" dirty="0" err="1" smtClean="0"/>
              <a:t>ασυνειδητων</a:t>
            </a:r>
            <a:r>
              <a:rPr lang="el-GR" sz="2800" dirty="0" smtClean="0"/>
              <a:t> </a:t>
            </a:r>
            <a:r>
              <a:rPr lang="el-GR" sz="2800" dirty="0" err="1" smtClean="0"/>
              <a:t>ασθενη</a:t>
            </a:r>
            <a:r>
              <a:rPr lang="el-GR" sz="2800" dirty="0" smtClean="0"/>
              <a:t> - </a:t>
            </a:r>
            <a:r>
              <a:rPr lang="el-GR" sz="2800" dirty="0" err="1" smtClean="0"/>
              <a:t>οικογενειασ</a:t>
            </a:r>
            <a:r>
              <a:rPr lang="el-GR" sz="2800" dirty="0" smtClean="0"/>
              <a:t> - </a:t>
            </a:r>
            <a:r>
              <a:rPr lang="el-GR" sz="2800" dirty="0" err="1" smtClean="0"/>
              <a:t>θεραπευτων</a:t>
            </a:r>
            <a:endParaRPr lang="el-GR" sz="2800" dirty="0"/>
          </a:p>
        </p:txBody>
      </p:sp>
      <p:sp>
        <p:nvSpPr>
          <p:cNvPr id="3" name="2 - Θέση περιεχομένου"/>
          <p:cNvSpPr>
            <a:spLocks noGrp="1"/>
          </p:cNvSpPr>
          <p:nvPr>
            <p:ph idx="1"/>
          </p:nvPr>
        </p:nvSpPr>
        <p:spPr/>
        <p:txBody>
          <a:bodyPr>
            <a:normAutofit fontScale="62500" lnSpcReduction="20000"/>
          </a:bodyPr>
          <a:lstStyle/>
          <a:p>
            <a:r>
              <a:rPr lang="el-GR" dirty="0" smtClean="0"/>
              <a:t>«Ειδικότερα όσον αφορά τον τομέα της θεραπείας, η έννοια του «ψυχαναλυτικού πρίσματος» προϋποθέτει το να πιστεύει ο θεραπευτής σταθερά ότι οι ψυχολογικοί ασυνείδητοι μηχανισμοί είναι πράγματι εκείνοι που έδρασαν και δρουν σε όλες τις περιοχές των συμπτωμάτων του αρρώστου, είναι εκείνοι που αν τροποποιηθούν με τους κατάλληλους ψυχοθεραπευτικούς χειρισμούς θα φέρουν το αναμενόμενο αποτέλεσμα. Είναι αυτονόητο ότι μέσα σ’ αυτό το πλαίσιο η συναισθηματική συμμετοχή του θεραπευτή είναι αναγκαία και λειτουργεί θετικά, ειδικότερα στις ψυχώσεις, όταν οι χώροι των </a:t>
            </a:r>
            <a:r>
              <a:rPr lang="el-GR" b="1" dirty="0" err="1" smtClean="0"/>
              <a:t>προβλητικών</a:t>
            </a:r>
            <a:r>
              <a:rPr lang="el-GR" b="1" dirty="0" smtClean="0"/>
              <a:t> ταυτοποιήσεων</a:t>
            </a:r>
            <a:r>
              <a:rPr lang="el-GR" dirty="0" smtClean="0"/>
              <a:t> και της </a:t>
            </a:r>
            <a:r>
              <a:rPr lang="el-GR" b="1" dirty="0" err="1" smtClean="0"/>
              <a:t>ενσυναίσθησης</a:t>
            </a:r>
            <a:r>
              <a:rPr lang="el-GR" b="1" dirty="0" smtClean="0"/>
              <a:t> (</a:t>
            </a:r>
            <a:r>
              <a:rPr lang="el-GR" b="1" dirty="0" err="1" smtClean="0"/>
              <a:t>empathy</a:t>
            </a:r>
            <a:r>
              <a:rPr lang="el-GR" b="1" dirty="0" smtClean="0"/>
              <a:t>)</a:t>
            </a:r>
            <a:r>
              <a:rPr lang="el-GR" dirty="0" smtClean="0"/>
              <a:t> αναγνωρίζονται σαν ιδιαίτερα σημαντικοί. </a:t>
            </a:r>
            <a:r>
              <a:rPr lang="el-GR" b="1" dirty="0" smtClean="0"/>
              <a:t>Το ψυχαναλυτικό πρίσμα προϋποθέτει μια πίστη –αποτέλεσμα κατάλληλων εμπειριών- στην ύπαρξη και λειτουργία του ασυνείδητου και στη δυνατότητα επικοινωνίας του ασυνείδητου με εκείνο του αρρώστου.</a:t>
            </a:r>
            <a:r>
              <a:rPr lang="el-GR" dirty="0" smtClean="0"/>
              <a:t> Μόνον έτσι μπορεί να αναζητά ο θεραπευτής μια αιτιολογία, ένα κίνητρο στη διαταραχή της συμπεριφοράς και ένα συμβολισμό σε κάθε σύμπτωμα: στοιχεία που θα τον βοηθήσουν στην τροποποίηση των δικών του χειρισμών» (Π. Σακελλαρόπουλος 1994).</a:t>
            </a:r>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668344" y="0"/>
            <a:ext cx="1475656" cy="671798"/>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22</a:t>
            </a:fld>
            <a:endParaRPr lang="el-GR"/>
          </a:p>
        </p:txBody>
      </p:sp>
      <p:pic>
        <p:nvPicPr>
          <p:cNvPr id="7" name="Picture 3" descr="1.tiff"/>
          <p:cNvPicPr>
            <a:picLocks noChangeAspect="1"/>
          </p:cNvPicPr>
          <p:nvPr/>
        </p:nvPicPr>
        <p:blipFill>
          <a:blip r:embed="rId3" cstate="print"/>
          <a:srcRect/>
          <a:stretch>
            <a:fillRect/>
          </a:stretch>
        </p:blipFill>
        <p:spPr bwMode="auto">
          <a:xfrm>
            <a:off x="0" y="-1"/>
            <a:ext cx="1259632" cy="490521"/>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4800" y="457200"/>
            <a:ext cx="7435552" cy="838200"/>
          </a:xfrm>
        </p:spPr>
        <p:txBody>
          <a:bodyPr>
            <a:noAutofit/>
          </a:bodyPr>
          <a:lstStyle/>
          <a:p>
            <a:r>
              <a:rPr lang="el-GR" sz="2800" b="1" dirty="0" smtClean="0"/>
              <a:t>με αυτό το πρίσμα Θα κατανοήσουμε και τις </a:t>
            </a:r>
            <a:r>
              <a:rPr lang="el-GR" sz="2800" b="1" dirty="0" err="1" smtClean="0"/>
              <a:t>συμπεριφορέσ</a:t>
            </a:r>
            <a:r>
              <a:rPr lang="el-GR" sz="2800" b="1" dirty="0" smtClean="0"/>
              <a:t> τηΣ </a:t>
            </a:r>
            <a:r>
              <a:rPr lang="el-GR" sz="2800" b="1" dirty="0" err="1" smtClean="0"/>
              <a:t>οικογένειαΣ</a:t>
            </a:r>
            <a:endParaRPr lang="el-GR" sz="2800" dirty="0"/>
          </a:p>
        </p:txBody>
      </p:sp>
      <p:sp>
        <p:nvSpPr>
          <p:cNvPr id="3" name="2 - Θέση περιεχομένου"/>
          <p:cNvSpPr>
            <a:spLocks noGrp="1"/>
          </p:cNvSpPr>
          <p:nvPr>
            <p:ph idx="1"/>
          </p:nvPr>
        </p:nvSpPr>
        <p:spPr>
          <a:xfrm>
            <a:off x="304800" y="1340768"/>
            <a:ext cx="8686800" cy="5517232"/>
          </a:xfrm>
        </p:spPr>
        <p:txBody>
          <a:bodyPr>
            <a:normAutofit lnSpcReduction="10000"/>
          </a:bodyPr>
          <a:lstStyle/>
          <a:p>
            <a:r>
              <a:rPr lang="el-GR" dirty="0" smtClean="0"/>
              <a:t>«Όσο περισσότερο αυτά  γίνονται αντικείμενο κουβέντας, έκφρασης και κατανόησης και αποφορτίζονται συναισθηματικά, τόσο περισσότερο αποφορτίζεται κι ο ασθενής» (Π. Σακελλαρόπουλος 1994)</a:t>
            </a:r>
          </a:p>
          <a:p>
            <a:r>
              <a:rPr lang="el-GR" dirty="0" smtClean="0"/>
              <a:t>Σημαντικό ρόλο παίζουν οι ταυτίσεις  και ασθενούς και οικογένειας με την θεραπευτική ομάδα.  Πιο ώριμες ταυτίσεις από το δίπολο παντοδυναμία – </a:t>
            </a:r>
            <a:r>
              <a:rPr lang="el-GR" dirty="0" err="1" smtClean="0"/>
              <a:t>ανημπόρια</a:t>
            </a:r>
            <a:r>
              <a:rPr lang="el-GR" dirty="0" smtClean="0"/>
              <a:t> (αρχαϊκά μορφοείδωλα) . Ωριμοποιός ρόλος των ταυτίσεων (</a:t>
            </a:r>
            <a:r>
              <a:rPr lang="el-GR" dirty="0" err="1" smtClean="0"/>
              <a:t>Παναγούτσος</a:t>
            </a:r>
            <a:r>
              <a:rPr lang="el-GR" dirty="0" smtClean="0"/>
              <a:t> 1993)</a:t>
            </a:r>
          </a:p>
          <a:p>
            <a:endParaRPr lang="el-GR" b="1" dirty="0" smtClean="0"/>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668344" y="0"/>
            <a:ext cx="1475656" cy="671798"/>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23</a:t>
            </a:fld>
            <a:endParaRPr lang="el-GR"/>
          </a:p>
        </p:txBody>
      </p:sp>
      <p:pic>
        <p:nvPicPr>
          <p:cNvPr id="7" name="Picture 3" descr="1.tiff"/>
          <p:cNvPicPr>
            <a:picLocks noChangeAspect="1"/>
          </p:cNvPicPr>
          <p:nvPr/>
        </p:nvPicPr>
        <p:blipFill>
          <a:blip r:embed="rId3" cstate="print"/>
          <a:srcRect/>
          <a:stretch>
            <a:fillRect/>
          </a:stretch>
        </p:blipFill>
        <p:spPr bwMode="auto">
          <a:xfrm>
            <a:off x="0" y="-1"/>
            <a:ext cx="1259632" cy="490521"/>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Ψυχαναλυτικο Πρισμα και </a:t>
            </a:r>
            <a:r>
              <a:rPr lang="el-GR" dirty="0" err="1" smtClean="0"/>
              <a:t>κοινωνικη</a:t>
            </a:r>
            <a:r>
              <a:rPr lang="el-GR" dirty="0" smtClean="0"/>
              <a:t> </a:t>
            </a:r>
            <a:r>
              <a:rPr lang="el-GR" dirty="0" err="1" smtClean="0"/>
              <a:t>ψυχιατρικη</a:t>
            </a:r>
            <a:endParaRPr lang="el-GR" dirty="0"/>
          </a:p>
        </p:txBody>
      </p:sp>
      <p:sp>
        <p:nvSpPr>
          <p:cNvPr id="3" name="2 - Θέση περιεχομένου"/>
          <p:cNvSpPr>
            <a:spLocks noGrp="1"/>
          </p:cNvSpPr>
          <p:nvPr>
            <p:ph idx="1"/>
          </p:nvPr>
        </p:nvSpPr>
        <p:spPr>
          <a:xfrm>
            <a:off x="304800" y="1412776"/>
            <a:ext cx="8686800" cy="5445224"/>
          </a:xfrm>
        </p:spPr>
        <p:txBody>
          <a:bodyPr>
            <a:normAutofit fontScale="85000" lnSpcReduction="20000"/>
          </a:bodyPr>
          <a:lstStyle/>
          <a:p>
            <a:r>
              <a:rPr lang="el-GR" dirty="0" smtClean="0"/>
              <a:t>Το «Ψυχαναλυτικό Πρίσμα» και οι τροποποιήσεις της τεχνικής βρίσκονται στο σημείο </a:t>
            </a:r>
            <a:r>
              <a:rPr lang="el-GR" b="1" dirty="0" smtClean="0"/>
              <a:t>σύζευξη της Ψυχανάλυσης με την Κοινωνική Ψυχιατρική</a:t>
            </a:r>
            <a:r>
              <a:rPr lang="el-GR" dirty="0" smtClean="0"/>
              <a:t>, έτσι ώστε η μεν προνομιακή ανάγνωση της Ψυχανάλυσης να μπορεί να υπηρετήσει περισσότερους ανθρώπους, η δε «μαχόμενη» Ψυχιατρική στην κοινότητα να επωφελείται της δυνατότητας να επενδύει με ένα νόημα τις δραστηριότητές της.</a:t>
            </a:r>
          </a:p>
          <a:p>
            <a:r>
              <a:rPr lang="el-GR" dirty="0" smtClean="0"/>
              <a:t>Για μια επιτυχημένη έκβαση της θεραπείας: Ψυχοδυναμική κατανόηση – συναισθηματικός δεσμός με τον ασθενή και την οικογένεια – κινητοποίηση της κοινωνικής ομάδας / αγωγή κοινότητας </a:t>
            </a:r>
          </a:p>
          <a:p>
            <a:r>
              <a:rPr lang="el-GR" dirty="0" smtClean="0"/>
              <a:t>Άρα μέρος του θεραπευτικού έργου είναι και μια σειρά από άλλες παρεμβάσεις στην οικογένεια που θα την στηρίξουν</a:t>
            </a:r>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668344" y="0"/>
            <a:ext cx="1475656" cy="671798"/>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24</a:t>
            </a:fld>
            <a:endParaRPr lang="el-GR"/>
          </a:p>
        </p:txBody>
      </p:sp>
      <p:pic>
        <p:nvPicPr>
          <p:cNvPr id="7" name="Picture 3" descr="1.tiff"/>
          <p:cNvPicPr>
            <a:picLocks noChangeAspect="1"/>
          </p:cNvPicPr>
          <p:nvPr/>
        </p:nvPicPr>
        <p:blipFill>
          <a:blip r:embed="rId3" cstate="print"/>
          <a:srcRect/>
          <a:stretch>
            <a:fillRect/>
          </a:stretch>
        </p:blipFill>
        <p:spPr bwMode="auto">
          <a:xfrm>
            <a:off x="0" y="-1"/>
            <a:ext cx="1259632" cy="490521"/>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Αλλα</a:t>
            </a:r>
            <a:r>
              <a:rPr lang="el-GR" dirty="0" smtClean="0"/>
              <a:t> </a:t>
            </a:r>
            <a:r>
              <a:rPr lang="el-GR" dirty="0" err="1" smtClean="0"/>
              <a:t>μεσα</a:t>
            </a:r>
            <a:r>
              <a:rPr lang="el-GR" dirty="0" smtClean="0"/>
              <a:t> </a:t>
            </a:r>
            <a:r>
              <a:rPr lang="el-GR" dirty="0" err="1" smtClean="0"/>
              <a:t>στηριξησ</a:t>
            </a:r>
            <a:r>
              <a:rPr lang="el-GR" dirty="0" smtClean="0"/>
              <a:t> τησ </a:t>
            </a:r>
            <a:r>
              <a:rPr lang="el-GR" dirty="0" err="1" smtClean="0"/>
              <a:t>οικογενειασ</a:t>
            </a:r>
            <a:endParaRPr lang="el-GR" dirty="0"/>
          </a:p>
        </p:txBody>
      </p:sp>
      <p:sp>
        <p:nvSpPr>
          <p:cNvPr id="3" name="2 - Θέση περιεχομένου"/>
          <p:cNvSpPr>
            <a:spLocks noGrp="1"/>
          </p:cNvSpPr>
          <p:nvPr>
            <p:ph idx="1"/>
          </p:nvPr>
        </p:nvSpPr>
        <p:spPr>
          <a:xfrm>
            <a:off x="304800" y="1268760"/>
            <a:ext cx="8686800" cy="5472608"/>
          </a:xfrm>
        </p:spPr>
        <p:txBody>
          <a:bodyPr>
            <a:normAutofit fontScale="77500" lnSpcReduction="20000"/>
          </a:bodyPr>
          <a:lstStyle/>
          <a:p>
            <a:r>
              <a:rPr lang="el-GR" dirty="0" smtClean="0"/>
              <a:t>Προγράμματα Ψυχο-εκπαίδευσης</a:t>
            </a:r>
          </a:p>
          <a:p>
            <a:r>
              <a:rPr lang="el-GR" dirty="0" smtClean="0"/>
              <a:t>Έμφαση στην διάσταση του </a:t>
            </a:r>
            <a:r>
              <a:rPr lang="en-US" dirty="0" smtClean="0"/>
              <a:t>recovery</a:t>
            </a:r>
            <a:r>
              <a:rPr lang="el-GR" dirty="0" smtClean="0"/>
              <a:t> (ανάρρωση/</a:t>
            </a:r>
            <a:r>
              <a:rPr lang="el-GR" dirty="0" err="1" smtClean="0"/>
              <a:t>ανάκαμψ</a:t>
            </a:r>
            <a:r>
              <a:rPr lang="el-GR" dirty="0" smtClean="0"/>
              <a:t>η)</a:t>
            </a:r>
            <a:r>
              <a:rPr lang="en-US" dirty="0" smtClean="0"/>
              <a:t> </a:t>
            </a:r>
            <a:r>
              <a:rPr lang="el-GR" dirty="0" smtClean="0"/>
              <a:t>και των δικαιωμάτων στην ψυχική υγεία (αυτονόμηση του πάσχοντος μέλους και δυσκολίες της οικογένειας ή/και αντικειμενικές δυσκολίες πχ έλλειψη κατάλληλων δομών)</a:t>
            </a:r>
          </a:p>
          <a:p>
            <a:r>
              <a:rPr lang="el-GR" dirty="0" smtClean="0"/>
              <a:t>Ένταξη και ενεργός δράση σε συλλογικότητες ΣΟΨΥ, ΠΟΣΟΨΥ</a:t>
            </a:r>
          </a:p>
          <a:p>
            <a:r>
              <a:rPr lang="el-GR" dirty="0" smtClean="0"/>
              <a:t>Αξιοποίηση της εμπειρίας και των προτάσεων που δείχνουν τι χρειάζεται – βασικοί συνομιλητές σε θεσμικό επίπεδο και σε επίπεδο «εκπαίδευσης» των ειδικών είναι οπωσδήποτε οι ίδιοι οι λήπτες υπηρεσιών και οι οικογένειές τους</a:t>
            </a:r>
          </a:p>
          <a:p>
            <a:r>
              <a:rPr lang="el-GR" dirty="0" smtClean="0"/>
              <a:t>Συμμετοχή στην δικτύωση, διασύνδεση και στην Αγωγή Κοινότητας</a:t>
            </a:r>
          </a:p>
          <a:p>
            <a:r>
              <a:rPr lang="el-GR" dirty="0" smtClean="0"/>
              <a:t>Πρέπει να κατανοήσουμε ότι η κλινική προσέγγιση πρέπει να συνδυάζεται με την κοινωνική προσέγγιση, εργασία, δικαιώματα.</a:t>
            </a:r>
          </a:p>
          <a:p>
            <a:endParaRPr lang="el-GR" dirty="0" smtClean="0"/>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668344" y="0"/>
            <a:ext cx="1475656" cy="671798"/>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25</a:t>
            </a:fld>
            <a:endParaRPr lang="el-GR"/>
          </a:p>
        </p:txBody>
      </p:sp>
      <p:pic>
        <p:nvPicPr>
          <p:cNvPr id="7" name="Picture 3" descr="1.tiff"/>
          <p:cNvPicPr>
            <a:picLocks noChangeAspect="1"/>
          </p:cNvPicPr>
          <p:nvPr/>
        </p:nvPicPr>
        <p:blipFill>
          <a:blip r:embed="rId3" cstate="print"/>
          <a:srcRect/>
          <a:stretch>
            <a:fillRect/>
          </a:stretch>
        </p:blipFill>
        <p:spPr bwMode="auto">
          <a:xfrm>
            <a:off x="0" y="-1"/>
            <a:ext cx="1259632" cy="490521"/>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βιβλιογραφια</a:t>
            </a:r>
            <a:endParaRPr lang="el-GR" dirty="0"/>
          </a:p>
        </p:txBody>
      </p:sp>
      <p:sp>
        <p:nvSpPr>
          <p:cNvPr id="3" name="2 - Θέση περιεχομένου"/>
          <p:cNvSpPr>
            <a:spLocks noGrp="1"/>
          </p:cNvSpPr>
          <p:nvPr>
            <p:ph idx="1"/>
          </p:nvPr>
        </p:nvSpPr>
        <p:spPr>
          <a:xfrm>
            <a:off x="304800" y="1268760"/>
            <a:ext cx="8686800" cy="5256584"/>
          </a:xfrm>
        </p:spPr>
        <p:txBody>
          <a:bodyPr>
            <a:normAutofit fontScale="47500" lnSpcReduction="20000"/>
          </a:bodyPr>
          <a:lstStyle/>
          <a:p>
            <a:pPr marL="609600" indent="-609600" algn="just">
              <a:lnSpc>
                <a:spcPct val="90000"/>
              </a:lnSpc>
              <a:buFont typeface="+mj-lt"/>
              <a:buAutoNum type="arabicPeriod"/>
            </a:pPr>
            <a:r>
              <a:rPr lang="el-GR" b="1" dirty="0" err="1" smtClean="0"/>
              <a:t>Παναγούτσος</a:t>
            </a:r>
            <a:r>
              <a:rPr lang="el-GR" b="1" dirty="0" smtClean="0"/>
              <a:t> Π. (1993), </a:t>
            </a:r>
            <a:r>
              <a:rPr lang="el-GR" dirty="0" smtClean="0"/>
              <a:t>Συμβολή των </a:t>
            </a:r>
            <a:r>
              <a:rPr lang="el-GR" dirty="0" err="1" smtClean="0"/>
              <a:t>εξωνοσοκομειακών</a:t>
            </a:r>
            <a:r>
              <a:rPr lang="el-GR" dirty="0" smtClean="0"/>
              <a:t> δομών ψυχιατρικής περίθαλψης σε αγροτικές περιοχές, στην αντιμετώπιση των ψυχώσεων. Ψυχιατρική περίθαλψη στην κοινότητα. Τμήμα Ιατρικής Δημοκρίτειο Πανεπιστήμιο Θράκης. Διδακτορική Διατριβή. Αλεξανδρούπολη.</a:t>
            </a:r>
          </a:p>
          <a:p>
            <a:pPr marL="609600" indent="-609600" algn="just">
              <a:lnSpc>
                <a:spcPct val="90000"/>
              </a:lnSpc>
              <a:buFont typeface="+mj-lt"/>
              <a:buAutoNum type="arabicPeriod"/>
            </a:pPr>
            <a:r>
              <a:rPr lang="el-GR" b="1" dirty="0" smtClean="0"/>
              <a:t>Σακελλαρόπουλος Π. (1981), </a:t>
            </a:r>
            <a:r>
              <a:rPr lang="el-GR" dirty="0" smtClean="0"/>
              <a:t>Ψυχιατρική Περίθαλψη στο Σπίτι. </a:t>
            </a:r>
            <a:r>
              <a:rPr lang="el-GR" dirty="0" err="1" smtClean="0"/>
              <a:t>Materia</a:t>
            </a:r>
            <a:r>
              <a:rPr lang="el-GR" dirty="0" smtClean="0"/>
              <a:t> </a:t>
            </a:r>
            <a:r>
              <a:rPr lang="el-GR" dirty="0" err="1" smtClean="0"/>
              <a:t>Medica</a:t>
            </a:r>
            <a:r>
              <a:rPr lang="el-GR" dirty="0" smtClean="0"/>
              <a:t> </a:t>
            </a:r>
            <a:r>
              <a:rPr lang="el-GR" dirty="0" err="1" smtClean="0"/>
              <a:t>Greca</a:t>
            </a:r>
            <a:r>
              <a:rPr lang="el-GR" dirty="0" smtClean="0"/>
              <a:t>, </a:t>
            </a:r>
            <a:r>
              <a:rPr lang="el-GR" dirty="0" err="1" smtClean="0"/>
              <a:t>Τευχ</a:t>
            </a:r>
            <a:r>
              <a:rPr lang="el-GR" dirty="0" smtClean="0"/>
              <a:t>. 3, 347-60.</a:t>
            </a:r>
          </a:p>
          <a:p>
            <a:pPr marL="609600" indent="-609600" algn="just">
              <a:lnSpc>
                <a:spcPct val="90000"/>
              </a:lnSpc>
              <a:buFont typeface="+mj-lt"/>
              <a:buAutoNum type="arabicPeriod"/>
            </a:pPr>
            <a:r>
              <a:rPr lang="el-GR" b="1" dirty="0" smtClean="0"/>
              <a:t>Σακελλαρόπουλος Π. (1994), </a:t>
            </a:r>
            <a:r>
              <a:rPr lang="el-GR" dirty="0" smtClean="0"/>
              <a:t>«Ψύχωση, Ψυχοθεραπευτικοί Χειρισμοί και Ψυχαναλυτικό Πρίσμα», </a:t>
            </a:r>
            <a:r>
              <a:rPr lang="el-GR" dirty="0" err="1" smtClean="0"/>
              <a:t>Περ</a:t>
            </a:r>
            <a:r>
              <a:rPr lang="el-GR" dirty="0" smtClean="0"/>
              <a:t>. Ψυχανάλυσης και Ψυχοθεραπεία, 1, τ. 2, σελ. 167.</a:t>
            </a:r>
          </a:p>
          <a:p>
            <a:pPr marL="609600" indent="-609600" algn="just">
              <a:lnSpc>
                <a:spcPct val="90000"/>
              </a:lnSpc>
              <a:buFont typeface="+mj-lt"/>
              <a:buAutoNum type="arabicPeriod"/>
            </a:pPr>
            <a:r>
              <a:rPr lang="el-GR" b="1" dirty="0" smtClean="0"/>
              <a:t>Σακελλαρόπουλος Π. (1995), </a:t>
            </a:r>
            <a:r>
              <a:rPr lang="el-GR" dirty="0" smtClean="0"/>
              <a:t>«Ψύχωση, Ψυχαναλυτικό Πρίσμα και Δημόσια Περίθαλψη», </a:t>
            </a:r>
            <a:r>
              <a:rPr lang="el-GR" dirty="0" err="1" smtClean="0"/>
              <a:t>περ</a:t>
            </a:r>
            <a:r>
              <a:rPr lang="el-GR" dirty="0" smtClean="0"/>
              <a:t>. Ψυχανάλυση και Ψυχοθεραπεία, τ. 4, σελ. 161. </a:t>
            </a:r>
          </a:p>
          <a:p>
            <a:pPr marL="609600" indent="-609600" algn="just">
              <a:lnSpc>
                <a:spcPct val="90000"/>
              </a:lnSpc>
              <a:buFont typeface="+mj-lt"/>
              <a:buAutoNum type="arabicPeriod"/>
            </a:pPr>
            <a:r>
              <a:rPr lang="el-GR" b="1" dirty="0" smtClean="0"/>
              <a:t>Σακελλαρόπουλος  Π. και Συν (2003) [</a:t>
            </a:r>
            <a:r>
              <a:rPr lang="el-GR" b="1" dirty="0" err="1" smtClean="0"/>
              <a:t>Δαμίγος</a:t>
            </a:r>
            <a:r>
              <a:rPr lang="el-GR" b="1" dirty="0" smtClean="0"/>
              <a:t> Δ. (Συντονιστής έκδοσης)]</a:t>
            </a:r>
            <a:r>
              <a:rPr lang="el-GR" dirty="0" smtClean="0"/>
              <a:t>,  «</a:t>
            </a:r>
            <a:r>
              <a:rPr lang="el-GR" dirty="0" err="1" smtClean="0"/>
              <a:t>Αποασυλοποίηση</a:t>
            </a:r>
            <a:r>
              <a:rPr lang="el-GR" dirty="0" smtClean="0"/>
              <a:t> και η σχέση της με την Πρωτοβάθμια Περίθαλψη», </a:t>
            </a:r>
            <a:r>
              <a:rPr lang="el-GR" dirty="0" err="1" smtClean="0"/>
              <a:t>εκδ</a:t>
            </a:r>
            <a:r>
              <a:rPr lang="el-GR" dirty="0" smtClean="0"/>
              <a:t>. </a:t>
            </a:r>
            <a:r>
              <a:rPr lang="el-GR" dirty="0" err="1" smtClean="0"/>
              <a:t>Παπαζήση</a:t>
            </a:r>
            <a:r>
              <a:rPr lang="el-GR" dirty="0" smtClean="0"/>
              <a:t>. </a:t>
            </a:r>
          </a:p>
          <a:p>
            <a:pPr marL="609600" indent="-609600" algn="just">
              <a:lnSpc>
                <a:spcPct val="90000"/>
              </a:lnSpc>
              <a:buFont typeface="+mj-lt"/>
              <a:buAutoNum type="arabicPeriod"/>
            </a:pPr>
            <a:r>
              <a:rPr lang="el-GR" b="1" dirty="0" smtClean="0"/>
              <a:t>Σακελλαρόπουλος Π. και Συν. (2010), [Φίτσιου Π. (Επιμελήτρια έκδοσης)] </a:t>
            </a:r>
            <a:r>
              <a:rPr lang="el-GR" dirty="0" smtClean="0"/>
              <a:t>«Θεμέλιο της Ψυχιατρικής ο συναισθηματικός δεσμός θεραπευτή-θεραπευόμενου», </a:t>
            </a:r>
            <a:r>
              <a:rPr lang="el-GR" dirty="0" err="1" smtClean="0"/>
              <a:t>εκδ</a:t>
            </a:r>
            <a:r>
              <a:rPr lang="el-GR" dirty="0" smtClean="0"/>
              <a:t>. </a:t>
            </a:r>
            <a:r>
              <a:rPr lang="el-GR" dirty="0" err="1" smtClean="0"/>
              <a:t>Παπαζήση</a:t>
            </a:r>
            <a:endParaRPr lang="el-GR" dirty="0" smtClean="0"/>
          </a:p>
          <a:p>
            <a:pPr marL="609600" indent="-609600" algn="just">
              <a:lnSpc>
                <a:spcPct val="90000"/>
              </a:lnSpc>
              <a:buFont typeface="+mj-lt"/>
              <a:buAutoNum type="arabicPeriod"/>
            </a:pPr>
            <a:r>
              <a:rPr lang="el-GR" b="1" dirty="0" smtClean="0"/>
              <a:t>Φραγκούλη – </a:t>
            </a:r>
            <a:r>
              <a:rPr lang="el-GR" b="1" dirty="0" err="1" smtClean="0"/>
              <a:t>Σακελλαροπούλου</a:t>
            </a:r>
            <a:r>
              <a:rPr lang="el-GR" b="1" dirty="0" smtClean="0"/>
              <a:t> </a:t>
            </a:r>
            <a:r>
              <a:rPr lang="el-GR" b="1" dirty="0" err="1" smtClean="0"/>
              <a:t>Αθ</a:t>
            </a:r>
            <a:r>
              <a:rPr lang="el-GR" b="1" dirty="0" smtClean="0"/>
              <a:t>.,  (2008), </a:t>
            </a:r>
            <a:r>
              <a:rPr lang="el-GR" dirty="0" smtClean="0"/>
              <a:t>«Κινητή Ψυχιατρική Μονάδα Νομού Φωκίδας: Πρόληψη, έγκαιρη παρέμβαση και περίθαλψη στην κοινότητα» , Εκδόσεις </a:t>
            </a:r>
            <a:r>
              <a:rPr lang="el-GR" dirty="0" err="1" smtClean="0"/>
              <a:t>Παπαζήση</a:t>
            </a:r>
            <a:r>
              <a:rPr lang="el-GR" dirty="0" smtClean="0"/>
              <a:t>.</a:t>
            </a:r>
          </a:p>
          <a:p>
            <a:pPr marL="609600" indent="-609600" algn="just">
              <a:lnSpc>
                <a:spcPct val="90000"/>
              </a:lnSpc>
              <a:buFont typeface="+mj-lt"/>
              <a:buAutoNum type="arabicPeriod"/>
            </a:pPr>
            <a:r>
              <a:rPr lang="fr-FR" b="1" dirty="0" err="1" smtClean="0"/>
              <a:t>Hochmann</a:t>
            </a:r>
            <a:r>
              <a:rPr lang="fr-FR" b="1" dirty="0" smtClean="0"/>
              <a:t> J. (1982), </a:t>
            </a:r>
            <a:r>
              <a:rPr lang="fr-FR" dirty="0" smtClean="0"/>
              <a:t>“L’institution Mentale: Du rôle de la théorie dans les soins psychiatriques des institutionnalisés’’, L’ Information Psychiatrique, 58(8), 987-991.</a:t>
            </a:r>
          </a:p>
          <a:p>
            <a:pPr marL="609600" indent="-609600" algn="just">
              <a:lnSpc>
                <a:spcPct val="90000"/>
              </a:lnSpc>
              <a:buFont typeface="+mj-lt"/>
              <a:buAutoNum type="arabicPeriod"/>
            </a:pPr>
            <a:r>
              <a:rPr lang="en-US" b="1" dirty="0" err="1" smtClean="0"/>
              <a:t>Lemperi</a:t>
            </a:r>
            <a:r>
              <a:rPr lang="el-GR" b="1" dirty="0" smtClean="0"/>
              <a:t>è</a:t>
            </a:r>
            <a:r>
              <a:rPr lang="en-US" b="1" dirty="0" smtClean="0"/>
              <a:t>re et </a:t>
            </a:r>
            <a:r>
              <a:rPr lang="en-US" b="1" dirty="0" err="1" smtClean="0"/>
              <a:t>Coll</a:t>
            </a:r>
            <a:r>
              <a:rPr lang="el-GR" b="1" dirty="0" smtClean="0"/>
              <a:t>. (1995), </a:t>
            </a:r>
            <a:r>
              <a:rPr lang="el-GR" dirty="0" smtClean="0"/>
              <a:t>«Εγχειρίδιο Ψυχιατρικής Ενηλίκων. Στοιχεία Κοινωνικής Ψυχιατρικής και εφαρμογές της στην Ελλάδα», </a:t>
            </a:r>
            <a:r>
              <a:rPr lang="el-GR" dirty="0" err="1" smtClean="0"/>
              <a:t>Υπευθ</a:t>
            </a:r>
            <a:r>
              <a:rPr lang="el-GR" dirty="0" smtClean="0"/>
              <a:t>. Ελληνικής Έκδοσης Π. Σακελλαρόπουλος, </a:t>
            </a:r>
            <a:r>
              <a:rPr lang="el-GR" dirty="0" err="1" smtClean="0"/>
              <a:t>εκδ</a:t>
            </a:r>
            <a:r>
              <a:rPr lang="el-GR" dirty="0" smtClean="0"/>
              <a:t>. </a:t>
            </a:r>
            <a:r>
              <a:rPr lang="el-GR" dirty="0" err="1" smtClean="0"/>
              <a:t>Παπαζήση</a:t>
            </a:r>
            <a:r>
              <a:rPr lang="el-GR" dirty="0" smtClean="0"/>
              <a:t>.</a:t>
            </a:r>
          </a:p>
          <a:p>
            <a:pPr marL="609600" lvl="0" indent="-609600" algn="just">
              <a:lnSpc>
                <a:spcPct val="90000"/>
              </a:lnSpc>
              <a:buFont typeface="+mj-lt"/>
              <a:buAutoNum type="arabicPeriod"/>
            </a:pPr>
            <a:r>
              <a:rPr lang="fr-FR" b="1" dirty="0" err="1" smtClean="0"/>
              <a:t>Sakellaropoulos</a:t>
            </a:r>
            <a:r>
              <a:rPr lang="fr-FR" b="1" dirty="0" smtClean="0"/>
              <a:t> P., </a:t>
            </a:r>
            <a:r>
              <a:rPr lang="fr-FR" b="1" dirty="0" err="1" smtClean="0"/>
              <a:t>Papanikolaou</a:t>
            </a:r>
            <a:r>
              <a:rPr lang="fr-FR" b="1" dirty="0" smtClean="0"/>
              <a:t> G., </a:t>
            </a:r>
            <a:r>
              <a:rPr lang="fr-FR" b="1" dirty="0" err="1" smtClean="0"/>
              <a:t>Kapsabelis</a:t>
            </a:r>
            <a:r>
              <a:rPr lang="fr-FR" b="1" dirty="0" smtClean="0"/>
              <a:t> V., (1984)</a:t>
            </a:r>
            <a:r>
              <a:rPr lang="fr-FR" dirty="0" smtClean="0"/>
              <a:t>, « A propos de l’ </a:t>
            </a:r>
            <a:r>
              <a:rPr lang="fr-FR" dirty="0" err="1" smtClean="0"/>
              <a:t>hospitalization</a:t>
            </a:r>
            <a:r>
              <a:rPr lang="fr-FR" dirty="0" smtClean="0"/>
              <a:t> à domicile », L’information Psychiatrique, 60,30, p.239-245 </a:t>
            </a:r>
            <a:endParaRPr lang="el-GR" dirty="0" smtClean="0"/>
          </a:p>
          <a:p>
            <a:pPr marL="609600" lvl="0" indent="-609600" algn="just">
              <a:lnSpc>
                <a:spcPct val="90000"/>
              </a:lnSpc>
              <a:buFont typeface="+mj-lt"/>
              <a:buAutoNum type="arabicPeriod"/>
            </a:pPr>
            <a:r>
              <a:rPr lang="el-GR" b="1" dirty="0" smtClean="0"/>
              <a:t>Ινστιτούτο Ψυχικής Υγείας Παιδιών και Ενηλίκων, </a:t>
            </a:r>
            <a:r>
              <a:rPr lang="fr-FR" b="1" dirty="0" smtClean="0">
                <a:hlinkClick r:id="rId2"/>
              </a:rPr>
              <a:t>http://www.inpsy.gr/el/tmimata/pspsa</a:t>
            </a:r>
            <a:r>
              <a:rPr lang="el-GR" b="1" dirty="0" smtClean="0"/>
              <a:t> </a:t>
            </a:r>
            <a:endParaRPr lang="fr-FR" b="1" dirty="0" smtClean="0"/>
          </a:p>
          <a:p>
            <a:pPr marL="609600" lvl="0" indent="-609600" algn="just">
              <a:lnSpc>
                <a:spcPct val="90000"/>
              </a:lnSpc>
              <a:buFont typeface="+mj-lt"/>
              <a:buAutoNum type="arabicPeriod"/>
            </a:pPr>
            <a:endParaRPr lang="el-GR" dirty="0" smtClean="0"/>
          </a:p>
          <a:p>
            <a:pPr marL="609600" indent="-609600" algn="just">
              <a:lnSpc>
                <a:spcPct val="90000"/>
              </a:lnSpc>
              <a:buFont typeface="+mj-lt"/>
              <a:buAutoNum type="arabicPeriod"/>
            </a:pPr>
            <a:endParaRPr lang="el-GR" dirty="0" smtClean="0"/>
          </a:p>
          <a:p>
            <a:pPr marL="609600" indent="-609600" algn="just">
              <a:lnSpc>
                <a:spcPct val="90000"/>
              </a:lnSpc>
              <a:buFont typeface="+mj-lt"/>
              <a:buAutoNum type="arabicPeriod"/>
            </a:pPr>
            <a:endParaRPr lang="el-GR" dirty="0" smtClean="0"/>
          </a:p>
          <a:p>
            <a:endParaRPr lang="el-GR" dirty="0" smtClean="0"/>
          </a:p>
          <a:p>
            <a:endParaRPr lang="el-GR" dirty="0" smtClean="0"/>
          </a:p>
          <a:p>
            <a:endParaRPr lang="el-GR" dirty="0"/>
          </a:p>
        </p:txBody>
      </p:sp>
      <p:pic>
        <p:nvPicPr>
          <p:cNvPr id="2050" name="Picture 2"/>
          <p:cNvPicPr>
            <a:picLocks noChangeAspect="1" noChangeArrowheads="1"/>
          </p:cNvPicPr>
          <p:nvPr/>
        </p:nvPicPr>
        <p:blipFill>
          <a:blip r:embed="rId3" cstate="print"/>
          <a:srcRect/>
          <a:stretch>
            <a:fillRect/>
          </a:stretch>
        </p:blipFill>
        <p:spPr bwMode="auto">
          <a:xfrm>
            <a:off x="7668344" y="0"/>
            <a:ext cx="1475656" cy="671798"/>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26</a:t>
            </a:fld>
            <a:endParaRPr lang="el-GR"/>
          </a:p>
        </p:txBody>
      </p:sp>
      <p:pic>
        <p:nvPicPr>
          <p:cNvPr id="7" name="Picture 3" descr="1.tiff"/>
          <p:cNvPicPr>
            <a:picLocks noChangeAspect="1"/>
          </p:cNvPicPr>
          <p:nvPr/>
        </p:nvPicPr>
        <p:blipFill>
          <a:blip r:embed="rId4" cstate="print"/>
          <a:srcRect/>
          <a:stretch>
            <a:fillRect/>
          </a:stretch>
        </p:blipFill>
        <p:spPr bwMode="auto">
          <a:xfrm>
            <a:off x="0" y="-1"/>
            <a:ext cx="1259632" cy="490521"/>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endParaRPr lang="el-GR"/>
          </a:p>
        </p:txBody>
      </p:sp>
      <p:pic>
        <p:nvPicPr>
          <p:cNvPr id="2050" name="Picture 2"/>
          <p:cNvPicPr>
            <a:picLocks noChangeAspect="1" noChangeArrowheads="1"/>
          </p:cNvPicPr>
          <p:nvPr/>
        </p:nvPicPr>
        <p:blipFill>
          <a:blip r:embed="rId2" cstate="print"/>
          <a:srcRect/>
          <a:stretch>
            <a:fillRect/>
          </a:stretch>
        </p:blipFill>
        <p:spPr bwMode="auto">
          <a:xfrm>
            <a:off x="7668344" y="0"/>
            <a:ext cx="1475656" cy="671798"/>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27</a:t>
            </a:fld>
            <a:endParaRPr lang="el-GR"/>
          </a:p>
        </p:txBody>
      </p:sp>
      <p:pic>
        <p:nvPicPr>
          <p:cNvPr id="7" name="Picture 3" descr="1.tiff"/>
          <p:cNvPicPr>
            <a:picLocks noChangeAspect="1"/>
          </p:cNvPicPr>
          <p:nvPr/>
        </p:nvPicPr>
        <p:blipFill>
          <a:blip r:embed="rId3" cstate="print"/>
          <a:srcRect/>
          <a:stretch>
            <a:fillRect/>
          </a:stretch>
        </p:blipFill>
        <p:spPr bwMode="auto">
          <a:xfrm>
            <a:off x="0" y="-1"/>
            <a:ext cx="1259632" cy="490521"/>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a:r>
            <a:br>
              <a:rPr lang="el-GR" dirty="0" smtClean="0"/>
            </a:br>
            <a:r>
              <a:rPr lang="el-GR" dirty="0" err="1" smtClean="0"/>
              <a:t>Κριση</a:t>
            </a:r>
            <a:r>
              <a:rPr lang="el-GR" dirty="0" smtClean="0"/>
              <a:t> – </a:t>
            </a:r>
            <a:r>
              <a:rPr lang="el-GR" dirty="0" err="1" smtClean="0"/>
              <a:t>ψυχιατρικοσ</a:t>
            </a:r>
            <a:r>
              <a:rPr lang="el-GR" dirty="0" smtClean="0"/>
              <a:t> ασθενησ και </a:t>
            </a:r>
            <a:r>
              <a:rPr lang="el-GR" dirty="0" err="1" smtClean="0"/>
              <a:t>οικογενεια</a:t>
            </a:r>
            <a:r>
              <a:rPr lang="el-GR" dirty="0" smtClean="0"/>
              <a:t> (1)</a:t>
            </a:r>
            <a:endParaRPr lang="el-GR" dirty="0"/>
          </a:p>
        </p:txBody>
      </p:sp>
      <p:sp>
        <p:nvSpPr>
          <p:cNvPr id="3" name="2 - Θέση περιεχομένου"/>
          <p:cNvSpPr>
            <a:spLocks noGrp="1"/>
          </p:cNvSpPr>
          <p:nvPr>
            <p:ph idx="1"/>
          </p:nvPr>
        </p:nvSpPr>
        <p:spPr>
          <a:xfrm>
            <a:off x="304800" y="1554162"/>
            <a:ext cx="8686800" cy="4971182"/>
          </a:xfrm>
        </p:spPr>
        <p:txBody>
          <a:bodyPr>
            <a:normAutofit fontScale="85000" lnSpcReduction="20000"/>
          </a:bodyPr>
          <a:lstStyle/>
          <a:p>
            <a:r>
              <a:rPr lang="el-GR" dirty="0" smtClean="0"/>
              <a:t>Εικόνες της κρίσης: διέγερση, παραγωγικά συμπτώματα, ή αντίθετα απόσυρση, μελαγχολική διάθεση. Έτερο- ή αυτό- </a:t>
            </a:r>
            <a:r>
              <a:rPr lang="el-GR" dirty="0" err="1" smtClean="0"/>
              <a:t>καταστροφικότητα</a:t>
            </a:r>
            <a:r>
              <a:rPr lang="el-GR" dirty="0" smtClean="0"/>
              <a:t>. </a:t>
            </a:r>
          </a:p>
          <a:p>
            <a:r>
              <a:rPr lang="el-GR" dirty="0" smtClean="0"/>
              <a:t>Η κρίση δεν είναι αναίτια – μύθος του ανεξέλεγκτου και της επικινδυνότητας</a:t>
            </a:r>
          </a:p>
          <a:p>
            <a:r>
              <a:rPr lang="el-GR" dirty="0" smtClean="0"/>
              <a:t>Η συνήθης αντιμετώπιση: </a:t>
            </a:r>
            <a:r>
              <a:rPr lang="el-GR" dirty="0" err="1" smtClean="0"/>
              <a:t>ιατροκεντρική</a:t>
            </a:r>
            <a:r>
              <a:rPr lang="el-GR" dirty="0" smtClean="0"/>
              <a:t> και εγκλεισμός («περιστρεφόμενη πόρτα», έλλειψη υπηρεσιών «φίλτρων», έλλειψη «εκπαίδευσης» και στήριξης οικογένειας)</a:t>
            </a:r>
          </a:p>
          <a:p>
            <a:r>
              <a:rPr lang="el-GR" dirty="0" smtClean="0"/>
              <a:t>Αναζήτηση κρίσιμων συμβάντων και αιτιολογικών παραγόντων (ψυχαναλυτικό πρίσμα). Αναζήτηση του νοήματος και «γιατί τώρα» (πρόδρομα σημεία – αναγνώρισή τους)</a:t>
            </a:r>
          </a:p>
          <a:p>
            <a:endParaRPr lang="el-GR" dirty="0" smtClean="0"/>
          </a:p>
          <a:p>
            <a:endParaRPr lang="el-GR" dirty="0" smtClean="0"/>
          </a:p>
          <a:p>
            <a:endParaRPr lang="el-GR" dirty="0" smtClean="0"/>
          </a:p>
          <a:p>
            <a:endParaRPr lang="el-GR" dirty="0" smtClean="0"/>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524328" y="0"/>
            <a:ext cx="1619672" cy="737362"/>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3</a:t>
            </a:fld>
            <a:endParaRPr lang="el-GR" dirty="0"/>
          </a:p>
        </p:txBody>
      </p:sp>
      <p:pic>
        <p:nvPicPr>
          <p:cNvPr id="8" name="Picture 3" descr="1.tiff"/>
          <p:cNvPicPr>
            <a:picLocks noChangeAspect="1"/>
          </p:cNvPicPr>
          <p:nvPr/>
        </p:nvPicPr>
        <p:blipFill>
          <a:blip r:embed="rId3" cstate="print"/>
          <a:srcRect/>
          <a:stretch>
            <a:fillRect/>
          </a:stretch>
        </p:blipFill>
        <p:spPr bwMode="auto">
          <a:xfrm>
            <a:off x="0" y="0"/>
            <a:ext cx="1169988" cy="455612"/>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4800" y="457200"/>
            <a:ext cx="8686800" cy="667544"/>
          </a:xfrm>
        </p:spPr>
        <p:txBody>
          <a:bodyPr>
            <a:normAutofit fontScale="90000"/>
          </a:bodyPr>
          <a:lstStyle/>
          <a:p>
            <a:r>
              <a:rPr lang="el-GR" dirty="0" smtClean="0"/>
              <a:t/>
            </a:r>
            <a:br>
              <a:rPr lang="el-GR" dirty="0" smtClean="0"/>
            </a:br>
            <a:r>
              <a:rPr lang="el-GR" dirty="0" err="1" smtClean="0"/>
              <a:t>Κριση</a:t>
            </a:r>
            <a:r>
              <a:rPr lang="el-GR" dirty="0" smtClean="0"/>
              <a:t> – </a:t>
            </a:r>
            <a:r>
              <a:rPr lang="el-GR" dirty="0" err="1" smtClean="0"/>
              <a:t>ψυχιατρικοσ</a:t>
            </a:r>
            <a:r>
              <a:rPr lang="el-GR" dirty="0" smtClean="0"/>
              <a:t> ασθενησ και </a:t>
            </a:r>
            <a:r>
              <a:rPr lang="el-GR" dirty="0" err="1" smtClean="0"/>
              <a:t>οικογενεια</a:t>
            </a:r>
            <a:r>
              <a:rPr lang="el-GR" dirty="0" smtClean="0"/>
              <a:t> (2)</a:t>
            </a:r>
            <a:endParaRPr lang="el-GR" dirty="0"/>
          </a:p>
        </p:txBody>
      </p:sp>
      <p:sp>
        <p:nvSpPr>
          <p:cNvPr id="3" name="2 - Θέση περιεχομένου"/>
          <p:cNvSpPr>
            <a:spLocks noGrp="1"/>
          </p:cNvSpPr>
          <p:nvPr>
            <p:ph idx="1"/>
          </p:nvPr>
        </p:nvSpPr>
        <p:spPr>
          <a:xfrm>
            <a:off x="304800" y="1554162"/>
            <a:ext cx="8686800" cy="4899174"/>
          </a:xfrm>
        </p:spPr>
        <p:txBody>
          <a:bodyPr>
            <a:normAutofit fontScale="85000" lnSpcReduction="10000"/>
          </a:bodyPr>
          <a:lstStyle/>
          <a:p>
            <a:r>
              <a:rPr lang="el-GR" dirty="0" smtClean="0"/>
              <a:t>Κρίση στον ασθενή – κρίση στη ζωή της οικογένειας – ρήξη της συνέχειας - φαύλος κύκλος </a:t>
            </a:r>
            <a:r>
              <a:rPr lang="el-GR" dirty="0" err="1" smtClean="0"/>
              <a:t>αιτιολογικότητας</a:t>
            </a:r>
            <a:endParaRPr lang="el-GR" dirty="0" smtClean="0"/>
          </a:p>
          <a:p>
            <a:r>
              <a:rPr lang="el-GR" dirty="0" smtClean="0"/>
              <a:t>Έρχονται στην επιφάνεια άλυτες συγκρούσεις που ενισχύουν την δυσκολία αντιμετώπισης ή είναι ευκαιρία να αντιμετωπιστούν </a:t>
            </a:r>
          </a:p>
          <a:p>
            <a:r>
              <a:rPr lang="el-GR" dirty="0" smtClean="0"/>
              <a:t>Συναισθήματα άρνησης, παντοδυναμίας ή </a:t>
            </a:r>
            <a:r>
              <a:rPr lang="el-GR" dirty="0" err="1" smtClean="0"/>
              <a:t>ανημπόριας</a:t>
            </a:r>
            <a:r>
              <a:rPr lang="el-GR" dirty="0" smtClean="0"/>
              <a:t>/αβοήθητου,  ντροπής, ενοχής (και επιθετικότητας), απομόνωσης και στιγματισμού του ασθενή και της οικογένειας</a:t>
            </a:r>
          </a:p>
          <a:p>
            <a:r>
              <a:rPr lang="el-GR" dirty="0" smtClean="0"/>
              <a:t>Η κατάρρευση του «φερέλπιδος» νέου ή μιας οικογένειας «αρμονικής» δεν είναι τελικά αιφνίδια…</a:t>
            </a:r>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596336" y="0"/>
            <a:ext cx="1547664" cy="704580"/>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4</a:t>
            </a:fld>
            <a:endParaRPr lang="el-GR"/>
          </a:p>
        </p:txBody>
      </p:sp>
      <p:pic>
        <p:nvPicPr>
          <p:cNvPr id="8" name="Picture 3" descr="1.tiff"/>
          <p:cNvPicPr>
            <a:picLocks noChangeAspect="1"/>
          </p:cNvPicPr>
          <p:nvPr/>
        </p:nvPicPr>
        <p:blipFill>
          <a:blip r:embed="rId3" cstate="print"/>
          <a:srcRect/>
          <a:stretch>
            <a:fillRect/>
          </a:stretch>
        </p:blipFill>
        <p:spPr bwMode="auto">
          <a:xfrm>
            <a:off x="0" y="0"/>
            <a:ext cx="1259632" cy="490521"/>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15616" y="260648"/>
            <a:ext cx="6408712" cy="504056"/>
          </a:xfrm>
        </p:spPr>
        <p:txBody>
          <a:bodyPr>
            <a:noAutofit/>
          </a:bodyPr>
          <a:lstStyle/>
          <a:p>
            <a:r>
              <a:rPr lang="el-GR" sz="2800" b="1" dirty="0" smtClean="0"/>
              <a:t>Η </a:t>
            </a:r>
            <a:r>
              <a:rPr lang="el-GR" sz="2800" b="1" dirty="0" err="1" smtClean="0"/>
              <a:t>εναλλακτικη</a:t>
            </a:r>
            <a:r>
              <a:rPr lang="el-GR" sz="2800" b="1" dirty="0" smtClean="0"/>
              <a:t> </a:t>
            </a:r>
            <a:r>
              <a:rPr lang="el-GR" sz="2800" b="1" dirty="0" err="1" smtClean="0"/>
              <a:t>προσεγγιση</a:t>
            </a:r>
            <a:r>
              <a:rPr lang="el-GR" sz="2800" b="1" dirty="0" smtClean="0"/>
              <a:t> </a:t>
            </a:r>
            <a:r>
              <a:rPr lang="el-GR" sz="2800" b="1" dirty="0" err="1" smtClean="0"/>
              <a:t>ψπσα</a:t>
            </a:r>
            <a:r>
              <a:rPr lang="el-GR" sz="2800" b="1" dirty="0" smtClean="0"/>
              <a:t> και </a:t>
            </a:r>
            <a:r>
              <a:rPr lang="el-GR" sz="2800" b="1" dirty="0" err="1" smtClean="0"/>
              <a:t>ψυχαναλυτικου</a:t>
            </a:r>
            <a:r>
              <a:rPr lang="el-GR" sz="2800" b="1" dirty="0" smtClean="0"/>
              <a:t> </a:t>
            </a:r>
            <a:r>
              <a:rPr lang="el-GR" sz="2800" b="1" dirty="0" err="1" smtClean="0"/>
              <a:t>πρισματοσ</a:t>
            </a:r>
            <a:endParaRPr lang="el-GR" sz="2800" b="1" dirty="0"/>
          </a:p>
        </p:txBody>
      </p:sp>
      <p:sp>
        <p:nvSpPr>
          <p:cNvPr id="3" name="2 - Θέση περιεχομένου"/>
          <p:cNvSpPr>
            <a:spLocks noGrp="1"/>
          </p:cNvSpPr>
          <p:nvPr>
            <p:ph idx="1"/>
          </p:nvPr>
        </p:nvSpPr>
        <p:spPr>
          <a:xfrm>
            <a:off x="107504" y="1052736"/>
            <a:ext cx="9036496" cy="5805264"/>
          </a:xfrm>
        </p:spPr>
        <p:txBody>
          <a:bodyPr>
            <a:normAutofit fontScale="32500" lnSpcReduction="20000"/>
          </a:bodyPr>
          <a:lstStyle/>
          <a:p>
            <a:r>
              <a:rPr lang="el-GR" sz="6200" dirty="0" smtClean="0"/>
              <a:t>Π. Σακελλαρόπουλος εισήγαγε την Ψυχιατρική Περίθαλψη στο Σπίτι του Ασθενούς (ΨΠΣΑ) συστηματικά από την δεκαετία ’80 (ρίζες από την δεκαετία του ’60)</a:t>
            </a:r>
          </a:p>
          <a:p>
            <a:r>
              <a:rPr lang="el-GR" sz="6200" dirty="0" smtClean="0"/>
              <a:t>Κινητές Μονάδες Φωκίδας και Έβρου της ΕΚΨ&amp;ΨΥ και κατόπιν ΨΠΣΑ στο Ινστιτούτο Ψυχικής Υγείας Καλλιθέας (ΙΨΥΠΕ) </a:t>
            </a:r>
          </a:p>
          <a:p>
            <a:endParaRPr lang="el-GR" sz="6200" dirty="0" smtClean="0"/>
          </a:p>
          <a:p>
            <a:r>
              <a:rPr lang="el-GR" sz="6200" dirty="0" smtClean="0">
                <a:latin typeface="Arial" pitchFamily="34" charset="0"/>
                <a:ea typeface="ＭＳ Ｐゴシック" pitchFamily="34" charset="-128"/>
                <a:cs typeface="Arial" pitchFamily="34" charset="0"/>
              </a:rPr>
              <a:t>Η Ψ.Π.Σ.Α. προσφέρει </a:t>
            </a:r>
            <a:r>
              <a:rPr lang="en-US" sz="6200" dirty="0" smtClean="0">
                <a:latin typeface="Arial" pitchFamily="34" charset="0"/>
                <a:ea typeface="ＭＳ Ｐゴシック" pitchFamily="34" charset="-128"/>
                <a:cs typeface="Arial" pitchFamily="34" charset="0"/>
              </a:rPr>
              <a:t>:</a:t>
            </a:r>
            <a:endParaRPr lang="el-GR" sz="6200" dirty="0" smtClean="0">
              <a:latin typeface="Arial" pitchFamily="34" charset="0"/>
              <a:ea typeface="ＭＳ Ｐゴシック" pitchFamily="34" charset="-128"/>
              <a:cs typeface="Arial" pitchFamily="34" charset="0"/>
            </a:endParaRPr>
          </a:p>
          <a:p>
            <a:endParaRPr lang="en-US" sz="6200" dirty="0" smtClean="0">
              <a:latin typeface="Arial" pitchFamily="34" charset="0"/>
              <a:ea typeface="ＭＳ Ｐゴシック" pitchFamily="34" charset="-128"/>
              <a:cs typeface="Arial" pitchFamily="34" charset="0"/>
            </a:endParaRPr>
          </a:p>
          <a:p>
            <a:pPr marL="0" indent="0">
              <a:lnSpc>
                <a:spcPct val="90000"/>
              </a:lnSpc>
              <a:buClr>
                <a:srgbClr val="354544"/>
              </a:buClr>
              <a:buFont typeface="News Gothic MT" charset="0"/>
              <a:buAutoNum type="arabicPeriod"/>
            </a:pPr>
            <a:r>
              <a:rPr lang="en-US" sz="6200" dirty="0" smtClean="0">
                <a:ea typeface="ＭＳ Ｐゴシック" pitchFamily="34" charset="-128"/>
                <a:cs typeface="Arial" pitchFamily="34" charset="0"/>
              </a:rPr>
              <a:t>T</a:t>
            </a:r>
            <a:r>
              <a:rPr lang="el-GR" sz="6200" dirty="0" smtClean="0">
                <a:ea typeface="ＭＳ Ｐゴシック" pitchFamily="34" charset="-128"/>
                <a:cs typeface="Arial" pitchFamily="34" charset="0"/>
              </a:rPr>
              <a:t>ην </a:t>
            </a:r>
            <a:r>
              <a:rPr lang="el-GR" sz="6200" b="1" u="sng" dirty="0" smtClean="0">
                <a:ea typeface="ＭＳ Ｐゴシック" pitchFamily="34" charset="-128"/>
                <a:cs typeface="Arial" pitchFamily="34" charset="0"/>
              </a:rPr>
              <a:t>άμεση παρέμβαση στα οξέα </a:t>
            </a:r>
            <a:r>
              <a:rPr lang="el-GR" sz="6200" b="1" u="sng" dirty="0" err="1" smtClean="0">
                <a:ea typeface="ＭＳ Ｐゴシック" pitchFamily="34" charset="-128"/>
                <a:cs typeface="Arial" pitchFamily="34" charset="0"/>
              </a:rPr>
              <a:t>ψυχωσικά</a:t>
            </a:r>
            <a:r>
              <a:rPr lang="el-GR" sz="6200" b="1" u="sng" dirty="0" smtClean="0">
                <a:ea typeface="ＭＳ Ｐゴシック" pitchFamily="34" charset="-128"/>
                <a:cs typeface="Arial" pitchFamily="34" charset="0"/>
              </a:rPr>
              <a:t> επεισόδια (αποφυγή της νοσηλείας)</a:t>
            </a:r>
            <a:endParaRPr lang="el-GR" sz="6200" dirty="0" smtClean="0">
              <a:ea typeface="ＭＳ Ｐゴシック" pitchFamily="34" charset="-128"/>
              <a:cs typeface="Arial" pitchFamily="34" charset="0"/>
            </a:endParaRPr>
          </a:p>
          <a:p>
            <a:pPr marL="0" indent="0">
              <a:lnSpc>
                <a:spcPct val="90000"/>
              </a:lnSpc>
              <a:buClr>
                <a:srgbClr val="354544"/>
              </a:buClr>
              <a:buFont typeface="News Gothic MT" charset="0"/>
              <a:buAutoNum type="arabicPeriod"/>
            </a:pPr>
            <a:endParaRPr lang="en-US" sz="6200" dirty="0" smtClean="0">
              <a:ea typeface="ＭＳ Ｐゴシック" pitchFamily="34" charset="-128"/>
              <a:cs typeface="Arial" pitchFamily="34" charset="0"/>
            </a:endParaRPr>
          </a:p>
          <a:p>
            <a:pPr marL="0" indent="0">
              <a:lnSpc>
                <a:spcPct val="90000"/>
              </a:lnSpc>
              <a:buClr>
                <a:srgbClr val="354544"/>
              </a:buClr>
              <a:buFont typeface="News Gothic MT" charset="0"/>
              <a:buAutoNum type="arabicPeriod"/>
            </a:pPr>
            <a:r>
              <a:rPr lang="el-GR" sz="6200" dirty="0" smtClean="0">
                <a:ea typeface="ＭＳ Ｐゴシック" pitchFamily="34" charset="-128"/>
                <a:cs typeface="Arial" pitchFamily="34" charset="0"/>
              </a:rPr>
              <a:t>Τη </a:t>
            </a:r>
            <a:r>
              <a:rPr lang="el-GR" sz="6200" b="1" u="sng" dirty="0" smtClean="0">
                <a:ea typeface="ＭＳ Ｐゴシック" pitchFamily="34" charset="-128"/>
                <a:cs typeface="Arial" pitchFamily="34" charset="0"/>
              </a:rPr>
              <a:t>μακροπρόθεσμη θεραπευτική δουλειά με ασθενείς που έχουν περιοριστεί σπίτι τους</a:t>
            </a:r>
            <a:r>
              <a:rPr lang="el-GR" sz="6200" b="1" dirty="0" smtClean="0">
                <a:ea typeface="ＭＳ Ｐゴシック" pitchFamily="34" charset="-128"/>
                <a:cs typeface="Arial" pitchFamily="34" charset="0"/>
              </a:rPr>
              <a:t> </a:t>
            </a:r>
            <a:r>
              <a:rPr lang="el-GR" sz="6200" dirty="0" smtClean="0">
                <a:ea typeface="ＭＳ Ｐゴシック" pitchFamily="34" charset="-128"/>
                <a:cs typeface="Arial" pitchFamily="34" charset="0"/>
              </a:rPr>
              <a:t>λόγω ψυχιατρικών ή παθολογικών αιτίων- συνέχεια στη φροντίδα (</a:t>
            </a:r>
            <a:r>
              <a:rPr lang="en-US" sz="6200" b="1" dirty="0" smtClean="0">
                <a:ea typeface="ＭＳ Ｐゴシック" pitchFamily="34" charset="-128"/>
                <a:cs typeface="Arial" pitchFamily="34" charset="0"/>
              </a:rPr>
              <a:t>follow-up</a:t>
            </a:r>
            <a:r>
              <a:rPr lang="en-US" sz="6200" dirty="0" smtClean="0">
                <a:ea typeface="ＭＳ Ｐゴシック" pitchFamily="34" charset="-128"/>
                <a:cs typeface="Arial" pitchFamily="34" charset="0"/>
              </a:rPr>
              <a:t>)</a:t>
            </a:r>
            <a:endParaRPr lang="el-GR" sz="6200" dirty="0" smtClean="0">
              <a:ea typeface="ＭＳ Ｐゴシック" pitchFamily="34" charset="-128"/>
              <a:cs typeface="Arial" pitchFamily="34" charset="0"/>
            </a:endParaRPr>
          </a:p>
          <a:p>
            <a:pPr marL="0" indent="0">
              <a:lnSpc>
                <a:spcPct val="90000"/>
              </a:lnSpc>
              <a:buClr>
                <a:srgbClr val="354544"/>
              </a:buClr>
              <a:buNone/>
            </a:pPr>
            <a:r>
              <a:rPr lang="el-GR" sz="6200" dirty="0" smtClean="0">
                <a:ea typeface="ＭＳ Ｐゴシック" pitchFamily="34" charset="-128"/>
                <a:cs typeface="Arial" pitchFamily="34" charset="0"/>
              </a:rPr>
              <a:t> </a:t>
            </a:r>
          </a:p>
          <a:p>
            <a:pPr marL="0" indent="0">
              <a:lnSpc>
                <a:spcPct val="90000"/>
              </a:lnSpc>
              <a:buNone/>
            </a:pPr>
            <a:r>
              <a:rPr lang="el-GR" sz="6200" dirty="0" smtClean="0">
                <a:ea typeface="ＭＳ Ｐゴシック" pitchFamily="34" charset="-128"/>
                <a:cs typeface="Arial" pitchFamily="34" charset="0"/>
              </a:rPr>
              <a:t>Δεν είναι μια μεμονωμένη διαδικασία, αλλά είναι ενσωματωμένη σε ένα </a:t>
            </a:r>
            <a:r>
              <a:rPr lang="el-GR" sz="6200" b="1" dirty="0" smtClean="0">
                <a:ea typeface="ＭＳ Ｐゴシック" pitchFamily="34" charset="-128"/>
                <a:cs typeface="Arial" pitchFamily="34" charset="0"/>
              </a:rPr>
              <a:t>θεραπευτικό δίκτυο</a:t>
            </a:r>
            <a:r>
              <a:rPr lang="el-GR" sz="6200" dirty="0" smtClean="0">
                <a:ea typeface="ＭＳ Ｐゴシック" pitchFamily="34" charset="-128"/>
                <a:cs typeface="Arial" pitchFamily="34" charset="0"/>
              </a:rPr>
              <a:t>, που </a:t>
            </a:r>
            <a:r>
              <a:rPr lang="el-GR" sz="6200" u="sng" dirty="0" smtClean="0">
                <a:ea typeface="ＭＳ Ｐゴシック" pitchFamily="34" charset="-128"/>
                <a:cs typeface="Arial" pitchFamily="34" charset="0"/>
              </a:rPr>
              <a:t>συνδυάζει ιατρικές και ψυχοκοινωνικές θεραπείες </a:t>
            </a:r>
            <a:r>
              <a:rPr lang="el-GR" sz="6200" dirty="0" smtClean="0">
                <a:ea typeface="ＭＳ Ｐゴシック" pitchFamily="34" charset="-128"/>
                <a:cs typeface="Arial" pitchFamily="34" charset="0"/>
              </a:rPr>
              <a:t>(φαρμακοθεραπεία, ψυχοθεραπεία, οικογενειακή θεραπεία, υπηρεσίες Κέντρου Ημέρας) σε μια προσπάθεια να ανταποκρίνεται συνεχώς και εμπεριστατωμένα στις ποικίλες ανάγκες των ασθενών. </a:t>
            </a:r>
            <a:endParaRPr lang="en-US" sz="6200" dirty="0" smtClean="0">
              <a:ea typeface="ＭＳ Ｐゴシック" pitchFamily="34" charset="-128"/>
              <a:cs typeface="Arial" pitchFamily="34" charset="0"/>
            </a:endParaRPr>
          </a:p>
          <a:p>
            <a:endParaRPr lang="el-GR" dirty="0" smtClean="0"/>
          </a:p>
          <a:p>
            <a:r>
              <a:rPr lang="el-GR" sz="3700" dirty="0" smtClean="0">
                <a:solidFill>
                  <a:srgbClr val="FF0000"/>
                </a:solidFill>
                <a:ea typeface="ＭＳ Ｐゴシック" pitchFamily="34" charset="-128"/>
                <a:cs typeface="Arial" pitchFamily="34" charset="0"/>
              </a:rPr>
              <a:t>(η περιγραφή της κατ’ οίκον παρέμβασης αντλείται από </a:t>
            </a:r>
            <a:r>
              <a:rPr lang="en-US" sz="3700" b="1" dirty="0" err="1" smtClean="0">
                <a:solidFill>
                  <a:srgbClr val="FF0000"/>
                </a:solidFill>
              </a:rPr>
              <a:t>Lemperi</a:t>
            </a:r>
            <a:r>
              <a:rPr lang="el-GR" sz="3700" b="1" dirty="0" smtClean="0">
                <a:solidFill>
                  <a:srgbClr val="FF0000"/>
                </a:solidFill>
              </a:rPr>
              <a:t>è</a:t>
            </a:r>
            <a:r>
              <a:rPr lang="en-US" sz="3700" b="1" dirty="0" smtClean="0">
                <a:solidFill>
                  <a:srgbClr val="FF0000"/>
                </a:solidFill>
              </a:rPr>
              <a:t>re et </a:t>
            </a:r>
            <a:r>
              <a:rPr lang="en-US" sz="3700" b="1" dirty="0" err="1" smtClean="0">
                <a:solidFill>
                  <a:srgbClr val="FF0000"/>
                </a:solidFill>
              </a:rPr>
              <a:t>Coll</a:t>
            </a:r>
            <a:r>
              <a:rPr lang="el-GR" sz="3700" b="1" dirty="0" smtClean="0">
                <a:solidFill>
                  <a:srgbClr val="FF0000"/>
                </a:solidFill>
              </a:rPr>
              <a:t>. (1995), </a:t>
            </a:r>
            <a:r>
              <a:rPr lang="el-GR" sz="3700" dirty="0" smtClean="0">
                <a:solidFill>
                  <a:srgbClr val="FF0000"/>
                </a:solidFill>
              </a:rPr>
              <a:t>«Εγχειρίδιο Ψυχιατρικής Ενηλίκων. Στοιχεία Κοινωνικής Ψυχιατρικής και εφαρμογές της στην Ελλάδα», </a:t>
            </a:r>
            <a:r>
              <a:rPr lang="el-GR" sz="3700" dirty="0" err="1" smtClean="0">
                <a:solidFill>
                  <a:srgbClr val="FF0000"/>
                </a:solidFill>
              </a:rPr>
              <a:t>Υπευθ</a:t>
            </a:r>
            <a:r>
              <a:rPr lang="el-GR" sz="3700" dirty="0" smtClean="0">
                <a:solidFill>
                  <a:srgbClr val="FF0000"/>
                </a:solidFill>
              </a:rPr>
              <a:t>. Ελληνικής Έκδοσης Π. Σακελλαρόπουλος, </a:t>
            </a:r>
            <a:r>
              <a:rPr lang="el-GR" sz="3700" dirty="0" err="1" smtClean="0">
                <a:solidFill>
                  <a:srgbClr val="FF0000"/>
                </a:solidFill>
              </a:rPr>
              <a:t>εκδ</a:t>
            </a:r>
            <a:r>
              <a:rPr lang="el-GR" sz="3700" dirty="0" smtClean="0">
                <a:solidFill>
                  <a:srgbClr val="FF0000"/>
                </a:solidFill>
              </a:rPr>
              <a:t>. </a:t>
            </a:r>
            <a:r>
              <a:rPr lang="el-GR" sz="3700" dirty="0" err="1" smtClean="0">
                <a:solidFill>
                  <a:srgbClr val="FF0000"/>
                </a:solidFill>
              </a:rPr>
              <a:t>Παπαζήση</a:t>
            </a:r>
            <a:r>
              <a:rPr lang="el-GR" sz="3700" dirty="0" smtClean="0">
                <a:solidFill>
                  <a:srgbClr val="FF0000"/>
                </a:solidFill>
              </a:rPr>
              <a:t>, από την σχετική αρθρογραφία του Π. </a:t>
            </a:r>
            <a:r>
              <a:rPr lang="el-GR" sz="3700" dirty="0" err="1" smtClean="0">
                <a:solidFill>
                  <a:srgbClr val="FF0000"/>
                </a:solidFill>
              </a:rPr>
              <a:t>Σακελλαρόπουλου</a:t>
            </a:r>
            <a:r>
              <a:rPr lang="el-GR" sz="3700" dirty="0" smtClean="0">
                <a:solidFill>
                  <a:srgbClr val="FF0000"/>
                </a:solidFill>
              </a:rPr>
              <a:t> και συνεργατών και από την παρουσίαση της ΨΠΣΑ στην ιστοσελίδα του ΙΨΥΠΕ, βλ. βιβλιογραφία)</a:t>
            </a:r>
            <a:endParaRPr lang="el-GR" sz="3700" dirty="0">
              <a:solidFill>
                <a:srgbClr val="FF0000"/>
              </a:solidFill>
            </a:endParaRPr>
          </a:p>
        </p:txBody>
      </p:sp>
      <p:pic>
        <p:nvPicPr>
          <p:cNvPr id="2050" name="Picture 2"/>
          <p:cNvPicPr>
            <a:picLocks noChangeAspect="1" noChangeArrowheads="1"/>
          </p:cNvPicPr>
          <p:nvPr/>
        </p:nvPicPr>
        <p:blipFill>
          <a:blip r:embed="rId2" cstate="print"/>
          <a:srcRect/>
          <a:stretch>
            <a:fillRect/>
          </a:stretch>
        </p:blipFill>
        <p:spPr bwMode="auto">
          <a:xfrm>
            <a:off x="7668344" y="0"/>
            <a:ext cx="1475656" cy="671798"/>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5</a:t>
            </a:fld>
            <a:endParaRPr lang="el-GR"/>
          </a:p>
        </p:txBody>
      </p:sp>
      <p:pic>
        <p:nvPicPr>
          <p:cNvPr id="8" name="Picture 3" descr="1.tiff"/>
          <p:cNvPicPr>
            <a:picLocks noChangeAspect="1"/>
          </p:cNvPicPr>
          <p:nvPr/>
        </p:nvPicPr>
        <p:blipFill>
          <a:blip r:embed="rId3" cstate="print"/>
          <a:srcRect/>
          <a:stretch>
            <a:fillRect/>
          </a:stretch>
        </p:blipFill>
        <p:spPr bwMode="auto">
          <a:xfrm>
            <a:off x="0" y="0"/>
            <a:ext cx="1169988" cy="455612"/>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err="1" smtClean="0"/>
              <a:t>ΓΙΑτι</a:t>
            </a:r>
            <a:r>
              <a:rPr lang="el-GR" dirty="0" smtClean="0"/>
              <a:t> </a:t>
            </a:r>
            <a:r>
              <a:rPr lang="el-GR" dirty="0" err="1" smtClean="0"/>
              <a:t>ψπσα</a:t>
            </a:r>
            <a:r>
              <a:rPr lang="el-GR" dirty="0" smtClean="0"/>
              <a:t> (1)</a:t>
            </a:r>
            <a:endParaRPr lang="el-GR" dirty="0"/>
          </a:p>
        </p:txBody>
      </p:sp>
      <p:sp>
        <p:nvSpPr>
          <p:cNvPr id="3" name="2 - Θέση περιεχομένου"/>
          <p:cNvSpPr>
            <a:spLocks noGrp="1"/>
          </p:cNvSpPr>
          <p:nvPr>
            <p:ph idx="1"/>
          </p:nvPr>
        </p:nvSpPr>
        <p:spPr/>
        <p:txBody>
          <a:bodyPr>
            <a:normAutofit fontScale="70000" lnSpcReduction="20000"/>
          </a:bodyPr>
          <a:lstStyle/>
          <a:p>
            <a:pPr>
              <a:buClr>
                <a:srgbClr val="354544"/>
              </a:buClr>
            </a:pPr>
            <a:r>
              <a:rPr lang="el-GR" dirty="0" smtClean="0">
                <a:ea typeface="ＭＳ Ｐゴシック" pitchFamily="34" charset="-128"/>
                <a:cs typeface="Arial" pitchFamily="34" charset="0"/>
              </a:rPr>
              <a:t>Σκοπός αυτής της παρέμβασης είναι η </a:t>
            </a:r>
            <a:r>
              <a:rPr lang="el-GR" b="1" u="sng" dirty="0" smtClean="0">
                <a:ea typeface="ＭＳ Ｐゴシック" pitchFamily="34" charset="-128"/>
                <a:cs typeface="Arial" pitchFamily="34" charset="0"/>
              </a:rPr>
              <a:t>αποφυγή της νοσηλείας</a:t>
            </a:r>
            <a:r>
              <a:rPr lang="el-GR" dirty="0" smtClean="0">
                <a:ea typeface="ＭＳ Ｐゴシック" pitchFamily="34" charset="-128"/>
                <a:cs typeface="Arial" pitchFamily="34" charset="0"/>
              </a:rPr>
              <a:t> (όπου είναι δυνατόν) και της τραυματικής απομάκρυνσης του ασθενούς από την οικογένεια και το περιβάλλον του + αποφυγή του τραυματικού τρόπου νοσηλείας (ακούσια). </a:t>
            </a:r>
            <a:endParaRPr lang="en-US" dirty="0" smtClean="0">
              <a:ea typeface="ＭＳ Ｐゴシック" pitchFamily="34" charset="-128"/>
              <a:cs typeface="Arial" pitchFamily="34" charset="0"/>
            </a:endParaRPr>
          </a:p>
          <a:p>
            <a:pPr>
              <a:buClr>
                <a:srgbClr val="354544"/>
              </a:buClr>
            </a:pPr>
            <a:r>
              <a:rPr lang="el-GR" dirty="0" smtClean="0">
                <a:ea typeface="ＭＳ Ｐゴシック" pitchFamily="34" charset="-128"/>
                <a:cs typeface="Arial" pitchFamily="34" charset="0"/>
              </a:rPr>
              <a:t>Η Ψ.Π.Σ.Α. διέπεται από τη βασική αρχή ότι </a:t>
            </a:r>
            <a:r>
              <a:rPr lang="el-GR" b="1" u="sng" dirty="0" smtClean="0">
                <a:solidFill>
                  <a:srgbClr val="800000"/>
                </a:solidFill>
                <a:ea typeface="ＭＳ Ｐゴシック" pitchFamily="34" charset="-128"/>
                <a:cs typeface="Arial" pitchFamily="34" charset="0"/>
              </a:rPr>
              <a:t>ο αποδοτικότερος χώρος νοσηλείας των αρρώστων είναι το ίδιο τους το σπ</a:t>
            </a:r>
            <a:r>
              <a:rPr lang="el-GR" b="1" u="sng" dirty="0" smtClean="0">
                <a:ea typeface="ＭＳ Ｐゴシック" pitchFamily="34" charset="-128"/>
                <a:cs typeface="Arial" pitchFamily="34" charset="0"/>
              </a:rPr>
              <a:t>ίτι</a:t>
            </a:r>
            <a:r>
              <a:rPr lang="el-GR" dirty="0" smtClean="0">
                <a:ea typeface="ＭＳ Ｐゴシック" pitchFamily="34" charset="-128"/>
                <a:cs typeface="Arial" pitchFamily="34" charset="0"/>
              </a:rPr>
              <a:t>, όταν αυτό είναι δυνατόν.</a:t>
            </a:r>
          </a:p>
          <a:p>
            <a:pPr>
              <a:lnSpc>
                <a:spcPct val="90000"/>
              </a:lnSpc>
              <a:buClr>
                <a:srgbClr val="354544"/>
              </a:buClr>
            </a:pPr>
            <a:r>
              <a:rPr lang="el-GR" dirty="0" smtClean="0">
                <a:ea typeface="ＭＳ Ｐゴシック" pitchFamily="34" charset="-128"/>
                <a:cs typeface="Arial" pitchFamily="34" charset="0"/>
              </a:rPr>
              <a:t>Δε διακόπτεται η κοινωνική και επαγγελματική ζωή του αρρώστου για μεγάλο χρονικό διάστημα κι έτσι </a:t>
            </a:r>
            <a:r>
              <a:rPr lang="el-GR" u="sng" dirty="0" smtClean="0">
                <a:ea typeface="ＭＳ Ｐゴシック" pitchFamily="34" charset="-128"/>
                <a:cs typeface="Arial" pitchFamily="34" charset="0"/>
              </a:rPr>
              <a:t>περιορίζονται οι κοινωνικές και οικονομικές συνέπειες</a:t>
            </a:r>
            <a:r>
              <a:rPr lang="el-GR" dirty="0" smtClean="0">
                <a:ea typeface="ＭＳ Ｐゴシック" pitchFamily="34" charset="-128"/>
                <a:cs typeface="Arial" pitchFamily="34" charset="0"/>
              </a:rPr>
              <a:t> της υποτροπής. </a:t>
            </a:r>
          </a:p>
          <a:p>
            <a:pPr>
              <a:lnSpc>
                <a:spcPct val="90000"/>
              </a:lnSpc>
              <a:buClr>
                <a:srgbClr val="354544"/>
              </a:buClr>
            </a:pPr>
            <a:r>
              <a:rPr lang="el-GR" dirty="0" smtClean="0">
                <a:ea typeface="ＭＳ Ｐゴシック" pitchFamily="34" charset="-128"/>
                <a:cs typeface="Arial" pitchFamily="34" charset="0"/>
              </a:rPr>
              <a:t>Η Ψ.Π.Σ.Α. αποτελεί έναν τρόπο </a:t>
            </a:r>
            <a:r>
              <a:rPr lang="el-GR" u="sng" dirty="0" smtClean="0">
                <a:ea typeface="ＭＳ Ｐゴシック" pitchFamily="34" charset="-128"/>
                <a:cs typeface="Arial" pitchFamily="34" charset="0"/>
              </a:rPr>
              <a:t>έγκαιρης διάγνωσης </a:t>
            </a:r>
            <a:r>
              <a:rPr lang="el-GR" dirty="0" smtClean="0">
                <a:ea typeface="ＭＳ Ｐゴシック" pitchFamily="34" charset="-128"/>
                <a:cs typeface="Arial" pitchFamily="34" charset="0"/>
              </a:rPr>
              <a:t>των πρόδρομων σημείων και των παραγόντων που οδήγησαν στην κρίση και έναν διαφορετικό τρόπο αποκατάστασης.</a:t>
            </a:r>
          </a:p>
          <a:p>
            <a:pPr>
              <a:buClr>
                <a:srgbClr val="354544"/>
              </a:buClr>
              <a:buNone/>
            </a:pPr>
            <a:r>
              <a:rPr lang="el-GR" dirty="0" smtClean="0">
                <a:ea typeface="ＭＳ Ｐゴシック" pitchFamily="34" charset="-128"/>
                <a:cs typeface="Arial" pitchFamily="34" charset="0"/>
              </a:rPr>
              <a:t> </a:t>
            </a:r>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524328" y="0"/>
            <a:ext cx="1619672" cy="737362"/>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6</a:t>
            </a:fld>
            <a:endParaRPr lang="el-GR"/>
          </a:p>
        </p:txBody>
      </p:sp>
      <p:pic>
        <p:nvPicPr>
          <p:cNvPr id="8" name="Picture 3" descr="1.tiff"/>
          <p:cNvPicPr>
            <a:picLocks noChangeAspect="1"/>
          </p:cNvPicPr>
          <p:nvPr/>
        </p:nvPicPr>
        <p:blipFill>
          <a:blip r:embed="rId3" cstate="print"/>
          <a:srcRect/>
          <a:stretch>
            <a:fillRect/>
          </a:stretch>
        </p:blipFill>
        <p:spPr bwMode="auto">
          <a:xfrm>
            <a:off x="0" y="-1"/>
            <a:ext cx="1259632" cy="490521"/>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err="1" smtClean="0"/>
              <a:t>Γιατι</a:t>
            </a:r>
            <a:r>
              <a:rPr lang="el-GR" dirty="0" smtClean="0"/>
              <a:t> </a:t>
            </a:r>
            <a:r>
              <a:rPr lang="el-GR" dirty="0" err="1" smtClean="0"/>
              <a:t>ψπσα</a:t>
            </a:r>
            <a:r>
              <a:rPr lang="el-GR" dirty="0" smtClean="0"/>
              <a:t> (2)</a:t>
            </a:r>
            <a:endParaRPr lang="el-GR" dirty="0"/>
          </a:p>
        </p:txBody>
      </p:sp>
      <p:sp>
        <p:nvSpPr>
          <p:cNvPr id="3" name="2 - Θέση περιεχομένου"/>
          <p:cNvSpPr>
            <a:spLocks noGrp="1"/>
          </p:cNvSpPr>
          <p:nvPr>
            <p:ph idx="1"/>
          </p:nvPr>
        </p:nvSpPr>
        <p:spPr/>
        <p:txBody>
          <a:bodyPr>
            <a:normAutofit fontScale="92500" lnSpcReduction="10000"/>
          </a:bodyPr>
          <a:lstStyle/>
          <a:p>
            <a:pPr>
              <a:lnSpc>
                <a:spcPct val="90000"/>
              </a:lnSpc>
              <a:buClr>
                <a:srgbClr val="354544"/>
              </a:buClr>
            </a:pPr>
            <a:r>
              <a:rPr lang="el-GR" dirty="0" smtClean="0">
                <a:ea typeface="ＭＳ Ｐゴシック" pitchFamily="34" charset="-128"/>
                <a:cs typeface="Arial" pitchFamily="34" charset="0"/>
              </a:rPr>
              <a:t>Μετά την έξοδο του αρρώστου και της οικογένειας του από την κρίση και με σταθερό άξονα τη συναισθηματική σχέση που έχει εγκατασταθεί και την </a:t>
            </a:r>
            <a:r>
              <a:rPr lang="el-GR" dirty="0" err="1" smtClean="0">
                <a:ea typeface="ＭＳ Ｐゴシック" pitchFamily="34" charset="-128"/>
                <a:cs typeface="Arial" pitchFamily="34" charset="0"/>
              </a:rPr>
              <a:t>υπευθυνοποίηση</a:t>
            </a:r>
            <a:r>
              <a:rPr lang="el-GR" dirty="0" smtClean="0">
                <a:ea typeface="ＭＳ Ｐゴシック" pitchFamily="34" charset="-128"/>
                <a:cs typeface="Arial" pitchFamily="34" charset="0"/>
              </a:rPr>
              <a:t> του αρρώστου, </a:t>
            </a:r>
            <a:r>
              <a:rPr lang="el-GR" u="sng" dirty="0" smtClean="0">
                <a:ea typeface="ＭＳ Ｐゴシック" pitchFamily="34" charset="-128"/>
                <a:cs typeface="Arial" pitchFamily="34" charset="0"/>
              </a:rPr>
              <a:t>η θεραπεία συνεχίζεται</a:t>
            </a:r>
            <a:r>
              <a:rPr lang="el-GR" dirty="0" smtClean="0">
                <a:ea typeface="ＭＳ Ｐゴシック" pitchFamily="34" charset="-128"/>
                <a:cs typeface="Arial" pitchFamily="34" charset="0"/>
              </a:rPr>
              <a:t>, είτε με κάποια μορφή ψυχοθεραπείας (ατομική – ομαδική) είτε σε επίπεδο συνεχούς παρακολούθησης (</a:t>
            </a:r>
            <a:r>
              <a:rPr lang="en-US" b="1" dirty="0" smtClean="0">
                <a:ea typeface="ＭＳ Ｐゴシック" pitchFamily="34" charset="-128"/>
                <a:cs typeface="Arial" pitchFamily="34" charset="0"/>
              </a:rPr>
              <a:t>follow up</a:t>
            </a:r>
            <a:r>
              <a:rPr lang="el-GR" dirty="0" smtClean="0">
                <a:ea typeface="ＭＳ Ｐゴシック" pitchFamily="34" charset="-128"/>
                <a:cs typeface="Arial" pitchFamily="34" charset="0"/>
              </a:rPr>
              <a:t>)</a:t>
            </a:r>
          </a:p>
          <a:p>
            <a:pPr>
              <a:lnSpc>
                <a:spcPct val="90000"/>
              </a:lnSpc>
              <a:buClr>
                <a:srgbClr val="354544"/>
              </a:buClr>
            </a:pPr>
            <a:r>
              <a:rPr lang="el-GR" b="1" dirty="0" smtClean="0">
                <a:solidFill>
                  <a:srgbClr val="800000"/>
                </a:solidFill>
                <a:ea typeface="ＭＳ Ｐゴシック" pitchFamily="34" charset="-128"/>
                <a:cs typeface="Arial" pitchFamily="34" charset="0"/>
              </a:rPr>
              <a:t>Βασικό μέρος της τεχνικής της Ψ.Π.Σ.Α.  αποτελεί </a:t>
            </a:r>
            <a:r>
              <a:rPr lang="el-GR" b="1" u="sng" dirty="0" smtClean="0">
                <a:solidFill>
                  <a:srgbClr val="800000"/>
                </a:solidFill>
                <a:ea typeface="ＭＳ Ｐゴシック" pitchFamily="34" charset="-128"/>
                <a:cs typeface="Arial" pitchFamily="34" charset="0"/>
              </a:rPr>
              <a:t>η υποστηρικτική και συμβουλευτική εργασία με τους γονείς</a:t>
            </a:r>
            <a:r>
              <a:rPr lang="el-GR" b="1" dirty="0" smtClean="0">
                <a:solidFill>
                  <a:srgbClr val="800000"/>
                </a:solidFill>
                <a:ea typeface="ＭＳ Ｐゴシック" pitchFamily="34" charset="-128"/>
                <a:cs typeface="Arial" pitchFamily="34" charset="0"/>
              </a:rPr>
              <a:t> και κατά τη διάρκεια της παρέμβασης στο σπίτι και σε όλες τις φάσεις της θεραπείας.</a:t>
            </a:r>
            <a:r>
              <a:rPr lang="en-US" b="1" dirty="0" smtClean="0">
                <a:solidFill>
                  <a:srgbClr val="800000"/>
                </a:solidFill>
                <a:ea typeface="ＭＳ Ｐゴシック" pitchFamily="34" charset="-128"/>
                <a:cs typeface="Arial" pitchFamily="34" charset="0"/>
              </a:rPr>
              <a:t> </a:t>
            </a:r>
          </a:p>
          <a:p>
            <a:pPr>
              <a:lnSpc>
                <a:spcPct val="90000"/>
              </a:lnSpc>
              <a:buClr>
                <a:srgbClr val="354544"/>
              </a:buClr>
              <a:buFont typeface="Arial" pitchFamily="34" charset="0"/>
              <a:buChar char="•"/>
            </a:pPr>
            <a:endParaRPr lang="el-GR" dirty="0" smtClean="0">
              <a:latin typeface="Arial" pitchFamily="34" charset="0"/>
              <a:ea typeface="ＭＳ Ｐゴシック" pitchFamily="34" charset="-128"/>
              <a:cs typeface="Arial" pitchFamily="34" charset="0"/>
            </a:endParaRPr>
          </a:p>
          <a:p>
            <a:pPr>
              <a:lnSpc>
                <a:spcPct val="90000"/>
              </a:lnSpc>
              <a:buClr>
                <a:srgbClr val="354544"/>
              </a:buClr>
              <a:buNone/>
            </a:pPr>
            <a:endParaRPr lang="el-GR" dirty="0" smtClean="0">
              <a:latin typeface="Arial" pitchFamily="34" charset="0"/>
              <a:ea typeface="ＭＳ Ｐゴシック" pitchFamily="34" charset="-128"/>
              <a:cs typeface="Arial" pitchFamily="34" charset="0"/>
            </a:endParaRPr>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524328" y="0"/>
            <a:ext cx="1619672" cy="737362"/>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7</a:t>
            </a:fld>
            <a:endParaRPr lang="el-GR"/>
          </a:p>
        </p:txBody>
      </p:sp>
      <p:pic>
        <p:nvPicPr>
          <p:cNvPr id="7" name="Picture 3" descr="1.tiff"/>
          <p:cNvPicPr>
            <a:picLocks noChangeAspect="1"/>
          </p:cNvPicPr>
          <p:nvPr/>
        </p:nvPicPr>
        <p:blipFill>
          <a:blip r:embed="rId3" cstate="print"/>
          <a:srcRect/>
          <a:stretch>
            <a:fillRect/>
          </a:stretch>
        </p:blipFill>
        <p:spPr bwMode="auto">
          <a:xfrm>
            <a:off x="0" y="0"/>
            <a:ext cx="1331640" cy="518562"/>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4800" y="476672"/>
            <a:ext cx="8686800" cy="818728"/>
          </a:xfrm>
        </p:spPr>
        <p:txBody>
          <a:bodyPr>
            <a:normAutofit fontScale="90000"/>
          </a:bodyPr>
          <a:lstStyle/>
          <a:p>
            <a:r>
              <a:rPr lang="el-GR" dirty="0" smtClean="0"/>
              <a:t>Η </a:t>
            </a:r>
            <a:r>
              <a:rPr lang="el-GR" dirty="0" err="1" smtClean="0"/>
              <a:t>κρισιμοτητα</a:t>
            </a:r>
            <a:r>
              <a:rPr lang="el-GR" dirty="0" smtClean="0"/>
              <a:t> τησ </a:t>
            </a:r>
            <a:r>
              <a:rPr lang="el-GR" dirty="0" err="1" smtClean="0"/>
              <a:t>συμμετοχησ</a:t>
            </a:r>
            <a:r>
              <a:rPr lang="el-GR" dirty="0" smtClean="0"/>
              <a:t> τησ </a:t>
            </a:r>
            <a:r>
              <a:rPr lang="el-GR" dirty="0" err="1" smtClean="0"/>
              <a:t>οικογενειασ</a:t>
            </a:r>
            <a:endParaRPr lang="el-GR" dirty="0"/>
          </a:p>
        </p:txBody>
      </p:sp>
      <p:sp>
        <p:nvSpPr>
          <p:cNvPr id="3" name="2 - Θέση περιεχομένου"/>
          <p:cNvSpPr>
            <a:spLocks noGrp="1"/>
          </p:cNvSpPr>
          <p:nvPr>
            <p:ph idx="1"/>
          </p:nvPr>
        </p:nvSpPr>
        <p:spPr/>
        <p:txBody>
          <a:bodyPr>
            <a:normAutofit fontScale="92500" lnSpcReduction="20000"/>
          </a:bodyPr>
          <a:lstStyle/>
          <a:p>
            <a:pPr>
              <a:lnSpc>
                <a:spcPct val="90000"/>
              </a:lnSpc>
              <a:buClr>
                <a:srgbClr val="354544"/>
              </a:buClr>
            </a:pPr>
            <a:r>
              <a:rPr lang="el-GR" dirty="0" smtClean="0">
                <a:ea typeface="ＭＳ Ｐゴシック" pitchFamily="34" charset="-128"/>
                <a:cs typeface="Arial" pitchFamily="34" charset="0"/>
              </a:rPr>
              <a:t>Η Ψ.Π.Σ.Α έχει ελάχιστες πιθανότητες να δουλέψει εάν δεν εξασφαλιστεί η </a:t>
            </a:r>
            <a:r>
              <a:rPr lang="el-GR" u="sng" dirty="0" smtClean="0">
                <a:ea typeface="ＭＳ Ｐゴシック" pitchFamily="34" charset="-128"/>
                <a:cs typeface="Arial" pitchFamily="34" charset="0"/>
              </a:rPr>
              <a:t>συνεργασία και η υπευθυνότητα του οικογενειακού περιβάλλοντος</a:t>
            </a:r>
            <a:r>
              <a:rPr lang="el-GR" dirty="0" smtClean="0">
                <a:ea typeface="ＭＳ Ｐゴシック" pitchFamily="34" charset="-128"/>
                <a:cs typeface="Arial" pitchFamily="34" charset="0"/>
              </a:rPr>
              <a:t>.</a:t>
            </a:r>
          </a:p>
          <a:p>
            <a:pPr>
              <a:lnSpc>
                <a:spcPct val="90000"/>
              </a:lnSpc>
              <a:buClr>
                <a:srgbClr val="354544"/>
              </a:buClr>
            </a:pPr>
            <a:r>
              <a:rPr lang="el-GR" dirty="0" smtClean="0">
                <a:ea typeface="ＭＳ Ｐゴシック" pitchFamily="34" charset="-128"/>
                <a:cs typeface="Arial" pitchFamily="34" charset="0"/>
              </a:rPr>
              <a:t>Οπότε, εμπλέκεται παράλληλα η οικογένεια μέσω συμβουλευτικών συνεδριών. </a:t>
            </a:r>
            <a:r>
              <a:rPr lang="el-GR" u="sng" dirty="0" smtClean="0">
                <a:ea typeface="ＭＳ Ｐゴシック" pitchFamily="34" charset="-128"/>
                <a:cs typeface="Arial" pitchFamily="34" charset="0"/>
              </a:rPr>
              <a:t>Ο ασθενής κι η οικογένεια αντιμετωπίζονται σαν σύνολο</a:t>
            </a:r>
            <a:r>
              <a:rPr lang="el-GR" dirty="0" smtClean="0">
                <a:ea typeface="ＭＳ Ｐゴシック" pitchFamily="34" charset="-128"/>
                <a:cs typeface="Arial" pitchFamily="34" charset="0"/>
              </a:rPr>
              <a:t> παρ</a:t>
            </a:r>
            <a:r>
              <a:rPr lang="el-GR" altLang="en-US" dirty="0" smtClean="0">
                <a:ea typeface="ＭＳ Ｐゴシック" pitchFamily="34" charset="-128"/>
                <a:cs typeface="Arial" pitchFamily="34" charset="0"/>
              </a:rPr>
              <a:t>’</a:t>
            </a:r>
            <a:r>
              <a:rPr lang="el-GR" dirty="0" smtClean="0">
                <a:ea typeface="ＭＳ Ｐゴシック" pitchFamily="34" charset="-128"/>
                <a:cs typeface="Arial" pitchFamily="34" charset="0"/>
              </a:rPr>
              <a:t> ότι  τα συμπτώματα δεν είναι τα ίδια (οικογενειακός αστερισμός). </a:t>
            </a:r>
          </a:p>
          <a:p>
            <a:pPr>
              <a:lnSpc>
                <a:spcPct val="90000"/>
              </a:lnSpc>
              <a:buClr>
                <a:srgbClr val="354544"/>
              </a:buClr>
            </a:pPr>
            <a:r>
              <a:rPr lang="el-GR" dirty="0" smtClean="0">
                <a:ea typeface="ＭＳ Ｐゴシック" pitchFamily="34" charset="-128"/>
                <a:cs typeface="Arial" pitchFamily="34" charset="0"/>
              </a:rPr>
              <a:t>Μετά την αντιμετώπιση της κρίσης η οικογένεια δεν εγκαταλείπεται ούτε αυτονομείται πρόωρα. Ενθαρρύνεται η </a:t>
            </a:r>
            <a:r>
              <a:rPr lang="el-GR" u="sng" dirty="0" smtClean="0">
                <a:ea typeface="ＭＳ Ｐゴシック" pitchFamily="34" charset="-128"/>
                <a:cs typeface="Arial" pitchFamily="34" charset="0"/>
              </a:rPr>
              <a:t>συνέχιση της θεραπείας  μέσω ολοκληρωμένου ψυχιατρικού και ψυχοκοινωνικού προγράμματος</a:t>
            </a:r>
            <a:r>
              <a:rPr lang="el-GR" dirty="0" smtClean="0">
                <a:ea typeface="ＭＳ Ｐゴシック" pitchFamily="34" charset="-128"/>
                <a:cs typeface="Arial" pitchFamily="34" charset="0"/>
              </a:rPr>
              <a:t> στο Ι.Ψ.Υ.Π.Ε.</a:t>
            </a:r>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524328" y="0"/>
            <a:ext cx="1619672" cy="737362"/>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8</a:t>
            </a:fld>
            <a:endParaRPr lang="el-GR"/>
          </a:p>
        </p:txBody>
      </p:sp>
      <p:pic>
        <p:nvPicPr>
          <p:cNvPr id="7" name="Picture 3" descr="1.tiff"/>
          <p:cNvPicPr>
            <a:picLocks noChangeAspect="1"/>
          </p:cNvPicPr>
          <p:nvPr/>
        </p:nvPicPr>
        <p:blipFill>
          <a:blip r:embed="rId3" cstate="print"/>
          <a:srcRect/>
          <a:stretch>
            <a:fillRect/>
          </a:stretch>
        </p:blipFill>
        <p:spPr bwMode="auto">
          <a:xfrm>
            <a:off x="0" y="0"/>
            <a:ext cx="1331640" cy="518562"/>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a:t>
            </a:r>
            <a:r>
              <a:rPr lang="el-GR" dirty="0" err="1" smtClean="0"/>
              <a:t>διαδικασια</a:t>
            </a:r>
            <a:r>
              <a:rPr lang="el-GR" dirty="0" smtClean="0"/>
              <a:t> τησ </a:t>
            </a:r>
            <a:r>
              <a:rPr lang="el-GR" dirty="0" err="1" smtClean="0"/>
              <a:t>αναληψησ</a:t>
            </a:r>
            <a:endParaRPr lang="el-GR" dirty="0"/>
          </a:p>
        </p:txBody>
      </p:sp>
      <p:sp>
        <p:nvSpPr>
          <p:cNvPr id="3" name="2 - Θέση περιεχομένου"/>
          <p:cNvSpPr>
            <a:spLocks noGrp="1"/>
          </p:cNvSpPr>
          <p:nvPr>
            <p:ph idx="1"/>
          </p:nvPr>
        </p:nvSpPr>
        <p:spPr>
          <a:xfrm>
            <a:off x="304800" y="1484784"/>
            <a:ext cx="8686800" cy="4824536"/>
          </a:xfrm>
        </p:spPr>
        <p:txBody>
          <a:bodyPr>
            <a:normAutofit fontScale="70000" lnSpcReduction="20000"/>
          </a:bodyPr>
          <a:lstStyle/>
          <a:p>
            <a:pPr>
              <a:lnSpc>
                <a:spcPct val="90000"/>
              </a:lnSpc>
              <a:buClr>
                <a:srgbClr val="354544"/>
              </a:buClr>
            </a:pPr>
            <a:r>
              <a:rPr lang="el-GR" dirty="0" smtClean="0">
                <a:ea typeface="ＭＳ Ｐゴシック" pitchFamily="34" charset="-128"/>
                <a:cs typeface="Arial" pitchFamily="34" charset="0"/>
              </a:rPr>
              <a:t>Η διαδικασία ανάληψης του κάθε περιστατικού έχει ως εξής: </a:t>
            </a:r>
          </a:p>
          <a:p>
            <a:pPr>
              <a:lnSpc>
                <a:spcPct val="90000"/>
              </a:lnSpc>
              <a:buClr>
                <a:srgbClr val="354544"/>
              </a:buClr>
            </a:pPr>
            <a:r>
              <a:rPr lang="el-GR" dirty="0" smtClean="0">
                <a:ea typeface="ＭＳ Ｐゴシック" pitchFamily="34" charset="-128"/>
                <a:cs typeface="Arial" pitchFamily="34" charset="0"/>
              </a:rPr>
              <a:t>Όταν έρχεται ένα τηλεφωνικό αίτημα για Ψ.Π.Σ.Α.</a:t>
            </a:r>
            <a:r>
              <a:rPr lang="en-US" dirty="0" smtClean="0">
                <a:ea typeface="ＭＳ Ｐゴシック" pitchFamily="34" charset="-128"/>
                <a:cs typeface="Arial" pitchFamily="34" charset="0"/>
              </a:rPr>
              <a:t>,</a:t>
            </a:r>
            <a:r>
              <a:rPr lang="el-GR" dirty="0" smtClean="0">
                <a:ea typeface="ＭＳ Ｐゴシック" pitchFamily="34" charset="-128"/>
                <a:cs typeface="Arial" pitchFamily="34" charset="0"/>
              </a:rPr>
              <a:t> μέσα στις επόμενες 1-2 μέρες καλούνται οι γονείς, κηδεμόνες, σύζυγοι για να κάνουν ένα </a:t>
            </a:r>
            <a:r>
              <a:rPr lang="el-GR" u="sng" dirty="0" smtClean="0">
                <a:ea typeface="ＭＳ Ｐゴシック" pitchFamily="34" charset="-128"/>
                <a:cs typeface="Arial" pitchFamily="34" charset="0"/>
              </a:rPr>
              <a:t>πρώτο διαγνωστικό ραντεβού</a:t>
            </a:r>
            <a:r>
              <a:rPr lang="el-GR" dirty="0" smtClean="0">
                <a:ea typeface="ＭＳ Ｐゴシック" pitchFamily="34" charset="-128"/>
                <a:cs typeface="Arial" pitchFamily="34" charset="0"/>
              </a:rPr>
              <a:t> με τον συντονιστή της ομάδας. </a:t>
            </a:r>
          </a:p>
          <a:p>
            <a:pPr>
              <a:lnSpc>
                <a:spcPct val="90000"/>
              </a:lnSpc>
              <a:buClr>
                <a:srgbClr val="354544"/>
              </a:buClr>
            </a:pPr>
            <a:r>
              <a:rPr lang="el-GR" dirty="0" smtClean="0">
                <a:ea typeface="ＭＳ Ｐゴシック" pitchFamily="34" charset="-128"/>
                <a:cs typeface="Arial" pitchFamily="34" charset="0"/>
              </a:rPr>
              <a:t>Ο επικεφαλής </a:t>
            </a:r>
            <a:r>
              <a:rPr lang="el-GR" u="sng" dirty="0" smtClean="0">
                <a:ea typeface="ＭＳ Ｐゴシック" pitchFamily="34" charset="-128"/>
                <a:cs typeface="Arial" pitchFamily="34" charset="0"/>
              </a:rPr>
              <a:t>θέτει τη διάγνωση, αξιολογεί τη δυνατότητα της κατ' οίκον περίθαλψης και μελετά τις πρακτικές συνθήκες </a:t>
            </a:r>
            <a:r>
              <a:rPr lang="el-GR" dirty="0" smtClean="0">
                <a:ea typeface="ＭＳ Ｐゴシック" pitchFamily="34" charset="-128"/>
                <a:cs typeface="Arial" pitchFamily="34" charset="0"/>
              </a:rPr>
              <a:t>υλοποίησης της θεραπείας . Ο αριθμός των συναντήσεων προετοιμασίας της οικογένειας ποικίλλει, ανάλογα με τα παραπάνω.</a:t>
            </a:r>
          </a:p>
          <a:p>
            <a:pPr>
              <a:lnSpc>
                <a:spcPct val="90000"/>
              </a:lnSpc>
              <a:buClr>
                <a:srgbClr val="354544"/>
              </a:buClr>
            </a:pPr>
            <a:r>
              <a:rPr lang="el-GR" dirty="0" smtClean="0">
                <a:ea typeface="ＭＳ Ｐゴシック" pitchFamily="34" charset="-128"/>
                <a:cs typeface="Arial" pitchFamily="34" charset="0"/>
              </a:rPr>
              <a:t>Το </a:t>
            </a:r>
            <a:r>
              <a:rPr lang="el-GR" b="1" dirty="0" smtClean="0">
                <a:ea typeface="ＭＳ Ｐゴシック" pitchFamily="34" charset="-128"/>
                <a:cs typeface="Arial" pitchFamily="34" charset="0"/>
              </a:rPr>
              <a:t>«συμβόλαιο» </a:t>
            </a:r>
            <a:r>
              <a:rPr lang="el-GR" dirty="0" smtClean="0">
                <a:ea typeface="ＭＳ Ｐゴシック" pitchFamily="34" charset="-128"/>
                <a:cs typeface="Arial" pitchFamily="34" charset="0"/>
              </a:rPr>
              <a:t>που καταρτίζεται ανάμεσα στη θεραπευτική ομάδα, την οικογένεια και τον ασθενή </a:t>
            </a:r>
            <a:r>
              <a:rPr lang="el-GR" u="sng" dirty="0" smtClean="0">
                <a:ea typeface="ＭＳ Ｐゴシック" pitchFamily="34" charset="-128"/>
                <a:cs typeface="Arial" pitchFamily="34" charset="0"/>
              </a:rPr>
              <a:t>ρυθμίζει ορισμένα πρακτικά ζητήματα</a:t>
            </a:r>
            <a:r>
              <a:rPr lang="el-GR" dirty="0" smtClean="0">
                <a:ea typeface="ＭＳ Ｐゴシック" pitchFamily="34" charset="-128"/>
                <a:cs typeface="Arial" pitchFamily="34" charset="0"/>
              </a:rPr>
              <a:t> της θεραπείας (ενεργητικός ρόλος μας  - </a:t>
            </a:r>
            <a:r>
              <a:rPr lang="en-US" dirty="0" smtClean="0">
                <a:ea typeface="ＭＳ Ｐゴシック" pitchFamily="34" charset="-128"/>
                <a:cs typeface="Arial" pitchFamily="34" charset="0"/>
              </a:rPr>
              <a:t>authority – </a:t>
            </a:r>
            <a:r>
              <a:rPr lang="el-GR" dirty="0" smtClean="0">
                <a:ea typeface="ＭＳ Ｐゴシック" pitchFamily="34" charset="-128"/>
                <a:cs typeface="Arial" pitchFamily="34" charset="0"/>
              </a:rPr>
              <a:t>ρυθμίζουμε εμείς την επαφή του ασθενή με την οικογένεια).</a:t>
            </a:r>
            <a:r>
              <a:rPr lang="en-US" dirty="0" smtClean="0">
                <a:ea typeface="ＭＳ Ｐゴシック" pitchFamily="34" charset="-128"/>
                <a:cs typeface="Arial" pitchFamily="34" charset="0"/>
              </a:rPr>
              <a:t> </a:t>
            </a:r>
            <a:endParaRPr lang="el-GR" dirty="0" smtClean="0">
              <a:ea typeface="ＭＳ Ｐゴシック" pitchFamily="34" charset="-128"/>
              <a:cs typeface="Arial" pitchFamily="34" charset="0"/>
            </a:endParaRPr>
          </a:p>
          <a:p>
            <a:pPr>
              <a:lnSpc>
                <a:spcPct val="90000"/>
              </a:lnSpc>
              <a:buClr>
                <a:srgbClr val="354544"/>
              </a:buClr>
            </a:pPr>
            <a:r>
              <a:rPr lang="el-GR" dirty="0" smtClean="0">
                <a:ea typeface="ＭＳ Ｐゴシック" pitchFamily="34" charset="-128"/>
                <a:cs typeface="Arial" pitchFamily="34" charset="0"/>
              </a:rPr>
              <a:t>Εάν δεν εξασφαλίσουμε το πλαίσιο συνεργασίας που κρίνουμε απαραίτητο, ή την συμβουλευτική της οικογένειας, δεν μπορούμε να αναλάβουμε το περιστατικό, </a:t>
            </a:r>
            <a:r>
              <a:rPr lang="el-GR" u="sng" dirty="0" smtClean="0">
                <a:ea typeface="ＭＳ Ｐゴシック" pitchFamily="34" charset="-128"/>
                <a:cs typeface="Arial" pitchFamily="34" charset="0"/>
              </a:rPr>
              <a:t>δεν μπορούμε να είμαστε αποτελεσματικοί</a:t>
            </a:r>
            <a:r>
              <a:rPr lang="el-GR" dirty="0" smtClean="0">
                <a:ea typeface="ＭＳ Ｐゴシック" pitchFamily="34" charset="-128"/>
                <a:cs typeface="Arial" pitchFamily="34" charset="0"/>
              </a:rPr>
              <a:t>.</a:t>
            </a:r>
            <a:r>
              <a:rPr lang="en-US" dirty="0" smtClean="0">
                <a:ea typeface="ＭＳ Ｐゴシック" pitchFamily="34" charset="-128"/>
                <a:cs typeface="Arial" pitchFamily="34" charset="0"/>
              </a:rPr>
              <a:t> </a:t>
            </a:r>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7596336" y="0"/>
            <a:ext cx="1547664" cy="704580"/>
          </a:xfrm>
          <a:prstGeom prst="rect">
            <a:avLst/>
          </a:prstGeom>
          <a:noFill/>
          <a:ln w="9525">
            <a:noFill/>
            <a:miter lim="800000"/>
            <a:headEnd/>
            <a:tailEnd/>
          </a:ln>
          <a:effectLst/>
        </p:spPr>
      </p:pic>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9</a:t>
            </a:fld>
            <a:endParaRPr lang="el-GR"/>
          </a:p>
        </p:txBody>
      </p:sp>
      <p:pic>
        <p:nvPicPr>
          <p:cNvPr id="7" name="Picture 3" descr="1.tiff"/>
          <p:cNvPicPr>
            <a:picLocks noChangeAspect="1"/>
          </p:cNvPicPr>
          <p:nvPr/>
        </p:nvPicPr>
        <p:blipFill>
          <a:blip r:embed="rId3" cstate="print"/>
          <a:srcRect/>
          <a:stretch>
            <a:fillRect/>
          </a:stretch>
        </p:blipFill>
        <p:spPr bwMode="auto">
          <a:xfrm>
            <a:off x="0" y="0"/>
            <a:ext cx="1331640" cy="518562"/>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αστημικό">
  <a:themeElements>
    <a:clrScheme name="Διαστημικό">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Διαστημικό">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669</TotalTime>
  <Words>3683</Words>
  <Application>Microsoft Office PowerPoint</Application>
  <PresentationFormat>Προβολή στην οθόνη (4:3)</PresentationFormat>
  <Paragraphs>162</Paragraphs>
  <Slides>27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27</vt:i4>
      </vt:variant>
    </vt:vector>
  </HeadingPairs>
  <TitlesOfParts>
    <vt:vector size="28" baseType="lpstr">
      <vt:lpstr>Διαστημικό</vt:lpstr>
      <vt:lpstr>Τεχνικεσ παρεμβασησ και αξιολογησησ στην ψυχοεκπαιδευση. Το μοντελο τηΣ κατ’ οικον παρεμβασησ. Το ψυχαναλυτικο πρισμα. </vt:lpstr>
      <vt:lpstr>Η εννοια τησ κρισησ</vt:lpstr>
      <vt:lpstr> Κριση – ψυχιατρικοσ ασθενησ και οικογενεια (1)</vt:lpstr>
      <vt:lpstr> Κριση – ψυχιατρικοσ ασθενησ και οικογενεια (2)</vt:lpstr>
      <vt:lpstr>Η εναλλακτικη προσεγγιση ψπσα και ψυχαναλυτικου πρισματοσ</vt:lpstr>
      <vt:lpstr>ΓΙΑτι ψπσα (1)</vt:lpstr>
      <vt:lpstr>Γιατι ψπσα (2)</vt:lpstr>
      <vt:lpstr>Η κρισιμοτητα τησ συμμετοχησ τησ οικογενειασ</vt:lpstr>
      <vt:lpstr>Η διαδικασια τησ αναληψησ</vt:lpstr>
      <vt:lpstr>ΕΞΑΤΟΜΙΚΕΥΣΗ ΤΗΣ ΘΕΡΑΠΕΙΑΣ &amp; ΔΙΑΘΕΣΙΜΟΤΗΤΑ</vt:lpstr>
      <vt:lpstr>Τεχνικη και εργασια με τον ασθενη </vt:lpstr>
      <vt:lpstr>Λειτουργια ομαδασ </vt:lpstr>
      <vt:lpstr>Ο ρολοσ τησ οικογενειασ</vt:lpstr>
      <vt:lpstr>Οψεισ τησ εργασιασ με την οικογενεια</vt:lpstr>
      <vt:lpstr>Φροντιδα του ασθενη και τησ οικογενειασ</vt:lpstr>
      <vt:lpstr>Μελημα μασ τα δυναμικα ολησ τησ οικογενειασ </vt:lpstr>
      <vt:lpstr>Ζηταμε από την οικογενεια να εμπλεξει  και αλλα προσωπα για βοηθεια</vt:lpstr>
      <vt:lpstr>Το ψυχοδυναμικο στοιχειο του εργου μασ</vt:lpstr>
      <vt:lpstr>Ψυχοδυναμικοι χειρισμοι</vt:lpstr>
      <vt:lpstr>Βασικα σημεια ψυχαναλυτικου  πρισματοσ και εργασιασ με τισ ψυχωσεισ (ΣακελλαρόπουλοΣ  1994)</vt:lpstr>
      <vt:lpstr>Ψυχαναλυτικο πρισμα</vt:lpstr>
      <vt:lpstr>Ψυχαναλυτικο πρισμα και ισοτιμια  ασυνειδητων ασθενη - οικογενειασ - θεραπευτων</vt:lpstr>
      <vt:lpstr>με αυτό το πρίσμα Θα κατανοήσουμε και τις συμπεριφορέσ τηΣ οικογένειαΣ</vt:lpstr>
      <vt:lpstr>Ψυχαναλυτικο Πρισμα και κοινωνικη ψυχιατρικη</vt:lpstr>
      <vt:lpstr>Αλλα μεσα στηριξησ τησ οικογενειασ</vt:lpstr>
      <vt:lpstr>βιβλιογραφια</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Τεχνικεσ παρεμβασησ και αξιολογησησ στην ψυχοεκπαιδευση. Το μοντελο της κατ’ οικον παρεμβασησ. Το ψυχαναλυτικο πρισμα.</dc:title>
  <dc:creator>Panagiota</dc:creator>
  <cp:lastModifiedBy>NIKI</cp:lastModifiedBy>
  <cp:revision>72</cp:revision>
  <dcterms:created xsi:type="dcterms:W3CDTF">2017-05-31T11:09:06Z</dcterms:created>
  <dcterms:modified xsi:type="dcterms:W3CDTF">2017-06-08T11:45:11Z</dcterms:modified>
</cp:coreProperties>
</file>