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80" r:id="rId1"/>
  </p:sldMasterIdLst>
  <p:sldIdLst>
    <p:sldId id="256" r:id="rId2"/>
    <p:sldId id="257" r:id="rId3"/>
    <p:sldId id="262" r:id="rId4"/>
    <p:sldId id="258" r:id="rId5"/>
    <p:sldId id="259" r:id="rId6"/>
    <p:sldId id="260" r:id="rId7"/>
    <p:sldId id="273" r:id="rId8"/>
    <p:sldId id="274" r:id="rId9"/>
    <p:sldId id="264" r:id="rId10"/>
    <p:sldId id="265" r:id="rId11"/>
    <p:sldId id="266" r:id="rId12"/>
    <p:sldId id="267" r:id="rId13"/>
    <p:sldId id="272" r:id="rId14"/>
    <p:sldId id="268" r:id="rId15"/>
    <p:sldId id="269" r:id="rId16"/>
    <p:sldId id="270" r:id="rId17"/>
    <p:sldId id="271" r:id="rId18"/>
    <p:sldId id="275" r:id="rId19"/>
    <p:sldId id="276" r:id="rId20"/>
    <p:sldId id="277" r:id="rId21"/>
    <p:sldId id="278" r:id="rId22"/>
    <p:sldId id="279" r:id="rId23"/>
    <p:sldId id="280" r:id="rId24"/>
    <p:sldId id="281" r:id="rId25"/>
    <p:sldId id="282" r:id="rId26"/>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bg>
      <p:bgRef idx="1002">
        <a:schemeClr val="bg2"/>
      </p:bgRef>
    </p:bg>
    <p:spTree>
      <p:nvGrpSpPr>
        <p:cNvPr id="1" name=""/>
        <p:cNvGrpSpPr/>
        <p:nvPr/>
      </p:nvGrpSpPr>
      <p:grpSpPr>
        <a:xfrm>
          <a:off x="0" y="0"/>
          <a:ext cx="0" cy="0"/>
          <a:chOff x="0" y="0"/>
          <a:chExt cx="0" cy="0"/>
        </a:xfrm>
      </p:grpSpPr>
      <p:sp>
        <p:nvSpPr>
          <p:cNvPr id="9" name="8 - Τίτλος"/>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l-GR" smtClean="0"/>
              <a:t>Kλικ για επεξεργασία του τίτλου</a:t>
            </a:r>
            <a:endParaRPr kumimoji="0" lang="en-US"/>
          </a:p>
        </p:txBody>
      </p:sp>
      <p:sp>
        <p:nvSpPr>
          <p:cNvPr id="17" name="16 - Υπότιτλος"/>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30" name="29 - Θέση ημερομηνίας"/>
          <p:cNvSpPr>
            <a:spLocks noGrp="1"/>
          </p:cNvSpPr>
          <p:nvPr>
            <p:ph type="dt" sz="half" idx="10"/>
          </p:nvPr>
        </p:nvSpPr>
        <p:spPr/>
        <p:txBody>
          <a:bodyPr/>
          <a:lstStyle/>
          <a:p>
            <a:fld id="{0F50CCE4-879C-4807-95EB-C40B7C4CF7BF}" type="datetimeFigureOut">
              <a:rPr lang="el-GR" smtClean="0"/>
              <a:pPr/>
              <a:t>15/2/2022</a:t>
            </a:fld>
            <a:endParaRPr lang="el-GR"/>
          </a:p>
        </p:txBody>
      </p:sp>
      <p:sp>
        <p:nvSpPr>
          <p:cNvPr id="19" name="18 - Θέση υποσέλιδου"/>
          <p:cNvSpPr>
            <a:spLocks noGrp="1"/>
          </p:cNvSpPr>
          <p:nvPr>
            <p:ph type="ftr" sz="quarter" idx="11"/>
          </p:nvPr>
        </p:nvSpPr>
        <p:spPr/>
        <p:txBody>
          <a:bodyPr/>
          <a:lstStyle/>
          <a:p>
            <a:endParaRPr lang="el-GR"/>
          </a:p>
        </p:txBody>
      </p:sp>
      <p:sp>
        <p:nvSpPr>
          <p:cNvPr id="27" name="26 - Θέση αριθμού διαφάνειας"/>
          <p:cNvSpPr>
            <a:spLocks noGrp="1"/>
          </p:cNvSpPr>
          <p:nvPr>
            <p:ph type="sldNum" sz="quarter" idx="12"/>
          </p:nvPr>
        </p:nvSpPr>
        <p:spPr/>
        <p:txBody>
          <a:bodyPr/>
          <a:lstStyle/>
          <a:p>
            <a:fld id="{4D8BA52B-3531-47BC-9A29-DF55949F561A}" type="slidenum">
              <a:rPr lang="el-GR" smtClean="0"/>
              <a:pPr/>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0F50CCE4-879C-4807-95EB-C40B7C4CF7BF}" type="datetimeFigureOut">
              <a:rPr lang="el-GR" smtClean="0"/>
              <a:pPr/>
              <a:t>15/2/2022</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4D8BA52B-3531-47BC-9A29-DF55949F561A}"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914401"/>
            <a:ext cx="2057400" cy="5211763"/>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914401"/>
            <a:ext cx="6019800" cy="5211763"/>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0F50CCE4-879C-4807-95EB-C40B7C4CF7BF}" type="datetimeFigureOut">
              <a:rPr lang="el-GR" smtClean="0"/>
              <a:pPr/>
              <a:t>15/2/2022</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4D8BA52B-3531-47BC-9A29-DF55949F561A}"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περιεχομένου"/>
          <p:cNvSpPr>
            <a:spLocks noGrp="1"/>
          </p:cNvSpPr>
          <p:nvPr>
            <p:ph idx="1"/>
          </p:nvPr>
        </p:nvSpPr>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0F50CCE4-879C-4807-95EB-C40B7C4CF7BF}" type="datetimeFigureOut">
              <a:rPr lang="el-GR" smtClean="0"/>
              <a:pPr/>
              <a:t>15/2/2022</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4D8BA52B-3531-47BC-9A29-DF55949F561A}"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bg>
      <p:bgRef idx="1002">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0F50CCE4-879C-4807-95EB-C40B7C4CF7BF}" type="datetimeFigureOut">
              <a:rPr lang="el-GR" smtClean="0"/>
              <a:pPr/>
              <a:t>15/2/2022</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4D8BA52B-3531-47BC-9A29-DF55949F561A}" type="slidenum">
              <a:rPr lang="el-GR" smtClean="0"/>
              <a:pPr/>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229600" cy="1143000"/>
          </a:xfrm>
        </p:spPr>
        <p:txBody>
          <a:bodyPr/>
          <a:lstStyle/>
          <a:p>
            <a:r>
              <a:rPr kumimoji="0" lang="el-GR" smtClean="0"/>
              <a:t>Kλικ για επεξεργασία του τίτλου</a:t>
            </a:r>
            <a:endParaRPr kumimoji="0" lang="en-US"/>
          </a:p>
        </p:txBody>
      </p:sp>
      <p:sp>
        <p:nvSpPr>
          <p:cNvPr id="3" name="2 - Θέση περιεχομένου"/>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fld id="{0F50CCE4-879C-4807-95EB-C40B7C4CF7BF}" type="datetimeFigureOut">
              <a:rPr lang="el-GR" smtClean="0"/>
              <a:pPr/>
              <a:t>15/2/2022</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4D8BA52B-3531-47BC-9A29-DF55949F561A}"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229600" cy="1143000"/>
          </a:xfrm>
        </p:spPr>
        <p:txBody>
          <a:bodyPr tIns="45720" anchor="b"/>
          <a:lstStyle>
            <a:lvl1pPr>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0"/>
          </p:nvPr>
        </p:nvSpPr>
        <p:spPr/>
        <p:txBody>
          <a:bodyPr/>
          <a:lstStyle/>
          <a:p>
            <a:fld id="{0F50CCE4-879C-4807-95EB-C40B7C4CF7BF}" type="datetimeFigureOut">
              <a:rPr lang="el-GR" smtClean="0"/>
              <a:pPr/>
              <a:t>15/2/2022</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4D8BA52B-3531-47BC-9A29-DF55949F561A}"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fld id="{0F50CCE4-879C-4807-95EB-C40B7C4CF7BF}" type="datetimeFigureOut">
              <a:rPr lang="el-GR" smtClean="0"/>
              <a:pPr/>
              <a:t>15/2/2022</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4D8BA52B-3531-47BC-9A29-DF55949F561A}"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0F50CCE4-879C-4807-95EB-C40B7C4CF7BF}" type="datetimeFigureOut">
              <a:rPr lang="el-GR" smtClean="0"/>
              <a:pPr/>
              <a:t>15/2/2022</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4D8BA52B-3531-47BC-9A29-DF55949F561A}"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fld id="{0F50CCE4-879C-4807-95EB-C40B7C4CF7BF}" type="datetimeFigureOut">
              <a:rPr lang="el-GR" smtClean="0"/>
              <a:pPr/>
              <a:t>15/2/2022</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4D8BA52B-3531-47BC-9A29-DF55949F561A}"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9" name="8 - Ψαλίδισμα και στρογγύλεμα μίας γωνίας του ορθογωνίου"/>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 Ορθογώνιο τρίγωνο"/>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 Τίτλος"/>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l-GR" smtClean="0"/>
              <a:t>Kλικ για επεξεργασία του τίτλου</a:t>
            </a:r>
            <a:endParaRPr kumimoji="0" lang="en-US"/>
          </a:p>
        </p:txBody>
      </p:sp>
      <p:sp>
        <p:nvSpPr>
          <p:cNvPr id="4" name="3 - Θέση κειμένου"/>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0F50CCE4-879C-4807-95EB-C40B7C4CF7BF}" type="datetimeFigureOut">
              <a:rPr lang="el-GR" smtClean="0"/>
              <a:pPr/>
              <a:t>15/2/2022</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a:xfrm>
            <a:off x="8077200" y="6356350"/>
            <a:ext cx="609600" cy="365125"/>
          </a:xfrm>
        </p:spPr>
        <p:txBody>
          <a:bodyPr/>
          <a:lstStyle/>
          <a:p>
            <a:fld id="{4D8BA52B-3531-47BC-9A29-DF55949F561A}" type="slidenum">
              <a:rPr lang="el-GR" smtClean="0"/>
              <a:pPr/>
              <a:t>‹#›</a:t>
            </a:fld>
            <a:endParaRPr lang="el-GR"/>
          </a:p>
        </p:txBody>
      </p:sp>
      <p:sp>
        <p:nvSpPr>
          <p:cNvPr id="3" name="2 - Θέση εικόνας"/>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
        <p:nvSpPr>
          <p:cNvPr id="10" name="9 - Ελεύθερη σχεδίαση"/>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 Ελεύθερη σχεδίαση"/>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 Ελεύθερη σχεδίαση"/>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 Ελεύθερη σχεδίαση"/>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 Θέση τίτλου"/>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l-GR" smtClean="0"/>
              <a:t>Kλικ για επεξεργασία του τίτλου</a:t>
            </a:r>
            <a:endParaRPr kumimoji="0" lang="en-US"/>
          </a:p>
        </p:txBody>
      </p:sp>
      <p:sp>
        <p:nvSpPr>
          <p:cNvPr id="30" name="29 - Θέση κειμένου"/>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0" name="9 - Θέση ημερομηνίας"/>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0F50CCE4-879C-4807-95EB-C40B7C4CF7BF}" type="datetimeFigureOut">
              <a:rPr lang="el-GR" smtClean="0"/>
              <a:pPr/>
              <a:t>15/2/2022</a:t>
            </a:fld>
            <a:endParaRPr lang="el-GR"/>
          </a:p>
        </p:txBody>
      </p:sp>
      <p:sp>
        <p:nvSpPr>
          <p:cNvPr id="22" name="21 - Θέση υποσέλιδου"/>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l-GR"/>
          </a:p>
        </p:txBody>
      </p:sp>
      <p:sp>
        <p:nvSpPr>
          <p:cNvPr id="18" name="17 - Θέση αριθμού διαφάνειας"/>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D8BA52B-3531-47BC-9A29-DF55949F561A}" type="slidenum">
              <a:rPr lang="el-GR" smtClean="0"/>
              <a:pPr/>
              <a:t>‹#›</a:t>
            </a:fld>
            <a:endParaRPr lang="el-GR"/>
          </a:p>
        </p:txBody>
      </p:sp>
      <p:grpSp>
        <p:nvGrpSpPr>
          <p:cNvPr id="2" name="1 - Ομάδα"/>
          <p:cNvGrpSpPr/>
          <p:nvPr/>
        </p:nvGrpSpPr>
        <p:grpSpPr>
          <a:xfrm>
            <a:off x="-19017" y="202408"/>
            <a:ext cx="9180548" cy="649224"/>
            <a:chOff x="-19045" y="216550"/>
            <a:chExt cx="9180548" cy="649224"/>
          </a:xfrm>
        </p:grpSpPr>
        <p:sp>
          <p:nvSpPr>
            <p:cNvPr id="12" name="11 - Ελεύθερη σχεδίαση"/>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 Ελεύθερη σχεδίαση"/>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4081" r:id="rId1"/>
    <p:sldLayoutId id="2147484082" r:id="rId2"/>
    <p:sldLayoutId id="2147484083" r:id="rId3"/>
    <p:sldLayoutId id="2147484084" r:id="rId4"/>
    <p:sldLayoutId id="2147484085" r:id="rId5"/>
    <p:sldLayoutId id="2147484086" r:id="rId6"/>
    <p:sldLayoutId id="2147484087" r:id="rId7"/>
    <p:sldLayoutId id="2147484088" r:id="rId8"/>
    <p:sldLayoutId id="2147484089" r:id="rId9"/>
    <p:sldLayoutId id="2147484090" r:id="rId10"/>
    <p:sldLayoutId id="214748409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14348" y="428605"/>
            <a:ext cx="7743852" cy="3153758"/>
          </a:xfrm>
        </p:spPr>
        <p:txBody>
          <a:bodyPr>
            <a:normAutofit fontScale="90000"/>
          </a:bodyPr>
          <a:lstStyle/>
          <a:p>
            <a:pPr algn="ctr"/>
            <a:r>
              <a:rPr lang="el-GR" dirty="0" smtClean="0">
                <a:solidFill>
                  <a:schemeClr val="bg2">
                    <a:lumMod val="20000"/>
                    <a:lumOff val="80000"/>
                  </a:schemeClr>
                </a:solidFill>
              </a:rPr>
              <a:t>Αναστολή, Σύμπτωμα και άγχος </a:t>
            </a:r>
            <a:br>
              <a:rPr lang="el-GR" dirty="0" smtClean="0">
                <a:solidFill>
                  <a:schemeClr val="bg2">
                    <a:lumMod val="20000"/>
                    <a:lumOff val="80000"/>
                  </a:schemeClr>
                </a:solidFill>
              </a:rPr>
            </a:br>
            <a:r>
              <a:rPr lang="el-GR" dirty="0" smtClean="0">
                <a:solidFill>
                  <a:schemeClr val="bg2">
                    <a:lumMod val="20000"/>
                    <a:lumOff val="80000"/>
                  </a:schemeClr>
                </a:solidFill>
              </a:rPr>
              <a:t/>
            </a:r>
            <a:br>
              <a:rPr lang="el-GR" dirty="0" smtClean="0">
                <a:solidFill>
                  <a:schemeClr val="bg2">
                    <a:lumMod val="20000"/>
                    <a:lumOff val="80000"/>
                  </a:schemeClr>
                </a:solidFill>
              </a:rPr>
            </a:br>
            <a:r>
              <a:rPr lang="en-US" dirty="0" smtClean="0">
                <a:solidFill>
                  <a:schemeClr val="bg2">
                    <a:lumMod val="20000"/>
                    <a:lumOff val="80000"/>
                  </a:schemeClr>
                </a:solidFill>
              </a:rPr>
              <a:t>Sigmund Freud</a:t>
            </a:r>
            <a:endParaRPr lang="el-GR" dirty="0">
              <a:solidFill>
                <a:schemeClr val="bg2">
                  <a:lumMod val="20000"/>
                  <a:lumOff val="80000"/>
                </a:schemeClr>
              </a:solidFill>
            </a:endParaRPr>
          </a:p>
        </p:txBody>
      </p:sp>
      <p:sp>
        <p:nvSpPr>
          <p:cNvPr id="3" name="2 - Υπότιτλος"/>
          <p:cNvSpPr>
            <a:spLocks noGrp="1"/>
          </p:cNvSpPr>
          <p:nvPr>
            <p:ph type="subTitle" idx="1"/>
          </p:nvPr>
        </p:nvSpPr>
        <p:spPr>
          <a:xfrm>
            <a:off x="0" y="5072074"/>
            <a:ext cx="8929718" cy="1643074"/>
          </a:xfrm>
        </p:spPr>
        <p:txBody>
          <a:bodyPr>
            <a:normAutofit fontScale="77500" lnSpcReduction="20000"/>
          </a:bodyPr>
          <a:lstStyle/>
          <a:p>
            <a:pPr algn="l"/>
            <a:r>
              <a:rPr lang="el-GR" dirty="0" smtClean="0"/>
              <a:t>Λαμπροπούλου Ελευθερία</a:t>
            </a:r>
          </a:p>
          <a:p>
            <a:pPr algn="l"/>
            <a:endParaRPr lang="el-GR" dirty="0" smtClean="0"/>
          </a:p>
          <a:p>
            <a:pPr algn="l"/>
            <a:r>
              <a:rPr lang="el-GR" dirty="0" smtClean="0"/>
              <a:t>Κατσαμπέρη </a:t>
            </a:r>
            <a:r>
              <a:rPr lang="el-GR" dirty="0" smtClean="0"/>
              <a:t>Μαρία</a:t>
            </a:r>
          </a:p>
          <a:p>
            <a:pPr algn="l"/>
            <a:r>
              <a:rPr lang="el-GR" dirty="0" smtClean="0"/>
              <a:t>			</a:t>
            </a:r>
          </a:p>
          <a:p>
            <a:pPr algn="l"/>
            <a:r>
              <a:rPr lang="el-GR" dirty="0" smtClean="0"/>
              <a:t>Δουρδουρά Χρύσα					Φεβρουάριος 2022</a:t>
            </a:r>
            <a:endParaRPr lang="el-GR" dirty="0" smtClean="0"/>
          </a:p>
          <a:p>
            <a:pPr algn="l"/>
            <a:endParaRPr lang="el-G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85720" y="214290"/>
            <a:ext cx="8401080" cy="6500858"/>
          </a:xfrm>
        </p:spPr>
        <p:txBody>
          <a:bodyPr>
            <a:normAutofit/>
          </a:bodyPr>
          <a:lstStyle/>
          <a:p>
            <a:endParaRPr lang="el-GR" sz="1800" dirty="0" smtClean="0"/>
          </a:p>
          <a:p>
            <a:r>
              <a:rPr lang="el-GR" sz="1800" dirty="0" smtClean="0"/>
              <a:t>β) </a:t>
            </a:r>
            <a:r>
              <a:rPr lang="el-GR" sz="1800" b="1" dirty="0" smtClean="0"/>
              <a:t>Άγχος από μετατροπή της λίμπιντο </a:t>
            </a:r>
          </a:p>
          <a:p>
            <a:endParaRPr lang="el-GR" sz="1800" dirty="0" smtClean="0"/>
          </a:p>
          <a:p>
            <a:pPr algn="just">
              <a:buNone/>
            </a:pPr>
            <a:r>
              <a:rPr lang="el-GR" sz="1800" dirty="0" smtClean="0"/>
              <a:t>	Σύμφωνα με την παλαιά άποψη θεωρήθηκε το άγχος ως μια γενική αντίδραση του </a:t>
            </a:r>
            <a:r>
              <a:rPr lang="el-GR" sz="1800" b="1" i="1" dirty="0" smtClean="0"/>
              <a:t>Εγώ</a:t>
            </a:r>
            <a:r>
              <a:rPr lang="el-GR" sz="1800" dirty="0" smtClean="0"/>
              <a:t> σε συνθήκες δυσαρέσκειας. Επομένως ήταν φυσικό να θεωρήσουμε ότι η λίμπιντο του απωθημένου </a:t>
            </a:r>
            <a:r>
              <a:rPr lang="el-GR" sz="1800" dirty="0" err="1" smtClean="0"/>
              <a:t>ορμικού</a:t>
            </a:r>
            <a:r>
              <a:rPr lang="el-GR" sz="1800" dirty="0" smtClean="0"/>
              <a:t> αισθήματος ήταν πηγή του άγχους. Η νέα άποψη έτεινε να καθιστά πηγή του άγχους το </a:t>
            </a:r>
            <a:r>
              <a:rPr lang="el-GR" sz="1800" b="1" i="1" dirty="0" smtClean="0"/>
              <a:t>Εγώ </a:t>
            </a:r>
            <a:r>
              <a:rPr lang="el-GR" sz="1800" dirty="0" smtClean="0"/>
              <a:t>δηλαδή έχουμε ή άγχος του </a:t>
            </a:r>
            <a:r>
              <a:rPr lang="el-GR" sz="1800" b="1" i="1" dirty="0" smtClean="0"/>
              <a:t>Εγώ</a:t>
            </a:r>
            <a:r>
              <a:rPr lang="el-GR" sz="1800" dirty="0" smtClean="0"/>
              <a:t> ή άγχος της </a:t>
            </a:r>
            <a:r>
              <a:rPr lang="el-GR" sz="1800" dirty="0" err="1" smtClean="0"/>
              <a:t>ενόρμησης</a:t>
            </a:r>
            <a:r>
              <a:rPr lang="el-GR" sz="1800" dirty="0" smtClean="0"/>
              <a:t> ( </a:t>
            </a:r>
            <a:r>
              <a:rPr lang="el-GR" sz="1800" b="1" i="1" dirty="0" smtClean="0"/>
              <a:t>του Αυτό</a:t>
            </a:r>
            <a:r>
              <a:rPr lang="el-GR" sz="1800" dirty="0" smtClean="0"/>
              <a:t>). Καθώς η ενέργεια που χρησιμοποιεί το Εγώ είναι </a:t>
            </a:r>
            <a:r>
              <a:rPr lang="el-GR" sz="1800" dirty="0" err="1" smtClean="0"/>
              <a:t>αποσεξουαλικοποιημένη</a:t>
            </a:r>
            <a:r>
              <a:rPr lang="el-GR" sz="1800" dirty="0" smtClean="0"/>
              <a:t>, αυτή η νέα άποψη χαλάρωσε και τη στενή σχέση μεταξύ άγχους και λίμπιντο.</a:t>
            </a:r>
          </a:p>
          <a:p>
            <a:pPr algn="just">
              <a:buNone/>
            </a:pPr>
            <a:endParaRPr lang="el-GR" sz="1800" dirty="0" smtClean="0"/>
          </a:p>
          <a:p>
            <a:pPr algn="just">
              <a:buNone/>
            </a:pPr>
            <a:r>
              <a:rPr lang="el-GR" sz="1800" dirty="0" smtClean="0"/>
              <a:t>	</a:t>
            </a:r>
          </a:p>
          <a:p>
            <a:pPr algn="just">
              <a:buNone/>
            </a:pPr>
            <a:r>
              <a:rPr lang="el-GR" sz="1800" dirty="0" smtClean="0"/>
              <a:t>	</a:t>
            </a:r>
          </a:p>
          <a:p>
            <a:pPr algn="just">
              <a:buNone/>
            </a:pPr>
            <a:r>
              <a:rPr lang="el-GR" sz="1800" dirty="0" smtClean="0"/>
              <a:t>	Από το επιχείρημα του </a:t>
            </a:r>
            <a:r>
              <a:rPr lang="en-US" sz="1800" dirty="0" smtClean="0"/>
              <a:t>Rank </a:t>
            </a:r>
            <a:r>
              <a:rPr lang="el-GR" sz="1800" dirty="0" smtClean="0"/>
              <a:t>ότι το συναίσθημα άγχους είναι συνέπεια του γεγονότος της γέννησης και επανάληψης της κατάστασης που βιώθηκε τότε ( ένα τραύμα), προχωρήσαμε πέρα από την αντίδραση άγχους στη κατάσταση κινδύνου που βρίσκεται πίσω της. Η γέννηση έγινε το πρότυπο όλων των μεταγενέστερων καταστάσεων κινδύνου που αντιμετώπιζε το άτομο στις νέες συνθήκες που αναδύονταν από τις αλλαγές στον τρόπο ζωής και την πρόοδο της ψυχικής ανάπτυξης. </a:t>
            </a:r>
            <a:endParaRPr lang="el-GR" sz="18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14282" y="214290"/>
            <a:ext cx="8472518" cy="6500858"/>
          </a:xfrm>
        </p:spPr>
        <p:txBody>
          <a:bodyPr>
            <a:normAutofit/>
          </a:bodyPr>
          <a:lstStyle/>
          <a:p>
            <a:endParaRPr lang="el-GR" sz="1800" dirty="0" smtClean="0"/>
          </a:p>
          <a:p>
            <a:endParaRPr lang="el-GR" sz="1800" dirty="0" smtClean="0"/>
          </a:p>
          <a:p>
            <a:pPr algn="just">
              <a:buNone/>
            </a:pPr>
            <a:r>
              <a:rPr lang="el-GR" sz="1800" dirty="0" smtClean="0"/>
              <a:t>	Το </a:t>
            </a:r>
            <a:r>
              <a:rPr lang="el-GR" sz="1800" dirty="0" smtClean="0"/>
              <a:t>άγχος της γέννησης ως μια συναισθηματική κατάσταση θα μπορούσε είτε να αναπαράγεται αυτόματα σε καταστάσεις που έμοιαζαν με την αρχική και συνεπώς να είναι μη σκόπιμη μορφή αντίδρασης και όχι σκόπιμη όπως ήταν στην πρώτη κατάσταση κινδύνου, είτε το </a:t>
            </a:r>
            <a:r>
              <a:rPr lang="el-GR" sz="1800" b="1" i="1" dirty="0" smtClean="0"/>
              <a:t>Εγώ </a:t>
            </a:r>
            <a:r>
              <a:rPr lang="el-GR" sz="1800" dirty="0" smtClean="0"/>
              <a:t>να αποκτά εξουσία πάνω σε αυτό το συναίσθημα και να αναπαραγάγει με δική του πρωτοβουλία, χρησιμοποιώντας το ως προειδοποίηση για τον κίνδυνο και μέσο αφύπνισης του μηχανισμού ηδονής – δυσαρέσκειας. </a:t>
            </a:r>
          </a:p>
          <a:p>
            <a:pPr algn="just"/>
            <a:endParaRPr lang="el-GR" sz="1800" dirty="0" smtClean="0"/>
          </a:p>
          <a:p>
            <a:pPr algn="just"/>
            <a:endParaRPr lang="el-GR" sz="1800" dirty="0" smtClean="0"/>
          </a:p>
          <a:p>
            <a:pPr algn="just"/>
            <a:endParaRPr lang="el-GR" sz="1800" dirty="0" smtClean="0"/>
          </a:p>
          <a:p>
            <a:pPr algn="just">
              <a:buNone/>
            </a:pPr>
            <a:r>
              <a:rPr lang="el-GR" sz="1800" dirty="0" smtClean="0"/>
              <a:t>	Αποδόθηκαν </a:t>
            </a:r>
            <a:r>
              <a:rPr lang="el-GR" sz="1800" dirty="0" smtClean="0"/>
              <a:t>στο άγχος δυο πηγές προέλευσης στη μεταγενέστερη ζωή: μία αθέλητη, αυτόματη και πάντα οικουμενικά αιτιολογημένη, η οποία προκύπτει όποτε δημιουργείται μια κατάσταση κινδύνου ανάλογη με εκείνη της γέννησης και μία που παράγεται από το </a:t>
            </a:r>
            <a:r>
              <a:rPr lang="el-GR" sz="1800" b="1" i="1" dirty="0" smtClean="0"/>
              <a:t>Εγώ </a:t>
            </a:r>
            <a:r>
              <a:rPr lang="el-GR" sz="1800" dirty="0" smtClean="0"/>
              <a:t>μόλις μια κατάσταση τέτοιου είδους απλώς και μόνο επίκειται να συμβεί, προκειμένου να αποφευχθεί. Στη δεύτερη περίπτωση το </a:t>
            </a:r>
            <a:r>
              <a:rPr lang="el-GR" sz="1800" b="1" i="1" dirty="0" smtClean="0"/>
              <a:t>Εγώ </a:t>
            </a:r>
            <a:r>
              <a:rPr lang="el-GR" sz="1800" dirty="0" smtClean="0"/>
              <a:t>υποτάχθηκε στο άγχος όπως σε έναν εμβολιασμό, πρόθυμο να υποστεί μια ελαφρά επίθεση της ασθένειας προκειμένου να αποφύγει την πλήρη της δύναμη. </a:t>
            </a:r>
            <a:endParaRPr lang="el-GR" sz="18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14282" y="214290"/>
            <a:ext cx="8472518" cy="6500858"/>
          </a:xfrm>
        </p:spPr>
        <p:txBody>
          <a:bodyPr>
            <a:normAutofit/>
          </a:bodyPr>
          <a:lstStyle/>
          <a:p>
            <a:endParaRPr lang="el-GR" sz="1800" dirty="0" smtClean="0"/>
          </a:p>
          <a:p>
            <a:endParaRPr lang="el-GR" sz="1800" dirty="0" smtClean="0"/>
          </a:p>
          <a:p>
            <a:r>
              <a:rPr lang="el-GR" sz="1800" dirty="0" smtClean="0"/>
              <a:t>γ) </a:t>
            </a:r>
            <a:r>
              <a:rPr lang="el-GR" sz="1800" b="1" dirty="0" smtClean="0"/>
              <a:t>Απώθηση και άμυνα</a:t>
            </a:r>
          </a:p>
          <a:p>
            <a:endParaRPr lang="el-GR" sz="1800" b="1" dirty="0" smtClean="0"/>
          </a:p>
          <a:p>
            <a:pPr algn="just">
              <a:buNone/>
            </a:pPr>
            <a:r>
              <a:rPr lang="el-GR" sz="1800" b="1" dirty="0" smtClean="0"/>
              <a:t>	</a:t>
            </a:r>
            <a:r>
              <a:rPr lang="el-GR" sz="1800" dirty="0" smtClean="0"/>
              <a:t>Ο όρος «διεργασία άμυνας » αντικαταστάθηκε με τον όρο « απώθηση» η σχέση όμως ανάμεσα στους δυο παρέμεινε ασαφής.  Είναι ωφέλιμο να ξαναγυρίσουμε στη παλαιά έννοια της άμυνας  χρησιμοποιώντας την ως γενικό χαρακτηρισμό για όλες τις τεχνικές που χρησιμοποιεί το </a:t>
            </a:r>
            <a:r>
              <a:rPr lang="el-GR" sz="1800" b="1" i="1" dirty="0" smtClean="0"/>
              <a:t>Εγώ</a:t>
            </a:r>
            <a:r>
              <a:rPr lang="el-GR" sz="1800" dirty="0" smtClean="0"/>
              <a:t> σε συγκρούσεις που μπορεί να οδηγήσουν σε μια νεύρωση.</a:t>
            </a:r>
          </a:p>
          <a:p>
            <a:pPr algn="just">
              <a:buNone/>
            </a:pPr>
            <a:endParaRPr lang="el-GR" sz="1800" b="1" dirty="0" smtClean="0"/>
          </a:p>
          <a:p>
            <a:pPr algn="just">
              <a:buNone/>
            </a:pPr>
            <a:r>
              <a:rPr lang="el-GR" sz="1800" dirty="0" smtClean="0"/>
              <a:t>	</a:t>
            </a:r>
          </a:p>
          <a:p>
            <a:pPr algn="just">
              <a:buNone/>
            </a:pPr>
            <a:r>
              <a:rPr lang="el-GR" sz="1800" dirty="0" smtClean="0"/>
              <a:t>	</a:t>
            </a:r>
          </a:p>
          <a:p>
            <a:pPr algn="just">
              <a:buNone/>
            </a:pPr>
            <a:r>
              <a:rPr lang="el-GR" sz="1800" dirty="0" smtClean="0"/>
              <a:t>	</a:t>
            </a:r>
          </a:p>
          <a:p>
            <a:pPr algn="just">
              <a:buNone/>
            </a:pPr>
            <a:r>
              <a:rPr lang="el-GR" sz="1800" dirty="0" smtClean="0"/>
              <a:t>	Τις πρώτες εμπειρίες μας πάνω στην απώθηση και το σχηματισμό συμπτωμάτων τις αποκομίσαμε από την υστερία. Ανακαλύψαμε ότι το περιεχόμενο αντίληψης βιωμάτων που δημιουργούν διέγερση και το </a:t>
            </a:r>
            <a:r>
              <a:rPr lang="el-GR" sz="1800" dirty="0" err="1" smtClean="0"/>
              <a:t>παραστασιακό</a:t>
            </a:r>
            <a:r>
              <a:rPr lang="el-GR" sz="1800" dirty="0" smtClean="0"/>
              <a:t> περιεχόμενο των παθογόνων δομών σκέψης ξεχνιούνται και αποκλείονται από την αναπαραγωγή στη μνήμη. </a:t>
            </a:r>
            <a:endParaRPr lang="el-GR" sz="18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85720" y="357166"/>
            <a:ext cx="8401080" cy="6286544"/>
          </a:xfrm>
        </p:spPr>
        <p:txBody>
          <a:bodyPr>
            <a:normAutofit/>
          </a:bodyPr>
          <a:lstStyle/>
          <a:p>
            <a:pPr algn="just"/>
            <a:endParaRPr lang="el-GR" sz="1800" dirty="0" smtClean="0"/>
          </a:p>
          <a:p>
            <a:pPr algn="just">
              <a:buNone/>
            </a:pPr>
            <a:r>
              <a:rPr lang="el-GR" sz="1800" dirty="0" smtClean="0"/>
              <a:t>	Συνεπώς</a:t>
            </a:r>
            <a:r>
              <a:rPr lang="el-GR" sz="1800" dirty="0" smtClean="0"/>
              <a:t>, ο αποκλεισμός από τη συνείδηση αποτελούσε βασικό χαρακτηριστικό της υστερικής απώθησης. Στη ψυχαναγκαστική νεύρωση τα παθογόνα συμβάντα δεν ξεχνιούνται αλλά παραμένουν συνειδητά με έναν τρόπο  «απομονωμένα»  ώστε να επιτυγχάνεται σχεδόν το ίδιο αποτέλεσμα όπως στην υστερική αμνησία.</a:t>
            </a:r>
          </a:p>
          <a:p>
            <a:pPr algn="just"/>
            <a:endParaRPr lang="el-GR" sz="1800" dirty="0" smtClean="0"/>
          </a:p>
          <a:p>
            <a:pPr algn="just"/>
            <a:endParaRPr lang="el-GR" sz="1800" dirty="0" smtClean="0"/>
          </a:p>
          <a:p>
            <a:pPr algn="just"/>
            <a:endParaRPr lang="el-GR" sz="1800" dirty="0" smtClean="0"/>
          </a:p>
          <a:p>
            <a:pPr algn="just"/>
            <a:endParaRPr lang="el-GR" sz="1800" dirty="0" smtClean="0"/>
          </a:p>
          <a:p>
            <a:pPr algn="just"/>
            <a:endParaRPr lang="el-GR" sz="1800" dirty="0" smtClean="0"/>
          </a:p>
          <a:p>
            <a:pPr algn="just"/>
            <a:endParaRPr lang="el-GR" sz="1800" dirty="0" smtClean="0"/>
          </a:p>
          <a:p>
            <a:pPr algn="just">
              <a:buNone/>
            </a:pPr>
            <a:r>
              <a:rPr lang="el-GR" sz="1800" dirty="0" smtClean="0"/>
              <a:t>	Έρευνες </a:t>
            </a:r>
            <a:r>
              <a:rPr lang="el-GR" sz="1800" dirty="0" smtClean="0"/>
              <a:t>δίδαξαν ότι στη ψυχαναγκαστική νεύρωση λαμβάνει χώρα μια </a:t>
            </a:r>
            <a:r>
              <a:rPr lang="el-GR" sz="1800" dirty="0" err="1" smtClean="0"/>
              <a:t>επαναστροφή</a:t>
            </a:r>
            <a:r>
              <a:rPr lang="el-GR" sz="1800" dirty="0" smtClean="0"/>
              <a:t> των </a:t>
            </a:r>
            <a:r>
              <a:rPr lang="el-GR" sz="1800" dirty="0" err="1" smtClean="0"/>
              <a:t>ορμικών</a:t>
            </a:r>
            <a:r>
              <a:rPr lang="el-GR" sz="1800" dirty="0" smtClean="0"/>
              <a:t> αισθημάτων σε μια προηγούμενη φάση της λίμπιντο λόγω της αντίθεσης του </a:t>
            </a:r>
            <a:r>
              <a:rPr lang="el-GR" sz="1800" b="1" i="1" dirty="0" smtClean="0"/>
              <a:t>Εγώ </a:t>
            </a:r>
            <a:r>
              <a:rPr lang="el-GR" sz="1800" dirty="0" smtClean="0"/>
              <a:t>και ότι αυτή η </a:t>
            </a:r>
            <a:r>
              <a:rPr lang="el-GR" sz="1800" dirty="0" err="1" smtClean="0"/>
              <a:t>επαναστροφή</a:t>
            </a:r>
            <a:r>
              <a:rPr lang="el-GR" sz="1800" dirty="0" smtClean="0"/>
              <a:t> δρα με την ίδια λογική όπως η απώθηση, παρόλο που δεν καθιστά περιττή την τελευταία. Επιπλέον, είδαμε ότι η </a:t>
            </a:r>
            <a:r>
              <a:rPr lang="el-GR" sz="1800" dirty="0" err="1" smtClean="0"/>
              <a:t>αντεπένδυση</a:t>
            </a:r>
            <a:r>
              <a:rPr lang="el-GR" sz="1800" dirty="0" smtClean="0"/>
              <a:t>, η οποία υποθέτουμε ότι υπάρχει και στην υστερία, στην ψυχαναγκαστική νεύρωση διαδραματίζει ιδιαίτερα σημαντικό ρόλο στην προστασία του </a:t>
            </a:r>
            <a:r>
              <a:rPr lang="el-GR" sz="1800" b="1" i="1" dirty="0" smtClean="0"/>
              <a:t>Εγώ </a:t>
            </a:r>
            <a:r>
              <a:rPr lang="el-GR" sz="1800" dirty="0" smtClean="0"/>
              <a:t>δημιουργώντας μια αντιδραστική μεταβλητή σε αυτό.</a:t>
            </a:r>
          </a:p>
          <a:p>
            <a:pPr algn="just"/>
            <a:endParaRPr lang="el-GR" sz="1800" dirty="0" smtClean="0"/>
          </a:p>
          <a:p>
            <a:pPr algn="just"/>
            <a:endParaRPr lang="el-GR" sz="18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14282" y="142852"/>
            <a:ext cx="8472518" cy="6500858"/>
          </a:xfrm>
        </p:spPr>
        <p:txBody>
          <a:bodyPr>
            <a:normAutofit/>
          </a:bodyPr>
          <a:lstStyle/>
          <a:p>
            <a:endParaRPr lang="el-GR" sz="1800" dirty="0" smtClean="0"/>
          </a:p>
          <a:p>
            <a:pPr algn="just">
              <a:buNone/>
            </a:pPr>
            <a:r>
              <a:rPr lang="el-GR" sz="1800" dirty="0" smtClean="0"/>
              <a:t>	</a:t>
            </a:r>
          </a:p>
          <a:p>
            <a:pPr algn="just">
              <a:buNone/>
            </a:pPr>
            <a:endParaRPr lang="el-GR" sz="1800" dirty="0" smtClean="0"/>
          </a:p>
          <a:p>
            <a:pPr algn="just">
              <a:lnSpc>
                <a:spcPct val="150000"/>
              </a:lnSpc>
              <a:buNone/>
            </a:pPr>
            <a:r>
              <a:rPr lang="el-GR" sz="1800" dirty="0" smtClean="0"/>
              <a:t>	Ακόμη προσέξαμε μια διεργασία «απομόνωσης» η οποία δημιουργεί μια άμεση εκδήλωση συμπτωμάτων, καθώς και μια μαγική διεργασία που μπορεί να χαρακτηριστεί μαγική, αυτή της «αναίρεσης ενός γεγονότος», μια διεργασία με σκοπό αναμφίβολα την άρνηση, η οποία όμως δεν έχει πλέον καμιά ομοιότητα με τη διεργασία της «απώθησης». </a:t>
            </a:r>
          </a:p>
          <a:p>
            <a:pPr algn="just">
              <a:lnSpc>
                <a:spcPct val="150000"/>
              </a:lnSpc>
              <a:buNone/>
            </a:pPr>
            <a:endParaRPr lang="el-GR" sz="1800" dirty="0" smtClean="0"/>
          </a:p>
          <a:p>
            <a:pPr algn="just">
              <a:lnSpc>
                <a:spcPct val="150000"/>
              </a:lnSpc>
              <a:buNone/>
            </a:pPr>
            <a:r>
              <a:rPr lang="el-GR" sz="1800" dirty="0" smtClean="0"/>
              <a:t>	</a:t>
            </a:r>
          </a:p>
          <a:p>
            <a:pPr algn="just">
              <a:lnSpc>
                <a:spcPct val="150000"/>
              </a:lnSpc>
              <a:buNone/>
            </a:pPr>
            <a:r>
              <a:rPr lang="el-GR" sz="1800" dirty="0" smtClean="0"/>
              <a:t>	Η έννοια της άμυνας μπορεί να συνοψίσει όλες αυτές τις διεργασίες που έχουν την ίδια πρόθεση – προστασία του </a:t>
            </a:r>
            <a:r>
              <a:rPr lang="el-GR" sz="1800" b="1" i="1" dirty="0" smtClean="0"/>
              <a:t>Εγώ </a:t>
            </a:r>
            <a:r>
              <a:rPr lang="el-GR" sz="1800" dirty="0" smtClean="0"/>
              <a:t>από τις </a:t>
            </a:r>
            <a:r>
              <a:rPr lang="el-GR" sz="1800" dirty="0" err="1" smtClean="0"/>
              <a:t>ορμικές</a:t>
            </a:r>
            <a:r>
              <a:rPr lang="el-GR" sz="1800" dirty="0" smtClean="0"/>
              <a:t> αξιώσεις – και να τις εντάξουμε στο πλαίσιο της απώθησης ως ειδική περίπτωση.</a:t>
            </a:r>
            <a:endParaRPr lang="el-GR" sz="18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14282" y="142852"/>
            <a:ext cx="8472518" cy="6572296"/>
          </a:xfrm>
        </p:spPr>
        <p:txBody>
          <a:bodyPr>
            <a:normAutofit/>
          </a:bodyPr>
          <a:lstStyle/>
          <a:p>
            <a:endParaRPr lang="el-GR" sz="1800" dirty="0" smtClean="0"/>
          </a:p>
          <a:p>
            <a:endParaRPr lang="el-GR" sz="1800" u="sng" dirty="0" smtClean="0"/>
          </a:p>
          <a:p>
            <a:pPr>
              <a:buNone/>
            </a:pPr>
            <a:r>
              <a:rPr lang="el-GR" sz="1800" u="sng" dirty="0" smtClean="0"/>
              <a:t>Β.  Συμπληρωματικές παρατηρήσεις για το  άγχος </a:t>
            </a:r>
          </a:p>
          <a:p>
            <a:endParaRPr lang="el-GR" sz="1800" u="sng" dirty="0" smtClean="0"/>
          </a:p>
          <a:p>
            <a:pPr algn="just">
              <a:buNone/>
            </a:pPr>
            <a:r>
              <a:rPr lang="el-GR" sz="1800" dirty="0" smtClean="0"/>
              <a:t>	Το </a:t>
            </a:r>
            <a:r>
              <a:rPr lang="el-GR" sz="1800" dirty="0" smtClean="0"/>
              <a:t>άγχος έχει ξεκάθαρη σχέση με τη προσμονή, είναι το άγχος μπροστά σε κάτι. Έχει ένα χαρακτήρα ασάφειας και απουσίας αντικειμένου, ακριβολογώντας χρησιμοποιούμε τη λέξη « φόβος» και όχι « άγχος » όταν το συναίσθημα έχει βρει κάποιο αντικείμενο. Επιπλέον, εκτός από τη σχέση του με τον κίνδυνο, το άγχος έχει σχέση με τη νεύρωση μια σχέση που προσπαθούμε να αποσαφηνίσουμε καιρό. </a:t>
            </a:r>
          </a:p>
          <a:p>
            <a:pPr algn="just">
              <a:buNone/>
            </a:pPr>
            <a:r>
              <a:rPr lang="el-GR" sz="1800" dirty="0" smtClean="0"/>
              <a:t>	Τέλος, πρέπει να εκτιμηθεί σε βάθος η διαφορά μεταξύ άγχους ενώπιον της πραγματικότητας και νευρωτικού άγχους.  </a:t>
            </a:r>
          </a:p>
          <a:p>
            <a:pPr algn="just">
              <a:buNone/>
            </a:pPr>
            <a:endParaRPr lang="el-GR" sz="1800" dirty="0" smtClean="0"/>
          </a:p>
          <a:p>
            <a:pPr algn="just">
              <a:buNone/>
            </a:pPr>
            <a:endParaRPr lang="el-GR" sz="1800" dirty="0" smtClean="0"/>
          </a:p>
          <a:p>
            <a:pPr algn="just">
              <a:buNone/>
            </a:pPr>
            <a:endParaRPr lang="el-GR" sz="1800" dirty="0" smtClean="0"/>
          </a:p>
          <a:p>
            <a:pPr algn="just">
              <a:buNone/>
            </a:pPr>
            <a:r>
              <a:rPr lang="el-GR" sz="1800" dirty="0" smtClean="0"/>
              <a:t>	Ο αντικειμενικός κίνδυνος είναι ένας κίνδυνος που γνωρίζουμε, και το άγχος ενώπιον της πραγματικότητας είναι άγχος μπροστά σε έναν τέτοιο γνωστό κίνδυνο. Το νευρωτικό  άγχος είναι άγχος μπροστά σε έναν άγνωστο κίνδυνο. Στον αντικειμενικό κίνδυνο αναπτύσσονται δυο αντιδράσεις: η συναισθηματική, το ξέσπασμα δηλαδή του άγχους, και η πράξη προστασίας. Πιθανότατα γίνεται το ίδιο και στην περίπτωση του </a:t>
            </a:r>
            <a:r>
              <a:rPr lang="el-GR" sz="1800" dirty="0" err="1" smtClean="0"/>
              <a:t>ορμικού</a:t>
            </a:r>
            <a:r>
              <a:rPr lang="el-GR" sz="1800" dirty="0" smtClean="0"/>
              <a:t> κινδύνου.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14282" y="142852"/>
            <a:ext cx="8472518" cy="6500858"/>
          </a:xfrm>
        </p:spPr>
        <p:txBody>
          <a:bodyPr>
            <a:normAutofit lnSpcReduction="10000"/>
          </a:bodyPr>
          <a:lstStyle/>
          <a:p>
            <a:pPr algn="just">
              <a:lnSpc>
                <a:spcPct val="120000"/>
              </a:lnSpc>
              <a:buNone/>
            </a:pPr>
            <a:endParaRPr lang="el-GR" sz="1800" dirty="0" smtClean="0"/>
          </a:p>
          <a:p>
            <a:pPr algn="just">
              <a:lnSpc>
                <a:spcPct val="110000"/>
              </a:lnSpc>
              <a:buNone/>
            </a:pPr>
            <a:r>
              <a:rPr lang="el-GR" sz="1800" dirty="0" smtClean="0"/>
              <a:t>	Δυο αντιδράσεις μπορούν να συνεργαστούν με σκόπιμο τρόπο, με τη μια να δίνει το σήμα για την εμφάνιση της άλλης. Μπορούν όμως και να συμπεριφέρονται και με μη σκόπιμο τρόπο: μπορεί να δημιουργηθεί αγχώδης παράλυση ή η μια αντίδραση να εξαπλωθεί σε κόστος της άλλης. </a:t>
            </a:r>
          </a:p>
          <a:p>
            <a:pPr algn="just">
              <a:lnSpc>
                <a:spcPct val="110000"/>
              </a:lnSpc>
              <a:buNone/>
            </a:pPr>
            <a:endParaRPr lang="el-GR" sz="1800" dirty="0" smtClean="0"/>
          </a:p>
          <a:p>
            <a:pPr algn="just">
              <a:lnSpc>
                <a:spcPct val="110000"/>
              </a:lnSpc>
              <a:buNone/>
            </a:pPr>
            <a:endParaRPr lang="el-GR" sz="1800" dirty="0" smtClean="0"/>
          </a:p>
          <a:p>
            <a:pPr algn="just">
              <a:lnSpc>
                <a:spcPct val="110000"/>
              </a:lnSpc>
              <a:buNone/>
            </a:pPr>
            <a:r>
              <a:rPr lang="el-GR" sz="1800" dirty="0" smtClean="0"/>
              <a:t>	</a:t>
            </a:r>
          </a:p>
          <a:p>
            <a:pPr algn="just">
              <a:lnSpc>
                <a:spcPct val="110000"/>
              </a:lnSpc>
              <a:buNone/>
            </a:pPr>
            <a:r>
              <a:rPr lang="el-GR" sz="1800" dirty="0" smtClean="0"/>
              <a:t>	Υπάρχουν περιπτώσεις κατά τις οποίες τα χαρακτηριστικά του άγχους ενώπιον της πραγματικότητας και του νευρωτικού  άγχους εμφανίζονται αναμεμειγμένα. Ο κίνδυνος είναι γνωστός και αντικειμενικός, αλλά το άγχος μπροστά σ’ αυτόν είναι υπερβολικά μεγάλο, μεγαλύτερο απ ότι θα έπρεπε κατά τη κρίση μας (αυτό μαρτυρά το νευρωτικό στοιχείο).</a:t>
            </a:r>
          </a:p>
          <a:p>
            <a:pPr algn="just">
              <a:lnSpc>
                <a:spcPct val="110000"/>
              </a:lnSpc>
              <a:buNone/>
            </a:pPr>
            <a:endParaRPr lang="el-GR" sz="1800" dirty="0" smtClean="0"/>
          </a:p>
          <a:p>
            <a:pPr algn="just">
              <a:lnSpc>
                <a:spcPct val="110000"/>
              </a:lnSpc>
              <a:buNone/>
            </a:pPr>
            <a:endParaRPr lang="el-GR" sz="1800" dirty="0" smtClean="0"/>
          </a:p>
          <a:p>
            <a:pPr algn="just">
              <a:lnSpc>
                <a:spcPct val="110000"/>
              </a:lnSpc>
              <a:buNone/>
            </a:pPr>
            <a:endParaRPr lang="el-GR" sz="1800" dirty="0" smtClean="0"/>
          </a:p>
          <a:p>
            <a:pPr algn="just">
              <a:lnSpc>
                <a:spcPct val="110000"/>
              </a:lnSpc>
              <a:buNone/>
            </a:pPr>
            <a:r>
              <a:rPr lang="el-GR" sz="1800" dirty="0" smtClean="0"/>
              <a:t>	Πρόοδος συντελείται όταν αναρωτιόμαστε για τον πυρήνα και τη σημασία της κατάστασης κινδύνου που συνίσταται στην εκτίμηση των δυνάμεων μας σε σύγκριση με το μέγεθος του κινδύνου και στην ομολογία της ανημποριάς μας έναντι αυτού ( φυσική ανημποριά -  αντικειμενικός κίνδυνος, ψυχική ανημποριά – </a:t>
            </a:r>
            <a:r>
              <a:rPr lang="el-GR" sz="1800" dirty="0" err="1" smtClean="0"/>
              <a:t>ορμικός</a:t>
            </a:r>
            <a:r>
              <a:rPr lang="el-GR" sz="1800" dirty="0" smtClean="0"/>
              <a:t> κίνδυνος). </a:t>
            </a:r>
          </a:p>
          <a:p>
            <a:pPr algn="just">
              <a:lnSpc>
                <a:spcPct val="120000"/>
              </a:lnSpc>
              <a:buNone/>
            </a:pPr>
            <a:endParaRPr lang="el-GR" sz="1800" dirty="0" smtClean="0"/>
          </a:p>
          <a:p>
            <a:endParaRPr lang="el-GR" sz="18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42844" y="285728"/>
            <a:ext cx="8543956" cy="6429420"/>
          </a:xfrm>
        </p:spPr>
        <p:txBody>
          <a:bodyPr/>
          <a:lstStyle/>
          <a:p>
            <a:pPr algn="just"/>
            <a:endParaRPr lang="el-GR" sz="1800" dirty="0" smtClean="0"/>
          </a:p>
          <a:p>
            <a:pPr algn="just"/>
            <a:r>
              <a:rPr lang="el-GR" sz="1800" dirty="0" smtClean="0"/>
              <a:t>Η κρίση μας καθοδηγείται από τις πραγματικές εμπειρίες που έχουμε βιώσει. Το άτομο θα έχει κάνει ένα σημαντικό βήμα στην ικανότητα για αυτοσυντήρηση αν μπορεί να προβλέπει και να αναμένει μια τέτοια τραυματική κατάσταση ανημποριάς αντί να περιμένει απλώς να συμβεί. Σ’ αυτή τη κατάσταση δίνεται το εξής σήμα: «αναμένω ότι θα προκύψει μια κατάσταση ανημποριάς » ή «η παρούσα κατάσταση μου θυμίζει μια τραυματική εμπειρία που βίωσα παλιότερα. Γι’ αυτό θα προλάβω αυτό το τραύμα και θα συμπεριφερθώ σαν να ήταν ήδη παρόν όσον είναι ακόμη καιρός να το αποφύγω»</a:t>
            </a:r>
          </a:p>
          <a:p>
            <a:pPr algn="just"/>
            <a:endParaRPr lang="el-GR" sz="1800" dirty="0" smtClean="0"/>
          </a:p>
          <a:p>
            <a:pPr algn="just"/>
            <a:endParaRPr lang="el-GR" sz="1800" dirty="0" smtClean="0"/>
          </a:p>
          <a:p>
            <a:pPr algn="just"/>
            <a:endParaRPr lang="el-GR" sz="1800" dirty="0" smtClean="0"/>
          </a:p>
          <a:p>
            <a:pPr algn="just"/>
            <a:endParaRPr lang="el-GR" sz="1800" dirty="0" smtClean="0"/>
          </a:p>
          <a:p>
            <a:pPr algn="just"/>
            <a:endParaRPr lang="el-GR" sz="1800" dirty="0" smtClean="0"/>
          </a:p>
          <a:p>
            <a:pPr algn="just"/>
            <a:r>
              <a:rPr lang="el-GR" sz="1800" dirty="0" smtClean="0"/>
              <a:t>Συνεπώς, το άγχος είναι αφενός η προσμονή του τραύματος, αφετέρου μια ήπια επανάληψη αυτού. Η σχέση του με την προσμονή ανήκει στην κατάσταση κινδύνου, ενώ η ασάφεια και η απουσία αντικειμένου ανήκουν στην τραυματική κατάσταση της ανημποριάς που αναμένεται κατά τη κατάσταση κινδύνου, που είναι η αναγνωρισμένη ενθυμούμενη και αναμενόμενη κατάσταση ανημποριάς. </a:t>
            </a:r>
            <a:endParaRPr lang="el-G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14282" y="214290"/>
            <a:ext cx="8472518" cy="6500858"/>
          </a:xfrm>
        </p:spPr>
        <p:txBody>
          <a:bodyPr>
            <a:normAutofit/>
          </a:bodyPr>
          <a:lstStyle/>
          <a:p>
            <a:endParaRPr lang="el-GR" sz="1800" dirty="0" smtClean="0"/>
          </a:p>
          <a:p>
            <a:pPr algn="just"/>
            <a:endParaRPr lang="el-GR" sz="1800" dirty="0" smtClean="0"/>
          </a:p>
          <a:p>
            <a:pPr algn="just"/>
            <a:r>
              <a:rPr lang="el-GR" sz="1800" dirty="0" smtClean="0"/>
              <a:t>Το άγχος είναι η πρωταρχική αντίδραση στην ανημποριά μπροστά στο τραύμα και αναπαράγεται αργότερα ως σήμα για βοήθεια στην κατάσταση του κινδύνου. Το </a:t>
            </a:r>
            <a:r>
              <a:rPr lang="el-GR" sz="1800" b="1" i="1" dirty="0" smtClean="0"/>
              <a:t>Εγώ</a:t>
            </a:r>
            <a:r>
              <a:rPr lang="el-GR" sz="1800" dirty="0" smtClean="0"/>
              <a:t>, το οποίο βίωσε παθητικά το τραύμα, το επαναλαμβάνει τώρα ενεργά σε μια αποδυναμωμένη  εκδοχή του, με την ελπίδα να μπορέσει να κατευθύνει τη πορεία του.</a:t>
            </a:r>
          </a:p>
          <a:p>
            <a:pPr algn="just"/>
            <a:endParaRPr lang="el-GR" sz="1800" dirty="0" smtClean="0"/>
          </a:p>
          <a:p>
            <a:pPr algn="just">
              <a:buNone/>
            </a:pPr>
            <a:endParaRPr lang="el-GR" sz="1800" dirty="0" smtClean="0"/>
          </a:p>
          <a:p>
            <a:pPr algn="just">
              <a:buNone/>
            </a:pPr>
            <a:r>
              <a:rPr lang="el-GR" sz="1800" dirty="0" smtClean="0"/>
              <a:t>	</a:t>
            </a:r>
          </a:p>
          <a:p>
            <a:pPr algn="just">
              <a:buNone/>
            </a:pPr>
            <a:r>
              <a:rPr lang="el-GR" sz="1800" dirty="0" smtClean="0"/>
              <a:t>	</a:t>
            </a:r>
          </a:p>
          <a:p>
            <a:pPr algn="just"/>
            <a:endParaRPr lang="el-GR" sz="1800" dirty="0" smtClean="0"/>
          </a:p>
          <a:p>
            <a:pPr algn="just"/>
            <a:r>
              <a:rPr lang="el-GR" sz="1800" dirty="0" smtClean="0"/>
              <a:t>Φαίνεται να υπάρχει μια ιδιαίτερη  στενή σχέση μεταξύ άγχους και νεύρωσης καθώς το </a:t>
            </a:r>
            <a:r>
              <a:rPr lang="el-GR" sz="1800" b="1" i="1" dirty="0" smtClean="0"/>
              <a:t>Εγώ</a:t>
            </a:r>
            <a:r>
              <a:rPr lang="el-GR" sz="1800" dirty="0" smtClean="0"/>
              <a:t>, με τη βοήθεια της αντίδρασης άγχους, αμύνεται εξίσου έναντι του </a:t>
            </a:r>
            <a:r>
              <a:rPr lang="el-GR" sz="1800" dirty="0" err="1" smtClean="0"/>
              <a:t>ορμικού</a:t>
            </a:r>
            <a:r>
              <a:rPr lang="el-GR" sz="1800" dirty="0" smtClean="0"/>
              <a:t> κινδύνου όσο και του εξωτερικού αντικειμενικού κινδύνου, ότι όμως αυτή η κατεύθυνση της αμυντικής δραστηριότητας καταλήγει σε νεύρωση λόγω μιας ατέλειας του ψυχικού μηχανισμού. Η </a:t>
            </a:r>
            <a:r>
              <a:rPr lang="el-GR" sz="1800" dirty="0" err="1" smtClean="0"/>
              <a:t>ορμική</a:t>
            </a:r>
            <a:r>
              <a:rPr lang="el-GR" sz="1800" dirty="0" smtClean="0"/>
              <a:t> αξίωση γίνεται (εσωτερικός) κίνδυνος επειδή η ικανοποίηση της θα εισήγαγε έναν εξωτερικό κίνδυνο, - αυτός ο εσωτερικός κίνδυνος εκπροσωπεί έναν εξωτερικό </a:t>
            </a:r>
            <a:r>
              <a:rPr lang="el-GR" sz="1800" dirty="0" smtClean="0"/>
              <a:t>-.</a:t>
            </a:r>
            <a:endParaRPr lang="el-GR" sz="1800" dirty="0" smtClean="0"/>
          </a:p>
          <a:p>
            <a:pPr algn="just">
              <a:buNone/>
            </a:pPr>
            <a:endParaRPr lang="el-GR" sz="1800" dirty="0" smtClean="0"/>
          </a:p>
          <a:p>
            <a:pPr algn="just">
              <a:buNone/>
            </a:pPr>
            <a:endParaRPr lang="el-GR" sz="1800" dirty="0" smtClean="0"/>
          </a:p>
          <a:p>
            <a:pPr algn="just">
              <a:buNone/>
            </a:pPr>
            <a:endParaRPr lang="el-GR" sz="1800" dirty="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14282" y="142852"/>
            <a:ext cx="8301038" cy="6572296"/>
          </a:xfrm>
        </p:spPr>
        <p:txBody>
          <a:bodyPr>
            <a:normAutofit/>
          </a:bodyPr>
          <a:lstStyle/>
          <a:p>
            <a:endParaRPr lang="el-GR" sz="1800" dirty="0" smtClean="0"/>
          </a:p>
          <a:p>
            <a:pPr algn="just">
              <a:lnSpc>
                <a:spcPct val="150000"/>
              </a:lnSpc>
            </a:pPr>
            <a:endParaRPr lang="el-GR" sz="1800" dirty="0" smtClean="0"/>
          </a:p>
          <a:p>
            <a:pPr algn="just">
              <a:lnSpc>
                <a:spcPct val="150000"/>
              </a:lnSpc>
              <a:buNone/>
            </a:pPr>
            <a:r>
              <a:rPr lang="el-GR" sz="1800" dirty="0" smtClean="0"/>
              <a:t>	Από την άλλη πλευρά, και ο εξωτερικός (αντικειμενικός) κίνδυνος πρέπει να βρήκε κάποια εσωτερίκευση αφού έγινε σημαντικός για το </a:t>
            </a:r>
            <a:r>
              <a:rPr lang="el-GR" sz="1800" b="1" i="1" dirty="0" smtClean="0"/>
              <a:t>Εγώ</a:t>
            </a:r>
            <a:r>
              <a:rPr lang="el-GR" sz="1800" dirty="0" smtClean="0"/>
              <a:t>,</a:t>
            </a:r>
            <a:r>
              <a:rPr lang="el-GR" sz="1800" b="1" i="1" dirty="0" smtClean="0"/>
              <a:t> </a:t>
            </a:r>
            <a:r>
              <a:rPr lang="el-GR" sz="1800" dirty="0" smtClean="0"/>
              <a:t>πρέπει να αναγνωρίστηκε ότι έχει σχέση με κάποια βιωμένη κατάσταση ανημποριάς.  Ίσως να συμβαίνει συχνά μια κατάσταση κινδύνου, παρόλο που εκτιμάται ορθά ως τέτοια, να προσθέτει στο αντικειμενικό άγχος ένα κομμάτι </a:t>
            </a:r>
            <a:r>
              <a:rPr lang="el-GR" sz="1800" dirty="0" err="1" smtClean="0"/>
              <a:t>ορμικού</a:t>
            </a:r>
            <a:r>
              <a:rPr lang="el-GR" sz="1800" dirty="0" smtClean="0"/>
              <a:t> άγχους.</a:t>
            </a:r>
          </a:p>
          <a:p>
            <a:pPr algn="just">
              <a:lnSpc>
                <a:spcPct val="150000"/>
              </a:lnSpc>
              <a:buNone/>
            </a:pPr>
            <a:endParaRPr lang="el-GR" sz="1800" dirty="0" smtClean="0"/>
          </a:p>
          <a:p>
            <a:pPr algn="just">
              <a:lnSpc>
                <a:spcPct val="150000"/>
              </a:lnSpc>
              <a:buNone/>
            </a:pPr>
            <a:r>
              <a:rPr lang="el-GR" sz="1800" dirty="0" smtClean="0"/>
              <a:t>	</a:t>
            </a:r>
          </a:p>
          <a:p>
            <a:pPr algn="just">
              <a:lnSpc>
                <a:spcPct val="150000"/>
              </a:lnSpc>
              <a:buNone/>
            </a:pPr>
            <a:r>
              <a:rPr lang="el-GR" sz="1800" dirty="0" smtClean="0"/>
              <a:t>	 Έτσι, η </a:t>
            </a:r>
            <a:r>
              <a:rPr lang="el-GR" sz="1800" dirty="0" err="1" smtClean="0"/>
              <a:t>ορμική</a:t>
            </a:r>
            <a:r>
              <a:rPr lang="el-GR" sz="1800" dirty="0" smtClean="0"/>
              <a:t> αξίωση, η ικανοποίηση της οποίας τρομάζει το </a:t>
            </a:r>
            <a:r>
              <a:rPr lang="el-GR" sz="1800" b="1" i="1" dirty="0" smtClean="0"/>
              <a:t>Εγώ</a:t>
            </a:r>
            <a:r>
              <a:rPr lang="el-GR" sz="1800" dirty="0" smtClean="0"/>
              <a:t>, είναι μαζοχιστική: η </a:t>
            </a:r>
            <a:r>
              <a:rPr lang="el-GR" sz="1800" dirty="0" err="1" smtClean="0"/>
              <a:t>ενόρμηση</a:t>
            </a:r>
            <a:r>
              <a:rPr lang="el-GR" sz="1800" dirty="0" smtClean="0"/>
              <a:t> καταστροφής που στρέφεται ενάντια στο ίδιο το άτομο. Αυτή η προσθήκη εξηγεί τις περιπτώσεις στις οποίες οι αντιδράσεις άγχους είναι υπερβολικές, άσκοπες ή δρουν παραλυτικά (οι </a:t>
            </a:r>
            <a:r>
              <a:rPr lang="el-GR" sz="1800" dirty="0" err="1" smtClean="0"/>
              <a:t>υψοφοβίες</a:t>
            </a:r>
            <a:r>
              <a:rPr lang="el-GR" sz="1800" dirty="0" smtClean="0"/>
              <a:t>  θα μπορούσαν να έχουν μια τέτοια προέλευση).</a:t>
            </a:r>
          </a:p>
          <a:p>
            <a:pPr algn="just"/>
            <a:endParaRPr lang="el-GR" sz="1800" dirty="0" smtClean="0"/>
          </a:p>
          <a:p>
            <a:pPr algn="just"/>
            <a:endParaRPr lang="el-GR" sz="1800" dirty="0" smtClean="0"/>
          </a:p>
          <a:p>
            <a:pPr algn="just"/>
            <a:endParaRPr lang="el-GR" sz="1800" dirty="0" smtClean="0"/>
          </a:p>
          <a:p>
            <a:pPr algn="just"/>
            <a:endParaRPr lang="el-GR" sz="18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214282" y="0"/>
            <a:ext cx="8472518" cy="6572272"/>
          </a:xfrm>
        </p:spPr>
        <p:txBody>
          <a:bodyPr>
            <a:normAutofit lnSpcReduction="10000"/>
          </a:bodyPr>
          <a:lstStyle/>
          <a:p>
            <a:pPr algn="just"/>
            <a:endParaRPr lang="el-GR" sz="1800" dirty="0" smtClean="0"/>
          </a:p>
          <a:p>
            <a:pPr lvl="8">
              <a:buNone/>
            </a:pPr>
            <a:endParaRPr lang="el-GR" sz="2000" b="1" dirty="0" smtClean="0"/>
          </a:p>
          <a:p>
            <a:pPr lvl="8" algn="r">
              <a:buNone/>
            </a:pPr>
            <a:r>
              <a:rPr lang="el-GR" sz="2000" b="1" dirty="0" smtClean="0">
                <a:latin typeface="Arial" pitchFamily="34" charset="0"/>
                <a:cs typeface="Arial" pitchFamily="34" charset="0"/>
              </a:rPr>
              <a:t>Κεφάλαιο 10</a:t>
            </a:r>
            <a:endParaRPr lang="el-GR" sz="2000" b="1" dirty="0" smtClean="0">
              <a:latin typeface="Arial" pitchFamily="34" charset="0"/>
              <a:cs typeface="Arial" pitchFamily="34" charset="0"/>
            </a:endParaRPr>
          </a:p>
          <a:p>
            <a:pPr algn="just"/>
            <a:endParaRPr lang="el-GR" sz="1800" dirty="0" smtClean="0"/>
          </a:p>
          <a:p>
            <a:pPr algn="just"/>
            <a:r>
              <a:rPr lang="el-GR" sz="1800" dirty="0" smtClean="0"/>
              <a:t>Το άγχος είναι η αντίδραση στον κίνδυνο, που είναι μια καθολική ανθρώπινη εμπειρία.  </a:t>
            </a:r>
          </a:p>
          <a:p>
            <a:pPr>
              <a:buNone/>
            </a:pPr>
            <a:endParaRPr lang="el-GR" sz="1800" dirty="0" smtClean="0"/>
          </a:p>
          <a:p>
            <a:pPr algn="just"/>
            <a:endParaRPr lang="el-GR" sz="1800" dirty="0" smtClean="0"/>
          </a:p>
          <a:p>
            <a:pPr algn="just"/>
            <a:endParaRPr lang="el-GR" sz="1800" dirty="0" smtClean="0"/>
          </a:p>
          <a:p>
            <a:pPr algn="just"/>
            <a:r>
              <a:rPr lang="el-GR" sz="1800" dirty="0" smtClean="0"/>
              <a:t>Ο </a:t>
            </a:r>
            <a:r>
              <a:rPr lang="en-US" sz="1800" dirty="0" smtClean="0"/>
              <a:t>A. Adler </a:t>
            </a:r>
            <a:r>
              <a:rPr lang="el-GR" sz="1800" dirty="0" smtClean="0"/>
              <a:t>ισχυρίζεται ότι οι άνθρωποι που αποτυγχάνουν να υπερνικήσουν το καθήκον που τους θέτει ο κίνδυνος, αντιμετωπίζουν υπερβολικά μεγάλες δυσκολίες λόγω κάποιας οργανικής κατωτερότητας. </a:t>
            </a:r>
          </a:p>
          <a:p>
            <a:pPr algn="just"/>
            <a:endParaRPr lang="el-GR" sz="1800" dirty="0" smtClean="0"/>
          </a:p>
          <a:p>
            <a:pPr algn="just">
              <a:buNone/>
            </a:pPr>
            <a:r>
              <a:rPr lang="el-GR" sz="1800" dirty="0" smtClean="0"/>
              <a:t> </a:t>
            </a:r>
          </a:p>
          <a:p>
            <a:pPr algn="just"/>
            <a:endParaRPr lang="el-GR" sz="1800" dirty="0" smtClean="0"/>
          </a:p>
          <a:p>
            <a:pPr algn="just"/>
            <a:r>
              <a:rPr lang="el-GR" sz="1800" dirty="0" smtClean="0"/>
              <a:t>Ο </a:t>
            </a:r>
            <a:r>
              <a:rPr lang="en-US" sz="1800" dirty="0" smtClean="0"/>
              <a:t>O. Rank </a:t>
            </a:r>
            <a:r>
              <a:rPr lang="el-GR" sz="1800" dirty="0" smtClean="0"/>
              <a:t>επικεντρώνεται στον μεταβαλλόμενο βαθμό έντασης του κινδύνου. Η γέννηση είναι η πρώτη κατάσταση κινδύνου και η οικονομική διαταραχή που προκαλείται, γίνεται πρότυπο της αντίδρασης του άγχους. Το τραύμα της γέννησης πλήττει με διαφορετική ένταση και η βιαιότητα της αντίδρασης άγχους, ποικίλλει ανάλογα με την ένταση του τραύματος. Από την ένταση του αρχικού τραύματος εξαρτάται το κατά πόσο το άτομο θα μάθει να ελέγχει το άγχος του, αν θα γίνει νευρωτικό ή κανονικό.  </a:t>
            </a:r>
          </a:p>
          <a:p>
            <a:pPr algn="just"/>
            <a:endParaRPr lang="el-GR" sz="1800"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14282" y="214290"/>
            <a:ext cx="8372476" cy="6500858"/>
          </a:xfrm>
        </p:spPr>
        <p:txBody>
          <a:bodyPr>
            <a:normAutofit/>
          </a:bodyPr>
          <a:lstStyle/>
          <a:p>
            <a:endParaRPr lang="el-GR" sz="1800" dirty="0" smtClean="0"/>
          </a:p>
          <a:p>
            <a:endParaRPr lang="el-GR" sz="1800" dirty="0" smtClean="0"/>
          </a:p>
          <a:p>
            <a:pPr algn="just"/>
            <a:r>
              <a:rPr lang="el-GR" sz="1800" dirty="0" smtClean="0"/>
              <a:t>Όσον αφορά την τραυματική κατάσταση έναντι της οποίας ο άνθρωπος είναι ανήμπορος, ο εξωτερικός και ο εσωτερικός κίνδυνος, ο αντικειμενικός κίνδυνος και η </a:t>
            </a:r>
            <a:r>
              <a:rPr lang="el-GR" sz="1800" dirty="0" err="1" smtClean="0"/>
              <a:t>ορμική</a:t>
            </a:r>
            <a:r>
              <a:rPr lang="el-GR" sz="1800" dirty="0" smtClean="0"/>
              <a:t> αξίωση συμπίπτουν. Ανεξάρτητα από το αν το </a:t>
            </a:r>
            <a:r>
              <a:rPr lang="el-GR" sz="1800" b="1" i="1" dirty="0" smtClean="0"/>
              <a:t>Εγώ </a:t>
            </a:r>
            <a:r>
              <a:rPr lang="el-GR" sz="1800" dirty="0" smtClean="0"/>
              <a:t>υποφέρει από μια οδύνη που δε λέει να σταματήσει ή βιώνει μια συμφόρηση </a:t>
            </a:r>
            <a:r>
              <a:rPr lang="el-GR" sz="1800" dirty="0" err="1" smtClean="0"/>
              <a:t>ορμικών</a:t>
            </a:r>
            <a:r>
              <a:rPr lang="el-GR" sz="1800" dirty="0" smtClean="0"/>
              <a:t> αναγκών που δεν μπορούν να ικανοποιηθούν, η οικονομική κατάσταση είναι η ίδια και η κινητική ανημποριά του </a:t>
            </a:r>
            <a:r>
              <a:rPr lang="el-GR" sz="1800" b="1" i="1" dirty="0" smtClean="0"/>
              <a:t>Εγώ </a:t>
            </a:r>
            <a:r>
              <a:rPr lang="el-GR" sz="1800" dirty="0" smtClean="0"/>
              <a:t>εκφράζεται στην ψυχική.</a:t>
            </a:r>
          </a:p>
          <a:p>
            <a:pPr algn="just"/>
            <a:endParaRPr lang="el-GR" sz="1800" dirty="0" smtClean="0"/>
          </a:p>
          <a:p>
            <a:pPr algn="just"/>
            <a:endParaRPr lang="el-GR" sz="1800" dirty="0" smtClean="0"/>
          </a:p>
          <a:p>
            <a:pPr algn="just"/>
            <a:endParaRPr lang="el-GR" sz="1800" dirty="0" smtClean="0"/>
          </a:p>
          <a:p>
            <a:pPr algn="just">
              <a:buNone/>
            </a:pPr>
            <a:endParaRPr lang="el-GR" sz="1800" dirty="0" smtClean="0"/>
          </a:p>
          <a:p>
            <a:pPr algn="just"/>
            <a:endParaRPr lang="el-GR" sz="1800" dirty="0" smtClean="0"/>
          </a:p>
          <a:p>
            <a:pPr algn="just"/>
            <a:r>
              <a:rPr lang="el-GR" sz="1800" dirty="0" smtClean="0"/>
              <a:t>Κάποιες από τις παιδικές φοβίες των πρώτων χρόνων  ( σκοτάδι, μοναξιά, αγνώστους), νοούνται ως οι αντιδράσεις στον κίνδυνο απώλειας του αντικειμένου. Όταν αυτές οι παιδικές φοβίες καθηλώνονται, ενισχύονται και διατηρούνται μέχρι και τις μεγάλες ηλικίες, η ανάλυση δείχνει ότι το περιεχόμενο τους έχει συνδεθεί με </a:t>
            </a:r>
            <a:r>
              <a:rPr lang="el-GR" sz="1800" dirty="0" err="1" smtClean="0"/>
              <a:t>ορμικές</a:t>
            </a:r>
            <a:r>
              <a:rPr lang="el-GR" sz="1800" dirty="0" smtClean="0"/>
              <a:t> αξιώσεις και εκπροσωπεί πλέον εσωτερικούς κινδύνους.</a:t>
            </a:r>
          </a:p>
          <a:p>
            <a:pPr algn="just"/>
            <a:endParaRPr lang="el-GR" sz="1800" dirty="0" smtClean="0"/>
          </a:p>
          <a:p>
            <a:pPr algn="just"/>
            <a:endParaRPr lang="el-GR" sz="1800" dirty="0" smtClean="0"/>
          </a:p>
          <a:p>
            <a:pPr algn="just">
              <a:buNone/>
            </a:pPr>
            <a:endParaRPr lang="el-GR" sz="18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14282" y="142852"/>
            <a:ext cx="8472518" cy="6572296"/>
          </a:xfrm>
        </p:spPr>
        <p:txBody>
          <a:bodyPr>
            <a:normAutofit/>
          </a:bodyPr>
          <a:lstStyle/>
          <a:p>
            <a:endParaRPr lang="el-GR" sz="1800" dirty="0" smtClean="0"/>
          </a:p>
          <a:p>
            <a:endParaRPr lang="el-GR" sz="1800" dirty="0" smtClean="0"/>
          </a:p>
          <a:p>
            <a:r>
              <a:rPr lang="el-GR" sz="1800" u="sng" dirty="0" smtClean="0"/>
              <a:t>Γ.  Άγχος, οδύνη και πένθος</a:t>
            </a:r>
          </a:p>
          <a:p>
            <a:pPr>
              <a:buNone/>
            </a:pPr>
            <a:endParaRPr lang="el-GR" sz="1800" u="sng" dirty="0" smtClean="0"/>
          </a:p>
          <a:p>
            <a:pPr algn="just">
              <a:buNone/>
            </a:pPr>
            <a:r>
              <a:rPr lang="el-GR" sz="1800" dirty="0" smtClean="0"/>
              <a:t>	Καταλήξαμε στο συμπέρασμα ότι το άγχος γίνεται τελικά αντίδραση στον κίνδυνο της απώλειας αντικειμένου. Μια τέτοια αντίδραση στην απώλεια του αντικειμένου είναι και αυτή του πένθους. Ο προβληματισμός που τέθηκε είναι: πότε ο χωρισμός από το αντικείμενο δημιουργεί άγχος, πότε πένθος και πότε μόνο οδύνη</a:t>
            </a:r>
            <a:r>
              <a:rPr lang="en-US" sz="1800" dirty="0" smtClean="0"/>
              <a:t>;</a:t>
            </a:r>
            <a:endParaRPr lang="el-GR" sz="1800" dirty="0" smtClean="0"/>
          </a:p>
          <a:p>
            <a:pPr algn="just">
              <a:buNone/>
            </a:pPr>
            <a:endParaRPr lang="el-GR" sz="1800" u="sng" dirty="0" smtClean="0"/>
          </a:p>
          <a:p>
            <a:pPr algn="just">
              <a:buNone/>
            </a:pPr>
            <a:endParaRPr lang="el-GR" sz="1800" dirty="0" smtClean="0"/>
          </a:p>
          <a:p>
            <a:pPr algn="just">
              <a:buNone/>
            </a:pPr>
            <a:endParaRPr lang="el-GR" sz="1800" dirty="0" smtClean="0"/>
          </a:p>
          <a:p>
            <a:pPr algn="just">
              <a:buNone/>
            </a:pPr>
            <a:r>
              <a:rPr lang="el-GR" sz="1800" dirty="0" smtClean="0"/>
              <a:t>	</a:t>
            </a:r>
          </a:p>
          <a:p>
            <a:pPr algn="just">
              <a:buNone/>
            </a:pPr>
            <a:r>
              <a:rPr lang="el-GR" sz="1800" dirty="0" smtClean="0"/>
              <a:t>	Αφετηρία μας είναι η κατάσταση του βρέφους που βλέπει αντί για τη μητέρα του ένα άγνωστο πρόσωπο. Τότε εμφανίζει το άγχος που αποδώσαμε στον κίνδυνο απώλειας αντικειμένου. Η έκφραση του προσώπου του και η αντίδραση του βάζοντας τα κλάματα μας επιτρέπουν να υποθέσουμε ότι εκτός αυτού αισθάνεται και οδύνη. Το βρέφος δεν μπορεί ακόμη να διακρίνει ανάμεσα στην προσωρινή απουσία και τη μόνιμη απώλεια και συμπεριφέρεται σαν να μην επρόκειτο να τη δει ποτέ </a:t>
            </a:r>
            <a:r>
              <a:rPr lang="el-GR" sz="1800" dirty="0" smtClean="0"/>
              <a:t>ξανά. </a:t>
            </a:r>
            <a:endParaRPr lang="el-GR" sz="1800" u="sng"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14282" y="214290"/>
            <a:ext cx="8472518" cy="6429420"/>
          </a:xfrm>
        </p:spPr>
        <p:txBody>
          <a:bodyPr/>
          <a:lstStyle/>
          <a:p>
            <a:endParaRPr lang="el-GR" dirty="0" smtClean="0"/>
          </a:p>
          <a:p>
            <a:pPr algn="just">
              <a:buNone/>
            </a:pPr>
            <a:r>
              <a:rPr lang="el-GR" sz="1800" dirty="0" smtClean="0"/>
              <a:t>	Η κατάσταση απουσίας της μητέρας δεν αποτελεί για το βρέφος κατάσταση κινδύνου  καθώς οφείλεται σε παρανόηση, είναι όμως τραυματική ή ορθότερα, είναι τραυματική όταν εκείνη τη στιγμή αισθάνεται μια ανάγκη που πρέπει να ικανοποιηθεί από τη μητέρα, σε κατάσταση κινδύνου μετατρέπεται όταν αυτή η ανάγκη δεν υπάρχει εκείνη τη στιγμή. </a:t>
            </a:r>
          </a:p>
          <a:p>
            <a:pPr algn="just">
              <a:buNone/>
            </a:pPr>
            <a:endParaRPr lang="el-GR" sz="1800" dirty="0" smtClean="0"/>
          </a:p>
          <a:p>
            <a:pPr algn="just">
              <a:buNone/>
            </a:pPr>
            <a:r>
              <a:rPr lang="el-GR" sz="1800" dirty="0" smtClean="0"/>
              <a:t>	</a:t>
            </a:r>
          </a:p>
          <a:p>
            <a:pPr algn="just">
              <a:buNone/>
            </a:pPr>
            <a:r>
              <a:rPr lang="el-GR" sz="1800" dirty="0" smtClean="0"/>
              <a:t>	Ο πρώτος καθοριστικός παράγοντας του άγχους, που εισάγει το ίδιο το </a:t>
            </a:r>
            <a:r>
              <a:rPr lang="el-GR" sz="1800" b="1" i="1" dirty="0" smtClean="0"/>
              <a:t>Εγώ </a:t>
            </a:r>
            <a:r>
              <a:rPr lang="el-GR" sz="1800" dirty="0" smtClean="0"/>
              <a:t>είναι λοιπόν αυτός της απώλειας της αντίληψης του αντικειμένου, η οποία εξισώνεται με την απώλεια του ίδιου του αντικειμένου. </a:t>
            </a:r>
          </a:p>
          <a:p>
            <a:pPr algn="just">
              <a:buNone/>
            </a:pPr>
            <a:endParaRPr lang="el-GR" sz="1800" dirty="0" smtClean="0"/>
          </a:p>
          <a:p>
            <a:pPr algn="just">
              <a:buNone/>
            </a:pPr>
            <a:r>
              <a:rPr lang="el-GR" sz="1800" dirty="0" smtClean="0"/>
              <a:t>	</a:t>
            </a:r>
          </a:p>
          <a:p>
            <a:pPr algn="just">
              <a:buNone/>
            </a:pPr>
            <a:r>
              <a:rPr lang="el-GR" sz="1800" dirty="0" smtClean="0"/>
              <a:t>	</a:t>
            </a:r>
          </a:p>
          <a:p>
            <a:pPr algn="just">
              <a:buNone/>
            </a:pPr>
            <a:r>
              <a:rPr lang="el-GR" sz="1800" dirty="0" smtClean="0"/>
              <a:t>	Αργότερα η εμπειρία διδάσκει το παιδί ότι το αντικείμενο μπορεί να είναι διαθέσιμο αλλά θυμωμένο μαζί του, συνεπώς η απώλεια της αγάπης εκ μέρους του αντικειμένου εξελίσσεται σε έναν νέο και μακράν πιο μόνιμο κίνδυνο και καθοριστικό παράγοντα άγχους.</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85720" y="142852"/>
            <a:ext cx="8401080" cy="6572296"/>
          </a:xfrm>
        </p:spPr>
        <p:txBody>
          <a:bodyPr>
            <a:normAutofit/>
          </a:bodyPr>
          <a:lstStyle/>
          <a:p>
            <a:pPr algn="just"/>
            <a:endParaRPr lang="el-GR" sz="1800" dirty="0" smtClean="0"/>
          </a:p>
          <a:p>
            <a:pPr algn="just">
              <a:buNone/>
            </a:pPr>
            <a:r>
              <a:rPr lang="el-GR" sz="1800" dirty="0" smtClean="0"/>
              <a:t> 	</a:t>
            </a:r>
          </a:p>
          <a:p>
            <a:pPr algn="just">
              <a:buNone/>
            </a:pPr>
            <a:r>
              <a:rPr lang="el-GR" sz="1800" dirty="0" smtClean="0"/>
              <a:t>	Η τραυματική κατάσταση της απουσίας της μητέρας διαφέρει από την τραυματική κατάσταση της γέννησης σε ένα καθοριστικό σημείο, στη γέννηση δεν υπήρχε κανένα αντικείμενο που μπορεί να λείψει στο παιδί. Το άγχος ήταν η μόνη αντίδραση που προέκυψε. Η οδύνη είναι η αντίδραση στην απώλεια αντικειμένου, το άγχος η αντίδραση στον κίνδυνο που συνεπάγεται αυτή την απώλεια και στην περαιτέρω μετάθεση της, στον κίνδυνο της απώλειας του ίδιου του αντικειμένου.</a:t>
            </a:r>
          </a:p>
          <a:p>
            <a:pPr algn="just">
              <a:buNone/>
            </a:pPr>
            <a:endParaRPr lang="el-GR" sz="1800" dirty="0" smtClean="0"/>
          </a:p>
          <a:p>
            <a:pPr algn="just">
              <a:buNone/>
            </a:pPr>
            <a:endParaRPr lang="el-GR" sz="1800" dirty="0" smtClean="0"/>
          </a:p>
          <a:p>
            <a:pPr algn="just">
              <a:buNone/>
            </a:pPr>
            <a:r>
              <a:rPr lang="el-GR" sz="1800" dirty="0" smtClean="0"/>
              <a:t>	</a:t>
            </a:r>
          </a:p>
          <a:p>
            <a:pPr algn="just">
              <a:buNone/>
            </a:pPr>
            <a:r>
              <a:rPr lang="el-GR" sz="1800" dirty="0" smtClean="0"/>
              <a:t>	</a:t>
            </a:r>
          </a:p>
          <a:p>
            <a:pPr algn="just">
              <a:buNone/>
            </a:pPr>
            <a:r>
              <a:rPr lang="el-GR" sz="1800" dirty="0" smtClean="0"/>
              <a:t>	Η οδύνη δημιουργείται όταν ένα ερέθισμα που πλήττει την περιφέρεια διασπά το φράγμα προστασίας από ερεθίσματα και ενεργεί πλέον όπως ένα συνεχές </a:t>
            </a:r>
            <a:r>
              <a:rPr lang="el-GR" sz="1800" dirty="0" err="1" smtClean="0"/>
              <a:t>ορμικό</a:t>
            </a:r>
            <a:r>
              <a:rPr lang="el-GR" sz="1800" dirty="0" smtClean="0"/>
              <a:t> ερέθισμα, εναντίον  του οποίου οι μυϊκές πράξεις, οι οποίες κατά κανόνα είναι αποτελεσματικές επειδή αφαιρούν το ερέθισμα από το σημείο που διεγείρεται, μένουν ανίσχυρες.  Στην περίπτωση της σωματικής οδύνης λαμβάνει χώρα ένας μεγάλος βαθμός ναρκισσιστικής επένδυσης του σημείου του σώματος που αισθάνεται την οδύνη. Αυτή η επένδυση εξακολουθεί να αυξάνεται και τείνει, τρόπον τινά, να «αδειάζει» στο </a:t>
            </a:r>
            <a:r>
              <a:rPr lang="el-GR" sz="1800" b="1" i="1" dirty="0" smtClean="0"/>
              <a:t>Εγώ</a:t>
            </a:r>
            <a:r>
              <a:rPr lang="el-GR" sz="1800" dirty="0" smtClean="0"/>
              <a:t>.</a:t>
            </a:r>
            <a:endParaRPr lang="el-GR" sz="18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42844" y="142852"/>
            <a:ext cx="8543956" cy="6572296"/>
          </a:xfrm>
        </p:spPr>
        <p:txBody>
          <a:bodyPr>
            <a:normAutofit/>
          </a:bodyPr>
          <a:lstStyle/>
          <a:p>
            <a:endParaRPr lang="el-GR" sz="1800" dirty="0" smtClean="0"/>
          </a:p>
          <a:p>
            <a:pPr>
              <a:buNone/>
            </a:pPr>
            <a:r>
              <a:rPr lang="el-GR" sz="1800" dirty="0" smtClean="0"/>
              <a:t>	</a:t>
            </a:r>
          </a:p>
          <a:p>
            <a:pPr algn="just">
              <a:buNone/>
            </a:pPr>
            <a:r>
              <a:rPr lang="el-GR" sz="1800" dirty="0" smtClean="0"/>
              <a:t>	Η μετάβαση από τη σωματική στην ψυχική οδύνη αντιστοιχεί σε μια μεταβολή από τη ναρκισσιστική επένδυση στην επένδυση αντικειμένου. Το αντικείμενο του οποίου η παράσταση έχει </a:t>
            </a:r>
            <a:r>
              <a:rPr lang="el-GR" sz="1800" dirty="0" err="1" smtClean="0"/>
              <a:t>υπερεπενδυθεί</a:t>
            </a:r>
            <a:r>
              <a:rPr lang="el-GR" sz="1800" dirty="0" smtClean="0"/>
              <a:t>  από την </a:t>
            </a:r>
            <a:r>
              <a:rPr lang="el-GR" sz="1800" dirty="0" err="1" smtClean="0"/>
              <a:t>ορμική</a:t>
            </a:r>
            <a:r>
              <a:rPr lang="el-GR" sz="1800" dirty="0" smtClean="0"/>
              <a:t> ανάγκη διαδραματίζει τον ίδιο ρόλο με το σημείο του σώματος που επενδύθηκε από την αύξηση των ερεθισμάτων. Η συνεχής φύση της διεργασίας της επένδυσης και η αδυναμία αναστολής της προκαλούν την ίδια κατάσταση ψυχικής ανημποριάς. </a:t>
            </a:r>
          </a:p>
          <a:p>
            <a:pPr algn="just">
              <a:buNone/>
            </a:pPr>
            <a:endParaRPr lang="el-GR" sz="1800" dirty="0" smtClean="0"/>
          </a:p>
          <a:p>
            <a:pPr algn="just">
              <a:buNone/>
            </a:pPr>
            <a:endParaRPr lang="el-GR" sz="1800" dirty="0" smtClean="0"/>
          </a:p>
          <a:p>
            <a:pPr algn="just">
              <a:buNone/>
            </a:pPr>
            <a:endParaRPr lang="el-GR" sz="1800" dirty="0" smtClean="0"/>
          </a:p>
          <a:p>
            <a:pPr algn="just">
              <a:buNone/>
            </a:pPr>
            <a:endParaRPr lang="el-GR" sz="1800" dirty="0" smtClean="0"/>
          </a:p>
          <a:p>
            <a:pPr algn="just">
              <a:buNone/>
            </a:pPr>
            <a:endParaRPr lang="el-GR" sz="1800" dirty="0" smtClean="0"/>
          </a:p>
          <a:p>
            <a:pPr algn="just">
              <a:buNone/>
            </a:pPr>
            <a:r>
              <a:rPr lang="el-GR" sz="1800" dirty="0" smtClean="0"/>
              <a:t>	Μια ακόμη συναισθηματική αντίδραση στην απώλεια το πένθος, δημιουργείται υπό την επιρροή του ελέγχου της πραγματικότητας, ο οποίος απαιτεί κατηγορικά το χωρισμό του ατόμου από τοα αντικείμενο διότι το τελευταίο δεν υφίσταται πλέον. Στο πένθος ανατίθεται το καθήκον να εκτελέσει αυτή την απόσυρση από το αντικείμενο σε όλες τις καταστάσεις όπου το αντικείμενο είχε λάβει υψηλή επένδυση.   </a:t>
            </a:r>
            <a:endParaRPr lang="el-GR" sz="18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Σας ευχαριστούμε</a:t>
            </a:r>
            <a:endParaRPr lang="el-GR" dirty="0"/>
          </a:p>
        </p:txBody>
      </p:sp>
      <p:pic>
        <p:nvPicPr>
          <p:cNvPr id="1026" name="Picture 2" descr="C:\Users\user1\Desktop\freud.jpg"/>
          <p:cNvPicPr>
            <a:picLocks noGrp="1" noChangeAspect="1" noChangeArrowheads="1"/>
          </p:cNvPicPr>
          <p:nvPr>
            <p:ph idx="1"/>
          </p:nvPr>
        </p:nvPicPr>
        <p:blipFill>
          <a:blip r:embed="rId2"/>
          <a:srcRect/>
          <a:stretch>
            <a:fillRect/>
          </a:stretch>
        </p:blipFill>
        <p:spPr bwMode="auto">
          <a:xfrm>
            <a:off x="5234769" y="2643182"/>
            <a:ext cx="3909231" cy="3909231"/>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14282" y="285728"/>
            <a:ext cx="8472518" cy="6357982"/>
          </a:xfrm>
        </p:spPr>
        <p:txBody>
          <a:bodyPr>
            <a:normAutofit/>
          </a:bodyPr>
          <a:lstStyle/>
          <a:p>
            <a:endParaRPr lang="el-GR" sz="1800" dirty="0" smtClean="0"/>
          </a:p>
          <a:p>
            <a:endParaRPr lang="el-GR" sz="1800" dirty="0" smtClean="0"/>
          </a:p>
          <a:p>
            <a:pPr algn="just"/>
            <a:r>
              <a:rPr lang="el-GR" sz="1800" dirty="0" smtClean="0"/>
              <a:t>Η βασική αντίρρηση στη θεωρία του </a:t>
            </a:r>
            <a:r>
              <a:rPr lang="en-US" sz="1800" dirty="0" smtClean="0"/>
              <a:t>Rank </a:t>
            </a:r>
            <a:r>
              <a:rPr lang="el-GR" sz="1800" dirty="0" smtClean="0"/>
              <a:t>είναι ότι προτάσσει ένα στοιχείο που ενώ μπορεί να επικυρωθεί μέσω της παρατήρησης και για όσο δεν γίνεται, είναι αδύνατο να κρίνουμε την αξία αυτής της θεωρίας. - Η θεωρία αιωρείται αντί να στηρίζεται σε εξακριβωμένες παρατηρήσεις-.</a:t>
            </a:r>
          </a:p>
          <a:p>
            <a:pPr algn="just"/>
            <a:endParaRPr lang="el-GR" sz="1800" dirty="0" smtClean="0"/>
          </a:p>
          <a:p>
            <a:pPr algn="just"/>
            <a:endParaRPr lang="el-GR" sz="1800" dirty="0" smtClean="0"/>
          </a:p>
          <a:p>
            <a:pPr algn="just"/>
            <a:endParaRPr lang="el-GR" sz="1800" dirty="0" smtClean="0"/>
          </a:p>
          <a:p>
            <a:pPr algn="just"/>
            <a:endParaRPr lang="el-GR" sz="1800" dirty="0" smtClean="0"/>
          </a:p>
          <a:p>
            <a:pPr algn="just"/>
            <a:endParaRPr lang="el-GR" sz="1800" dirty="0" smtClean="0"/>
          </a:p>
          <a:p>
            <a:pPr algn="just"/>
            <a:r>
              <a:rPr lang="el-GR" sz="1800" dirty="0" smtClean="0"/>
              <a:t>- Ψυχανάλυση: Αν το </a:t>
            </a:r>
            <a:r>
              <a:rPr lang="el-GR" sz="1800" b="1" dirty="0" smtClean="0"/>
              <a:t>Εγώ </a:t>
            </a:r>
            <a:r>
              <a:rPr lang="el-GR" sz="1800" dirty="0" smtClean="0"/>
              <a:t>καταφέρει να αμυνθεί έναντι ενός επικινδύνου </a:t>
            </a:r>
            <a:r>
              <a:rPr lang="el-GR" sz="1800" dirty="0" err="1" smtClean="0"/>
              <a:t>ορμικού</a:t>
            </a:r>
            <a:r>
              <a:rPr lang="el-GR" sz="1800" dirty="0" smtClean="0"/>
              <a:t> αισθήματος, μέσω της διεργασίας της απώθησης, αναστέλλει μεν και ζημιώνει το συγκεκριμένο μέρος του </a:t>
            </a:r>
            <a:r>
              <a:rPr lang="el-GR" sz="1800" b="1" dirty="0" smtClean="0"/>
              <a:t>Αυτό, </a:t>
            </a:r>
            <a:r>
              <a:rPr lang="el-GR" sz="1800" dirty="0" smtClean="0"/>
              <a:t>του δίνει όμως ταυτόχρονα και ένα κομμάτι ανεξαρτησίας και παραιτείται από ένα κομμάτι της δικής του κυριαρχίας.  Αυτό προκύπτει από τη φύση της απώθησης, η οποία είναι μια απόπειρα φυγής. Το απωθημένο ως </a:t>
            </a:r>
            <a:r>
              <a:rPr lang="en-US" sz="1800" dirty="0" smtClean="0"/>
              <a:t>“ </a:t>
            </a:r>
            <a:r>
              <a:rPr lang="el-GR" sz="1800" dirty="0" smtClean="0"/>
              <a:t>παράνομο </a:t>
            </a:r>
            <a:r>
              <a:rPr lang="en-US" sz="1800" dirty="0" smtClean="0"/>
              <a:t>”</a:t>
            </a:r>
            <a:r>
              <a:rPr lang="el-GR" sz="1800" dirty="0" smtClean="0"/>
              <a:t>αποκλείεται από τη μεγάλη οργάνωση του </a:t>
            </a:r>
            <a:r>
              <a:rPr lang="el-GR" sz="1800" b="1" dirty="0" smtClean="0"/>
              <a:t>Εγώ </a:t>
            </a:r>
            <a:r>
              <a:rPr lang="el-GR" sz="1800" dirty="0" smtClean="0"/>
              <a:t>και υπόκειται </a:t>
            </a:r>
            <a:r>
              <a:rPr lang="en-US" sz="1800" dirty="0" smtClean="0"/>
              <a:t> </a:t>
            </a:r>
            <a:r>
              <a:rPr lang="el-GR" sz="1800" dirty="0" smtClean="0"/>
              <a:t>στους νόμους στην περιοχή του ασυνείδητου.  </a:t>
            </a:r>
          </a:p>
          <a:p>
            <a:endParaRPr lang="el-G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14282" y="285728"/>
            <a:ext cx="8472518" cy="6357982"/>
          </a:xfrm>
        </p:spPr>
        <p:txBody>
          <a:bodyPr>
            <a:normAutofit/>
          </a:bodyPr>
          <a:lstStyle/>
          <a:p>
            <a:endParaRPr lang="el-GR" sz="1800" dirty="0" smtClean="0"/>
          </a:p>
          <a:p>
            <a:pPr algn="just">
              <a:buNone/>
            </a:pPr>
            <a:r>
              <a:rPr lang="el-GR" sz="1800" dirty="0" smtClean="0"/>
              <a:t>  </a:t>
            </a:r>
          </a:p>
          <a:p>
            <a:pPr algn="just"/>
            <a:endParaRPr lang="el-GR" sz="1800" dirty="0" smtClean="0"/>
          </a:p>
          <a:p>
            <a:pPr algn="just"/>
            <a:r>
              <a:rPr lang="el-GR" sz="1800" dirty="0" smtClean="0"/>
              <a:t>Αν η κατάσταση κινδύνου αλλάξει, οι συνέπειες του περιορισμού </a:t>
            </a:r>
            <a:r>
              <a:rPr lang="el-GR" sz="1800" b="1" dirty="0" smtClean="0"/>
              <a:t>Εγώ </a:t>
            </a:r>
            <a:r>
              <a:rPr lang="el-GR" sz="1800" dirty="0" smtClean="0"/>
              <a:t>καθίστανται έκδηλες, θα ακολουθήσει τον ίδιο δρόμο με το προηγούμενο απωθημένο αίσθημα, σαν να υπήρχε ακόμη η ξεπερασμένη κατάσταση </a:t>
            </a:r>
            <a:r>
              <a:rPr lang="el-GR" sz="1800" dirty="0" smtClean="0"/>
              <a:t>κινδύνου </a:t>
            </a:r>
            <a:r>
              <a:rPr lang="el-GR" sz="1800" dirty="0" smtClean="0"/>
              <a:t>(υπό την επιρροή του ψυχαναγκασμού της επανάληψης).</a:t>
            </a:r>
          </a:p>
          <a:p>
            <a:pPr algn="just"/>
            <a:endParaRPr lang="el-GR" sz="1800" dirty="0" smtClean="0"/>
          </a:p>
          <a:p>
            <a:pPr algn="just"/>
            <a:endParaRPr lang="el-GR" sz="1800" dirty="0" smtClean="0"/>
          </a:p>
          <a:p>
            <a:pPr algn="just"/>
            <a:endParaRPr lang="el-GR" sz="1800" dirty="0" smtClean="0"/>
          </a:p>
          <a:p>
            <a:pPr algn="just">
              <a:buNone/>
            </a:pPr>
            <a:endParaRPr lang="el-GR" sz="1800" dirty="0" smtClean="0"/>
          </a:p>
          <a:p>
            <a:pPr algn="just"/>
            <a:r>
              <a:rPr lang="el-GR" sz="1800" dirty="0" smtClean="0"/>
              <a:t>Το στοιχείο καθήλωσης στην απώθηση είναι ο ψυχαναγκασμός της επανάληψης του ασυνείδητου που σε κανονικές συνθήκες αίρεται μόνο μέσω της κινητικής λειτουργίας του </a:t>
            </a:r>
            <a:r>
              <a:rPr lang="el-GR" sz="1800" b="1" dirty="0" smtClean="0"/>
              <a:t>Εγώ</a:t>
            </a:r>
            <a:r>
              <a:rPr lang="el-GR" sz="1800" dirty="0" smtClean="0"/>
              <a:t>. Όταν κατά τη διάρκεια της ψυχανάλυσης βοηθάμε το </a:t>
            </a:r>
            <a:r>
              <a:rPr lang="el-GR" sz="1800" b="1" dirty="0" smtClean="0"/>
              <a:t>Εγώ</a:t>
            </a:r>
            <a:r>
              <a:rPr lang="el-GR" sz="1800" dirty="0" smtClean="0"/>
              <a:t> και το καθιστούμε ικανό να άρει τις απωθήσεις του, εκείνο αποκτά ξανά τη δύναμη του πάνω στο απωθημένο </a:t>
            </a:r>
            <a:r>
              <a:rPr lang="el-GR" sz="1800" b="1" dirty="0" smtClean="0"/>
              <a:t>Αυτό </a:t>
            </a:r>
            <a:r>
              <a:rPr lang="el-GR" sz="1800" dirty="0" smtClean="0"/>
              <a:t>και μπορεί να αφήσει τα </a:t>
            </a:r>
            <a:r>
              <a:rPr lang="el-GR" sz="1800" dirty="0" err="1" smtClean="0"/>
              <a:t>ορμικά</a:t>
            </a:r>
            <a:r>
              <a:rPr lang="el-GR" sz="1800" dirty="0" smtClean="0"/>
              <a:t> συναισθήματα να ακολουθήσουν την πορεία τους ως οι  παλαιότερες καταστάσεις κινδύνου να μην υπήρχαν πια.</a:t>
            </a:r>
            <a:endParaRPr lang="el-GR" sz="1800" b="1"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14282" y="285728"/>
            <a:ext cx="8472518" cy="6429420"/>
          </a:xfrm>
        </p:spPr>
        <p:txBody>
          <a:bodyPr>
            <a:normAutofit/>
          </a:bodyPr>
          <a:lstStyle/>
          <a:p>
            <a:endParaRPr lang="el-GR" dirty="0" smtClean="0"/>
          </a:p>
          <a:p>
            <a:pPr algn="just"/>
            <a:r>
              <a:rPr lang="el-GR" sz="1800" dirty="0" smtClean="0"/>
              <a:t>Υπάρχουν τρείς παράγοντες που συμμετέχουν στη πρόκληση νευρώσεων και που δημιουργούν τις προϋποθέσεις για τη πάλη μεταξύ των ψυχικών δυνάμεων. </a:t>
            </a:r>
          </a:p>
          <a:p>
            <a:pPr algn="just"/>
            <a:endParaRPr lang="el-GR" sz="1800" dirty="0" smtClean="0"/>
          </a:p>
          <a:p>
            <a:pPr marL="342900" indent="-342900" algn="just">
              <a:buFont typeface="+mj-lt"/>
              <a:buAutoNum type="arabicPeriod"/>
            </a:pPr>
            <a:endParaRPr lang="el-GR" sz="1800" dirty="0" smtClean="0"/>
          </a:p>
          <a:p>
            <a:pPr marL="342900" indent="-342900" algn="just">
              <a:buFont typeface="+mj-lt"/>
              <a:buAutoNum type="arabicPeriod"/>
            </a:pPr>
            <a:endParaRPr lang="el-GR" sz="1800" dirty="0" smtClean="0"/>
          </a:p>
          <a:p>
            <a:pPr marL="342900" indent="-342900" algn="just">
              <a:buNone/>
            </a:pPr>
            <a:r>
              <a:rPr lang="el-GR" sz="1800" dirty="0" smtClean="0"/>
              <a:t>1. 	Βιολογικός</a:t>
            </a:r>
            <a:r>
              <a:rPr lang="el-GR" sz="1800" dirty="0" smtClean="0"/>
              <a:t>: Η ενδομήτρια ύπαρξη είναι σχετικά σύντομη και το παιδί έρχεται σε μια κατάσταση λιγότερο ολοκληρωμένη σε σύγκριση με τα ζώα. Με αυτό τον τρόπο ενισχύεται η επιρροή του εξωτερικού κόσμου και η διαφοροποίηση του </a:t>
            </a:r>
            <a:r>
              <a:rPr lang="el-GR" sz="1800" b="1" dirty="0" smtClean="0"/>
              <a:t>Εγώ </a:t>
            </a:r>
            <a:r>
              <a:rPr lang="el-GR" sz="1800" dirty="0" smtClean="0"/>
              <a:t>από το </a:t>
            </a:r>
            <a:r>
              <a:rPr lang="el-GR" sz="1800" b="1" dirty="0" smtClean="0"/>
              <a:t>Αυτό </a:t>
            </a:r>
            <a:r>
              <a:rPr lang="el-GR" sz="1800" dirty="0" smtClean="0"/>
              <a:t>πρέπει να γίνει νωρίς. Η σημασία των κινδύνων  του εξωτερικού </a:t>
            </a:r>
            <a:r>
              <a:rPr lang="el-GR" sz="1800" b="1" dirty="0" smtClean="0"/>
              <a:t> </a:t>
            </a:r>
            <a:r>
              <a:rPr lang="el-GR" sz="1800" dirty="0" smtClean="0"/>
              <a:t>κόσμου αυξάνεται και η αξία του αντικειμένου (προστασία, υποκατάσταση ενδομήτριας ζωής), αυξάνεται τρομερά. Εμφανίζονται οι πρώτες καταστάσεις κινδύνου και η ανάγκη του παιδιού να αγαπηθεί.</a:t>
            </a:r>
          </a:p>
          <a:p>
            <a:pPr marL="342900" indent="-342900" algn="just">
              <a:buFont typeface="+mj-lt"/>
              <a:buAutoNum type="arabicPeriod"/>
            </a:pPr>
            <a:endParaRPr lang="el-GR" sz="1800" dirty="0" smtClean="0"/>
          </a:p>
          <a:p>
            <a:pPr marL="342900" indent="-342900" algn="just">
              <a:buFont typeface="+mj-lt"/>
              <a:buAutoNum type="arabicPeriod"/>
            </a:pPr>
            <a:endParaRPr lang="el-GR" sz="1800" dirty="0" smtClean="0"/>
          </a:p>
          <a:p>
            <a:pPr marL="342900" indent="-342900" algn="just">
              <a:buFont typeface="+mj-lt"/>
              <a:buAutoNum type="arabicPeriod"/>
            </a:pPr>
            <a:endParaRPr lang="el-GR" sz="1800" dirty="0" smtClean="0"/>
          </a:p>
          <a:p>
            <a:pPr marL="342900" indent="-342900" algn="just">
              <a:buFont typeface="+mj-lt"/>
              <a:buAutoNum type="arabicPeriod"/>
            </a:pPr>
            <a:endParaRPr lang="el-GR" sz="1800" dirty="0" smtClean="0"/>
          </a:p>
          <a:p>
            <a:pPr marL="342900" indent="-342900" algn="just">
              <a:buNone/>
            </a:pPr>
            <a:r>
              <a:rPr lang="el-GR" sz="1800" dirty="0" smtClean="0"/>
              <a:t>2.	Φυλογενετικός</a:t>
            </a:r>
            <a:r>
              <a:rPr lang="el-GR" sz="1800" dirty="0" smtClean="0"/>
              <a:t>:  Όσον αφορά τη σεξουαλική ζωή των ανθρώπων, ύστερα από την εμφάνιση μιας πρώτης άνθησης  μέχρι το πέμπτο έτος, βιώνει μια καθοριστική διακοπή, για </a:t>
            </a:r>
            <a:r>
              <a:rPr lang="el-GR" sz="1800" dirty="0" smtClean="0"/>
              <a:t>να</a:t>
            </a:r>
            <a:r>
              <a:rPr lang="el-GR" sz="1800" dirty="0" smtClean="0"/>
              <a:t> </a:t>
            </a:r>
            <a:r>
              <a:rPr lang="el-GR" sz="1800" dirty="0" smtClean="0"/>
              <a:t>ξεκινήσει μετά και πάλι στην εφηβεία. </a:t>
            </a:r>
            <a:r>
              <a:rPr lang="el-GR" sz="1800" dirty="0" smtClean="0"/>
              <a:t>	 </a:t>
            </a:r>
          </a:p>
          <a:p>
            <a:pPr algn="just">
              <a:buNone/>
            </a:pPr>
            <a:endParaRPr lang="el-GR" sz="1800"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14282" y="142852"/>
            <a:ext cx="8472518" cy="6572296"/>
          </a:xfrm>
        </p:spPr>
        <p:txBody>
          <a:bodyPr>
            <a:normAutofit lnSpcReduction="10000"/>
          </a:bodyPr>
          <a:lstStyle/>
          <a:p>
            <a:endParaRPr lang="el-GR" dirty="0" smtClean="0"/>
          </a:p>
          <a:p>
            <a:pPr algn="just"/>
            <a:endParaRPr lang="el-GR" sz="1800" dirty="0" smtClean="0"/>
          </a:p>
          <a:p>
            <a:pPr algn="just"/>
            <a:endParaRPr lang="el-GR" sz="1800" dirty="0" smtClean="0"/>
          </a:p>
          <a:p>
            <a:pPr algn="just">
              <a:lnSpc>
                <a:spcPct val="110000"/>
              </a:lnSpc>
              <a:buNone/>
            </a:pPr>
            <a:r>
              <a:rPr lang="el-GR" sz="1800" dirty="0" smtClean="0"/>
              <a:t>	Η παθογόνος σημασία είναι ότι οι περισσότερες </a:t>
            </a:r>
            <a:r>
              <a:rPr lang="el-GR" sz="1800" dirty="0" err="1" smtClean="0"/>
              <a:t>ορμικές</a:t>
            </a:r>
            <a:r>
              <a:rPr lang="el-GR" sz="1800" dirty="0" smtClean="0"/>
              <a:t> αξιώσεις της παιδικής σεξουαλικότητας αντιμετωπίζονται και απορρίπτονται από το </a:t>
            </a:r>
            <a:r>
              <a:rPr lang="el-GR" sz="1800" b="1" i="1" dirty="0" smtClean="0"/>
              <a:t>Εγώ </a:t>
            </a:r>
            <a:r>
              <a:rPr lang="el-GR" sz="1800" dirty="0" smtClean="0"/>
              <a:t>ως κίνδυνοι με αποτέλεσμα τα μεταγενέστερα σεξουαλικά αισθήματα της εφηβείας να διατρέχουν κίνδυνο να υποταχθούν στην έλξη των παιδικών προτύπων τους και να τα ακολουθήσουν στην απώθηση (αιτιολόγηση της νεύρωσης </a:t>
            </a:r>
            <a:r>
              <a:rPr lang="el-GR" sz="1800" dirty="0" smtClean="0"/>
              <a:t>).</a:t>
            </a:r>
            <a:endParaRPr lang="el-GR" sz="1800" dirty="0" smtClean="0"/>
          </a:p>
          <a:p>
            <a:pPr algn="just">
              <a:lnSpc>
                <a:spcPct val="110000"/>
              </a:lnSpc>
            </a:pPr>
            <a:endParaRPr lang="el-GR" sz="1800" dirty="0" smtClean="0"/>
          </a:p>
          <a:p>
            <a:pPr algn="just">
              <a:lnSpc>
                <a:spcPct val="110000"/>
              </a:lnSpc>
              <a:buNone/>
            </a:pPr>
            <a:endParaRPr lang="el-GR" sz="1800" dirty="0" smtClean="0"/>
          </a:p>
          <a:p>
            <a:pPr algn="just">
              <a:lnSpc>
                <a:spcPct val="110000"/>
              </a:lnSpc>
            </a:pPr>
            <a:endParaRPr lang="el-GR" sz="1800" dirty="0" smtClean="0"/>
          </a:p>
          <a:p>
            <a:pPr algn="just">
              <a:lnSpc>
                <a:spcPct val="110000"/>
              </a:lnSpc>
            </a:pPr>
            <a:endParaRPr lang="el-GR" sz="1800" dirty="0" smtClean="0"/>
          </a:p>
          <a:p>
            <a:pPr marL="342900" indent="-342900" algn="just">
              <a:lnSpc>
                <a:spcPct val="110000"/>
              </a:lnSpc>
              <a:buNone/>
            </a:pPr>
            <a:r>
              <a:rPr lang="el-GR" sz="1800" dirty="0" smtClean="0"/>
              <a:t>3.	Ψυχολογικός</a:t>
            </a:r>
            <a:r>
              <a:rPr lang="el-GR" sz="1800" dirty="0" smtClean="0"/>
              <a:t>:  έγκειται  σε μια ατέλεια του ψυχικού μηχανισμού. Εν όψει των κινδύνων της αντικειμενικής πραγματικότητας, το </a:t>
            </a:r>
            <a:r>
              <a:rPr lang="el-GR" sz="1800" b="1" i="1" dirty="0" smtClean="0"/>
              <a:t>Εγώ</a:t>
            </a:r>
            <a:r>
              <a:rPr lang="el-GR" sz="1800" b="1" dirty="0" smtClean="0"/>
              <a:t> </a:t>
            </a:r>
            <a:r>
              <a:rPr lang="el-GR" sz="1800" dirty="0" smtClean="0"/>
              <a:t>αναγκάζεται να αμυνθεί εναντίον ορισμένων </a:t>
            </a:r>
            <a:r>
              <a:rPr lang="el-GR" sz="1800" dirty="0" err="1" smtClean="0"/>
              <a:t>ορμικών</a:t>
            </a:r>
            <a:r>
              <a:rPr lang="el-GR" sz="1800" dirty="0" smtClean="0"/>
              <a:t> αισθημάτων του </a:t>
            </a:r>
            <a:r>
              <a:rPr lang="el-GR" sz="1800" b="1" i="1" dirty="0" smtClean="0"/>
              <a:t>Αυτό</a:t>
            </a:r>
            <a:r>
              <a:rPr lang="el-GR" sz="1800" b="1" dirty="0" smtClean="0"/>
              <a:t> </a:t>
            </a:r>
            <a:r>
              <a:rPr lang="el-GR" sz="1800" dirty="0" smtClean="0"/>
              <a:t>και να τα μεταχειριστεί ως κινδύνους. Το </a:t>
            </a:r>
            <a:r>
              <a:rPr lang="el-GR" sz="1800" b="1" i="1" dirty="0" smtClean="0"/>
              <a:t>Εγώ</a:t>
            </a:r>
            <a:r>
              <a:rPr lang="el-GR" sz="1800" b="1" dirty="0" smtClean="0"/>
              <a:t> </a:t>
            </a:r>
            <a:r>
              <a:rPr lang="el-GR" sz="1800" dirty="0" smtClean="0"/>
              <a:t>ωστόσο δεν μπορεί να προστατευτεί από τους εσωτερικούς κινδύνους. Συνδεδεμένο στενά με το </a:t>
            </a:r>
            <a:r>
              <a:rPr lang="el-GR" sz="1800" b="1" i="1" dirty="0" smtClean="0"/>
              <a:t>Αυτό, </a:t>
            </a:r>
            <a:r>
              <a:rPr lang="el-GR" sz="1800" dirty="0" smtClean="0"/>
              <a:t>μπορεί να αμυνθεί έναντι του </a:t>
            </a:r>
            <a:r>
              <a:rPr lang="el-GR" sz="1800" dirty="0" err="1" smtClean="0"/>
              <a:t>ορμικού</a:t>
            </a:r>
            <a:r>
              <a:rPr lang="el-GR" sz="1800" dirty="0" smtClean="0"/>
              <a:t> κινδύνου μόνο περιορίζοντας τη δική του οργάνωση και συναινώντας στο σχηματισμό συμπτωμάτων σε αντάλλαγμα για την αναστολή της </a:t>
            </a:r>
            <a:r>
              <a:rPr lang="el-GR" sz="1800" dirty="0" err="1" smtClean="0"/>
              <a:t>ενόρμησης</a:t>
            </a:r>
            <a:r>
              <a:rPr lang="el-GR" sz="1800" dirty="0" smtClean="0"/>
              <a:t>. Αν η αποκρουόμενη </a:t>
            </a:r>
            <a:r>
              <a:rPr lang="el-GR" sz="1800" dirty="0" err="1" smtClean="0"/>
              <a:t>ενόρμηση</a:t>
            </a:r>
            <a:r>
              <a:rPr lang="el-GR" sz="1800" dirty="0" smtClean="0"/>
              <a:t> ανανεώσει την επίθεση της, προκύπτουν στο </a:t>
            </a:r>
            <a:r>
              <a:rPr lang="el-GR" sz="1800" b="1" i="1" dirty="0" smtClean="0"/>
              <a:t>Εγώ</a:t>
            </a:r>
            <a:r>
              <a:rPr lang="el-GR" sz="1800" dirty="0" smtClean="0"/>
              <a:t> οι  νευρωτικές παθήσεις.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14282" y="142852"/>
            <a:ext cx="8472518" cy="6500858"/>
          </a:xfrm>
        </p:spPr>
        <p:txBody>
          <a:bodyPr>
            <a:normAutofit fontScale="92500"/>
          </a:bodyPr>
          <a:lstStyle/>
          <a:p>
            <a:pPr marL="514350" indent="-514350">
              <a:lnSpc>
                <a:spcPct val="120000"/>
              </a:lnSpc>
              <a:buNone/>
            </a:pPr>
            <a:r>
              <a:rPr lang="el-GR" sz="1800" b="1" dirty="0" smtClean="0"/>
              <a:t>ΠΑΡΑΡΤΗΜΑΤΑ						</a:t>
            </a:r>
            <a:r>
              <a:rPr lang="el-GR" sz="2200" b="1" dirty="0" smtClean="0">
                <a:latin typeface="Arial" pitchFamily="34" charset="0"/>
                <a:cs typeface="Arial" pitchFamily="34" charset="0"/>
              </a:rPr>
              <a:t>Κ</a:t>
            </a:r>
            <a:r>
              <a:rPr lang="el-GR" sz="2200" b="1" dirty="0" smtClean="0">
                <a:latin typeface="Arial" pitchFamily="34" charset="0"/>
                <a:cs typeface="Arial" pitchFamily="34" charset="0"/>
              </a:rPr>
              <a:t>εφάλαιο 11</a:t>
            </a:r>
            <a:endParaRPr lang="el-GR" sz="2200" u="sng" dirty="0" smtClean="0">
              <a:latin typeface="Arial" pitchFamily="34" charset="0"/>
              <a:cs typeface="Arial" pitchFamily="34" charset="0"/>
            </a:endParaRPr>
          </a:p>
          <a:p>
            <a:pPr marL="514350" indent="-514350">
              <a:lnSpc>
                <a:spcPct val="120000"/>
              </a:lnSpc>
              <a:buNone/>
            </a:pPr>
            <a:r>
              <a:rPr lang="el-GR" sz="1800" u="sng" dirty="0" smtClean="0"/>
              <a:t>Α.  Τροποποιήσεις  προηγούμενων απόψεων</a:t>
            </a:r>
          </a:p>
          <a:p>
            <a:pPr marL="514350" indent="-514350">
              <a:lnSpc>
                <a:spcPct val="120000"/>
              </a:lnSpc>
              <a:buNone/>
            </a:pPr>
            <a:endParaRPr lang="el-GR" sz="1800" u="sng" dirty="0" smtClean="0"/>
          </a:p>
          <a:p>
            <a:pPr marL="514350" indent="-514350">
              <a:lnSpc>
                <a:spcPct val="120000"/>
              </a:lnSpc>
              <a:buNone/>
            </a:pPr>
            <a:r>
              <a:rPr lang="el-GR" sz="1800" dirty="0" smtClean="0"/>
              <a:t>α) </a:t>
            </a:r>
            <a:r>
              <a:rPr lang="el-GR" sz="1800" b="1" dirty="0" smtClean="0"/>
              <a:t>Αντίσταση και </a:t>
            </a:r>
            <a:r>
              <a:rPr lang="el-GR" sz="1800" b="1" dirty="0" err="1" smtClean="0"/>
              <a:t>αντεπένδυση</a:t>
            </a:r>
            <a:r>
              <a:rPr lang="el-GR" sz="1800" b="1" dirty="0" smtClean="0"/>
              <a:t> </a:t>
            </a:r>
          </a:p>
          <a:p>
            <a:pPr marL="514350" indent="-514350" algn="just">
              <a:lnSpc>
                <a:spcPct val="120000"/>
              </a:lnSpc>
              <a:buNone/>
            </a:pPr>
            <a:r>
              <a:rPr lang="el-GR" sz="1800" b="1" dirty="0" smtClean="0"/>
              <a:t>	</a:t>
            </a:r>
          </a:p>
          <a:p>
            <a:pPr marL="514350" indent="-514350" algn="just">
              <a:lnSpc>
                <a:spcPct val="150000"/>
              </a:lnSpc>
            </a:pPr>
            <a:r>
              <a:rPr lang="el-GR" sz="1800" dirty="0" smtClean="0"/>
              <a:t>Η </a:t>
            </a:r>
            <a:r>
              <a:rPr lang="el-GR" sz="1800" dirty="0" smtClean="0"/>
              <a:t>συνεχής φύση της </a:t>
            </a:r>
            <a:r>
              <a:rPr lang="el-GR" sz="1800" dirty="0" err="1" smtClean="0"/>
              <a:t>ενόρμησης</a:t>
            </a:r>
            <a:r>
              <a:rPr lang="el-GR" sz="1800" dirty="0" smtClean="0"/>
              <a:t>  του </a:t>
            </a:r>
            <a:r>
              <a:rPr lang="el-GR" sz="1800" b="1" i="1" dirty="0" smtClean="0"/>
              <a:t>Εγώ</a:t>
            </a:r>
            <a:r>
              <a:rPr lang="el-GR" sz="1800" dirty="0" smtClean="0"/>
              <a:t> υποχρεώνει το </a:t>
            </a:r>
            <a:r>
              <a:rPr lang="el-GR" sz="1800" b="1" i="1" dirty="0" smtClean="0"/>
              <a:t>Εγώ</a:t>
            </a:r>
            <a:r>
              <a:rPr lang="el-GR" sz="1800" dirty="0" smtClean="0"/>
              <a:t> να διασφαλίζει την αμυντική του δράση μέσω μιας διαρκούς δαπάνης ενέργειας. Αυτή η δράση για την προστασία της απώθησης είναι η αντίσταση στην αναλυτική θεραπεία. Η αντίσταση προϋποθέτει την ύπαρξη </a:t>
            </a:r>
            <a:r>
              <a:rPr lang="el-GR" sz="1800" dirty="0" err="1" smtClean="0"/>
              <a:t>αντεπένδυσης</a:t>
            </a:r>
            <a:r>
              <a:rPr lang="el-GR" sz="1800" dirty="0" smtClean="0"/>
              <a:t>.  </a:t>
            </a:r>
          </a:p>
          <a:p>
            <a:pPr marL="514350" indent="-514350" algn="just">
              <a:lnSpc>
                <a:spcPct val="150000"/>
              </a:lnSpc>
              <a:buNone/>
            </a:pPr>
            <a:r>
              <a:rPr lang="el-GR" sz="1800" dirty="0" smtClean="0"/>
              <a:t>	</a:t>
            </a:r>
          </a:p>
          <a:p>
            <a:pPr marL="514350" indent="-514350" algn="just">
              <a:lnSpc>
                <a:spcPct val="150000"/>
              </a:lnSpc>
              <a:buNone/>
            </a:pPr>
            <a:r>
              <a:rPr lang="el-GR" sz="1800" dirty="0" smtClean="0"/>
              <a:t>	</a:t>
            </a:r>
          </a:p>
          <a:p>
            <a:pPr marL="514350" indent="-514350" algn="just">
              <a:lnSpc>
                <a:spcPct val="150000"/>
              </a:lnSpc>
            </a:pPr>
            <a:r>
              <a:rPr lang="el-GR" sz="1800" dirty="0" smtClean="0"/>
              <a:t>Στη </a:t>
            </a:r>
            <a:r>
              <a:rPr lang="el-GR" sz="1800" dirty="0" smtClean="0"/>
              <a:t>ψυχαναγκαστική νεύρωση εμφανίζεται με τη μορφή της μεταβολής του </a:t>
            </a:r>
            <a:r>
              <a:rPr lang="el-GR" sz="1800" b="1" i="1" dirty="0" smtClean="0"/>
              <a:t>Εγώ </a:t>
            </a:r>
            <a:r>
              <a:rPr lang="el-GR" sz="1800" dirty="0" smtClean="0"/>
              <a:t>και πραγματοποιείται μέσω μιας ενίσχυσης της στάσης που είναι αντίθετη προς την </a:t>
            </a:r>
            <a:r>
              <a:rPr lang="el-GR" sz="1800" dirty="0" err="1" smtClean="0"/>
              <a:t>ορμική</a:t>
            </a:r>
            <a:r>
              <a:rPr lang="el-GR" sz="1800" dirty="0" smtClean="0"/>
              <a:t> κατεύθυνση που πρέπει να απωθηθεί (συμπόνια, ευσυνειδησία, καθαριότητα).     </a:t>
            </a:r>
          </a:p>
          <a:p>
            <a:pPr marL="514350" indent="-514350" algn="just">
              <a:lnSpc>
                <a:spcPct val="120000"/>
              </a:lnSpc>
              <a:buNone/>
            </a:pPr>
            <a:endParaRPr lang="el-GR" sz="2100" dirty="0" smtClean="0"/>
          </a:p>
          <a:p>
            <a:pPr marL="514350" indent="-514350" algn="just">
              <a:lnSpc>
                <a:spcPct val="120000"/>
              </a:lnSpc>
              <a:buNone/>
            </a:pPr>
            <a:r>
              <a:rPr lang="el-GR" sz="2100" dirty="0" smtClean="0"/>
              <a:t>	</a:t>
            </a:r>
          </a:p>
          <a:p>
            <a:pPr marL="514350" indent="-514350" algn="just">
              <a:lnSpc>
                <a:spcPct val="120000"/>
              </a:lnSpc>
              <a:buNone/>
            </a:pPr>
            <a:endParaRPr lang="el-GR" sz="1800" dirty="0" smtClean="0"/>
          </a:p>
          <a:p>
            <a:endParaRPr lang="el-GR" sz="18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42844" y="214290"/>
            <a:ext cx="8543956" cy="6500858"/>
          </a:xfrm>
        </p:spPr>
        <p:txBody>
          <a:bodyPr>
            <a:normAutofit/>
          </a:bodyPr>
          <a:lstStyle/>
          <a:p>
            <a:pPr>
              <a:lnSpc>
                <a:spcPct val="150000"/>
              </a:lnSpc>
              <a:buNone/>
            </a:pPr>
            <a:endParaRPr lang="el-GR" sz="1800" dirty="0" smtClean="0"/>
          </a:p>
          <a:p>
            <a:pPr algn="just">
              <a:lnSpc>
                <a:spcPct val="150000"/>
              </a:lnSpc>
            </a:pPr>
            <a:r>
              <a:rPr lang="el-GR" sz="1800" dirty="0" smtClean="0"/>
              <a:t>Η </a:t>
            </a:r>
            <a:r>
              <a:rPr lang="el-GR" sz="1800" dirty="0" smtClean="0"/>
              <a:t>αντίσταση που πρέπει να υπερνικήσουμε στην ανάλυση προβάλλεται από το </a:t>
            </a:r>
            <a:r>
              <a:rPr lang="el-GR" sz="1800" b="1" i="1" dirty="0" smtClean="0"/>
              <a:t>Εγώ</a:t>
            </a:r>
            <a:r>
              <a:rPr lang="el-GR" sz="1800" b="1" dirty="0" smtClean="0"/>
              <a:t> </a:t>
            </a:r>
            <a:r>
              <a:rPr lang="el-GR" sz="1800" dirty="0" smtClean="0"/>
              <a:t>που παραμένει προσκολλημένο στις </a:t>
            </a:r>
            <a:r>
              <a:rPr lang="el-GR" sz="1800" dirty="0" err="1" smtClean="0"/>
              <a:t>αντεπενδύσεις</a:t>
            </a:r>
            <a:r>
              <a:rPr lang="el-GR" sz="1800" dirty="0" smtClean="0"/>
              <a:t> του. Το </a:t>
            </a:r>
            <a:r>
              <a:rPr lang="el-GR" sz="1800" b="1" i="1" dirty="0" smtClean="0"/>
              <a:t>Εγώ </a:t>
            </a:r>
            <a:r>
              <a:rPr lang="el-GR" sz="1800" dirty="0" smtClean="0"/>
              <a:t>δυσκολεύεται να στρέψει τη προσοχή του σε αντιλήψεις και παραστάσεις που μέχρι πρότινος απέφευγε συστηματικά ή να αναγνωρίσει ως δικά του αισθήματα αυτά που είναι πλήρως αντίθετα με αυτά που του είναι οικεία. </a:t>
            </a:r>
          </a:p>
          <a:p>
            <a:pPr algn="just">
              <a:lnSpc>
                <a:spcPct val="150000"/>
              </a:lnSpc>
            </a:pPr>
            <a:endParaRPr lang="el-GR" sz="1800" dirty="0" smtClean="0"/>
          </a:p>
          <a:p>
            <a:pPr algn="just">
              <a:lnSpc>
                <a:spcPct val="150000"/>
              </a:lnSpc>
              <a:buNone/>
            </a:pPr>
            <a:r>
              <a:rPr lang="el-GR" sz="1800" dirty="0" smtClean="0"/>
              <a:t>	</a:t>
            </a:r>
          </a:p>
          <a:p>
            <a:pPr algn="just">
              <a:lnSpc>
                <a:spcPct val="150000"/>
              </a:lnSpc>
              <a:buNone/>
            </a:pPr>
            <a:r>
              <a:rPr lang="el-GR" sz="1800" dirty="0" smtClean="0"/>
              <a:t>	</a:t>
            </a:r>
          </a:p>
          <a:p>
            <a:pPr algn="just">
              <a:lnSpc>
                <a:spcPct val="150000"/>
              </a:lnSpc>
            </a:pPr>
            <a:r>
              <a:rPr lang="el-GR" sz="1800" dirty="0" smtClean="0"/>
              <a:t>Αν </a:t>
            </a:r>
            <a:r>
              <a:rPr lang="el-GR" sz="1800" dirty="0" smtClean="0"/>
              <a:t>η ίδια η αντίσταση είναι ασυνείδητη την καθιστούμε συνειδητή. Αν είναι ήδη συνειδητή ή γίνει συνειδητή, της αντιτάσσουμε ορθολογικά επιχειρήματα, και υποσχόμαστε στο </a:t>
            </a:r>
            <a:r>
              <a:rPr lang="el-GR" sz="1800" b="1" i="1" dirty="0" smtClean="0"/>
              <a:t>Εγώ</a:t>
            </a:r>
            <a:r>
              <a:rPr lang="el-GR" sz="1800" dirty="0" smtClean="0"/>
              <a:t> τα οφέλη και πλεονεκτήματα αν παραιτηθεί από την </a:t>
            </a:r>
            <a:r>
              <a:rPr lang="el-GR" sz="1800" dirty="0" smtClean="0"/>
              <a:t>αντίσταση.</a:t>
            </a:r>
            <a:endParaRPr lang="el-GR" sz="18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14282" y="214290"/>
            <a:ext cx="8472518" cy="6643710"/>
          </a:xfrm>
        </p:spPr>
        <p:txBody>
          <a:bodyPr/>
          <a:lstStyle/>
          <a:p>
            <a:endParaRPr lang="el-GR" dirty="0" smtClean="0"/>
          </a:p>
          <a:p>
            <a:pPr algn="just"/>
            <a:endParaRPr lang="el-GR" sz="1800" dirty="0" smtClean="0"/>
          </a:p>
          <a:p>
            <a:pPr algn="just"/>
            <a:r>
              <a:rPr lang="el-GR" sz="1800" dirty="0" smtClean="0"/>
              <a:t>Είναι πολύ πιθανό ότι, μετά την άρση της αντίστασης του Εγώ να πρέπει ακόμη να υπερνικηθεί η δύναμη του ψυχαναγκασμού για επανάληψη - η έλξη των ασυνείδητων προτύπων στο απωθημένο </a:t>
            </a:r>
            <a:r>
              <a:rPr lang="el-GR" sz="1800" dirty="0" err="1" smtClean="0"/>
              <a:t>ορμικό</a:t>
            </a:r>
            <a:r>
              <a:rPr lang="el-GR" sz="1800" dirty="0" smtClean="0"/>
              <a:t>  αίσθημα-. Αυτός ο παράγοντας περιγράφεται ως αντίσταση του </a:t>
            </a:r>
            <a:r>
              <a:rPr lang="el-GR" sz="1800" dirty="0" smtClean="0"/>
              <a:t>ασυνείδητου.</a:t>
            </a:r>
            <a:endParaRPr lang="el-GR" sz="1800" dirty="0" smtClean="0"/>
          </a:p>
          <a:p>
            <a:pPr algn="just"/>
            <a:endParaRPr lang="el-GR" sz="1800" dirty="0" smtClean="0"/>
          </a:p>
          <a:p>
            <a:pPr algn="just"/>
            <a:endParaRPr lang="el-GR" sz="1800" dirty="0" smtClean="0"/>
          </a:p>
          <a:p>
            <a:pPr algn="just">
              <a:buNone/>
            </a:pPr>
            <a:endParaRPr lang="el-GR" sz="1800" dirty="0" smtClean="0"/>
          </a:p>
          <a:p>
            <a:pPr algn="just"/>
            <a:r>
              <a:rPr lang="el-GR" sz="1800" dirty="0" smtClean="0"/>
              <a:t>Έχουμε πέντε είδη αντίστασης που προέρχονται από τις τρεις πλευρές, από το </a:t>
            </a:r>
            <a:r>
              <a:rPr lang="el-GR" sz="1800" b="1" i="1" dirty="0" smtClean="0"/>
              <a:t>Εγώ</a:t>
            </a:r>
            <a:r>
              <a:rPr lang="el-GR" sz="1800" dirty="0" smtClean="0"/>
              <a:t>, το </a:t>
            </a:r>
            <a:r>
              <a:rPr lang="el-GR" sz="1800" b="1" i="1" dirty="0" smtClean="0"/>
              <a:t>Αυτό</a:t>
            </a:r>
            <a:r>
              <a:rPr lang="el-GR" sz="1800" dirty="0" smtClean="0"/>
              <a:t> και το </a:t>
            </a:r>
            <a:r>
              <a:rPr lang="el-GR" sz="1800" b="1" i="1" dirty="0" smtClean="0"/>
              <a:t>Υπερεγώ. </a:t>
            </a:r>
          </a:p>
          <a:p>
            <a:pPr algn="just">
              <a:buNone/>
            </a:pPr>
            <a:endParaRPr lang="el-GR" sz="1800" dirty="0" smtClean="0"/>
          </a:p>
          <a:p>
            <a:pPr algn="just">
              <a:buNone/>
            </a:pPr>
            <a:r>
              <a:rPr lang="el-GR" sz="1800" b="1" i="1" dirty="0" smtClean="0"/>
              <a:t>	</a:t>
            </a:r>
          </a:p>
          <a:p>
            <a:pPr algn="just">
              <a:buNone/>
            </a:pPr>
            <a:r>
              <a:rPr lang="el-GR" sz="1800" b="1" i="1" dirty="0" smtClean="0"/>
              <a:t>	</a:t>
            </a:r>
          </a:p>
          <a:p>
            <a:pPr algn="just">
              <a:buNone/>
            </a:pPr>
            <a:r>
              <a:rPr lang="el-GR" sz="1800" b="1" i="1" dirty="0" smtClean="0"/>
              <a:t>	</a:t>
            </a:r>
            <a:r>
              <a:rPr lang="el-GR" sz="1800" dirty="0" smtClean="0"/>
              <a:t>Αντίσταση του </a:t>
            </a:r>
            <a:r>
              <a:rPr lang="el-GR" sz="1800" b="1" i="1" dirty="0" smtClean="0"/>
              <a:t>Εγώ</a:t>
            </a:r>
            <a:r>
              <a:rPr lang="el-GR" sz="1800" dirty="0" smtClean="0"/>
              <a:t>, (πηγή τριών) 1)λόγω της απώθησης, 2) λόγω της μεταβίβασης και 3) λόγω της αντίστασης που προέρχεται από το κέρδος από την αρρώστια και βασίζεται στην αφομοίωση του συμπτώματος από το</a:t>
            </a:r>
            <a:r>
              <a:rPr lang="el-GR" sz="1800" b="1" i="1" dirty="0" smtClean="0"/>
              <a:t> Εγώ</a:t>
            </a:r>
            <a:r>
              <a:rPr lang="el-GR" sz="1800" dirty="0" smtClean="0"/>
              <a:t>. 4) αντίσταση του </a:t>
            </a:r>
            <a:r>
              <a:rPr lang="el-GR" sz="1800" b="1" i="1" dirty="0" smtClean="0"/>
              <a:t>Αυτό</a:t>
            </a:r>
            <a:r>
              <a:rPr lang="el-GR" sz="1800" dirty="0" smtClean="0"/>
              <a:t> καθιστά αναγκαία την </a:t>
            </a:r>
            <a:r>
              <a:rPr lang="en-US" sz="1800" dirty="0" smtClean="0"/>
              <a:t>“</a:t>
            </a:r>
            <a:r>
              <a:rPr lang="el-GR" sz="1800" dirty="0" smtClean="0"/>
              <a:t>επεξεργασία</a:t>
            </a:r>
            <a:r>
              <a:rPr lang="en-US" sz="1800" dirty="0" smtClean="0"/>
              <a:t>”</a:t>
            </a:r>
            <a:r>
              <a:rPr lang="el-GR" sz="1800" dirty="0" smtClean="0"/>
              <a:t> και </a:t>
            </a:r>
            <a:r>
              <a:rPr lang="el-GR" sz="1800" dirty="0" smtClean="0"/>
              <a:t>5) η </a:t>
            </a:r>
            <a:r>
              <a:rPr lang="el-GR" sz="1800" dirty="0" smtClean="0"/>
              <a:t>αντίσταση του </a:t>
            </a:r>
            <a:r>
              <a:rPr lang="el-GR" sz="1800" b="1" i="1" dirty="0" smtClean="0"/>
              <a:t>Υπερεγώ </a:t>
            </a:r>
            <a:r>
              <a:rPr lang="el-GR" sz="1800" dirty="0" smtClean="0"/>
              <a:t>πηγάζει από την ενοχή συνείδησης ή την ανάγκη για τιμωρία.</a:t>
            </a:r>
            <a:endParaRPr lang="el-GR" sz="1800" b="1" i="1"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Ροή">
  <a:themeElements>
    <a:clrScheme name="Ροή">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Ροή">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Δημοτικός">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609</TotalTime>
  <Words>906</Words>
  <Application>Microsoft Office PowerPoint</Application>
  <PresentationFormat>Προβολή στην οθόνη (4:3)</PresentationFormat>
  <Paragraphs>219</Paragraphs>
  <Slides>25</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25</vt:i4>
      </vt:variant>
    </vt:vector>
  </HeadingPairs>
  <TitlesOfParts>
    <vt:vector size="26" baseType="lpstr">
      <vt:lpstr>Ροή</vt:lpstr>
      <vt:lpstr>Αναστολή, Σύμπτωμα και άγχος   Sigmund Freud</vt:lpstr>
      <vt:lpstr>Διαφάνεια 2</vt:lpstr>
      <vt:lpstr>Διαφάνεια 3</vt:lpstr>
      <vt:lpstr>Διαφάνεια 4</vt:lpstr>
      <vt:lpstr>Διαφάνεια 5</vt:lpstr>
      <vt:lpstr>Διαφάνεια 6</vt:lpstr>
      <vt:lpstr>Διαφάνεια 7</vt:lpstr>
      <vt:lpstr>Διαφάνεια 8</vt:lpstr>
      <vt:lpstr>Διαφάνεια 9</vt:lpstr>
      <vt:lpstr>Διαφάνεια 10</vt:lpstr>
      <vt:lpstr>Διαφάνεια 11</vt:lpstr>
      <vt:lpstr>Διαφάνεια 12</vt:lpstr>
      <vt:lpstr>Διαφάνεια 13</vt:lpstr>
      <vt:lpstr>Διαφάνεια 14</vt:lpstr>
      <vt:lpstr>Διαφάνεια 15</vt:lpstr>
      <vt:lpstr>Διαφάνεια 16</vt:lpstr>
      <vt:lpstr>Διαφάνεια 17</vt:lpstr>
      <vt:lpstr>Διαφάνεια 18</vt:lpstr>
      <vt:lpstr>Διαφάνεια 19</vt:lpstr>
      <vt:lpstr>Διαφάνεια 20</vt:lpstr>
      <vt:lpstr>Διαφάνεια 21</vt:lpstr>
      <vt:lpstr>Διαφάνεια 22</vt:lpstr>
      <vt:lpstr>Διαφάνεια 23</vt:lpstr>
      <vt:lpstr>Διαφάνεια 24</vt:lpstr>
      <vt:lpstr>Σας ευχαριστούμε</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user1</dc:creator>
  <cp:lastModifiedBy>user1</cp:lastModifiedBy>
  <cp:revision>169</cp:revision>
  <dcterms:created xsi:type="dcterms:W3CDTF">2022-01-31T12:42:18Z</dcterms:created>
  <dcterms:modified xsi:type="dcterms:W3CDTF">2022-02-15T13:40:44Z</dcterms:modified>
</cp:coreProperties>
</file>