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57" r:id="rId3"/>
    <p:sldId id="258" r:id="rId4"/>
    <p:sldId id="260" r:id="rId5"/>
    <p:sldId id="263" r:id="rId6"/>
    <p:sldId id="264" r:id="rId7"/>
    <p:sldId id="265" r:id="rId8"/>
    <p:sldId id="266" r:id="rId9"/>
    <p:sldId id="268" r:id="rId10"/>
    <p:sldId id="269" r:id="rId11"/>
    <p:sldId id="270" r:id="rId12"/>
    <p:sldId id="271" r:id="rId13"/>
    <p:sldId id="272" r:id="rId14"/>
    <p:sldId id="273"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62" autoAdjust="0"/>
  </p:normalViewPr>
  <p:slideViewPr>
    <p:cSldViewPr>
      <p:cViewPr>
        <p:scale>
          <a:sx n="78" d="100"/>
          <a:sy n="78" d="100"/>
        </p:scale>
        <p:origin x="-1134" y="-4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2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07CA0E-56DE-40E7-B818-364915ADCD4A}" type="datetimeFigureOut">
              <a:rPr lang="el-GR" smtClean="0"/>
              <a:pPr/>
              <a:t>01/06/2017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9E023F-4553-4BC9-88E3-961C6AFFEBE8}" type="slidenum">
              <a:rPr lang="el-GR" smtClean="0"/>
              <a:pPr/>
              <a:t>‹#›</a:t>
            </a:fld>
            <a:endParaRPr lang="el-GR"/>
          </a:p>
        </p:txBody>
      </p:sp>
    </p:spTree>
    <p:extLst>
      <p:ext uri="{BB962C8B-B14F-4D97-AF65-F5344CB8AC3E}">
        <p14:creationId xmlns:p14="http://schemas.microsoft.com/office/powerpoint/2010/main" val="3540922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529E023F-4553-4BC9-88E3-961C6AFFEBE8}" type="slidenum">
              <a:rPr lang="el-GR" smtClean="0"/>
              <a:pPr/>
              <a:t>3</a:t>
            </a:fld>
            <a:endParaRPr lang="el-GR"/>
          </a:p>
        </p:txBody>
      </p:sp>
    </p:spTree>
    <p:extLst>
      <p:ext uri="{BB962C8B-B14F-4D97-AF65-F5344CB8AC3E}">
        <p14:creationId xmlns:p14="http://schemas.microsoft.com/office/powerpoint/2010/main" val="2052004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625A0195-BD1C-42DA-87B0-4F776A201F9A}" type="datetimeFigureOut">
              <a:rPr lang="el-GR" smtClean="0"/>
              <a:pPr/>
              <a:t>01/06/2017</a:t>
            </a:fld>
            <a:endParaRPr lang="el-GR"/>
          </a:p>
        </p:txBody>
      </p:sp>
      <p:sp>
        <p:nvSpPr>
          <p:cNvPr id="19" name="Footer Placeholder 18"/>
          <p:cNvSpPr>
            <a:spLocks noGrp="1"/>
          </p:cNvSpPr>
          <p:nvPr>
            <p:ph type="ftr" sz="quarter" idx="11"/>
          </p:nvPr>
        </p:nvSpPr>
        <p:spPr/>
        <p:txBody>
          <a:bodyPr/>
          <a:lstStyle/>
          <a:p>
            <a:endParaRPr lang="el-GR"/>
          </a:p>
        </p:txBody>
      </p:sp>
      <p:sp>
        <p:nvSpPr>
          <p:cNvPr id="27" name="Slide Number Placeholder 26"/>
          <p:cNvSpPr>
            <a:spLocks noGrp="1"/>
          </p:cNvSpPr>
          <p:nvPr>
            <p:ph type="sldNum" sz="quarter" idx="12"/>
          </p:nvPr>
        </p:nvSpPr>
        <p:spPr/>
        <p:txBody>
          <a:bodyPr/>
          <a:lstStyle/>
          <a:p>
            <a:fld id="{EA203144-D95E-425B-A984-5766D4D32A27}"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625A0195-BD1C-42DA-87B0-4F776A201F9A}" type="datetimeFigureOut">
              <a:rPr lang="el-GR" smtClean="0"/>
              <a:pPr/>
              <a:t>01/06/2017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A203144-D95E-425B-A984-5766D4D32A2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625A0195-BD1C-42DA-87B0-4F776A201F9A}" type="datetimeFigureOut">
              <a:rPr lang="el-GR" smtClean="0"/>
              <a:pPr/>
              <a:t>01/06/2017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A203144-D95E-425B-A984-5766D4D32A2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625A0195-BD1C-42DA-87B0-4F776A201F9A}" type="datetimeFigureOut">
              <a:rPr lang="el-GR" smtClean="0"/>
              <a:pPr/>
              <a:t>01/06/2017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A203144-D95E-425B-A984-5766D4D32A2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625A0195-BD1C-42DA-87B0-4F776A201F9A}" type="datetimeFigureOut">
              <a:rPr lang="el-GR" smtClean="0"/>
              <a:pPr/>
              <a:t>01/06/2017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A203144-D95E-425B-A984-5766D4D32A27}"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625A0195-BD1C-42DA-87B0-4F776A201F9A}" type="datetimeFigureOut">
              <a:rPr lang="el-GR" smtClean="0"/>
              <a:pPr/>
              <a:t>01/06/2017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A203144-D95E-425B-A984-5766D4D32A2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625A0195-BD1C-42DA-87B0-4F776A201F9A}" type="datetimeFigureOut">
              <a:rPr lang="el-GR" smtClean="0"/>
              <a:pPr/>
              <a:t>01/06/2017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A203144-D95E-425B-A984-5766D4D32A2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625A0195-BD1C-42DA-87B0-4F776A201F9A}" type="datetimeFigureOut">
              <a:rPr lang="el-GR" smtClean="0"/>
              <a:pPr/>
              <a:t>01/06/2017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A203144-D95E-425B-A984-5766D4D32A2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5A0195-BD1C-42DA-87B0-4F776A201F9A}" type="datetimeFigureOut">
              <a:rPr lang="el-GR" smtClean="0"/>
              <a:pPr/>
              <a:t>01/06/2017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A203144-D95E-425B-A984-5766D4D32A2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625A0195-BD1C-42DA-87B0-4F776A201F9A}" type="datetimeFigureOut">
              <a:rPr lang="el-GR" smtClean="0"/>
              <a:pPr/>
              <a:t>01/06/2017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A203144-D95E-425B-A984-5766D4D32A2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625A0195-BD1C-42DA-87B0-4F776A201F9A}" type="datetimeFigureOut">
              <a:rPr lang="el-GR" smtClean="0"/>
              <a:pPr/>
              <a:t>01/06/2017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EA203144-D95E-425B-A984-5766D4D32A27}" type="slidenum">
              <a:rPr lang="el-GR" smtClean="0"/>
              <a:pPr/>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25A0195-BD1C-42DA-87B0-4F776A201F9A}" type="datetimeFigureOut">
              <a:rPr lang="el-GR" smtClean="0"/>
              <a:pPr/>
              <a:t>01/06/2017</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A203144-D95E-425B-A984-5766D4D32A27}" type="slidenum">
              <a:rPr lang="el-GR" smtClean="0"/>
              <a:pPr/>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2921496"/>
          </a:xfrm>
        </p:spPr>
        <p:txBody>
          <a:bodyPr>
            <a:normAutofit fontScale="90000"/>
          </a:bodyPr>
          <a:lstStyle/>
          <a:p>
            <a:pPr algn="ctr"/>
            <a:r>
              <a:rPr lang="el-GR" dirty="0" smtClean="0">
                <a:solidFill>
                  <a:schemeClr val="bg1"/>
                </a:solidFill>
              </a:rPr>
              <a:t/>
            </a:r>
            <a:br>
              <a:rPr lang="el-GR" dirty="0" smtClean="0">
                <a:solidFill>
                  <a:schemeClr val="bg1"/>
                </a:solidFill>
              </a:rPr>
            </a:br>
            <a:r>
              <a:rPr lang="el-GR" dirty="0">
                <a:solidFill>
                  <a:schemeClr val="bg1"/>
                </a:solidFill>
              </a:rPr>
              <a:t/>
            </a:r>
            <a:br>
              <a:rPr lang="el-GR" dirty="0">
                <a:solidFill>
                  <a:schemeClr val="bg1"/>
                </a:solidFill>
              </a:rPr>
            </a:br>
            <a:r>
              <a:rPr lang="el-GR" dirty="0" smtClean="0">
                <a:solidFill>
                  <a:schemeClr val="bg1"/>
                </a:solidFill>
              </a:rPr>
              <a:t>Ψυχική ασθένεια και ικανότητα λήψης αποφάσεων</a:t>
            </a:r>
            <a:br>
              <a:rPr lang="el-GR" dirty="0" smtClean="0">
                <a:solidFill>
                  <a:schemeClr val="bg1"/>
                </a:solidFill>
              </a:rPr>
            </a:br>
            <a:endParaRPr lang="el-GR" dirty="0">
              <a:solidFill>
                <a:schemeClr val="bg1"/>
              </a:solidFill>
            </a:endParaRPr>
          </a:p>
        </p:txBody>
      </p:sp>
      <p:sp>
        <p:nvSpPr>
          <p:cNvPr id="3" name="Υπότιτλος 2"/>
          <p:cNvSpPr>
            <a:spLocks noGrp="1"/>
          </p:cNvSpPr>
          <p:nvPr>
            <p:ph type="subTitle" idx="1"/>
          </p:nvPr>
        </p:nvSpPr>
        <p:spPr/>
        <p:txBody>
          <a:bodyPr>
            <a:normAutofit fontScale="92500" lnSpcReduction="20000"/>
          </a:bodyPr>
          <a:lstStyle/>
          <a:p>
            <a:endParaRPr lang="el-GR" dirty="0" smtClean="0"/>
          </a:p>
          <a:p>
            <a:endParaRPr lang="el-GR" dirty="0"/>
          </a:p>
          <a:p>
            <a:r>
              <a:rPr lang="el-GR" sz="3500" dirty="0" err="1" smtClean="0">
                <a:solidFill>
                  <a:schemeClr val="bg1"/>
                </a:solidFill>
                <a:latin typeface="+mj-lt"/>
              </a:rPr>
              <a:t>Πρεμέτη</a:t>
            </a:r>
            <a:r>
              <a:rPr lang="el-GR" sz="3500" dirty="0" smtClean="0">
                <a:solidFill>
                  <a:schemeClr val="bg1"/>
                </a:solidFill>
                <a:latin typeface="+mj-lt"/>
              </a:rPr>
              <a:t> Βάσω </a:t>
            </a:r>
          </a:p>
          <a:p>
            <a:r>
              <a:rPr lang="el-GR" sz="3500" dirty="0" err="1" smtClean="0">
                <a:solidFill>
                  <a:schemeClr val="bg1"/>
                </a:solidFill>
                <a:latin typeface="+mj-lt"/>
              </a:rPr>
              <a:t>Τζανέτου</a:t>
            </a:r>
            <a:r>
              <a:rPr lang="el-GR" sz="3500" dirty="0" smtClean="0">
                <a:solidFill>
                  <a:schemeClr val="bg1"/>
                </a:solidFill>
                <a:latin typeface="+mj-lt"/>
              </a:rPr>
              <a:t> </a:t>
            </a:r>
            <a:r>
              <a:rPr lang="el-GR" sz="3500" dirty="0" err="1" smtClean="0">
                <a:solidFill>
                  <a:schemeClr val="bg1"/>
                </a:solidFill>
                <a:latin typeface="+mj-lt"/>
              </a:rPr>
              <a:t>Βάσια</a:t>
            </a:r>
            <a:endParaRPr lang="el-GR" sz="3500" dirty="0">
              <a:solidFill>
                <a:schemeClr val="bg1"/>
              </a:solidFill>
              <a:latin typeface="+mj-lt"/>
            </a:endParaRPr>
          </a:p>
        </p:txBody>
      </p:sp>
    </p:spTree>
    <p:extLst>
      <p:ext uri="{BB962C8B-B14F-4D97-AF65-F5344CB8AC3E}">
        <p14:creationId xmlns:p14="http://schemas.microsoft.com/office/powerpoint/2010/main" val="4551675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533400" y="620688"/>
            <a:ext cx="7854696" cy="5904656"/>
          </a:xfrm>
        </p:spPr>
        <p:txBody>
          <a:bodyPr>
            <a:normAutofit fontScale="85000" lnSpcReduction="20000"/>
          </a:bodyPr>
          <a:lstStyle/>
          <a:p>
            <a:pPr algn="l"/>
            <a:r>
              <a:rPr lang="el-GR" sz="3000" dirty="0" smtClean="0">
                <a:latin typeface="+mj-lt"/>
              </a:rPr>
              <a:t>Το</a:t>
            </a:r>
            <a:r>
              <a:rPr lang="el-GR" sz="3000" dirty="0" smtClean="0"/>
              <a:t>  πρόσωπο που πρόκειται να τεθεί  σε δικαστική συμπαράσταση εφόσον είναι μεγαλύτερο από 10 ετών μπορεί να παρίσταται στο δικαστήριο και να πραγματοποιεί όλες τις προβλεπόμενες διαδικαστικές πράξεις. Στη δίκη για την θέση σε δικαστική συμπαράσταση,  το άτομο κλητεύεται  να παρουσιαστεί στο δικαστήριο όπως και ο προσωρινός δικαστικός συμπαραστάτης.</a:t>
            </a:r>
          </a:p>
          <a:p>
            <a:pPr algn="l"/>
            <a:r>
              <a:rPr lang="el-GR" sz="3000" dirty="0" smtClean="0"/>
              <a:t>Το δικαστήριο οφείλει να αποφασίσει με γνώμονα το συμφέρον του ατόμου που τίθεται σε συμπαράσταση και πρέπει να είναι φειδωλό στην στέρηση της αυτονομίας επιβάλλοντας τους ελάχιστους δυνατούς περιορισμούς.</a:t>
            </a:r>
          </a:p>
          <a:p>
            <a:pPr algn="l"/>
            <a:r>
              <a:rPr lang="el-GR" sz="3000" dirty="0" smtClean="0"/>
              <a:t>Για το σκοπό αυτό το δικαστήριο πρέπει να επικοινωνεί με τον ενδιαφερόμενο και να σχηματίσει άμεση αντίληψη για το θέμα. </a:t>
            </a:r>
          </a:p>
          <a:p>
            <a:pPr algn="l"/>
            <a:endParaRPr lang="el-GR" dirty="0"/>
          </a:p>
        </p:txBody>
      </p:sp>
    </p:spTree>
    <p:extLst>
      <p:ext uri="{BB962C8B-B14F-4D97-AF65-F5344CB8AC3E}">
        <p14:creationId xmlns:p14="http://schemas.microsoft.com/office/powerpoint/2010/main" val="578911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533400" y="836712"/>
            <a:ext cx="7854696" cy="4144424"/>
          </a:xfrm>
        </p:spPr>
        <p:txBody>
          <a:bodyPr>
            <a:normAutofit lnSpcReduction="10000"/>
          </a:bodyPr>
          <a:lstStyle/>
          <a:p>
            <a:pPr algn="l"/>
            <a:r>
              <a:rPr lang="el-GR" dirty="0" smtClean="0">
                <a:latin typeface="+mj-lt"/>
              </a:rPr>
              <a:t>Η προσωπική επικοινωνία μπορεί να γίνει στο περιβάλλον του ατόμου ή στο δικαστήριο. Παραλείπεται μόνο όταν υπάρχει βάσιμος κίνδυνος  για την υγεία του προσώπου  ή αν βρίσκεται σε αδυναμία να  επικοινωνήσει με το περιβάλλον του.</a:t>
            </a:r>
            <a:endParaRPr lang="el-GR" dirty="0">
              <a:latin typeface="+mj-lt"/>
            </a:endParaRPr>
          </a:p>
          <a:p>
            <a:pPr algn="l"/>
            <a:r>
              <a:rPr lang="el-GR" dirty="0" smtClean="0">
                <a:latin typeface="+mj-lt"/>
              </a:rPr>
              <a:t>Το δικαστήριο εκδίδει απόφαση με την οποία αποφασίζει αν θα δεχτεί το αίτημα για δικαστική συμπαράσταση και ορίζει την μορφή της, το δικαστικό συμπαραστάτη και το εποπτικό συμβούλιο που εποπτεύει το συμπαραστάτη (σε περίπτωση πλήρους δικαστικής συμπαράστασης)  στην άσκηση των καθηκόντων του</a:t>
            </a:r>
            <a:endParaRPr lang="el-GR" dirty="0">
              <a:latin typeface="+mj-lt"/>
            </a:endParaRPr>
          </a:p>
        </p:txBody>
      </p:sp>
    </p:spTree>
    <p:extLst>
      <p:ext uri="{BB962C8B-B14F-4D97-AF65-F5344CB8AC3E}">
        <p14:creationId xmlns:p14="http://schemas.microsoft.com/office/powerpoint/2010/main" val="1775613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404664"/>
            <a:ext cx="7851648" cy="1080120"/>
          </a:xfrm>
        </p:spPr>
        <p:txBody>
          <a:bodyPr>
            <a:normAutofit/>
          </a:bodyPr>
          <a:lstStyle/>
          <a:p>
            <a:r>
              <a:rPr lang="el-GR" sz="4800" dirty="0" smtClean="0">
                <a:solidFill>
                  <a:schemeClr val="bg1"/>
                </a:solidFill>
              </a:rPr>
              <a:t>Δικαστικός συμπαραστάτης</a:t>
            </a:r>
            <a:endParaRPr lang="el-GR" sz="4800" dirty="0">
              <a:solidFill>
                <a:schemeClr val="bg1"/>
              </a:solidFill>
            </a:endParaRPr>
          </a:p>
        </p:txBody>
      </p:sp>
      <p:sp>
        <p:nvSpPr>
          <p:cNvPr id="3" name="Υπότιτλος 2"/>
          <p:cNvSpPr>
            <a:spLocks noGrp="1"/>
          </p:cNvSpPr>
          <p:nvPr>
            <p:ph type="subTitle" idx="1"/>
          </p:nvPr>
        </p:nvSpPr>
        <p:spPr>
          <a:xfrm>
            <a:off x="533400" y="1484784"/>
            <a:ext cx="7854696" cy="4896544"/>
          </a:xfrm>
        </p:spPr>
        <p:txBody>
          <a:bodyPr>
            <a:normAutofit lnSpcReduction="10000"/>
          </a:bodyPr>
          <a:lstStyle/>
          <a:p>
            <a:pPr algn="l"/>
            <a:r>
              <a:rPr lang="el-GR" dirty="0" smtClean="0">
                <a:latin typeface="+mj-lt"/>
              </a:rPr>
              <a:t>Ο δικαστικός συμπαραστάτης μπορεί να είναι οποιοδήποτε άτομο του στενού ή συγγενικού περιβάλλοντος ή και τρίτος (προσωπικός ή οικογενειακός φίλος.</a:t>
            </a:r>
          </a:p>
          <a:p>
            <a:pPr algn="l"/>
            <a:r>
              <a:rPr lang="el-GR" dirty="0" smtClean="0">
                <a:latin typeface="+mj-lt"/>
              </a:rPr>
              <a:t>Δεν μπορεί να γίνει:</a:t>
            </a:r>
          </a:p>
          <a:p>
            <a:pPr marL="514350" indent="-514350" algn="l">
              <a:buFont typeface="+mj-lt"/>
              <a:buAutoNum type="arabicPeriod"/>
            </a:pPr>
            <a:r>
              <a:rPr lang="el-GR" dirty="0" smtClean="0">
                <a:latin typeface="+mj-lt"/>
              </a:rPr>
              <a:t>Όποιος δεν έχει πλήρη δικαιοπρακτική ικανότητα </a:t>
            </a:r>
          </a:p>
          <a:p>
            <a:pPr marL="514350" indent="-514350" algn="l">
              <a:buFont typeface="+mj-lt"/>
              <a:buAutoNum type="arabicPeriod"/>
            </a:pPr>
            <a:r>
              <a:rPr lang="el-GR" dirty="0" smtClean="0">
                <a:latin typeface="+mj-lt"/>
              </a:rPr>
              <a:t>Ενήλικος για τον οποίο έχει διοριστεί δικαστικός συμπαραστάτης</a:t>
            </a:r>
          </a:p>
          <a:p>
            <a:pPr marL="514350" indent="-514350" algn="l">
              <a:buFont typeface="+mj-lt"/>
              <a:buAutoNum type="arabicPeriod"/>
            </a:pPr>
            <a:r>
              <a:rPr lang="el-GR" dirty="0" smtClean="0">
                <a:latin typeface="+mj-lt"/>
              </a:rPr>
              <a:t>Άτομο που συνδέεται με σχέση εξάρτησης ή με οποιονδήποτε άλλο στενό δεσμό με τη μονάδα ψυχικής υγείας στην οποία ο </a:t>
            </a:r>
            <a:r>
              <a:rPr lang="el-GR" dirty="0" err="1" smtClean="0">
                <a:latin typeface="+mj-lt"/>
              </a:rPr>
              <a:t>συμπαραστατέας</a:t>
            </a:r>
            <a:r>
              <a:rPr lang="el-GR" dirty="0" smtClean="0">
                <a:latin typeface="+mj-lt"/>
              </a:rPr>
              <a:t> έχει εισαχθεί για θεραπεία </a:t>
            </a:r>
            <a:endParaRPr lang="el-GR" dirty="0">
              <a:latin typeface="+mj-lt"/>
            </a:endParaRPr>
          </a:p>
        </p:txBody>
      </p:sp>
    </p:spTree>
    <p:extLst>
      <p:ext uri="{BB962C8B-B14F-4D97-AF65-F5344CB8AC3E}">
        <p14:creationId xmlns:p14="http://schemas.microsoft.com/office/powerpoint/2010/main" val="1959511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533400" y="692696"/>
            <a:ext cx="7854696" cy="4288440"/>
          </a:xfrm>
        </p:spPr>
        <p:txBody>
          <a:bodyPr>
            <a:normAutofit lnSpcReduction="10000"/>
          </a:bodyPr>
          <a:lstStyle/>
          <a:p>
            <a:pPr algn="l"/>
            <a:r>
              <a:rPr lang="el-GR" dirty="0" smtClean="0"/>
              <a:t>Ο </a:t>
            </a:r>
            <a:r>
              <a:rPr lang="el-GR" dirty="0" smtClean="0">
                <a:latin typeface="+mj-lt"/>
              </a:rPr>
              <a:t>δικαστικός συμπαραστάτης προτείνεται από το άτομο που τίθεται σε δικαστική συμπαράσταση .αν αυτός δεν προτείνει κάποιον ή το προτεινόμενο άτομο δεν κρίνετε κατάλληλο το δικαστήριο επιλέγει ελευθέρα το άτομο που κρίνει κατάλληλο αφού λάβει υπόψη την βούληση και τις επιθυμίες του </a:t>
            </a:r>
            <a:r>
              <a:rPr lang="el-GR" dirty="0" err="1" smtClean="0">
                <a:latin typeface="+mj-lt"/>
              </a:rPr>
              <a:t>συμπαραστατέα</a:t>
            </a:r>
            <a:r>
              <a:rPr lang="el-GR" dirty="0" smtClean="0">
                <a:latin typeface="+mj-lt"/>
              </a:rPr>
              <a:t>.</a:t>
            </a:r>
          </a:p>
          <a:p>
            <a:pPr algn="l"/>
            <a:endParaRPr lang="el-GR" dirty="0">
              <a:latin typeface="+mj-lt"/>
            </a:endParaRPr>
          </a:p>
          <a:p>
            <a:pPr algn="l"/>
            <a:r>
              <a:rPr lang="el-GR" dirty="0" smtClean="0">
                <a:latin typeface="+mj-lt"/>
              </a:rPr>
              <a:t>Ο ρόλος του δικαστικού συμπαραστάτη είναι πολύ σημαντικός .πριν από κάθε ενέργεια ή απόφαση του ο συμπαραστάτης πρέπει να επικοινωνεί με το </a:t>
            </a:r>
            <a:r>
              <a:rPr lang="el-GR" dirty="0" err="1" smtClean="0">
                <a:latin typeface="+mj-lt"/>
              </a:rPr>
              <a:t>συμπαραστατούμενο</a:t>
            </a:r>
            <a:r>
              <a:rPr lang="el-GR" dirty="0" smtClean="0">
                <a:latin typeface="+mj-lt"/>
              </a:rPr>
              <a:t> και να συνεκτιμά την γνώμη του </a:t>
            </a:r>
            <a:endParaRPr lang="el-GR" dirty="0"/>
          </a:p>
        </p:txBody>
      </p:sp>
    </p:spTree>
    <p:extLst>
      <p:ext uri="{BB962C8B-B14F-4D97-AF65-F5344CB8AC3E}">
        <p14:creationId xmlns:p14="http://schemas.microsoft.com/office/powerpoint/2010/main" val="2093705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533400" y="692696"/>
            <a:ext cx="7854696" cy="4288440"/>
          </a:xfrm>
        </p:spPr>
        <p:txBody>
          <a:bodyPr>
            <a:normAutofit lnSpcReduction="10000"/>
          </a:bodyPr>
          <a:lstStyle/>
          <a:p>
            <a:pPr algn="l"/>
            <a:r>
              <a:rPr lang="el-GR" dirty="0" smtClean="0">
                <a:latin typeface="+mj-lt"/>
              </a:rPr>
              <a:t>Ο ρόλος του είναι να βοηθά να παρέχει πληροφορίες και να υποστηρίζει το </a:t>
            </a:r>
            <a:r>
              <a:rPr lang="el-GR" dirty="0" err="1" smtClean="0">
                <a:latin typeface="+mj-lt"/>
              </a:rPr>
              <a:t>συμπαραστατουμενο</a:t>
            </a:r>
            <a:r>
              <a:rPr lang="el-GR" dirty="0" smtClean="0">
                <a:latin typeface="+mj-lt"/>
              </a:rPr>
              <a:t> , ώστε εκείνος να μπορεί να λάβει όσο πιο ελεύθερα γίνεται αποφάσεις για τα θέματα που τον αφορούν και να ασκήσει αυτόνομα τα δικαιώματα του.</a:t>
            </a:r>
          </a:p>
          <a:p>
            <a:pPr algn="l"/>
            <a:endParaRPr lang="el-GR" dirty="0">
              <a:latin typeface="+mj-lt"/>
            </a:endParaRPr>
          </a:p>
          <a:p>
            <a:pPr algn="l"/>
            <a:r>
              <a:rPr lang="el-GR" dirty="0" smtClean="0">
                <a:latin typeface="+mj-lt"/>
              </a:rPr>
              <a:t>Ο δικαστικός συμπαραστάτης αίρεται αν εκλείψουν οι λόγοι που την προκάλεσαν. Για να γίνει αυτό χρειάζεται νέα απόφαση του δικαστηρίου μετά από αίτηση των προσώπων που μπορούν να τη ζητήσουν ή και αυτεπαγγέλτως.</a:t>
            </a:r>
            <a:endParaRPr lang="el-GR" dirty="0">
              <a:latin typeface="+mj-lt"/>
            </a:endParaRPr>
          </a:p>
        </p:txBody>
      </p:sp>
    </p:spTree>
    <p:extLst>
      <p:ext uri="{BB962C8B-B14F-4D97-AF65-F5344CB8AC3E}">
        <p14:creationId xmlns:p14="http://schemas.microsoft.com/office/powerpoint/2010/main" val="1274231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620688"/>
            <a:ext cx="7851648" cy="1152128"/>
          </a:xfrm>
        </p:spPr>
        <p:txBody>
          <a:bodyPr>
            <a:normAutofit fontScale="90000"/>
          </a:bodyPr>
          <a:lstStyle/>
          <a:p>
            <a:pPr algn="ctr"/>
            <a:r>
              <a:rPr lang="el-GR" dirty="0" smtClean="0">
                <a:solidFill>
                  <a:schemeClr val="bg1"/>
                </a:solidFill>
              </a:rPr>
              <a:t>Δικαιοπρακτική ικανότητα</a:t>
            </a:r>
            <a:endParaRPr lang="el-GR" dirty="0">
              <a:solidFill>
                <a:schemeClr val="bg1"/>
              </a:solidFill>
            </a:endParaRPr>
          </a:p>
        </p:txBody>
      </p:sp>
      <p:sp>
        <p:nvSpPr>
          <p:cNvPr id="3" name="Υπότιτλος 2"/>
          <p:cNvSpPr>
            <a:spLocks noGrp="1"/>
          </p:cNvSpPr>
          <p:nvPr>
            <p:ph type="subTitle" idx="1"/>
          </p:nvPr>
        </p:nvSpPr>
        <p:spPr>
          <a:xfrm>
            <a:off x="533400" y="1844824"/>
            <a:ext cx="7854696" cy="4320480"/>
          </a:xfrm>
        </p:spPr>
        <p:txBody>
          <a:bodyPr>
            <a:normAutofit/>
          </a:bodyPr>
          <a:lstStyle/>
          <a:p>
            <a:pPr algn="l"/>
            <a:r>
              <a:rPr lang="el-GR" dirty="0" smtClean="0">
                <a:latin typeface="+mj-lt"/>
              </a:rPr>
              <a:t>Κάθε Ελληνίδα και Έλληνας είναι ίσοι ενώπιον του νόμου και έχουν το δικαίωμα να καθορίζουν  ελεύθερα την προσωπική  και κοινωνική τους ζωή. Για να μπορούμε όμως να τα ασκούμε πρέπει να έχουμε δικαιοπρακτική ικανότητα,  την ικανότητα  δηλαδή να λαμβάνουμε  νομικά  έγκυρες αποφάσεις  και να συνάπτουμε δεσμευτικές  συμβατικές σχέσεις.</a:t>
            </a:r>
          </a:p>
          <a:p>
            <a:pPr algn="l"/>
            <a:r>
              <a:rPr lang="el-GR" dirty="0" smtClean="0">
                <a:latin typeface="+mj-lt"/>
              </a:rPr>
              <a:t>Για να ασκήσει κάποιος  Δικαιοπρακτική ικανότητα πρέπει να έχει συμπληρώσει το 18 έτος της ηλικίας του. (άρθρο 127 ΑΚ)</a:t>
            </a:r>
            <a:endParaRPr lang="el-GR" dirty="0">
              <a:latin typeface="+mj-lt"/>
            </a:endParaRPr>
          </a:p>
        </p:txBody>
      </p:sp>
    </p:spTree>
    <p:extLst>
      <p:ext uri="{BB962C8B-B14F-4D97-AF65-F5344CB8AC3E}">
        <p14:creationId xmlns:p14="http://schemas.microsoft.com/office/powerpoint/2010/main" val="362785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533400" y="548680"/>
            <a:ext cx="7854696" cy="6048672"/>
          </a:xfrm>
        </p:spPr>
        <p:txBody>
          <a:bodyPr>
            <a:normAutofit fontScale="25000" lnSpcReduction="20000"/>
          </a:bodyPr>
          <a:lstStyle/>
          <a:p>
            <a:pPr marL="514350" indent="-514350" algn="l">
              <a:buFont typeface="Arial" panose="020B0604020202020204" pitchFamily="34" charset="0"/>
              <a:buChar char="•"/>
            </a:pPr>
            <a:r>
              <a:rPr lang="el-GR" sz="9600" dirty="0" smtClean="0">
                <a:latin typeface="+mj-lt"/>
              </a:rPr>
              <a:t>Ωστόσο  υπάρχουν  κάποιοι που θεωρούνται ανίκανοι ή περιορισμένα ικανοί για δικαιοπραξίες λόγω λειτουργικών εμποδίων  τα οποία μπορούν να είναι προσωρινά ή μόνιμα  και να περιορίζουν την ικανότητα  τους να  λαμβάνουν αποφάσεις  (</a:t>
            </a:r>
            <a:r>
              <a:rPr lang="el-GR" sz="9600" dirty="0" err="1" smtClean="0">
                <a:latin typeface="+mj-lt"/>
              </a:rPr>
              <a:t>π.χ</a:t>
            </a:r>
            <a:r>
              <a:rPr lang="el-GR" sz="9600" dirty="0" smtClean="0">
                <a:latin typeface="+mj-lt"/>
              </a:rPr>
              <a:t>  χρόνιες παθήσεις ή κάποια διαταραχή ) </a:t>
            </a:r>
          </a:p>
          <a:p>
            <a:pPr marL="514350" indent="-514350" algn="l">
              <a:buFont typeface="Arial" panose="020B0604020202020204" pitchFamily="34" charset="0"/>
              <a:buChar char="•"/>
            </a:pPr>
            <a:endParaRPr lang="el-GR" sz="9600" dirty="0">
              <a:latin typeface="+mj-lt"/>
            </a:endParaRPr>
          </a:p>
          <a:p>
            <a:pPr marL="514350" indent="-514350" algn="l">
              <a:buFont typeface="Arial" panose="020B0604020202020204" pitchFamily="34" charset="0"/>
              <a:buChar char="•"/>
            </a:pPr>
            <a:r>
              <a:rPr lang="el-GR" sz="9600" dirty="0" smtClean="0">
                <a:latin typeface="+mj-lt"/>
              </a:rPr>
              <a:t>Το άρθρο 12 της Σύμβασης για τα Δικαιώματα των  Ατόμων με Αναπηρία προβλέπει ότι τα άτομα με αναπηρία πρέπει να απολαμβάνουν  την ικανότητα προς δικαιοπραξία σε ίση βάση με τους άλλους σε όλες τις πτυχές της ζωής τους  και να ασκούν τα δικαιώματα τους λαμβάνοντας την κατάλληλη υποστήριξη.</a:t>
            </a:r>
          </a:p>
          <a:p>
            <a:pPr marL="514350" indent="-514350" algn="l">
              <a:buFont typeface="Arial" panose="020B0604020202020204" pitchFamily="34" charset="0"/>
              <a:buChar char="•"/>
            </a:pPr>
            <a:endParaRPr lang="el-GR" sz="9600" dirty="0">
              <a:latin typeface="+mj-lt"/>
            </a:endParaRPr>
          </a:p>
          <a:p>
            <a:pPr marL="514350" indent="-514350" algn="l">
              <a:buFont typeface="Arial" panose="020B0604020202020204" pitchFamily="34" charset="0"/>
              <a:buChar char="•"/>
            </a:pPr>
            <a:r>
              <a:rPr lang="el-GR" sz="9600" dirty="0" smtClean="0">
                <a:latin typeface="+mj-lt"/>
              </a:rPr>
              <a:t>Τα λειτουργικά  εμπόδια αποτελούν κριτήριο μόνο για το βαθμό και το είδος της υποστήριξης που είναι αναγκαίο </a:t>
            </a:r>
          </a:p>
          <a:p>
            <a:pPr marL="514350" indent="-514350" algn="l">
              <a:buFont typeface="Arial" panose="020B0604020202020204" pitchFamily="34" charset="0"/>
              <a:buChar char="•"/>
            </a:pPr>
            <a:endParaRPr lang="el-GR" sz="9600" dirty="0">
              <a:latin typeface="+mj-lt"/>
            </a:endParaRPr>
          </a:p>
          <a:p>
            <a:pPr marL="514350" indent="-514350" algn="l">
              <a:buFont typeface="Arial" panose="020B0604020202020204" pitchFamily="34" charset="0"/>
              <a:buChar char="•"/>
            </a:pPr>
            <a:endParaRPr lang="el-GR" sz="7400" dirty="0" smtClean="0">
              <a:latin typeface="+mj-lt"/>
            </a:endParaRPr>
          </a:p>
          <a:p>
            <a:r>
              <a:rPr lang="el-GR" dirty="0" smtClean="0"/>
              <a:t>ι  </a:t>
            </a:r>
            <a:endParaRPr lang="el-GR" dirty="0"/>
          </a:p>
        </p:txBody>
      </p:sp>
    </p:spTree>
    <p:extLst>
      <p:ext uri="{BB962C8B-B14F-4D97-AF65-F5344CB8AC3E}">
        <p14:creationId xmlns:p14="http://schemas.microsoft.com/office/powerpoint/2010/main" val="16315218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764704"/>
            <a:ext cx="7851648" cy="1152128"/>
          </a:xfrm>
        </p:spPr>
        <p:txBody>
          <a:bodyPr>
            <a:normAutofit/>
          </a:bodyPr>
          <a:lstStyle/>
          <a:p>
            <a:r>
              <a:rPr lang="el-GR" sz="5400" dirty="0" smtClean="0">
                <a:solidFill>
                  <a:schemeClr val="bg1"/>
                </a:solidFill>
              </a:rPr>
              <a:t>Δικαστική Συμπαράσταση </a:t>
            </a:r>
            <a:endParaRPr lang="el-GR" sz="5400" dirty="0">
              <a:solidFill>
                <a:schemeClr val="bg1"/>
              </a:solidFill>
            </a:endParaRPr>
          </a:p>
        </p:txBody>
      </p:sp>
      <p:sp>
        <p:nvSpPr>
          <p:cNvPr id="3" name="Υπότιτλος 2"/>
          <p:cNvSpPr>
            <a:spLocks noGrp="1"/>
          </p:cNvSpPr>
          <p:nvPr>
            <p:ph type="subTitle" idx="1"/>
          </p:nvPr>
        </p:nvSpPr>
        <p:spPr>
          <a:xfrm>
            <a:off x="533400" y="1988840"/>
            <a:ext cx="7854696" cy="4536504"/>
          </a:xfrm>
        </p:spPr>
        <p:txBody>
          <a:bodyPr>
            <a:normAutofit lnSpcReduction="10000"/>
          </a:bodyPr>
          <a:lstStyle/>
          <a:p>
            <a:pPr algn="l"/>
            <a:r>
              <a:rPr lang="el-GR" dirty="0" smtClean="0"/>
              <a:t>Στις περιπτώσεις</a:t>
            </a:r>
            <a:r>
              <a:rPr lang="en-US" dirty="0" smtClean="0"/>
              <a:t> </a:t>
            </a:r>
            <a:r>
              <a:rPr lang="el-GR" dirty="0" smtClean="0"/>
              <a:t>που  ένα άτομο με ψυχική νόσο δεν μπορεί να λάβει  αποφάσεις αυτόνομα ή να ασκήσει τα δικαιώματα του, η έννομη τάξη  στην Ελλάδα προβλέπει  το θεσμό της   δικαστικής συμπαράστασης που ρυθμίζεται στα άρθρα 1666-1688 του Αστικού Κώδικα . </a:t>
            </a:r>
            <a:endParaRPr lang="el-GR" dirty="0"/>
          </a:p>
          <a:p>
            <a:pPr algn="l"/>
            <a:endParaRPr lang="el-GR" dirty="0" smtClean="0"/>
          </a:p>
          <a:p>
            <a:pPr algn="l"/>
            <a:r>
              <a:rPr lang="el-GR" dirty="0" smtClean="0"/>
              <a:t>Με  το θεσμό αυτό ορίζεται από το δικαστήριο δικαστικός συμπαραστάτης ,που είτε λειτουργεί  ως αντιπρόσωπος του (υπογράφει δηλαδή για λογαριασμό του ), ή συναποφασίζει με αυτό συναινώντας ώστε ορισμένες δικαιοπραξίες να είναι έγκυρες.</a:t>
            </a:r>
            <a:endParaRPr lang="el-GR" dirty="0"/>
          </a:p>
        </p:txBody>
      </p:sp>
    </p:spTree>
    <p:extLst>
      <p:ext uri="{BB962C8B-B14F-4D97-AF65-F5344CB8AC3E}">
        <p14:creationId xmlns:p14="http://schemas.microsoft.com/office/powerpoint/2010/main" val="3677340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548680"/>
            <a:ext cx="7851648" cy="1584176"/>
          </a:xfrm>
        </p:spPr>
        <p:txBody>
          <a:bodyPr>
            <a:normAutofit fontScale="90000"/>
          </a:bodyPr>
          <a:lstStyle/>
          <a:p>
            <a:pPr algn="ctr"/>
            <a:r>
              <a:rPr lang="el-GR" sz="4800" dirty="0" smtClean="0">
                <a:solidFill>
                  <a:schemeClr val="bg1"/>
                </a:solidFill>
              </a:rPr>
              <a:t>Ποιος μπορεί να τεθεί σε δικαστική συμπαράσταση;</a:t>
            </a:r>
            <a:r>
              <a:rPr lang="el-GR" dirty="0" smtClean="0">
                <a:solidFill>
                  <a:schemeClr val="bg1"/>
                </a:solidFill>
              </a:rPr>
              <a:t> </a:t>
            </a:r>
            <a:endParaRPr lang="el-GR" dirty="0">
              <a:solidFill>
                <a:schemeClr val="bg1"/>
              </a:solidFill>
            </a:endParaRPr>
          </a:p>
        </p:txBody>
      </p:sp>
      <p:sp>
        <p:nvSpPr>
          <p:cNvPr id="3" name="Υπότιτλος 2"/>
          <p:cNvSpPr>
            <a:spLocks noGrp="1"/>
          </p:cNvSpPr>
          <p:nvPr>
            <p:ph type="subTitle" idx="1"/>
          </p:nvPr>
        </p:nvSpPr>
        <p:spPr>
          <a:xfrm>
            <a:off x="533400" y="2060848"/>
            <a:ext cx="7854696" cy="4536504"/>
          </a:xfrm>
        </p:spPr>
        <p:txBody>
          <a:bodyPr>
            <a:normAutofit/>
          </a:bodyPr>
          <a:lstStyle/>
          <a:p>
            <a:pPr marL="571500" indent="-571500" algn="l">
              <a:buFont typeface="+mj-lt"/>
              <a:buAutoNum type="romanLcPeriod"/>
            </a:pPr>
            <a:r>
              <a:rPr lang="el-GR" dirty="0" smtClean="0"/>
              <a:t>Άτομα  που λόγω ψυχικής ή διανοητικής διαταραχής ή σωματικής αναπηρίας αδυνατούν συνολικά ή μερικά να φροντίζουν μόνα τους τις υποθέσεις τους.</a:t>
            </a:r>
          </a:p>
          <a:p>
            <a:pPr marL="571500" indent="-571500" algn="l">
              <a:buFont typeface="+mj-lt"/>
              <a:buAutoNum type="romanLcPeriod"/>
            </a:pPr>
            <a:r>
              <a:rPr lang="el-GR" dirty="0" smtClean="0"/>
              <a:t>Άτομα που λόγω ασωτίας ,τοξικομανίας ή αλκοολισμού εκθέτουν στον κίνδυνο της στέρησης τον εαυτό τους ,το σύζυγο, ή  την οικογένεια τους. </a:t>
            </a:r>
          </a:p>
          <a:p>
            <a:pPr marL="571500" indent="-571500" algn="l">
              <a:buFont typeface="+mj-lt"/>
              <a:buAutoNum type="romanLcPeriod"/>
            </a:pPr>
            <a:r>
              <a:rPr lang="el-GR" dirty="0" smtClean="0"/>
              <a:t>Ανήλικοι που βρίσκονται υπό γονική μέριμνα ή επιτροπεία κατά το τελευταίο έτος της ανηλικότητας</a:t>
            </a:r>
            <a:endParaRPr lang="el-GR" dirty="0"/>
          </a:p>
        </p:txBody>
      </p:sp>
    </p:spTree>
    <p:extLst>
      <p:ext uri="{BB962C8B-B14F-4D97-AF65-F5344CB8AC3E}">
        <p14:creationId xmlns:p14="http://schemas.microsoft.com/office/powerpoint/2010/main" val="21884440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67544" y="332656"/>
            <a:ext cx="7851648" cy="1728192"/>
          </a:xfrm>
        </p:spPr>
        <p:txBody>
          <a:bodyPr>
            <a:noAutofit/>
          </a:bodyPr>
          <a:lstStyle/>
          <a:p>
            <a:pPr algn="ctr"/>
            <a:r>
              <a:rPr lang="el-GR" sz="4800" dirty="0" smtClean="0">
                <a:solidFill>
                  <a:schemeClr val="bg1"/>
                </a:solidFill>
              </a:rPr>
              <a:t>Μορφές Δικαστικής συμπαράστασης</a:t>
            </a:r>
            <a:endParaRPr lang="el-GR" sz="4800" dirty="0">
              <a:solidFill>
                <a:schemeClr val="bg1"/>
              </a:solidFill>
            </a:endParaRPr>
          </a:p>
        </p:txBody>
      </p:sp>
      <p:sp>
        <p:nvSpPr>
          <p:cNvPr id="3" name="Υπότιτλος 2"/>
          <p:cNvSpPr>
            <a:spLocks noGrp="1"/>
          </p:cNvSpPr>
          <p:nvPr>
            <p:ph type="subTitle" idx="1"/>
          </p:nvPr>
        </p:nvSpPr>
        <p:spPr>
          <a:xfrm>
            <a:off x="533400" y="2276872"/>
            <a:ext cx="7854696" cy="4464496"/>
          </a:xfrm>
        </p:spPr>
        <p:txBody>
          <a:bodyPr>
            <a:normAutofit lnSpcReduction="10000"/>
          </a:bodyPr>
          <a:lstStyle/>
          <a:p>
            <a:pPr marL="571500" indent="-571500" algn="l">
              <a:buFont typeface="+mj-lt"/>
              <a:buAutoNum type="romanUcPeriod"/>
            </a:pPr>
            <a:r>
              <a:rPr lang="el-GR" dirty="0" smtClean="0">
                <a:latin typeface="+mj-lt"/>
              </a:rPr>
              <a:t>Η πλήρη στερητική δικαστική συμπαράσταση αφαιρεί από το άτομο με ψυχική νόσο το δικαίωμα να συνάπτει οποιαδήποτε δικαιοπραξία και να ενεργεί αυτοπροσώπως . Ο δικαστικός συμπαραστάτης τα εκπροσωπεί και υπογράφει για λογαριασμό του</a:t>
            </a:r>
            <a:r>
              <a:rPr lang="el-GR" dirty="0" smtClean="0"/>
              <a:t>. </a:t>
            </a:r>
          </a:p>
          <a:p>
            <a:pPr marL="571500" indent="-571500" algn="l">
              <a:buFont typeface="+mj-lt"/>
              <a:buAutoNum type="romanUcPeriod"/>
            </a:pPr>
            <a:r>
              <a:rPr lang="el-GR" dirty="0" smtClean="0"/>
              <a:t>Η μερική στερητική δικαστική συμπαράσταση αφαιρεί από το άτομο να συνάπτει συγκεκριμένες δικαιοπραξίες που ορίζονται ρητά και περιοριστικά. Για όλα τα υπόλοιπα ζητήματα το άτομο αποφασίζει μόνο του.</a:t>
            </a:r>
            <a:endParaRPr lang="el-GR" dirty="0"/>
          </a:p>
          <a:p>
            <a:pPr algn="l"/>
            <a:endParaRPr lang="el-GR" dirty="0"/>
          </a:p>
        </p:txBody>
      </p:sp>
    </p:spTree>
    <p:extLst>
      <p:ext uri="{BB962C8B-B14F-4D97-AF65-F5344CB8AC3E}">
        <p14:creationId xmlns:p14="http://schemas.microsoft.com/office/powerpoint/2010/main" val="2604968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323528" y="692696"/>
            <a:ext cx="7854696" cy="5904656"/>
          </a:xfrm>
        </p:spPr>
        <p:txBody>
          <a:bodyPr>
            <a:normAutofit/>
          </a:bodyPr>
          <a:lstStyle/>
          <a:p>
            <a:pPr marL="571500" indent="-571500" algn="l">
              <a:buFont typeface="+mj-lt"/>
              <a:buAutoNum type="romanUcPeriod" startAt="3"/>
            </a:pPr>
            <a:r>
              <a:rPr lang="el-GR" dirty="0" smtClean="0">
                <a:latin typeface="+mj-lt"/>
              </a:rPr>
              <a:t>Η πλήρης επικουρική δικαστική συμπαράσταση δεν αφαιρεί  από το άτομο την ικανότητα  να αποφασίζει και να συνάπτει έγκυρες συμφωνίες, αλλά αποτελεί θεσμό </a:t>
            </a:r>
            <a:r>
              <a:rPr lang="el-GR" dirty="0" err="1" smtClean="0">
                <a:latin typeface="+mj-lt"/>
              </a:rPr>
              <a:t>συναποφάσης</a:t>
            </a:r>
            <a:r>
              <a:rPr lang="el-GR" dirty="0" smtClean="0">
                <a:latin typeface="+mj-lt"/>
              </a:rPr>
              <a:t>. Απαιτείται  δηλαδή η συναίνεση του δικαστικού συμπαραστάτη. Αν ο δικαστικός συμπαραστάτης αρνείται να συναινέσει ο ενδιαφερόμενος μπορεί να απευθυνθεί στο δικαστήριο ζητώντας άδεια να συνάψει την συγκεκριμένη δικαιοπραξία.</a:t>
            </a:r>
          </a:p>
          <a:p>
            <a:pPr marL="571500" indent="-571500" algn="l">
              <a:buFont typeface="+mj-lt"/>
              <a:buAutoNum type="romanUcPeriod" startAt="3"/>
            </a:pPr>
            <a:r>
              <a:rPr lang="el-GR" dirty="0" smtClean="0">
                <a:latin typeface="+mj-lt"/>
              </a:rPr>
              <a:t>Η μερική </a:t>
            </a:r>
            <a:r>
              <a:rPr lang="el-GR" dirty="0">
                <a:solidFill>
                  <a:prstClr val="white"/>
                </a:solidFill>
                <a:latin typeface="Calibri"/>
              </a:rPr>
              <a:t>επικουρική δικαστική συμπαράσταση </a:t>
            </a:r>
            <a:r>
              <a:rPr lang="el-GR" dirty="0" smtClean="0">
                <a:solidFill>
                  <a:prstClr val="white"/>
                </a:solidFill>
                <a:latin typeface="Calibri"/>
              </a:rPr>
              <a:t>προβλέπει ότι για την ισχύ συγκεκριμένων δικαιοπραξιών που ορίζονται ρητά  πρέπει να συμφωνήσει ο δικαστικός συμπαραστάτης. Για τα υπόλοιπα θέματα το άτομο αποφασίζει μόνο του.</a:t>
            </a:r>
            <a:endParaRPr lang="el-GR" dirty="0">
              <a:latin typeface="+mj-lt"/>
            </a:endParaRPr>
          </a:p>
        </p:txBody>
      </p:sp>
    </p:spTree>
    <p:extLst>
      <p:ext uri="{BB962C8B-B14F-4D97-AF65-F5344CB8AC3E}">
        <p14:creationId xmlns:p14="http://schemas.microsoft.com/office/powerpoint/2010/main" val="3163822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533400" y="476672"/>
            <a:ext cx="7854696" cy="6120680"/>
          </a:xfrm>
        </p:spPr>
        <p:txBody>
          <a:bodyPr>
            <a:normAutofit/>
          </a:bodyPr>
          <a:lstStyle/>
          <a:p>
            <a:pPr marL="571500" indent="-571500" algn="l">
              <a:buFont typeface="+mj-lt"/>
              <a:buAutoNum type="romanUcPeriod" startAt="5"/>
            </a:pPr>
            <a:r>
              <a:rPr lang="el-GR" sz="2800" dirty="0" smtClean="0">
                <a:latin typeface="+mj-lt"/>
              </a:rPr>
              <a:t>Συνδυασμός των παραπάνω .Στην περίπτωση αυτή το δικαστήριο μπορεί να αποφασίσει ότι  κάποιος δεν μπορεί να πραγματοποιεί αυτόνομα συγκεκριμένες δικαιοπραξίες και πρέπει να εκπροσωπείται από τον δικαστικό συμπαραστάτη.</a:t>
            </a:r>
            <a:endParaRPr lang="el-GR" sz="2800" dirty="0">
              <a:latin typeface="+mj-lt"/>
            </a:endParaRPr>
          </a:p>
        </p:txBody>
      </p:sp>
    </p:spTree>
    <p:extLst>
      <p:ext uri="{BB962C8B-B14F-4D97-AF65-F5344CB8AC3E}">
        <p14:creationId xmlns:p14="http://schemas.microsoft.com/office/powerpoint/2010/main" val="4048140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332656"/>
            <a:ext cx="7851648" cy="1584176"/>
          </a:xfrm>
        </p:spPr>
        <p:txBody>
          <a:bodyPr>
            <a:normAutofit/>
          </a:bodyPr>
          <a:lstStyle/>
          <a:p>
            <a:pPr algn="ctr"/>
            <a:r>
              <a:rPr lang="el-GR" sz="4800" dirty="0" smtClean="0">
                <a:solidFill>
                  <a:schemeClr val="bg1"/>
                </a:solidFill>
              </a:rPr>
              <a:t>Διαδικασία Δικαστικής Συμπαράστασης </a:t>
            </a:r>
            <a:endParaRPr lang="el-GR" sz="4800" dirty="0">
              <a:solidFill>
                <a:schemeClr val="bg1"/>
              </a:solidFill>
            </a:endParaRPr>
          </a:p>
        </p:txBody>
      </p:sp>
      <p:sp>
        <p:nvSpPr>
          <p:cNvPr id="3" name="Υπότιτλος 2"/>
          <p:cNvSpPr>
            <a:spLocks noGrp="1"/>
          </p:cNvSpPr>
          <p:nvPr>
            <p:ph type="subTitle" idx="1"/>
          </p:nvPr>
        </p:nvSpPr>
        <p:spPr>
          <a:xfrm>
            <a:off x="467544" y="2348880"/>
            <a:ext cx="7854696" cy="4392488"/>
          </a:xfrm>
        </p:spPr>
        <p:txBody>
          <a:bodyPr>
            <a:normAutofit/>
          </a:bodyPr>
          <a:lstStyle/>
          <a:p>
            <a:pPr algn="l"/>
            <a:r>
              <a:rPr lang="el-GR" dirty="0" smtClean="0">
                <a:latin typeface="+mj-lt"/>
              </a:rPr>
              <a:t>Η</a:t>
            </a:r>
            <a:r>
              <a:rPr lang="el-GR" dirty="0" smtClean="0"/>
              <a:t> διαδικασία για την δικαστική συμπαραστάτη κινείται είτε  με αίτηση του ατόμου που τη ζητά,  ή μετά από αίτηση των γονέων του, των παιδιών του , του συζύγου του , του εισαγγελέα πρωτοδικών του αρμόδιου δικαστηρίου ή αυτεπάγγελτα από το δικαστήριο του τόπου διαμονής. Για άτομα με σωματική αναπηρία η διαδικασία μπορεί να κινηθεί μόνο με δική τους αίτηση.</a:t>
            </a:r>
          </a:p>
          <a:p>
            <a:pPr algn="l"/>
            <a:r>
              <a:rPr lang="el-GR" dirty="0" smtClean="0"/>
              <a:t>Αρμόδιο δικαστήριο είναι το Πρωτοδικείο του τόπου διαμονής του ατόμου με τη διαδικασία της εκούσιας δικαιοδοσία.</a:t>
            </a:r>
            <a:endParaRPr lang="el-GR" dirty="0"/>
          </a:p>
        </p:txBody>
      </p:sp>
    </p:spTree>
    <p:extLst>
      <p:ext uri="{BB962C8B-B14F-4D97-AF65-F5344CB8AC3E}">
        <p14:creationId xmlns:p14="http://schemas.microsoft.com/office/powerpoint/2010/main" val="21662573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161</TotalTime>
  <Words>1004</Words>
  <Application>Microsoft Office PowerPoint</Application>
  <PresentationFormat>Προβολή στην οθόνη (4:3)</PresentationFormat>
  <Paragraphs>51</Paragraphs>
  <Slides>14</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Ροή</vt:lpstr>
      <vt:lpstr>  Ψυχική ασθένεια και ικανότητα λήψης αποφάσεων </vt:lpstr>
      <vt:lpstr>Δικαιοπρακτική ικανότητα</vt:lpstr>
      <vt:lpstr>Παρουσίαση του PowerPoint</vt:lpstr>
      <vt:lpstr>Δικαστική Συμπαράσταση </vt:lpstr>
      <vt:lpstr>Ποιος μπορεί να τεθεί σε δικαστική συμπαράσταση; </vt:lpstr>
      <vt:lpstr>Μορφές Δικαστικής συμπαράστασης</vt:lpstr>
      <vt:lpstr>Παρουσίαση του PowerPoint</vt:lpstr>
      <vt:lpstr>Παρουσίαση του PowerPoint</vt:lpstr>
      <vt:lpstr>Διαδικασία Δικαστικής Συμπαράστασης </vt:lpstr>
      <vt:lpstr>Παρουσίαση του PowerPoint</vt:lpstr>
      <vt:lpstr>Παρουσίαση του PowerPoint</vt:lpstr>
      <vt:lpstr>Δικαστικός συμπαραστάτης</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Δικαιοπρακτική Ικανότητα</dc:title>
  <dc:creator>user</dc:creator>
  <cp:lastModifiedBy>NIKI</cp:lastModifiedBy>
  <cp:revision>16</cp:revision>
  <dcterms:created xsi:type="dcterms:W3CDTF">2017-01-27T11:31:52Z</dcterms:created>
  <dcterms:modified xsi:type="dcterms:W3CDTF">2017-06-01T06:27:37Z</dcterms:modified>
</cp:coreProperties>
</file>