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  <p:sldMasterId id="2147483696" r:id="rId2"/>
  </p:sldMasterIdLst>
  <p:sldIdLst>
    <p:sldId id="258" r:id="rId3"/>
    <p:sldId id="260" r:id="rId4"/>
    <p:sldId id="262" r:id="rId5"/>
    <p:sldId id="266" r:id="rId6"/>
    <p:sldId id="267" r:id="rId7"/>
    <p:sldId id="263" r:id="rId8"/>
    <p:sldId id="264" r:id="rId9"/>
    <p:sldId id="268" r:id="rId10"/>
    <p:sldId id="269" r:id="rId11"/>
    <p:sldId id="270" r:id="rId12"/>
    <p:sldId id="278" r:id="rId13"/>
    <p:sldId id="285" r:id="rId14"/>
    <p:sldId id="271" r:id="rId15"/>
    <p:sldId id="272" r:id="rId16"/>
    <p:sldId id="273" r:id="rId17"/>
    <p:sldId id="274" r:id="rId18"/>
    <p:sldId id="275" r:id="rId19"/>
    <p:sldId id="276" r:id="rId20"/>
    <p:sldId id="277" r:id="rId21"/>
    <p:sldId id="279" r:id="rId22"/>
    <p:sldId id="281" r:id="rId23"/>
    <p:sldId id="282" r:id="rId24"/>
    <p:sldId id="286" r:id="rId25"/>
    <p:sldId id="283" r:id="rId26"/>
    <p:sldId id="284" r:id="rId27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446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 dpi="0" rotWithShape="1">
            <a:blip r:embed="rId2" cstate="print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80902" y="1267730"/>
            <a:ext cx="7182197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085851" y="1411615"/>
            <a:ext cx="69723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3851910" y="1267730"/>
            <a:ext cx="144018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3937635" y="1267731"/>
            <a:ext cx="126873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71281" y="2091263"/>
            <a:ext cx="6801440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71575" y="4682063"/>
            <a:ext cx="6803136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3989070" y="1341256"/>
            <a:ext cx="116586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43BF6023-88EF-42A5-AF3C-1D75E8B5E46A}" type="datetimeFigureOut">
              <a:rPr lang="el-GR" smtClean="0">
                <a:solidFill>
                  <a:prstClr val="black"/>
                </a:solidFill>
              </a:rPr>
              <a:pPr/>
              <a:t>23/11/2018</a:t>
            </a:fld>
            <a:endParaRPr lang="el-GR">
              <a:solidFill>
                <a:prstClr val="black"/>
              </a:solidFill>
            </a:endParaRPr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090422" y="5211060"/>
            <a:ext cx="4429125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l-GR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6455190" y="5212080"/>
            <a:ext cx="158391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AF74A816-7E06-4477-B294-B4C26D90AFA3}" type="slidenum">
              <a:rPr lang="el-GR" smtClean="0">
                <a:solidFill>
                  <a:prstClr val="black">
                    <a:lumMod val="75000"/>
                    <a:lumOff val="25000"/>
                  </a:prstClr>
                </a:solidFill>
              </a:rPr>
              <a:pPr/>
              <a:t>‹#›</a:t>
            </a:fld>
            <a:endParaRPr lang="el-GR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0011354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F6023-88EF-42A5-AF3C-1D75E8B5E46A}" type="datetimeFigureOut">
              <a:rPr lang="el-GR" smtClean="0">
                <a:solidFill>
                  <a:prstClr val="black">
                    <a:lumMod val="75000"/>
                    <a:lumOff val="25000"/>
                  </a:prstClr>
                </a:solidFill>
              </a:rPr>
              <a:pPr/>
              <a:t>23/11/2018</a:t>
            </a:fld>
            <a:endParaRPr lang="el-GR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74A816-7E06-4477-B294-B4C26D90AFA3}" type="slidenum">
              <a:rPr lang="el-GR" smtClean="0">
                <a:solidFill>
                  <a:prstClr val="black">
                    <a:lumMod val="75000"/>
                    <a:lumOff val="25000"/>
                  </a:prstClr>
                </a:solidFill>
              </a:rPr>
              <a:pPr/>
              <a:t>‹#›</a:t>
            </a:fld>
            <a:endParaRPr lang="el-GR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492085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43700" y="762000"/>
            <a:ext cx="1771650" cy="5257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762000"/>
            <a:ext cx="6057900" cy="52578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F6023-88EF-42A5-AF3C-1D75E8B5E46A}" type="datetimeFigureOut">
              <a:rPr lang="el-GR" smtClean="0">
                <a:solidFill>
                  <a:prstClr val="black">
                    <a:lumMod val="75000"/>
                    <a:lumOff val="25000"/>
                  </a:prstClr>
                </a:solidFill>
              </a:rPr>
              <a:pPr/>
              <a:t>23/11/2018</a:t>
            </a:fld>
            <a:endParaRPr lang="el-GR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74A816-7E06-4477-B294-B4C26D90AFA3}" type="slidenum">
              <a:rPr lang="el-GR" smtClean="0">
                <a:solidFill>
                  <a:prstClr val="black">
                    <a:lumMod val="75000"/>
                    <a:lumOff val="25000"/>
                  </a:prstClr>
                </a:solidFill>
              </a:rPr>
              <a:pPr/>
              <a:t>‹#›</a:t>
            </a:fld>
            <a:endParaRPr lang="el-GR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082485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22 - Ορθογώνιο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4" name="23 - Ορθογώνιο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5" name="24 - Ορθογώνιο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6" name="25 - Ορθογώνιο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7" name="26 - Ορθογώνιο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 useBgFill="1">
        <p:nvSpPr>
          <p:cNvPr id="30" name="29 - Στρογγυλεμένο ορθογώνιο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 useBgFill="1">
        <p:nvSpPr>
          <p:cNvPr id="31" name="30 - Στρογγυλεμένο ορθογώνιο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7" name="6 - Ορθογώνιο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0" name="9 - Ορθογώνιο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1" name="10 - Ορθογώνιο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9" name="18 - Ορθογώνιο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7 - Τίτλος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9" name="8 - Υπότιτλος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l-GR"/>
              <a:t>Κάντε κλικ για να επεξεργαστείτε τον υπότιτλο του υποδείγματος</a:t>
            </a:r>
            <a:endParaRPr kumimoji="0" lang="en-US"/>
          </a:p>
        </p:txBody>
      </p:sp>
      <p:sp>
        <p:nvSpPr>
          <p:cNvPr id="28" name="27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2342CEA3-3058-4D43-AE35-B3DA76CB4003}" type="datetimeFigureOut">
              <a:rPr lang="el-GR" smtClean="0">
                <a:solidFill>
                  <a:srgbClr val="438086"/>
                </a:solidFill>
              </a:rPr>
              <a:pPr/>
              <a:t>23/11/2018</a:t>
            </a:fld>
            <a:endParaRPr lang="el-GR">
              <a:solidFill>
                <a:srgbClr val="438086"/>
              </a:solidFill>
            </a:endParaRPr>
          </a:p>
        </p:txBody>
      </p:sp>
      <p:sp>
        <p:nvSpPr>
          <p:cNvPr id="17" name="16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el-GR">
              <a:solidFill>
                <a:srgbClr val="438086"/>
              </a:solidFill>
            </a:endParaRPr>
          </a:p>
        </p:txBody>
      </p:sp>
      <p:sp>
        <p:nvSpPr>
          <p:cNvPr id="29" name="28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D3F1D1C4-C2D9-4231-9FB2-B2D9D97AA41D}" type="slidenum">
              <a:rPr lang="el-GR" smtClean="0">
                <a:solidFill>
                  <a:prstClr val="white"/>
                </a:solidFill>
              </a:rPr>
              <a:pPr/>
              <a:t>‹#›</a:t>
            </a:fld>
            <a:endParaRPr lang="el-GR">
              <a:solidFill>
                <a:prstClr val="white"/>
              </a:solidFill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>
                <a:solidFill>
                  <a:srgbClr val="438086"/>
                </a:solidFill>
              </a:rPr>
              <a:pPr/>
              <a:t>23/11/2018</a:t>
            </a:fld>
            <a:endParaRPr lang="el-GR">
              <a:solidFill>
                <a:srgbClr val="438086"/>
              </a:solidFill>
            </a:endParaRPr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>
              <a:solidFill>
                <a:srgbClr val="438086"/>
              </a:solidFill>
            </a:endParaRPr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l-GR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>
                <a:solidFill>
                  <a:srgbClr val="438086"/>
                </a:solidFill>
              </a:rPr>
              <a:pPr/>
              <a:t>23/11/2018</a:t>
            </a:fld>
            <a:endParaRPr lang="el-GR">
              <a:solidFill>
                <a:srgbClr val="438086"/>
              </a:solidFill>
            </a:endParaRPr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>
              <a:solidFill>
                <a:srgbClr val="438086"/>
              </a:solidFill>
            </a:endParaRPr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>
                <a:solidFill>
                  <a:srgbClr val="438086"/>
                </a:solidFill>
              </a:rPr>
              <a:pPr/>
              <a:t>23/11/2018</a:t>
            </a:fld>
            <a:endParaRPr lang="el-GR">
              <a:solidFill>
                <a:srgbClr val="438086"/>
              </a:solidFill>
            </a:endParaRPr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>
              <a:solidFill>
                <a:srgbClr val="438086"/>
              </a:solidFill>
            </a:endParaRPr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/>
              <a:t>Kλικ για επεξεργασία των στυλ του υποδείγματος</a:t>
            </a:r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/>
              <a:t>Kλικ για επεξεργασία των στυλ του υποδείγματος</a:t>
            </a:r>
          </a:p>
        </p:txBody>
      </p:sp>
      <p:sp>
        <p:nvSpPr>
          <p:cNvPr id="5" name="4 - Θέση περιεχομένου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26" name="25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2342CEA3-3058-4D43-AE35-B3DA76CB4003}" type="datetimeFigureOut">
              <a:rPr lang="el-GR" smtClean="0">
                <a:solidFill>
                  <a:srgbClr val="438086"/>
                </a:solidFill>
              </a:rPr>
              <a:pPr/>
              <a:t>23/11/2018</a:t>
            </a:fld>
            <a:endParaRPr lang="el-GR">
              <a:solidFill>
                <a:srgbClr val="438086"/>
              </a:solidFill>
            </a:endParaRPr>
          </a:p>
        </p:txBody>
      </p:sp>
      <p:sp>
        <p:nvSpPr>
          <p:cNvPr id="27" name="26 - Θέση αριθμού διαφάνειας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28" name="27 - Θέση υποσέλιδου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l-GR">
              <a:solidFill>
                <a:srgbClr val="438086"/>
              </a:solidFill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2342CEA3-3058-4D43-AE35-B3DA76CB4003}" type="datetimeFigureOut">
              <a:rPr lang="el-GR" smtClean="0">
                <a:solidFill>
                  <a:srgbClr val="438086"/>
                </a:solidFill>
              </a:rPr>
              <a:pPr/>
              <a:t>23/11/2018</a:t>
            </a:fld>
            <a:endParaRPr lang="el-GR">
              <a:solidFill>
                <a:srgbClr val="438086"/>
              </a:solidFill>
            </a:endParaRPr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el-GR">
              <a:solidFill>
                <a:srgbClr val="438086"/>
              </a:solidFill>
            </a:endParaRPr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>
                <a:solidFill>
                  <a:srgbClr val="438086"/>
                </a:solidFill>
              </a:rPr>
              <a:pPr/>
              <a:t>23/11/2018</a:t>
            </a:fld>
            <a:endParaRPr lang="el-GR">
              <a:solidFill>
                <a:srgbClr val="438086"/>
              </a:solidFill>
            </a:endParaRPr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>
              <a:solidFill>
                <a:srgbClr val="438086"/>
              </a:solidFill>
            </a:endParaRPr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l-GR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>
                <a:solidFill>
                  <a:srgbClr val="438086"/>
                </a:solidFill>
              </a:rPr>
              <a:pPr/>
              <a:t>23/11/2018</a:t>
            </a:fld>
            <a:endParaRPr lang="el-GR">
              <a:solidFill>
                <a:srgbClr val="438086"/>
              </a:solidFill>
            </a:endParaRPr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>
              <a:solidFill>
                <a:srgbClr val="438086"/>
              </a:solidFill>
            </a:endParaRPr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F6023-88EF-42A5-AF3C-1D75E8B5E46A}" type="datetimeFigureOut">
              <a:rPr lang="el-GR" smtClean="0">
                <a:solidFill>
                  <a:prstClr val="black">
                    <a:lumMod val="75000"/>
                    <a:lumOff val="25000"/>
                  </a:prstClr>
                </a:solidFill>
              </a:rPr>
              <a:pPr/>
              <a:t>23/11/2018</a:t>
            </a:fld>
            <a:endParaRPr lang="el-GR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74A816-7E06-4477-B294-B4C26D90AFA3}" type="slidenum">
              <a:rPr lang="el-GR" smtClean="0">
                <a:solidFill>
                  <a:prstClr val="black">
                    <a:lumMod val="75000"/>
                    <a:lumOff val="25000"/>
                  </a:prstClr>
                </a:solidFill>
              </a:rPr>
              <a:pPr/>
              <a:t>‹#›</a:t>
            </a:fld>
            <a:endParaRPr lang="el-GR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3247230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l-GR"/>
              <a:t>Κάντε κλικ στο εικονίδιο για να προσθέσετε μια εικόνα</a:t>
            </a:r>
            <a:endParaRPr kumimoji="0" lang="en-US" dirty="0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l-GR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>
                <a:solidFill>
                  <a:srgbClr val="438086"/>
                </a:solidFill>
              </a:rPr>
              <a:pPr/>
              <a:t>23/11/2018</a:t>
            </a:fld>
            <a:endParaRPr lang="el-GR">
              <a:solidFill>
                <a:srgbClr val="438086"/>
              </a:solidFill>
            </a:endParaRPr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>
              <a:solidFill>
                <a:srgbClr val="438086"/>
              </a:solidFill>
            </a:endParaRPr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>
                <a:solidFill>
                  <a:srgbClr val="438086"/>
                </a:solidFill>
              </a:rPr>
              <a:pPr/>
              <a:t>23/11/2018</a:t>
            </a:fld>
            <a:endParaRPr lang="el-GR">
              <a:solidFill>
                <a:srgbClr val="438086"/>
              </a:solidFill>
            </a:endParaRPr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>
              <a:solidFill>
                <a:srgbClr val="438086"/>
              </a:solidFill>
            </a:endParaRPr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>
                <a:solidFill>
                  <a:srgbClr val="438086"/>
                </a:solidFill>
              </a:rPr>
              <a:pPr/>
              <a:t>23/11/2018</a:t>
            </a:fld>
            <a:endParaRPr lang="el-GR">
              <a:solidFill>
                <a:srgbClr val="438086"/>
              </a:solidFill>
            </a:endParaRPr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>
              <a:solidFill>
                <a:srgbClr val="438086"/>
              </a:solidFill>
            </a:endParaRPr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 dpi="0" rotWithShape="1">
            <a:blip r:embed="rId2" cstate="print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980902" y="1267730"/>
            <a:ext cx="7182197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085850" y="1411615"/>
            <a:ext cx="69723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3851910" y="1267730"/>
            <a:ext cx="144018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7" name="Group 30"/>
          <p:cNvGrpSpPr/>
          <p:nvPr/>
        </p:nvGrpSpPr>
        <p:grpSpPr>
          <a:xfrm>
            <a:off x="3937635" y="1267731"/>
            <a:ext cx="126873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2717" y="2094309"/>
            <a:ext cx="6803136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2718" y="4682062"/>
            <a:ext cx="6803136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991356" y="1344502"/>
            <a:ext cx="116586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43BF6023-88EF-42A5-AF3C-1D75E8B5E46A}" type="datetimeFigureOut">
              <a:rPr lang="el-GR" smtClean="0">
                <a:solidFill>
                  <a:prstClr val="black"/>
                </a:solidFill>
              </a:rPr>
              <a:pPr/>
              <a:t>23/11/2018</a:t>
            </a:fld>
            <a:endParaRPr lang="el-GR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090165" y="5211060"/>
            <a:ext cx="4430268" cy="228600"/>
          </a:xfrm>
        </p:spPr>
        <p:txBody>
          <a:bodyPr/>
          <a:lstStyle>
            <a:lvl1pPr algn="l">
              <a:defRPr/>
            </a:lvl1pPr>
          </a:lstStyle>
          <a:p>
            <a:endParaRPr lang="el-GR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3378" y="5211060"/>
            <a:ext cx="1584198" cy="228600"/>
          </a:xfrm>
        </p:spPr>
        <p:txBody>
          <a:bodyPr/>
          <a:lstStyle/>
          <a:p>
            <a:fld id="{AF74A816-7E06-4477-B294-B4C26D90AFA3}" type="slidenum">
              <a:rPr lang="el-GR" smtClean="0">
                <a:solidFill>
                  <a:prstClr val="black">
                    <a:lumMod val="75000"/>
                    <a:lumOff val="25000"/>
                  </a:prstClr>
                </a:solidFill>
              </a:rPr>
              <a:pPr/>
              <a:t>‹#›</a:t>
            </a:fld>
            <a:endParaRPr lang="el-GR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102612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00100" y="2103120"/>
            <a:ext cx="356616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77740" y="2103120"/>
            <a:ext cx="356616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F6023-88EF-42A5-AF3C-1D75E8B5E46A}" type="datetimeFigureOut">
              <a:rPr lang="el-GR" smtClean="0">
                <a:solidFill>
                  <a:prstClr val="black">
                    <a:lumMod val="75000"/>
                    <a:lumOff val="25000"/>
                  </a:prstClr>
                </a:solidFill>
              </a:rPr>
              <a:pPr/>
              <a:t>23/11/2018</a:t>
            </a:fld>
            <a:endParaRPr lang="el-GR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74A816-7E06-4477-B294-B4C26D90AFA3}" type="slidenum">
              <a:rPr lang="el-GR" smtClean="0">
                <a:solidFill>
                  <a:prstClr val="black">
                    <a:lumMod val="75000"/>
                    <a:lumOff val="25000"/>
                  </a:prstClr>
                </a:solidFill>
              </a:rPr>
              <a:pPr/>
              <a:t>‹#›</a:t>
            </a:fld>
            <a:endParaRPr lang="el-GR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34943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02386" y="2074334"/>
            <a:ext cx="356616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02386" y="2755898"/>
            <a:ext cx="356616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80026" y="2074334"/>
            <a:ext cx="356616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80026" y="2756581"/>
            <a:ext cx="356616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F6023-88EF-42A5-AF3C-1D75E8B5E46A}" type="datetimeFigureOut">
              <a:rPr lang="el-GR" smtClean="0">
                <a:solidFill>
                  <a:prstClr val="black">
                    <a:lumMod val="75000"/>
                    <a:lumOff val="25000"/>
                  </a:prstClr>
                </a:solidFill>
              </a:rPr>
              <a:pPr/>
              <a:t>23/11/2018</a:t>
            </a:fld>
            <a:endParaRPr lang="el-GR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74A816-7E06-4477-B294-B4C26D90AFA3}" type="slidenum">
              <a:rPr lang="el-GR" smtClean="0">
                <a:solidFill>
                  <a:prstClr val="black">
                    <a:lumMod val="75000"/>
                    <a:lumOff val="25000"/>
                  </a:prstClr>
                </a:solidFill>
              </a:rPr>
              <a:pPr/>
              <a:t>‹#›</a:t>
            </a:fld>
            <a:endParaRPr lang="el-GR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301052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F6023-88EF-42A5-AF3C-1D75E8B5E46A}" type="datetimeFigureOut">
              <a:rPr lang="el-GR" smtClean="0">
                <a:solidFill>
                  <a:prstClr val="black">
                    <a:lumMod val="75000"/>
                    <a:lumOff val="25000"/>
                  </a:prstClr>
                </a:solidFill>
              </a:rPr>
              <a:pPr/>
              <a:t>23/11/2018</a:t>
            </a:fld>
            <a:endParaRPr lang="el-GR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74A816-7E06-4477-B294-B4C26D90AFA3}" type="slidenum">
              <a:rPr lang="el-GR" smtClean="0">
                <a:solidFill>
                  <a:prstClr val="black">
                    <a:lumMod val="75000"/>
                    <a:lumOff val="25000"/>
                  </a:prstClr>
                </a:solidFill>
              </a:rPr>
              <a:pPr/>
              <a:t>‹#›</a:t>
            </a:fld>
            <a:endParaRPr lang="el-GR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2351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F6023-88EF-42A5-AF3C-1D75E8B5E46A}" type="datetimeFigureOut">
              <a:rPr lang="el-GR" smtClean="0">
                <a:solidFill>
                  <a:prstClr val="black">
                    <a:lumMod val="75000"/>
                    <a:lumOff val="25000"/>
                  </a:prstClr>
                </a:solidFill>
              </a:rPr>
              <a:pPr/>
              <a:t>23/11/2018</a:t>
            </a:fld>
            <a:endParaRPr lang="el-GR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74A816-7E06-4477-B294-B4C26D90AFA3}" type="slidenum">
              <a:rPr lang="el-GR" smtClean="0">
                <a:solidFill>
                  <a:prstClr val="black">
                    <a:lumMod val="75000"/>
                    <a:lumOff val="25000"/>
                  </a:prstClr>
                </a:solidFill>
              </a:rPr>
              <a:pPr/>
              <a:t>‹#›</a:t>
            </a:fld>
            <a:endParaRPr lang="el-GR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98227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184147" y="237744"/>
            <a:ext cx="6398514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6765290" y="237744"/>
            <a:ext cx="219456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72300" y="607392"/>
            <a:ext cx="1823085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4350" y="609600"/>
            <a:ext cx="58293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72300" y="2286000"/>
            <a:ext cx="1823085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F6023-88EF-42A5-AF3C-1D75E8B5E46A}" type="datetimeFigureOut">
              <a:rPr lang="el-GR" smtClean="0">
                <a:solidFill>
                  <a:prstClr val="black">
                    <a:lumMod val="75000"/>
                    <a:lumOff val="25000"/>
                  </a:prstClr>
                </a:solidFill>
              </a:rPr>
              <a:pPr/>
              <a:t>23/11/2018</a:t>
            </a:fld>
            <a:endParaRPr lang="el-GR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l-GR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7795258" y="6223002"/>
            <a:ext cx="109728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AF74A816-7E06-4477-B294-B4C26D90AFA3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12" name="Rectangle 11"/>
          <p:cNvSpPr/>
          <p:nvPr/>
        </p:nvSpPr>
        <p:spPr>
          <a:xfrm>
            <a:off x="6868160" y="374904"/>
            <a:ext cx="198882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40154907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6765290" y="237744"/>
            <a:ext cx="219456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72300" y="603504"/>
            <a:ext cx="1824228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71449" y="237744"/>
            <a:ext cx="6398514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72300" y="2286000"/>
            <a:ext cx="1824228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43BF6023-88EF-42A5-AF3C-1D75E8B5E46A}" type="datetimeFigureOut">
              <a:rPr lang="el-GR" smtClean="0"/>
              <a:pPr/>
              <a:t>23/11/2018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797546" y="6227064"/>
            <a:ext cx="109728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AF74A816-7E06-4477-B294-B4C26D90AFA3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10" name="Rectangle 9"/>
          <p:cNvSpPr/>
          <p:nvPr/>
        </p:nvSpPr>
        <p:spPr>
          <a:xfrm>
            <a:off x="6868160" y="374904"/>
            <a:ext cx="198882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0513042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76022" y="237744"/>
            <a:ext cx="8791956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00100" y="642594"/>
            <a:ext cx="75438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00100" y="2103120"/>
            <a:ext cx="75438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05740" y="6307672"/>
            <a:ext cx="20574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43BF6023-88EF-42A5-AF3C-1D75E8B5E46A}" type="datetimeFigureOut">
              <a:rPr lang="el-GR" smtClean="0">
                <a:solidFill>
                  <a:prstClr val="black">
                    <a:lumMod val="75000"/>
                    <a:lumOff val="25000"/>
                  </a:prstClr>
                </a:solidFill>
              </a:rPr>
              <a:pPr/>
              <a:t>23/11/2018</a:t>
            </a:fld>
            <a:endParaRPr lang="el-GR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17470" y="6307672"/>
            <a:ext cx="390906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l-GR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52410" y="6307672"/>
            <a:ext cx="10972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AF74A816-7E06-4477-B294-B4C26D90AFA3}" type="slidenum">
              <a:rPr lang="el-GR" smtClean="0">
                <a:solidFill>
                  <a:prstClr val="black">
                    <a:lumMod val="75000"/>
                    <a:lumOff val="25000"/>
                  </a:prstClr>
                </a:solidFill>
              </a:rPr>
              <a:pPr/>
              <a:t>‹#›</a:t>
            </a:fld>
            <a:endParaRPr lang="el-GR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783544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27 - Ορθογώνιο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9" name="28 - Ορθογώνιο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30" name="29 - Ορθογώνιο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31" name="30 - Ορθογώνιο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32" name="31 - Ορθογώνιο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 useBgFill="1">
        <p:nvSpPr>
          <p:cNvPr id="33" name="32 - Στρογγυλεμένο ορθογώνιο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 useBgFill="1">
        <p:nvSpPr>
          <p:cNvPr id="34" name="33 - Στρογγυλεμένο ορθογώνιο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35" name="34 - Ορθογώνιο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36" name="35 - Ορθογώνιο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37" name="36 - Ορθογώνιο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38" name="37 - Ορθογώνιο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39" name="38 - Ορθογώνιο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40" name="39 - Ορθογώνιο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2" name="21 - Θέση τίτλου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13" name="1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kumimoji="0" lang="el-GR"/>
              <a:t>Δεύτερου επιπέδου</a:t>
            </a:r>
          </a:p>
          <a:p>
            <a:pPr lvl="2" eaLnBrk="1" latinLnBrk="0" hangingPunct="1"/>
            <a:r>
              <a:rPr kumimoji="0" lang="el-GR"/>
              <a:t>Τρίτου επιπέδου</a:t>
            </a:r>
          </a:p>
          <a:p>
            <a:pPr lvl="3" eaLnBrk="1" latinLnBrk="0" hangingPunct="1"/>
            <a:r>
              <a:rPr kumimoji="0" lang="el-GR"/>
              <a:t>Τέταρτου επιπέδου</a:t>
            </a:r>
          </a:p>
          <a:p>
            <a:pPr lvl="4" eaLnBrk="1" latinLnBrk="0" hangingPunct="1"/>
            <a:r>
              <a:rPr kumimoji="0" lang="el-GR"/>
              <a:t>Πέμπτου επιπέδου</a:t>
            </a:r>
            <a:endParaRPr kumimoji="0" lang="en-US"/>
          </a:p>
        </p:txBody>
      </p:sp>
      <p:sp>
        <p:nvSpPr>
          <p:cNvPr id="14" name="1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2342CEA3-3058-4D43-AE35-B3DA76CB4003}" type="datetimeFigureOut">
              <a:rPr lang="el-GR" smtClean="0">
                <a:solidFill>
                  <a:srgbClr val="438086"/>
                </a:solidFill>
              </a:rPr>
              <a:pPr/>
              <a:t>23/11/2018</a:t>
            </a:fld>
            <a:endParaRPr lang="el-GR">
              <a:solidFill>
                <a:srgbClr val="438086"/>
              </a:solidFill>
            </a:endParaRPr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el-GR">
              <a:solidFill>
                <a:srgbClr val="438086"/>
              </a:solidFill>
            </a:endParaRPr>
          </a:p>
        </p:txBody>
      </p:sp>
      <p:sp>
        <p:nvSpPr>
          <p:cNvPr id="23" name="22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71281" y="2000241"/>
            <a:ext cx="6801440" cy="2428892"/>
          </a:xfrm>
        </p:spPr>
        <p:txBody>
          <a:bodyPr/>
          <a:lstStyle/>
          <a:p>
            <a:r>
              <a:rPr lang="el-GR" sz="3000" cap="small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</a:rPr>
              <a:t>Ενισχυση </a:t>
            </a:r>
            <a:r>
              <a:rPr lang="el-GR" sz="3200" cap="small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</a:rPr>
              <a:t>Γονεϊκου Ρολου </a:t>
            </a:r>
            <a:br>
              <a:rPr lang="el-GR" sz="3200" cap="small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</a:rPr>
            </a:br>
            <a:r>
              <a:rPr lang="el-GR" sz="3200" cap="small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</a:rPr>
              <a:t>στο πλαισιο </a:t>
            </a:r>
            <a:br>
              <a:rPr lang="el-GR" sz="3200" cap="small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</a:rPr>
            </a:br>
            <a:r>
              <a:rPr lang="el-GR" sz="3200" cap="small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</a:rPr>
              <a:t>τησ Πρωτογενουσ Προληψησ: </a:t>
            </a:r>
            <a:br>
              <a:rPr lang="el-GR" sz="3200" cap="small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</a:rPr>
            </a:br>
            <a:r>
              <a:rPr lang="el-GR" sz="3200" cap="small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</a:rPr>
              <a:t>Ομαδεσ Γονέων, Ομιλιεσ, </a:t>
            </a:r>
            <a:br>
              <a:rPr lang="el-GR" sz="3200" cap="small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</a:rPr>
            </a:br>
            <a:r>
              <a:rPr lang="el-GR" sz="3200" cap="small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</a:rPr>
              <a:t>Δρασεισ για Γονεισ τησ ΕΚΨ&amp;ΨΥ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4414" y="4357695"/>
            <a:ext cx="6786610" cy="571504"/>
          </a:xfrm>
        </p:spPr>
        <p:txBody>
          <a:bodyPr>
            <a:normAutofit fontScale="85000" lnSpcReduction="10000"/>
          </a:bodyPr>
          <a:lstStyle/>
          <a:p>
            <a:pPr marL="900430" marR="900430" algn="l">
              <a:lnSpc>
                <a:spcPct val="107000"/>
              </a:lnSpc>
            </a:pPr>
            <a:r>
              <a:rPr lang="el-GR" i="1" u="sng" dirty="0">
                <a:solidFill>
                  <a:schemeClr val="tx1">
                    <a:lumMod val="95000"/>
                    <a:lumOff val="5000"/>
                  </a:schemeClr>
                </a:solidFill>
                <a:latin typeface="Century Gothic" pitchFamily="34" charset="0"/>
                <a:ea typeface="Times New Roman"/>
                <a:cs typeface="Times New Roman"/>
              </a:rPr>
              <a:t>Δ. Παπαϊωάννου</a:t>
            </a:r>
            <a:r>
              <a:rPr lang="el-GR" i="1" dirty="0">
                <a:solidFill>
                  <a:schemeClr val="tx1">
                    <a:lumMod val="95000"/>
                    <a:lumOff val="5000"/>
                  </a:schemeClr>
                </a:solidFill>
                <a:latin typeface="Century Gothic" pitchFamily="34" charset="0"/>
                <a:ea typeface="Times New Roman"/>
                <a:cs typeface="Times New Roman"/>
              </a:rPr>
              <a:t>, Α. Φούντζουλα,</a:t>
            </a:r>
            <a:r>
              <a:rPr lang="el-GR" dirty="0">
                <a:solidFill>
                  <a:schemeClr val="tx1">
                    <a:lumMod val="95000"/>
                    <a:lumOff val="5000"/>
                  </a:schemeClr>
                </a:solidFill>
                <a:latin typeface="Century Gothic" pitchFamily="34" charset="0"/>
                <a:ea typeface="Times New Roman"/>
                <a:cs typeface="Times New Roman"/>
              </a:rPr>
              <a:t> </a:t>
            </a:r>
            <a:r>
              <a:rPr lang="el-GR" i="1" dirty="0">
                <a:solidFill>
                  <a:schemeClr val="tx1">
                    <a:lumMod val="95000"/>
                    <a:lumOff val="5000"/>
                  </a:schemeClr>
                </a:solidFill>
                <a:latin typeface="Century Gothic" pitchFamily="34" charset="0"/>
                <a:ea typeface="Times New Roman"/>
                <a:cs typeface="Times New Roman"/>
              </a:rPr>
              <a:t>Α. Φραγκούλη, </a:t>
            </a:r>
          </a:p>
          <a:p>
            <a:pPr marL="900430" marR="900430" algn="l">
              <a:lnSpc>
                <a:spcPct val="107000"/>
              </a:lnSpc>
            </a:pPr>
            <a:r>
              <a:rPr lang="el-GR" i="1" dirty="0">
                <a:solidFill>
                  <a:schemeClr val="tx1">
                    <a:lumMod val="95000"/>
                    <a:lumOff val="5000"/>
                  </a:schemeClr>
                </a:solidFill>
                <a:latin typeface="Century Gothic" pitchFamily="34" charset="0"/>
                <a:ea typeface="Times New Roman"/>
                <a:cs typeface="Times New Roman"/>
              </a:rPr>
              <a:t>Μ. Λαζαρίδου, Μ. Μπαλωμένου, Ι. Καλλία</a:t>
            </a:r>
            <a:endParaRPr lang="el-GR" dirty="0">
              <a:solidFill>
                <a:schemeClr val="tx1">
                  <a:lumMod val="95000"/>
                  <a:lumOff val="5000"/>
                </a:schemeClr>
              </a:solidFill>
              <a:latin typeface="Century Gothic" pitchFamily="34" charset="0"/>
              <a:ea typeface="Calibri"/>
              <a:cs typeface="Times New Roman"/>
            </a:endParaRPr>
          </a:p>
          <a:p>
            <a:pPr marL="900430" marR="900430" algn="l">
              <a:lnSpc>
                <a:spcPct val="107000"/>
              </a:lnSpc>
            </a:pPr>
            <a:endParaRPr lang="el-GR" i="1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ea typeface="Times New Roman"/>
              <a:cs typeface="Times New Roman"/>
            </a:endParaRPr>
          </a:p>
        </p:txBody>
      </p:sp>
      <p:pic>
        <p:nvPicPr>
          <p:cNvPr id="4" name="Picture 3" descr="ekpsy new logo_high res_gr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965" b="4546"/>
          <a:stretch>
            <a:fillRect/>
          </a:stretch>
        </p:blipFill>
        <p:spPr bwMode="auto">
          <a:xfrm>
            <a:off x="3598450" y="1005841"/>
            <a:ext cx="1922240" cy="1085422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5 - TextBox"/>
          <p:cNvSpPr txBox="1"/>
          <p:nvPr/>
        </p:nvSpPr>
        <p:spPr>
          <a:xfrm>
            <a:off x="1142976" y="5000636"/>
            <a:ext cx="6858048" cy="36933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lang="el-GR" dirty="0"/>
              <a:t> </a:t>
            </a:r>
            <a:r>
              <a:rPr lang="el-GR" dirty="0">
                <a:solidFill>
                  <a:srgbClr val="C00000"/>
                </a:solidFill>
              </a:rPr>
              <a:t>Εταιρία Κοινωνικής Ψυχιατρικής και Ψυχικής Υγείας Φωκίδας</a:t>
            </a:r>
          </a:p>
        </p:txBody>
      </p:sp>
    </p:spTree>
    <p:extLst>
      <p:ext uri="{BB962C8B-B14F-4D97-AF65-F5344CB8AC3E}">
        <p14:creationId xmlns:p14="http://schemas.microsoft.com/office/powerpoint/2010/main" val="248012387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2800" dirty="0"/>
              <a:t>    </a:t>
            </a:r>
            <a:r>
              <a:rPr lang="el-GR" sz="2800" dirty="0">
                <a:solidFill>
                  <a:srgbClr val="C00000"/>
                </a:solidFill>
              </a:rPr>
              <a:t>Στόχος των δράσεων με γονείς</a:t>
            </a:r>
          </a:p>
        </p:txBody>
      </p:sp>
      <p:sp>
        <p:nvSpPr>
          <p:cNvPr id="8" name="7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itchFamily="2" charset="2"/>
              <a:buChar char="ü"/>
            </a:pPr>
            <a:r>
              <a:rPr lang="el-GR" dirty="0">
                <a:latin typeface="Times New Roman" pitchFamily="18" charset="0"/>
                <a:cs typeface="Times New Roman" pitchFamily="18" charset="0"/>
              </a:rPr>
              <a:t> Ενημέρωση σε θέματα ανάπτυξης του παιδιού</a:t>
            </a:r>
          </a:p>
          <a:p>
            <a:pPr>
              <a:buFont typeface="Wingdings" pitchFamily="2" charset="2"/>
              <a:buChar char="ü"/>
            </a:pPr>
            <a:r>
              <a:rPr lang="el-GR" dirty="0">
                <a:latin typeface="Times New Roman" pitchFamily="18" charset="0"/>
                <a:cs typeface="Times New Roman" pitchFamily="18" charset="0"/>
              </a:rPr>
              <a:t> Βελτίωση της σχέσης και επικοινωνίας  γονέα -παιδιού</a:t>
            </a:r>
          </a:p>
          <a:p>
            <a:pPr>
              <a:buFont typeface="Wingdings" pitchFamily="2" charset="2"/>
              <a:buChar char="ü"/>
            </a:pPr>
            <a:r>
              <a:rPr lang="el-GR" dirty="0">
                <a:latin typeface="Times New Roman" pitchFamily="18" charset="0"/>
                <a:cs typeface="Times New Roman" pitchFamily="18" charset="0"/>
              </a:rPr>
              <a:t> Μοίρασμα προβληματισμών και εμπειριών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>
                <a:latin typeface="Times New Roman" pitchFamily="18" charset="0"/>
                <a:cs typeface="Times New Roman" pitchFamily="18" charset="0"/>
              </a:rPr>
              <a:t>των γονέων</a:t>
            </a:r>
          </a:p>
          <a:p>
            <a:pPr>
              <a:buFont typeface="Wingdings" pitchFamily="2" charset="2"/>
              <a:buChar char="ü"/>
            </a:pPr>
            <a:r>
              <a:rPr lang="el-GR" dirty="0">
                <a:latin typeface="Times New Roman" pitchFamily="18" charset="0"/>
                <a:cs typeface="Times New Roman" pitchFamily="18" charset="0"/>
              </a:rPr>
              <a:t> Αλληλεπίδραση με άλλους γονείς</a:t>
            </a:r>
          </a:p>
          <a:p>
            <a:pPr>
              <a:buFont typeface="Wingdings" pitchFamily="2" charset="2"/>
              <a:buChar char="ü"/>
            </a:pPr>
            <a:r>
              <a:rPr lang="el-GR" dirty="0">
                <a:latin typeface="Times New Roman" pitchFamily="18" charset="0"/>
                <a:cs typeface="Times New Roman" pitchFamily="18" charset="0"/>
              </a:rPr>
              <a:t> Ενίσχυση του γονεϊκού ρόλου</a:t>
            </a:r>
          </a:p>
          <a:p>
            <a:endParaRPr lang="el-GR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2800" dirty="0"/>
              <a:t>  Κάθε δράση…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dirty="0"/>
              <a:t>Συντονίζεται από δύο τουλάχιστον ειδικούς ψυχικής υγείας.</a:t>
            </a:r>
          </a:p>
          <a:p>
            <a:r>
              <a:rPr lang="el-GR" dirty="0"/>
              <a:t>Διάρκεια: 1 ½ -  3 ώρες η βραχεία δράση (ομιλίες, ενημερωτικές συναντήσεις, ημερίδες),</a:t>
            </a:r>
          </a:p>
          <a:p>
            <a:pPr>
              <a:buNone/>
            </a:pPr>
            <a:r>
              <a:rPr lang="el-GR" dirty="0"/>
              <a:t>   και 1 ½ - 2 ώρες η μακροχρόνια δράση (ομάδες γονέων).</a:t>
            </a:r>
          </a:p>
          <a:p>
            <a:r>
              <a:rPr lang="el-GR" dirty="0"/>
              <a:t>Συχνότητα ομάδας γονέων: μία φορά το δεκαπενθήμερο ή τον μήνα.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2800" dirty="0"/>
              <a:t>   Ενδεικτικά θέματα: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>
                <a:latin typeface="Times New Roman" pitchFamily="18" charset="0"/>
                <a:cs typeface="Times New Roman" pitchFamily="18" charset="0"/>
              </a:rPr>
              <a:t>Αναπτυξιακά στάδια του παιδιού </a:t>
            </a:r>
          </a:p>
          <a:p>
            <a:r>
              <a:rPr lang="el-GR" dirty="0">
                <a:latin typeface="Times New Roman" pitchFamily="18" charset="0"/>
                <a:cs typeface="Times New Roman" pitchFamily="18" charset="0"/>
              </a:rPr>
              <a:t>Μεταβάσεις </a:t>
            </a:r>
          </a:p>
          <a:p>
            <a:r>
              <a:rPr lang="el-GR" dirty="0">
                <a:latin typeface="Times New Roman" pitchFamily="18" charset="0"/>
                <a:cs typeface="Times New Roman" pitchFamily="18" charset="0"/>
              </a:rPr>
              <a:t>Προβλήματα στις σχέσεις με τους γονείς  </a:t>
            </a:r>
          </a:p>
          <a:p>
            <a:pPr>
              <a:buFont typeface="Arial" pitchFamily="34" charset="0"/>
              <a:buChar char="•"/>
            </a:pPr>
            <a:r>
              <a:rPr lang="el-GR" dirty="0">
                <a:latin typeface="Times New Roman" pitchFamily="18" charset="0"/>
                <a:cs typeface="Times New Roman" pitchFamily="18" charset="0"/>
              </a:rPr>
              <a:t>Προβλήματα στις σχέσεις με τη σχολική κοινότητα</a:t>
            </a:r>
          </a:p>
          <a:p>
            <a:pPr>
              <a:buFont typeface="Arial" pitchFamily="34" charset="0"/>
              <a:buChar char="•"/>
            </a:pPr>
            <a:r>
              <a:rPr lang="el-GR" dirty="0">
                <a:latin typeface="Times New Roman" pitchFamily="18" charset="0"/>
                <a:cs typeface="Times New Roman" pitchFamily="18" charset="0"/>
              </a:rPr>
              <a:t>Ενίσχυση αυτοεκτίμησης </a:t>
            </a:r>
          </a:p>
          <a:p>
            <a:pPr>
              <a:buFont typeface="Arial" pitchFamily="34" charset="0"/>
              <a:buChar char="•"/>
            </a:pPr>
            <a:r>
              <a:rPr lang="el-GR" dirty="0">
                <a:latin typeface="Times New Roman" pitchFamily="18" charset="0"/>
                <a:cs typeface="Times New Roman" pitchFamily="18" charset="0"/>
              </a:rPr>
              <a:t>Διαχείριση χρόνου</a:t>
            </a:r>
          </a:p>
          <a:p>
            <a:pPr>
              <a:buFont typeface="Arial" pitchFamily="34" charset="0"/>
              <a:buChar char="•"/>
            </a:pPr>
            <a:r>
              <a:rPr lang="el-GR" dirty="0">
                <a:latin typeface="Times New Roman" pitchFamily="18" charset="0"/>
                <a:cs typeface="Times New Roman" pitchFamily="18" charset="0"/>
              </a:rPr>
              <a:t>Επικοινωνία  και όρια </a:t>
            </a:r>
          </a:p>
          <a:p>
            <a:pPr>
              <a:buFont typeface="Arial" pitchFamily="34" charset="0"/>
              <a:buChar char="•"/>
            </a:pPr>
            <a:r>
              <a:rPr lang="el-GR" dirty="0">
                <a:latin typeface="Times New Roman" pitchFamily="18" charset="0"/>
                <a:cs typeface="Times New Roman" pitchFamily="18" charset="0"/>
              </a:rPr>
              <a:t>Διαχείριση του άγχους των εξετάσεων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 </a:t>
            </a:r>
            <a:r>
              <a:rPr lang="el-GR" sz="2800" dirty="0"/>
              <a:t>           </a:t>
            </a:r>
            <a:r>
              <a:rPr lang="el-GR" sz="2800" dirty="0">
                <a:solidFill>
                  <a:srgbClr val="0070C0"/>
                </a:solidFill>
              </a:rPr>
              <a:t>Μεθοδολογία δράσης με γονείς</a:t>
            </a:r>
          </a:p>
        </p:txBody>
      </p:sp>
      <p:pic>
        <p:nvPicPr>
          <p:cNvPr id="4" name="3 - Θέση περιεχομένου" descr="images (5).jpg"/>
          <p:cNvPicPr>
            <a:picLocks noGrp="1" noChangeAspect="1"/>
          </p:cNvPicPr>
          <p:nvPr>
            <p:ph idx="4294967295"/>
          </p:nvPr>
        </p:nvPicPr>
        <p:blipFill>
          <a:blip r:embed="rId2" cstate="print"/>
          <a:stretch>
            <a:fillRect/>
          </a:stretch>
        </p:blipFill>
        <p:spPr>
          <a:xfrm>
            <a:off x="1357290" y="3357562"/>
            <a:ext cx="6572297" cy="3286148"/>
          </a:xfr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Τίτλος"/>
          <p:cNvSpPr>
            <a:spLocks noGrp="1"/>
          </p:cNvSpPr>
          <p:nvPr>
            <p:ph type="title"/>
          </p:nvPr>
        </p:nvSpPr>
        <p:spPr>
          <a:xfrm>
            <a:off x="457200" y="1000108"/>
            <a:ext cx="8229600" cy="714380"/>
          </a:xfrm>
        </p:spPr>
        <p:txBody>
          <a:bodyPr>
            <a:normAutofit/>
          </a:bodyPr>
          <a:lstStyle/>
          <a:p>
            <a:r>
              <a:rPr lang="el-GR" sz="2800" dirty="0"/>
              <a:t>    </a:t>
            </a:r>
            <a:r>
              <a:rPr lang="en-US" sz="2800" dirty="0">
                <a:solidFill>
                  <a:srgbClr val="0070C0"/>
                </a:solidFill>
              </a:rPr>
              <a:t>I) </a:t>
            </a:r>
            <a:r>
              <a:rPr lang="el-GR" sz="2800" dirty="0">
                <a:solidFill>
                  <a:srgbClr val="0070C0"/>
                </a:solidFill>
              </a:rPr>
              <a:t>Διεργασία – Δικτύωση πριν την δράση 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idx="1"/>
          </p:nvPr>
        </p:nvSpPr>
        <p:spPr>
          <a:xfrm>
            <a:off x="457200" y="1714488"/>
            <a:ext cx="8229600" cy="4860048"/>
          </a:xfrm>
        </p:spPr>
        <p:txBody>
          <a:bodyPr>
            <a:noAutofit/>
          </a:bodyPr>
          <a:lstStyle/>
          <a:p>
            <a:r>
              <a:rPr lang="el-GR" sz="1800" dirty="0"/>
              <a:t>Έγκριση υλοποίησης εκπαιδευτικών δράσεων</a:t>
            </a:r>
            <a:r>
              <a:rPr lang="en-US" sz="1800" dirty="0"/>
              <a:t> </a:t>
            </a:r>
            <a:r>
              <a:rPr lang="el-GR" sz="1800" dirty="0"/>
              <a:t>από το Υπουργείο Παιδείας, Έρευνας και Θρησκευμάτων η οποία έχει ισχύ για ένα σχολικό έτος.</a:t>
            </a:r>
          </a:p>
          <a:p>
            <a:r>
              <a:rPr lang="el-GR" sz="1800" dirty="0"/>
              <a:t>Ενημέρωση των Διευθύνσεων Πρωτοβάθμιας και Δευτεροβάθμιας Εκπαίδευσης και προώθηση της έγκρισης στα σχολεία.</a:t>
            </a:r>
          </a:p>
          <a:p>
            <a:r>
              <a:rPr lang="el-GR" sz="1800" dirty="0"/>
              <a:t>Επίσκεψη στα σχολεία και διερεύνηση αν επιθυμούν συνεργασία.</a:t>
            </a:r>
          </a:p>
          <a:p>
            <a:r>
              <a:rPr lang="el-GR" sz="1800" dirty="0"/>
              <a:t>Επικοινωνία και ενημέρωση του Συλλόγου Γονέων και Κηδεμόνων του σχολείου.</a:t>
            </a:r>
          </a:p>
          <a:p>
            <a:r>
              <a:rPr lang="el-GR" sz="1800" dirty="0"/>
              <a:t>Βεβαίωση συγκατάθεσης του γονέα για να συμμετέχει ο μαθητής στη δράση.</a:t>
            </a:r>
          </a:p>
          <a:p>
            <a:r>
              <a:rPr lang="el-GR" sz="1800" dirty="0"/>
              <a:t>Ενημέρωση για τις δράσεις της Εταιρίας Κοινωνικής Ψυχιατρικής και Ψυχικής Υγείας και για τη δυνατότητα οργάνωσης ομιλίας με τους γονείς.</a:t>
            </a:r>
          </a:p>
          <a:p>
            <a:r>
              <a:rPr lang="el-GR" sz="1800" dirty="0"/>
              <a:t>Πολλές φορές το αίτημα έρχεται από το σχολείο ή και κατ’  ευθείαν από τον Σύλλογο Γονέων και Κηδεμόνων του σχολείου. </a:t>
            </a:r>
          </a:p>
          <a:p>
            <a:r>
              <a:rPr lang="el-GR" sz="1800" dirty="0"/>
              <a:t>Κάποιες φορές έρχεται το θέμα από τους γονείς και κάποιες φορές χρειάζεται να γίνει μια συνάντηση με τον σύλλογο για να βρούμε το θέμα που τους ενδιαφέρει.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>   </a:t>
            </a:r>
            <a:r>
              <a:rPr lang="el-GR" sz="3100" dirty="0">
                <a:solidFill>
                  <a:srgbClr val="0070C0"/>
                </a:solidFill>
              </a:rPr>
              <a:t>ΙΙ) Προετοιμασία της δράσης </a:t>
            </a:r>
            <a:br>
              <a:rPr lang="el-GR" dirty="0"/>
            </a:b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2000240"/>
            <a:ext cx="8229600" cy="4574296"/>
          </a:xfrm>
        </p:spPr>
        <p:txBody>
          <a:bodyPr>
            <a:normAutofit lnSpcReduction="10000"/>
          </a:bodyPr>
          <a:lstStyle/>
          <a:p>
            <a:pPr lvl="0"/>
            <a:r>
              <a:rPr lang="el-GR" sz="2400" dirty="0"/>
              <a:t>Επίσκεψη στη Διεύθυνση Πρωτοβάθμιας ή Δευτεροβάθμιας Εκπαίδευσης για ενημέρωση της δράσης/ομάδας.</a:t>
            </a:r>
          </a:p>
          <a:p>
            <a:pPr lvl="0"/>
            <a:r>
              <a:rPr lang="el-GR" sz="2400" dirty="0"/>
              <a:t>Δημιουργία αφίσας, πρόσκλησης, δελτίου Τύπου για την προβολή της εκδήλωσης.</a:t>
            </a:r>
          </a:p>
          <a:p>
            <a:pPr lvl="0"/>
            <a:r>
              <a:rPr lang="el-GR" sz="2400" dirty="0"/>
              <a:t>Επίσκεψη στο σχολείο, συνάντηση με τον διευθυντή για ενημέρωση της δράσης, τοιχοκόλληση της αφίσας, μοίρασμα προσκλήσεων σε γονείς.</a:t>
            </a:r>
          </a:p>
          <a:p>
            <a:pPr lvl="0"/>
            <a:r>
              <a:rPr lang="el-GR" sz="2400" dirty="0"/>
              <a:t>Προώθηση αφίσας - δελτίου Τύπου στα ΜΜΕ.</a:t>
            </a:r>
          </a:p>
          <a:p>
            <a:pPr lvl="0"/>
            <a:r>
              <a:rPr lang="el-GR" sz="2400" dirty="0"/>
              <a:t>Δημιουργία υλικού (</a:t>
            </a:r>
            <a:r>
              <a:rPr lang="en-US" sz="2400" dirty="0"/>
              <a:t>powerpoint</a:t>
            </a:r>
            <a:r>
              <a:rPr lang="el-GR" sz="2400" dirty="0"/>
              <a:t>, σημειώσεις κλπ). </a:t>
            </a:r>
          </a:p>
          <a:p>
            <a:pPr lvl="0"/>
            <a:r>
              <a:rPr lang="el-GR" sz="2400" dirty="0"/>
              <a:t>Ετοιμασία των βιωματικών ασκήσεων. </a:t>
            </a:r>
          </a:p>
          <a:p>
            <a:pPr lvl="0"/>
            <a:r>
              <a:rPr lang="el-GR" sz="2400" dirty="0"/>
              <a:t>Ετοιμασία παρουσιολόγιου και εντύπου αξιολόγησης. </a:t>
            </a:r>
          </a:p>
          <a:p>
            <a:endParaRPr lang="el-GR" sz="2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> </a:t>
            </a:r>
            <a:r>
              <a:rPr lang="el-GR" sz="2800" dirty="0">
                <a:solidFill>
                  <a:srgbClr val="0070C0"/>
                </a:solidFill>
              </a:rPr>
              <a:t>ΙΙΙ) Κατά την διάρκεια της δράσης - Υλοποίηση </a:t>
            </a:r>
            <a:br>
              <a:rPr lang="el-GR" dirty="0"/>
            </a:b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2000240"/>
            <a:ext cx="8229600" cy="4574296"/>
          </a:xfrm>
        </p:spPr>
        <p:txBody>
          <a:bodyPr>
            <a:normAutofit fontScale="70000" lnSpcReduction="20000"/>
          </a:bodyPr>
          <a:lstStyle/>
          <a:p>
            <a:pPr lvl="0"/>
            <a:r>
              <a:rPr lang="el-GR" dirty="0"/>
              <a:t>Καλωσορίζουμε και συστηνόμαστε.</a:t>
            </a:r>
          </a:p>
          <a:p>
            <a:pPr lvl="0"/>
            <a:r>
              <a:rPr lang="el-GR" dirty="0"/>
              <a:t>Παρουσίαση πλαισίου και κανόνων λειτουργίας εκδήλωσης/ομάδας.</a:t>
            </a:r>
          </a:p>
          <a:p>
            <a:pPr lvl="0"/>
            <a:r>
              <a:rPr lang="el-GR" dirty="0"/>
              <a:t>Παρουσίαση του θέματος.</a:t>
            </a:r>
          </a:p>
          <a:p>
            <a:pPr lvl="0"/>
            <a:r>
              <a:rPr lang="el-GR" dirty="0"/>
              <a:t>Διεργασία σε ομάδες. Οι γονείς γίνονται ομάδα ή μικρές ομάδες και συμμετέχουν με βιωματικό τρόπο, συχνά αξιοποιούνται και τα εικαστικά υλικά για να εξερευνήσουν - να αναρωτηθούν – να μοιραστούν - να αναλάβουν πρωτοβουλίες.</a:t>
            </a:r>
          </a:p>
          <a:p>
            <a:pPr lvl="0"/>
            <a:r>
              <a:rPr lang="el-GR" dirty="0"/>
              <a:t>Μοίρασμα των απαντήσεων - απόψεων στην μεγάλη - κοινή ομάδα, στην ολομέλεια.</a:t>
            </a:r>
          </a:p>
          <a:p>
            <a:pPr lvl="0"/>
            <a:r>
              <a:rPr lang="el-GR" dirty="0"/>
              <a:t>Η διεργασία σε ομάδες, μπορεί να συνεχιστεί, όσες φορές κρίνουν οι συντονιστές ότι χρειάζεται.</a:t>
            </a:r>
          </a:p>
          <a:p>
            <a:pPr lvl="0"/>
            <a:r>
              <a:rPr lang="el-GR" dirty="0"/>
              <a:t>Συζήτηση.</a:t>
            </a:r>
          </a:p>
          <a:p>
            <a:pPr lvl="0"/>
            <a:r>
              <a:rPr lang="el-GR" dirty="0"/>
              <a:t>Στο τέλος, σύνθεση από τους συντονιστές, κλείσιμο.</a:t>
            </a:r>
          </a:p>
          <a:p>
            <a:pPr lvl="0"/>
            <a:r>
              <a:rPr lang="el-GR" dirty="0"/>
              <a:t>Δίνονται έντυπα αξιολόγησης     </a:t>
            </a:r>
          </a:p>
          <a:p>
            <a:endParaRPr lang="el-GR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z="3600" dirty="0">
                <a:solidFill>
                  <a:srgbClr val="424456"/>
                </a:solidFill>
              </a:rPr>
              <a:t> </a:t>
            </a:r>
            <a:r>
              <a:rPr lang="el-GR" sz="2500" dirty="0">
                <a:solidFill>
                  <a:srgbClr val="0070C0"/>
                </a:solidFill>
              </a:rPr>
              <a:t>ΙΙΙ) Μετά τη δράση</a:t>
            </a:r>
            <a:endParaRPr lang="el-GR" dirty="0">
              <a:solidFill>
                <a:srgbClr val="0070C0"/>
              </a:solidFill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l-GR" sz="2000" dirty="0"/>
              <a:t>Οι συντονιστές μένουν στον χώρο και συζητούν με τους γονείς.</a:t>
            </a:r>
          </a:p>
          <a:p>
            <a:r>
              <a:rPr lang="el-GR" sz="2000" dirty="0"/>
              <a:t>Συχνά, κάποιοι γονείς ρωτούν για πιο εξειδικευμένα θέματα που χρειάζονται παραπομπή για θεραπεία.</a:t>
            </a:r>
          </a:p>
          <a:p>
            <a:pPr>
              <a:buNone/>
            </a:pPr>
            <a:endParaRPr lang="el-GR" sz="2000" dirty="0"/>
          </a:p>
          <a:p>
            <a:endParaRPr lang="el-GR" sz="2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2800" dirty="0"/>
              <a:t>  </a:t>
            </a:r>
            <a:r>
              <a:rPr lang="en-US" sz="2800" dirty="0">
                <a:solidFill>
                  <a:srgbClr val="0070C0"/>
                </a:solidFill>
              </a:rPr>
              <a:t>IV) </a:t>
            </a:r>
            <a:r>
              <a:rPr lang="el-GR" sz="2800" dirty="0">
                <a:solidFill>
                  <a:srgbClr val="0070C0"/>
                </a:solidFill>
              </a:rPr>
              <a:t>Αξιολόγηση - απολογισμός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sz="2000" dirty="0"/>
              <a:t>Αξιολόγηση της δράσης από τους ειδικούς ψυχικής υγείας/ συντονιστές.</a:t>
            </a:r>
          </a:p>
          <a:p>
            <a:r>
              <a:rPr lang="el-GR" sz="2000" dirty="0"/>
              <a:t>Σύνταξη απολογισμού.</a:t>
            </a:r>
          </a:p>
          <a:p>
            <a:r>
              <a:rPr lang="el-GR" sz="2000" dirty="0"/>
              <a:t>Σχεδιασμός του «παρακάτω» (επόμενη δράση, επόμενη συνάντηση της ομάδας).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928670"/>
            <a:ext cx="8229600" cy="1071570"/>
          </a:xfrm>
        </p:spPr>
        <p:txBody>
          <a:bodyPr>
            <a:normAutofit/>
          </a:bodyPr>
          <a:lstStyle/>
          <a:p>
            <a:r>
              <a:rPr lang="el-GR" sz="2800" dirty="0">
                <a:solidFill>
                  <a:srgbClr val="C00000"/>
                </a:solidFill>
              </a:rPr>
              <a:t>  </a:t>
            </a:r>
            <a:r>
              <a:rPr lang="el-GR" sz="2800" dirty="0">
                <a:solidFill>
                  <a:srgbClr val="002060"/>
                </a:solidFill>
              </a:rPr>
              <a:t>Κατά το έτος 2017 - 2018 πραγματοποιήθηκαν: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1928802"/>
            <a:ext cx="8229600" cy="4645734"/>
          </a:xfrm>
        </p:spPr>
        <p:txBody>
          <a:bodyPr>
            <a:normAutofit fontScale="92500"/>
          </a:bodyPr>
          <a:lstStyle/>
          <a:p>
            <a:r>
              <a:rPr lang="el-GR" dirty="0">
                <a:latin typeface="Times New Roman" pitchFamily="18" charset="0"/>
                <a:cs typeface="Times New Roman" pitchFamily="18" charset="0"/>
              </a:rPr>
              <a:t>Εργαστήριο με γονείς του 20</a:t>
            </a:r>
            <a:r>
              <a:rPr lang="el-GR" baseline="30000" dirty="0">
                <a:latin typeface="Times New Roman" pitchFamily="18" charset="0"/>
                <a:cs typeface="Times New Roman" pitchFamily="18" charset="0"/>
              </a:rPr>
              <a:t>ου</a:t>
            </a:r>
            <a:r>
              <a:rPr lang="el-GR" dirty="0">
                <a:latin typeface="Times New Roman" pitchFamily="18" charset="0"/>
                <a:cs typeface="Times New Roman" pitchFamily="18" charset="0"/>
              </a:rPr>
              <a:t> Δημοτικού Σχολείου Περιστερίου Αττικής, συμμετείχαν 25 γονείς. Το αίτημα ήρθε από το σχολείο. </a:t>
            </a:r>
          </a:p>
          <a:p>
            <a:endParaRPr lang="el-GR" dirty="0">
              <a:latin typeface="Times New Roman" pitchFamily="18" charset="0"/>
              <a:cs typeface="Times New Roman" pitchFamily="18" charset="0"/>
            </a:endParaRPr>
          </a:p>
          <a:p>
            <a:r>
              <a:rPr lang="el-GR" dirty="0">
                <a:latin typeface="Times New Roman" pitchFamily="18" charset="0"/>
                <a:cs typeface="Times New Roman" pitchFamily="18" charset="0"/>
              </a:rPr>
              <a:t>Ημερίδα με θέμα: «Διαχείριση του άγχους των μαθητών κατά την περίοδο των εξετάσεων», στην Άμφισσα Φωκίδας, συμμετείχαν 60 έφηβοι και γονείς. </a:t>
            </a:r>
          </a:p>
          <a:p>
            <a:endParaRPr lang="el-GR" dirty="0">
              <a:latin typeface="Times New Roman" pitchFamily="18" charset="0"/>
              <a:cs typeface="Times New Roman" pitchFamily="18" charset="0"/>
            </a:endParaRPr>
          </a:p>
          <a:p>
            <a:r>
              <a:rPr lang="el-GR" dirty="0">
                <a:latin typeface="Times New Roman" pitchFamily="18" charset="0"/>
                <a:cs typeface="Times New Roman" pitchFamily="18" charset="0"/>
              </a:rPr>
              <a:t>Ενημερωτική συνάντηση με γονείς στο Νηπιαγωγείο Λιδωρικίου Φωκίδας με θέμα: « Η μετάβαση από το Νηπιαγωγείο στο Δημοτικό», συμμετείχαν 30 γονείς.</a:t>
            </a:r>
          </a:p>
          <a:p>
            <a:endParaRPr lang="el-GR" dirty="0"/>
          </a:p>
          <a:p>
            <a:endParaRPr lang="el-G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857232"/>
            <a:ext cx="8229600" cy="1071570"/>
          </a:xfrm>
        </p:spPr>
        <p:txBody>
          <a:bodyPr>
            <a:normAutofit/>
          </a:bodyPr>
          <a:lstStyle/>
          <a:p>
            <a:r>
              <a:rPr lang="el-GR" sz="2800" dirty="0"/>
              <a:t>   Το πλαίσιο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2000240"/>
            <a:ext cx="8229600" cy="4574296"/>
          </a:xfrm>
        </p:spPr>
        <p:txBody>
          <a:bodyPr>
            <a:normAutofit fontScale="85000" lnSpcReduction="10000"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l-GR" dirty="0">
                <a:latin typeface="Times New Roman"/>
                <a:ea typeface="Calibri"/>
                <a:cs typeface="Times New Roman"/>
              </a:rPr>
              <a:t>Η Εταιρία Κοινωνικής Ψυχιατρικής και Ψυχικής Υγείας (Ε.Κ.Ψ.&amp;Ψ.Υ.) στο πλαίσιο της Αγωγής Κοινότητας έχει σταθερή </a:t>
            </a:r>
            <a:r>
              <a:rPr lang="el-GR" b="1" dirty="0">
                <a:latin typeface="Times New Roman"/>
                <a:ea typeface="Calibri"/>
                <a:cs typeface="Times New Roman"/>
              </a:rPr>
              <a:t>συνεργασία με τη σχολική κοινότητα</a:t>
            </a:r>
            <a:r>
              <a:rPr lang="el-GR" dirty="0">
                <a:latin typeface="Times New Roman"/>
                <a:ea typeface="Calibri"/>
                <a:cs typeface="Times New Roman"/>
              </a:rPr>
              <a:t>.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l-GR" dirty="0">
                <a:latin typeface="Times New Roman"/>
                <a:ea typeface="Calibri"/>
                <a:cs typeface="Times New Roman"/>
              </a:rPr>
              <a:t>Παράλληλα με τα προγράμματα για την ψυχική ενδυνάμωση των μαθητών και την ενίσχυση των εκπαιδευτικών, πραγματοποιεί </a:t>
            </a:r>
            <a:r>
              <a:rPr lang="el-GR" b="1" dirty="0">
                <a:latin typeface="Times New Roman"/>
                <a:ea typeface="Calibri"/>
                <a:cs typeface="Times New Roman"/>
              </a:rPr>
              <a:t>δράσεις που αφορούν στην ενημέρωση και ενδυνάμωση των γονέων στον ρόλο τους</a:t>
            </a:r>
            <a:r>
              <a:rPr lang="el-GR" dirty="0">
                <a:latin typeface="Times New Roman"/>
                <a:ea typeface="Calibri"/>
                <a:cs typeface="Times New Roman"/>
              </a:rPr>
              <a:t>.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l-GR" dirty="0">
                <a:latin typeface="Times New Roman"/>
                <a:ea typeface="Calibri"/>
                <a:cs typeface="Times New Roman"/>
              </a:rPr>
              <a:t>Οι δράσεις αυτές εντάσσονται στο πλαίσιο της </a:t>
            </a:r>
            <a:r>
              <a:rPr lang="el-GR" b="1" dirty="0">
                <a:latin typeface="Times New Roman"/>
                <a:ea typeface="Calibri"/>
                <a:cs typeface="Times New Roman"/>
              </a:rPr>
              <a:t>πρωτογενούς πρόληψης </a:t>
            </a:r>
            <a:r>
              <a:rPr lang="el-GR" dirty="0">
                <a:latin typeface="Times New Roman"/>
                <a:ea typeface="Calibri"/>
                <a:cs typeface="Times New Roman"/>
              </a:rPr>
              <a:t>και περιλαμβάνουν την οργάνωση ομιλιών, ημερίδων, εργαστηρίων σε γονείς με συγκεκριμένη θεματολογία ή/και την οργάνωση ομάδων γονέων.</a:t>
            </a:r>
            <a:endParaRPr lang="el-GR" sz="2400" dirty="0">
              <a:latin typeface="Calibri"/>
              <a:ea typeface="Calibri"/>
              <a:cs typeface="Times New Roman"/>
            </a:endParaRPr>
          </a:p>
          <a:p>
            <a:endParaRPr lang="el-GR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2800" dirty="0"/>
              <a:t>   </a:t>
            </a:r>
            <a:r>
              <a:rPr lang="el-GR" sz="2800" dirty="0">
                <a:solidFill>
                  <a:srgbClr val="002060"/>
                </a:solidFill>
              </a:rPr>
              <a:t>Κατά το έτος 2017 - 2018 πραγματοποιήθηκαν: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l-GR" dirty="0">
                <a:latin typeface="Times New Roman" pitchFamily="18" charset="0"/>
                <a:cs typeface="Times New Roman" pitchFamily="18" charset="0"/>
              </a:rPr>
              <a:t>Ενημερωτική συνάντηση για γονείς με θέμα: «Σχέσεις και επικοινωνία μέσα στην οικογένεια» στο Λιδωρίκι Φωκίδας, σε συνεργασία με το Δημοτικό Σχολείο Λιδωρικίου και τον Σύλλογο Γονέων και Κηδεμόνων, συμμετείχαν 40 γονείς.</a:t>
            </a:r>
          </a:p>
          <a:p>
            <a:endParaRPr lang="el-GR" dirty="0">
              <a:latin typeface="Times New Roman" pitchFamily="18" charset="0"/>
              <a:cs typeface="Times New Roman" pitchFamily="18" charset="0"/>
            </a:endParaRPr>
          </a:p>
          <a:p>
            <a:r>
              <a:rPr lang="el-GR" dirty="0">
                <a:latin typeface="Times New Roman" pitchFamily="18" charset="0"/>
                <a:cs typeface="Times New Roman" pitchFamily="18" charset="0"/>
              </a:rPr>
              <a:t>Δύο ομιλίες σε Ερατεινή και Γραβιά Φωκίδας, στον χώρο των Γυμνασίων, σε γονείς, με θέμα: «Ψυχολογικές και Σωματικές αλλαγές στην εφηβεία», στο πλαίσιο του θεσμού της Θεματικής εβδομάδας που έχει θεσπιστεί από το Ινστιτούτο Εκπαιδευτικής Πολιτικής του Υπουργείου Παιδείας από το 2017, συμμετείχαν 20 γονείς.</a:t>
            </a:r>
          </a:p>
          <a:p>
            <a:pPr>
              <a:buNone/>
            </a:pPr>
            <a:r>
              <a:rPr lang="el-GR" dirty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2800" dirty="0"/>
              <a:t>  </a:t>
            </a:r>
            <a:r>
              <a:rPr lang="el-GR" sz="2800" dirty="0">
                <a:solidFill>
                  <a:srgbClr val="002060"/>
                </a:solidFill>
              </a:rPr>
              <a:t>Κατά το έτος 2017-2018 πραγματοποιήθηκαν: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>
                <a:latin typeface="Times New Roman" pitchFamily="18" charset="0"/>
                <a:cs typeface="Times New Roman" pitchFamily="18" charset="0"/>
              </a:rPr>
              <a:t>Ομάδες γονέων για γονείς με παιδιά προ/και σχολικής ηλικίας, στην Άμφισσα Φωκίδας, συμμετείχαν 15 γονείς.</a:t>
            </a:r>
          </a:p>
          <a:p>
            <a:endParaRPr lang="el-GR" dirty="0">
              <a:latin typeface="Times New Roman" pitchFamily="18" charset="0"/>
              <a:cs typeface="Times New Roman" pitchFamily="18" charset="0"/>
            </a:endParaRPr>
          </a:p>
          <a:p>
            <a:r>
              <a:rPr lang="el-GR" dirty="0">
                <a:latin typeface="Times New Roman" pitchFamily="18" charset="0"/>
                <a:cs typeface="Times New Roman" pitchFamily="18" charset="0"/>
              </a:rPr>
              <a:t>Ομάδες γονέων για γονείς με παιδιά προ/και σχολικής ηλικίας στην Ιτέα Φωκίδας, σε συνεργασία με τους Συλλόγους Γονέων και Κηδεμόνων Ιτέας, συμμετείχαν 35 γονείς.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928670"/>
            <a:ext cx="8229600" cy="1000132"/>
          </a:xfrm>
        </p:spPr>
        <p:txBody>
          <a:bodyPr>
            <a:normAutofit/>
          </a:bodyPr>
          <a:lstStyle/>
          <a:p>
            <a:r>
              <a:rPr lang="el-GR" sz="2800" dirty="0"/>
              <a:t>    Σχόλια- Επίλογος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1857364"/>
            <a:ext cx="8229600" cy="4717172"/>
          </a:xfrm>
        </p:spPr>
        <p:txBody>
          <a:bodyPr>
            <a:normAutofit fontScale="70000" lnSpcReduction="20000"/>
          </a:bodyPr>
          <a:lstStyle/>
          <a:p>
            <a:r>
              <a:rPr lang="el-GR" dirty="0">
                <a:latin typeface="Times New Roman" pitchFamily="18" charset="0"/>
                <a:cs typeface="Times New Roman" pitchFamily="18" charset="0"/>
              </a:rPr>
              <a:t>Πάντα η Εταιρία Κοινωνικής Ψυχιατρικής και Ψυχικής Υγείας συνεργαζόταν στενά με τους γονείς στις θεραπευτικές παρεμβάσεις</a:t>
            </a:r>
          </a:p>
          <a:p>
            <a:pPr>
              <a:buNone/>
            </a:pPr>
            <a:r>
              <a:rPr lang="el-GR" dirty="0">
                <a:latin typeface="Times New Roman" pitchFamily="18" charset="0"/>
                <a:cs typeface="Times New Roman" pitchFamily="18" charset="0"/>
              </a:rPr>
              <a:t>    και τα τελευταία χρόνια ξεκίνησε συστηματικά τις δράσεις για τους γονείς σε επίπεδο ενημέρωσης και ψυχοεκπαίδευσης με βιωματικό τρόπο. </a:t>
            </a:r>
          </a:p>
          <a:p>
            <a:r>
              <a:rPr lang="el-GR" dirty="0">
                <a:latin typeface="Times New Roman" pitchFamily="18" charset="0"/>
                <a:cs typeface="Times New Roman" pitchFamily="18" charset="0"/>
              </a:rPr>
              <a:t>Χρήσιμο σε αυτό το εγχείρημα η διασύνδεση με τη σχολική κοινότητα μέσω των δράσεων στα σχολεία.</a:t>
            </a:r>
          </a:p>
          <a:p>
            <a:r>
              <a:rPr lang="el-GR" dirty="0">
                <a:latin typeface="Times New Roman" pitchFamily="18" charset="0"/>
                <a:cs typeface="Times New Roman" pitchFamily="18" charset="0"/>
              </a:rPr>
              <a:t>Επιπλέον βοηθητικό στη Φωκίδα, η ύπαρξη - δράση της Κινητής Μονάδας Ψυχικής Υγείας. </a:t>
            </a:r>
          </a:p>
          <a:p>
            <a:r>
              <a:rPr lang="el-GR" dirty="0">
                <a:latin typeface="Times New Roman" pitchFamily="18" charset="0"/>
                <a:cs typeface="Times New Roman" pitchFamily="18" charset="0"/>
              </a:rPr>
              <a:t>Σημαντική η συνεργασία με τους Συλλόγους Γονέων και Κηδεμόνων.</a:t>
            </a:r>
          </a:p>
          <a:p>
            <a:r>
              <a:rPr lang="el-GR" dirty="0">
                <a:latin typeface="Times New Roman" pitchFamily="18" charset="0"/>
                <a:cs typeface="Times New Roman" pitchFamily="18" charset="0"/>
              </a:rPr>
              <a:t>Αμφιθυμία χαρακτηρίζει τη συμμετοχή των γονέων. Στην αρχή, συμμετέχουν με ενθουσιασμό, αργότερα όταν ζητιέται η ενεργός συμμετοχή τους και η κατάθεση εμπειριών, δυσκολεύονται να συμμετέχουν.</a:t>
            </a:r>
          </a:p>
          <a:p>
            <a:r>
              <a:rPr lang="el-GR" dirty="0">
                <a:latin typeface="Times New Roman" pitchFamily="18" charset="0"/>
                <a:cs typeface="Times New Roman" pitchFamily="18" charset="0"/>
              </a:rPr>
              <a:t>Ακόμη, λόγω υποχρεώσεων, δυσκολεύονται να δεσμευτούν σε μακροχρόνιες παρεμβάσεις. </a:t>
            </a:r>
          </a:p>
          <a:p>
            <a:endParaRPr lang="el-GR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785802"/>
          </a:xfrm>
        </p:spPr>
        <p:txBody>
          <a:bodyPr>
            <a:normAutofit/>
          </a:bodyPr>
          <a:lstStyle/>
          <a:p>
            <a:r>
              <a:rPr lang="el-GR" sz="2800" dirty="0"/>
              <a:t>Και για το 2018 – 2019…</a:t>
            </a:r>
          </a:p>
        </p:txBody>
      </p:sp>
      <p:pic>
        <p:nvPicPr>
          <p:cNvPr id="4" name="3 - Θέση περιεχομένου" descr="8572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629046" y="2071678"/>
            <a:ext cx="7872044" cy="4502160"/>
          </a:xfrm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714356"/>
            <a:ext cx="8229600" cy="857256"/>
          </a:xfrm>
        </p:spPr>
        <p:txBody>
          <a:bodyPr>
            <a:normAutofit/>
          </a:bodyPr>
          <a:lstStyle/>
          <a:p>
            <a:r>
              <a:rPr lang="el-GR" sz="2800" dirty="0"/>
              <a:t> Βιβλιογραφία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1428736"/>
            <a:ext cx="8229600" cy="5145800"/>
          </a:xfrm>
        </p:spPr>
        <p:txBody>
          <a:bodyPr>
            <a:normAutofit fontScale="85000" lnSpcReduction="10000"/>
          </a:bodyPr>
          <a:lstStyle/>
          <a:p>
            <a:pPr lvl="0"/>
            <a:r>
              <a:rPr lang="el-GR" dirty="0">
                <a:latin typeface="Times New Roman" pitchFamily="18" charset="0"/>
                <a:cs typeface="Times New Roman" pitchFamily="18" charset="0"/>
              </a:rPr>
              <a:t>Αρχείο Εταιρίας Κοινωνικής Ψυχιατρικής και Ψυχικής Υγείας</a:t>
            </a:r>
          </a:p>
          <a:p>
            <a:pPr lvl="0"/>
            <a:r>
              <a:rPr lang="el-GR" dirty="0" err="1">
                <a:latin typeface="Times New Roman" pitchFamily="18" charset="0"/>
                <a:cs typeface="Times New Roman" pitchFamily="18" charset="0"/>
              </a:rPr>
              <a:t>Σακελλαρόπουλος</a:t>
            </a:r>
            <a:r>
              <a:rPr lang="el-GR" dirty="0">
                <a:latin typeface="Times New Roman" pitchFamily="18" charset="0"/>
                <a:cs typeface="Times New Roman" pitchFamily="18" charset="0"/>
              </a:rPr>
              <a:t> Π. και συν. (2016), </a:t>
            </a:r>
            <a:r>
              <a:rPr lang="el-GR" i="1" dirty="0">
                <a:latin typeface="Times New Roman" pitchFamily="18" charset="0"/>
                <a:cs typeface="Times New Roman" pitchFamily="18" charset="0"/>
              </a:rPr>
              <a:t>«Αγωγή Κοινότητας, Αλληλεγγύη, Δικτύωση, Συμμαχίες και Άσκηση Πίεσης στα Κέντρα Λήψης Αποφάσεων (</a:t>
            </a:r>
            <a:r>
              <a:rPr lang="el-GR" i="1" dirty="0" err="1">
                <a:latin typeface="Times New Roman" pitchFamily="18" charset="0"/>
                <a:cs typeface="Times New Roman" pitchFamily="18" charset="0"/>
              </a:rPr>
              <a:t>Lobbying</a:t>
            </a:r>
            <a:r>
              <a:rPr lang="el-GR" i="1" dirty="0">
                <a:latin typeface="Times New Roman" pitchFamily="18" charset="0"/>
                <a:cs typeface="Times New Roman" pitchFamily="18" charset="0"/>
              </a:rPr>
              <a:t>)»</a:t>
            </a:r>
            <a:r>
              <a:rPr lang="el-GR" dirty="0">
                <a:latin typeface="Times New Roman" pitchFamily="18" charset="0"/>
                <a:cs typeface="Times New Roman" pitchFamily="18" charset="0"/>
              </a:rPr>
              <a:t>, Εγχειρίδιο Αγωγής Κοινότητας, Εταιρία Κοινωνικής Ψυχιατρικής και Ψυχικής Υγείας &amp; Ινστιτούτο Ψυχικής  Υγείας Παιδιών και Ενηλίκων, Αθήνα</a:t>
            </a:r>
          </a:p>
          <a:p>
            <a:pPr lvl="0"/>
            <a:r>
              <a:rPr lang="el-GR" dirty="0" err="1">
                <a:latin typeface="Times New Roman" pitchFamily="18" charset="0"/>
                <a:cs typeface="Times New Roman" pitchFamily="18" charset="0"/>
              </a:rPr>
              <a:t>Σακελλαρόπουλος</a:t>
            </a:r>
            <a:r>
              <a:rPr lang="el-GR" dirty="0">
                <a:latin typeface="Times New Roman" pitchFamily="18" charset="0"/>
                <a:cs typeface="Times New Roman" pitchFamily="18" charset="0"/>
              </a:rPr>
              <a:t> Π. και συν. (2010), </a:t>
            </a:r>
            <a:r>
              <a:rPr lang="el-GR" i="1" dirty="0">
                <a:latin typeface="Times New Roman" pitchFamily="18" charset="0"/>
                <a:cs typeface="Times New Roman" pitchFamily="18" charset="0"/>
              </a:rPr>
              <a:t>«Θεμέλιο της Ψυχιατρικής ο θεραπευτικός δεσμός θεραπευτή – </a:t>
            </a:r>
            <a:r>
              <a:rPr lang="el-GR" i="1" dirty="0" err="1">
                <a:latin typeface="Times New Roman" pitchFamily="18" charset="0"/>
                <a:cs typeface="Times New Roman" pitchFamily="18" charset="0"/>
              </a:rPr>
              <a:t>θεραπευόμενου</a:t>
            </a:r>
            <a:r>
              <a:rPr lang="el-GR" i="1" dirty="0">
                <a:latin typeface="Times New Roman" pitchFamily="18" charset="0"/>
                <a:cs typeface="Times New Roman" pitchFamily="18" charset="0"/>
              </a:rPr>
              <a:t>»</a:t>
            </a:r>
            <a:r>
              <a:rPr lang="el-GR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l-GR" dirty="0" err="1">
                <a:latin typeface="Times New Roman" pitchFamily="18" charset="0"/>
                <a:cs typeface="Times New Roman" pitchFamily="18" charset="0"/>
              </a:rPr>
              <a:t>Παπαζήσης</a:t>
            </a:r>
            <a:r>
              <a:rPr lang="el-GR" dirty="0">
                <a:latin typeface="Times New Roman" pitchFamily="18" charset="0"/>
                <a:cs typeface="Times New Roman" pitchFamily="18" charset="0"/>
              </a:rPr>
              <a:t>, Αθήνα</a:t>
            </a:r>
          </a:p>
          <a:p>
            <a:pPr lvl="0"/>
            <a:r>
              <a:rPr lang="el-GR" dirty="0">
                <a:latin typeface="Times New Roman" pitchFamily="18" charset="0"/>
                <a:cs typeface="Times New Roman" pitchFamily="18" charset="0"/>
              </a:rPr>
              <a:t>Φραγκούλη - </a:t>
            </a:r>
            <a:r>
              <a:rPr lang="el-GR" dirty="0" err="1">
                <a:latin typeface="Times New Roman" pitchFamily="18" charset="0"/>
                <a:cs typeface="Times New Roman" pitchFamily="18" charset="0"/>
              </a:rPr>
              <a:t>Σακελλαροπούλου</a:t>
            </a:r>
            <a:r>
              <a:rPr lang="el-GR" dirty="0">
                <a:latin typeface="Times New Roman" pitchFamily="18" charset="0"/>
                <a:cs typeface="Times New Roman" pitchFamily="18" charset="0"/>
              </a:rPr>
              <a:t> Α., (2007) </a:t>
            </a:r>
            <a:r>
              <a:rPr lang="el-GR" i="1" dirty="0">
                <a:latin typeface="Times New Roman" pitchFamily="18" charset="0"/>
                <a:cs typeface="Times New Roman" pitchFamily="18" charset="0"/>
              </a:rPr>
              <a:t>«Κινητή Ψυχιατρική Μονάδα Ν. Φωκίδας: Πρόληψη, Έγκαιρη Παρέμβαση και Περίθαλψη στην Κοινότητα»</a:t>
            </a:r>
            <a:r>
              <a:rPr lang="el-GR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l-GR" dirty="0" err="1">
                <a:latin typeface="Times New Roman" pitchFamily="18" charset="0"/>
                <a:cs typeface="Times New Roman" pitchFamily="18" charset="0"/>
              </a:rPr>
              <a:t>Παπαζήσης</a:t>
            </a:r>
            <a:r>
              <a:rPr lang="el-GR" dirty="0">
                <a:latin typeface="Times New Roman" pitchFamily="18" charset="0"/>
                <a:cs typeface="Times New Roman" pitchFamily="18" charset="0"/>
              </a:rPr>
              <a:t>, Αθήνα</a:t>
            </a:r>
          </a:p>
          <a:p>
            <a:endParaRPr lang="el-GR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2800" dirty="0"/>
              <a:t>                          </a:t>
            </a:r>
            <a:r>
              <a:rPr lang="el-GR" sz="2800" dirty="0">
                <a:solidFill>
                  <a:srgbClr val="00B050"/>
                </a:solidFill>
              </a:rPr>
              <a:t>Ευχαριστώ!</a:t>
            </a:r>
          </a:p>
        </p:txBody>
      </p:sp>
      <p:pic>
        <p:nvPicPr>
          <p:cNvPr id="1026" name="Picture 2" descr="F:\despoina\ΣΥΜΒ ΨΥΧΟΛ ΒΟΛΟΣ 18\ομάδες Γονέων 2012\depositphotos_21854153-stock-illustration-family-icons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09825" y="2249488"/>
            <a:ext cx="4324350" cy="43243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  </a:t>
            </a:r>
            <a:r>
              <a:rPr lang="el-GR" sz="2800" dirty="0">
                <a:solidFill>
                  <a:srgbClr val="C00000"/>
                </a:solidFill>
              </a:rPr>
              <a:t>Ψυχική ανθεκτικότητα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l-GR" dirty="0">
                <a:latin typeface="Times New Roman"/>
                <a:ea typeface="Calibri"/>
                <a:cs typeface="Times New Roman"/>
              </a:rPr>
              <a:t>Στη μελέτη της ψυχικής ανθεκτικότητας  (</a:t>
            </a:r>
            <a:r>
              <a:rPr lang="el-GR" dirty="0" err="1">
                <a:latin typeface="Times New Roman"/>
                <a:ea typeface="Calibri"/>
                <a:cs typeface="Times New Roman"/>
              </a:rPr>
              <a:t>resilience</a:t>
            </a:r>
            <a:r>
              <a:rPr lang="el-GR" dirty="0">
                <a:latin typeface="Times New Roman"/>
                <a:ea typeface="Calibri"/>
                <a:cs typeface="Times New Roman"/>
              </a:rPr>
              <a:t>) αυτό που έχει ιδιαίτερη σημασία είναι οι παράγοντες εκείνοι που κάνουν τη διαφορά και που συμβάλλουν στο να ξεπερνάει το άτομο τις αντιξοότητες και να τα καταφέρνει στη ζωή του.</a:t>
            </a:r>
          </a:p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el-GR" dirty="0">
                <a:latin typeface="Times New Roman"/>
                <a:ea typeface="Calibri"/>
                <a:cs typeface="Times New Roman"/>
              </a:rPr>
              <a:t> Σε αυτό το πλαίσιο, έχουν μελετηθεί αρκετές έννοιες όπως: </a:t>
            </a:r>
          </a:p>
          <a:p>
            <a:pPr>
              <a:lnSpc>
                <a:spcPct val="107000"/>
              </a:lnSpc>
              <a:spcAft>
                <a:spcPts val="800"/>
              </a:spcAft>
              <a:buFont typeface="Wingdings" pitchFamily="2" charset="2"/>
              <a:buChar char="ü"/>
            </a:pPr>
            <a:r>
              <a:rPr lang="el-GR" dirty="0">
                <a:latin typeface="Times New Roman"/>
                <a:ea typeface="Calibri"/>
                <a:cs typeface="Times New Roman"/>
              </a:rPr>
              <a:t>οι εσωτερικές και εξωτερικές δυνατότητες (</a:t>
            </a:r>
            <a:r>
              <a:rPr lang="el-GR" dirty="0" err="1">
                <a:latin typeface="Times New Roman"/>
                <a:ea typeface="Calibri"/>
                <a:cs typeface="Times New Roman"/>
              </a:rPr>
              <a:t>internal</a:t>
            </a:r>
            <a:r>
              <a:rPr lang="el-GR" dirty="0">
                <a:latin typeface="Times New Roman"/>
                <a:ea typeface="Calibri"/>
                <a:cs typeface="Times New Roman"/>
              </a:rPr>
              <a:t> </a:t>
            </a:r>
            <a:r>
              <a:rPr lang="el-GR" dirty="0" err="1">
                <a:latin typeface="Times New Roman"/>
                <a:ea typeface="Calibri"/>
                <a:cs typeface="Times New Roman"/>
              </a:rPr>
              <a:t>and</a:t>
            </a:r>
            <a:r>
              <a:rPr lang="el-GR" dirty="0">
                <a:latin typeface="Times New Roman"/>
                <a:ea typeface="Calibri"/>
                <a:cs typeface="Times New Roman"/>
              </a:rPr>
              <a:t> </a:t>
            </a:r>
            <a:r>
              <a:rPr lang="el-GR" dirty="0" err="1">
                <a:latin typeface="Times New Roman"/>
                <a:ea typeface="Calibri"/>
                <a:cs typeface="Times New Roman"/>
              </a:rPr>
              <a:t>external</a:t>
            </a:r>
            <a:r>
              <a:rPr lang="el-GR" dirty="0">
                <a:latin typeface="Times New Roman"/>
                <a:ea typeface="Calibri"/>
                <a:cs typeface="Times New Roman"/>
              </a:rPr>
              <a:t> </a:t>
            </a:r>
            <a:r>
              <a:rPr lang="el-GR" dirty="0" err="1">
                <a:latin typeface="Times New Roman"/>
                <a:ea typeface="Calibri"/>
                <a:cs typeface="Times New Roman"/>
              </a:rPr>
              <a:t>assets</a:t>
            </a:r>
            <a:r>
              <a:rPr lang="el-GR" dirty="0">
                <a:latin typeface="Times New Roman"/>
                <a:ea typeface="Calibri"/>
                <a:cs typeface="Times New Roman"/>
              </a:rPr>
              <a:t>),</a:t>
            </a:r>
          </a:p>
          <a:p>
            <a:pPr>
              <a:lnSpc>
                <a:spcPct val="107000"/>
              </a:lnSpc>
              <a:spcAft>
                <a:spcPts val="800"/>
              </a:spcAft>
              <a:buFont typeface="Wingdings" pitchFamily="2" charset="2"/>
              <a:buChar char="ü"/>
            </a:pPr>
            <a:r>
              <a:rPr lang="el-GR" dirty="0">
                <a:latin typeface="Times New Roman"/>
                <a:ea typeface="Calibri"/>
                <a:cs typeface="Times New Roman"/>
              </a:rPr>
              <a:t> οι πηγές στήριξης (</a:t>
            </a:r>
            <a:r>
              <a:rPr lang="el-GR" dirty="0" err="1">
                <a:latin typeface="Times New Roman"/>
                <a:ea typeface="Calibri"/>
                <a:cs typeface="Times New Roman"/>
              </a:rPr>
              <a:t>resources</a:t>
            </a:r>
            <a:r>
              <a:rPr lang="el-GR" dirty="0">
                <a:latin typeface="Times New Roman"/>
                <a:ea typeface="Calibri"/>
                <a:cs typeface="Times New Roman"/>
              </a:rPr>
              <a:t>) και </a:t>
            </a:r>
          </a:p>
          <a:p>
            <a:pPr>
              <a:lnSpc>
                <a:spcPct val="107000"/>
              </a:lnSpc>
              <a:spcAft>
                <a:spcPts val="800"/>
              </a:spcAft>
              <a:buFont typeface="Wingdings" pitchFamily="2" charset="2"/>
              <a:buChar char="ü"/>
            </a:pPr>
            <a:r>
              <a:rPr lang="el-GR" dirty="0">
                <a:latin typeface="Times New Roman"/>
                <a:ea typeface="Calibri"/>
                <a:cs typeface="Times New Roman"/>
              </a:rPr>
              <a:t>οι προστατευτικοί παράγοντες (</a:t>
            </a:r>
            <a:r>
              <a:rPr lang="el-GR" dirty="0" err="1">
                <a:latin typeface="Times New Roman"/>
                <a:ea typeface="Calibri"/>
                <a:cs typeface="Times New Roman"/>
              </a:rPr>
              <a:t>protective</a:t>
            </a:r>
            <a:r>
              <a:rPr lang="el-GR" dirty="0">
                <a:latin typeface="Times New Roman"/>
                <a:ea typeface="Calibri"/>
                <a:cs typeface="Times New Roman"/>
              </a:rPr>
              <a:t> </a:t>
            </a:r>
            <a:r>
              <a:rPr lang="el-GR" dirty="0" err="1">
                <a:latin typeface="Times New Roman"/>
                <a:ea typeface="Calibri"/>
                <a:cs typeface="Times New Roman"/>
              </a:rPr>
              <a:t>factors</a:t>
            </a:r>
            <a:r>
              <a:rPr lang="el-GR" dirty="0">
                <a:latin typeface="Times New Roman"/>
                <a:ea typeface="Calibri"/>
                <a:cs typeface="Times New Roman"/>
              </a:rPr>
              <a:t>).</a:t>
            </a:r>
            <a:endParaRPr lang="el-GR" sz="2400" dirty="0">
              <a:latin typeface="Calibri"/>
              <a:ea typeface="Calibri"/>
              <a:cs typeface="Times New Roman"/>
            </a:endParaRPr>
          </a:p>
          <a:p>
            <a:endParaRPr lang="el-G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2800" dirty="0"/>
              <a:t>   Προστατευτικοί παράγοντες 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itchFamily="2" charset="2"/>
              <a:buChar char="ü"/>
            </a:pPr>
            <a:r>
              <a:rPr lang="el-GR" dirty="0">
                <a:latin typeface="Times New Roman"/>
                <a:ea typeface="Calibri"/>
                <a:cs typeface="Times New Roman"/>
              </a:rPr>
              <a:t> Ατομικοί </a:t>
            </a:r>
          </a:p>
          <a:p>
            <a:pPr>
              <a:buFont typeface="Wingdings" pitchFamily="2" charset="2"/>
              <a:buChar char="ü"/>
            </a:pPr>
            <a:r>
              <a:rPr lang="el-GR" dirty="0">
                <a:latin typeface="Times New Roman"/>
                <a:cs typeface="Times New Roman"/>
              </a:rPr>
              <a:t> Οικογενειακοί</a:t>
            </a:r>
          </a:p>
          <a:p>
            <a:pPr>
              <a:buFont typeface="Wingdings" pitchFamily="2" charset="2"/>
              <a:buChar char="ü"/>
            </a:pPr>
            <a:r>
              <a:rPr lang="el-GR" dirty="0">
                <a:latin typeface="Times New Roman"/>
                <a:cs typeface="Times New Roman"/>
              </a:rPr>
              <a:t> Περιβαλλοντικοί</a:t>
            </a:r>
          </a:p>
          <a:p>
            <a:pPr>
              <a:buFont typeface="Wingdings" pitchFamily="2" charset="2"/>
              <a:buChar char="ü"/>
            </a:pPr>
            <a:endParaRPr lang="el-GR" dirty="0">
              <a:latin typeface="Times New Roman"/>
              <a:cs typeface="Times New Roman"/>
            </a:endParaRPr>
          </a:p>
          <a:p>
            <a:pPr>
              <a:buFont typeface="Wingdings" pitchFamily="2" charset="2"/>
              <a:buChar char="ü"/>
            </a:pPr>
            <a:endParaRPr lang="el-GR" dirty="0">
              <a:latin typeface="Times New Roman"/>
              <a:cs typeface="Times New Roman"/>
            </a:endParaRPr>
          </a:p>
          <a:p>
            <a:pPr>
              <a:buNone/>
            </a:pPr>
            <a:endParaRPr lang="el-G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2400" dirty="0">
                <a:latin typeface="Times New Roman"/>
                <a:ea typeface="Calibri"/>
                <a:cs typeface="Times New Roman"/>
              </a:rPr>
              <a:t>    </a:t>
            </a:r>
            <a:r>
              <a:rPr lang="el-GR" sz="2800" dirty="0">
                <a:solidFill>
                  <a:srgbClr val="C00000"/>
                </a:solidFill>
                <a:latin typeface="Times New Roman"/>
                <a:ea typeface="Calibri"/>
                <a:cs typeface="Times New Roman"/>
              </a:rPr>
              <a:t>Οικογενειακοί Προστατευτικοί Παράγοντες είναι:</a:t>
            </a:r>
            <a:endParaRPr lang="el-GR" sz="2800" dirty="0">
              <a:solidFill>
                <a:srgbClr val="C00000"/>
              </a:solidFill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ü"/>
            </a:pPr>
            <a:r>
              <a:rPr lang="el-GR" dirty="0">
                <a:latin typeface="Times New Roman"/>
                <a:ea typeface="Calibri"/>
                <a:cs typeface="Times New Roman"/>
              </a:rPr>
              <a:t> καλές σχέσεις στην οικογένεια</a:t>
            </a:r>
          </a:p>
          <a:p>
            <a:pPr>
              <a:buFont typeface="Wingdings" pitchFamily="2" charset="2"/>
              <a:buChar char="ü"/>
            </a:pPr>
            <a:r>
              <a:rPr lang="el-GR" dirty="0">
                <a:latin typeface="Times New Roman"/>
                <a:ea typeface="Calibri"/>
                <a:cs typeface="Times New Roman"/>
              </a:rPr>
              <a:t> θετικό κλίμα</a:t>
            </a:r>
          </a:p>
          <a:p>
            <a:pPr>
              <a:buFont typeface="Wingdings" pitchFamily="2" charset="2"/>
              <a:buChar char="ü"/>
            </a:pPr>
            <a:r>
              <a:rPr lang="el-GR" dirty="0">
                <a:latin typeface="Times New Roman"/>
                <a:ea typeface="Calibri"/>
                <a:cs typeface="Times New Roman"/>
              </a:rPr>
              <a:t> οργανωμένο περιβάλλον</a:t>
            </a:r>
          </a:p>
          <a:p>
            <a:pPr>
              <a:buFont typeface="Wingdings" pitchFamily="2" charset="2"/>
              <a:buChar char="ü"/>
            </a:pPr>
            <a:r>
              <a:rPr lang="el-GR" dirty="0">
                <a:latin typeface="Times New Roman"/>
                <a:ea typeface="Calibri"/>
                <a:cs typeface="Times New Roman"/>
              </a:rPr>
              <a:t> καλό μορφωτικό επίπεδο γονέων </a:t>
            </a:r>
          </a:p>
          <a:p>
            <a:pPr>
              <a:buFont typeface="Wingdings" pitchFamily="2" charset="2"/>
              <a:buChar char="ü"/>
            </a:pPr>
            <a:r>
              <a:rPr lang="el-GR" dirty="0">
                <a:latin typeface="Times New Roman"/>
                <a:ea typeface="Calibri"/>
                <a:cs typeface="Times New Roman"/>
              </a:rPr>
              <a:t> εμπλοκή γονέων στη μάθηση</a:t>
            </a:r>
          </a:p>
          <a:p>
            <a:pPr>
              <a:buFont typeface="Wingdings" pitchFamily="2" charset="2"/>
              <a:buChar char="ü"/>
            </a:pPr>
            <a:r>
              <a:rPr lang="el-GR" dirty="0">
                <a:latin typeface="Times New Roman"/>
                <a:ea typeface="Calibri"/>
                <a:cs typeface="Times New Roman"/>
              </a:rPr>
              <a:t> καλό κοινωνικοοικονομικό επίπεδο</a:t>
            </a:r>
            <a:endParaRPr lang="el-GR" sz="2400" dirty="0">
              <a:latin typeface="Calibri"/>
              <a:ea typeface="Calibri"/>
              <a:cs typeface="Times New Roman"/>
            </a:endParaRPr>
          </a:p>
          <a:p>
            <a:pPr>
              <a:buNone/>
            </a:pPr>
            <a:endParaRPr lang="el-G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z="2800" dirty="0">
                <a:solidFill>
                  <a:srgbClr val="424456"/>
                </a:solidFill>
              </a:rPr>
              <a:t>   Ψυχική ανθεκτικότητα και οικογένεια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el-GR" dirty="0">
                <a:latin typeface="Times New Roman"/>
                <a:ea typeface="Calibri"/>
                <a:cs typeface="Times New Roman"/>
              </a:rPr>
              <a:t>Οι προστατευτικοί παράγοντες μπορεί να είναι ποιοτικά χαρακτηριστικά των ίδιων των ατόμων ή επίσης των πλαισίων στα οποία ανήκουν τα άτομα (</a:t>
            </a:r>
            <a:r>
              <a:rPr lang="el-GR" b="1" dirty="0">
                <a:latin typeface="Times New Roman"/>
                <a:ea typeface="Calibri"/>
                <a:cs typeface="Times New Roman"/>
              </a:rPr>
              <a:t>οικογένεια</a:t>
            </a:r>
            <a:r>
              <a:rPr lang="el-GR" dirty="0">
                <a:latin typeface="Times New Roman"/>
                <a:ea typeface="Calibri"/>
                <a:cs typeface="Times New Roman"/>
              </a:rPr>
              <a:t>, ευρύτερο περιβάλλον, κλπ) τα οποία αμβλύνουν τις συνέπειες των δυσμενών καταστάσεων στα παιδιά. (</a:t>
            </a:r>
            <a:r>
              <a:rPr lang="el-GR" dirty="0" err="1">
                <a:latin typeface="Times New Roman"/>
                <a:ea typeface="Calibri"/>
                <a:cs typeface="Times New Roman"/>
              </a:rPr>
              <a:t>Esquivel</a:t>
            </a:r>
            <a:r>
              <a:rPr lang="el-GR" dirty="0">
                <a:latin typeface="Times New Roman"/>
                <a:ea typeface="Calibri"/>
                <a:cs typeface="Times New Roman"/>
              </a:rPr>
              <a:t>, </a:t>
            </a:r>
            <a:r>
              <a:rPr lang="el-GR" dirty="0" err="1">
                <a:latin typeface="Times New Roman"/>
                <a:ea typeface="Calibri"/>
                <a:cs typeface="Times New Roman"/>
              </a:rPr>
              <a:t>Doll</a:t>
            </a:r>
            <a:r>
              <a:rPr lang="el-GR" dirty="0">
                <a:latin typeface="Times New Roman"/>
                <a:ea typeface="Calibri"/>
                <a:cs typeface="Times New Roman"/>
              </a:rPr>
              <a:t>, &amp; </a:t>
            </a:r>
            <a:r>
              <a:rPr lang="el-GR" dirty="0" err="1">
                <a:latin typeface="Times New Roman"/>
                <a:ea typeface="Calibri"/>
                <a:cs typeface="Times New Roman"/>
              </a:rPr>
              <a:t>Oades</a:t>
            </a:r>
            <a:r>
              <a:rPr lang="el-GR" dirty="0">
                <a:latin typeface="Times New Roman"/>
                <a:ea typeface="Calibri"/>
                <a:cs typeface="Times New Roman"/>
              </a:rPr>
              <a:t>-</a:t>
            </a:r>
            <a:r>
              <a:rPr lang="el-GR" dirty="0" err="1">
                <a:latin typeface="Times New Roman"/>
                <a:ea typeface="Calibri"/>
                <a:cs typeface="Times New Roman"/>
              </a:rPr>
              <a:t>Sese</a:t>
            </a:r>
            <a:r>
              <a:rPr lang="el-GR" dirty="0">
                <a:latin typeface="Times New Roman"/>
                <a:ea typeface="Calibri"/>
                <a:cs typeface="Times New Roman"/>
              </a:rPr>
              <a:t>, 2011).</a:t>
            </a:r>
            <a:endParaRPr lang="el-GR" sz="2400" dirty="0">
              <a:latin typeface="Calibri"/>
              <a:ea typeface="Calibri"/>
              <a:cs typeface="Times New Roman"/>
            </a:endParaRPr>
          </a:p>
          <a:p>
            <a:endParaRPr lang="el-G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z="2800" dirty="0">
                <a:solidFill>
                  <a:srgbClr val="424456"/>
                </a:solidFill>
              </a:rPr>
              <a:t>   Ψυχική ανθεκτικότητα και γονείς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el-GR" dirty="0">
                <a:latin typeface="Times New Roman"/>
                <a:ea typeface="Calibri"/>
                <a:cs typeface="Times New Roman"/>
              </a:rPr>
              <a:t>Έρευνες δείχνουν ότι παιδιά που εμφανίζουν ψυχική ανθεκτικότητα σε σοβαρές αντίξοες συνθήκες, χαρακτηρίζονται από μια σειρά προστατευτικών παραγόντων, όπως κοινωνικότητα, προσωπική αίσθηση επάρκειας και ελέγχου, </a:t>
            </a:r>
            <a:r>
              <a:rPr lang="el-GR" b="1" dirty="0">
                <a:latin typeface="Times New Roman"/>
                <a:ea typeface="Calibri"/>
                <a:cs typeface="Times New Roman"/>
              </a:rPr>
              <a:t>καλή σχέση µε τουλάχιστον ένα γονέα</a:t>
            </a:r>
            <a:r>
              <a:rPr lang="el-GR" dirty="0">
                <a:latin typeface="Times New Roman"/>
                <a:ea typeface="Calibri"/>
                <a:cs typeface="Times New Roman"/>
              </a:rPr>
              <a:t> και υποστήριξη από κάποιο άτομο στο ευρύτερο οικογενειακό ή κοινωνικό περιβάλλον (συγγενής, φίλος, εκπαιδευτικός) (</a:t>
            </a:r>
            <a:r>
              <a:rPr lang="el-GR" dirty="0" err="1">
                <a:latin typeface="Times New Roman"/>
                <a:ea typeface="Calibri"/>
                <a:cs typeface="Times New Roman"/>
              </a:rPr>
              <a:t>Masten</a:t>
            </a:r>
            <a:r>
              <a:rPr lang="el-GR" dirty="0">
                <a:latin typeface="Times New Roman"/>
                <a:ea typeface="Calibri"/>
                <a:cs typeface="Times New Roman"/>
              </a:rPr>
              <a:t>, 2011. </a:t>
            </a:r>
            <a:r>
              <a:rPr lang="el-GR" dirty="0" err="1">
                <a:latin typeface="Times New Roman"/>
                <a:ea typeface="Calibri"/>
                <a:cs typeface="Times New Roman"/>
              </a:rPr>
              <a:t>Wright</a:t>
            </a:r>
            <a:r>
              <a:rPr lang="el-GR" dirty="0">
                <a:latin typeface="Times New Roman"/>
                <a:ea typeface="Calibri"/>
                <a:cs typeface="Times New Roman"/>
              </a:rPr>
              <a:t> &amp; </a:t>
            </a:r>
            <a:r>
              <a:rPr lang="el-GR" dirty="0" err="1">
                <a:latin typeface="Times New Roman"/>
                <a:ea typeface="Calibri"/>
                <a:cs typeface="Times New Roman"/>
              </a:rPr>
              <a:t>Masten</a:t>
            </a:r>
            <a:r>
              <a:rPr lang="el-GR" dirty="0">
                <a:latin typeface="Times New Roman"/>
                <a:ea typeface="Calibri"/>
                <a:cs typeface="Times New Roman"/>
              </a:rPr>
              <a:t>, 2005).</a:t>
            </a:r>
            <a:endParaRPr lang="el-GR" sz="2400" dirty="0">
              <a:latin typeface="Calibri"/>
              <a:ea typeface="Calibri"/>
              <a:cs typeface="Times New Roman"/>
            </a:endParaRPr>
          </a:p>
          <a:p>
            <a:endParaRPr lang="el-G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1714488"/>
            <a:ext cx="8229600" cy="4860048"/>
          </a:xfrm>
        </p:spPr>
        <p:txBody>
          <a:bodyPr>
            <a:norm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l-GR" dirty="0">
                <a:latin typeface="Times New Roman"/>
                <a:ea typeface="Calibri"/>
                <a:cs typeface="Times New Roman"/>
              </a:rPr>
              <a:t>Η συμβολή της οικογένειας είναι καθοριστική στην ανάπτυξη και τη δόμηση της προσωπικότητας του παιδιού.</a:t>
            </a:r>
          </a:p>
          <a:p>
            <a:pPr>
              <a:lnSpc>
                <a:spcPct val="107000"/>
              </a:lnSpc>
              <a:spcAft>
                <a:spcPts val="800"/>
              </a:spcAft>
              <a:buFont typeface="Arial" pitchFamily="34" charset="0"/>
              <a:buChar char="•"/>
            </a:pPr>
            <a:r>
              <a:rPr lang="el-GR" dirty="0">
                <a:latin typeface="Times New Roman"/>
                <a:ea typeface="Calibri"/>
                <a:cs typeface="Times New Roman"/>
              </a:rPr>
              <a:t>Η Ε.Κ.Ψ.&amp;Ψ.Υ. αφουγκραζόμενη τις ανάγκες ανταποκρίνεται και οργανώνει δράσεις για γονείς.</a:t>
            </a:r>
            <a:endParaRPr lang="el-GR" sz="2400" dirty="0">
              <a:latin typeface="Calibri"/>
              <a:ea typeface="Calibri"/>
              <a:cs typeface="Times New Roman"/>
            </a:endParaRPr>
          </a:p>
          <a:p>
            <a:r>
              <a:rPr lang="el-GR" dirty="0">
                <a:latin typeface="Times New Roman" pitchFamily="18" charset="0"/>
                <a:cs typeface="Times New Roman" pitchFamily="18" charset="0"/>
              </a:rPr>
              <a:t>Οι δράσεις έχουν χαρακτήρα ψυχοεκπαιδευτικό - βιωματικό και όχι θεραπευτικό</a:t>
            </a:r>
            <a:r>
              <a:rPr lang="el-GR" dirty="0"/>
              <a:t>. </a:t>
            </a:r>
          </a:p>
          <a:p>
            <a:pPr>
              <a:buNone/>
            </a:pPr>
            <a:endParaRPr lang="el-GR" dirty="0">
              <a:latin typeface="Times New Roman" pitchFamily="18" charset="0"/>
              <a:cs typeface="Times New Roman" pitchFamily="18" charset="0"/>
            </a:endParaRPr>
          </a:p>
          <a:p>
            <a:endParaRPr lang="el-GR" dirty="0"/>
          </a:p>
          <a:p>
            <a:endParaRPr lang="el-G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2800" dirty="0"/>
              <a:t>Δράσεις για γονείς</a:t>
            </a:r>
          </a:p>
        </p:txBody>
      </p:sp>
      <p:sp>
        <p:nvSpPr>
          <p:cNvPr id="5" name="4 - Θέση κειμένου"/>
          <p:cNvSpPr>
            <a:spLocks noGrp="1"/>
          </p:cNvSpPr>
          <p:nvPr>
            <p:ph type="body" idx="1"/>
          </p:nvPr>
        </p:nvSpPr>
        <p:spPr>
          <a:xfrm>
            <a:off x="381000" y="2071678"/>
            <a:ext cx="4119562" cy="928694"/>
          </a:xfrm>
        </p:spPr>
        <p:txBody>
          <a:bodyPr/>
          <a:lstStyle/>
          <a:p>
            <a:r>
              <a:rPr lang="el-GR" sz="2000" dirty="0">
                <a:solidFill>
                  <a:srgbClr val="002060"/>
                </a:solidFill>
              </a:rPr>
              <a:t>Βραχείες παρεμβάσεις  </a:t>
            </a:r>
          </a:p>
        </p:txBody>
      </p:sp>
      <p:sp>
        <p:nvSpPr>
          <p:cNvPr id="7" name="6 - Θέση κειμένου"/>
          <p:cNvSpPr>
            <a:spLocks noGrp="1"/>
          </p:cNvSpPr>
          <p:nvPr>
            <p:ph type="body" sz="half" idx="3"/>
          </p:nvPr>
        </p:nvSpPr>
        <p:spPr>
          <a:xfrm>
            <a:off x="4721225" y="2071678"/>
            <a:ext cx="4041775" cy="928694"/>
          </a:xfrm>
        </p:spPr>
        <p:txBody>
          <a:bodyPr/>
          <a:lstStyle/>
          <a:p>
            <a:r>
              <a:rPr lang="el-GR" dirty="0">
                <a:solidFill>
                  <a:srgbClr val="002060"/>
                </a:solidFill>
              </a:rPr>
              <a:t>Μακροχρόνιες παρεμβάσεις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2"/>
          </p:nvPr>
        </p:nvSpPr>
        <p:spPr>
          <a:xfrm>
            <a:off x="381000" y="3000371"/>
            <a:ext cx="4041648" cy="3594347"/>
          </a:xfrm>
        </p:spPr>
        <p:txBody>
          <a:bodyPr/>
          <a:lstStyle/>
          <a:p>
            <a:r>
              <a:rPr lang="el-GR" dirty="0"/>
              <a:t>Ομιλίες</a:t>
            </a:r>
          </a:p>
          <a:p>
            <a:r>
              <a:rPr lang="el-GR" dirty="0"/>
              <a:t>Ενημερωτικές συναντήσεις</a:t>
            </a:r>
          </a:p>
          <a:p>
            <a:r>
              <a:rPr lang="el-GR" dirty="0"/>
              <a:t>Ημερίδες</a:t>
            </a:r>
          </a:p>
        </p:txBody>
      </p:sp>
      <p:sp>
        <p:nvSpPr>
          <p:cNvPr id="8" name="7 - Θέση περιεχομένου"/>
          <p:cNvSpPr>
            <a:spLocks noGrp="1"/>
          </p:cNvSpPr>
          <p:nvPr>
            <p:ph sz="quarter" idx="4"/>
          </p:nvPr>
        </p:nvSpPr>
        <p:spPr>
          <a:xfrm>
            <a:off x="4718304" y="3071810"/>
            <a:ext cx="4041775" cy="3522908"/>
          </a:xfrm>
        </p:spPr>
        <p:txBody>
          <a:bodyPr/>
          <a:lstStyle/>
          <a:p>
            <a:r>
              <a:rPr lang="el-GR" dirty="0"/>
              <a:t>Ομάδες γονέων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3.jpeg"/></Relationships>
</file>

<file path=ppt/theme/theme1.xml><?xml version="1.0" encoding="utf-8"?>
<a:theme xmlns:a="http://schemas.openxmlformats.org/drawingml/2006/main" name="Savon">
  <a:themeElements>
    <a:clrScheme name="Savon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Savon">
      <a:maj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C20BADFE-D095-436F-9677-9264042809F0}"/>
    </a:ext>
  </a:extLst>
</a:theme>
</file>

<file path=ppt/theme/theme2.xml><?xml version="1.0" encoding="utf-8"?>
<a:theme xmlns:a="http://schemas.openxmlformats.org/drawingml/2006/main" name="1_Αστικό">
  <a:themeElements>
    <a:clrScheme name="Αστικό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Αστικό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Αστικό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554</TotalTime>
  <Words>1450</Words>
  <Application>Microsoft Office PowerPoint</Application>
  <PresentationFormat>On-screen Show (4:3)</PresentationFormat>
  <Paragraphs>126</Paragraphs>
  <Slides>25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25</vt:i4>
      </vt:variant>
    </vt:vector>
  </HeadingPairs>
  <TitlesOfParts>
    <vt:vector size="36" baseType="lpstr">
      <vt:lpstr>Arial</vt:lpstr>
      <vt:lpstr>Calibri</vt:lpstr>
      <vt:lpstr>Century Gothic</vt:lpstr>
      <vt:lpstr>Garamond</vt:lpstr>
      <vt:lpstr>Georgia</vt:lpstr>
      <vt:lpstr>Times New Roman</vt:lpstr>
      <vt:lpstr>Trebuchet MS</vt:lpstr>
      <vt:lpstr>Wingdings</vt:lpstr>
      <vt:lpstr>Wingdings 2</vt:lpstr>
      <vt:lpstr>Savon</vt:lpstr>
      <vt:lpstr>1_Αστικό</vt:lpstr>
      <vt:lpstr>Ενισχυση Γονεϊκου Ρολου  στο πλαισιο  τησ Πρωτογενουσ Προληψησ:  Ομαδεσ Γονέων, Ομιλιεσ,  Δρασεισ για Γονεισ τησ ΕΚΨ&amp;ΨΥ</vt:lpstr>
      <vt:lpstr>   Το πλαίσιο</vt:lpstr>
      <vt:lpstr>  Ψυχική ανθεκτικότητα</vt:lpstr>
      <vt:lpstr>   Προστατευτικοί παράγοντες </vt:lpstr>
      <vt:lpstr>    Οικογενειακοί Προστατευτικοί Παράγοντες είναι:</vt:lpstr>
      <vt:lpstr>   Ψυχική ανθεκτικότητα και οικογένεια</vt:lpstr>
      <vt:lpstr>   Ψυχική ανθεκτικότητα και γονείς</vt:lpstr>
      <vt:lpstr>PowerPoint Presentation</vt:lpstr>
      <vt:lpstr>Δράσεις για γονείς</vt:lpstr>
      <vt:lpstr>    Στόχος των δράσεων με γονείς</vt:lpstr>
      <vt:lpstr>  Κάθε δράση…</vt:lpstr>
      <vt:lpstr>   Ενδεικτικά θέματα:</vt:lpstr>
      <vt:lpstr>            Μεθοδολογία δράσης με γονείς</vt:lpstr>
      <vt:lpstr>    I) Διεργασία – Δικτύωση πριν την δράση </vt:lpstr>
      <vt:lpstr>   ΙΙ) Προετοιμασία της δράσης  </vt:lpstr>
      <vt:lpstr> ΙΙΙ) Κατά την διάρκεια της δράσης - Υλοποίηση  </vt:lpstr>
      <vt:lpstr> ΙΙΙ) Μετά τη δράση</vt:lpstr>
      <vt:lpstr>  IV) Αξιολόγηση - απολογισμός</vt:lpstr>
      <vt:lpstr>  Κατά το έτος 2017 - 2018 πραγματοποιήθηκαν:</vt:lpstr>
      <vt:lpstr>   Κατά το έτος 2017 - 2018 πραγματοποιήθηκαν:</vt:lpstr>
      <vt:lpstr>  Κατά το έτος 2017-2018 πραγματοποιήθηκαν:</vt:lpstr>
      <vt:lpstr>    Σχόλια- Επίλογος</vt:lpstr>
      <vt:lpstr>Και για το 2018 – 2019…</vt:lpstr>
      <vt:lpstr> Βιβλιογραφία</vt:lpstr>
      <vt:lpstr>                          Ευχαριστώ!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Διαφάνεια 1</dc:title>
  <dc:creator>ΕΚΨΨΥ-Φ</dc:creator>
  <cp:lastModifiedBy>Attiki Prefecture</cp:lastModifiedBy>
  <cp:revision>75</cp:revision>
  <dcterms:created xsi:type="dcterms:W3CDTF">2018-11-06T21:17:46Z</dcterms:created>
  <dcterms:modified xsi:type="dcterms:W3CDTF">2018-11-23T12:56:30Z</dcterms:modified>
</cp:coreProperties>
</file>