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8" r:id="rId3"/>
    <p:sldId id="260" r:id="rId4"/>
    <p:sldId id="262" r:id="rId5"/>
    <p:sldId id="266" r:id="rId6"/>
    <p:sldId id="267" r:id="rId7"/>
    <p:sldId id="263" r:id="rId8"/>
    <p:sldId id="264" r:id="rId9"/>
    <p:sldId id="268" r:id="rId10"/>
    <p:sldId id="269" r:id="rId11"/>
    <p:sldId id="270" r:id="rId12"/>
    <p:sldId id="278" r:id="rId13"/>
    <p:sldId id="285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1" r:id="rId23"/>
    <p:sldId id="282" r:id="rId24"/>
    <p:sldId id="286" r:id="rId25"/>
    <p:sldId id="283" r:id="rId26"/>
    <p:sldId id="284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43BF6023-88EF-42A5-AF3C-1D75E8B5E46A}" type="datetimeFigureOut">
              <a:rPr lang="el-GR" smtClean="0">
                <a:solidFill>
                  <a:prstClr val="black"/>
                </a:solidFill>
              </a:rPr>
              <a:pPr/>
              <a:t>23/11/2018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13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0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48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3F1D1C4-C2D9-4231-9FB2-B2D9D97AA41D}" type="slidenum">
              <a:rPr lang="el-GR" smtClean="0">
                <a:solidFill>
                  <a:prstClr val="white"/>
                </a:solidFill>
              </a:rPr>
              <a:pPr/>
              <a:t>‹#›</a:t>
            </a:fld>
            <a:endParaRPr lang="el-GR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>
              <a:solidFill>
                <a:srgbClr val="438086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472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3BF6023-88EF-42A5-AF3C-1D75E8B5E46A}" type="datetimeFigureOut">
              <a:rPr lang="el-GR" smtClean="0">
                <a:solidFill>
                  <a:prstClr val="black"/>
                </a:solidFill>
              </a:rPr>
              <a:pPr/>
              <a:t>23/11/2018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26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9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0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2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74A816-7E06-4477-B294-B4C26D90AF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1549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43BF6023-88EF-42A5-AF3C-1D75E8B5E46A}" type="datetimeFigureOut">
              <a:rPr lang="el-GR" smtClean="0"/>
              <a:pPr/>
              <a:t>23/11/2018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F74A816-7E06-4477-B294-B4C26D90AF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130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3BF6023-88EF-42A5-AF3C-1D75E8B5E46A}" type="datetimeFigureOut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23/11/2018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F74A816-7E06-4477-B294-B4C26D90AFA3}" type="slidenum">
              <a:rPr lang="el-GR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35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29 - Ορθογώνιο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342CEA3-3058-4D43-AE35-B3DA76CB4003}" type="datetimeFigureOut">
              <a:rPr lang="el-GR" smtClean="0">
                <a:solidFill>
                  <a:srgbClr val="438086"/>
                </a:solidFill>
              </a:rPr>
              <a:pPr/>
              <a:t>23/11/2018</a:t>
            </a:fld>
            <a:endParaRPr lang="el-GR">
              <a:solidFill>
                <a:srgbClr val="438086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>
              <a:solidFill>
                <a:srgbClr val="438086"/>
              </a:solidFill>
            </a:endParaRPr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00241"/>
            <a:ext cx="6801440" cy="2428892"/>
          </a:xfrm>
        </p:spPr>
        <p:txBody>
          <a:bodyPr/>
          <a:lstStyle/>
          <a:p>
            <a:r>
              <a:rPr lang="el-GR" sz="30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Ενισχυση </a:t>
            </a:r>
            <a: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Γονεϊκου Ρολου </a:t>
            </a:r>
            <a:b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στο πλαισιο </a:t>
            </a:r>
            <a:b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τησ Πρωτογενουσ Προληψησ: </a:t>
            </a:r>
            <a:b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Ομαδεσ Γονέων, Ομιλιεσ, </a:t>
            </a:r>
            <a:b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el-GR" sz="3200" cap="small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Δρασεισ για Γονεισ τησ ΕΚΨ&amp;ΨΥ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4357695"/>
            <a:ext cx="6786610" cy="571504"/>
          </a:xfrm>
        </p:spPr>
        <p:txBody>
          <a:bodyPr>
            <a:normAutofit fontScale="85000" lnSpcReduction="10000"/>
          </a:bodyPr>
          <a:lstStyle/>
          <a:p>
            <a:pPr marL="900430" marR="900430" algn="l">
              <a:lnSpc>
                <a:spcPct val="107000"/>
              </a:lnSpc>
            </a:pPr>
            <a:r>
              <a:rPr lang="el-GR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ea typeface="Times New Roman"/>
                <a:cs typeface="Times New Roman"/>
              </a:rPr>
              <a:t>Δ. Παπαϊωάννου</a:t>
            </a:r>
            <a:r>
              <a:rPr lang="el-GR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ea typeface="Times New Roman"/>
                <a:cs typeface="Times New Roman"/>
              </a:rPr>
              <a:t>, Α. Φούντζουλα,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ea typeface="Times New Roman"/>
                <a:cs typeface="Times New Roman"/>
              </a:rPr>
              <a:t> </a:t>
            </a:r>
            <a:r>
              <a:rPr lang="el-GR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ea typeface="Times New Roman"/>
                <a:cs typeface="Times New Roman"/>
              </a:rPr>
              <a:t>Α. Φραγκούλη, </a:t>
            </a:r>
          </a:p>
          <a:p>
            <a:pPr marL="900430" marR="900430" algn="l">
              <a:lnSpc>
                <a:spcPct val="107000"/>
              </a:lnSpc>
            </a:pPr>
            <a:r>
              <a:rPr lang="el-GR" i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  <a:ea typeface="Times New Roman"/>
                <a:cs typeface="Times New Roman"/>
              </a:rPr>
              <a:t>Μ. Λαζαρίδου, Μ. Μπαλωμένου, Ι. Καλλία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  <a:ea typeface="Calibri"/>
              <a:cs typeface="Times New Roman"/>
            </a:endParaRPr>
          </a:p>
          <a:p>
            <a:pPr marL="900430" marR="900430" algn="l">
              <a:lnSpc>
                <a:spcPct val="107000"/>
              </a:lnSpc>
            </a:pPr>
            <a:endParaRPr lang="el-GR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Times New Roman"/>
              <a:cs typeface="Times New Roman"/>
            </a:endParaRPr>
          </a:p>
        </p:txBody>
      </p:sp>
      <p:pic>
        <p:nvPicPr>
          <p:cNvPr id="4" name="Picture 3" descr="ekpsy new logo_high res_gr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5" b="4546"/>
          <a:stretch>
            <a:fillRect/>
          </a:stretch>
        </p:blipFill>
        <p:spPr bwMode="auto">
          <a:xfrm>
            <a:off x="3598450" y="1005841"/>
            <a:ext cx="1922240" cy="108542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- TextBox"/>
          <p:cNvSpPr txBox="1"/>
          <p:nvPr/>
        </p:nvSpPr>
        <p:spPr>
          <a:xfrm>
            <a:off x="1142976" y="5000636"/>
            <a:ext cx="68580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/>
              <a:t> </a:t>
            </a:r>
            <a:r>
              <a:rPr lang="el-GR" dirty="0">
                <a:solidFill>
                  <a:srgbClr val="C00000"/>
                </a:solidFill>
              </a:rPr>
              <a:t>Εταιρία Κοινωνικής Ψυχιατρικής και Ψυχικής Υγείας Φωκίδας</a:t>
            </a:r>
          </a:p>
        </p:txBody>
      </p:sp>
    </p:spTree>
    <p:extLst>
      <p:ext uri="{BB962C8B-B14F-4D97-AF65-F5344CB8AC3E}">
        <p14:creationId xmlns:p14="http://schemas.microsoft.com/office/powerpoint/2010/main" val="2480123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  </a:t>
            </a:r>
            <a:r>
              <a:rPr lang="el-GR" sz="2800" dirty="0">
                <a:solidFill>
                  <a:srgbClr val="C00000"/>
                </a:solidFill>
              </a:rPr>
              <a:t>Στόχος των δράσεων με γονείς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Ενημέρωση σε θέματα ανάπτυξης του παιδιού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Βελτίωση της σχέσης και επικοινωνίας  γονέα -παιδιού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Μοίρασμα προβληματισμών και εμπειριών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των γονέων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Αλληλεπίδραση με άλλους γονείς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Ενίσχυση του γονεϊκού ρόλου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Κάθε δράση…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Συντονίζεται από δύο τουλάχιστον ειδικούς ψυχικής υγείας.</a:t>
            </a:r>
          </a:p>
          <a:p>
            <a:r>
              <a:rPr lang="el-GR" dirty="0"/>
              <a:t>Διάρκεια: 1 ½ -  3 ώρες η βραχεία δράση (ομιλίες, ενημερωτικές συναντήσεις, ημερίδες),</a:t>
            </a:r>
          </a:p>
          <a:p>
            <a:pPr>
              <a:buNone/>
            </a:pPr>
            <a:r>
              <a:rPr lang="el-GR" dirty="0"/>
              <a:t>   και 1 ½ - 2 ώρες η μακροχρόνια δράση (ομάδες γονέων).</a:t>
            </a:r>
          </a:p>
          <a:p>
            <a:r>
              <a:rPr lang="el-GR" dirty="0"/>
              <a:t>Συχνότητα ομάδας γονέων: μία φορά το δεκαπενθήμερο ή τον μήνα.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 Ενδεικτικά θέματα: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Αναπτυξιακά στάδια του παιδιού 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Μεταβάσεις 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Προβλήματα στις σχέσεις με τους γονείς  </a:t>
            </a:r>
          </a:p>
          <a:p>
            <a:pPr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Προβλήματα στις σχέσεις με τη σχολική κοινότητα</a:t>
            </a:r>
          </a:p>
          <a:p>
            <a:pPr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Ενίσχυση αυτοεκτίμησης </a:t>
            </a:r>
          </a:p>
          <a:p>
            <a:pPr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Διαχείριση χρόνου</a:t>
            </a:r>
          </a:p>
          <a:p>
            <a:pPr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Επικοινωνία  και όρια </a:t>
            </a:r>
          </a:p>
          <a:p>
            <a:pPr>
              <a:buFont typeface="Arial" pitchFamily="34" charset="0"/>
              <a:buChar char="•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Διαχείριση του άγχους των εξετάσεων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 </a:t>
            </a:r>
            <a:r>
              <a:rPr lang="el-GR" sz="2800" dirty="0"/>
              <a:t>           </a:t>
            </a:r>
            <a:r>
              <a:rPr lang="el-GR" sz="2800" dirty="0">
                <a:solidFill>
                  <a:srgbClr val="0070C0"/>
                </a:solidFill>
              </a:rPr>
              <a:t>Μεθοδολογία δράσης με γονείς</a:t>
            </a:r>
          </a:p>
        </p:txBody>
      </p:sp>
      <p:pic>
        <p:nvPicPr>
          <p:cNvPr id="4" name="3 - Θέση περιεχομένου" descr="images (5)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57290" y="3357562"/>
            <a:ext cx="6572297" cy="32861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0"/>
          </a:xfrm>
        </p:spPr>
        <p:txBody>
          <a:bodyPr>
            <a:normAutofit/>
          </a:bodyPr>
          <a:lstStyle/>
          <a:p>
            <a:r>
              <a:rPr lang="el-GR" sz="2800" dirty="0"/>
              <a:t>    </a:t>
            </a:r>
            <a:r>
              <a:rPr lang="en-US" sz="2800" dirty="0">
                <a:solidFill>
                  <a:srgbClr val="0070C0"/>
                </a:solidFill>
              </a:rPr>
              <a:t>I) </a:t>
            </a:r>
            <a:r>
              <a:rPr lang="el-GR" sz="2800" dirty="0">
                <a:solidFill>
                  <a:srgbClr val="0070C0"/>
                </a:solidFill>
              </a:rPr>
              <a:t>Διεργασία – Δικτύωση πριν την δράση 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Autofit/>
          </a:bodyPr>
          <a:lstStyle/>
          <a:p>
            <a:r>
              <a:rPr lang="el-GR" sz="1800" dirty="0"/>
              <a:t>Έγκριση υλοποίησης εκπαιδευτικών δράσεων</a:t>
            </a:r>
            <a:r>
              <a:rPr lang="en-US" sz="1800" dirty="0"/>
              <a:t> </a:t>
            </a:r>
            <a:r>
              <a:rPr lang="el-GR" sz="1800" dirty="0"/>
              <a:t>από το Υπουργείο Παιδείας, Έρευνας και Θρησκευμάτων η οποία έχει ισχύ για ένα σχολικό έτος.</a:t>
            </a:r>
          </a:p>
          <a:p>
            <a:r>
              <a:rPr lang="el-GR" sz="1800" dirty="0"/>
              <a:t>Ενημέρωση των Διευθύνσεων Πρωτοβάθμιας και Δευτεροβάθμιας Εκπαίδευσης και προώθηση της έγκρισης στα σχολεία.</a:t>
            </a:r>
          </a:p>
          <a:p>
            <a:r>
              <a:rPr lang="el-GR" sz="1800" dirty="0"/>
              <a:t>Επίσκεψη στα σχολεία και διερεύνηση αν επιθυμούν συνεργασία.</a:t>
            </a:r>
          </a:p>
          <a:p>
            <a:r>
              <a:rPr lang="el-GR" sz="1800" dirty="0"/>
              <a:t>Επικοινωνία και ενημέρωση του Συλλόγου Γονέων και Κηδεμόνων του σχολείου.</a:t>
            </a:r>
          </a:p>
          <a:p>
            <a:r>
              <a:rPr lang="el-GR" sz="1800" dirty="0"/>
              <a:t>Βεβαίωση συγκατάθεσης του γονέα για να συμμετέχει ο μαθητής στη δράση.</a:t>
            </a:r>
          </a:p>
          <a:p>
            <a:r>
              <a:rPr lang="el-GR" sz="1800" dirty="0"/>
              <a:t>Ενημέρωση για τις δράσεις της Εταιρίας Κοινωνικής Ψυχιατρικής και Ψυχικής Υγείας και για τη δυνατότητα οργάνωσης ομιλίας με τους γονείς.</a:t>
            </a:r>
          </a:p>
          <a:p>
            <a:r>
              <a:rPr lang="el-GR" sz="1800" dirty="0"/>
              <a:t>Πολλές φορές το αίτημα έρχεται από το σχολείο ή και κατ’  ευθείαν από τον Σύλλογο Γονέων και Κηδεμόνων του σχολείου. </a:t>
            </a:r>
          </a:p>
          <a:p>
            <a:r>
              <a:rPr lang="el-GR" sz="1800" dirty="0"/>
              <a:t>Κάποιες φορές έρχεται το θέμα από τους γονείς και κάποιες φορές χρειάζεται να γίνει μια συνάντηση με τον σύλλογο για να βρούμε το θέμα που τους ενδιαφέρει.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   </a:t>
            </a:r>
            <a:r>
              <a:rPr lang="el-GR" sz="3100" dirty="0">
                <a:solidFill>
                  <a:srgbClr val="0070C0"/>
                </a:solidFill>
              </a:rPr>
              <a:t>ΙΙ) Προετοιμασία της δράσης 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 lnSpcReduction="10000"/>
          </a:bodyPr>
          <a:lstStyle/>
          <a:p>
            <a:pPr lvl="0"/>
            <a:r>
              <a:rPr lang="el-GR" sz="2400" dirty="0"/>
              <a:t>Επίσκεψη στη Διεύθυνση Πρωτοβάθμιας ή Δευτεροβάθμιας Εκπαίδευσης για ενημέρωση της δράσης/ομάδας.</a:t>
            </a:r>
          </a:p>
          <a:p>
            <a:pPr lvl="0"/>
            <a:r>
              <a:rPr lang="el-GR" sz="2400" dirty="0"/>
              <a:t>Δημιουργία αφίσας, πρόσκλησης, δελτίου Τύπου για την προβολή της εκδήλωσης.</a:t>
            </a:r>
          </a:p>
          <a:p>
            <a:pPr lvl="0"/>
            <a:r>
              <a:rPr lang="el-GR" sz="2400" dirty="0"/>
              <a:t>Επίσκεψη στο σχολείο, συνάντηση με τον διευθυντή για ενημέρωση της δράσης, τοιχοκόλληση της αφίσας, μοίρασμα προσκλήσεων σε γονείς.</a:t>
            </a:r>
          </a:p>
          <a:p>
            <a:pPr lvl="0"/>
            <a:r>
              <a:rPr lang="el-GR" sz="2400" dirty="0"/>
              <a:t>Προώθηση αφίσας - δελτίου Τύπου στα ΜΜΕ.</a:t>
            </a:r>
          </a:p>
          <a:p>
            <a:pPr lvl="0"/>
            <a:r>
              <a:rPr lang="el-GR" sz="2400" dirty="0"/>
              <a:t>Δημιουργία υλικού (</a:t>
            </a:r>
            <a:r>
              <a:rPr lang="en-US" sz="2400" dirty="0"/>
              <a:t>powerpoint</a:t>
            </a:r>
            <a:r>
              <a:rPr lang="el-GR" sz="2400" dirty="0"/>
              <a:t>, σημειώσεις κλπ). </a:t>
            </a:r>
          </a:p>
          <a:p>
            <a:pPr lvl="0"/>
            <a:r>
              <a:rPr lang="el-GR" sz="2400" dirty="0"/>
              <a:t>Ετοιμασία των βιωματικών ασκήσεων. </a:t>
            </a:r>
          </a:p>
          <a:p>
            <a:pPr lvl="0"/>
            <a:r>
              <a:rPr lang="el-GR" sz="2400" dirty="0"/>
              <a:t>Ετοιμασία παρουσιολόγιου και εντύπου αξιολόγησης. </a:t>
            </a:r>
          </a:p>
          <a:p>
            <a:endParaRPr lang="el-G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 </a:t>
            </a:r>
            <a:r>
              <a:rPr lang="el-GR" sz="2800" dirty="0">
                <a:solidFill>
                  <a:srgbClr val="0070C0"/>
                </a:solidFill>
              </a:rPr>
              <a:t>ΙΙΙ) Κατά την διάρκεια της δράσης - Υλοποίηση 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l-GR" dirty="0"/>
              <a:t>Καλωσορίζουμε και συστηνόμαστε.</a:t>
            </a:r>
          </a:p>
          <a:p>
            <a:pPr lvl="0"/>
            <a:r>
              <a:rPr lang="el-GR" dirty="0"/>
              <a:t>Παρουσίαση πλαισίου και κανόνων λειτουργίας εκδήλωσης/ομάδας.</a:t>
            </a:r>
          </a:p>
          <a:p>
            <a:pPr lvl="0"/>
            <a:r>
              <a:rPr lang="el-GR" dirty="0"/>
              <a:t>Παρουσίαση του θέματος.</a:t>
            </a:r>
          </a:p>
          <a:p>
            <a:pPr lvl="0"/>
            <a:r>
              <a:rPr lang="el-GR" dirty="0"/>
              <a:t>Διεργασία σε ομάδες. Οι γονείς γίνονται ομάδα ή μικρές ομάδες και συμμετέχουν με βιωματικό τρόπο, συχνά αξιοποιούνται και τα εικαστικά υλικά για να εξερευνήσουν - να αναρωτηθούν – να μοιραστούν - να αναλάβουν πρωτοβουλίες.</a:t>
            </a:r>
          </a:p>
          <a:p>
            <a:pPr lvl="0"/>
            <a:r>
              <a:rPr lang="el-GR" dirty="0"/>
              <a:t>Μοίρασμα των απαντήσεων - απόψεων στην μεγάλη - κοινή ομάδα, στην ολομέλεια.</a:t>
            </a:r>
          </a:p>
          <a:p>
            <a:pPr lvl="0"/>
            <a:r>
              <a:rPr lang="el-GR" dirty="0"/>
              <a:t>Η διεργασία σε ομάδες, μπορεί να συνεχιστεί, όσες φορές κρίνουν οι συντονιστές ότι χρειάζεται.</a:t>
            </a:r>
          </a:p>
          <a:p>
            <a:pPr lvl="0"/>
            <a:r>
              <a:rPr lang="el-GR" dirty="0"/>
              <a:t>Συζήτηση.</a:t>
            </a:r>
          </a:p>
          <a:p>
            <a:pPr lvl="0"/>
            <a:r>
              <a:rPr lang="el-GR" dirty="0"/>
              <a:t>Στο τέλος, σύνθεση από τους συντονιστές, κλείσιμο.</a:t>
            </a:r>
          </a:p>
          <a:p>
            <a:pPr lvl="0"/>
            <a:r>
              <a:rPr lang="el-GR" dirty="0"/>
              <a:t>Δίνονται έντυπα αξιολόγησης   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>
                <a:solidFill>
                  <a:srgbClr val="424456"/>
                </a:solidFill>
              </a:rPr>
              <a:t> </a:t>
            </a:r>
            <a:r>
              <a:rPr lang="el-GR" sz="2500" dirty="0">
                <a:solidFill>
                  <a:srgbClr val="0070C0"/>
                </a:solidFill>
              </a:rPr>
              <a:t>ΙΙΙ) Μετά τη δράση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000" dirty="0"/>
              <a:t>Οι συντονιστές μένουν στον χώρο και συζητούν με τους γονείς.</a:t>
            </a:r>
          </a:p>
          <a:p>
            <a:r>
              <a:rPr lang="el-GR" sz="2000" dirty="0"/>
              <a:t>Συχνά, κάποιοι γονείς ρωτούν για πιο εξειδικευμένα θέματα που χρειάζονται παραπομπή για θεραπεία.</a:t>
            </a:r>
          </a:p>
          <a:p>
            <a:pPr>
              <a:buNone/>
            </a:pPr>
            <a:endParaRPr lang="el-GR" sz="2000" dirty="0"/>
          </a:p>
          <a:p>
            <a:endParaRPr lang="el-GR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</a:t>
            </a:r>
            <a:r>
              <a:rPr lang="en-US" sz="2800" dirty="0">
                <a:solidFill>
                  <a:srgbClr val="0070C0"/>
                </a:solidFill>
              </a:rPr>
              <a:t>IV) </a:t>
            </a:r>
            <a:r>
              <a:rPr lang="el-GR" sz="2800" dirty="0">
                <a:solidFill>
                  <a:srgbClr val="0070C0"/>
                </a:solidFill>
              </a:rPr>
              <a:t>Αξιολόγηση - απολογισμός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Αξιολόγηση της δράσης από τους ειδικούς ψυχικής υγείας/ συντονιστές.</a:t>
            </a:r>
          </a:p>
          <a:p>
            <a:r>
              <a:rPr lang="el-GR" sz="2000" dirty="0"/>
              <a:t>Σύνταξη απολογισμού.</a:t>
            </a:r>
          </a:p>
          <a:p>
            <a:r>
              <a:rPr lang="el-GR" sz="2000" dirty="0"/>
              <a:t>Σχεδιασμός του «παρακάτω» (επόμενη δράση, επόμενη συνάντηση της ομάδας).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71570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C00000"/>
                </a:solidFill>
              </a:rPr>
              <a:t>  </a:t>
            </a:r>
            <a:r>
              <a:rPr lang="el-GR" sz="2800" dirty="0">
                <a:solidFill>
                  <a:srgbClr val="002060"/>
                </a:solidFill>
              </a:rPr>
              <a:t>Κατά το έτος 2017 - 2018 πραγματοποιήθηκαν: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rmAutofit fontScale="92500"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Εργαστήριο με γονείς του 20</a:t>
            </a:r>
            <a:r>
              <a:rPr lang="el-GR" baseline="30000" dirty="0"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Δημοτικού Σχολείου Περιστερίου Αττικής, συμμετείχαν 25 γονείς. Το αίτημα ήρθε από το σχολείο. 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Ημερίδα με θέμα: «Διαχείριση του άγχους των μαθητών κατά την περίοδο των εξετάσεων», στην Άμφισσα Φωκίδας, συμμετείχαν 60 έφηβοι και γονείς. 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Ενημερωτική συνάντηση με γονείς στο Νηπιαγωγείο Λιδωρικίου Φωκίδας με θέμα: « Η μετάβαση από το Νηπιαγωγείο στο Δημοτικό», συμμετείχαν 30 γονείς.</a:t>
            </a:r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071570"/>
          </a:xfrm>
        </p:spPr>
        <p:txBody>
          <a:bodyPr>
            <a:normAutofit/>
          </a:bodyPr>
          <a:lstStyle/>
          <a:p>
            <a:r>
              <a:rPr lang="el-GR" sz="2800" dirty="0"/>
              <a:t>   Το πλαίσιο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Η Εταιρία Κοινωνικής Ψυχιατρικής και Ψυχικής Υγείας (Ε.Κ.Ψ.&amp;Ψ.Υ.) στο πλαίσιο της Αγωγής Κοινότητας έχει σταθερή </a:t>
            </a:r>
            <a:r>
              <a:rPr lang="el-GR" b="1" dirty="0">
                <a:latin typeface="Times New Roman"/>
                <a:ea typeface="Calibri"/>
                <a:cs typeface="Times New Roman"/>
              </a:rPr>
              <a:t>συνεργασία με τη σχολική κοινότητα</a:t>
            </a:r>
            <a:r>
              <a:rPr lang="el-GR" dirty="0">
                <a:latin typeface="Times New Roman"/>
                <a:ea typeface="Calibri"/>
                <a:cs typeface="Times New Roman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Παράλληλα με τα προγράμματα για την ψυχική ενδυνάμωση των μαθητών και την ενίσχυση των εκπαιδευτικών, πραγματοποιεί </a:t>
            </a:r>
            <a:r>
              <a:rPr lang="el-GR" b="1" dirty="0">
                <a:latin typeface="Times New Roman"/>
                <a:ea typeface="Calibri"/>
                <a:cs typeface="Times New Roman"/>
              </a:rPr>
              <a:t>δράσεις που αφορούν στην ενημέρωση και ενδυνάμωση των γονέων στον ρόλο τους</a:t>
            </a:r>
            <a:r>
              <a:rPr lang="el-GR" dirty="0">
                <a:latin typeface="Times New Roman"/>
                <a:ea typeface="Calibri"/>
                <a:cs typeface="Times New Roman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Οι δράσεις αυτές εντάσσονται στο πλαίσιο της </a:t>
            </a:r>
            <a:r>
              <a:rPr lang="el-GR" b="1" dirty="0">
                <a:latin typeface="Times New Roman"/>
                <a:ea typeface="Calibri"/>
                <a:cs typeface="Times New Roman"/>
              </a:rPr>
              <a:t>πρωτογενούς πρόληψης </a:t>
            </a:r>
            <a:r>
              <a:rPr lang="el-GR" dirty="0">
                <a:latin typeface="Times New Roman"/>
                <a:ea typeface="Calibri"/>
                <a:cs typeface="Times New Roman"/>
              </a:rPr>
              <a:t>και περιλαμβάνουν την οργάνωση ομιλιών, ημερίδων, εργαστηρίων σε γονείς με συγκεκριμένη θεματολογία ή/και την οργάνωση ομάδων γονέων.</a:t>
            </a:r>
            <a:endParaRPr lang="el-GR" sz="2400" dirty="0"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 </a:t>
            </a:r>
            <a:r>
              <a:rPr lang="el-GR" sz="2800" dirty="0">
                <a:solidFill>
                  <a:srgbClr val="002060"/>
                </a:solidFill>
              </a:rPr>
              <a:t>Κατά το έτος 2017 - 2018 πραγματοποιήθηκαν: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Ενημερωτική συνάντηση για γονείς με θέμα: «Σχέσεις και επικοινωνία μέσα στην οικογένεια» στο Λιδωρίκι Φωκίδας, σε συνεργασία με το Δημοτικό Σχολείο Λιδωρικίου και τον Σύλλογο Γονέων και Κηδεμόνων, συμμετείχαν 40 γονείς.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Δύο ομιλίες σε Ερατεινή και Γραβιά Φωκίδας, στον χώρο των Γυμνασίων, σε γονείς, με θέμα: «Ψυχολογικές και Σωματικές αλλαγές στην εφηβεία», στο πλαίσιο του θεσμού της Θεματικής εβδομάδας που έχει θεσπιστεί από το Ινστιτούτο Εκπαιδευτικής Πολιτικής του Υπουργείου Παιδείας από το 2017, συμμετείχαν 20 γονείς.</a:t>
            </a:r>
          </a:p>
          <a:p>
            <a:pPr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</a:t>
            </a:r>
            <a:r>
              <a:rPr lang="el-GR" sz="2800" dirty="0">
                <a:solidFill>
                  <a:srgbClr val="002060"/>
                </a:solidFill>
              </a:rPr>
              <a:t>Κατά το έτος 2017-2018 πραγματοποιήθηκαν: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Ομάδες γονέων για γονείς με παιδιά προ/και σχολικής ηλικίας, στην Άμφισσα Φωκίδας, συμμετείχαν 15 γονείς.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Ομάδες γονέων για γονείς με παιδιά προ/και σχολικής ηλικίας στην Ιτέα Φωκίδας, σε συνεργασία με τους Συλλόγους Γονέων και Κηδεμόνων Ιτέας, συμμετείχαν 35 γονείς.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000132"/>
          </a:xfrm>
        </p:spPr>
        <p:txBody>
          <a:bodyPr>
            <a:normAutofit/>
          </a:bodyPr>
          <a:lstStyle/>
          <a:p>
            <a:r>
              <a:rPr lang="el-GR" sz="2800" dirty="0"/>
              <a:t>    Σχόλια- Επίλογος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70000" lnSpcReduction="20000"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Πάντα η Εταιρία Κοινωνικής Ψυχιατρικής και Ψυχικής Υγείας συνεργαζόταν στενά με τους γονείς στις θεραπευτικές παρεμβάσεις</a:t>
            </a:r>
          </a:p>
          <a:p>
            <a:pPr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    και τα τελευταία χρόνια ξεκίνησε συστηματικά τις δράσεις για τους γονείς σε επίπεδο ενημέρωσης και ψυχοεκπαίδευσης με βιωματικό τρόπο. 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Χρήσιμο σε αυτό το εγχείρημα η διασύνδεση με τη σχολική κοινότητα μέσω των δράσεων στα σχολεία.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Επιπλέον βοηθητικό στη Φωκίδα, η ύπαρξη - δράση της Κινητής Μονάδας Ψυχικής Υγείας. 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Σημαντική η συνεργασία με τους Συλλόγους Γονέων και Κηδεμόνων.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Αμφιθυμία χαρακτηρίζει τη συμμετοχή των γονέων. Στην αρχή, συμμετέχουν με ενθουσιασμό, αργότερα όταν ζητιέται η ενεργός συμμετοχή τους και η κατάθεση εμπειριών, δυσκολεύονται να συμμετέχουν.</a:t>
            </a: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Ακόμη, λόγω υποχρεώσεων, δυσκολεύονται να δεσμευτούν σε μακροχρόνιες παρεμβάσεις. 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85802"/>
          </a:xfrm>
        </p:spPr>
        <p:txBody>
          <a:bodyPr>
            <a:normAutofit/>
          </a:bodyPr>
          <a:lstStyle/>
          <a:p>
            <a:r>
              <a:rPr lang="el-GR" sz="2800" dirty="0"/>
              <a:t>Και για το 2018 – 2019…</a:t>
            </a:r>
          </a:p>
        </p:txBody>
      </p:sp>
      <p:pic>
        <p:nvPicPr>
          <p:cNvPr id="4" name="3 - Θέση περιεχομένου" descr="85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9046" y="2071678"/>
            <a:ext cx="7872044" cy="450216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857256"/>
          </a:xfrm>
        </p:spPr>
        <p:txBody>
          <a:bodyPr>
            <a:normAutofit/>
          </a:bodyPr>
          <a:lstStyle/>
          <a:p>
            <a:r>
              <a:rPr lang="el-GR" sz="2800" dirty="0"/>
              <a:t> Βιβλιογραφία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l-GR" dirty="0">
                <a:latin typeface="Times New Roman" pitchFamily="18" charset="0"/>
                <a:cs typeface="Times New Roman" pitchFamily="18" charset="0"/>
              </a:rPr>
              <a:t>Αρχείο Εταιρίας Κοινωνικής Ψυχιατρικής και Ψυχικής Υγείας</a:t>
            </a:r>
          </a:p>
          <a:p>
            <a:pPr lvl="0"/>
            <a:r>
              <a:rPr lang="el-GR" dirty="0" err="1">
                <a:latin typeface="Times New Roman" pitchFamily="18" charset="0"/>
                <a:cs typeface="Times New Roman" pitchFamily="18" charset="0"/>
              </a:rPr>
              <a:t>Σακελλαρόπουλος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Π. και συν. (2016),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«Αγωγή Κοινότητας, Αλληλεγγύη, Δικτύωση, Συμμαχίες και Άσκηση Πίεσης στα Κέντρα Λήψης Αποφάσεων (</a:t>
            </a:r>
            <a:r>
              <a:rPr lang="el-GR" i="1" dirty="0" err="1">
                <a:latin typeface="Times New Roman" pitchFamily="18" charset="0"/>
                <a:cs typeface="Times New Roman" pitchFamily="18" charset="0"/>
              </a:rPr>
              <a:t>Lobbying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)»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, Εγχειρίδιο Αγωγής Κοινότητας, Εταιρία Κοινωνικής Ψυχιατρικής και Ψυχικής Υγείας &amp; Ινστιτούτο Ψυχικής  Υγείας Παιδιών και Ενηλίκων, Αθήνα</a:t>
            </a:r>
          </a:p>
          <a:p>
            <a:pPr lvl="0"/>
            <a:r>
              <a:rPr lang="el-GR" dirty="0" err="1">
                <a:latin typeface="Times New Roman" pitchFamily="18" charset="0"/>
                <a:cs typeface="Times New Roman" pitchFamily="18" charset="0"/>
              </a:rPr>
              <a:t>Σακελλαρόπουλος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Π. και συν. (2010),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«Θεμέλιο της Ψυχιατρικής ο θεραπευτικός δεσμός θεραπευτή – </a:t>
            </a:r>
            <a:r>
              <a:rPr lang="el-GR" i="1" dirty="0" err="1">
                <a:latin typeface="Times New Roman" pitchFamily="18" charset="0"/>
                <a:cs typeface="Times New Roman" pitchFamily="18" charset="0"/>
              </a:rPr>
              <a:t>θεραπευόμενου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Παπαζήσης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, Αθήνα</a:t>
            </a:r>
          </a:p>
          <a:p>
            <a:pPr lvl="0"/>
            <a:r>
              <a:rPr lang="el-GR" dirty="0">
                <a:latin typeface="Times New Roman" pitchFamily="18" charset="0"/>
                <a:cs typeface="Times New Roman" pitchFamily="18" charset="0"/>
              </a:rPr>
              <a:t>Φραγκούλη -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Σακελλαροπούλου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Α., (2007)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«Κινητή Ψυχιατρική Μονάδα Ν. Φωκίδας: Πρόληψη, Έγκαιρη Παρέμβαση και Περίθαλψη στην Κοινότητα»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Παπαζήσης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, Αθήνα</a:t>
            </a: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                        </a:t>
            </a:r>
            <a:r>
              <a:rPr lang="el-GR" sz="2800" dirty="0">
                <a:solidFill>
                  <a:srgbClr val="00B050"/>
                </a:solidFill>
              </a:rPr>
              <a:t>Ευχαριστώ!</a:t>
            </a:r>
          </a:p>
        </p:txBody>
      </p:sp>
      <p:pic>
        <p:nvPicPr>
          <p:cNvPr id="1026" name="Picture 2" descr="F:\despoina\ΣΥΜΒ ΨΥΧΟΛ ΒΟΛΟΣ 18\ομάδες Γονέων 2012\depositphotos_21854153-stock-illustration-family-icon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9825" y="2249488"/>
            <a:ext cx="4324350" cy="432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 </a:t>
            </a:r>
            <a:r>
              <a:rPr lang="el-GR" sz="2800" dirty="0">
                <a:solidFill>
                  <a:srgbClr val="C00000"/>
                </a:solidFill>
              </a:rPr>
              <a:t>Ψυχική ανθεκτικότητα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Στη μελέτη της ψυχικής ανθεκτικότητας  (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resilience</a:t>
            </a:r>
            <a:r>
              <a:rPr lang="el-GR" dirty="0">
                <a:latin typeface="Times New Roman"/>
                <a:ea typeface="Calibri"/>
                <a:cs typeface="Times New Roman"/>
              </a:rPr>
              <a:t>) αυτό που έχει ιδιαίτερη σημασία είναι οι παράγοντες εκείνοι που κάνουν τη διαφορά και που συμβάλλουν στο να ξεπερνάει το άτομο τις αντιξοότητες και να τα καταφέρνει στη ζωή του.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dirty="0">
                <a:latin typeface="Times New Roman"/>
                <a:ea typeface="Calibri"/>
                <a:cs typeface="Times New Roman"/>
              </a:rPr>
              <a:t> Σε αυτό το πλαίσιο, έχουν μελετηθεί αρκετές έννοιες όπως: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οι εσωτερικές και εξωτερικές δυνατότητες (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internal</a:t>
            </a:r>
            <a:r>
              <a:rPr lang="el-GR" dirty="0">
                <a:latin typeface="Times New Roman"/>
                <a:ea typeface="Calibri"/>
                <a:cs typeface="Times New Roman"/>
              </a:rPr>
              <a:t>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and</a:t>
            </a:r>
            <a:r>
              <a:rPr lang="el-GR" dirty="0">
                <a:latin typeface="Times New Roman"/>
                <a:ea typeface="Calibri"/>
                <a:cs typeface="Times New Roman"/>
              </a:rPr>
              <a:t>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external</a:t>
            </a:r>
            <a:r>
              <a:rPr lang="el-GR" dirty="0">
                <a:latin typeface="Times New Roman"/>
                <a:ea typeface="Calibri"/>
                <a:cs typeface="Times New Roman"/>
              </a:rPr>
              <a:t>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assets</a:t>
            </a:r>
            <a:r>
              <a:rPr lang="el-GR" dirty="0">
                <a:latin typeface="Times New Roman"/>
                <a:ea typeface="Calibri"/>
                <a:cs typeface="Times New Roman"/>
              </a:rPr>
              <a:t>),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οι πηγές στήριξης (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resources</a:t>
            </a:r>
            <a:r>
              <a:rPr lang="el-GR" dirty="0">
                <a:latin typeface="Times New Roman"/>
                <a:ea typeface="Calibri"/>
                <a:cs typeface="Times New Roman"/>
              </a:rPr>
              <a:t>) και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οι προστατευτικοί παράγοντες (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protective</a:t>
            </a:r>
            <a:r>
              <a:rPr lang="el-GR" dirty="0">
                <a:latin typeface="Times New Roman"/>
                <a:ea typeface="Calibri"/>
                <a:cs typeface="Times New Roman"/>
              </a:rPr>
              <a:t>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factors</a:t>
            </a:r>
            <a:r>
              <a:rPr lang="el-GR" dirty="0">
                <a:latin typeface="Times New Roman"/>
                <a:ea typeface="Calibri"/>
                <a:cs typeface="Times New Roman"/>
              </a:rPr>
              <a:t>).</a:t>
            </a:r>
            <a:endParaRPr lang="el-GR" sz="2400" dirty="0"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  Προστατευτικοί παράγοντες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Ατομικοί 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cs typeface="Times New Roman"/>
              </a:rPr>
              <a:t> Οικογενειακοί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cs typeface="Times New Roman"/>
              </a:rPr>
              <a:t> Περιβαλλοντικοί</a:t>
            </a:r>
          </a:p>
          <a:p>
            <a:pPr>
              <a:buFont typeface="Wingdings" pitchFamily="2" charset="2"/>
              <a:buChar char="ü"/>
            </a:pPr>
            <a:endParaRPr lang="el-GR" dirty="0">
              <a:latin typeface="Times New Roman"/>
              <a:cs typeface="Times New Roman"/>
            </a:endParaRPr>
          </a:p>
          <a:p>
            <a:pPr>
              <a:buFont typeface="Wingdings" pitchFamily="2" charset="2"/>
              <a:buChar char="ü"/>
            </a:pPr>
            <a:endParaRPr lang="el-GR" dirty="0">
              <a:latin typeface="Times New Roman"/>
              <a:cs typeface="Times New Roman"/>
            </a:endParaRP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>
                <a:latin typeface="Times New Roman"/>
                <a:ea typeface="Calibri"/>
                <a:cs typeface="Times New Roman"/>
              </a:rPr>
              <a:t>    </a:t>
            </a:r>
            <a:r>
              <a:rPr lang="el-GR" sz="28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Οικογενειακοί Προστατευτικοί Παράγοντες είναι:</a:t>
            </a:r>
            <a:endParaRPr lang="el-GR" sz="2800" dirty="0">
              <a:solidFill>
                <a:srgbClr val="C0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καλές σχέσεις στην οικογένεια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θετικό κλίμα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οργανωμένο περιβάλλον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καλό μορφωτικό επίπεδο γονέων 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εμπλοκή γονέων στη μάθηση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latin typeface="Times New Roman"/>
                <a:ea typeface="Calibri"/>
                <a:cs typeface="Times New Roman"/>
              </a:rPr>
              <a:t> καλό κοινωνικοοικονομικό επίπεδο</a:t>
            </a:r>
            <a:endParaRPr lang="el-GR" sz="2400" dirty="0">
              <a:latin typeface="Calibri"/>
              <a:ea typeface="Calibri"/>
              <a:cs typeface="Times New Roman"/>
            </a:endParaRP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srgbClr val="424456"/>
                </a:solidFill>
              </a:rPr>
              <a:t>   Ψυχική ανθεκτικότητα και οικογένεια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Οι προστατευτικοί παράγοντες μπορεί να είναι ποιοτικά χαρακτηριστικά των ίδιων των ατόμων ή επίσης των πλαισίων στα οποία ανήκουν τα άτομα (</a:t>
            </a:r>
            <a:r>
              <a:rPr lang="el-GR" b="1" dirty="0">
                <a:latin typeface="Times New Roman"/>
                <a:ea typeface="Calibri"/>
                <a:cs typeface="Times New Roman"/>
              </a:rPr>
              <a:t>οικογένεια</a:t>
            </a:r>
            <a:r>
              <a:rPr lang="el-GR" dirty="0">
                <a:latin typeface="Times New Roman"/>
                <a:ea typeface="Calibri"/>
                <a:cs typeface="Times New Roman"/>
              </a:rPr>
              <a:t>, ευρύτερο περιβάλλον, κλπ) τα οποία αμβλύνουν τις συνέπειες των δυσμενών καταστάσεων στα παιδιά. (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Esquivel</a:t>
            </a:r>
            <a:r>
              <a:rPr lang="el-GR" dirty="0">
                <a:latin typeface="Times New Roman"/>
                <a:ea typeface="Calibri"/>
                <a:cs typeface="Times New Roman"/>
              </a:rPr>
              <a:t>,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Doll</a:t>
            </a:r>
            <a:r>
              <a:rPr lang="el-GR" dirty="0">
                <a:latin typeface="Times New Roman"/>
                <a:ea typeface="Calibri"/>
                <a:cs typeface="Times New Roman"/>
              </a:rPr>
              <a:t>, &amp;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Oades</a:t>
            </a:r>
            <a:r>
              <a:rPr lang="el-GR" dirty="0">
                <a:latin typeface="Times New Roman"/>
                <a:ea typeface="Calibri"/>
                <a:cs typeface="Times New Roman"/>
              </a:rPr>
              <a:t>-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Sese</a:t>
            </a:r>
            <a:r>
              <a:rPr lang="el-GR" dirty="0">
                <a:latin typeface="Times New Roman"/>
                <a:ea typeface="Calibri"/>
                <a:cs typeface="Times New Roman"/>
              </a:rPr>
              <a:t>, 2011).</a:t>
            </a:r>
            <a:endParaRPr lang="el-GR" sz="2400" dirty="0"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srgbClr val="424456"/>
                </a:solidFill>
              </a:rPr>
              <a:t>   Ψυχική ανθεκτικότητα και γονείς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Έρευνες δείχνουν ότι παιδιά που εμφανίζουν ψυχική ανθεκτικότητα σε σοβαρές αντίξοες συνθήκες, χαρακτηρίζονται από μια σειρά προστατευτικών παραγόντων, όπως κοινωνικότητα, προσωπική αίσθηση επάρκειας και ελέγχου, </a:t>
            </a:r>
            <a:r>
              <a:rPr lang="el-GR" b="1" dirty="0">
                <a:latin typeface="Times New Roman"/>
                <a:ea typeface="Calibri"/>
                <a:cs typeface="Times New Roman"/>
              </a:rPr>
              <a:t>καλή σχέση µε τουλάχιστον ένα γονέα</a:t>
            </a:r>
            <a:r>
              <a:rPr lang="el-GR" dirty="0">
                <a:latin typeface="Times New Roman"/>
                <a:ea typeface="Calibri"/>
                <a:cs typeface="Times New Roman"/>
              </a:rPr>
              <a:t> και υποστήριξη από κάποιο άτομο στο ευρύτερο οικογενειακό ή κοινωνικό περιβάλλον (συγγενής, φίλος, εκπαιδευτικός) (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Masten</a:t>
            </a:r>
            <a:r>
              <a:rPr lang="el-GR" dirty="0">
                <a:latin typeface="Times New Roman"/>
                <a:ea typeface="Calibri"/>
                <a:cs typeface="Times New Roman"/>
              </a:rPr>
              <a:t>, 2011.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Wright</a:t>
            </a:r>
            <a:r>
              <a:rPr lang="el-GR" dirty="0">
                <a:latin typeface="Times New Roman"/>
                <a:ea typeface="Calibri"/>
                <a:cs typeface="Times New Roman"/>
              </a:rPr>
              <a:t> &amp; </a:t>
            </a:r>
            <a:r>
              <a:rPr lang="el-GR" dirty="0" err="1">
                <a:latin typeface="Times New Roman"/>
                <a:ea typeface="Calibri"/>
                <a:cs typeface="Times New Roman"/>
              </a:rPr>
              <a:t>Masten</a:t>
            </a:r>
            <a:r>
              <a:rPr lang="el-GR" dirty="0">
                <a:latin typeface="Times New Roman"/>
                <a:ea typeface="Calibri"/>
                <a:cs typeface="Times New Roman"/>
              </a:rPr>
              <a:t>, 2005).</a:t>
            </a:r>
            <a:endParaRPr lang="el-GR" sz="2400" dirty="0">
              <a:latin typeface="Calibri"/>
              <a:ea typeface="Calibri"/>
              <a:cs typeface="Times New Roman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imes New Roman"/>
                <a:ea typeface="Calibri"/>
                <a:cs typeface="Times New Roman"/>
              </a:rPr>
              <a:t>Η συμβολή της οικογένειας είναι καθοριστική στην ανάπτυξη και τη δόμηση της προσωπικότητας του παιδιού.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Arial" pitchFamily="34" charset="0"/>
              <a:buChar char="•"/>
            </a:pPr>
            <a:r>
              <a:rPr lang="el-GR" dirty="0">
                <a:latin typeface="Times New Roman"/>
                <a:ea typeface="Calibri"/>
                <a:cs typeface="Times New Roman"/>
              </a:rPr>
              <a:t>Η Ε.Κ.Ψ.&amp;Ψ.Υ. αφουγκραζόμενη τις ανάγκες ανταποκρίνεται και οργανώνει δράσεις για γονείς.</a:t>
            </a:r>
            <a:endParaRPr lang="el-GR" sz="2400" dirty="0">
              <a:latin typeface="Calibri"/>
              <a:ea typeface="Calibri"/>
              <a:cs typeface="Times New Roman"/>
            </a:endParaRPr>
          </a:p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Οι δράσεις έχουν χαρακτήρα ψυχοεκπαιδευτικό - βιωματικό και όχι θεραπευτικό</a:t>
            </a:r>
            <a:r>
              <a:rPr lang="el-GR" dirty="0"/>
              <a:t>. </a:t>
            </a:r>
          </a:p>
          <a:p>
            <a:pPr>
              <a:buNone/>
            </a:pP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Δράσεις για γονείς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071678"/>
            <a:ext cx="4119562" cy="928694"/>
          </a:xfrm>
        </p:spPr>
        <p:txBody>
          <a:bodyPr/>
          <a:lstStyle/>
          <a:p>
            <a:r>
              <a:rPr lang="el-GR" sz="2000" dirty="0">
                <a:solidFill>
                  <a:srgbClr val="002060"/>
                </a:solidFill>
              </a:rPr>
              <a:t>Βραχείες παρεμβάσεις  </a:t>
            </a:r>
          </a:p>
        </p:txBody>
      </p:sp>
      <p:sp>
        <p:nvSpPr>
          <p:cNvPr id="7" name="6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071678"/>
            <a:ext cx="4041775" cy="928694"/>
          </a:xfrm>
        </p:spPr>
        <p:txBody>
          <a:bodyPr/>
          <a:lstStyle/>
          <a:p>
            <a:r>
              <a:rPr lang="el-GR" dirty="0">
                <a:solidFill>
                  <a:srgbClr val="002060"/>
                </a:solidFill>
              </a:rPr>
              <a:t>Μακροχρόνιες παρεμβάσεις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3000371"/>
            <a:ext cx="4041648" cy="3594347"/>
          </a:xfrm>
        </p:spPr>
        <p:txBody>
          <a:bodyPr/>
          <a:lstStyle/>
          <a:p>
            <a:r>
              <a:rPr lang="el-GR" dirty="0"/>
              <a:t>Ομιλίες</a:t>
            </a:r>
          </a:p>
          <a:p>
            <a:r>
              <a:rPr lang="el-GR" dirty="0"/>
              <a:t>Ενημερωτικές συναντήσεις</a:t>
            </a:r>
          </a:p>
          <a:p>
            <a:r>
              <a:rPr lang="el-GR" dirty="0"/>
              <a:t>Ημερίδες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3071810"/>
            <a:ext cx="4041775" cy="3522908"/>
          </a:xfrm>
        </p:spPr>
        <p:txBody>
          <a:bodyPr/>
          <a:lstStyle/>
          <a:p>
            <a:r>
              <a:rPr lang="el-GR" dirty="0"/>
              <a:t>Ομάδες γονέων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1_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554</TotalTime>
  <Words>1450</Words>
  <Application>Microsoft Office PowerPoint</Application>
  <PresentationFormat>On-screen Show (4:3)</PresentationFormat>
  <Paragraphs>126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Century Gothic</vt:lpstr>
      <vt:lpstr>Garamond</vt:lpstr>
      <vt:lpstr>Georgia</vt:lpstr>
      <vt:lpstr>Times New Roman</vt:lpstr>
      <vt:lpstr>Trebuchet MS</vt:lpstr>
      <vt:lpstr>Wingdings</vt:lpstr>
      <vt:lpstr>Wingdings 2</vt:lpstr>
      <vt:lpstr>Savon</vt:lpstr>
      <vt:lpstr>1_Αστικό</vt:lpstr>
      <vt:lpstr>Ενισχυση Γονεϊκου Ρολου  στο πλαισιο  τησ Πρωτογενουσ Προληψησ:  Ομαδεσ Γονέων, Ομιλιεσ,  Δρασεισ για Γονεισ τησ ΕΚΨ&amp;ΨΥ</vt:lpstr>
      <vt:lpstr>   Το πλαίσιο</vt:lpstr>
      <vt:lpstr>  Ψυχική ανθεκτικότητα</vt:lpstr>
      <vt:lpstr>   Προστατευτικοί παράγοντες </vt:lpstr>
      <vt:lpstr>    Οικογενειακοί Προστατευτικοί Παράγοντες είναι:</vt:lpstr>
      <vt:lpstr>   Ψυχική ανθεκτικότητα και οικογένεια</vt:lpstr>
      <vt:lpstr>   Ψυχική ανθεκτικότητα και γονείς</vt:lpstr>
      <vt:lpstr>PowerPoint Presentation</vt:lpstr>
      <vt:lpstr>Δράσεις για γονείς</vt:lpstr>
      <vt:lpstr>    Στόχος των δράσεων με γονείς</vt:lpstr>
      <vt:lpstr>  Κάθε δράση…</vt:lpstr>
      <vt:lpstr>   Ενδεικτικά θέματα:</vt:lpstr>
      <vt:lpstr>            Μεθοδολογία δράσης με γονείς</vt:lpstr>
      <vt:lpstr>    I) Διεργασία – Δικτύωση πριν την δράση </vt:lpstr>
      <vt:lpstr>   ΙΙ) Προετοιμασία της δράσης  </vt:lpstr>
      <vt:lpstr> ΙΙΙ) Κατά την διάρκεια της δράσης - Υλοποίηση  </vt:lpstr>
      <vt:lpstr> ΙΙΙ) Μετά τη δράση</vt:lpstr>
      <vt:lpstr>  IV) Αξιολόγηση - απολογισμός</vt:lpstr>
      <vt:lpstr>  Κατά το έτος 2017 - 2018 πραγματοποιήθηκαν:</vt:lpstr>
      <vt:lpstr>   Κατά το έτος 2017 - 2018 πραγματοποιήθηκαν:</vt:lpstr>
      <vt:lpstr>  Κατά το έτος 2017-2018 πραγματοποιήθηκαν:</vt:lpstr>
      <vt:lpstr>    Σχόλια- Επίλογος</vt:lpstr>
      <vt:lpstr>Και για το 2018 – 2019…</vt:lpstr>
      <vt:lpstr> Βιβλιογραφία</vt:lpstr>
      <vt:lpstr>                          Ευχαριστώ!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ΕΚΨΨΥ-Φ</dc:creator>
  <cp:lastModifiedBy>Attiki Prefecture</cp:lastModifiedBy>
  <cp:revision>75</cp:revision>
  <dcterms:created xsi:type="dcterms:W3CDTF">2018-11-06T21:17:46Z</dcterms:created>
  <dcterms:modified xsi:type="dcterms:W3CDTF">2018-11-23T12:56:30Z</dcterms:modified>
</cp:coreProperties>
</file>