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67" r:id="rId4"/>
    <p:sldId id="268" r:id="rId5"/>
    <p:sldId id="258" r:id="rId6"/>
    <p:sldId id="259" r:id="rId7"/>
    <p:sldId id="261" r:id="rId8"/>
    <p:sldId id="262" r:id="rId9"/>
    <p:sldId id="263" r:id="rId10"/>
    <p:sldId id="264"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9F047E9-272E-4682-BF31-9CBA7C88CB1F}" type="datetimeFigureOut">
              <a:rPr lang="el-GR" smtClean="0"/>
              <a:pPr/>
              <a:t>24/4/2019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0F17961-119F-4675-99C2-94A01A1E3854}"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F047E9-272E-4682-BF31-9CBA7C88CB1F}" type="datetimeFigureOut">
              <a:rPr lang="el-GR" smtClean="0"/>
              <a:pPr/>
              <a:t>24/4/2019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F17961-119F-4675-99C2-94A01A1E385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dirty="0"/>
              <a:t/>
            </a:r>
            <a:br>
              <a:rPr lang="el-GR" dirty="0"/>
            </a:br>
            <a:r>
              <a:rPr lang="el-GR" dirty="0" smtClean="0"/>
              <a:t/>
            </a:r>
            <a:br>
              <a:rPr lang="el-GR" dirty="0" smtClean="0"/>
            </a:br>
            <a:r>
              <a:rPr lang="el-GR" dirty="0"/>
              <a:t/>
            </a:r>
            <a:br>
              <a:rPr lang="el-GR" dirty="0"/>
            </a:br>
            <a:r>
              <a:rPr lang="el-GR" dirty="0" smtClean="0"/>
              <a:t/>
            </a:r>
            <a:br>
              <a:rPr lang="el-GR" dirty="0" smtClean="0"/>
            </a:br>
            <a:r>
              <a:rPr lang="el-GR" dirty="0" smtClean="0"/>
              <a:t>ΑΡΣΙΣ</a:t>
            </a:r>
            <a:br>
              <a:rPr lang="el-GR" dirty="0" smtClean="0"/>
            </a:br>
            <a:r>
              <a:rPr lang="el-GR" dirty="0" smtClean="0"/>
              <a:t>ΚΟΙΝΩΝΙΚΗ ΟΡΓΑΝΩΣΗ ΥΠΟΣΤΗΡΙΞΗΣ ΝΕΩΝ(Κ.Ο.Υ.Ν.)</a:t>
            </a:r>
            <a:endParaRPr lang="el-GR" dirty="0"/>
          </a:p>
        </p:txBody>
      </p:sp>
      <p:sp>
        <p:nvSpPr>
          <p:cNvPr id="3" name="2 - Θέση περιεχομένου"/>
          <p:cNvSpPr>
            <a:spLocks noGrp="1"/>
          </p:cNvSpPr>
          <p:nvPr>
            <p:ph idx="1"/>
          </p:nvPr>
        </p:nvSpPr>
        <p:spPr/>
        <p:txBody>
          <a:bodyPr/>
          <a:lstStyle/>
          <a:p>
            <a:pPr>
              <a:buNone/>
            </a:pPr>
            <a:endParaRPr lang="el-GR" dirty="0" smtClean="0"/>
          </a:p>
          <a:p>
            <a:pPr>
              <a:buNone/>
            </a:pPr>
            <a:r>
              <a:rPr lang="el-GR" dirty="0" smtClean="0"/>
              <a:t>		</a:t>
            </a:r>
          </a:p>
          <a:p>
            <a:pPr>
              <a:buNone/>
            </a:pPr>
            <a:endParaRPr lang="el-GR" dirty="0"/>
          </a:p>
          <a:p>
            <a:pPr>
              <a:buNone/>
            </a:pPr>
            <a:endParaRPr lang="el-GR" dirty="0" smtClean="0"/>
          </a:p>
          <a:p>
            <a:pPr>
              <a:buNone/>
            </a:pPr>
            <a:r>
              <a:rPr lang="el-GR" dirty="0" smtClean="0"/>
              <a:t>		ΔΟΜΗ ΦΙΛΟΞΕΝΙΑΣ ΚΑΙ ΦΡΟΝΤΙΔΑΣ 		ΑΣΥΝΟΔΕΥΤΩΝ ΠΑΙΔΙΩΝ</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ΣΥΝΕΡΓΑΣΙΜΟΙ ΦΟΡΕΙΣ</a:t>
            </a:r>
            <a:endParaRPr lang="el-GR" dirty="0"/>
          </a:p>
        </p:txBody>
      </p:sp>
      <p:sp>
        <p:nvSpPr>
          <p:cNvPr id="3" name="2 - Θέση περιεχομένου"/>
          <p:cNvSpPr>
            <a:spLocks noGrp="1"/>
          </p:cNvSpPr>
          <p:nvPr>
            <p:ph idx="1"/>
          </p:nvPr>
        </p:nvSpPr>
        <p:spPr/>
        <p:txBody>
          <a:bodyPr>
            <a:normAutofit fontScale="70000" lnSpcReduction="20000"/>
          </a:bodyPr>
          <a:lstStyle/>
          <a:p>
            <a:pPr lvl="0"/>
            <a:r>
              <a:rPr lang="el-GR" dirty="0"/>
              <a:t>Το Πανεπιστημιακό Γενικό Νοσοκομείο Αλεξανδρούπολης και το ΙΚΑ – ΕΤΑΜ, όπου πραγματοποιούνται οι εμβολιασμοί και η υγειονομική περίθαλψη των φιλοξενούμενων</a:t>
            </a:r>
          </a:p>
          <a:p>
            <a:pPr lvl="0"/>
            <a:r>
              <a:rPr lang="el-GR" dirty="0"/>
              <a:t>Η Διεύθυνση </a:t>
            </a:r>
            <a:r>
              <a:rPr lang="el-GR" dirty="0" err="1"/>
              <a:t>Α΄βάθμιας</a:t>
            </a:r>
            <a:r>
              <a:rPr lang="el-GR" dirty="0"/>
              <a:t> και </a:t>
            </a:r>
            <a:r>
              <a:rPr lang="el-GR" dirty="0" err="1"/>
              <a:t>Β’βάθμιας</a:t>
            </a:r>
            <a:r>
              <a:rPr lang="el-GR" dirty="0"/>
              <a:t> Εκπαίδευσης, οι οποίες συνεργάζονται άμεσα με τις δομές μας για την ένταξη των </a:t>
            </a:r>
            <a:r>
              <a:rPr lang="el-GR" dirty="0" err="1"/>
              <a:t>ανηλικών</a:t>
            </a:r>
            <a:r>
              <a:rPr lang="el-GR" dirty="0"/>
              <a:t> στην εκπαίδευση</a:t>
            </a:r>
          </a:p>
          <a:p>
            <a:pPr lvl="0"/>
            <a:r>
              <a:rPr lang="el-GR" dirty="0"/>
              <a:t>Ο Δήμος Αλεξανδρούπολης, μέσω των κοινωνικών υπηρεσιών του (Κοινωνικό Ιατρείο, ΠΟΛΥΚΟΙΝΩΝΙΚΟ) στηρίζει τις δομές, ενώ σε συνεργασία με το Γραφείο Εθελοντισμού και τη Δημοτική Βιβλιοθήκη διοργανώνονται εκδηλώσεις με αποδέκτη την τοπική κοινωνία</a:t>
            </a:r>
          </a:p>
          <a:p>
            <a:pPr lvl="0"/>
            <a:r>
              <a:rPr lang="el-GR" dirty="0"/>
              <a:t>Η Αστυνομική Διεύθυνση Αλλοδαπών Αλεξανδρούπολης και το Περιφερειακό Γραφείο Ασύλου, ως αρμόδιοι φορείς για την παραλαβή των αιτήσεων ασύλου των ανηλίκων και τη διεκπεραίωση των διοικητικών διαδικασιών</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ΙΔΡΥΣΗ</a:t>
            </a:r>
            <a:br>
              <a:rPr lang="el-GR" dirty="0" smtClean="0"/>
            </a:br>
            <a:endParaRPr lang="el-GR" dirty="0"/>
          </a:p>
        </p:txBody>
      </p:sp>
      <p:sp>
        <p:nvSpPr>
          <p:cNvPr id="3" name="2 - Θέση περιεχομένου"/>
          <p:cNvSpPr>
            <a:spLocks noGrp="1"/>
          </p:cNvSpPr>
          <p:nvPr>
            <p:ph idx="1"/>
          </p:nvPr>
        </p:nvSpPr>
        <p:spPr/>
        <p:txBody>
          <a:bodyPr>
            <a:normAutofit fontScale="85000" lnSpcReduction="10000"/>
          </a:bodyPr>
          <a:lstStyle/>
          <a:p>
            <a:pPr>
              <a:buFont typeface="Wingdings" pitchFamily="2" charset="2"/>
              <a:buChar char="§"/>
            </a:pPr>
            <a:r>
              <a:rPr lang="el-GR" dirty="0" smtClean="0"/>
              <a:t>Μη κυβερνητική οργάνωση, εξειδικευμένη στην υποστήριξη και προστασία των ανηλίκων που μειονεκτούν κοινωνικά και στην οργάνωση υπηρεσιών για την βελτίωση των συνθηκών διαβίωσης κοινωνικά ευπαθών πληθυσμιακών ομάδων.</a:t>
            </a:r>
          </a:p>
          <a:p>
            <a:pPr>
              <a:buFont typeface="Wingdings" pitchFamily="2" charset="2"/>
              <a:buChar char="§"/>
            </a:pPr>
            <a:r>
              <a:rPr lang="el-GR" dirty="0" smtClean="0"/>
              <a:t>Ιδρύθηκε το 1992</a:t>
            </a:r>
          </a:p>
          <a:p>
            <a:pPr>
              <a:buFont typeface="Wingdings" pitchFamily="2" charset="2"/>
              <a:buChar char="§"/>
            </a:pPr>
            <a:r>
              <a:rPr lang="el-GR" dirty="0" smtClean="0"/>
              <a:t>Λειτουργεί σε</a:t>
            </a:r>
            <a:r>
              <a:rPr lang="en-US" dirty="0" smtClean="0"/>
              <a:t>:</a:t>
            </a:r>
            <a:r>
              <a:rPr lang="el-GR" dirty="0" smtClean="0"/>
              <a:t> Αθήνα, Θεσσαλονίκη, Βόλο</a:t>
            </a:r>
            <a:r>
              <a:rPr lang="en-US" dirty="0" smtClean="0"/>
              <a:t>, </a:t>
            </a:r>
            <a:r>
              <a:rPr lang="el-GR" dirty="0" smtClean="0"/>
              <a:t>Κοζάνη, Αλεξανδρούπολη</a:t>
            </a:r>
          </a:p>
          <a:p>
            <a:pPr>
              <a:buFont typeface="Wingdings" pitchFamily="2" charset="2"/>
              <a:buChar char="§"/>
            </a:pPr>
            <a:r>
              <a:rPr lang="el-GR" dirty="0" smtClean="0"/>
              <a:t>Η Δομή φιλοξενίας «Φρίξος» λειτουργεί στην Αλεξανδρούπολη από το 2012  και η «Έλλη» από το 2016.</a:t>
            </a:r>
          </a:p>
          <a:p>
            <a:pPr>
              <a:buFont typeface="Wingdings" pitchFamily="2" charset="2"/>
              <a:buChar char="§"/>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ΧΡΗΜΑΤΟΔΟΤΗΣΗ</a:t>
            </a:r>
            <a:endParaRPr lang="el-GR" dirty="0"/>
          </a:p>
        </p:txBody>
      </p:sp>
      <p:sp>
        <p:nvSpPr>
          <p:cNvPr id="3" name="2 - Θέση περιεχομένου"/>
          <p:cNvSpPr>
            <a:spLocks noGrp="1"/>
          </p:cNvSpPr>
          <p:nvPr>
            <p:ph idx="1"/>
          </p:nvPr>
        </p:nvSpPr>
        <p:spPr/>
        <p:txBody>
          <a:bodyPr>
            <a:normAutofit fontScale="92500"/>
          </a:bodyPr>
          <a:lstStyle/>
          <a:p>
            <a:r>
              <a:rPr lang="el-GR" dirty="0" smtClean="0"/>
              <a:t>Οι Δομές Φιλοξενίας Ασυνόδευτων Ανηλίκων </a:t>
            </a:r>
            <a:r>
              <a:rPr lang="el-GR" dirty="0" err="1" smtClean="0"/>
              <a:t>Άρσις</a:t>
            </a:r>
            <a:r>
              <a:rPr lang="el-GR" dirty="0" smtClean="0"/>
              <a:t> ΦΡΙΞΟΣ και ΕΛΛΗ στην Αλεξανδρούπολη από την 01/08/2017 λειτουργούν στα πλαίσια του έργου «Επιχορήγηση Ν.Π. ΑΡΣΙΣ ΚΟΙΝΩΝΙΚΗ ΟΡΓΑΝΩΣΗ ΥΠΟΣΤΗΡΙΞΗΣ ΝΕΩΝ για την υλοποίηση του έργου “ΜΕΤΟΙΚΟΣ”», με τη συγχρηματοδότηση της Ευρωπαϊκής Ένωσης στο πλαίσιο του Εθνικού Προγράμματος του Ταμείου Ασύλου, Μετανάστευσης και Ένταξης 2014-2020.</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ΕΝΔΙΑΜΕΣΟΣ ΣΤΑΘΜΟΣ</a:t>
            </a:r>
            <a:br>
              <a:rPr lang="el-GR" dirty="0" smtClean="0"/>
            </a:b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Η Ελλάδα, εξαιτίας της γεωγραφικής της θέσης αποτελεί ενδιάμεσο σταθμό ή τελικό προορισμό πολλών προσφύγων από χώρες της Μέσης Ανατολής και της Αφρικής. Το 27% των προσφύγων αυτών είναι ανήλικοι. Μάλιστα o ακριβής αριθμός τους ξεπερνά τις 270.000 και εξ αυτών τα 26.000 είναι ασυνόδευτα. Κατά προσέγγιση το 30% είναι από το Αφγανιστάν, το 24% από το Πακιστάν και το 18% από τη Συρία.</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ΔΥΝΑΜΙΚΟΤΗΤΑ </a:t>
            </a:r>
            <a:endParaRPr lang="el-GR" dirty="0"/>
          </a:p>
        </p:txBody>
      </p:sp>
      <p:sp>
        <p:nvSpPr>
          <p:cNvPr id="3" name="2 - Θέση περιεχομένου"/>
          <p:cNvSpPr>
            <a:spLocks noGrp="1"/>
          </p:cNvSpPr>
          <p:nvPr>
            <p:ph idx="1"/>
          </p:nvPr>
        </p:nvSpPr>
        <p:spPr/>
        <p:txBody>
          <a:bodyPr/>
          <a:lstStyle/>
          <a:p>
            <a:r>
              <a:rPr lang="el-GR" dirty="0" smtClean="0"/>
              <a:t>Είναι δυναμικότητας 24 κλινών</a:t>
            </a:r>
          </a:p>
          <a:p>
            <a:r>
              <a:rPr lang="el-GR" dirty="0" smtClean="0"/>
              <a:t>Η «Φρίξος» παρέχει ολοκληρωμένες υπηρεσίες φιλοξενίας και ψυχοκοινωνικής υποστήριξης σε ασυνόδευτους ανήλικους. </a:t>
            </a:r>
            <a:r>
              <a:rPr lang="el-GR" dirty="0"/>
              <a:t>Α</a:t>
            </a:r>
            <a:r>
              <a:rPr lang="el-GR" dirty="0" smtClean="0"/>
              <a:t>γόρια 5-12 ετών, Κορίτσια 5-18 ετών.</a:t>
            </a:r>
          </a:p>
          <a:p>
            <a:r>
              <a:rPr lang="el-GR" dirty="0" smtClean="0"/>
              <a:t>Η «Έλλη» σε αγόρια αποκλειστικά 12-18 ετών.</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ΣΤΟΧΟΙ</a:t>
            </a:r>
            <a:endParaRPr lang="el-GR" dirty="0"/>
          </a:p>
        </p:txBody>
      </p:sp>
      <p:sp>
        <p:nvSpPr>
          <p:cNvPr id="3" name="2 - Θέση περιεχομένου"/>
          <p:cNvSpPr>
            <a:spLocks noGrp="1"/>
          </p:cNvSpPr>
          <p:nvPr>
            <p:ph idx="1"/>
          </p:nvPr>
        </p:nvSpPr>
        <p:spPr/>
        <p:txBody>
          <a:bodyPr/>
          <a:lstStyle/>
          <a:p>
            <a:r>
              <a:rPr lang="el-GR" dirty="0" smtClean="0"/>
              <a:t>Η διασφάλιση των θεμελιωδών δικαιωμάτων των ασυνόδευτων ανηλίκων παιδιών</a:t>
            </a:r>
          </a:p>
          <a:p>
            <a:r>
              <a:rPr lang="el-GR" dirty="0" smtClean="0"/>
              <a:t>Η ασφαλής διαβίωση</a:t>
            </a:r>
          </a:p>
          <a:p>
            <a:r>
              <a:rPr lang="el-GR" dirty="0" smtClean="0"/>
              <a:t>Η ένταξη και διασύνδεση με την τοπική κοινότητα</a:t>
            </a:r>
          </a:p>
          <a:p>
            <a:pPr>
              <a:buNone/>
            </a:pP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ΡΟΛΟΣ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Ανεύρεση οικογενειακού περιβάλλοντος</a:t>
            </a:r>
          </a:p>
          <a:p>
            <a:r>
              <a:rPr lang="el-GR" dirty="0" smtClean="0"/>
              <a:t>Προώθηση των νομικών και διοικητικών διαδικασιών για την επίτευξη της οικογενειακής επανένωσης των παιδιών με τους γονείς τους ή τους πλησιέστερους συγγενείς τους.</a:t>
            </a:r>
          </a:p>
          <a:p>
            <a:r>
              <a:rPr lang="el-GR" dirty="0" smtClean="0"/>
              <a:t>Μέχρι την πραγματοποίηση της διαδικασίας, η </a:t>
            </a:r>
            <a:r>
              <a:rPr lang="el-GR" dirty="0" err="1" smtClean="0"/>
              <a:t>Άρσις</a:t>
            </a:r>
            <a:r>
              <a:rPr lang="el-GR" dirty="0" smtClean="0"/>
              <a:t> προστατεύει τα δικαιώματα του παιδιού,</a:t>
            </a:r>
          </a:p>
          <a:p>
            <a:r>
              <a:rPr lang="el-GR" dirty="0" smtClean="0"/>
              <a:t>Υποστηρίζει τη φυσιολογική ψυχοσυναισθηματική ανάπτυξη</a:t>
            </a:r>
          </a:p>
          <a:p>
            <a:r>
              <a:rPr lang="el-GR" dirty="0" smtClean="0"/>
              <a:t>Διευκολύνει τη κοινωνική ένταξη</a:t>
            </a:r>
          </a:p>
          <a:p>
            <a:r>
              <a:rPr lang="el-GR" dirty="0" smtClean="0"/>
              <a:t>Αμβλύνει τις συνέπειες αποχωρισμού από τους γονείς</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ΥΠΗΡΕΣΙΕΣ</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Κάλυψη βασικών αναγκών(τροφή, στέγη, ενδυμασία) και παροχή πρώτων ειδών ανάγκης.</a:t>
            </a:r>
          </a:p>
          <a:p>
            <a:r>
              <a:rPr lang="el-GR" dirty="0" smtClean="0"/>
              <a:t>Συνεντεύξεις, κοινωνική έρευνα, ανεύρεση οικογενειακού περιβάλλοντος και επαφή-διασύνδεση και οικογενειακή επανένωση</a:t>
            </a:r>
          </a:p>
          <a:p>
            <a:r>
              <a:rPr lang="el-GR" dirty="0" smtClean="0"/>
              <a:t>Συμβουλευτική και ψυχολογική στήριξη</a:t>
            </a:r>
          </a:p>
          <a:p>
            <a:r>
              <a:rPr lang="el-GR" dirty="0" smtClean="0"/>
              <a:t>Νομική συμβουλευτική, πληροφόρηση, διασύνδεση με φορείς για τη διεξαγωγή νομικών διαδικασιών</a:t>
            </a:r>
          </a:p>
          <a:p>
            <a:r>
              <a:rPr lang="el-GR" dirty="0" smtClean="0"/>
              <a:t>Πρωτοβάθμια υγειονομική περίθαλψη σε συνεργασία με τις τοπικές νοσοκομειακές μονάδες</a:t>
            </a:r>
          </a:p>
          <a:p>
            <a:r>
              <a:rPr lang="el-GR" dirty="0" smtClean="0"/>
              <a:t>Εκμάθηση ελληνικής γλώσσας</a:t>
            </a:r>
          </a:p>
          <a:p>
            <a:endParaRPr lang="el-G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ΥΠΗΡΕΣΙΕΣ</a:t>
            </a:r>
            <a:endParaRPr lang="el-GR" dirty="0"/>
          </a:p>
        </p:txBody>
      </p:sp>
      <p:sp>
        <p:nvSpPr>
          <p:cNvPr id="3" name="2 - Θέση περιεχομένου"/>
          <p:cNvSpPr>
            <a:spLocks noGrp="1"/>
          </p:cNvSpPr>
          <p:nvPr>
            <p:ph idx="1"/>
          </p:nvPr>
        </p:nvSpPr>
        <p:spPr/>
        <p:txBody>
          <a:bodyPr/>
          <a:lstStyle/>
          <a:p>
            <a:r>
              <a:rPr lang="el-GR" dirty="0" smtClean="0"/>
              <a:t>Ένταξη στην εκπαίδευση ή σε άλλες εκπαιδευτικές δραστηριότητες</a:t>
            </a:r>
          </a:p>
          <a:p>
            <a:r>
              <a:rPr lang="el-GR" dirty="0" smtClean="0"/>
              <a:t>Οργάνωση δραστηριοτήτων επιμόρφωσης και ψυχαγωγίας, δημιουργικής απασχόλησης και κοινωνικοποίησης</a:t>
            </a:r>
          </a:p>
          <a:p>
            <a:r>
              <a:rPr lang="el-GR" dirty="0" smtClean="0"/>
              <a:t>Συμμετοχή σε δράσεις της τοπικής κοινότητας με στόχο την ένταξη των παιδιών σε αυτήν.</a:t>
            </a: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520</Words>
  <Application>Microsoft Office PowerPoint</Application>
  <PresentationFormat>Προβολή στην οθόνη (4:3)</PresentationFormat>
  <Paragraphs>46</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Θέμα του Office</vt:lpstr>
      <vt:lpstr>     ΑΡΣΙΣ ΚΟΙΝΩΝΙΚΗ ΟΡΓΑΝΩΣΗ ΥΠΟΣΤΗΡΙΞΗΣ ΝΕΩΝ(Κ.Ο.Υ.Ν.)</vt:lpstr>
      <vt:lpstr>ΙΔΡΥΣΗ </vt:lpstr>
      <vt:lpstr>ΧΡΗΜΑΤΟΔΟΤΗΣΗ</vt:lpstr>
      <vt:lpstr>ΕΝΔΙΑΜΕΣΟΣ ΣΤΑΘΜΟΣ </vt:lpstr>
      <vt:lpstr>ΔΥΝΑΜΙΚΟΤΗΤΑ </vt:lpstr>
      <vt:lpstr>ΣΤΟΧΟΙ</vt:lpstr>
      <vt:lpstr>ΡΟΛΟΣ  </vt:lpstr>
      <vt:lpstr>ΥΠΗΡΕΣΙΕΣ</vt:lpstr>
      <vt:lpstr>ΥΠΗΡΕΣΙΕΣ</vt:lpstr>
      <vt:lpstr>ΣΥΝΕΡΓΑΣΙΜΟΙ ΦΟΡΕΙΣ</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ΑΡΣΙΣ ΚΟΙΝΩΝΙΚΗ ΟΡΓΑΝΩΣΗ ΥΠΟΣΤΗΡΙΞΗΣ ΝΕΩΝ(Κ.Ο.Υ.Ν.)</dc:title>
  <dc:creator>User-PC</dc:creator>
  <cp:lastModifiedBy>User-PC</cp:lastModifiedBy>
  <cp:revision>21</cp:revision>
  <dcterms:created xsi:type="dcterms:W3CDTF">2019-04-23T09:14:54Z</dcterms:created>
  <dcterms:modified xsi:type="dcterms:W3CDTF">2019-04-24T11:52:27Z</dcterms:modified>
</cp:coreProperties>
</file>