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1" r:id="rId1"/>
  </p:sldMasterIdLst>
  <p:sldIdLst>
    <p:sldId id="279"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7220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5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EEF5BB5F-8507-4D2E-BBBC-6B89906B39BB}" type="datetimeFigureOut">
              <a:rPr lang="el-GR" smtClean="0"/>
              <a:t>15/2/2022</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3235835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EEF5BB5F-8507-4D2E-BBBC-6B89906B39BB}" type="datetimeFigureOut">
              <a:rPr lang="el-GR" smtClean="0"/>
              <a:t>15/2/2022</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2676091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EEF5BB5F-8507-4D2E-BBBC-6B89906B39BB}" type="datetimeFigureOut">
              <a:rPr lang="el-GR" smtClean="0"/>
              <a:t>15/2/2022</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A6DC8F4-5516-4D12-9974-BB9573C032FD}"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28414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EF5BB5F-8507-4D2E-BBBC-6B89906B39BB}" type="datetimeFigureOut">
              <a:rPr lang="el-GR" smtClean="0"/>
              <a:t>15/2/2022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292348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EF5BB5F-8507-4D2E-BBBC-6B89906B39BB}" type="datetimeFigureOut">
              <a:rPr lang="el-GR" smtClean="0"/>
              <a:t>15/2/2022</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6DC8F4-5516-4D12-9974-BB9573C032FD}"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53350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EF5BB5F-8507-4D2E-BBBC-6B89906B39BB}" type="datetimeFigureOut">
              <a:rPr lang="el-GR" smtClean="0"/>
              <a:t>15/2/2022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529686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EF5BB5F-8507-4D2E-BBBC-6B89906B39BB}" type="datetimeFigureOut">
              <a:rPr lang="el-GR" smtClean="0"/>
              <a:t>15/2/2022</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1420920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EF5BB5F-8507-4D2E-BBBC-6B89906B39BB}" type="datetimeFigureOut">
              <a:rPr lang="el-GR" smtClean="0"/>
              <a:t>15/2/2022</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3697646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EF5BB5F-8507-4D2E-BBBC-6B89906B39BB}" type="datetimeFigureOut">
              <a:rPr lang="el-GR" smtClean="0"/>
              <a:t>15/2/2022</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2909643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EEF5BB5F-8507-4D2E-BBBC-6B89906B39BB}" type="datetimeFigureOut">
              <a:rPr lang="el-GR" smtClean="0"/>
              <a:t>15/2/2022</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3336603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EEF5BB5F-8507-4D2E-BBBC-6B89906B39BB}" type="datetimeFigureOut">
              <a:rPr lang="el-GR" smtClean="0"/>
              <a:t>15/2/2022</a:t>
            </a:fld>
            <a:endParaRPr lang="el-GR"/>
          </a:p>
        </p:txBody>
      </p:sp>
      <p:sp>
        <p:nvSpPr>
          <p:cNvPr id="6" name="Footer Placeholder 5"/>
          <p:cNvSpPr>
            <a:spLocks noGrp="1"/>
          </p:cNvSpPr>
          <p:nvPr>
            <p:ph type="ftr" sz="quarter" idx="11"/>
          </p:nvPr>
        </p:nvSpPr>
        <p:spPr/>
        <p:txBody>
          <a:bodyPr/>
          <a:lstStyle/>
          <a:p>
            <a:endParaRPr lang="el-G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3129416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EEF5BB5F-8507-4D2E-BBBC-6B89906B39BB}" type="datetimeFigureOut">
              <a:rPr lang="el-GR" smtClean="0"/>
              <a:t>15/2/2022</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275066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EEF5BB5F-8507-4D2E-BBBC-6B89906B39BB}" type="datetimeFigureOut">
              <a:rPr lang="el-GR" smtClean="0"/>
              <a:t>15/2/2022</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3101952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F5BB5F-8507-4D2E-BBBC-6B89906B39BB}" type="datetimeFigureOut">
              <a:rPr lang="el-GR" smtClean="0"/>
              <a:t>15/2/2022</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2696655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EF5BB5F-8507-4D2E-BBBC-6B89906B39BB}" type="datetimeFigureOut">
              <a:rPr lang="el-GR" smtClean="0"/>
              <a:t>15/2/2022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3945053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EEF5BB5F-8507-4D2E-BBBC-6B89906B39BB}" type="datetimeFigureOut">
              <a:rPr lang="el-GR" smtClean="0"/>
              <a:t>15/2/2022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A6DC8F4-5516-4D12-9974-BB9573C032FD}" type="slidenum">
              <a:rPr lang="el-GR" smtClean="0"/>
              <a:t>‹#›</a:t>
            </a:fld>
            <a:endParaRPr lang="el-GR"/>
          </a:p>
        </p:txBody>
      </p:sp>
    </p:spTree>
    <p:extLst>
      <p:ext uri="{BB962C8B-B14F-4D97-AF65-F5344CB8AC3E}">
        <p14:creationId xmlns:p14="http://schemas.microsoft.com/office/powerpoint/2010/main" val="2963571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EF5BB5F-8507-4D2E-BBBC-6B89906B39BB}" type="datetimeFigureOut">
              <a:rPr lang="el-GR" smtClean="0"/>
              <a:t>15/2/2022</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A6DC8F4-5516-4D12-9974-BB9573C032FD}" type="slidenum">
              <a:rPr lang="el-GR" smtClean="0"/>
              <a:t>‹#›</a:t>
            </a:fld>
            <a:endParaRPr lang="el-GR"/>
          </a:p>
        </p:txBody>
      </p:sp>
    </p:spTree>
    <p:extLst>
      <p:ext uri="{BB962C8B-B14F-4D97-AF65-F5344CB8AC3E}">
        <p14:creationId xmlns:p14="http://schemas.microsoft.com/office/powerpoint/2010/main" val="4150613433"/>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AE7C01D-50AA-4603-BA9F-329CD13427E6}"/>
              </a:ext>
            </a:extLst>
          </p:cNvPr>
          <p:cNvSpPr>
            <a:spLocks noGrp="1"/>
          </p:cNvSpPr>
          <p:nvPr>
            <p:ph type="ctrTitle"/>
          </p:nvPr>
        </p:nvSpPr>
        <p:spPr/>
        <p:txBody>
          <a:bodyPr>
            <a:normAutofit fontScale="90000"/>
          </a:bodyPr>
          <a:lstStyle/>
          <a:p>
            <a:r>
              <a:rPr lang="en-US" dirty="0">
                <a:latin typeface="Arial Black" panose="020B0A04020102020204" pitchFamily="34" charset="0"/>
              </a:rPr>
              <a:t>Sigmund Freud</a:t>
            </a:r>
            <a:br>
              <a:rPr lang="en-US" dirty="0">
                <a:latin typeface="Arial Black" panose="020B0A04020102020204" pitchFamily="34" charset="0"/>
              </a:rPr>
            </a:br>
            <a:r>
              <a:rPr lang="el-GR" dirty="0">
                <a:latin typeface="Arial Black" panose="020B0A04020102020204" pitchFamily="34" charset="0"/>
              </a:rPr>
              <a:t>Αναστολή , σύμπτωμα και άγχος</a:t>
            </a:r>
          </a:p>
        </p:txBody>
      </p:sp>
      <p:sp>
        <p:nvSpPr>
          <p:cNvPr id="3" name="Υπότιτλος 2">
            <a:extLst>
              <a:ext uri="{FF2B5EF4-FFF2-40B4-BE49-F238E27FC236}">
                <a16:creationId xmlns:a16="http://schemas.microsoft.com/office/drawing/2014/main" xmlns="" id="{332E1AEC-83BA-47D6-98B3-1FDE9D470D66}"/>
              </a:ext>
            </a:extLst>
          </p:cNvPr>
          <p:cNvSpPr>
            <a:spLocks noGrp="1"/>
          </p:cNvSpPr>
          <p:nvPr>
            <p:ph type="subTitle" idx="1"/>
          </p:nvPr>
        </p:nvSpPr>
        <p:spPr>
          <a:xfrm>
            <a:off x="1066674" y="4093730"/>
            <a:ext cx="10572000" cy="1961972"/>
          </a:xfrm>
        </p:spPr>
        <p:txBody>
          <a:bodyPr>
            <a:noAutofit/>
          </a:bodyPr>
          <a:lstStyle/>
          <a:p>
            <a:pPr algn="r"/>
            <a:r>
              <a:rPr lang="el-GR" sz="1600" dirty="0">
                <a:latin typeface="Arial Black" panose="020B0A04020102020204" pitchFamily="34" charset="0"/>
              </a:rPr>
              <a:t>Ελευθερία Λαμπροπούλου</a:t>
            </a:r>
          </a:p>
          <a:p>
            <a:pPr algn="r"/>
            <a:r>
              <a:rPr lang="el-GR" sz="1600" dirty="0" err="1">
                <a:latin typeface="Arial Black" panose="020B0A04020102020204" pitchFamily="34" charset="0"/>
              </a:rPr>
              <a:t>Κατσαμπέρη</a:t>
            </a:r>
            <a:r>
              <a:rPr lang="el-GR" sz="1600" dirty="0">
                <a:latin typeface="Arial Black" panose="020B0A04020102020204" pitchFamily="34" charset="0"/>
              </a:rPr>
              <a:t> Μαρία</a:t>
            </a:r>
          </a:p>
          <a:p>
            <a:pPr algn="r"/>
            <a:r>
              <a:rPr lang="el-GR" sz="1600" dirty="0" err="1">
                <a:latin typeface="Arial Black" panose="020B0A04020102020204" pitchFamily="34" charset="0"/>
              </a:rPr>
              <a:t>Δουρδουρα</a:t>
            </a:r>
            <a:r>
              <a:rPr lang="el-GR" sz="1600" dirty="0">
                <a:latin typeface="Arial Black" panose="020B0A04020102020204" pitchFamily="34" charset="0"/>
              </a:rPr>
              <a:t> </a:t>
            </a:r>
            <a:r>
              <a:rPr lang="el-GR" sz="1600" dirty="0" err="1">
                <a:latin typeface="Arial Black" panose="020B0A04020102020204" pitchFamily="34" charset="0"/>
              </a:rPr>
              <a:t>Χρυσα</a:t>
            </a:r>
            <a:endParaRPr lang="el-GR" sz="1600" dirty="0">
              <a:latin typeface="Arial Black" panose="020B0A04020102020204" pitchFamily="34" charset="0"/>
            </a:endParaRPr>
          </a:p>
          <a:p>
            <a:r>
              <a:rPr lang="el-GR" sz="1600" dirty="0">
                <a:latin typeface="Arial Black" panose="020B0A04020102020204" pitchFamily="34" charset="0"/>
              </a:rPr>
              <a:t>Φεβρουάριος 2022</a:t>
            </a:r>
          </a:p>
        </p:txBody>
      </p:sp>
      <p:pic>
        <p:nvPicPr>
          <p:cNvPr id="5" name="Εικόνα 4">
            <a:extLst>
              <a:ext uri="{FF2B5EF4-FFF2-40B4-BE49-F238E27FC236}">
                <a16:creationId xmlns:a16="http://schemas.microsoft.com/office/drawing/2014/main" xmlns="" id="{EF686BC0-9CAA-468A-A9FE-71C5AFE0B4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701" y="334604"/>
            <a:ext cx="2143125" cy="2143125"/>
          </a:xfrm>
          <a:prstGeom prst="rect">
            <a:avLst/>
          </a:prstGeom>
        </p:spPr>
      </p:pic>
    </p:spTree>
    <p:extLst>
      <p:ext uri="{BB962C8B-B14F-4D97-AF65-F5344CB8AC3E}">
        <p14:creationId xmlns:p14="http://schemas.microsoft.com/office/powerpoint/2010/main" val="3302237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pPr algn="just"/>
            <a:r>
              <a:rPr lang="el-GR" dirty="0" smtClean="0">
                <a:solidFill>
                  <a:schemeClr val="tx1"/>
                </a:solidFill>
                <a:latin typeface="Times New Roman" panose="02020603050405020304" pitchFamily="18" charset="0"/>
                <a:cs typeface="Times New Roman" panose="02020603050405020304" pitchFamily="18" charset="0"/>
              </a:rPr>
              <a:t>Θεωρεί αδικαιολόγητο να δεχθούμε ότι σε κάθε ξέσπασμα άγχους  συμβαίνει κάτι στην ψυχική ζωή που αναλογεί σε αναπαραγωγή της γέννησης.</a:t>
            </a:r>
          </a:p>
          <a:p>
            <a:pPr algn="just"/>
            <a:r>
              <a:rPr lang="el-GR" dirty="0" smtClean="0">
                <a:solidFill>
                  <a:schemeClr val="tx1"/>
                </a:solidFill>
                <a:latin typeface="Times New Roman" panose="02020603050405020304" pitchFamily="18" charset="0"/>
                <a:cs typeface="Times New Roman" panose="02020603050405020304" pitchFamily="18" charset="0"/>
              </a:rPr>
              <a:t>Οι περισσότερες απωθήσεις που αντιμετωπίζονται κατά τη θεραπευτική εργασία αποτελούν περιπτώσεις εκ των υστέρων αποβολής.</a:t>
            </a:r>
          </a:p>
          <a:p>
            <a:pPr algn="just"/>
            <a:r>
              <a:rPr lang="el-GR" dirty="0" smtClean="0">
                <a:solidFill>
                  <a:schemeClr val="tx1"/>
                </a:solidFill>
                <a:latin typeface="Times New Roman" panose="02020603050405020304" pitchFamily="18" charset="0"/>
                <a:cs typeface="Times New Roman" panose="02020603050405020304" pitchFamily="18" charset="0"/>
              </a:rPr>
              <a:t>Δεν μπορεί να αποφανθεί  ο </a:t>
            </a:r>
            <a:r>
              <a:rPr lang="en-US" dirty="0" smtClean="0">
                <a:solidFill>
                  <a:schemeClr val="tx1"/>
                </a:solidFill>
                <a:latin typeface="Times New Roman" panose="02020603050405020304" pitchFamily="18" charset="0"/>
                <a:cs typeface="Times New Roman" panose="02020603050405020304" pitchFamily="18" charset="0"/>
              </a:rPr>
              <a:t>Freud</a:t>
            </a:r>
            <a:r>
              <a:rPr lang="el-GR" dirty="0" smtClean="0">
                <a:solidFill>
                  <a:schemeClr val="tx1"/>
                </a:solidFill>
                <a:latin typeface="Times New Roman" panose="02020603050405020304" pitchFamily="18" charset="0"/>
                <a:cs typeface="Times New Roman" panose="02020603050405020304" pitchFamily="18" charset="0"/>
              </a:rPr>
              <a:t> αν η εμφάνιση του Υπερεγώ είναι εκείνη που δημιουργεί όριο μεταξύ της αρχέγονης απώθησης και της εκ των υστέρων αποβολής. Τα πρώτα πολύ έντονα ξεσπάσματα άγχους συμβαίνουν πριν την εμφάνιση του Υπερεγώ.</a:t>
            </a:r>
          </a:p>
          <a:p>
            <a:pPr algn="just"/>
            <a:r>
              <a:rPr lang="el-GR" dirty="0" smtClean="0">
                <a:solidFill>
                  <a:schemeClr val="tx1"/>
                </a:solidFill>
                <a:latin typeface="Times New Roman" panose="02020603050405020304" pitchFamily="18" charset="0"/>
                <a:cs typeface="Times New Roman" panose="02020603050405020304" pitchFamily="18" charset="0"/>
              </a:rPr>
              <a:t>Οι απωθήσεις εμφανίζονται σε δύο διαφορετικές καταστάσεις :</a:t>
            </a:r>
          </a:p>
          <a:p>
            <a:pPr algn="just"/>
            <a:r>
              <a:rPr lang="el-GR" dirty="0" smtClean="0">
                <a:solidFill>
                  <a:schemeClr val="tx1"/>
                </a:solidFill>
                <a:latin typeface="Times New Roman" panose="02020603050405020304" pitchFamily="18" charset="0"/>
                <a:cs typeface="Times New Roman" panose="02020603050405020304" pitchFamily="18" charset="0"/>
              </a:rPr>
              <a:t> </a:t>
            </a:r>
            <a:r>
              <a:rPr lang="el-GR" dirty="0" smtClean="0">
                <a:solidFill>
                  <a:schemeClr val="accent1"/>
                </a:solidFill>
                <a:latin typeface="Times New Roman" panose="02020603050405020304" pitchFamily="18" charset="0"/>
                <a:cs typeface="Times New Roman" panose="02020603050405020304" pitchFamily="18" charset="0"/>
              </a:rPr>
              <a:t>α. όταν ένα δυσάρεστο </a:t>
            </a:r>
            <a:r>
              <a:rPr lang="el-GR" dirty="0" err="1" smtClean="0">
                <a:solidFill>
                  <a:schemeClr val="accent1"/>
                </a:solidFill>
                <a:latin typeface="Times New Roman" panose="02020603050405020304" pitchFamily="18" charset="0"/>
                <a:cs typeface="Times New Roman" panose="02020603050405020304" pitchFamily="18" charset="0"/>
              </a:rPr>
              <a:t>ορμικό</a:t>
            </a:r>
            <a:r>
              <a:rPr lang="el-GR" dirty="0" smtClean="0">
                <a:solidFill>
                  <a:schemeClr val="accent1"/>
                </a:solidFill>
                <a:latin typeface="Times New Roman" panose="02020603050405020304" pitchFamily="18" charset="0"/>
                <a:cs typeface="Times New Roman" panose="02020603050405020304" pitchFamily="18" charset="0"/>
              </a:rPr>
              <a:t> αίσθημα αφυπνίζεται από κάποια εξωτερική αντίληψη </a:t>
            </a:r>
          </a:p>
          <a:p>
            <a:pPr algn="just"/>
            <a:r>
              <a:rPr lang="el-GR" dirty="0">
                <a:solidFill>
                  <a:schemeClr val="accent6">
                    <a:lumMod val="50000"/>
                  </a:schemeClr>
                </a:solidFill>
                <a:latin typeface="Times New Roman" panose="02020603050405020304" pitchFamily="18" charset="0"/>
                <a:cs typeface="Times New Roman" panose="02020603050405020304" pitchFamily="18" charset="0"/>
              </a:rPr>
              <a:t> </a:t>
            </a:r>
            <a:r>
              <a:rPr lang="el-GR" dirty="0" smtClean="0">
                <a:solidFill>
                  <a:schemeClr val="accent6">
                    <a:lumMod val="50000"/>
                  </a:schemeClr>
                </a:solidFill>
                <a:latin typeface="Times New Roman" panose="02020603050405020304" pitchFamily="18" charset="0"/>
                <a:cs typeface="Times New Roman" panose="02020603050405020304" pitchFamily="18" charset="0"/>
              </a:rPr>
              <a:t>β. όταν εμφανίζεται στο εσωτερικό χωρίς καμία τέτοια αφορμή.</a:t>
            </a:r>
          </a:p>
          <a:p>
            <a:pPr algn="just"/>
            <a:r>
              <a:rPr lang="el-GR" dirty="0" smtClean="0">
                <a:solidFill>
                  <a:schemeClr val="accent1"/>
                </a:solidFill>
                <a:latin typeface="Times New Roman" panose="02020603050405020304" pitchFamily="18" charset="0"/>
                <a:cs typeface="Times New Roman" panose="02020603050405020304" pitchFamily="18" charset="0"/>
              </a:rPr>
              <a:t>Το σύμπτωμα  </a:t>
            </a:r>
            <a:r>
              <a:rPr lang="el-GR" dirty="0" smtClean="0">
                <a:solidFill>
                  <a:schemeClr val="tx1"/>
                </a:solidFill>
                <a:latin typeface="Times New Roman" panose="02020603050405020304" pitchFamily="18" charset="0"/>
                <a:cs typeface="Times New Roman" panose="02020603050405020304" pitchFamily="18" charset="0"/>
              </a:rPr>
              <a:t>δημιουργείται από ένα </a:t>
            </a:r>
            <a:r>
              <a:rPr lang="el-GR" dirty="0" err="1" smtClean="0">
                <a:solidFill>
                  <a:schemeClr val="tx1"/>
                </a:solidFill>
                <a:latin typeface="Times New Roman" panose="02020603050405020304" pitchFamily="18" charset="0"/>
                <a:cs typeface="Times New Roman" panose="02020603050405020304" pitchFamily="18" charset="0"/>
              </a:rPr>
              <a:t>ορμικό</a:t>
            </a:r>
            <a:r>
              <a:rPr lang="el-GR" dirty="0" smtClean="0">
                <a:solidFill>
                  <a:schemeClr val="tx1"/>
                </a:solidFill>
                <a:latin typeface="Times New Roman" panose="02020603050405020304" pitchFamily="18" charset="0"/>
                <a:cs typeface="Times New Roman" panose="02020603050405020304" pitchFamily="18" charset="0"/>
              </a:rPr>
              <a:t> συναίσθημα που επηρεάστηκε αρνητικά από την απώθηση. Όταν η απώθηση επιτυγχάνει την πλήρη καταστολή του </a:t>
            </a:r>
            <a:r>
              <a:rPr lang="el-GR" dirty="0" err="1" smtClean="0">
                <a:solidFill>
                  <a:schemeClr val="tx1"/>
                </a:solidFill>
                <a:latin typeface="Times New Roman" panose="02020603050405020304" pitchFamily="18" charset="0"/>
                <a:cs typeface="Times New Roman" panose="02020603050405020304" pitchFamily="18" charset="0"/>
              </a:rPr>
              <a:t>ορμικού</a:t>
            </a:r>
            <a:r>
              <a:rPr lang="el-GR" dirty="0" smtClean="0">
                <a:solidFill>
                  <a:schemeClr val="tx1"/>
                </a:solidFill>
                <a:latin typeface="Times New Roman" panose="02020603050405020304" pitchFamily="18" charset="0"/>
                <a:cs typeface="Times New Roman" panose="02020603050405020304" pitchFamily="18" charset="0"/>
              </a:rPr>
              <a:t> αισθήματος δεν μαθαίνουμε πως συμβαίνει αυτό. Το μαθαίνουμε μόνο στις περιπτώσεις που έχουμε αποτυχία της απώθησης σε μικρό ή μεγάλο βαθμό.</a:t>
            </a:r>
            <a:endParaRPr lang="el-GR" dirty="0" smtClean="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3239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pPr algn="just"/>
            <a:r>
              <a:rPr lang="el-GR" dirty="0" smtClean="0">
                <a:solidFill>
                  <a:schemeClr val="tx1"/>
                </a:solidFill>
                <a:latin typeface="Times New Roman" panose="02020603050405020304" pitchFamily="18" charset="0"/>
                <a:cs typeface="Times New Roman" panose="02020603050405020304" pitchFamily="18" charset="0"/>
              </a:rPr>
              <a:t>Το </a:t>
            </a:r>
            <a:r>
              <a:rPr lang="el-GR" dirty="0" err="1" smtClean="0">
                <a:solidFill>
                  <a:schemeClr val="tx1"/>
                </a:solidFill>
                <a:latin typeface="Times New Roman" panose="02020603050405020304" pitchFamily="18" charset="0"/>
                <a:cs typeface="Times New Roman" panose="02020603050405020304" pitchFamily="18" charset="0"/>
              </a:rPr>
              <a:t>ορμικό</a:t>
            </a:r>
            <a:r>
              <a:rPr lang="el-GR" dirty="0" smtClean="0">
                <a:solidFill>
                  <a:schemeClr val="tx1"/>
                </a:solidFill>
                <a:latin typeface="Times New Roman" panose="02020603050405020304" pitchFamily="18" charset="0"/>
                <a:cs typeface="Times New Roman" panose="02020603050405020304" pitchFamily="18" charset="0"/>
              </a:rPr>
              <a:t> αίσθημα βρήκε είναι εξαιρετικά ισχνό, </a:t>
            </a:r>
            <a:r>
              <a:rPr lang="el-GR" dirty="0" err="1" smtClean="0">
                <a:solidFill>
                  <a:schemeClr val="tx1"/>
                </a:solidFill>
                <a:latin typeface="Times New Roman" panose="02020603050405020304" pitchFamily="18" charset="0"/>
                <a:cs typeface="Times New Roman" panose="02020603050405020304" pitchFamily="18" charset="0"/>
              </a:rPr>
              <a:t>μετατεθιμένο</a:t>
            </a:r>
            <a:r>
              <a:rPr lang="el-GR" dirty="0" smtClean="0">
                <a:solidFill>
                  <a:schemeClr val="tx1"/>
                </a:solidFill>
                <a:latin typeface="Times New Roman" panose="02020603050405020304" pitchFamily="18" charset="0"/>
                <a:cs typeface="Times New Roman" panose="02020603050405020304" pitchFamily="18" charset="0"/>
              </a:rPr>
              <a:t> και ανεσταλμένο και δεν αναγνωρίζεται πλέον ως ικανοποίηση. Όταν ολοκληρώνεται δε δημιουργείται καμία αίσθηση ηδονής και η ολοκλήρωση αυτή λαμβάνει το χαρακτήρα του ψυχαναγκασμού.</a:t>
            </a:r>
          </a:p>
          <a:p>
            <a:pPr algn="just"/>
            <a:r>
              <a:rPr lang="el-GR" dirty="0" smtClean="0">
                <a:solidFill>
                  <a:schemeClr val="tx1"/>
                </a:solidFill>
                <a:latin typeface="Times New Roman" panose="02020603050405020304" pitchFamily="18" charset="0"/>
                <a:cs typeface="Times New Roman" panose="02020603050405020304" pitchFamily="18" charset="0"/>
              </a:rPr>
              <a:t>Η διαδικασία της υποκατάστασης παρεμποδίζεται, δεν της επιτρέπεται να μετατραπεί σε πράξη, γιατί στην απώθηση το Εγώ δρα  υπό την επιρροή της εξωτερικής πραγματικότητας και αποκλείει την επίδραση της διαδικασίας υποκατάστασης σ’ αυτήν την πραγματικότητα.</a:t>
            </a:r>
          </a:p>
          <a:p>
            <a:pPr algn="just"/>
            <a:r>
              <a:rPr lang="el-GR" dirty="0" smtClean="0">
                <a:solidFill>
                  <a:schemeClr val="tx1"/>
                </a:solidFill>
                <a:latin typeface="Times New Roman" panose="02020603050405020304" pitchFamily="18" charset="0"/>
                <a:cs typeface="Times New Roman" panose="02020603050405020304" pitchFamily="18" charset="0"/>
              </a:rPr>
              <a:t>Όπως το Εγώ ελέγχει το δρόμο προς την πράξη όσον αφορά τον εξωτερικό κόσμο, έτσι ελέγχει και την πρόσβαση στην </a:t>
            </a:r>
            <a:r>
              <a:rPr lang="el-GR" dirty="0" err="1" smtClean="0">
                <a:solidFill>
                  <a:schemeClr val="tx1"/>
                </a:solidFill>
                <a:latin typeface="Times New Roman" panose="02020603050405020304" pitchFamily="18" charset="0"/>
                <a:cs typeface="Times New Roman" panose="02020603050405020304" pitchFamily="18" charset="0"/>
              </a:rPr>
              <a:t>συνείδηση.Ο</a:t>
            </a:r>
            <a:r>
              <a:rPr lang="el-GR" dirty="0" smtClean="0">
                <a:solidFill>
                  <a:schemeClr val="tx1"/>
                </a:solidFill>
                <a:latin typeface="Times New Roman" panose="02020603050405020304" pitchFamily="18" charset="0"/>
                <a:cs typeface="Times New Roman" panose="02020603050405020304" pitchFamily="18" charset="0"/>
              </a:rPr>
              <a:t> ψυχικός εκπρόσωπος  της </a:t>
            </a:r>
            <a:r>
              <a:rPr lang="el-GR" dirty="0" err="1" smtClean="0">
                <a:solidFill>
                  <a:schemeClr val="tx1"/>
                </a:solidFill>
                <a:latin typeface="Times New Roman" panose="02020603050405020304" pitchFamily="18" charset="0"/>
                <a:cs typeface="Times New Roman" panose="02020603050405020304" pitchFamily="18" charset="0"/>
              </a:rPr>
              <a:t>ενόρμησης</a:t>
            </a:r>
            <a:r>
              <a:rPr lang="el-GR" dirty="0" smtClean="0">
                <a:solidFill>
                  <a:schemeClr val="tx1"/>
                </a:solidFill>
                <a:latin typeface="Times New Roman" panose="02020603050405020304" pitchFamily="18" charset="0"/>
                <a:cs typeface="Times New Roman" panose="02020603050405020304" pitchFamily="18" charset="0"/>
              </a:rPr>
              <a:t> αισθάνεται τη μία πλευρά της εκδήλωσης της δύναμης του. Το ίδιο το </a:t>
            </a:r>
            <a:r>
              <a:rPr lang="el-GR" dirty="0" err="1" smtClean="0">
                <a:solidFill>
                  <a:schemeClr val="tx1"/>
                </a:solidFill>
                <a:latin typeface="Times New Roman" panose="02020603050405020304" pitchFamily="18" charset="0"/>
                <a:cs typeface="Times New Roman" panose="02020603050405020304" pitchFamily="18" charset="0"/>
              </a:rPr>
              <a:t>ορμικό</a:t>
            </a:r>
            <a:r>
              <a:rPr lang="el-GR" dirty="0" smtClean="0">
                <a:solidFill>
                  <a:schemeClr val="tx1"/>
                </a:solidFill>
                <a:latin typeface="Times New Roman" panose="02020603050405020304" pitchFamily="18" charset="0"/>
                <a:cs typeface="Times New Roman" panose="02020603050405020304" pitchFamily="18" charset="0"/>
              </a:rPr>
              <a:t> αίσθημα αισθάνεται την άλλη.</a:t>
            </a:r>
          </a:p>
          <a:p>
            <a:pPr algn="just"/>
            <a:r>
              <a:rPr lang="el-GR" dirty="0" smtClean="0">
                <a:solidFill>
                  <a:schemeClr val="tx1"/>
                </a:solidFill>
                <a:latin typeface="Times New Roman" panose="02020603050405020304" pitchFamily="18" charset="0"/>
                <a:cs typeface="Times New Roman" panose="02020603050405020304" pitchFamily="18" charset="0"/>
              </a:rPr>
              <a:t>Εδώ αναγνωρίζεται η εξουσία του Εγώ σε αντίθεση με την άποψη στο </a:t>
            </a:r>
            <a:r>
              <a:rPr lang="el-GR" dirty="0" err="1" smtClean="0">
                <a:solidFill>
                  <a:schemeClr val="tx1"/>
                </a:solidFill>
                <a:latin typeface="Times New Roman" panose="02020603050405020304" pitchFamily="18" charset="0"/>
                <a:cs typeface="Times New Roman" panose="02020603050405020304" pitchFamily="18" charset="0"/>
              </a:rPr>
              <a:t>σύγραμμα</a:t>
            </a:r>
            <a:r>
              <a:rPr lang="el-GR" dirty="0" smtClean="0">
                <a:solidFill>
                  <a:schemeClr val="tx1"/>
                </a:solidFill>
                <a:latin typeface="Times New Roman" panose="02020603050405020304" pitchFamily="18" charset="0"/>
                <a:cs typeface="Times New Roman" panose="02020603050405020304" pitchFamily="18" charset="0"/>
              </a:rPr>
              <a:t> «Το Εγώ και το Αυτό», όπου το Εγώ εξαρτάται από το Αυτό και το Υπερεγώ και είναι αδύναμο έναντι αυτών των δύο, μια άποψη με μεγάλη απήχηση στην ψυχαναλυτική βιβλιογραφία, που θα μπορούσε να αποτελέσει θεμέλιο λίθο της ψυχαναλυτικής κοσμοθεωρίας.</a:t>
            </a:r>
          </a:p>
          <a:p>
            <a:pPr algn="just"/>
            <a:r>
              <a:rPr lang="el-GR" dirty="0" smtClean="0">
                <a:solidFill>
                  <a:schemeClr val="tx1"/>
                </a:solidFill>
                <a:latin typeface="Times New Roman" panose="02020603050405020304" pitchFamily="18" charset="0"/>
                <a:cs typeface="Times New Roman" panose="02020603050405020304" pitchFamily="18" charset="0"/>
              </a:rPr>
              <a:t>Και γεννάται το ερώτημα: πως αυτά τα δύο συμφιλιώνονται?</a:t>
            </a:r>
          </a:p>
          <a:p>
            <a:pPr algn="just"/>
            <a:r>
              <a:rPr lang="el-GR" dirty="0" smtClean="0">
                <a:solidFill>
                  <a:schemeClr val="tx1"/>
                </a:solidFill>
                <a:latin typeface="Times New Roman" panose="02020603050405020304" pitchFamily="18" charset="0"/>
                <a:cs typeface="Times New Roman" panose="02020603050405020304" pitchFamily="18" charset="0"/>
              </a:rPr>
              <a:t>Μόνο η επιμελής και υπομονετική έρευνα μπορεί σταδιακά να επιφέρει μια αλλαγή . Ο οδοιπόρος μπορεί να τραγουδάει μέσα στο σκοτάδι για να αρνηθεί το φόβο του, αυτό δεν σημαίνει όμως ότι βλέπει και πιο καθαρά.</a:t>
            </a:r>
          </a:p>
        </p:txBody>
      </p:sp>
    </p:spTree>
    <p:extLst>
      <p:ext uri="{BB962C8B-B14F-4D97-AF65-F5344CB8AC3E}">
        <p14:creationId xmlns:p14="http://schemas.microsoft.com/office/powerpoint/2010/main" val="3234665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normAutofit fontScale="92500" lnSpcReduction="20000"/>
          </a:bodyPr>
          <a:lstStyle/>
          <a:p>
            <a:pPr algn="just"/>
            <a:endParaRPr lang="el-GR" dirty="0" smtClean="0">
              <a:solidFill>
                <a:schemeClr val="tx1"/>
              </a:solidFill>
              <a:latin typeface="Times New Roman" panose="02020603050405020304" pitchFamily="18" charset="0"/>
              <a:cs typeface="Times New Roman" panose="02020603050405020304" pitchFamily="18" charset="0"/>
            </a:endParaRPr>
          </a:p>
          <a:p>
            <a:pPr algn="just"/>
            <a:endParaRPr lang="el-GR" dirty="0">
              <a:solidFill>
                <a:schemeClr val="tx1"/>
              </a:solidFill>
              <a:latin typeface="Times New Roman" panose="02020603050405020304" pitchFamily="18" charset="0"/>
              <a:cs typeface="Times New Roman" panose="02020603050405020304" pitchFamily="18" charset="0"/>
            </a:endParaRPr>
          </a:p>
          <a:p>
            <a:pPr algn="just"/>
            <a:r>
              <a:rPr lang="el-GR" i="1" u="sng" dirty="0" smtClean="0">
                <a:solidFill>
                  <a:schemeClr val="accent1"/>
                </a:solidFill>
                <a:latin typeface="Times New Roman" panose="02020603050405020304" pitchFamily="18" charset="0"/>
                <a:cs typeface="Times New Roman" panose="02020603050405020304" pitchFamily="18" charset="0"/>
              </a:rPr>
              <a:t>Στο τρίτο κεφάλαιο ο </a:t>
            </a:r>
            <a:r>
              <a:rPr lang="en-US" i="1" u="sng" dirty="0" smtClean="0">
                <a:solidFill>
                  <a:schemeClr val="accent1"/>
                </a:solidFill>
                <a:latin typeface="Times New Roman" panose="02020603050405020304" pitchFamily="18" charset="0"/>
                <a:cs typeface="Times New Roman" panose="02020603050405020304" pitchFamily="18" charset="0"/>
              </a:rPr>
              <a:t>Freud </a:t>
            </a:r>
            <a:r>
              <a:rPr lang="el-GR" i="1" u="sng" dirty="0" smtClean="0">
                <a:solidFill>
                  <a:schemeClr val="accent1"/>
                </a:solidFill>
                <a:latin typeface="Times New Roman" panose="02020603050405020304" pitchFamily="18" charset="0"/>
                <a:cs typeface="Times New Roman" panose="02020603050405020304" pitchFamily="18" charset="0"/>
              </a:rPr>
              <a:t>εξηγεί ότι το Εγώ είναι ο κεντρικός τόπος αναγνώρισης της σύγκρουσης και μόνο στη σύγκρουση  είναι δυνατό να διακρίνουμε το Εγώ από το Αυτό, όπως επίσης και το Εγώ από το Υπερεγώ.</a:t>
            </a:r>
          </a:p>
          <a:p>
            <a:pPr algn="just"/>
            <a:r>
              <a:rPr lang="el-GR" dirty="0" smtClean="0">
                <a:solidFill>
                  <a:schemeClr val="tx1"/>
                </a:solidFill>
                <a:latin typeface="Times New Roman" panose="02020603050405020304" pitchFamily="18" charset="0"/>
                <a:cs typeface="Times New Roman" panose="02020603050405020304" pitchFamily="18" charset="0"/>
              </a:rPr>
              <a:t>Ο διαχωρισμός του Εγώ από το Αυτό μοιάζει δικαιολογημένος, επιβάλλεται λόγω συγκεκριμένων συνθηκών. Από την άλλη πλευρά το Εγώ ταυτίζεται με το Αυτό, είναι απλώς ένα ειδικά διαφοροποιημένο τμήμα αυτού.</a:t>
            </a:r>
          </a:p>
          <a:p>
            <a:pPr algn="just"/>
            <a:r>
              <a:rPr lang="el-GR" dirty="0" smtClean="0">
                <a:solidFill>
                  <a:schemeClr val="tx1"/>
                </a:solidFill>
                <a:latin typeface="Times New Roman" panose="02020603050405020304" pitchFamily="18" charset="0"/>
                <a:cs typeface="Times New Roman" panose="02020603050405020304" pitchFamily="18" charset="0"/>
              </a:rPr>
              <a:t>Σε περίπτωση που συμβεί κάποια πραγματική ρήξη μεταξύ τους, η αδυναμία του Εγώ είναι προφανής. Αν όμως το Εγώ παραμείνει συνδεδεμένο με το Αυτό, δείχνει τη δύναμή του. Το ίδιο συμβαίνει και στη σχέση του Εγώ με το Υπερεγώ.</a:t>
            </a:r>
          </a:p>
          <a:p>
            <a:pPr algn="just"/>
            <a:r>
              <a:rPr lang="el-GR" dirty="0" smtClean="0">
                <a:solidFill>
                  <a:schemeClr val="tx1"/>
                </a:solidFill>
                <a:latin typeface="Times New Roman" panose="02020603050405020304" pitchFamily="18" charset="0"/>
                <a:cs typeface="Times New Roman" panose="02020603050405020304" pitchFamily="18" charset="0"/>
              </a:rPr>
              <a:t>Για την περίπτωση της απώθησης καθοριστικό γεγονός είναι ότι : το Εγώ είναι μια οργάνωση ενώ το Αυτό όχι. Το Εγώ είναι το οργανωμένο τμήμα του Αυτό.</a:t>
            </a:r>
          </a:p>
          <a:p>
            <a:pPr algn="just"/>
            <a:r>
              <a:rPr lang="el-GR" dirty="0" smtClean="0">
                <a:solidFill>
                  <a:schemeClr val="tx1"/>
                </a:solidFill>
                <a:latin typeface="Times New Roman" panose="02020603050405020304" pitchFamily="18" charset="0"/>
                <a:cs typeface="Times New Roman" panose="02020603050405020304" pitchFamily="18" charset="0"/>
              </a:rPr>
              <a:t>Συχνά  όταν το Εγώ προσπαθεί να καταπιέσει ένα κομμάτι του Αυτό μέσω της Απώθησης, το υπόλοιπο Αυτό  προσφέρει βοήθεια στο απειλούμενο τμήμα και αναμετράται με το Εγώ. Δεν είναι όμως η αφετηρία της απώθησης. Κατά κανόνα, το </a:t>
            </a:r>
            <a:r>
              <a:rPr lang="el-GR" dirty="0" err="1" smtClean="0">
                <a:solidFill>
                  <a:schemeClr val="tx1"/>
                </a:solidFill>
                <a:latin typeface="Times New Roman" panose="02020603050405020304" pitchFamily="18" charset="0"/>
                <a:cs typeface="Times New Roman" panose="02020603050405020304" pitchFamily="18" charset="0"/>
              </a:rPr>
              <a:t>ορμικό</a:t>
            </a:r>
            <a:r>
              <a:rPr lang="el-GR" dirty="0" smtClean="0">
                <a:solidFill>
                  <a:schemeClr val="tx1"/>
                </a:solidFill>
                <a:latin typeface="Times New Roman" panose="02020603050405020304" pitchFamily="18" charset="0"/>
                <a:cs typeface="Times New Roman" panose="02020603050405020304" pitchFamily="18" charset="0"/>
              </a:rPr>
              <a:t> αίσθημα που πρέπει να απωθηθεί παραμένει απομονωμένο.</a:t>
            </a:r>
          </a:p>
          <a:p>
            <a:pPr algn="just"/>
            <a:r>
              <a:rPr lang="el-GR" dirty="0" smtClean="0">
                <a:solidFill>
                  <a:schemeClr val="tx1"/>
                </a:solidFill>
                <a:latin typeface="Times New Roman" panose="02020603050405020304" pitchFamily="18" charset="0"/>
                <a:cs typeface="Times New Roman" panose="02020603050405020304" pitchFamily="18" charset="0"/>
              </a:rPr>
              <a:t>Η διεργασία που μετατράπηκε σε σύμπτωμα λόγω της απώθησης  αξιώνει πλέον την ύπαρξη της εκτός της οργάνωσης του Εγώ και ανεξάρτητα απ’ αυτήν. Αυτή και τα παράγωγά της όταν συναντιούνται συνειρμικά με τμήματα της οργάνωσης του Εγώ πιθανόν να κατορθώσουν στην επέκτασή τους σε βάρος του Εγώ. </a:t>
            </a:r>
          </a:p>
          <a:p>
            <a:pPr marL="0" indent="0" algn="just">
              <a:buNone/>
            </a:pPr>
            <a:endParaRPr lang="el-GR"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8312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pPr algn="just"/>
            <a:r>
              <a:rPr lang="el-GR" i="1" u="sng" dirty="0" smtClean="0">
                <a:solidFill>
                  <a:schemeClr val="accent1"/>
                </a:solidFill>
                <a:latin typeface="Times New Roman" panose="02020603050405020304" pitchFamily="18" charset="0"/>
                <a:cs typeface="Times New Roman" panose="02020603050405020304" pitchFamily="18" charset="0"/>
              </a:rPr>
              <a:t>Είναι γεγονός ότι μερικές φορές ο αγώνας για άμυνα εναντίον ενός δυσάρεστου </a:t>
            </a:r>
            <a:r>
              <a:rPr lang="el-GR" i="1" u="sng" dirty="0" err="1" smtClean="0">
                <a:solidFill>
                  <a:schemeClr val="accent1"/>
                </a:solidFill>
                <a:latin typeface="Times New Roman" panose="02020603050405020304" pitchFamily="18" charset="0"/>
                <a:cs typeface="Times New Roman" panose="02020603050405020304" pitchFamily="18" charset="0"/>
              </a:rPr>
              <a:t>ορμικού</a:t>
            </a:r>
            <a:r>
              <a:rPr lang="el-GR" i="1" u="sng" dirty="0" smtClean="0">
                <a:solidFill>
                  <a:schemeClr val="accent1"/>
                </a:solidFill>
                <a:latin typeface="Times New Roman" panose="02020603050405020304" pitchFamily="18" charset="0"/>
                <a:cs typeface="Times New Roman" panose="02020603050405020304" pitchFamily="18" charset="0"/>
              </a:rPr>
              <a:t> αισθήματος ολοκληρώνεται με το σχηματισμό συμπτώματος</a:t>
            </a:r>
            <a:r>
              <a:rPr lang="el-GR" dirty="0" smtClean="0">
                <a:solidFill>
                  <a:schemeClr val="tx1"/>
                </a:solidFill>
                <a:latin typeface="Times New Roman" panose="02020603050405020304" pitchFamily="18" charset="0"/>
                <a:cs typeface="Times New Roman" panose="02020603050405020304" pitchFamily="18" charset="0"/>
              </a:rPr>
              <a:t>. Αυτό είναι πιθανότερο σε περίπτωση υστερικής μετατροπής.</a:t>
            </a:r>
          </a:p>
          <a:p>
            <a:pPr algn="just"/>
            <a:r>
              <a:rPr lang="el-GR" dirty="0" smtClean="0">
                <a:solidFill>
                  <a:schemeClr val="tx1"/>
                </a:solidFill>
                <a:latin typeface="Times New Roman" panose="02020603050405020304" pitchFamily="18" charset="0"/>
                <a:cs typeface="Times New Roman" panose="02020603050405020304" pitchFamily="18" charset="0"/>
              </a:rPr>
              <a:t>Μετά την αρχική πράξη της απώθησης ακολουθεί ένας μακροχρόνιος ή και παντοτινός επίλογος κατά τον οποίο ο αγώνας εναντίον ενός </a:t>
            </a:r>
            <a:r>
              <a:rPr lang="el-GR" dirty="0" err="1" smtClean="0">
                <a:solidFill>
                  <a:schemeClr val="tx1"/>
                </a:solidFill>
                <a:latin typeface="Times New Roman" panose="02020603050405020304" pitchFamily="18" charset="0"/>
                <a:cs typeface="Times New Roman" panose="02020603050405020304" pitchFamily="18" charset="0"/>
              </a:rPr>
              <a:t>ορμικού</a:t>
            </a:r>
            <a:r>
              <a:rPr lang="el-GR" dirty="0" smtClean="0">
                <a:solidFill>
                  <a:schemeClr val="tx1"/>
                </a:solidFill>
                <a:latin typeface="Times New Roman" panose="02020603050405020304" pitchFamily="18" charset="0"/>
                <a:cs typeface="Times New Roman" panose="02020603050405020304" pitchFamily="18" charset="0"/>
              </a:rPr>
              <a:t> αισθήματος συνεχίζεται με τον αγώνα εναντίον του συμπτώματος.</a:t>
            </a:r>
          </a:p>
          <a:p>
            <a:pPr algn="just"/>
            <a:r>
              <a:rPr lang="el-GR" dirty="0" smtClean="0">
                <a:solidFill>
                  <a:schemeClr val="tx1"/>
                </a:solidFill>
                <a:latin typeface="Times New Roman" panose="02020603050405020304" pitchFamily="18" charset="0"/>
                <a:cs typeface="Times New Roman" panose="02020603050405020304" pitchFamily="18" charset="0"/>
              </a:rPr>
              <a:t>Στο δευτερογενή αυτό αγώνα  το Εγώ αναγκάζεται -λόγω της φύσης του- να αναλάβει κάτι που πρέπει να θεωρηθεί ως απόπειρα αποκατάστασης ή συμφιλίωσης.</a:t>
            </a:r>
          </a:p>
          <a:p>
            <a:pPr algn="just"/>
            <a:r>
              <a:rPr lang="el-GR" dirty="0" smtClean="0">
                <a:solidFill>
                  <a:schemeClr val="tx1"/>
                </a:solidFill>
                <a:latin typeface="Times New Roman" panose="02020603050405020304" pitchFamily="18" charset="0"/>
                <a:cs typeface="Times New Roman" panose="02020603050405020304" pitchFamily="18" charset="0"/>
              </a:rPr>
              <a:t>Το Εγώ προσπαθεί να αποτρέψει τα συμπτώματα από το να μείνουν άγνωστα και απομονωμένα αξιοποιώντας κάθε δυνατή μέθοδο για να τα δεσμεύσει πάνω του και να τα ενσωματώσει  στην οργάνωση του.</a:t>
            </a:r>
          </a:p>
          <a:p>
            <a:pPr algn="just"/>
            <a:r>
              <a:rPr lang="el-GR" dirty="0" smtClean="0">
                <a:solidFill>
                  <a:schemeClr val="tx1"/>
                </a:solidFill>
                <a:latin typeface="Times New Roman" panose="02020603050405020304" pitchFamily="18" charset="0"/>
                <a:cs typeface="Times New Roman" panose="02020603050405020304" pitchFamily="18" charset="0"/>
              </a:rPr>
              <a:t>Κλασικό παράδειγμα αυτού είναι τα υστερικά συμπτώματα που αποδείχθηκε ότι αποτελούν συμβιβασμό μεταξύ της ανάγκης για ικανοποίηση και της ανάγκης για τιμωρία.</a:t>
            </a:r>
          </a:p>
          <a:p>
            <a:pPr algn="just"/>
            <a:r>
              <a:rPr lang="el-GR" dirty="0" smtClean="0">
                <a:solidFill>
                  <a:schemeClr val="tx1"/>
                </a:solidFill>
                <a:latin typeface="Times New Roman" panose="02020603050405020304" pitchFamily="18" charset="0"/>
                <a:cs typeface="Times New Roman" panose="02020603050405020304" pitchFamily="18" charset="0"/>
              </a:rPr>
              <a:t>Στη συνέχεια, το Εγώ συμπεριφέρεται σαν να αναγνωρίζει  ότι το σύμπτωμα ήρθε για να μείνει κει ότι το μόνο που απομένει είναι να συμφιλιωθεί με την κατάσταση και να αντλήσει το μεγαλύτερο δυνατό όφελος από αυτή.</a:t>
            </a:r>
          </a:p>
          <a:p>
            <a:pPr marL="0" indent="0" algn="just">
              <a:buNone/>
            </a:pPr>
            <a:endParaRPr lang="el-GR" dirty="0" smtClean="0">
              <a:solidFill>
                <a:schemeClr val="tx1"/>
              </a:solidFill>
              <a:latin typeface="Times New Roman" panose="02020603050405020304" pitchFamily="18" charset="0"/>
              <a:cs typeface="Times New Roman" panose="02020603050405020304" pitchFamily="18" charset="0"/>
            </a:endParaRPr>
          </a:p>
          <a:p>
            <a:pPr algn="just"/>
            <a:endParaRPr lang="el-GR"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2778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pPr algn="just"/>
            <a:r>
              <a:rPr lang="el-GR" dirty="0" smtClean="0">
                <a:solidFill>
                  <a:schemeClr val="tx1"/>
                </a:solidFill>
                <a:latin typeface="Times New Roman" panose="02020603050405020304" pitchFamily="18" charset="0"/>
                <a:cs typeface="Times New Roman" panose="02020603050405020304" pitchFamily="18" charset="0"/>
              </a:rPr>
              <a:t>Η ύπαρξη του συμπτώματος μπορεί να συνοδεύεται από μία ορισμένη μείωση ικανοτήτων του ανθρώπου και αυτό μπορεί να αξιοποιηθεί κατευνάζοντας κάποια απαίτηση του Υπερεγώ ή να απορρίπτοντας  κάποια αξίωση που προέρχεται από τον εξωτερικό κόσμο.</a:t>
            </a:r>
          </a:p>
          <a:p>
            <a:pPr algn="just"/>
            <a:r>
              <a:rPr lang="el-GR" dirty="0" smtClean="0">
                <a:solidFill>
                  <a:schemeClr val="tx1"/>
                </a:solidFill>
                <a:latin typeface="Times New Roman" panose="02020603050405020304" pitchFamily="18" charset="0"/>
                <a:cs typeface="Times New Roman" panose="02020603050405020304" pitchFamily="18" charset="0"/>
              </a:rPr>
              <a:t>Το σύμπτωμα αναλαμβάνει σταδιακά την εκπροσώπηση σημαντικών συμφερόντων , αποκτά αξία για την επιβίωση του ατόμου, συγχωνεύεται όλο και στενότερα με το Εγώ και του γίνεται όλο και πιο απαραίτητο.</a:t>
            </a:r>
          </a:p>
          <a:p>
            <a:pPr algn="just"/>
            <a:r>
              <a:rPr lang="el-GR" dirty="0" smtClean="0">
                <a:solidFill>
                  <a:schemeClr val="tx1"/>
                </a:solidFill>
                <a:latin typeface="Times New Roman" panose="02020603050405020304" pitchFamily="18" charset="0"/>
                <a:cs typeface="Times New Roman" panose="02020603050405020304" pitchFamily="18" charset="0"/>
              </a:rPr>
              <a:t>Υπάρχει ο κίνδυνος όμως υπερτίμησης της σημασίας της δευτερογενής προσαρμογής στο σύμπτωμα, λέγοντας ότι </a:t>
            </a:r>
            <a:r>
              <a:rPr lang="el-GR" i="1" dirty="0" smtClean="0">
                <a:solidFill>
                  <a:schemeClr val="accent1"/>
                </a:solidFill>
                <a:latin typeface="Times New Roman" panose="02020603050405020304" pitchFamily="18" charset="0"/>
                <a:cs typeface="Times New Roman" panose="02020603050405020304" pitchFamily="18" charset="0"/>
              </a:rPr>
              <a:t>: το Εγώ δημιούργησε το σύμπτωμα μόνο και μόνο για να απολαύσει αυτά τα προνόμια.</a:t>
            </a:r>
          </a:p>
          <a:p>
            <a:pPr algn="just"/>
            <a:r>
              <a:rPr lang="el-GR" dirty="0" smtClean="0">
                <a:solidFill>
                  <a:schemeClr val="tx1"/>
                </a:solidFill>
                <a:latin typeface="Times New Roman" panose="02020603050405020304" pitchFamily="18" charset="0"/>
                <a:cs typeface="Times New Roman" panose="02020603050405020304" pitchFamily="18" charset="0"/>
              </a:rPr>
              <a:t>Τα συμπτώματα της ψυχαναγκαστικής νεύρωσης και της παράνοιας, αποκτούν μεγάλη αξία για το Εγώ, όχι επειδή του προσφέρουν οφέλη αλλά επειδή του χαρίζουν τη ναρκισσιστική ικανοποίηση που συνήθως στερείται.  </a:t>
            </a:r>
          </a:p>
          <a:p>
            <a:pPr algn="just"/>
            <a:r>
              <a:rPr lang="el-GR" dirty="0" smtClean="0">
                <a:solidFill>
                  <a:schemeClr val="tx1"/>
                </a:solidFill>
                <a:latin typeface="Times New Roman" panose="02020603050405020304" pitchFamily="18" charset="0"/>
                <a:cs typeface="Times New Roman" panose="02020603050405020304" pitchFamily="18" charset="0"/>
              </a:rPr>
              <a:t>Από όλες τις προαναφερόμενες σχέσεις  προκύπτει αυτό που γνωρίζουμε ως δευτερογενές κέρδος από την ασθένεια στη νεύρωση. Το κέρδος αυτό βοηθάει το Εγώ στην προσπάθεια του να ενσωματώσει το σύμπτωμα και ενισχύει την καθήλωση του τελευταίου. </a:t>
            </a:r>
          </a:p>
        </p:txBody>
      </p:sp>
    </p:spTree>
    <p:extLst>
      <p:ext uri="{BB962C8B-B14F-4D97-AF65-F5344CB8AC3E}">
        <p14:creationId xmlns:p14="http://schemas.microsoft.com/office/powerpoint/2010/main" val="2250165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pPr algn="just"/>
            <a:r>
              <a:rPr lang="el-GR" dirty="0" smtClean="0">
                <a:solidFill>
                  <a:schemeClr val="tx1"/>
                </a:solidFill>
                <a:latin typeface="Times New Roman" panose="02020603050405020304" pitchFamily="18" charset="0"/>
                <a:cs typeface="Times New Roman" panose="02020603050405020304" pitchFamily="18" charset="0"/>
              </a:rPr>
              <a:t>Η άλλη συμπεριφορά έχει λιγότερο φιλικό χαρακτήρα καθώς συνεχίζεται στην κατεύθυνση της απώθησης. Το Εγώ προσπαθεί να ενσωματώσει το σύμπτωμα . Η διαταραχή όμως προέρχεσαι από το σύμπτωμα , το οποίο ως πραγματικό υποκατάστατο και παράγωγό του απωθημένου αισθήματος ανανεώνει συνεχώς τις αξιώσεις του για ικανοποίηση και υποχρεώνει το Εγώ να δίνει με τη σειρά του το σήμα της δυσαρέσκειας και να τίθεται σε θέση άμυνας.</a:t>
            </a:r>
          </a:p>
          <a:p>
            <a:pPr algn="just"/>
            <a:r>
              <a:rPr lang="el-GR" dirty="0" smtClean="0">
                <a:solidFill>
                  <a:schemeClr val="tx1"/>
                </a:solidFill>
                <a:latin typeface="Times New Roman" panose="02020603050405020304" pitchFamily="18" charset="0"/>
                <a:cs typeface="Times New Roman" panose="02020603050405020304" pitchFamily="18" charset="0"/>
              </a:rPr>
              <a:t>Ο δευτερογενής αμυντικός αγώνας εναντίον του συμπτώματος είναι πολύπλευρος, εξελίσσεται σε διάφορα επίπεδα και χρησιμοποιεί ποικίλα μέσα. </a:t>
            </a:r>
          </a:p>
          <a:p>
            <a:pPr algn="just"/>
            <a:r>
              <a:rPr lang="el-GR" dirty="0" smtClean="0">
                <a:solidFill>
                  <a:schemeClr val="tx1"/>
                </a:solidFill>
                <a:latin typeface="Times New Roman" panose="02020603050405020304" pitchFamily="18" charset="0"/>
                <a:cs typeface="Times New Roman" panose="02020603050405020304" pitchFamily="18" charset="0"/>
              </a:rPr>
              <a:t>Ενδείκνυται να ξεκινήσουμε από τα συμπτώματα που δημιουργεί η υστερική νεύρωση. Ακόμη δεν είμαστε σε θέση να εξετάσουμε τον τρόπο σχηματισμού του συμπτώματος σε περιπτώσεις ψυχαναγκαστικής νεύρωσης, της παράνοιας και άλλων νευρώσεων. </a:t>
            </a:r>
          </a:p>
        </p:txBody>
      </p:sp>
    </p:spTree>
    <p:extLst>
      <p:ext uri="{BB962C8B-B14F-4D97-AF65-F5344CB8AC3E}">
        <p14:creationId xmlns:p14="http://schemas.microsoft.com/office/powerpoint/2010/main" val="522216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pPr algn="just"/>
            <a:r>
              <a:rPr lang="el-GR" i="1" u="sng" dirty="0" smtClean="0">
                <a:solidFill>
                  <a:schemeClr val="accent1"/>
                </a:solidFill>
                <a:latin typeface="Times New Roman" panose="02020603050405020304" pitchFamily="18" charset="0"/>
                <a:cs typeface="Times New Roman" panose="02020603050405020304" pitchFamily="18" charset="0"/>
              </a:rPr>
              <a:t>Ο </a:t>
            </a:r>
            <a:r>
              <a:rPr lang="en-US" i="1" u="sng" dirty="0" smtClean="0">
                <a:solidFill>
                  <a:schemeClr val="accent1"/>
                </a:solidFill>
                <a:latin typeface="Times New Roman" panose="02020603050405020304" pitchFamily="18" charset="0"/>
                <a:cs typeface="Times New Roman" panose="02020603050405020304" pitchFamily="18" charset="0"/>
              </a:rPr>
              <a:t>Freud</a:t>
            </a:r>
            <a:r>
              <a:rPr lang="el-GR" i="1" u="sng" dirty="0" smtClean="0">
                <a:solidFill>
                  <a:schemeClr val="accent1"/>
                </a:solidFill>
                <a:latin typeface="Times New Roman" panose="02020603050405020304" pitchFamily="18" charset="0"/>
                <a:cs typeface="Times New Roman" panose="02020603050405020304" pitchFamily="18" charset="0"/>
              </a:rPr>
              <a:t> στο τέταρτο κεφάλαιο της μελέτης του επανέρχεται στις φοβίες δύο ασθενών:</a:t>
            </a:r>
          </a:p>
          <a:p>
            <a:pPr marL="0" indent="0" algn="just">
              <a:buNone/>
            </a:pPr>
            <a:r>
              <a:rPr lang="el-GR" i="1" u="sng" dirty="0" smtClean="0">
                <a:solidFill>
                  <a:schemeClr val="accent1"/>
                </a:solidFill>
                <a:latin typeface="Times New Roman" panose="02020603050405020304" pitchFamily="18" charset="0"/>
                <a:cs typeface="Times New Roman" panose="02020603050405020304" pitchFamily="18" charset="0"/>
              </a:rPr>
              <a:t>α. του « μικρού Χάνς» (υστερική παιδική φοβία για τα ζώα) και</a:t>
            </a:r>
          </a:p>
          <a:p>
            <a:pPr marL="0" indent="0" algn="just">
              <a:buNone/>
            </a:pPr>
            <a:r>
              <a:rPr lang="el-GR" i="1" u="sng" dirty="0" smtClean="0">
                <a:solidFill>
                  <a:schemeClr val="accent1"/>
                </a:solidFill>
                <a:latin typeface="Times New Roman" panose="02020603050405020304" pitchFamily="18" charset="0"/>
                <a:cs typeface="Times New Roman" panose="02020603050405020304" pitchFamily="18" charset="0"/>
              </a:rPr>
              <a:t>β. του «ανθρώπου με τους λύκους»</a:t>
            </a:r>
          </a:p>
          <a:p>
            <a:pPr algn="just">
              <a:buFont typeface="Wingdings" panose="05000000000000000000" pitchFamily="2" charset="2"/>
              <a:buChar char="Ø"/>
            </a:pPr>
            <a:r>
              <a:rPr lang="el-GR" dirty="0" smtClean="0">
                <a:solidFill>
                  <a:schemeClr val="tx1"/>
                </a:solidFill>
                <a:latin typeface="Times New Roman" panose="02020603050405020304" pitchFamily="18" charset="0"/>
                <a:cs typeface="Times New Roman" panose="02020603050405020304" pitchFamily="18" charset="0"/>
              </a:rPr>
              <a:t>Στην περίπτωση του Χάνς έχουμε την τυπική φοβία ενός πεντάχρονου παιδιού για τα άλογα, πρέπει όμως να γίνει μια εργασία προκειμένου να αποφασίσουμε: </a:t>
            </a:r>
            <a:r>
              <a:rPr lang="el-GR" i="1" u="sng" dirty="0" smtClean="0">
                <a:solidFill>
                  <a:srgbClr val="7030A0"/>
                </a:solidFill>
                <a:latin typeface="Times New Roman" panose="02020603050405020304" pitchFamily="18" charset="0"/>
                <a:cs typeface="Times New Roman" panose="02020603050405020304" pitchFamily="18" charset="0"/>
              </a:rPr>
              <a:t>ποιο είναι το απωθημένο αίσθημα, ποιο το υποκατάστατο σύμπτωμα και ποιος ο λόγος της απώθησης.</a:t>
            </a:r>
          </a:p>
          <a:p>
            <a:pPr algn="just">
              <a:buFont typeface="Wingdings" panose="05000000000000000000" pitchFamily="2" charset="2"/>
              <a:buChar char="Ø"/>
            </a:pPr>
            <a:r>
              <a:rPr lang="el-GR" dirty="0" smtClean="0">
                <a:solidFill>
                  <a:schemeClr val="tx1"/>
                </a:solidFill>
                <a:latin typeface="Times New Roman" panose="02020603050405020304" pitchFamily="18" charset="0"/>
                <a:cs typeface="Times New Roman" panose="02020603050405020304" pitchFamily="18" charset="0"/>
              </a:rPr>
              <a:t>Ο μικρός Χάνς αρνείται να βγει στο δρόμο γιατί φοβάται τα άλογα.  </a:t>
            </a:r>
            <a:r>
              <a:rPr lang="el-GR" u="sng" dirty="0" smtClean="0">
                <a:solidFill>
                  <a:schemeClr val="accent1"/>
                </a:solidFill>
                <a:latin typeface="Times New Roman" panose="02020603050405020304" pitchFamily="18" charset="0"/>
                <a:cs typeface="Times New Roman" panose="02020603050405020304" pitchFamily="18" charset="0"/>
              </a:rPr>
              <a:t>Ο ακατανόητος φόβος για τα άλογα είναι το σύμπτωμα, </a:t>
            </a:r>
            <a:r>
              <a:rPr lang="el-GR" i="1" u="sng" dirty="0" smtClean="0">
                <a:solidFill>
                  <a:srgbClr val="0070C0"/>
                </a:solidFill>
                <a:latin typeface="Times New Roman" panose="02020603050405020304" pitchFamily="18" charset="0"/>
                <a:cs typeface="Times New Roman" panose="02020603050405020304" pitchFamily="18" charset="0"/>
              </a:rPr>
              <a:t>και η αδυναμία να βγει στο δρόμο, είναι μια εκδήλωση αναστολής.</a:t>
            </a:r>
            <a:r>
              <a:rPr lang="el-GR" dirty="0" smtClean="0">
                <a:solidFill>
                  <a:schemeClr val="tx1"/>
                </a:solidFill>
                <a:latin typeface="Times New Roman" panose="02020603050405020304" pitchFamily="18" charset="0"/>
                <a:cs typeface="Times New Roman" panose="02020603050405020304" pitchFamily="18" charset="0"/>
              </a:rPr>
              <a:t> Ένας περιορισμός του Εγώ στον εαυτό του ώστε να μην αφυπνίσει το σύμπτωμα του άγχους.</a:t>
            </a:r>
          </a:p>
          <a:p>
            <a:pPr algn="just">
              <a:buFont typeface="Wingdings" panose="05000000000000000000" pitchFamily="2" charset="2"/>
              <a:buChar char="Ø"/>
            </a:pPr>
            <a:r>
              <a:rPr lang="el-GR" dirty="0" smtClean="0">
                <a:solidFill>
                  <a:schemeClr val="tx1"/>
                </a:solidFill>
                <a:latin typeface="Times New Roman" panose="02020603050405020304" pitchFamily="18" charset="0"/>
                <a:cs typeface="Times New Roman" panose="02020603050405020304" pitchFamily="18" charset="0"/>
              </a:rPr>
              <a:t>Μια  πιο ακριβής έρευνα δείχνει ότι ο  φόβος του δεν είναι αόριστος αλλά μια συγκεκριμένη ανησυχία ότι το άλογο θα τον δαγκώσει. Αυτό βέβαια προσπαθεί να απομακρυνθεί από τη συνείδηση και υποκαθίσταται από μία αόριστη φοβία, όπου έχουμε μόνο το άγχος και το αντικείμενο του. </a:t>
            </a:r>
          </a:p>
          <a:p>
            <a:pPr algn="just">
              <a:buFont typeface="Wingdings" panose="05000000000000000000" pitchFamily="2" charset="2"/>
              <a:buChar char="Ø"/>
            </a:pPr>
            <a:r>
              <a:rPr lang="el-GR" dirty="0" smtClean="0">
                <a:solidFill>
                  <a:schemeClr val="tx1"/>
                </a:solidFill>
                <a:latin typeface="Times New Roman" panose="02020603050405020304" pitchFamily="18" charset="0"/>
                <a:cs typeface="Times New Roman" panose="02020603050405020304" pitchFamily="18" charset="0"/>
              </a:rPr>
              <a:t>Δεν μπορούμε να πούμε ότι το παραπάνω αποτελεί τον πυρήνα του συμπτώματος γιατί πρέπει να λάβουμε υπ’ όψη ότι την εποχή εκείνη βρισκόταν υπό την επιρροή του οιδιπόδειου συμπλέγματος , κρατώντας μια ζηλόφθονη και εχθρική στάση έναντι του πατέρα τον οποίο όμως αγαπούσε πολύ.</a:t>
            </a:r>
          </a:p>
          <a:p>
            <a:pPr marL="0" indent="0" algn="just">
              <a:buNone/>
            </a:pPr>
            <a:endParaRPr lang="el-GR"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6612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normAutofit lnSpcReduction="10000"/>
          </a:bodyPr>
          <a:lstStyle/>
          <a:p>
            <a:pPr algn="just"/>
            <a:r>
              <a:rPr lang="el-GR" dirty="0" smtClean="0">
                <a:solidFill>
                  <a:schemeClr val="tx1"/>
                </a:solidFill>
                <a:latin typeface="Times New Roman" panose="02020603050405020304" pitchFamily="18" charset="0"/>
                <a:cs typeface="Times New Roman" panose="02020603050405020304" pitchFamily="18" charset="0"/>
              </a:rPr>
              <a:t>Έχουμε λοιπόν μια σύγκρουση αμφιθυμίας : μια βαθιά αγάπη και ένα εξίσου βαθύ μίσος για το ίδιο πρόσωπο. Η φοβία του Χανς πρέπει να είναι μια απόπειρα λύσης αυτής της σύγκρουσης.</a:t>
            </a:r>
          </a:p>
          <a:p>
            <a:pPr algn="just"/>
            <a:r>
              <a:rPr lang="el-GR" dirty="0" smtClean="0">
                <a:solidFill>
                  <a:schemeClr val="tx1"/>
                </a:solidFill>
                <a:latin typeface="Times New Roman" panose="02020603050405020304" pitchFamily="18" charset="0"/>
                <a:cs typeface="Times New Roman" panose="02020603050405020304" pitchFamily="18" charset="0"/>
              </a:rPr>
              <a:t>Το </a:t>
            </a:r>
            <a:r>
              <a:rPr lang="el-GR" dirty="0" err="1" smtClean="0">
                <a:solidFill>
                  <a:schemeClr val="tx1"/>
                </a:solidFill>
                <a:latin typeface="Times New Roman" panose="02020603050405020304" pitchFamily="18" charset="0"/>
                <a:cs typeface="Times New Roman" panose="02020603050405020304" pitchFamily="18" charset="0"/>
              </a:rPr>
              <a:t>ορμικό</a:t>
            </a:r>
            <a:r>
              <a:rPr lang="el-GR" dirty="0" smtClean="0">
                <a:solidFill>
                  <a:schemeClr val="tx1"/>
                </a:solidFill>
                <a:latin typeface="Times New Roman" panose="02020603050405020304" pitchFamily="18" charset="0"/>
                <a:cs typeface="Times New Roman" panose="02020603050405020304" pitchFamily="18" charset="0"/>
              </a:rPr>
              <a:t> αίσθημα που υποβλήθηκε στην απώθηση είναι μια εχθρική παρόρμηση έναντι του πατέρα.</a:t>
            </a:r>
          </a:p>
          <a:p>
            <a:pPr algn="just"/>
            <a:r>
              <a:rPr lang="el-GR" dirty="0" smtClean="0">
                <a:solidFill>
                  <a:schemeClr val="tx1"/>
                </a:solidFill>
                <a:latin typeface="Times New Roman" panose="02020603050405020304" pitchFamily="18" charset="0"/>
                <a:cs typeface="Times New Roman" panose="02020603050405020304" pitchFamily="18" charset="0"/>
              </a:rPr>
              <a:t>Στη συνέχεια η ανάλυση έδωσε το δικαίωμα στο </a:t>
            </a:r>
            <a:r>
              <a:rPr lang="en-US" dirty="0" smtClean="0">
                <a:solidFill>
                  <a:schemeClr val="tx1"/>
                </a:solidFill>
                <a:latin typeface="Times New Roman" panose="02020603050405020304" pitchFamily="18" charset="0"/>
                <a:cs typeface="Times New Roman" panose="02020603050405020304" pitchFamily="18" charset="0"/>
              </a:rPr>
              <a:t>Freud</a:t>
            </a:r>
            <a:r>
              <a:rPr lang="el-GR" dirty="0" smtClean="0">
                <a:solidFill>
                  <a:schemeClr val="tx1"/>
                </a:solidFill>
                <a:latin typeface="Times New Roman" panose="02020603050405020304" pitchFamily="18" charset="0"/>
                <a:cs typeface="Times New Roman" panose="02020603050405020304" pitchFamily="18" charset="0"/>
              </a:rPr>
              <a:t> να υποθέσει ότι ο Χανς επιθυμούσε να πέσει ο πατέρας του και να χτυπήσει όπως ένα άλογο που είχε δει να πέφτει, όπως και ο φίλος του (με τον οποίο έπαιζε το αλογάκι).</a:t>
            </a:r>
          </a:p>
          <a:p>
            <a:pPr algn="just"/>
            <a:r>
              <a:rPr lang="el-GR" dirty="0" smtClean="0">
                <a:solidFill>
                  <a:schemeClr val="tx1"/>
                </a:solidFill>
                <a:latin typeface="Times New Roman" panose="02020603050405020304" pitchFamily="18" charset="0"/>
                <a:cs typeface="Times New Roman" panose="02020603050405020304" pitchFamily="18" charset="0"/>
              </a:rPr>
              <a:t>Μια τέτοια επιθυμία ισοδυναμεί με την πρόθεση να βγάλει από τη μέση τον Πατέρα το ίδιο το παιδί, δηλαδή ισοδυναμεί με το δολοφονικό αίσθημα του οιδιπόδειου συμπλέγματος.</a:t>
            </a:r>
          </a:p>
          <a:p>
            <a:pPr algn="just"/>
            <a:r>
              <a:rPr lang="el-GR" dirty="0" smtClean="0">
                <a:solidFill>
                  <a:schemeClr val="tx1"/>
                </a:solidFill>
                <a:latin typeface="Times New Roman" panose="02020603050405020304" pitchFamily="18" charset="0"/>
                <a:cs typeface="Times New Roman" panose="02020603050405020304" pitchFamily="18" charset="0"/>
              </a:rPr>
              <a:t>Αν ο μικρός Χανς, ο οποίος είναι ερωτευμένος με τη μητέρα του, εμφάνιζε άγχος μπροστά στον πατέρα του δεν θα μπορούσαμε να χαρακτηρίσουμε το άγχος σε αυτή τη φοβία ως σύμπτωμα.</a:t>
            </a:r>
          </a:p>
          <a:p>
            <a:pPr algn="just"/>
            <a:r>
              <a:rPr lang="el-GR" dirty="0" smtClean="0">
                <a:solidFill>
                  <a:schemeClr val="tx1"/>
                </a:solidFill>
                <a:latin typeface="Times New Roman" panose="02020603050405020304" pitchFamily="18" charset="0"/>
                <a:cs typeface="Times New Roman" panose="02020603050405020304" pitchFamily="18" charset="0"/>
              </a:rPr>
              <a:t>Εδώ όμως βρισκόμαστε μπροστά σε μία νεύρωση λόγω της υποκατάστασης του πατέρα από το άλογο. Αυτή η μετάθεση (που καθίσταται δυνατή γιατί είναι εύκολο να </a:t>
            </a:r>
            <a:r>
              <a:rPr lang="el-GR" dirty="0" err="1" smtClean="0">
                <a:solidFill>
                  <a:schemeClr val="tx1"/>
                </a:solidFill>
                <a:latin typeface="Times New Roman" panose="02020603050405020304" pitchFamily="18" charset="0"/>
                <a:cs typeface="Times New Roman" panose="02020603050405020304" pitchFamily="18" charset="0"/>
              </a:rPr>
              <a:t>αναβιωθούν</a:t>
            </a:r>
            <a:r>
              <a:rPr lang="el-GR" dirty="0" smtClean="0">
                <a:solidFill>
                  <a:schemeClr val="tx1"/>
                </a:solidFill>
                <a:latin typeface="Times New Roman" panose="02020603050405020304" pitchFamily="18" charset="0"/>
                <a:cs typeface="Times New Roman" panose="02020603050405020304" pitchFamily="18" charset="0"/>
              </a:rPr>
              <a:t> τα έμφυτα ίχνη του τοτεμικού τρόπου σκέψης) αξιώνει να χαρακτηριστεί ως σύμπτωμα το άγχος της φοβίας αυτής.</a:t>
            </a:r>
          </a:p>
          <a:p>
            <a:pPr algn="just"/>
            <a:r>
              <a:rPr lang="el-GR" dirty="0" smtClean="0">
                <a:solidFill>
                  <a:schemeClr val="tx1"/>
                </a:solidFill>
                <a:latin typeface="Times New Roman" panose="02020603050405020304" pitchFamily="18" charset="0"/>
                <a:cs typeface="Times New Roman" panose="02020603050405020304" pitchFamily="18" charset="0"/>
              </a:rPr>
              <a:t>Ο ενήλικας άνδρας, αντικείμενο θαυμασμού και συνάμα τρόμου ανήκει στην ίδια κατηγορία με το μεγάλο ζώο το οποίο ζηλεύουν και φοβούνται αλλά γνωρίζουν ότι μπορεί να γίνει και επικίνδυνο. (υποκατάστατο αντικείμενο).</a:t>
            </a:r>
          </a:p>
        </p:txBody>
      </p:sp>
    </p:spTree>
    <p:extLst>
      <p:ext uri="{BB962C8B-B14F-4D97-AF65-F5344CB8AC3E}">
        <p14:creationId xmlns:p14="http://schemas.microsoft.com/office/powerpoint/2010/main" val="2926067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normAutofit lnSpcReduction="10000"/>
          </a:bodyPr>
          <a:lstStyle/>
          <a:p>
            <a:pPr algn="just"/>
            <a:r>
              <a:rPr lang="el-GR" dirty="0" smtClean="0">
                <a:solidFill>
                  <a:schemeClr val="tx1"/>
                </a:solidFill>
                <a:latin typeface="Times New Roman" panose="02020603050405020304" pitchFamily="18" charset="0"/>
                <a:cs typeface="Times New Roman" panose="02020603050405020304" pitchFamily="18" charset="0"/>
              </a:rPr>
              <a:t>Η παραμόρφωση από την οποία αποτελείται ο σχηματισμός συμπτώματος δεν πραγματοποιήθηκε στον ψυχικό εκπρόσωπο του </a:t>
            </a:r>
            <a:r>
              <a:rPr lang="el-GR" dirty="0" err="1" smtClean="0">
                <a:solidFill>
                  <a:schemeClr val="tx1"/>
                </a:solidFill>
                <a:latin typeface="Times New Roman" panose="02020603050405020304" pitchFamily="18" charset="0"/>
                <a:cs typeface="Times New Roman" panose="02020603050405020304" pitchFamily="18" charset="0"/>
              </a:rPr>
              <a:t>ορμικού</a:t>
            </a:r>
            <a:r>
              <a:rPr lang="el-GR" dirty="0" smtClean="0">
                <a:solidFill>
                  <a:schemeClr val="tx1"/>
                </a:solidFill>
                <a:latin typeface="Times New Roman" panose="02020603050405020304" pitchFamily="18" charset="0"/>
                <a:cs typeface="Times New Roman" panose="02020603050405020304" pitchFamily="18" charset="0"/>
              </a:rPr>
              <a:t> αισθήματος,</a:t>
            </a:r>
            <a:r>
              <a:rPr lang="en-US" dirty="0" smtClean="0">
                <a:solidFill>
                  <a:schemeClr val="tx1"/>
                </a:solidFill>
                <a:latin typeface="Times New Roman" panose="02020603050405020304" pitchFamily="18" charset="0"/>
                <a:cs typeface="Times New Roman" panose="02020603050405020304" pitchFamily="18" charset="0"/>
              </a:rPr>
              <a:t> </a:t>
            </a:r>
            <a:r>
              <a:rPr lang="el-GR" dirty="0" smtClean="0">
                <a:solidFill>
                  <a:schemeClr val="tx1"/>
                </a:solidFill>
                <a:latin typeface="Times New Roman" panose="02020603050405020304" pitchFamily="18" charset="0"/>
                <a:cs typeface="Times New Roman" panose="02020603050405020304" pitchFamily="18" charset="0"/>
              </a:rPr>
              <a:t>που έπρεπε να απωθηθεί,  αλλά σε ένα διαφορετικό εκπρόσωπο.</a:t>
            </a:r>
          </a:p>
          <a:p>
            <a:pPr algn="just"/>
            <a:r>
              <a:rPr lang="el-GR" dirty="0" smtClean="0">
                <a:solidFill>
                  <a:schemeClr val="tx1"/>
                </a:solidFill>
                <a:latin typeface="Times New Roman" panose="02020603050405020304" pitchFamily="18" charset="0"/>
                <a:cs typeface="Times New Roman" panose="02020603050405020304" pitchFamily="18" charset="0"/>
              </a:rPr>
              <a:t>Αν ο Χάνς εμφάνιζε μία ροπή να κακομεταχειρίζεται τα άλογα, να τα χτυπάει, ή να τα βλέπει να πέφτουν ίσως και να πεθαίνουν, μια εχθρότητα έναντι του αλόγου και όχι του πατέρα του δεν θα είχε αποφανθεί  ότι πάσχει από νεύρωση.</a:t>
            </a:r>
          </a:p>
          <a:p>
            <a:pPr algn="just"/>
            <a:r>
              <a:rPr lang="el-GR" dirty="0" smtClean="0">
                <a:solidFill>
                  <a:schemeClr val="tx1"/>
                </a:solidFill>
                <a:latin typeface="Times New Roman" panose="02020603050405020304" pitchFamily="18" charset="0"/>
                <a:cs typeface="Times New Roman" panose="02020603050405020304" pitchFamily="18" charset="0"/>
              </a:rPr>
              <a:t>Αν έδειχνε μια τέτοια συμπεριφορά έναντι του αλόγου, αυτό θα σήμαινε ότι η απώθηση  δεν έχει αλλάξει το χαρακτήρα του κατακριτέου </a:t>
            </a:r>
            <a:r>
              <a:rPr lang="el-GR" dirty="0" err="1" smtClean="0">
                <a:solidFill>
                  <a:schemeClr val="tx1"/>
                </a:solidFill>
                <a:latin typeface="Times New Roman" panose="02020603050405020304" pitchFamily="18" charset="0"/>
                <a:cs typeface="Times New Roman" panose="02020603050405020304" pitchFamily="18" charset="0"/>
              </a:rPr>
              <a:t>ορμικού</a:t>
            </a:r>
            <a:r>
              <a:rPr lang="el-GR" dirty="0" smtClean="0">
                <a:solidFill>
                  <a:schemeClr val="tx1"/>
                </a:solidFill>
                <a:latin typeface="Times New Roman" panose="02020603050405020304" pitchFamily="18" charset="0"/>
                <a:cs typeface="Times New Roman" panose="02020603050405020304" pitchFamily="18" charset="0"/>
              </a:rPr>
              <a:t> αισθήματος, αλλά μόνο το αντικείμενο έναντι του οποίου στρεφόταν. </a:t>
            </a:r>
          </a:p>
          <a:p>
            <a:pPr algn="just"/>
            <a:r>
              <a:rPr lang="el-GR" dirty="0" smtClean="0">
                <a:solidFill>
                  <a:schemeClr val="tx1"/>
                </a:solidFill>
                <a:latin typeface="Times New Roman" panose="02020603050405020304" pitchFamily="18" charset="0"/>
                <a:cs typeface="Times New Roman" panose="02020603050405020304" pitchFamily="18" charset="0"/>
              </a:rPr>
              <a:t>Κάτι παρόμοιο συνέβη και στην περίπτωση του Ρώσσου ασθενή, ο οποίος είχε δει στον ύπνο του ένα όνειρο και αμέσως  μετά άρχισε να φοβάται ότι θα το φάει ο λύκος. </a:t>
            </a:r>
          </a:p>
          <a:p>
            <a:pPr algn="just"/>
            <a:r>
              <a:rPr lang="el-GR" dirty="0" smtClean="0">
                <a:solidFill>
                  <a:schemeClr val="tx1"/>
                </a:solidFill>
                <a:latin typeface="Times New Roman" panose="02020603050405020304" pitchFamily="18" charset="0"/>
                <a:cs typeface="Times New Roman" panose="02020603050405020304" pitchFamily="18" charset="0"/>
              </a:rPr>
              <a:t>Το γεγονός ότι ο πατέρας του Χανς έπαιζε μαζί του το αλογάκι, υπήρξε καθοριστικός παράγοντας για την επιλογή του ζώου που προκάλεσε το άγχος, όπως πιθανό και ο πατέρας του Ρώσου να έπαιζε μαζί του το λύκο αστειευόμενος ότι θα τον φάει.</a:t>
            </a:r>
          </a:p>
          <a:p>
            <a:pPr algn="just"/>
            <a:r>
              <a:rPr lang="el-GR" dirty="0" smtClean="0">
                <a:solidFill>
                  <a:schemeClr val="tx1"/>
                </a:solidFill>
                <a:latin typeface="Times New Roman" panose="02020603050405020304" pitchFamily="18" charset="0"/>
                <a:cs typeface="Times New Roman" panose="02020603050405020304" pitchFamily="18" charset="0"/>
              </a:rPr>
              <a:t>Στην περίπτωση του Αμερικανού δεν υπήρξε ζωοφοβία, κάτι που βοήθησε στην κατανόηση των άλλων περιπτώσεων. Το  παιδί είχε διεγερθεί σεξουαλικά από μία φανταστική ιστορία όπου ένας Άραβας φύλαρχος κυνηγούσε ένα μπισκότο να το φάει. Ο ίδιος ταυτίστηκε με το μπισκότο και ο πατέρας με τον φύλαρχο.</a:t>
            </a:r>
          </a:p>
        </p:txBody>
      </p:sp>
    </p:spTree>
    <p:extLst>
      <p:ext uri="{BB962C8B-B14F-4D97-AF65-F5344CB8AC3E}">
        <p14:creationId xmlns:p14="http://schemas.microsoft.com/office/powerpoint/2010/main" val="33850477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pPr algn="just"/>
            <a:r>
              <a:rPr lang="el-GR" dirty="0" smtClean="0">
                <a:solidFill>
                  <a:schemeClr val="tx1"/>
                </a:solidFill>
                <a:latin typeface="Times New Roman" panose="02020603050405020304" pitchFamily="18" charset="0"/>
                <a:cs typeface="Times New Roman" panose="02020603050405020304" pitchFamily="18" charset="0"/>
              </a:rPr>
              <a:t>Η ιδέα να κατασπαραχθεί κάποιος από τον πατέρα είναι τυπική, πανάρχαια και κοινή σε όλα τα παιδιά. Η αναλυτική εμπειρία της παραπάνω ιδέας εκφράζει -σε μια μορφή που υπέστη </a:t>
            </a:r>
            <a:r>
              <a:rPr lang="el-GR" dirty="0" err="1" smtClean="0">
                <a:solidFill>
                  <a:schemeClr val="tx1"/>
                </a:solidFill>
                <a:latin typeface="Times New Roman" panose="02020603050405020304" pitchFamily="18" charset="0"/>
                <a:cs typeface="Times New Roman" panose="02020603050405020304" pitchFamily="18" charset="0"/>
              </a:rPr>
              <a:t>επαναστροφική</a:t>
            </a:r>
            <a:r>
              <a:rPr lang="el-GR" dirty="0" smtClean="0">
                <a:solidFill>
                  <a:schemeClr val="tx1"/>
                </a:solidFill>
                <a:latin typeface="Times New Roman" panose="02020603050405020304" pitchFamily="18" charset="0"/>
                <a:cs typeface="Times New Roman" panose="02020603050405020304" pitchFamily="18" charset="0"/>
              </a:rPr>
              <a:t> υποβάθμιση- ένα παθητικό τρυφερό αίσθημα επιθυμίας να αγαπηθεί από τον πατέρα  ως αντικείμενο υπό την έννοια του γεννητικού έρωτα.</a:t>
            </a:r>
          </a:p>
          <a:p>
            <a:pPr algn="just"/>
            <a:r>
              <a:rPr lang="el-GR" dirty="0" smtClean="0">
                <a:solidFill>
                  <a:schemeClr val="tx1"/>
                </a:solidFill>
                <a:latin typeface="Times New Roman" panose="02020603050405020304" pitchFamily="18" charset="0"/>
                <a:cs typeface="Times New Roman" panose="02020603050405020304" pitchFamily="18" charset="0"/>
              </a:rPr>
              <a:t>Το γεννητικό αίσθημα δεν μαρτυρά τίποτα από την τρυφερή του πρόθεση όταν εκφράζεται με τη γλώσσα της μεταβατικής φάσης από τη στοματική στη σαδιστική οργάνωση της λίμπιντο που πλέον έχει ξεπεραστεί.</a:t>
            </a:r>
          </a:p>
          <a:p>
            <a:pPr algn="just"/>
            <a:r>
              <a:rPr lang="el-GR" dirty="0" smtClean="0">
                <a:solidFill>
                  <a:schemeClr val="tx1"/>
                </a:solidFill>
                <a:latin typeface="Times New Roman" panose="02020603050405020304" pitchFamily="18" charset="0"/>
                <a:cs typeface="Times New Roman" panose="02020603050405020304" pitchFamily="18" charset="0"/>
              </a:rPr>
              <a:t>Το απωθημένο </a:t>
            </a:r>
            <a:r>
              <a:rPr lang="el-GR" dirty="0" err="1" smtClean="0">
                <a:solidFill>
                  <a:schemeClr val="tx1"/>
                </a:solidFill>
                <a:latin typeface="Times New Roman" panose="02020603050405020304" pitchFamily="18" charset="0"/>
                <a:cs typeface="Times New Roman" panose="02020603050405020304" pitchFamily="18" charset="0"/>
              </a:rPr>
              <a:t>ορμικό</a:t>
            </a:r>
            <a:r>
              <a:rPr lang="el-GR" dirty="0" smtClean="0">
                <a:solidFill>
                  <a:schemeClr val="tx1"/>
                </a:solidFill>
                <a:latin typeface="Times New Roman" panose="02020603050405020304" pitchFamily="18" charset="0"/>
                <a:cs typeface="Times New Roman" panose="02020603050405020304" pitchFamily="18" charset="0"/>
              </a:rPr>
              <a:t> αίσθημα και στις δύο φοβίες είναι ένα εχθρικό αίσθημα  έναντι του πατέρα. Το αίσθημα απωθήθηκε μέσω της διαδικασίας μετατροπής του στο αντίθετο, στη θέση της επιθετικότητας έναντι του πατέρα μπαίνει η επιθετικότητα, -με τη μορφή εκδίκησης- από τον πατέρα έναντι στο ίδιο το άτομο. </a:t>
            </a:r>
          </a:p>
          <a:p>
            <a:pPr algn="just"/>
            <a:r>
              <a:rPr lang="el-GR" dirty="0" smtClean="0">
                <a:solidFill>
                  <a:schemeClr val="tx1"/>
                </a:solidFill>
                <a:latin typeface="Times New Roman" panose="02020603050405020304" pitchFamily="18" charset="0"/>
                <a:cs typeface="Times New Roman" panose="02020603050405020304" pitchFamily="18" charset="0"/>
              </a:rPr>
              <a:t>Η επιθετικότητα αυτή έχει τις ρίζες της στη σαδιστική φάση της λίμπιντο και φτάνει στη στοματική φάση, στο Χάνς μέσω του δαγκώματος, ενώ στο Ρώσο παρουσιάζεται στο φόβο ότι θα τον φάει ο λύκος.</a:t>
            </a:r>
          </a:p>
          <a:p>
            <a:pPr algn="just"/>
            <a:r>
              <a:rPr lang="el-GR" dirty="0" smtClean="0">
                <a:solidFill>
                  <a:schemeClr val="tx1"/>
                </a:solidFill>
                <a:latin typeface="Times New Roman" panose="02020603050405020304" pitchFamily="18" charset="0"/>
                <a:cs typeface="Times New Roman" panose="02020603050405020304" pitchFamily="18" charset="0"/>
              </a:rPr>
              <a:t>Ταυτόχρονα υπάρχει και ένα άλλο αντίθετο </a:t>
            </a:r>
            <a:r>
              <a:rPr lang="el-GR" dirty="0" err="1" smtClean="0">
                <a:solidFill>
                  <a:schemeClr val="tx1"/>
                </a:solidFill>
                <a:latin typeface="Times New Roman" panose="02020603050405020304" pitchFamily="18" charset="0"/>
                <a:cs typeface="Times New Roman" panose="02020603050405020304" pitchFamily="18" charset="0"/>
              </a:rPr>
              <a:t>ορμικό</a:t>
            </a:r>
            <a:r>
              <a:rPr lang="el-GR" dirty="0" smtClean="0">
                <a:solidFill>
                  <a:schemeClr val="tx1"/>
                </a:solidFill>
                <a:latin typeface="Times New Roman" panose="02020603050405020304" pitchFamily="18" charset="0"/>
                <a:cs typeface="Times New Roman" panose="02020603050405020304" pitchFamily="18" charset="0"/>
              </a:rPr>
              <a:t> συναίσθημα που υπόκειται σε απώθηση- τρυφερό παθητικό αίσθημα για τον πατέρα - σε επίπεδο </a:t>
            </a:r>
            <a:r>
              <a:rPr lang="el-GR" dirty="0" err="1" smtClean="0">
                <a:solidFill>
                  <a:schemeClr val="tx1"/>
                </a:solidFill>
                <a:latin typeface="Times New Roman" panose="02020603050405020304" pitchFamily="18" charset="0"/>
                <a:cs typeface="Times New Roman" panose="02020603050405020304" pitchFamily="18" charset="0"/>
              </a:rPr>
              <a:t>γεννετικής</a:t>
            </a:r>
            <a:r>
              <a:rPr lang="el-GR" dirty="0">
                <a:solidFill>
                  <a:schemeClr val="tx1"/>
                </a:solidFill>
                <a:latin typeface="Times New Roman" panose="02020603050405020304" pitchFamily="18" charset="0"/>
                <a:cs typeface="Times New Roman" panose="02020603050405020304" pitchFamily="18" charset="0"/>
              </a:rPr>
              <a:t>,</a:t>
            </a:r>
            <a:r>
              <a:rPr lang="el-GR" dirty="0" smtClean="0">
                <a:solidFill>
                  <a:schemeClr val="tx1"/>
                </a:solidFill>
                <a:latin typeface="Times New Roman" panose="02020603050405020304" pitchFamily="18" charset="0"/>
                <a:cs typeface="Times New Roman" panose="02020603050405020304" pitchFamily="18" charset="0"/>
              </a:rPr>
              <a:t> φαλλικής οργάνωσης της λίμπιντο, αίσθημα σημαντικότερο καθώς υπέστη εκτεταμένη </a:t>
            </a:r>
            <a:r>
              <a:rPr lang="el-GR" dirty="0" err="1" smtClean="0">
                <a:solidFill>
                  <a:schemeClr val="tx1"/>
                </a:solidFill>
                <a:latin typeface="Times New Roman" panose="02020603050405020304" pitchFamily="18" charset="0"/>
                <a:cs typeface="Times New Roman" panose="02020603050405020304" pitchFamily="18" charset="0"/>
              </a:rPr>
              <a:t>επαναστροφή</a:t>
            </a:r>
            <a:r>
              <a:rPr lang="el-GR" dirty="0" smtClean="0">
                <a:solidFill>
                  <a:schemeClr val="tx1"/>
                </a:solidFill>
                <a:latin typeface="Times New Roman" panose="02020603050405020304" pitchFamily="18" charset="0"/>
                <a:cs typeface="Times New Roman" panose="02020603050405020304" pitchFamily="18" charset="0"/>
              </a:rPr>
              <a:t> με καθοριστική επιρροή στο περιεχόμενο της φοβίας.</a:t>
            </a:r>
          </a:p>
        </p:txBody>
      </p:sp>
    </p:spTree>
    <p:extLst>
      <p:ext uri="{BB962C8B-B14F-4D97-AF65-F5344CB8AC3E}">
        <p14:creationId xmlns:p14="http://schemas.microsoft.com/office/powerpoint/2010/main" val="460974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a:solidFill>
                  <a:srgbClr val="002060"/>
                </a:solidFill>
                <a:latin typeface="Times New Roman" panose="02020603050405020304" pitchFamily="18" charset="0"/>
                <a:cs typeface="Times New Roman" panose="02020603050405020304" pitchFamily="18" charset="0"/>
              </a:rPr>
              <a:t/>
            </a:r>
            <a:br>
              <a:rPr lang="el-GR" dirty="0">
                <a:solidFill>
                  <a:srgbClr val="002060"/>
                </a:solidFill>
                <a:latin typeface="Times New Roman" panose="02020603050405020304" pitchFamily="18" charset="0"/>
                <a:cs typeface="Times New Roman" panose="02020603050405020304" pitchFamily="18" charset="0"/>
              </a:rPr>
            </a:br>
            <a:r>
              <a:rPr lang="el-GR" dirty="0">
                <a:solidFill>
                  <a:srgbClr val="002060"/>
                </a:solidFill>
                <a:latin typeface="Times New Roman" panose="02020603050405020304" pitchFamily="18" charset="0"/>
                <a:cs typeface="Times New Roman" panose="02020603050405020304" pitchFamily="18" charset="0"/>
              </a:rPr>
              <a:t>    </a:t>
            </a:r>
            <a:r>
              <a:rPr lang="el-GR" dirty="0" smtClean="0">
                <a:solidFill>
                  <a:srgbClr val="002060"/>
                </a:solidFill>
                <a:latin typeface="Times New Roman" panose="02020603050405020304" pitchFamily="18" charset="0"/>
                <a:cs typeface="Times New Roman" panose="02020603050405020304" pitchFamily="18" charset="0"/>
              </a:rPr>
              <a:t>                                                </a:t>
            </a:r>
            <a:r>
              <a:rPr lang="el-GR" dirty="0">
                <a:solidFill>
                  <a:srgbClr val="002060"/>
                </a:solidFill>
                <a:latin typeface="Times New Roman" panose="02020603050405020304" pitchFamily="18" charset="0"/>
                <a:cs typeface="Times New Roman" panose="02020603050405020304" pitchFamily="18" charset="0"/>
              </a:rPr>
              <a:t/>
            </a:r>
            <a:br>
              <a:rPr lang="el-GR" dirty="0">
                <a:solidFill>
                  <a:srgbClr val="002060"/>
                </a:solidFill>
                <a:latin typeface="Times New Roman" panose="02020603050405020304" pitchFamily="18" charset="0"/>
                <a:cs typeface="Times New Roman" panose="02020603050405020304" pitchFamily="18" charset="0"/>
              </a:rPr>
            </a:br>
            <a:r>
              <a:rPr lang="el-GR" dirty="0">
                <a:solidFill>
                  <a:srgbClr val="FF0000"/>
                </a:solidFill>
                <a:latin typeface="Times New Roman" panose="02020603050405020304" pitchFamily="18" charset="0"/>
                <a:cs typeface="Times New Roman" panose="02020603050405020304" pitchFamily="18" charset="0"/>
              </a:rPr>
              <a:t/>
            </a:r>
            <a:br>
              <a:rPr lang="el-GR" dirty="0">
                <a:solidFill>
                  <a:srgbClr val="FF0000"/>
                </a:solidFill>
                <a:latin typeface="Times New Roman" panose="02020603050405020304" pitchFamily="18" charset="0"/>
                <a:cs typeface="Times New Roman" panose="02020603050405020304" pitchFamily="18" charset="0"/>
              </a:rPr>
            </a:b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Times New Roman" panose="02020603050405020304" pitchFamily="18" charset="0"/>
                <a:cs typeface="Times New Roman" panose="02020603050405020304" pitchFamily="18" charset="0"/>
              </a:rPr>
              <a:t>Το Αναστολή, σύμπτωμα και άγχος (1925) αποτελεί ένα από τα σημαντικότερα κλινικά κείμενα του </a:t>
            </a:r>
            <a:r>
              <a:rPr lang="en-US" sz="2000" dirty="0" smtClean="0">
                <a:latin typeface="Times New Roman" panose="02020603050405020304" pitchFamily="18" charset="0"/>
                <a:cs typeface="Times New Roman" panose="02020603050405020304" pitchFamily="18" charset="0"/>
              </a:rPr>
              <a:t>Freud</a:t>
            </a:r>
            <a:r>
              <a:rPr lang="el-GR" sz="2000" dirty="0" smtClean="0">
                <a:latin typeface="Times New Roman" panose="02020603050405020304" pitchFamily="18" charset="0"/>
                <a:cs typeface="Times New Roman" panose="02020603050405020304" pitchFamily="18" charset="0"/>
              </a:rPr>
              <a:t> και διερευνά το πρόβλημα του άγχους.</a:t>
            </a:r>
          </a:p>
          <a:p>
            <a:pPr algn="just"/>
            <a:r>
              <a:rPr lang="el-GR" sz="2000" dirty="0" smtClean="0">
                <a:latin typeface="Times New Roman" panose="02020603050405020304" pitchFamily="18" charset="0"/>
                <a:cs typeface="Times New Roman" panose="02020603050405020304" pitchFamily="18" charset="0"/>
              </a:rPr>
              <a:t>Στην παρούσα μελέτη, το άγχος, με αφετηρία του το ΕΓΩ αναλύεται σε βάθος και εξετάζεται το κατά πόσο μπορεί να οδηγήσει σε αναστολή ή διαμόρφωση του συμπτώματος.</a:t>
            </a:r>
          </a:p>
          <a:p>
            <a:pPr algn="just"/>
            <a:r>
              <a:rPr lang="el-GR" sz="2000" dirty="0" smtClean="0">
                <a:latin typeface="Times New Roman" panose="02020603050405020304" pitchFamily="18" charset="0"/>
                <a:cs typeface="Times New Roman" panose="02020603050405020304" pitchFamily="18" charset="0"/>
              </a:rPr>
              <a:t>Στο Αναστολή, Σύμπτωμα και άγχος ο </a:t>
            </a:r>
            <a:r>
              <a:rPr lang="en-US" sz="2000" dirty="0" smtClean="0">
                <a:latin typeface="Times New Roman" panose="02020603050405020304" pitchFamily="18" charset="0"/>
                <a:cs typeface="Times New Roman" panose="02020603050405020304" pitchFamily="18" charset="0"/>
              </a:rPr>
              <a:t>Freud</a:t>
            </a:r>
            <a:r>
              <a:rPr lang="el-GR" sz="2000" dirty="0" smtClean="0">
                <a:latin typeface="Times New Roman" panose="02020603050405020304" pitchFamily="18" charset="0"/>
                <a:cs typeface="Times New Roman" panose="02020603050405020304" pitchFamily="18" charset="0"/>
              </a:rPr>
              <a:t> αναθεωρεί στη βάση της την πρώτη θεωρία για το άγχος.</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7308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pPr algn="just"/>
            <a:r>
              <a:rPr lang="el-GR" dirty="0" smtClean="0">
                <a:solidFill>
                  <a:schemeClr val="tx1"/>
                </a:solidFill>
                <a:latin typeface="Times New Roman" panose="02020603050405020304" pitchFamily="18" charset="0"/>
                <a:cs typeface="Times New Roman" panose="02020603050405020304" pitchFamily="18" charset="0"/>
              </a:rPr>
              <a:t>Στο Χανς καθώς και στο Ρώσο έχουμε μια διεργασία απώθησης που επιτέθηκε σε όλα τα συστατικά του οιδιπόδειου συμπλέγματος, τα εχθρικά και τρυφερά αισθήματα για τον πατέρα και τα τρυφερά για τη μητέρα.</a:t>
            </a:r>
          </a:p>
          <a:p>
            <a:pPr algn="just"/>
            <a:r>
              <a:rPr lang="el-GR" dirty="0" smtClean="0">
                <a:solidFill>
                  <a:schemeClr val="tx1"/>
                </a:solidFill>
                <a:latin typeface="Times New Roman" panose="02020603050405020304" pitchFamily="18" charset="0"/>
                <a:cs typeface="Times New Roman" panose="02020603050405020304" pitchFamily="18" charset="0"/>
              </a:rPr>
              <a:t>Ο Χανς μοιάζει να είναι ένα κανονικό αγόρι με το επονομαζόμενο «θετικό» οιδιπόδειο σύμπλεγμα, είναι πιθανό τα στοιχεία που φαίνεται να λείπουν να δρούσαν όντως μέσα του. Στην περίπτωση του Ρώσου, η έλλειψη  βρίσκεται σε άλλο σημείο. Η σχέση του με το γυναικείο αντικείμενο διαταράχθηκε από μία πρώιμη αποπλάνηση και η παθητική γυναικεία πλευρά  του σχηματίστηκε έντονα.</a:t>
            </a:r>
          </a:p>
          <a:p>
            <a:pPr algn="just"/>
            <a:r>
              <a:rPr lang="el-GR" dirty="0" smtClean="0">
                <a:solidFill>
                  <a:schemeClr val="tx1"/>
                </a:solidFill>
                <a:latin typeface="Times New Roman" panose="02020603050405020304" pitchFamily="18" charset="0"/>
                <a:cs typeface="Times New Roman" panose="02020603050405020304" pitchFamily="18" charset="0"/>
              </a:rPr>
              <a:t>Και στις δύο περιπτώσεις η κινητήριος δύναμη είναι η ίδια: το άγχος μπροστά σε έναν απειλούμενο ευνουχισμό. Ο Χανς παραιτείται από το άγχος του ευνουχισμού, το άγχος του ότι θα τον δαγκώσει το άλογο σημαίνει ότι φοβάται ότι το άλογο θα του δαγκώσει το γεννητικό όργανο, θα τον ευνουχίσει. Από το άγχος ευνουχισμού παραιτείται και ο μικρός Ρώσος από την επιθυμία να αγαπηθεί από τον πατέρα ως σεξουαλικό αντικείμενο, διότι νόμιζε ότι μια τέτοια σχέση θα είχε ως προϋπόθεση να θυσιάσει το γεννητικό του όργανο, που τον διακρίνει από τις γυναίκες.</a:t>
            </a:r>
          </a:p>
          <a:p>
            <a:pPr algn="just"/>
            <a:r>
              <a:rPr lang="el-GR" dirty="0" smtClean="0">
                <a:solidFill>
                  <a:schemeClr val="tx1"/>
                </a:solidFill>
                <a:latin typeface="Times New Roman" panose="02020603050405020304" pitchFamily="18" charset="0"/>
                <a:cs typeface="Times New Roman" panose="02020603050405020304" pitchFamily="18" charset="0"/>
              </a:rPr>
              <a:t>Όπως βλέπουμε και οι δύο μορφές του οιδιπόδειου συμπλέγματος , η κανονική, ενεργή μορφή και η ανεστραμμένη, καταρρέουν από το σύμπλεγμα του ευνουχισμού.</a:t>
            </a:r>
          </a:p>
        </p:txBody>
      </p:sp>
    </p:spTree>
    <p:extLst>
      <p:ext uri="{BB962C8B-B14F-4D97-AF65-F5344CB8AC3E}">
        <p14:creationId xmlns:p14="http://schemas.microsoft.com/office/powerpoint/2010/main" val="4093534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pPr algn="just"/>
            <a:r>
              <a:rPr lang="el-GR" dirty="0" smtClean="0">
                <a:solidFill>
                  <a:schemeClr val="tx1"/>
                </a:solidFill>
                <a:latin typeface="Times New Roman" panose="02020603050405020304" pitchFamily="18" charset="0"/>
                <a:cs typeface="Times New Roman" panose="02020603050405020304" pitchFamily="18" charset="0"/>
              </a:rPr>
              <a:t>Ανακαλύψαμε λοιπόν ότι και στις δύο περιπτώσεις , </a:t>
            </a:r>
            <a:r>
              <a:rPr lang="el-GR" b="1" i="1" u="sng" dirty="0" smtClean="0">
                <a:solidFill>
                  <a:schemeClr val="tx1"/>
                </a:solidFill>
                <a:latin typeface="Times New Roman" panose="02020603050405020304" pitchFamily="18" charset="0"/>
                <a:cs typeface="Times New Roman" panose="02020603050405020304" pitchFamily="18" charset="0"/>
              </a:rPr>
              <a:t>η κινητήριος δύναμη της απώθησης είναι</a:t>
            </a:r>
            <a:r>
              <a:rPr lang="el-GR" dirty="0" smtClean="0">
                <a:solidFill>
                  <a:schemeClr val="tx1"/>
                </a:solidFill>
                <a:latin typeface="Times New Roman" panose="02020603050405020304" pitchFamily="18" charset="0"/>
                <a:cs typeface="Times New Roman" panose="02020603050405020304" pitchFamily="18" charset="0"/>
              </a:rPr>
              <a:t> </a:t>
            </a:r>
            <a:r>
              <a:rPr lang="el-GR" b="1" i="1" u="sng" dirty="0" smtClean="0">
                <a:solidFill>
                  <a:schemeClr val="tx1"/>
                </a:solidFill>
                <a:latin typeface="Times New Roman" panose="02020603050405020304" pitchFamily="18" charset="0"/>
                <a:cs typeface="Times New Roman" panose="02020603050405020304" pitchFamily="18" charset="0"/>
              </a:rPr>
              <a:t>το άγχος του ευνουχισμού. </a:t>
            </a:r>
            <a:r>
              <a:rPr lang="el-GR" dirty="0" smtClean="0">
                <a:solidFill>
                  <a:schemeClr val="tx1"/>
                </a:solidFill>
                <a:latin typeface="Times New Roman" panose="02020603050405020304" pitchFamily="18" charset="0"/>
                <a:cs typeface="Times New Roman" panose="02020603050405020304" pitchFamily="18" charset="0"/>
              </a:rPr>
              <a:t>Το δάγκωμα από το άλογο και το φάγωμα από το λύκο είναι υποκατάστατο μέσω παραμόρφωσης για την ιδέα του ευνουχισμού από τον πατέρα. Αυτή η ιδέα είναι στην ουσία εκείνη που βίωσε την απώθηση.</a:t>
            </a:r>
          </a:p>
          <a:p>
            <a:pPr algn="just"/>
            <a:r>
              <a:rPr lang="el-GR" dirty="0" smtClean="0">
                <a:solidFill>
                  <a:schemeClr val="tx1"/>
                </a:solidFill>
                <a:latin typeface="Times New Roman" panose="02020603050405020304" pitchFamily="18" charset="0"/>
                <a:cs typeface="Times New Roman" panose="02020603050405020304" pitchFamily="18" charset="0"/>
              </a:rPr>
              <a:t>Το αγχώδες συναίσθημα της φοβίας, δεν προήλθε από τη διεργασία της απώθησης, ούτε από τις </a:t>
            </a:r>
            <a:r>
              <a:rPr lang="el-GR" dirty="0" err="1" smtClean="0">
                <a:solidFill>
                  <a:schemeClr val="tx1"/>
                </a:solidFill>
                <a:latin typeface="Times New Roman" panose="02020603050405020304" pitchFamily="18" charset="0"/>
                <a:cs typeface="Times New Roman" panose="02020603050405020304" pitchFamily="18" charset="0"/>
              </a:rPr>
              <a:t>λιμπιντικές</a:t>
            </a:r>
            <a:r>
              <a:rPr lang="el-GR" dirty="0" smtClean="0">
                <a:solidFill>
                  <a:schemeClr val="tx1"/>
                </a:solidFill>
                <a:latin typeface="Times New Roman" panose="02020603050405020304" pitchFamily="18" charset="0"/>
                <a:cs typeface="Times New Roman" panose="02020603050405020304" pitchFamily="18" charset="0"/>
              </a:rPr>
              <a:t> επενδύσεις των απωθημένων, αλλά από τον ίδιο τον φορέα της απώθησης.</a:t>
            </a:r>
          </a:p>
          <a:p>
            <a:pPr algn="just"/>
            <a:r>
              <a:rPr lang="el-GR" i="1" u="sng" dirty="0" smtClean="0">
                <a:solidFill>
                  <a:schemeClr val="accent1"/>
                </a:solidFill>
                <a:latin typeface="Times New Roman" panose="02020603050405020304" pitchFamily="18" charset="0"/>
                <a:cs typeface="Times New Roman" panose="02020603050405020304" pitchFamily="18" charset="0"/>
              </a:rPr>
              <a:t>Το άγχος ήταν  που δημιούργησε την απώθηση και όχι, όπως πίστευ</a:t>
            </a:r>
            <a:r>
              <a:rPr lang="el-GR" i="1" u="sng" dirty="0">
                <a:solidFill>
                  <a:schemeClr val="accent1"/>
                </a:solidFill>
                <a:latin typeface="Times New Roman" panose="02020603050405020304" pitchFamily="18" charset="0"/>
                <a:cs typeface="Times New Roman" panose="02020603050405020304" pitchFamily="18" charset="0"/>
              </a:rPr>
              <a:t>ε</a:t>
            </a:r>
            <a:r>
              <a:rPr lang="el-GR" i="1" u="sng" dirty="0" smtClean="0">
                <a:solidFill>
                  <a:schemeClr val="accent1"/>
                </a:solidFill>
                <a:latin typeface="Times New Roman" panose="02020603050405020304" pitchFamily="18" charset="0"/>
                <a:cs typeface="Times New Roman" panose="02020603050405020304" pitchFamily="18" charset="0"/>
              </a:rPr>
              <a:t> παλιότερα, η απώθηση το άγχος. </a:t>
            </a:r>
          </a:p>
          <a:p>
            <a:pPr algn="just"/>
            <a:r>
              <a:rPr lang="el-GR" i="1" u="sng" dirty="0">
                <a:solidFill>
                  <a:schemeClr val="accent1"/>
                </a:solidFill>
                <a:latin typeface="Times New Roman" panose="02020603050405020304" pitchFamily="18" charset="0"/>
                <a:cs typeface="Times New Roman" panose="02020603050405020304" pitchFamily="18" charset="0"/>
              </a:rPr>
              <a:t>Η εξέταση των φοβιών δεν </a:t>
            </a:r>
            <a:r>
              <a:rPr lang="el-GR" i="1" u="sng" dirty="0" smtClean="0">
                <a:solidFill>
                  <a:schemeClr val="accent1"/>
                </a:solidFill>
                <a:latin typeface="Times New Roman" panose="02020603050405020304" pitchFamily="18" charset="0"/>
                <a:cs typeface="Times New Roman" panose="02020603050405020304" pitchFamily="18" charset="0"/>
              </a:rPr>
              <a:t> </a:t>
            </a:r>
            <a:r>
              <a:rPr lang="el-GR" i="1" u="sng" dirty="0">
                <a:solidFill>
                  <a:schemeClr val="accent1"/>
                </a:solidFill>
                <a:latin typeface="Times New Roman" panose="02020603050405020304" pitchFamily="18" charset="0"/>
                <a:cs typeface="Times New Roman" panose="02020603050405020304" pitchFamily="18" charset="0"/>
              </a:rPr>
              <a:t>επιβεβαιώνει, αλλά μάλλον </a:t>
            </a:r>
            <a:r>
              <a:rPr lang="el-GR" i="1" u="sng" dirty="0" smtClean="0">
                <a:solidFill>
                  <a:schemeClr val="accent1"/>
                </a:solidFill>
                <a:latin typeface="Times New Roman" panose="02020603050405020304" pitchFamily="18" charset="0"/>
                <a:cs typeface="Times New Roman" panose="02020603050405020304" pitchFamily="18" charset="0"/>
              </a:rPr>
              <a:t> </a:t>
            </a:r>
            <a:r>
              <a:rPr lang="el-GR" i="1" u="sng" dirty="0">
                <a:solidFill>
                  <a:schemeClr val="accent1"/>
                </a:solidFill>
                <a:latin typeface="Times New Roman" panose="02020603050405020304" pitchFamily="18" charset="0"/>
                <a:cs typeface="Times New Roman" panose="02020603050405020304" pitchFamily="18" charset="0"/>
              </a:rPr>
              <a:t>διαψεύδει </a:t>
            </a:r>
            <a:r>
              <a:rPr lang="el-GR" i="1" u="sng" dirty="0" smtClean="0">
                <a:solidFill>
                  <a:schemeClr val="accent1"/>
                </a:solidFill>
                <a:latin typeface="Times New Roman" panose="02020603050405020304" pitchFamily="18" charset="0"/>
                <a:cs typeface="Times New Roman" panose="02020603050405020304" pitchFamily="18" charset="0"/>
              </a:rPr>
              <a:t>άμεσα τον ισχυρισμό μου ότι: Μέσω της απώθησης , ο φυσικός εκπρόσωπος της </a:t>
            </a:r>
            <a:r>
              <a:rPr lang="el-GR" i="1" u="sng" dirty="0" err="1" smtClean="0">
                <a:solidFill>
                  <a:schemeClr val="accent1"/>
                </a:solidFill>
                <a:latin typeface="Times New Roman" panose="02020603050405020304" pitchFamily="18" charset="0"/>
                <a:cs typeface="Times New Roman" panose="02020603050405020304" pitchFamily="18" charset="0"/>
              </a:rPr>
              <a:t>ενόρμησης</a:t>
            </a:r>
            <a:r>
              <a:rPr lang="el-GR" i="1" u="sng" dirty="0" smtClean="0">
                <a:solidFill>
                  <a:schemeClr val="accent1"/>
                </a:solidFill>
                <a:latin typeface="Times New Roman" panose="02020603050405020304" pitchFamily="18" charset="0"/>
                <a:cs typeface="Times New Roman" panose="02020603050405020304" pitchFamily="18" charset="0"/>
              </a:rPr>
              <a:t> παραμορφώνεται, ενώ η λίμπιντο του </a:t>
            </a:r>
            <a:r>
              <a:rPr lang="el-GR" i="1" u="sng" dirty="0" err="1" smtClean="0">
                <a:solidFill>
                  <a:schemeClr val="accent1"/>
                </a:solidFill>
                <a:latin typeface="Times New Roman" panose="02020603050405020304" pitchFamily="18" charset="0"/>
                <a:cs typeface="Times New Roman" panose="02020603050405020304" pitchFamily="18" charset="0"/>
              </a:rPr>
              <a:t>ορμικού</a:t>
            </a:r>
            <a:r>
              <a:rPr lang="el-GR" i="1" u="sng" dirty="0" smtClean="0">
                <a:solidFill>
                  <a:schemeClr val="accent1"/>
                </a:solidFill>
                <a:latin typeface="Times New Roman" panose="02020603050405020304" pitchFamily="18" charset="0"/>
                <a:cs typeface="Times New Roman" panose="02020603050405020304" pitchFamily="18" charset="0"/>
              </a:rPr>
              <a:t> αισθήματος μετατρέπεται σε άγχος. </a:t>
            </a:r>
          </a:p>
          <a:p>
            <a:pPr algn="just"/>
            <a:r>
              <a:rPr lang="el-GR" i="1" u="sng" dirty="0" smtClean="0">
                <a:solidFill>
                  <a:schemeClr val="accent1"/>
                </a:solidFill>
                <a:latin typeface="Times New Roman" panose="02020603050405020304" pitchFamily="18" charset="0"/>
                <a:cs typeface="Times New Roman" panose="02020603050405020304" pitchFamily="18" charset="0"/>
              </a:rPr>
              <a:t>Οι περισσότερες φοβίες ανάγονται σε ένα άγχος του Εγώ μπροστά στις αξιώσεις της λίμπιντο. Είναι η αγχώδης στάση του Εγώ που συνιστά το πρωτεύον στοιχείο και το κίνητρο για την απώθηση. Το άγχος δεν προέρχεται ποτέ  από την </a:t>
            </a:r>
            <a:r>
              <a:rPr lang="el-GR" i="1" u="sng" dirty="0" err="1" smtClean="0">
                <a:solidFill>
                  <a:schemeClr val="accent1"/>
                </a:solidFill>
                <a:latin typeface="Times New Roman" panose="02020603050405020304" pitchFamily="18" charset="0"/>
                <a:cs typeface="Times New Roman" panose="02020603050405020304" pitchFamily="18" charset="0"/>
              </a:rPr>
              <a:t>απωθημένη</a:t>
            </a:r>
            <a:r>
              <a:rPr lang="el-GR" i="1" u="sng" dirty="0" smtClean="0">
                <a:solidFill>
                  <a:schemeClr val="accent1"/>
                </a:solidFill>
                <a:latin typeface="Times New Roman" panose="02020603050405020304" pitchFamily="18" charset="0"/>
                <a:cs typeface="Times New Roman" panose="02020603050405020304" pitchFamily="18" charset="0"/>
              </a:rPr>
              <a:t> λίμπιντο.</a:t>
            </a:r>
          </a:p>
          <a:p>
            <a:pPr algn="just"/>
            <a:r>
              <a:rPr lang="el-GR" i="1" u="sng" dirty="0" smtClean="0">
                <a:solidFill>
                  <a:schemeClr val="accent1"/>
                </a:solidFill>
                <a:latin typeface="Times New Roman" panose="02020603050405020304" pitchFamily="18" charset="0"/>
                <a:cs typeface="Times New Roman" panose="02020603050405020304" pitchFamily="18" charset="0"/>
              </a:rPr>
              <a:t>Ο </a:t>
            </a:r>
            <a:r>
              <a:rPr lang="en-US" i="1" u="sng" dirty="0" smtClean="0">
                <a:solidFill>
                  <a:schemeClr val="accent1"/>
                </a:solidFill>
                <a:latin typeface="Times New Roman" panose="02020603050405020304" pitchFamily="18" charset="0"/>
                <a:cs typeface="Times New Roman" panose="02020603050405020304" pitchFamily="18" charset="0"/>
              </a:rPr>
              <a:t>Freud </a:t>
            </a:r>
            <a:r>
              <a:rPr lang="el-GR" i="1" u="sng" dirty="0" smtClean="0">
                <a:solidFill>
                  <a:schemeClr val="accent1"/>
                </a:solidFill>
                <a:latin typeface="Times New Roman" panose="02020603050405020304" pitchFamily="18" charset="0"/>
                <a:cs typeface="Times New Roman" panose="02020603050405020304" pitchFamily="18" charset="0"/>
              </a:rPr>
              <a:t>παραδέχεται ότι ενώ πίστευε ότι είχε αναγνωρίσει τη </a:t>
            </a:r>
            <a:r>
              <a:rPr lang="el-GR" i="1" u="sng" dirty="0" err="1" smtClean="0">
                <a:solidFill>
                  <a:schemeClr val="accent1"/>
                </a:solidFill>
                <a:latin typeface="Times New Roman" panose="02020603050405020304" pitchFamily="18" charset="0"/>
                <a:cs typeface="Times New Roman" panose="02020603050405020304" pitchFamily="18" charset="0"/>
              </a:rPr>
              <a:t>μεταψυχολογική</a:t>
            </a:r>
            <a:r>
              <a:rPr lang="el-GR" i="1" u="sng" dirty="0" smtClean="0">
                <a:solidFill>
                  <a:schemeClr val="accent1"/>
                </a:solidFill>
                <a:latin typeface="Times New Roman" panose="02020603050405020304" pitchFamily="18" charset="0"/>
                <a:cs typeface="Times New Roman" panose="02020603050405020304" pitchFamily="18" charset="0"/>
              </a:rPr>
              <a:t> διεργασία της άμεσης μετατροπής της λίμπιντο σε άγχος, δεν μπορεί πλέον να επιμένει σ’ αυτή την άποψη.</a:t>
            </a:r>
          </a:p>
        </p:txBody>
      </p:sp>
    </p:spTree>
    <p:extLst>
      <p:ext uri="{BB962C8B-B14F-4D97-AF65-F5344CB8AC3E}">
        <p14:creationId xmlns:p14="http://schemas.microsoft.com/office/powerpoint/2010/main" val="896723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normAutofit fontScale="92500"/>
          </a:bodyPr>
          <a:lstStyle/>
          <a:p>
            <a:pPr algn="just"/>
            <a:r>
              <a:rPr lang="el-GR" dirty="0" smtClean="0">
                <a:solidFill>
                  <a:schemeClr val="tx1"/>
                </a:solidFill>
                <a:latin typeface="Times New Roman" panose="02020603050405020304" pitchFamily="18" charset="0"/>
                <a:cs typeface="Times New Roman" panose="02020603050405020304" pitchFamily="18" charset="0"/>
              </a:rPr>
              <a:t>Έφτασε σ’ αυτή την ιδέα της μετατροπής  μελετώντας τις επίκαιρες νευρώσεις. Ανακάλυψε ότι ορισμένες σεξουαλικές διεργασίες (</a:t>
            </a:r>
            <a:r>
              <a:rPr lang="el-GR" sz="1600" i="1" dirty="0" smtClean="0">
                <a:solidFill>
                  <a:schemeClr val="tx1"/>
                </a:solidFill>
                <a:latin typeface="Times New Roman" panose="02020603050405020304" pitchFamily="18" charset="0"/>
                <a:cs typeface="Times New Roman" panose="02020603050405020304" pitchFamily="18" charset="0"/>
              </a:rPr>
              <a:t>διακοπτόμενη συνουσία, η ανεπιτυχής στύση, και η καταναγκαστική </a:t>
            </a:r>
            <a:r>
              <a:rPr lang="el-GR" sz="1600" dirty="0" smtClean="0">
                <a:solidFill>
                  <a:schemeClr val="tx1"/>
                </a:solidFill>
                <a:latin typeface="Times New Roman" panose="02020603050405020304" pitchFamily="18" charset="0"/>
                <a:cs typeface="Times New Roman" panose="02020603050405020304" pitchFamily="18" charset="0"/>
              </a:rPr>
              <a:t>αποχή</a:t>
            </a:r>
            <a:r>
              <a:rPr lang="el-GR" dirty="0" smtClean="0">
                <a:solidFill>
                  <a:schemeClr val="tx1"/>
                </a:solidFill>
                <a:latin typeface="Times New Roman" panose="02020603050405020304" pitchFamily="18" charset="0"/>
                <a:cs typeface="Times New Roman" panose="02020603050405020304" pitchFamily="18" charset="0"/>
              </a:rPr>
              <a:t>)προκαλούσαν ξεσπάσματα άγχους και μια γενική προδιάθεση για άγχος</a:t>
            </a:r>
            <a:r>
              <a:rPr lang="el-GR" i="1" dirty="0" smtClean="0">
                <a:solidFill>
                  <a:schemeClr val="tx1"/>
                </a:solidFill>
                <a:latin typeface="Times New Roman" panose="02020603050405020304" pitchFamily="18" charset="0"/>
                <a:cs typeface="Times New Roman" panose="02020603050405020304" pitchFamily="18" charset="0"/>
              </a:rPr>
              <a:t>. </a:t>
            </a:r>
            <a:r>
              <a:rPr lang="el-GR" dirty="0" smtClean="0">
                <a:solidFill>
                  <a:schemeClr val="tx1"/>
                </a:solidFill>
                <a:latin typeface="Times New Roman" panose="02020603050405020304" pitchFamily="18" charset="0"/>
                <a:cs typeface="Times New Roman" panose="02020603050405020304" pitchFamily="18" charset="0"/>
              </a:rPr>
              <a:t>Αφού η σεξουαλική διεργασία είναι έκφραση </a:t>
            </a:r>
            <a:r>
              <a:rPr lang="el-GR" dirty="0" err="1" smtClean="0">
                <a:solidFill>
                  <a:schemeClr val="tx1"/>
                </a:solidFill>
                <a:latin typeface="Times New Roman" panose="02020603050405020304" pitchFamily="18" charset="0"/>
                <a:cs typeface="Times New Roman" panose="02020603050405020304" pitchFamily="18" charset="0"/>
              </a:rPr>
              <a:t>λιμπιντικών</a:t>
            </a:r>
            <a:r>
              <a:rPr lang="el-GR" dirty="0" smtClean="0">
                <a:solidFill>
                  <a:schemeClr val="tx1"/>
                </a:solidFill>
                <a:latin typeface="Times New Roman" panose="02020603050405020304" pitchFamily="18" charset="0"/>
                <a:cs typeface="Times New Roman" panose="02020603050405020304" pitchFamily="18" charset="0"/>
              </a:rPr>
              <a:t> </a:t>
            </a:r>
            <a:r>
              <a:rPr lang="el-GR" dirty="0" err="1" smtClean="0">
                <a:solidFill>
                  <a:schemeClr val="tx1"/>
                </a:solidFill>
                <a:latin typeface="Times New Roman" panose="02020603050405020304" pitchFamily="18" charset="0"/>
                <a:cs typeface="Times New Roman" panose="02020603050405020304" pitchFamily="18" charset="0"/>
              </a:rPr>
              <a:t>ορμικών</a:t>
            </a:r>
            <a:r>
              <a:rPr lang="el-GR" dirty="0" smtClean="0">
                <a:solidFill>
                  <a:schemeClr val="tx1"/>
                </a:solidFill>
                <a:latin typeface="Times New Roman" panose="02020603050405020304" pitchFamily="18" charset="0"/>
                <a:cs typeface="Times New Roman" panose="02020603050405020304" pitchFamily="18" charset="0"/>
              </a:rPr>
              <a:t> αισθημάτων, υπέθεσε ότι η λίμπιντο μετατρέπεται σε άγχος.</a:t>
            </a:r>
          </a:p>
          <a:p>
            <a:pPr algn="just"/>
            <a:r>
              <a:rPr lang="el-GR" i="1" u="sng" dirty="0" smtClean="0">
                <a:solidFill>
                  <a:schemeClr val="accent1"/>
                </a:solidFill>
                <a:latin typeface="Times New Roman" panose="02020603050405020304" pitchFamily="18" charset="0"/>
                <a:cs typeface="Times New Roman" panose="02020603050405020304" pitchFamily="18" charset="0"/>
              </a:rPr>
              <a:t>Η λίμπιντο όμως που  ανήκει στις διεργασίες του Αυτό βιώνει μία διαταραχή, με την παρακίνηση της απώθησης. Μπορεί να εξακολουθεί να είναι σωστό ότι κατά την απώθηση το άγχος δημιουργείται από την </a:t>
            </a:r>
            <a:r>
              <a:rPr lang="el-GR" i="1" u="sng" dirty="0" err="1" smtClean="0">
                <a:solidFill>
                  <a:schemeClr val="accent1"/>
                </a:solidFill>
                <a:latin typeface="Times New Roman" panose="02020603050405020304" pitchFamily="18" charset="0"/>
                <a:cs typeface="Times New Roman" panose="02020603050405020304" pitchFamily="18" charset="0"/>
              </a:rPr>
              <a:t>λιμπιντική</a:t>
            </a:r>
            <a:r>
              <a:rPr lang="el-GR" i="1" u="sng" dirty="0" smtClean="0">
                <a:solidFill>
                  <a:schemeClr val="accent1"/>
                </a:solidFill>
                <a:latin typeface="Times New Roman" panose="02020603050405020304" pitchFamily="18" charset="0"/>
                <a:cs typeface="Times New Roman" panose="02020603050405020304" pitchFamily="18" charset="0"/>
              </a:rPr>
              <a:t> επένδυση των </a:t>
            </a:r>
            <a:r>
              <a:rPr lang="el-GR" i="1" u="sng" dirty="0" err="1" smtClean="0">
                <a:solidFill>
                  <a:schemeClr val="accent1"/>
                </a:solidFill>
                <a:latin typeface="Times New Roman" panose="02020603050405020304" pitchFamily="18" charset="0"/>
                <a:cs typeface="Times New Roman" panose="02020603050405020304" pitchFamily="18" charset="0"/>
              </a:rPr>
              <a:t>ορμικών</a:t>
            </a:r>
            <a:r>
              <a:rPr lang="el-GR" i="1" u="sng" dirty="0" smtClean="0">
                <a:solidFill>
                  <a:schemeClr val="accent1"/>
                </a:solidFill>
                <a:latin typeface="Times New Roman" panose="02020603050405020304" pitchFamily="18" charset="0"/>
                <a:cs typeface="Times New Roman" panose="02020603050405020304" pitchFamily="18" charset="0"/>
              </a:rPr>
              <a:t> αισθημάτων. Και </a:t>
            </a:r>
          </a:p>
          <a:p>
            <a:pPr algn="just"/>
            <a:r>
              <a:rPr lang="el-GR" dirty="0" smtClean="0">
                <a:solidFill>
                  <a:schemeClr val="tx1"/>
                </a:solidFill>
                <a:latin typeface="Times New Roman" panose="02020603050405020304" pitchFamily="18" charset="0"/>
                <a:cs typeface="Times New Roman" panose="02020603050405020304" pitchFamily="18" charset="0"/>
              </a:rPr>
              <a:t>Θέτει το εξής ερώτημα : πως μπορούμε να συμφιλιώσουμε το συμπέρασμα αυτό με το άλλο που λέει: </a:t>
            </a:r>
          </a:p>
          <a:p>
            <a:pPr algn="just"/>
            <a:r>
              <a:rPr lang="el-GR" i="1" u="sng" dirty="0" smtClean="0">
                <a:solidFill>
                  <a:schemeClr val="accent1"/>
                </a:solidFill>
                <a:latin typeface="Times New Roman" panose="02020603050405020304" pitchFamily="18" charset="0"/>
                <a:cs typeface="Times New Roman" panose="02020603050405020304" pitchFamily="18" charset="0"/>
              </a:rPr>
              <a:t>Ότι το άγχος των φοβιών αποτελεί άγχος του Εγώ και δημιουργείται στο Εγώ και ότι δεν προέρχεται από την απώθηση, αντίθετα την προκαλεί.</a:t>
            </a:r>
          </a:p>
          <a:p>
            <a:pPr algn="just"/>
            <a:r>
              <a:rPr lang="el-GR" i="1" u="sng" dirty="0" smtClean="0">
                <a:solidFill>
                  <a:schemeClr val="accent1"/>
                </a:solidFill>
                <a:latin typeface="Times New Roman" panose="02020603050405020304" pitchFamily="18" charset="0"/>
                <a:cs typeface="Times New Roman" panose="02020603050405020304" pitchFamily="18" charset="0"/>
              </a:rPr>
              <a:t>Δεν είναι εύκολο να περιορίσουμε τις δύο πηγές του άγχους σε μία και μοναδική. </a:t>
            </a:r>
          </a:p>
          <a:p>
            <a:pPr algn="just"/>
            <a:r>
              <a:rPr lang="el-GR" i="1" u="sng" dirty="0" smtClean="0">
                <a:solidFill>
                  <a:srgbClr val="800080"/>
                </a:solidFill>
                <a:latin typeface="Times New Roman" panose="02020603050405020304" pitchFamily="18" charset="0"/>
                <a:cs typeface="Times New Roman" panose="02020603050405020304" pitchFamily="18" charset="0"/>
              </a:rPr>
              <a:t>Θα μπορούσαμε να το επιχειρήσουμε υποθέτοντας ότι η συνουσία διαταράσσεται όταν η σεξουαλική διέγερση διακόπτεται, το Εγώ καταλαβαίνει ότι υπάρχουν κίνδυνοι και αντιδρά σ αυτούς με άγχος.</a:t>
            </a:r>
          </a:p>
          <a:p>
            <a:pPr algn="just"/>
            <a:r>
              <a:rPr lang="el-GR" i="1" u="sng" dirty="0" smtClean="0">
                <a:solidFill>
                  <a:srgbClr val="800080"/>
                </a:solidFill>
                <a:latin typeface="Times New Roman" panose="02020603050405020304" pitchFamily="18" charset="0"/>
                <a:cs typeface="Times New Roman" panose="02020603050405020304" pitchFamily="18" charset="0"/>
              </a:rPr>
              <a:t>Από την άλλη πλευρά η ανάλυση των φοβιών που αναλύθηκαν μοιάζει να μην επιδέχεται επιδιόρθωση.</a:t>
            </a:r>
          </a:p>
          <a:p>
            <a:pPr algn="just"/>
            <a:r>
              <a:rPr lang="en-US" b="1" i="1" u="sng" dirty="0" smtClean="0">
                <a:solidFill>
                  <a:srgbClr val="722062"/>
                </a:solidFill>
                <a:latin typeface="Times New Roman" panose="02020603050405020304" pitchFamily="18" charset="0"/>
                <a:cs typeface="Times New Roman" panose="02020603050405020304" pitchFamily="18" charset="0"/>
              </a:rPr>
              <a:t>Non </a:t>
            </a:r>
            <a:r>
              <a:rPr lang="en-US" b="1" i="1" u="sng" dirty="0" err="1" smtClean="0">
                <a:solidFill>
                  <a:srgbClr val="722062"/>
                </a:solidFill>
                <a:latin typeface="Times New Roman" panose="02020603050405020304" pitchFamily="18" charset="0"/>
                <a:cs typeface="Times New Roman" panose="02020603050405020304" pitchFamily="18" charset="0"/>
              </a:rPr>
              <a:t>liquet</a:t>
            </a:r>
            <a:r>
              <a:rPr lang="en-US" b="1" i="1" u="sng" dirty="0" smtClean="0">
                <a:solidFill>
                  <a:srgbClr val="722062"/>
                </a:solidFill>
                <a:latin typeface="Times New Roman" panose="02020603050405020304" pitchFamily="18" charset="0"/>
                <a:cs typeface="Times New Roman" panose="02020603050405020304" pitchFamily="18" charset="0"/>
              </a:rPr>
              <a:t>!</a:t>
            </a:r>
            <a:r>
              <a:rPr lang="el-GR" b="1" i="1" u="sng" dirty="0" smtClean="0">
                <a:solidFill>
                  <a:srgbClr val="722062"/>
                </a:solidFill>
                <a:latin typeface="Times New Roman" panose="02020603050405020304" pitchFamily="18" charset="0"/>
                <a:cs typeface="Times New Roman" panose="02020603050405020304" pitchFamily="18" charset="0"/>
              </a:rPr>
              <a:t> </a:t>
            </a:r>
            <a:r>
              <a:rPr lang="en-US" b="1" i="1" u="sng" dirty="0" smtClean="0">
                <a:solidFill>
                  <a:srgbClr val="722062"/>
                </a:solidFill>
                <a:latin typeface="Times New Roman" panose="02020603050405020304" pitchFamily="18" charset="0"/>
                <a:cs typeface="Times New Roman" panose="02020603050405020304" pitchFamily="18" charset="0"/>
              </a:rPr>
              <a:t> </a:t>
            </a:r>
            <a:r>
              <a:rPr lang="el-GR" b="1" i="1" u="sng" dirty="0" smtClean="0">
                <a:solidFill>
                  <a:srgbClr val="722062"/>
                </a:solidFill>
                <a:latin typeface="Times New Roman" panose="02020603050405020304" pitchFamily="18" charset="0"/>
                <a:cs typeface="Times New Roman" panose="02020603050405020304" pitchFamily="18" charset="0"/>
              </a:rPr>
              <a:t>Η υπόθεση είναι ακόμη ρευστή.</a:t>
            </a:r>
          </a:p>
        </p:txBody>
      </p:sp>
    </p:spTree>
    <p:extLst>
      <p:ext uri="{BB962C8B-B14F-4D97-AF65-F5344CB8AC3E}">
        <p14:creationId xmlns:p14="http://schemas.microsoft.com/office/powerpoint/2010/main" val="2505426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8915400" cy="5629868"/>
          </a:xfrm>
        </p:spPr>
        <p:txBody>
          <a:bodyPr>
            <a:noAutofit/>
          </a:bodyPr>
          <a:lstStyle/>
          <a:p>
            <a:pPr algn="just"/>
            <a:r>
              <a:rPr lang="el-GR" dirty="0" smtClean="0">
                <a:latin typeface="Times New Roman" panose="02020603050405020304" pitchFamily="18" charset="0"/>
                <a:cs typeface="Times New Roman" panose="02020603050405020304" pitchFamily="18" charset="0"/>
              </a:rPr>
              <a:t>Όταν περιγράφουμε παθολογικά φαινόμενα μπορούμε να διακρίνουμε τις αναστολές από τα συμπτώματα, χωρίς ωστόσο να προσδίδουμε ιδιαίτερη σημασία σ’ αυτό.</a:t>
            </a:r>
          </a:p>
          <a:p>
            <a:pPr algn="just"/>
            <a:r>
              <a:rPr lang="el-GR" dirty="0" smtClean="0">
                <a:latin typeface="Times New Roman" panose="02020603050405020304" pitchFamily="18" charset="0"/>
                <a:cs typeface="Times New Roman" panose="02020603050405020304" pitchFamily="18" charset="0"/>
              </a:rPr>
              <a:t>Αξίζει να ορίσουμε αυστηρά όρια μεταξύ συμπτωμάτων και αναστολών, όταν συναντάμε περιπτώσεις ασθενειών στις οποίες παρατηρούμε ύπαρξη αναστολών αλλά όχι συμπτωμάτων, επιθυμώντας να μάθουμε για ποιο λόγο συμβαίνει αυτό.</a:t>
            </a:r>
          </a:p>
          <a:p>
            <a:pPr algn="just"/>
            <a:r>
              <a:rPr lang="el-GR" u="sng" dirty="0" smtClean="0">
                <a:solidFill>
                  <a:schemeClr val="accent1"/>
                </a:solidFill>
                <a:latin typeface="Times New Roman" panose="02020603050405020304" pitchFamily="18" charset="0"/>
                <a:cs typeface="Times New Roman" panose="02020603050405020304" pitchFamily="18" charset="0"/>
              </a:rPr>
              <a:t>Οι δύο αυτές έννοιες δεν έχουν την ίδια βάση.</a:t>
            </a:r>
          </a:p>
          <a:p>
            <a:pPr algn="just">
              <a:buFont typeface="Arial" panose="020B0604020202020204" pitchFamily="34" charset="0"/>
              <a:buChar char="•"/>
            </a:pPr>
            <a:r>
              <a:rPr lang="el-GR" u="sng" dirty="0" smtClean="0">
                <a:solidFill>
                  <a:schemeClr val="accent1"/>
                </a:solidFill>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Η αναστολή έχει ιδιαίτερη σχέση με τη λειτουργία χωρίς να είναι απαραίτητη η ύπαρξη κάτι παθολογικού. </a:t>
            </a:r>
          </a:p>
          <a:p>
            <a:pPr algn="just">
              <a:buFont typeface="Arial" panose="020B0604020202020204" pitchFamily="34" charset="0"/>
              <a:buChar char="•"/>
            </a:pPr>
            <a:r>
              <a:rPr lang="el-GR" dirty="0" smtClean="0">
                <a:latin typeface="Times New Roman" panose="02020603050405020304" pitchFamily="18" charset="0"/>
                <a:cs typeface="Times New Roman" panose="02020603050405020304" pitchFamily="18" charset="0"/>
              </a:rPr>
              <a:t>Αντίθετα το σύμπτωμα υποδηλώνει την ύπαρξη μιας νοσηρής διεργασίας.</a:t>
            </a:r>
          </a:p>
          <a:p>
            <a:pPr algn="just"/>
            <a:r>
              <a:rPr lang="el-GR" dirty="0" smtClean="0">
                <a:latin typeface="Times New Roman" panose="02020603050405020304" pitchFamily="18" charset="0"/>
                <a:cs typeface="Times New Roman" panose="02020603050405020304" pitchFamily="18" charset="0"/>
              </a:rPr>
              <a:t>Λόγω της στενής σύνδεσης λειτουργίας και αναστολής είναι σωστό να διερευνήσουμε τις διάφορες λειτουργίες του Εγώ για να ανακαλύψουμε ποιες μορφές λαμβάνει τυχόν διαταραχή των λειτουργιών αυτών σε   κάθε  διαφορετική νευρωτική πάθηση.</a:t>
            </a:r>
          </a:p>
          <a:p>
            <a:pPr algn="just"/>
            <a:r>
              <a:rPr lang="el-GR" dirty="0" smtClean="0">
                <a:latin typeface="Times New Roman" panose="02020603050405020304" pitchFamily="18" charset="0"/>
                <a:cs typeface="Times New Roman" panose="02020603050405020304" pitchFamily="18" charset="0"/>
              </a:rPr>
              <a:t>Για τη μελέτη αυτή ο </a:t>
            </a:r>
            <a:r>
              <a:rPr lang="en-US" dirty="0" smtClean="0">
                <a:latin typeface="Times New Roman" panose="02020603050405020304" pitchFamily="18" charset="0"/>
                <a:cs typeface="Times New Roman" panose="02020603050405020304" pitchFamily="18" charset="0"/>
              </a:rPr>
              <a:t>Freud</a:t>
            </a:r>
            <a:r>
              <a:rPr lang="el-GR" dirty="0" smtClean="0">
                <a:latin typeface="Times New Roman" panose="02020603050405020304" pitchFamily="18" charset="0"/>
                <a:cs typeface="Times New Roman" panose="02020603050405020304" pitchFamily="18" charset="0"/>
              </a:rPr>
              <a:t> επιλέγει τη σεξουαλική λειτουργία, τη λειτουργία της τροφής, της κίνησης και της επαγγελματικής εργασίας.</a:t>
            </a:r>
          </a:p>
          <a:p>
            <a:pPr algn="just"/>
            <a:r>
              <a:rPr lang="el-GR" dirty="0" smtClean="0">
                <a:latin typeface="Times New Roman" panose="02020603050405020304" pitchFamily="18" charset="0"/>
                <a:cs typeface="Times New Roman" panose="02020603050405020304" pitchFamily="18" charset="0"/>
              </a:rPr>
              <a:t>Η σεξουαλική λειτουργία υπόκειται σε μεγάλη ποικιλία διαταραχών, οι περισσότερες εμφανίζουν χαρακτήρα </a:t>
            </a:r>
            <a:r>
              <a:rPr lang="el-GR" u="sng" dirty="0" smtClean="0">
                <a:solidFill>
                  <a:schemeClr val="accent1"/>
                </a:solidFill>
                <a:latin typeface="Times New Roman" panose="02020603050405020304" pitchFamily="18" charset="0"/>
                <a:cs typeface="Times New Roman" panose="02020603050405020304" pitchFamily="18" charset="0"/>
              </a:rPr>
              <a:t>απλών αναστολών </a:t>
            </a:r>
            <a:r>
              <a:rPr lang="el-GR" dirty="0" smtClean="0">
                <a:latin typeface="Times New Roman" panose="02020603050405020304" pitchFamily="18" charset="0"/>
                <a:cs typeface="Times New Roman" panose="02020603050405020304" pitchFamily="18" charset="0"/>
              </a:rPr>
              <a:t>και συνοψίζονται υπό τον όρο </a:t>
            </a:r>
            <a:r>
              <a:rPr lang="el-GR" u="sng" dirty="0" smtClean="0">
                <a:solidFill>
                  <a:schemeClr val="accent1"/>
                </a:solidFill>
                <a:latin typeface="Times New Roman" panose="02020603050405020304" pitchFamily="18" charset="0"/>
                <a:cs typeface="Times New Roman" panose="02020603050405020304" pitchFamily="18" charset="0"/>
              </a:rPr>
              <a:t>«ψυχική ανικανότητα» </a:t>
            </a:r>
            <a:r>
              <a:rPr lang="el-GR" dirty="0" smtClean="0">
                <a:latin typeface="Times New Roman" panose="02020603050405020304" pitchFamily="18" charset="0"/>
                <a:cs typeface="Times New Roman" panose="02020603050405020304" pitchFamily="18" charset="0"/>
              </a:rPr>
              <a:t>και μπορούν να εμφανιστούν σε κάθε φάση της.</a:t>
            </a:r>
          </a:p>
        </p:txBody>
      </p:sp>
    </p:spTree>
    <p:extLst>
      <p:ext uri="{BB962C8B-B14F-4D97-AF65-F5344CB8AC3E}">
        <p14:creationId xmlns:p14="http://schemas.microsoft.com/office/powerpoint/2010/main" val="3458068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8"/>
            <a:ext cx="8915400" cy="6163407"/>
          </a:xfrm>
        </p:spPr>
        <p:txBody>
          <a:bodyPr>
            <a:normAutofit lnSpcReduction="10000"/>
          </a:bodyPr>
          <a:lstStyle/>
          <a:p>
            <a:r>
              <a:rPr lang="el-GR" dirty="0" smtClean="0">
                <a:latin typeface="Times New Roman" panose="02020603050405020304" pitchFamily="18" charset="0"/>
                <a:cs typeface="Times New Roman" panose="02020603050405020304" pitchFamily="18" charset="0"/>
              </a:rPr>
              <a:t>Στους άντρες οι κύριοι σταθμοί της αναστολής είναι :</a:t>
            </a:r>
          </a:p>
          <a:p>
            <a:pPr>
              <a:buFont typeface="Wingdings" panose="05000000000000000000" pitchFamily="2" charset="2"/>
              <a:buChar char="§"/>
            </a:pPr>
            <a:r>
              <a:rPr lang="el-GR" dirty="0" smtClean="0">
                <a:solidFill>
                  <a:schemeClr val="accent1"/>
                </a:solidFill>
                <a:latin typeface="Times New Roman" panose="02020603050405020304" pitchFamily="18" charset="0"/>
                <a:cs typeface="Times New Roman" panose="02020603050405020304" pitchFamily="18" charset="0"/>
              </a:rPr>
              <a:t>Εκτροπή της λίμπιντο</a:t>
            </a:r>
            <a:r>
              <a:rPr lang="el-GR" sz="1000" dirty="0" smtClean="0">
                <a:solidFill>
                  <a:schemeClr val="accent1"/>
                </a:solidFill>
                <a:latin typeface="Times New Roman" panose="02020603050405020304" pitchFamily="18" charset="0"/>
                <a:cs typeface="Times New Roman" panose="02020603050405020304" pitchFamily="18" charset="0"/>
              </a:rPr>
              <a:t> </a:t>
            </a:r>
            <a:r>
              <a:rPr lang="el-GR" sz="1400" dirty="0" smtClean="0">
                <a:solidFill>
                  <a:schemeClr val="accent6">
                    <a:lumMod val="60000"/>
                    <a:lumOff val="40000"/>
                  </a:schemeClr>
                </a:solidFill>
                <a:latin typeface="Times New Roman" panose="02020603050405020304" pitchFamily="18" charset="0"/>
                <a:cs typeface="Times New Roman" panose="02020603050405020304" pitchFamily="18" charset="0"/>
              </a:rPr>
              <a:t>, </a:t>
            </a:r>
            <a:r>
              <a:rPr lang="el-GR" sz="1400" b="1" u="sng" dirty="0" smtClean="0">
                <a:solidFill>
                  <a:schemeClr val="accent6">
                    <a:lumMod val="60000"/>
                    <a:lumOff val="40000"/>
                  </a:schemeClr>
                </a:solidFill>
                <a:latin typeface="Times New Roman" panose="02020603050405020304" pitchFamily="18" charset="0"/>
                <a:cs typeface="Times New Roman" panose="02020603050405020304" pitchFamily="18" charset="0"/>
              </a:rPr>
              <a:t>ψυχική δυσαρέσκεια η οποία μοιάζει να παράγει πιο εύκολα αυτό που ονομάζουμε καθαρή αναστολή </a:t>
            </a:r>
            <a:endParaRPr lang="el-GR" b="1" u="sng" dirty="0" smtClean="0">
              <a:solidFill>
                <a:schemeClr val="accent6">
                  <a:lumMod val="60000"/>
                  <a:lumOff val="40000"/>
                </a:schemeClr>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l-GR" dirty="0" smtClean="0">
                <a:solidFill>
                  <a:schemeClr val="accent1"/>
                </a:solidFill>
                <a:latin typeface="Times New Roman" panose="02020603050405020304" pitchFamily="18" charset="0"/>
                <a:cs typeface="Times New Roman" panose="02020603050405020304" pitchFamily="18" charset="0"/>
              </a:rPr>
              <a:t>Απουσία ψυχικής προετοιμασίας </a:t>
            </a:r>
            <a:r>
              <a:rPr lang="el-GR" sz="1400" b="1" u="sng" dirty="0" smtClean="0">
                <a:solidFill>
                  <a:schemeClr val="accent6">
                    <a:lumMod val="60000"/>
                    <a:lumOff val="40000"/>
                  </a:schemeClr>
                </a:solidFill>
                <a:latin typeface="Times New Roman" panose="02020603050405020304" pitchFamily="18" charset="0"/>
                <a:cs typeface="Times New Roman" panose="02020603050405020304" pitchFamily="18" charset="0"/>
              </a:rPr>
              <a:t>απουσία στύσης</a:t>
            </a:r>
            <a:endParaRPr lang="el-GR" b="1" u="sng" dirty="0" smtClean="0">
              <a:solidFill>
                <a:schemeClr val="accent6">
                  <a:lumMod val="60000"/>
                  <a:lumOff val="40000"/>
                </a:schemeClr>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l-GR" dirty="0" smtClean="0">
                <a:solidFill>
                  <a:schemeClr val="accent1"/>
                </a:solidFill>
                <a:latin typeface="Times New Roman" panose="02020603050405020304" pitchFamily="18" charset="0"/>
                <a:cs typeface="Times New Roman" panose="02020603050405020304" pitchFamily="18" charset="0"/>
              </a:rPr>
              <a:t>Η συντόμευση της σεξουαλικής πράξης </a:t>
            </a:r>
            <a:r>
              <a:rPr lang="el-GR" sz="1400" b="1" u="sng" dirty="0" smtClean="0">
                <a:solidFill>
                  <a:schemeClr val="accent6">
                    <a:lumMod val="60000"/>
                    <a:lumOff val="40000"/>
                  </a:schemeClr>
                </a:solidFill>
                <a:latin typeface="Times New Roman" panose="02020603050405020304" pitchFamily="18" charset="0"/>
                <a:cs typeface="Times New Roman" panose="02020603050405020304" pitchFamily="18" charset="0"/>
              </a:rPr>
              <a:t>πρόωρη εκσπερμάτωση η οποία μπορεί να θεωρηθεί και ως σύμπτωμα </a:t>
            </a:r>
            <a:endParaRPr lang="el-GR" b="1" u="sng" dirty="0" smtClean="0">
              <a:solidFill>
                <a:schemeClr val="accent6">
                  <a:lumMod val="60000"/>
                  <a:lumOff val="40000"/>
                </a:schemeClr>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l-GR" dirty="0" smtClean="0">
                <a:solidFill>
                  <a:schemeClr val="accent1"/>
                </a:solidFill>
                <a:latin typeface="Times New Roman" panose="02020603050405020304" pitchFamily="18" charset="0"/>
                <a:cs typeface="Times New Roman" panose="02020603050405020304" pitchFamily="18" charset="0"/>
              </a:rPr>
              <a:t>Η μη επίτευξη του ψυχικού αποτελέσματος. </a:t>
            </a:r>
            <a:r>
              <a:rPr lang="el-GR" sz="1400" b="1" u="sng" dirty="0" smtClean="0">
                <a:solidFill>
                  <a:schemeClr val="accent6">
                    <a:lumMod val="60000"/>
                    <a:lumOff val="40000"/>
                  </a:schemeClr>
                </a:solidFill>
                <a:latin typeface="Times New Roman" panose="02020603050405020304" pitchFamily="18" charset="0"/>
                <a:cs typeface="Times New Roman" panose="02020603050405020304" pitchFamily="18" charset="0"/>
              </a:rPr>
              <a:t>Έλλειψη ηδονής κατά τον οργασμό</a:t>
            </a:r>
          </a:p>
          <a:p>
            <a:pPr>
              <a:buFont typeface="Wingdings" panose="05000000000000000000" pitchFamily="2" charset="2"/>
              <a:buChar char="§"/>
            </a:pPr>
            <a:r>
              <a:rPr lang="el-GR" dirty="0" smtClean="0">
                <a:solidFill>
                  <a:schemeClr val="accent1"/>
                </a:solidFill>
                <a:latin typeface="Times New Roman" panose="02020603050405020304" pitchFamily="18" charset="0"/>
                <a:cs typeface="Times New Roman" panose="02020603050405020304" pitchFamily="18" charset="0"/>
              </a:rPr>
              <a:t>Διαταραχές λόγω συνθηκών </a:t>
            </a:r>
            <a:r>
              <a:rPr lang="el-GR" dirty="0" err="1" smtClean="0">
                <a:solidFill>
                  <a:schemeClr val="accent1"/>
                </a:solidFill>
                <a:latin typeface="Times New Roman" panose="02020603050405020304" pitchFamily="18" charset="0"/>
                <a:cs typeface="Times New Roman" panose="02020603050405020304" pitchFamily="18" charset="0"/>
              </a:rPr>
              <a:t>διαστροφικού</a:t>
            </a:r>
            <a:r>
              <a:rPr lang="el-GR" dirty="0" smtClean="0">
                <a:solidFill>
                  <a:schemeClr val="accent1"/>
                </a:solidFill>
                <a:latin typeface="Times New Roman" panose="02020603050405020304" pitchFamily="18" charset="0"/>
                <a:cs typeface="Times New Roman" panose="02020603050405020304" pitchFamily="18" charset="0"/>
              </a:rPr>
              <a:t> ή φετιχιστικού χαρακτήρα.</a:t>
            </a:r>
          </a:p>
          <a:p>
            <a:pPr algn="just">
              <a:buFont typeface="Wingdings" panose="05000000000000000000" pitchFamily="2" charset="2"/>
              <a:buChar char="ü"/>
            </a:pPr>
            <a:r>
              <a:rPr lang="el-GR" i="1" u="sng" dirty="0" smtClean="0">
                <a:solidFill>
                  <a:schemeClr val="tx1"/>
                </a:solidFill>
                <a:latin typeface="Times New Roman" panose="02020603050405020304" pitchFamily="18" charset="0"/>
                <a:cs typeface="Times New Roman" panose="02020603050405020304" pitchFamily="18" charset="0"/>
              </a:rPr>
              <a:t>Είναι προφανές ότι υπάρχει άμεση σχέση μεταξύ αναστολής και άγχους, αφού κάποιες αναστολές είναι παραιτήσεις από κάποια λειτουργία ,της οποίας, η εκτέλεση θα προκαλούσε άγχος.</a:t>
            </a:r>
          </a:p>
          <a:p>
            <a:pPr algn="just">
              <a:buFont typeface="Wingdings" panose="05000000000000000000" pitchFamily="2" charset="2"/>
              <a:buChar char="ü"/>
            </a:pPr>
            <a:r>
              <a:rPr lang="el-GR" dirty="0" smtClean="0">
                <a:solidFill>
                  <a:schemeClr val="tx1"/>
                </a:solidFill>
                <a:latin typeface="Times New Roman" panose="02020603050405020304" pitchFamily="18" charset="0"/>
                <a:cs typeface="Times New Roman" panose="02020603050405020304" pitchFamily="18" charset="0"/>
              </a:rPr>
              <a:t>Το άμεσο άγχος μπροστά στη σεξουαλική λειτουργία είναι συχνό στις γυναίκες και το κατατάσσουμε στην υστερία.</a:t>
            </a:r>
          </a:p>
          <a:p>
            <a:pPr algn="just">
              <a:buFont typeface="Wingdings" panose="05000000000000000000" pitchFamily="2" charset="2"/>
              <a:buChar char="ü"/>
            </a:pPr>
            <a:r>
              <a:rPr lang="el-GR" dirty="0" smtClean="0">
                <a:solidFill>
                  <a:schemeClr val="tx1"/>
                </a:solidFill>
                <a:latin typeface="Times New Roman" panose="02020603050405020304" pitchFamily="18" charset="0"/>
                <a:cs typeface="Times New Roman" panose="02020603050405020304" pitchFamily="18" charset="0"/>
              </a:rPr>
              <a:t>Το αμυντικό σύμπτωμα της αποστροφής προκύπτει ως αντίδραση στο βίωμα μιας παθητικής σεξουαλικής πράξης. Ενώ :</a:t>
            </a:r>
          </a:p>
          <a:p>
            <a:pPr algn="just">
              <a:buFont typeface="Wingdings" panose="05000000000000000000" pitchFamily="2" charset="2"/>
              <a:buChar char="ü"/>
            </a:pPr>
            <a:r>
              <a:rPr lang="el-GR" dirty="0" smtClean="0">
                <a:solidFill>
                  <a:schemeClr val="tx1"/>
                </a:solidFill>
                <a:latin typeface="Times New Roman" panose="02020603050405020304" pitchFamily="18" charset="0"/>
                <a:cs typeface="Times New Roman" panose="02020603050405020304" pitchFamily="18" charset="0"/>
              </a:rPr>
              <a:t>Μεγάλος αριθμός ψυχαναγκαστικών πράξεων αποδεικνύεται ότι είναι μέτρα προφύλαξης και προστασίας από σεξουαλικές εμπειρίες, έχουν το χαρακτήρα φοβίας.</a:t>
            </a:r>
          </a:p>
          <a:p>
            <a:pPr algn="just">
              <a:buFont typeface="Wingdings" panose="05000000000000000000" pitchFamily="2" charset="2"/>
              <a:buChar char="ü"/>
            </a:pPr>
            <a:r>
              <a:rPr lang="el-GR" dirty="0" smtClean="0">
                <a:solidFill>
                  <a:schemeClr val="tx1"/>
                </a:solidFill>
                <a:latin typeface="Times New Roman" panose="02020603050405020304" pitchFamily="18" charset="0"/>
                <a:cs typeface="Times New Roman" panose="02020603050405020304" pitchFamily="18" charset="0"/>
              </a:rPr>
              <a:t>Όλα αυτά όμως δεν είναι και τόσο διαφωτιστικά.</a:t>
            </a:r>
          </a:p>
          <a:p>
            <a:pPr algn="just">
              <a:buFont typeface="Wingdings" panose="05000000000000000000" pitchFamily="2" charset="2"/>
              <a:buChar char="ü"/>
            </a:pPr>
            <a:endParaRPr lang="el-GR" dirty="0" smtClean="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endParaRPr lang="el-GR"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8591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8915400" cy="5629868"/>
          </a:xfrm>
        </p:spPr>
        <p:txBody>
          <a:bodyPr>
            <a:normAutofit fontScale="92500"/>
          </a:bodyPr>
          <a:lstStyle/>
          <a:p>
            <a:pPr lvl="1"/>
            <a:r>
              <a:rPr lang="el-GR" dirty="0" smtClean="0">
                <a:latin typeface="Times New Roman" panose="02020603050405020304" pitchFamily="18" charset="0"/>
                <a:cs typeface="Times New Roman" panose="02020603050405020304" pitchFamily="18" charset="0"/>
              </a:rPr>
              <a:t>Ο	ι πιο συχνές διαταραχές στη λειτουργία της  τροφής είναι :</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Απροθυμία έναντι του φαγητού μέσω απόσυρσης της λίμπιντο.</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Η αύξηση της όρεξης ως άγχος μπροστά στη λιμοκτονία</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Το σύμπτωμα του εμετού ως υστερική άμυνα έναντι της τροφής</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Άρνηση για τροφή λόγω άγχους ως επακόλουθο ψυχωτικών καταστάσεων (παραλήρημα δηλητηρίασης.</a:t>
            </a:r>
          </a:p>
          <a:p>
            <a:pPr lvl="1">
              <a:buFont typeface="Wingdings" panose="05000000000000000000" pitchFamily="2" charset="2"/>
              <a:buChar char="Ø"/>
            </a:pPr>
            <a:r>
              <a:rPr lang="el-GR" dirty="0" smtClean="0">
                <a:solidFill>
                  <a:schemeClr val="tx1"/>
                </a:solidFill>
                <a:latin typeface="Times New Roman" panose="02020603050405020304" pitchFamily="18" charset="0"/>
                <a:cs typeface="Times New Roman" panose="02020603050405020304" pitchFamily="18" charset="0"/>
              </a:rPr>
              <a:t>Διαταραχές στην κίνηση :</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Σε νευρωτικές καταστάσεις η κίνηση </a:t>
            </a:r>
            <a:r>
              <a:rPr lang="el-GR" dirty="0" err="1" smtClean="0">
                <a:solidFill>
                  <a:schemeClr val="accent1"/>
                </a:solidFill>
                <a:latin typeface="Times New Roman" panose="02020603050405020304" pitchFamily="18" charset="0"/>
                <a:cs typeface="Times New Roman" panose="02020603050405020304" pitchFamily="18" charset="0"/>
              </a:rPr>
              <a:t>αναστέλεται</a:t>
            </a:r>
            <a:r>
              <a:rPr lang="el-GR" dirty="0" smtClean="0">
                <a:solidFill>
                  <a:schemeClr val="accent1"/>
                </a:solidFill>
                <a:latin typeface="Times New Roman" panose="02020603050405020304" pitchFamily="18" charset="0"/>
                <a:cs typeface="Times New Roman" panose="02020603050405020304" pitchFamily="18" charset="0"/>
              </a:rPr>
              <a:t> μέσω της απροθυμίας για περπάτημα ή μιας αδυναμίας κατά το περπάτημα.</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Στην υστερία παρατηρούμε την παράλυση του κινητικού συστήματος </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Ιδιαίτερες είναι οι δυσχέρειες λόγω ορισμένων προϋποθέσεων οι οποίες όταν δεν τηρούνται εμφανίζεται άγχος (φοβία)</a:t>
            </a:r>
          </a:p>
          <a:p>
            <a:pPr lvl="1">
              <a:buFont typeface="Wingdings" panose="05000000000000000000" pitchFamily="2" charset="2"/>
              <a:buChar char="Ø"/>
            </a:pPr>
            <a:r>
              <a:rPr lang="el-GR" dirty="0" smtClean="0">
                <a:solidFill>
                  <a:schemeClr val="tx1"/>
                </a:solidFill>
                <a:latin typeface="Times New Roman" panose="02020603050405020304" pitchFamily="18" charset="0"/>
                <a:cs typeface="Times New Roman" panose="02020603050405020304" pitchFamily="18" charset="0"/>
              </a:rPr>
              <a:t>Διαταραχές στην εργασία : </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Η αναστολή της εργασίας εμφανίζεται ως μειωμένη διάθεση ή επιδείνωση στην εκτέλεση ή ως φαινόμενο αντίδρασης κόπωση, ζάλη ναυτία.</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Η υστερία οδηγεί σε παραίτηση από την εργασία λόγω οργανικών και λειτουργικών προβλημάτων  ενώ </a:t>
            </a:r>
          </a:p>
          <a:p>
            <a:pPr lvl="1">
              <a:buFont typeface="Arial" panose="020B0604020202020204" pitchFamily="34" charset="0"/>
              <a:buChar char="•"/>
            </a:pPr>
            <a:r>
              <a:rPr lang="el-GR" dirty="0" smtClean="0">
                <a:solidFill>
                  <a:schemeClr val="accent1"/>
                </a:solidFill>
                <a:latin typeface="Times New Roman" panose="02020603050405020304" pitchFamily="18" charset="0"/>
                <a:cs typeface="Times New Roman" panose="02020603050405020304" pitchFamily="18" charset="0"/>
              </a:rPr>
              <a:t>Η ψυχαναγκαστική νεύρωση διαταράσσει την εργασία μέσω συνεχούς απόσπασης της προσοχής,</a:t>
            </a:r>
            <a:r>
              <a:rPr lang="en-US" dirty="0" smtClean="0">
                <a:solidFill>
                  <a:schemeClr val="accent1"/>
                </a:solidFill>
                <a:latin typeface="Times New Roman" panose="02020603050405020304" pitchFamily="18" charset="0"/>
                <a:cs typeface="Times New Roman" panose="02020603050405020304" pitchFamily="18" charset="0"/>
              </a:rPr>
              <a:t> </a:t>
            </a:r>
            <a:r>
              <a:rPr lang="el-GR" dirty="0" smtClean="0">
                <a:solidFill>
                  <a:schemeClr val="accent1"/>
                </a:solidFill>
                <a:latin typeface="Times New Roman" panose="02020603050405020304" pitchFamily="18" charset="0"/>
                <a:cs typeface="Times New Roman" panose="02020603050405020304" pitchFamily="18" charset="0"/>
              </a:rPr>
              <a:t>και μέσω της σπατάλης χρόνου.</a:t>
            </a:r>
          </a:p>
          <a:p>
            <a:pPr marL="457200" lvl="1" indent="0">
              <a:buNone/>
            </a:pPr>
            <a:endParaRPr lang="el-GR"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669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8915400" cy="5629868"/>
          </a:xfrm>
        </p:spPr>
        <p:txBody>
          <a:bodyPr>
            <a:normAutofit lnSpcReduction="10000"/>
          </a:bodyPr>
          <a:lstStyle/>
          <a:p>
            <a:r>
              <a:rPr lang="el-GR" dirty="0" smtClean="0">
                <a:solidFill>
                  <a:schemeClr val="accent1"/>
                </a:solidFill>
                <a:latin typeface="Times New Roman" panose="02020603050405020304" pitchFamily="18" charset="0"/>
                <a:cs typeface="Times New Roman" panose="02020603050405020304" pitchFamily="18" charset="0"/>
              </a:rPr>
              <a:t>Στη συνέχεια ο </a:t>
            </a:r>
            <a:r>
              <a:rPr lang="en-US" dirty="0" smtClean="0">
                <a:solidFill>
                  <a:schemeClr val="accent1"/>
                </a:solidFill>
                <a:latin typeface="Times New Roman" panose="02020603050405020304" pitchFamily="18" charset="0"/>
                <a:cs typeface="Times New Roman" panose="02020603050405020304" pitchFamily="18" charset="0"/>
              </a:rPr>
              <a:t>Freud</a:t>
            </a:r>
            <a:r>
              <a:rPr lang="el-GR" dirty="0" smtClean="0">
                <a:solidFill>
                  <a:schemeClr val="accent1"/>
                </a:solidFill>
                <a:latin typeface="Times New Roman" panose="02020603050405020304" pitchFamily="18" charset="0"/>
                <a:cs typeface="Times New Roman" panose="02020603050405020304" pitchFamily="18" charset="0"/>
              </a:rPr>
              <a:t> αναφέρεται στις ειδικές αναστολές :</a:t>
            </a:r>
          </a:p>
          <a:p>
            <a:pPr algn="just"/>
            <a:r>
              <a:rPr lang="el-GR" dirty="0" smtClean="0">
                <a:latin typeface="Times New Roman" panose="02020603050405020304" pitchFamily="18" charset="0"/>
                <a:cs typeface="Times New Roman" panose="02020603050405020304" pitchFamily="18" charset="0"/>
              </a:rPr>
              <a:t>Όταν το γράψιμο ή το περπάτημα προσβάλλονται από νευρωτικές αναστολές</a:t>
            </a:r>
            <a:r>
              <a:rPr lang="el-GR" dirty="0" smtClean="0">
                <a:solidFill>
                  <a:schemeClr val="accent1"/>
                </a:solidFill>
                <a:latin typeface="Times New Roman" panose="02020603050405020304" pitchFamily="18" charset="0"/>
                <a:cs typeface="Times New Roman" panose="02020603050405020304" pitchFamily="18" charset="0"/>
              </a:rPr>
              <a:t>,(</a:t>
            </a:r>
            <a:r>
              <a:rPr lang="el-GR" sz="1400" dirty="0" smtClean="0">
                <a:solidFill>
                  <a:schemeClr val="accent1"/>
                </a:solidFill>
                <a:latin typeface="Times New Roman" panose="02020603050405020304" pitchFamily="18" charset="0"/>
                <a:cs typeface="Times New Roman" panose="02020603050405020304" pitchFamily="18" charset="0"/>
              </a:rPr>
              <a:t>έντονη </a:t>
            </a:r>
            <a:r>
              <a:rPr lang="el-GR" sz="1400" dirty="0" err="1" smtClean="0">
                <a:solidFill>
                  <a:schemeClr val="accent1"/>
                </a:solidFill>
                <a:latin typeface="Times New Roman" panose="02020603050405020304" pitchFamily="18" charset="0"/>
                <a:cs typeface="Times New Roman" panose="02020603050405020304" pitchFamily="18" charset="0"/>
              </a:rPr>
              <a:t>ερωτικοποίηση</a:t>
            </a:r>
            <a:r>
              <a:rPr lang="el-GR" sz="1400" dirty="0" smtClean="0">
                <a:solidFill>
                  <a:schemeClr val="accent1"/>
                </a:solidFill>
                <a:latin typeface="Times New Roman" panose="02020603050405020304" pitchFamily="18" charset="0"/>
                <a:cs typeface="Times New Roman" panose="02020603050405020304" pitchFamily="18" charset="0"/>
              </a:rPr>
              <a:t> των δαχτύλων ή των πελμάτων)</a:t>
            </a:r>
            <a:r>
              <a:rPr lang="el-GR" dirty="0" smtClean="0">
                <a:solidFill>
                  <a:schemeClr val="accent1"/>
                </a:solidFill>
                <a:latin typeface="Times New Roman" panose="02020603050405020304" pitchFamily="18" charset="0"/>
                <a:cs typeface="Times New Roman" panose="02020603050405020304" pitchFamily="18" charset="0"/>
              </a:rPr>
              <a:t>  </a:t>
            </a:r>
            <a:r>
              <a:rPr lang="el-GR" dirty="0">
                <a:solidFill>
                  <a:schemeClr val="accent1"/>
                </a:solidFill>
                <a:latin typeface="Times New Roman" panose="02020603050405020304" pitchFamily="18" charset="0"/>
                <a:cs typeface="Times New Roman" panose="02020603050405020304" pitchFamily="18" charset="0"/>
              </a:rPr>
              <a:t> </a:t>
            </a:r>
            <a:r>
              <a:rPr lang="el-GR" dirty="0" smtClean="0">
                <a:solidFill>
                  <a:schemeClr val="accent1"/>
                </a:solidFill>
                <a:latin typeface="Times New Roman" panose="02020603050405020304" pitchFamily="18" charset="0"/>
                <a:cs typeface="Times New Roman" panose="02020603050405020304" pitchFamily="18" charset="0"/>
              </a:rPr>
              <a:t>τότε ,</a:t>
            </a:r>
            <a:r>
              <a:rPr lang="el-GR" dirty="0" smtClean="0">
                <a:latin typeface="Times New Roman" panose="02020603050405020304" pitchFamily="18" charset="0"/>
                <a:cs typeface="Times New Roman" panose="02020603050405020304" pitchFamily="18" charset="0"/>
              </a:rPr>
              <a:t>το γράψιμο, λαμβάνει  τη συμβολική σημασία της συνουσίας, και το περπάτημα ,το συμβολικό υποκατάστατο του ποδοπατήματος πάνω στο σώμα της μητέρας γης τότε και τα δύο διακόπτονται, επειδή εκπροσωπούν την εκτέλεση μιας απαγορευμένης πράξης.</a:t>
            </a:r>
          </a:p>
          <a:p>
            <a:pPr algn="just"/>
            <a:r>
              <a:rPr lang="el-GR" i="1" u="sng" dirty="0" smtClean="0">
                <a:solidFill>
                  <a:schemeClr val="accent1"/>
                </a:solidFill>
                <a:latin typeface="Times New Roman" panose="02020603050405020304" pitchFamily="18" charset="0"/>
                <a:cs typeface="Times New Roman" panose="02020603050405020304" pitchFamily="18" charset="0"/>
              </a:rPr>
              <a:t>Το Εγώ παραιτείται από αυτές τις λειτουργίες που του αναλογούν προκειμένου να αποφύγει μία σύγκρουση με το Αυτό.</a:t>
            </a:r>
          </a:p>
          <a:p>
            <a:pPr algn="just"/>
            <a:r>
              <a:rPr lang="el-GR" dirty="0" smtClean="0">
                <a:solidFill>
                  <a:schemeClr val="tx1"/>
                </a:solidFill>
                <a:latin typeface="Times New Roman" panose="02020603050405020304" pitchFamily="18" charset="0"/>
                <a:cs typeface="Times New Roman" panose="02020603050405020304" pitchFamily="18" charset="0"/>
              </a:rPr>
              <a:t>Υπάρχουν και αναστολές  που εξυπηρετούν το σκοπό της αυτοτιμωρίας. </a:t>
            </a:r>
            <a:endParaRPr lang="el-GR" dirty="0">
              <a:solidFill>
                <a:schemeClr val="tx1"/>
              </a:solidFill>
              <a:latin typeface="Times New Roman" panose="02020603050405020304" pitchFamily="18" charset="0"/>
              <a:cs typeface="Times New Roman" panose="02020603050405020304" pitchFamily="18" charset="0"/>
            </a:endParaRPr>
          </a:p>
          <a:p>
            <a:pPr algn="just"/>
            <a:r>
              <a:rPr lang="el-GR" dirty="0" smtClean="0">
                <a:solidFill>
                  <a:schemeClr val="tx1"/>
                </a:solidFill>
                <a:latin typeface="Times New Roman" panose="02020603050405020304" pitchFamily="18" charset="0"/>
                <a:cs typeface="Times New Roman" panose="02020603050405020304" pitchFamily="18" charset="0"/>
              </a:rPr>
              <a:t>Το εγώ δεν επιτρέπεται να εκτελέσει αυτές τις δραστηριότητες που θα του έφερναν οφέλη και επιτυχίες κάτι που αρνείται το αυστηρό Υπερεγώ. </a:t>
            </a:r>
          </a:p>
          <a:p>
            <a:pPr algn="just"/>
            <a:r>
              <a:rPr lang="el-GR" i="1" u="sng" dirty="0" smtClean="0">
                <a:solidFill>
                  <a:schemeClr val="accent1"/>
                </a:solidFill>
                <a:latin typeface="Times New Roman" panose="02020603050405020304" pitchFamily="18" charset="0"/>
                <a:cs typeface="Times New Roman" panose="02020603050405020304" pitchFamily="18" charset="0"/>
              </a:rPr>
              <a:t>Το Εγώ παραιτείται  από αυτές προκειμένου να μην συγκρουστεί με το Υπερεγώ. </a:t>
            </a:r>
          </a:p>
          <a:p>
            <a:pPr algn="just"/>
            <a:r>
              <a:rPr lang="el-GR" dirty="0" smtClean="0">
                <a:solidFill>
                  <a:schemeClr val="tx1"/>
                </a:solidFill>
                <a:latin typeface="Times New Roman" panose="02020603050405020304" pitchFamily="18" charset="0"/>
                <a:cs typeface="Times New Roman" panose="02020603050405020304" pitchFamily="18" charset="0"/>
              </a:rPr>
              <a:t>Όταν το Εγώ έχει να αντιμετωπίσει  ένα δύσκολο ψυχικό καθήκον όπως το πένθος, ή καταπίεση συναισθημάτων ή όταν συγκρατεί μια συνεχή ροή  σεξουαλικών φαντασιώσεων, όπως συμβαίνει  στην κατάθλιψη και την μελαγχολία εμφανίζονται </a:t>
            </a:r>
            <a:r>
              <a:rPr lang="el-GR" dirty="0" smtClean="0">
                <a:solidFill>
                  <a:schemeClr val="accent1"/>
                </a:solidFill>
                <a:latin typeface="Times New Roman" panose="02020603050405020304" pitchFamily="18" charset="0"/>
                <a:cs typeface="Times New Roman" panose="02020603050405020304" pitchFamily="18" charset="0"/>
              </a:rPr>
              <a:t>οι γενικές αναστολές.</a:t>
            </a:r>
          </a:p>
          <a:p>
            <a:pPr algn="just"/>
            <a:r>
              <a:rPr lang="el-GR" i="1" u="sng" dirty="0" smtClean="0">
                <a:solidFill>
                  <a:schemeClr val="accent1"/>
                </a:solidFill>
                <a:latin typeface="Times New Roman" panose="02020603050405020304" pitchFamily="18" charset="0"/>
                <a:cs typeface="Times New Roman" panose="02020603050405020304" pitchFamily="18" charset="0"/>
              </a:rPr>
              <a:t>Το Εγώ χάνει τόση ποσότητα από την ενέργεια που έχει στη διάθεσή του που πρέπει να περιστείλει τη δαπάνη του σε πολλά σημεία </a:t>
            </a:r>
            <a:r>
              <a:rPr lang="el-GR" i="1" u="sng" dirty="0" err="1" smtClean="0">
                <a:solidFill>
                  <a:schemeClr val="accent1"/>
                </a:solidFill>
                <a:latin typeface="Times New Roman" panose="02020603050405020304" pitchFamily="18" charset="0"/>
                <a:cs typeface="Times New Roman" panose="02020603050405020304" pitchFamily="18" charset="0"/>
              </a:rPr>
              <a:t>συχρόνως</a:t>
            </a:r>
            <a:r>
              <a:rPr lang="el-GR" i="1" u="sng" dirty="0" smtClean="0">
                <a:solidFill>
                  <a:schemeClr val="accent1"/>
                </a:solidFill>
                <a:latin typeface="Times New Roman" panose="02020603050405020304" pitchFamily="18" charset="0"/>
                <a:cs typeface="Times New Roman" panose="02020603050405020304" pitchFamily="18" charset="0"/>
              </a:rPr>
              <a:t>.</a:t>
            </a:r>
            <a:r>
              <a:rPr lang="el-GR" dirty="0" smtClean="0">
                <a:solidFill>
                  <a:schemeClr val="tx1"/>
                </a:solidFill>
                <a:latin typeface="Times New Roman" panose="02020603050405020304" pitchFamily="18" charset="0"/>
                <a:cs typeface="Times New Roman" panose="02020603050405020304" pitchFamily="18" charset="0"/>
              </a:rPr>
              <a:t> </a:t>
            </a:r>
          </a:p>
          <a:p>
            <a:pPr algn="just"/>
            <a:endParaRPr lang="el-GR" dirty="0" smtClean="0">
              <a:solidFill>
                <a:schemeClr val="tx1"/>
              </a:solidFill>
              <a:latin typeface="Times New Roman" panose="02020603050405020304" pitchFamily="18" charset="0"/>
              <a:cs typeface="Times New Roman" panose="02020603050405020304" pitchFamily="18" charset="0"/>
            </a:endParaRPr>
          </a:p>
          <a:p>
            <a:pPr algn="just"/>
            <a:endParaRPr lang="el-GR"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3446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8915400" cy="5629868"/>
          </a:xfrm>
        </p:spPr>
        <p:txBody>
          <a:bodyPr/>
          <a:lstStyle/>
          <a:p>
            <a:r>
              <a:rPr lang="el-GR" dirty="0" smtClean="0">
                <a:latin typeface="Times New Roman" panose="02020603050405020304" pitchFamily="18" charset="0"/>
                <a:cs typeface="Times New Roman" panose="02020603050405020304" pitchFamily="18" charset="0"/>
              </a:rPr>
              <a:t>Κλείνοντας το πρώτο κεφάλαιο ο </a:t>
            </a:r>
            <a:r>
              <a:rPr lang="en-US" dirty="0" smtClean="0">
                <a:latin typeface="Times New Roman" panose="02020603050405020304" pitchFamily="18" charset="0"/>
                <a:cs typeface="Times New Roman" panose="02020603050405020304" pitchFamily="18" charset="0"/>
              </a:rPr>
              <a:t>Freud </a:t>
            </a:r>
            <a:r>
              <a:rPr lang="el-GR" dirty="0" smtClean="0">
                <a:latin typeface="Times New Roman" panose="02020603050405020304" pitchFamily="18" charset="0"/>
                <a:cs typeface="Times New Roman" panose="02020603050405020304" pitchFamily="18" charset="0"/>
              </a:rPr>
              <a:t>καταλήγει :</a:t>
            </a:r>
          </a:p>
          <a:p>
            <a:endParaRPr lang="el-GR" dirty="0">
              <a:latin typeface="Times New Roman" panose="02020603050405020304" pitchFamily="18" charset="0"/>
              <a:cs typeface="Times New Roman" panose="02020603050405020304" pitchFamily="18" charset="0"/>
            </a:endParaRPr>
          </a:p>
          <a:p>
            <a:pPr algn="just"/>
            <a:r>
              <a:rPr lang="el-GR" sz="2000" b="1" i="1" u="sng" dirty="0" smtClean="0">
                <a:solidFill>
                  <a:schemeClr val="accent1"/>
                </a:solidFill>
                <a:latin typeface="Times New Roman" panose="02020603050405020304" pitchFamily="18" charset="0"/>
                <a:cs typeface="Times New Roman" panose="02020603050405020304" pitchFamily="18" charset="0"/>
              </a:rPr>
              <a:t>Οι αναστολές είναι περιορισμοί των λειτουργιών του Εγώ, είτε ως μέτρο προφύλαξης είτε λόγω της μείωσης της ενέργειας. </a:t>
            </a:r>
          </a:p>
          <a:p>
            <a:pPr marL="0" indent="0" algn="just">
              <a:buNone/>
            </a:pPr>
            <a:endParaRPr lang="el-GR" sz="2000" b="1" i="1" u="sng" dirty="0">
              <a:solidFill>
                <a:schemeClr val="accent1"/>
              </a:solidFill>
              <a:latin typeface="Times New Roman" panose="02020603050405020304" pitchFamily="18" charset="0"/>
              <a:cs typeface="Times New Roman" panose="02020603050405020304" pitchFamily="18" charset="0"/>
            </a:endParaRPr>
          </a:p>
          <a:p>
            <a:pPr marL="0" indent="0" algn="just">
              <a:buNone/>
            </a:pPr>
            <a:r>
              <a:rPr lang="el-GR" dirty="0" smtClean="0">
                <a:latin typeface="Times New Roman" panose="02020603050405020304" pitchFamily="18" charset="0"/>
                <a:cs typeface="Times New Roman" panose="02020603050405020304" pitchFamily="18" charset="0"/>
              </a:rPr>
              <a:t>Και εύκολα αναγνωρίζουμε πλέον που διαφέρει η αναστολή από το σύμπτωμα:</a:t>
            </a:r>
          </a:p>
          <a:p>
            <a:pPr algn="just"/>
            <a:endParaRPr lang="el-GR" dirty="0">
              <a:latin typeface="Times New Roman" panose="02020603050405020304" pitchFamily="18" charset="0"/>
              <a:cs typeface="Times New Roman" panose="02020603050405020304" pitchFamily="18" charset="0"/>
            </a:endParaRPr>
          </a:p>
          <a:p>
            <a:endParaRPr lang="el-GR" dirty="0" smtClean="0">
              <a:latin typeface="Times New Roman" panose="02020603050405020304" pitchFamily="18" charset="0"/>
              <a:cs typeface="Times New Roman" panose="02020603050405020304" pitchFamily="18" charset="0"/>
            </a:endParaRPr>
          </a:p>
          <a:p>
            <a:r>
              <a:rPr lang="el-GR" sz="2000" b="1" i="1" u="sng" dirty="0" smtClean="0">
                <a:solidFill>
                  <a:schemeClr val="accent1"/>
                </a:solidFill>
                <a:latin typeface="Times New Roman" panose="02020603050405020304" pitchFamily="18" charset="0"/>
                <a:cs typeface="Times New Roman" panose="02020603050405020304" pitchFamily="18" charset="0"/>
              </a:rPr>
              <a:t>Το σύμπτωμα δεν μπορεί πλέον να περιγραφή ως μία διαδικασία που λαμβάνει χώρα εντός του Εγώ ή δρα πάνω σ’ αυτό.</a:t>
            </a:r>
          </a:p>
        </p:txBody>
      </p:sp>
    </p:spTree>
    <p:extLst>
      <p:ext uri="{BB962C8B-B14F-4D97-AF65-F5344CB8AC3E}">
        <p14:creationId xmlns:p14="http://schemas.microsoft.com/office/powerpoint/2010/main" val="1225796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lstStyle/>
          <a:p>
            <a:r>
              <a:rPr lang="el-GR" b="1" i="1" u="sng" dirty="0" smtClean="0">
                <a:solidFill>
                  <a:schemeClr val="accent1"/>
                </a:solidFill>
                <a:latin typeface="Times New Roman" panose="02020603050405020304" pitchFamily="18" charset="0"/>
                <a:cs typeface="Times New Roman" panose="02020603050405020304" pitchFamily="18" charset="0"/>
              </a:rPr>
              <a:t>Στο 2</a:t>
            </a:r>
            <a:r>
              <a:rPr lang="el-GR" b="1" i="1" u="sng" baseline="30000" dirty="0" smtClean="0">
                <a:solidFill>
                  <a:schemeClr val="accent1"/>
                </a:solidFill>
                <a:latin typeface="Times New Roman" panose="02020603050405020304" pitchFamily="18" charset="0"/>
                <a:cs typeface="Times New Roman" panose="02020603050405020304" pitchFamily="18" charset="0"/>
              </a:rPr>
              <a:t>ο</a:t>
            </a:r>
            <a:r>
              <a:rPr lang="el-GR" b="1" i="1" u="sng" dirty="0" smtClean="0">
                <a:solidFill>
                  <a:schemeClr val="accent1"/>
                </a:solidFill>
                <a:latin typeface="Times New Roman" panose="02020603050405020304" pitchFamily="18" charset="0"/>
                <a:cs typeface="Times New Roman" panose="02020603050405020304" pitchFamily="18" charset="0"/>
              </a:rPr>
              <a:t> κεφάλαιο ο </a:t>
            </a:r>
            <a:r>
              <a:rPr lang="en-US" b="1" i="1" u="sng" dirty="0" smtClean="0">
                <a:solidFill>
                  <a:schemeClr val="accent1"/>
                </a:solidFill>
                <a:latin typeface="Times New Roman" panose="02020603050405020304" pitchFamily="18" charset="0"/>
                <a:cs typeface="Times New Roman" panose="02020603050405020304" pitchFamily="18" charset="0"/>
              </a:rPr>
              <a:t>Freud</a:t>
            </a:r>
            <a:r>
              <a:rPr lang="el-GR" b="1" i="1" u="sng" dirty="0" smtClean="0">
                <a:solidFill>
                  <a:schemeClr val="accent1"/>
                </a:solidFill>
                <a:latin typeface="Times New Roman" panose="02020603050405020304" pitchFamily="18" charset="0"/>
                <a:cs typeface="Times New Roman" panose="02020603050405020304" pitchFamily="18" charset="0"/>
              </a:rPr>
              <a:t> επανέρχεται στη διδασκαλία του για τα συναισθήματα. </a:t>
            </a:r>
          </a:p>
          <a:p>
            <a:pPr algn="just"/>
            <a:r>
              <a:rPr lang="el-GR" dirty="0" smtClean="0">
                <a:latin typeface="Times New Roman" panose="02020603050405020304" pitchFamily="18" charset="0"/>
                <a:cs typeface="Times New Roman" panose="02020603050405020304" pitchFamily="18" charset="0"/>
              </a:rPr>
              <a:t>Το σύμπτωμα αποτελεί ένδειξη και υποκατάστατο μιας </a:t>
            </a:r>
            <a:r>
              <a:rPr lang="el-GR" dirty="0" err="1" smtClean="0">
                <a:latin typeface="Times New Roman" panose="02020603050405020304" pitchFamily="18" charset="0"/>
                <a:cs typeface="Times New Roman" panose="02020603050405020304" pitchFamily="18" charset="0"/>
              </a:rPr>
              <a:t>ορμικής</a:t>
            </a:r>
            <a:r>
              <a:rPr lang="el-GR" dirty="0" smtClean="0">
                <a:latin typeface="Times New Roman" panose="02020603050405020304" pitchFamily="18" charset="0"/>
                <a:cs typeface="Times New Roman" panose="02020603050405020304" pitchFamily="18" charset="0"/>
              </a:rPr>
              <a:t> ικανοποίησης που έμεινε εκκρεμής ,</a:t>
            </a:r>
            <a:r>
              <a:rPr lang="el-GR" i="1" u="sng" dirty="0" smtClean="0">
                <a:solidFill>
                  <a:schemeClr val="accent1"/>
                </a:solidFill>
                <a:latin typeface="Times New Roman" panose="02020603050405020304" pitchFamily="18" charset="0"/>
                <a:cs typeface="Times New Roman" panose="02020603050405020304" pitchFamily="18" charset="0"/>
              </a:rPr>
              <a:t>είναι αποτέλεσμα της απώθησης.</a:t>
            </a:r>
          </a:p>
          <a:p>
            <a:pPr algn="just"/>
            <a:r>
              <a:rPr lang="el-GR" dirty="0" smtClean="0">
                <a:latin typeface="Times New Roman" panose="02020603050405020304" pitchFamily="18" charset="0"/>
                <a:cs typeface="Times New Roman" panose="02020603050405020304" pitchFamily="18" charset="0"/>
              </a:rPr>
              <a:t>Η απώθηση πηγάζει από το Εγώ, το οποίο κατ’ εντολή του Υπερεγώ, αρνείται να συνεργήσει σε μια </a:t>
            </a:r>
            <a:r>
              <a:rPr lang="el-GR" dirty="0" err="1" smtClean="0">
                <a:latin typeface="Times New Roman" panose="02020603050405020304" pitchFamily="18" charset="0"/>
                <a:cs typeface="Times New Roman" panose="02020603050405020304" pitchFamily="18" charset="0"/>
              </a:rPr>
              <a:t>ορμική</a:t>
            </a:r>
            <a:r>
              <a:rPr lang="el-GR" dirty="0" smtClean="0">
                <a:latin typeface="Times New Roman" panose="02020603050405020304" pitchFamily="18" charset="0"/>
                <a:cs typeface="Times New Roman" panose="02020603050405020304" pitchFamily="18" charset="0"/>
              </a:rPr>
              <a:t> επένδυση που αφυπνίζεται στο Αυτό. Μέσω της απώθησης το Εγώ εμποδίζει την ιδέα που υπήρξε ο φορέας του κατακριτέου αισθήματος να γίνει συνειδητή, διατηρείται ως ασυνείδητος σχηματισμός.</a:t>
            </a:r>
          </a:p>
          <a:p>
            <a:pPr algn="just"/>
            <a:r>
              <a:rPr lang="el-GR" dirty="0" smtClean="0">
                <a:solidFill>
                  <a:schemeClr val="accent1"/>
                </a:solidFill>
                <a:latin typeface="Times New Roman" panose="02020603050405020304" pitchFamily="18" charset="0"/>
                <a:cs typeface="Times New Roman" panose="02020603050405020304" pitchFamily="18" charset="0"/>
              </a:rPr>
              <a:t>Θέτει λοιπόν το ερώτημα : Τι συνέβη στο </a:t>
            </a:r>
            <a:r>
              <a:rPr lang="el-GR" dirty="0" err="1" smtClean="0">
                <a:solidFill>
                  <a:schemeClr val="accent1"/>
                </a:solidFill>
                <a:latin typeface="Times New Roman" panose="02020603050405020304" pitchFamily="18" charset="0"/>
                <a:cs typeface="Times New Roman" panose="02020603050405020304" pitchFamily="18" charset="0"/>
              </a:rPr>
              <a:t>ορμικό</a:t>
            </a:r>
            <a:r>
              <a:rPr lang="el-GR" dirty="0" smtClean="0">
                <a:solidFill>
                  <a:schemeClr val="accent1"/>
                </a:solidFill>
                <a:latin typeface="Times New Roman" panose="02020603050405020304" pitchFamily="18" charset="0"/>
                <a:cs typeface="Times New Roman" panose="02020603050405020304" pitchFamily="18" charset="0"/>
              </a:rPr>
              <a:t> αίσθημα που ενεργοποιήθηκε στο Αυτό και στοχεύει στην ικανοποίηση?</a:t>
            </a:r>
          </a:p>
          <a:p>
            <a:pPr algn="just"/>
            <a:r>
              <a:rPr lang="el-GR" dirty="0" smtClean="0">
                <a:solidFill>
                  <a:schemeClr val="tx1"/>
                </a:solidFill>
                <a:latin typeface="Times New Roman" panose="02020603050405020304" pitchFamily="18" charset="0"/>
                <a:cs typeface="Times New Roman" panose="02020603050405020304" pitchFamily="18" charset="0"/>
              </a:rPr>
              <a:t>Σύμφωνα με το </a:t>
            </a:r>
            <a:r>
              <a:rPr lang="en-US" dirty="0" smtClean="0">
                <a:solidFill>
                  <a:schemeClr val="tx1"/>
                </a:solidFill>
                <a:latin typeface="Times New Roman" panose="02020603050405020304" pitchFamily="18" charset="0"/>
                <a:cs typeface="Times New Roman" panose="02020603050405020304" pitchFamily="18" charset="0"/>
              </a:rPr>
              <a:t>Freud</a:t>
            </a:r>
            <a:r>
              <a:rPr lang="el-GR" dirty="0" smtClean="0">
                <a:solidFill>
                  <a:schemeClr val="tx1"/>
                </a:solidFill>
                <a:latin typeface="Times New Roman" panose="02020603050405020304" pitchFamily="18" charset="0"/>
                <a:cs typeface="Times New Roman" panose="02020603050405020304" pitchFamily="18" charset="0"/>
              </a:rPr>
              <a:t> το </a:t>
            </a:r>
            <a:r>
              <a:rPr lang="el-GR" dirty="0" err="1" smtClean="0">
                <a:solidFill>
                  <a:schemeClr val="tx1"/>
                </a:solidFill>
                <a:latin typeface="Times New Roman" panose="02020603050405020304" pitchFamily="18" charset="0"/>
                <a:cs typeface="Times New Roman" panose="02020603050405020304" pitchFamily="18" charset="0"/>
              </a:rPr>
              <a:t>ορμικό</a:t>
            </a:r>
            <a:r>
              <a:rPr lang="el-GR" dirty="0" smtClean="0">
                <a:solidFill>
                  <a:schemeClr val="tx1"/>
                </a:solidFill>
                <a:latin typeface="Times New Roman" panose="02020603050405020304" pitchFamily="18" charset="0"/>
                <a:cs typeface="Times New Roman" panose="02020603050405020304" pitchFamily="18" charset="0"/>
              </a:rPr>
              <a:t> αυτό συναίσθημα μέσω της διεργασίας της απώθησης,</a:t>
            </a:r>
            <a:r>
              <a:rPr lang="el-GR" dirty="0">
                <a:solidFill>
                  <a:schemeClr val="tx1"/>
                </a:solidFill>
                <a:latin typeface="Times New Roman" panose="02020603050405020304" pitchFamily="18" charset="0"/>
                <a:cs typeface="Times New Roman" panose="02020603050405020304" pitchFamily="18" charset="0"/>
              </a:rPr>
              <a:t> μετατράπηκε σε </a:t>
            </a:r>
            <a:r>
              <a:rPr lang="el-GR" dirty="0" smtClean="0">
                <a:solidFill>
                  <a:schemeClr val="tx1"/>
                </a:solidFill>
                <a:latin typeface="Times New Roman" panose="02020603050405020304" pitchFamily="18" charset="0"/>
                <a:cs typeface="Times New Roman" panose="02020603050405020304" pitchFamily="18" charset="0"/>
              </a:rPr>
              <a:t>δυσαρέσκεια. Εξαιτίας της απώθησης η  επιδιωκόμενη πορεία της διέγερσης στο Αυτό δεν πραγματοποιείται καθόλου, το Εγώ καταφέρνει να την εμποδίσει ή να την εκτρέψει.</a:t>
            </a:r>
          </a:p>
          <a:p>
            <a:pPr algn="just"/>
            <a:r>
              <a:rPr lang="el-GR" dirty="0" smtClean="0">
                <a:solidFill>
                  <a:schemeClr val="tx1"/>
                </a:solidFill>
                <a:latin typeface="Times New Roman" panose="02020603050405020304" pitchFamily="18" charset="0"/>
                <a:cs typeface="Times New Roman" panose="02020603050405020304" pitchFamily="18" charset="0"/>
              </a:rPr>
              <a:t>Το Εγώ ασκεί ευρεία επιρροή στις διεργασίες που λαμβάνουν χώρα στο Αυτό, λόγω των στενών του σχέσεων με το σύστημα της αντίληψης, που το διαφοροποιούν από το Αυτό.</a:t>
            </a:r>
            <a:endParaRPr lang="en-US" dirty="0" smtClean="0">
              <a:solidFill>
                <a:schemeClr val="tx1"/>
              </a:solidFill>
              <a:latin typeface="Times New Roman" panose="02020603050405020304" pitchFamily="18" charset="0"/>
              <a:cs typeface="Times New Roman" panose="02020603050405020304" pitchFamily="18" charset="0"/>
            </a:endParaRPr>
          </a:p>
          <a:p>
            <a:pPr algn="just"/>
            <a:r>
              <a:rPr lang="el-GR" dirty="0" smtClean="0">
                <a:solidFill>
                  <a:schemeClr val="tx1"/>
                </a:solidFill>
                <a:latin typeface="Times New Roman" panose="02020603050405020304" pitchFamily="18" charset="0"/>
                <a:cs typeface="Times New Roman" panose="02020603050405020304" pitchFamily="18" charset="0"/>
              </a:rPr>
              <a:t>Η λειτουργία αυτού του συστήματος  που  ονομάσαμε Α-ΣΥΝ, συνδέεται με το φαινόμενο της συνείδησης.</a:t>
            </a:r>
          </a:p>
          <a:p>
            <a:pPr algn="just"/>
            <a:endParaRPr lang="el-GR"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5017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flipV="1">
            <a:off x="2592925" y="578391"/>
            <a:ext cx="8911687" cy="45719"/>
          </a:xfrm>
        </p:spPr>
        <p:txBody>
          <a:bodyPr>
            <a:normAutofit fontScale="90000"/>
          </a:bodyPr>
          <a:lstStyle/>
          <a:p>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r>
              <a:rPr lang="el-GR" sz="1800" dirty="0" smtClean="0">
                <a:solidFill>
                  <a:schemeClr val="tx1"/>
                </a:solidFill>
                <a:latin typeface="Times New Roman" panose="02020603050405020304" pitchFamily="18" charset="0"/>
                <a:cs typeface="Times New Roman" panose="02020603050405020304" pitchFamily="18" charset="0"/>
              </a:rPr>
              <a:t/>
            </a:r>
            <a:br>
              <a:rPr lang="el-GR" sz="1800" dirty="0" smtClean="0">
                <a:solidFill>
                  <a:schemeClr val="tx1"/>
                </a:solidFill>
                <a:latin typeface="Times New Roman" panose="02020603050405020304" pitchFamily="18" charset="0"/>
                <a:cs typeface="Times New Roman" panose="02020603050405020304" pitchFamily="18" charset="0"/>
              </a:rPr>
            </a:br>
            <a:endParaRPr lang="el-GR" sz="1800" dirty="0">
              <a:solidFill>
                <a:schemeClr val="tx1"/>
              </a:solidFill>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idx="1"/>
          </p:nvPr>
        </p:nvSpPr>
        <p:spPr>
          <a:xfrm>
            <a:off x="2017712" y="413239"/>
            <a:ext cx="9306780" cy="5629868"/>
          </a:xfrm>
        </p:spPr>
        <p:txBody>
          <a:bodyPr>
            <a:normAutofit lnSpcReduction="10000"/>
          </a:bodyPr>
          <a:lstStyle/>
          <a:p>
            <a:pPr algn="just"/>
            <a:r>
              <a:rPr lang="el-GR" dirty="0" smtClean="0">
                <a:solidFill>
                  <a:schemeClr val="tx1"/>
                </a:solidFill>
                <a:latin typeface="Times New Roman" panose="02020603050405020304" pitchFamily="18" charset="0"/>
                <a:cs typeface="Times New Roman" panose="02020603050405020304" pitchFamily="18" charset="0"/>
              </a:rPr>
              <a:t>Όταν το Εγώ αντιτάσσεται σε μία </a:t>
            </a:r>
            <a:r>
              <a:rPr lang="el-GR" dirty="0" err="1" smtClean="0">
                <a:solidFill>
                  <a:schemeClr val="tx1"/>
                </a:solidFill>
                <a:latin typeface="Times New Roman" panose="02020603050405020304" pitchFamily="18" charset="0"/>
                <a:cs typeface="Times New Roman" panose="02020603050405020304" pitchFamily="18" charset="0"/>
              </a:rPr>
              <a:t>ορμική</a:t>
            </a:r>
            <a:r>
              <a:rPr lang="el-GR" dirty="0" smtClean="0">
                <a:solidFill>
                  <a:schemeClr val="tx1"/>
                </a:solidFill>
                <a:latin typeface="Times New Roman" panose="02020603050405020304" pitchFamily="18" charset="0"/>
                <a:cs typeface="Times New Roman" panose="02020603050405020304" pitchFamily="18" charset="0"/>
              </a:rPr>
              <a:t> διεργασία του Αυτό, χρειάζεται απλά ένα σήμα δυσαρέσκειας προκειμένου να πετύχει το στόχο του με τη βοήθεια της ηδονής.</a:t>
            </a:r>
          </a:p>
          <a:p>
            <a:pPr algn="just"/>
            <a:r>
              <a:rPr lang="el-GR" dirty="0" smtClean="0">
                <a:solidFill>
                  <a:schemeClr val="tx1"/>
                </a:solidFill>
                <a:latin typeface="Times New Roman" panose="02020603050405020304" pitchFamily="18" charset="0"/>
                <a:cs typeface="Times New Roman" panose="02020603050405020304" pitchFamily="18" charset="0"/>
              </a:rPr>
              <a:t>Από που προέρχεται όμως η ενέργεια για την παραγωγή του σήματος δυσαρέσκειας? Εδώ θα μας βοηθήσει η θεωρία:  ότι το Εγώ αποτρέπει  τόσο τους εξωτερικούς όσο και τους εσωτερικούς κινδύνους  με τον ίδιο τρόπο άμυνας.</a:t>
            </a:r>
          </a:p>
          <a:p>
            <a:pPr algn="just"/>
            <a:r>
              <a:rPr lang="el-GR" dirty="0" smtClean="0">
                <a:solidFill>
                  <a:schemeClr val="tx1"/>
                </a:solidFill>
                <a:latin typeface="Times New Roman" panose="02020603050405020304" pitchFamily="18" charset="0"/>
                <a:cs typeface="Times New Roman" panose="02020603050405020304" pitchFamily="18" charset="0"/>
              </a:rPr>
              <a:t>Στον εξωτερικό κίνδυνο ο οργανισμός αναλαμβάνει μια απόπειρα φυγής, με μέσο την εκτέλεση μυϊκών ενεργειών, και στο τέλος αντιλαμβάνεται ότι η απομάκρυνση από το πεδίο δράσης του κινδύνου είναι το αποτελεσματικότερο μέσο.</a:t>
            </a:r>
          </a:p>
          <a:p>
            <a:pPr algn="just"/>
            <a:r>
              <a:rPr lang="el-GR" dirty="0" smtClean="0">
                <a:solidFill>
                  <a:schemeClr val="tx1"/>
                </a:solidFill>
                <a:latin typeface="Times New Roman" panose="02020603050405020304" pitchFamily="18" charset="0"/>
                <a:cs typeface="Times New Roman" panose="02020603050405020304" pitchFamily="18" charset="0"/>
              </a:rPr>
              <a:t>Στον εσωτερικό κίνδυνο το Εγώ αποσύρει την επένδυση από τον ψυχικό εκπρόσωπο της </a:t>
            </a:r>
            <a:r>
              <a:rPr lang="el-GR" dirty="0" err="1" smtClean="0">
                <a:solidFill>
                  <a:schemeClr val="tx1"/>
                </a:solidFill>
                <a:latin typeface="Times New Roman" panose="02020603050405020304" pitchFamily="18" charset="0"/>
                <a:cs typeface="Times New Roman" panose="02020603050405020304" pitchFamily="18" charset="0"/>
              </a:rPr>
              <a:t>ενόρμησης</a:t>
            </a:r>
            <a:r>
              <a:rPr lang="el-GR" dirty="0" smtClean="0">
                <a:solidFill>
                  <a:schemeClr val="tx1"/>
                </a:solidFill>
                <a:latin typeface="Times New Roman" panose="02020603050405020304" pitchFamily="18" charset="0"/>
                <a:cs typeface="Times New Roman" panose="02020603050405020304" pitchFamily="18" charset="0"/>
              </a:rPr>
              <a:t>, που πρέπει να απωθηθεί  και τη χρησιμοποιεί για την έκλυση άγχους (δυσαρέσκεια)</a:t>
            </a:r>
          </a:p>
          <a:p>
            <a:pPr algn="just"/>
            <a:r>
              <a:rPr lang="el-GR" b="1" i="1" u="sng" dirty="0" smtClean="0">
                <a:solidFill>
                  <a:schemeClr val="accent1"/>
                </a:solidFill>
                <a:latin typeface="Times New Roman" panose="02020603050405020304" pitchFamily="18" charset="0"/>
                <a:cs typeface="Times New Roman" panose="02020603050405020304" pitchFamily="18" charset="0"/>
              </a:rPr>
              <a:t>Ο </a:t>
            </a:r>
            <a:r>
              <a:rPr lang="en-US" b="1" i="1" u="sng" dirty="0" smtClean="0">
                <a:solidFill>
                  <a:schemeClr val="accent1"/>
                </a:solidFill>
                <a:latin typeface="Times New Roman" panose="02020603050405020304" pitchFamily="18" charset="0"/>
                <a:cs typeface="Times New Roman" panose="02020603050405020304" pitchFamily="18" charset="0"/>
              </a:rPr>
              <a:t>Freud </a:t>
            </a:r>
            <a:r>
              <a:rPr lang="el-GR" b="1" i="1" u="sng" dirty="0" smtClean="0">
                <a:solidFill>
                  <a:schemeClr val="accent1"/>
                </a:solidFill>
                <a:latin typeface="Times New Roman" panose="02020603050405020304" pitchFamily="18" charset="0"/>
                <a:cs typeface="Times New Roman" panose="02020603050405020304" pitchFamily="18" charset="0"/>
              </a:rPr>
              <a:t>παραδέχεται ότι το Εγώ είναι η καθ’ αυτή έδρα του άγχους και εγκαταλείπει την προηγούμενη θεώρησή του ότι η ενέργεια επένδυσης του απωθημένου αισθήματος μετατρέπεται αυτομάτως σε άγχος .</a:t>
            </a:r>
          </a:p>
          <a:p>
            <a:pPr algn="just"/>
            <a:r>
              <a:rPr lang="el-GR" dirty="0" smtClean="0">
                <a:solidFill>
                  <a:schemeClr val="tx1"/>
                </a:solidFill>
                <a:latin typeface="Times New Roman" panose="02020603050405020304" pitchFamily="18" charset="0"/>
                <a:cs typeface="Times New Roman" panose="02020603050405020304" pitchFamily="18" charset="0"/>
              </a:rPr>
              <a:t>Οι συναισθηματικές καταστάσεις ενσωματώνονται στην ψυχική υγεία ως ιζήματα αρχέγονων τραυματικών εμπειριών και αφυπνίζονται με τη μορφή μνημονικών συμβόλων. Στους ανθρώπους και τα πρωτεύοντα ζώα η πράξη της γέννησης ως πρώτη προσωπική εμπειρία άγχους, έχει δώσει στο συναίσθημα του άγχους χαρακτηριστικές μορφές έκφρασης.</a:t>
            </a:r>
          </a:p>
        </p:txBody>
      </p:sp>
    </p:spTree>
    <p:extLst>
      <p:ext uri="{BB962C8B-B14F-4D97-AF65-F5344CB8AC3E}">
        <p14:creationId xmlns:p14="http://schemas.microsoft.com/office/powerpoint/2010/main" val="3606847400"/>
      </p:ext>
    </p:extLst>
  </p:cSld>
  <p:clrMapOvr>
    <a:masterClrMapping/>
  </p:clrMapOvr>
</p:sld>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Θρόισμα">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696</TotalTime>
  <Words>3746</Words>
  <Application>Microsoft Office PowerPoint</Application>
  <PresentationFormat>Custom</PresentationFormat>
  <Paragraphs>168</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Θρόισμα</vt:lpstr>
      <vt:lpstr>Sigmund Freud Αναστολή , σύμπτωμα και άγχος</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ΣΙΓΚΜΟΥΝΤ ΦΡΟΥΝΤ  ΑΝΑΣΤΟΛΗ   ΣΥΜΠΤΩΜΑ      &amp;  ΑΓΧΟΣ</dc:title>
  <dc:creator>User</dc:creator>
  <cp:lastModifiedBy>Zapkow Rallis</cp:lastModifiedBy>
  <cp:revision>74</cp:revision>
  <dcterms:created xsi:type="dcterms:W3CDTF">2022-01-22T14:13:15Z</dcterms:created>
  <dcterms:modified xsi:type="dcterms:W3CDTF">2022-02-15T17:01:12Z</dcterms:modified>
</cp:coreProperties>
</file>