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 id="268" r:id="rId14"/>
    <p:sldId id="269"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2342CEA3-3058-4D43-AE35-B3DA76CB4003}" type="datetimeFigureOut">
              <a:rPr lang="el-GR" smtClean="0"/>
              <a:pPr/>
              <a:t>29/11/2020</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2342CEA3-3058-4D43-AE35-B3DA76CB4003}" type="datetimeFigureOut">
              <a:rPr lang="el-GR" smtClean="0"/>
              <a:pPr/>
              <a:t>29/11/2020</a:t>
            </a:fld>
            <a:endParaRPr lang="el-GR"/>
          </a:p>
        </p:txBody>
      </p:sp>
      <p:sp>
        <p:nvSpPr>
          <p:cNvPr id="27" name="26 - Θέση αριθμού διαφάνειας"/>
          <p:cNvSpPr>
            <a:spLocks noGrp="1"/>
          </p:cNvSpPr>
          <p:nvPr>
            <p:ph type="sldNum" sz="quarter" idx="11"/>
          </p:nvPr>
        </p:nvSpPr>
        <p:spPr/>
        <p:txBody>
          <a:bodyPr rtlCol="0"/>
          <a:lstStyle/>
          <a:p>
            <a:fld id="{D3F1D1C4-C2D9-4231-9FB2-B2D9D97AA41D}"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2342CEA3-3058-4D43-AE35-B3DA76CB4003}" type="datetimeFigureOut">
              <a:rPr lang="el-GR" smtClean="0"/>
              <a:pPr/>
              <a:t>29/11/2020</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342CEA3-3058-4D43-AE35-B3DA76CB4003}" type="datetimeFigureOut">
              <a:rPr lang="el-GR" smtClean="0"/>
              <a:pPr/>
              <a:t>29/11/2020</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714489"/>
            <a:ext cx="7772400" cy="1885962"/>
          </a:xfrm>
        </p:spPr>
        <p:txBody>
          <a:bodyPr>
            <a:normAutofit fontScale="90000"/>
          </a:bodyPr>
          <a:lstStyle/>
          <a:p>
            <a:r>
              <a:rPr lang="en-US" dirty="0" smtClean="0"/>
              <a:t>A. Green</a:t>
            </a:r>
            <a:br>
              <a:rPr lang="en-US" dirty="0" smtClean="0"/>
            </a:br>
            <a:r>
              <a:rPr lang="el-GR" dirty="0" smtClean="0"/>
              <a:t>Πάθη και πεπρωμένα των παθών.</a:t>
            </a:r>
            <a:br>
              <a:rPr lang="el-GR" dirty="0" smtClean="0"/>
            </a:br>
            <a:r>
              <a:rPr lang="el-GR" i="1" dirty="0" smtClean="0"/>
              <a:t>Για τις σχέσεις της τρέλας με την ψύχωση </a:t>
            </a:r>
            <a:r>
              <a:rPr lang="el-GR" dirty="0" smtClean="0"/>
              <a:t>(1980)</a:t>
            </a:r>
            <a:endParaRPr lang="el-GR" dirty="0"/>
          </a:p>
        </p:txBody>
      </p:sp>
      <p:pic>
        <p:nvPicPr>
          <p:cNvPr id="4" name="Picture 2" descr="C:\Users\ETPSYCH\Desktop\el\9972162_green.jpg"/>
          <p:cNvPicPr>
            <a:picLocks noChangeAspect="1" noChangeArrowheads="1"/>
          </p:cNvPicPr>
          <p:nvPr/>
        </p:nvPicPr>
        <p:blipFill>
          <a:blip r:embed="rId2"/>
          <a:srcRect/>
          <a:stretch>
            <a:fillRect/>
          </a:stretch>
        </p:blipFill>
        <p:spPr bwMode="auto">
          <a:xfrm>
            <a:off x="5572132" y="3357562"/>
            <a:ext cx="3033712" cy="335119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571480"/>
            <a:ext cx="8229600" cy="571488"/>
          </a:xfrm>
        </p:spPr>
        <p:txBody>
          <a:bodyPr>
            <a:noAutofit/>
          </a:bodyPr>
          <a:lstStyle/>
          <a:p>
            <a:r>
              <a:rPr lang="el-GR" sz="3200" dirty="0" smtClean="0"/>
              <a:t>Το Εκείνο και το Εγώ</a:t>
            </a:r>
            <a:endParaRPr lang="el-GR" sz="3200" dirty="0"/>
          </a:p>
        </p:txBody>
      </p:sp>
      <p:sp>
        <p:nvSpPr>
          <p:cNvPr id="3" name="2 - Θέση περιεχομένου"/>
          <p:cNvSpPr>
            <a:spLocks noGrp="1"/>
          </p:cNvSpPr>
          <p:nvPr>
            <p:ph idx="1"/>
          </p:nvPr>
        </p:nvSpPr>
        <p:spPr>
          <a:xfrm>
            <a:off x="0" y="1285860"/>
            <a:ext cx="8929718" cy="4857784"/>
          </a:xfrm>
        </p:spPr>
        <p:txBody>
          <a:bodyPr>
            <a:normAutofit fontScale="62500" lnSpcReduction="20000"/>
          </a:bodyPr>
          <a:lstStyle/>
          <a:p>
            <a:pPr algn="just"/>
            <a:r>
              <a:rPr lang="el-GR" dirty="0" smtClean="0"/>
              <a:t>Το μέλλον της ψυχαν. Θεωρίας και πρακτικής δεν εντοπίζεται στην αντικατάσταση της </a:t>
            </a:r>
            <a:r>
              <a:rPr lang="el-GR" dirty="0" err="1" smtClean="0"/>
              <a:t>φρουδικής</a:t>
            </a:r>
            <a:r>
              <a:rPr lang="el-GR" dirty="0" smtClean="0"/>
              <a:t> προβληματικής, του άγχους ευνουχισμού, από μία σύγχρονη προβληματική όπου θα ίσχυαν άλλα αναφερόμενα-κατακερματισμός, αποσύνθεση, εκμηδένιση- αλλά στην άρθρωση αυτών των δύο, στη γεφύρωση, που απαιτεί επανατοποθέτηση της τρέλας στην καρδιά της ανθρώπινης επιθυμίας.</a:t>
            </a:r>
          </a:p>
          <a:p>
            <a:pPr algn="just"/>
            <a:endParaRPr lang="el-GR" dirty="0" smtClean="0"/>
          </a:p>
          <a:p>
            <a:pPr algn="just"/>
            <a:r>
              <a:rPr lang="el-GR" dirty="0" smtClean="0"/>
              <a:t>Λέμε ότι το πάθος τυφλώνει. Το ίδιο το Εγώ είναι τυφλό και δεν έχει συνείδηση αυτού που το κατακλύζει. Και αν αναγκαστεί να δεχτεί αυτό που δε θέλει να δει, του μένει η λύση της διάψευσης και της διχοτόμησης. Το Εγώ πραγματοποιεί  την αναγνώριση κατά τη διάρκεια της ανάλυσης. ΣΟΣ η αναγνώριση του συναισθήματος σε όλη του την εμβέλεια, στην ψυχαναλυτική διαδικασία. Εξουθενωτικό για τον αναλυτή, με την </a:t>
            </a:r>
            <a:r>
              <a:rPr lang="el-GR" dirty="0" err="1" smtClean="0"/>
              <a:t>αντιμεταβίβαση</a:t>
            </a:r>
            <a:r>
              <a:rPr lang="el-GR" dirty="0" smtClean="0"/>
              <a:t> στην πρώτη γραμμή της δουλειάς. Επίσης μύηση πια σε άλλη λογική, όχι της ελπίδας αλλά της απελπισίας (αρνητική </a:t>
            </a:r>
            <a:r>
              <a:rPr lang="el-GR" dirty="0" err="1" smtClean="0"/>
              <a:t>θεραπ</a:t>
            </a:r>
            <a:r>
              <a:rPr lang="el-GR" dirty="0" smtClean="0"/>
              <a:t>. αντίδραση) ή της λογικής της μη δέσμευσης (διχοτόμηση). </a:t>
            </a:r>
            <a:r>
              <a:rPr lang="el-GR" dirty="0" err="1" smtClean="0"/>
              <a:t>Σοσ</a:t>
            </a:r>
            <a:r>
              <a:rPr lang="el-GR" dirty="0" smtClean="0"/>
              <a:t> η </a:t>
            </a:r>
            <a:r>
              <a:rPr lang="el-GR" dirty="0" err="1" smtClean="0"/>
              <a:t>ψυχονοητική</a:t>
            </a:r>
            <a:r>
              <a:rPr lang="el-GR" dirty="0" smtClean="0"/>
              <a:t> λειτουργία σε σχέση με τη </a:t>
            </a:r>
            <a:r>
              <a:rPr lang="el-GR" dirty="0" err="1" smtClean="0"/>
              <a:t>συμβολοποίηση</a:t>
            </a:r>
            <a:r>
              <a:rPr lang="el-GR" dirty="0" smtClean="0"/>
              <a:t>. Οι </a:t>
            </a:r>
            <a:r>
              <a:rPr lang="el-GR" i="1" dirty="0" smtClean="0"/>
              <a:t>τριτογενείς διαδικασίες-διαδικασίες μεταξύ πρωτογενών και δευτερογενών-καθίστανται πια πολύτιμα εργαλεία κατανόησης και διατύπωσης ερμηνειών</a:t>
            </a:r>
            <a:endParaRPr lang="el-GR" dirty="0" smtClean="0"/>
          </a:p>
          <a:p>
            <a:endParaRPr lang="el-GR" dirty="0"/>
          </a:p>
        </p:txBody>
      </p:sp>
      <p:pic>
        <p:nvPicPr>
          <p:cNvPr id="1026" name="Picture 2" descr="C:\Users\user\Desktop\αρχείο λήψης.jpg"/>
          <p:cNvPicPr>
            <a:picLocks noChangeAspect="1" noChangeArrowheads="1"/>
          </p:cNvPicPr>
          <p:nvPr/>
        </p:nvPicPr>
        <p:blipFill>
          <a:blip r:embed="rId2"/>
          <a:srcRect/>
          <a:stretch>
            <a:fillRect/>
          </a:stretch>
        </p:blipFill>
        <p:spPr bwMode="auto">
          <a:xfrm>
            <a:off x="3643306" y="5286388"/>
            <a:ext cx="1643074" cy="135732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14356"/>
            <a:ext cx="8229600" cy="1066800"/>
          </a:xfrm>
        </p:spPr>
        <p:txBody>
          <a:bodyPr>
            <a:normAutofit/>
          </a:bodyPr>
          <a:lstStyle/>
          <a:p>
            <a:r>
              <a:rPr lang="el-GR" sz="3200" dirty="0" smtClean="0"/>
              <a:t>Θεωρητική αιτιολόγηση της διάκρισης τρέλα-ψύχωση</a:t>
            </a:r>
            <a:endParaRPr lang="el-GR" sz="3200" dirty="0"/>
          </a:p>
        </p:txBody>
      </p:sp>
      <p:sp>
        <p:nvSpPr>
          <p:cNvPr id="3" name="2 - Θέση περιεχομένου"/>
          <p:cNvSpPr>
            <a:spLocks noGrp="1"/>
          </p:cNvSpPr>
          <p:nvPr>
            <p:ph idx="1"/>
          </p:nvPr>
        </p:nvSpPr>
        <p:spPr>
          <a:xfrm>
            <a:off x="357158" y="1928802"/>
            <a:ext cx="8229600" cy="4786346"/>
          </a:xfrm>
        </p:spPr>
        <p:txBody>
          <a:bodyPr>
            <a:normAutofit lnSpcReduction="10000"/>
          </a:bodyPr>
          <a:lstStyle/>
          <a:p>
            <a:pPr algn="just"/>
            <a:r>
              <a:rPr lang="el-GR" dirty="0" smtClean="0"/>
              <a:t>Λεκτική εκφορά και </a:t>
            </a:r>
            <a:r>
              <a:rPr lang="el-GR" dirty="0" err="1" smtClean="0"/>
              <a:t>ενόρμηση</a:t>
            </a:r>
            <a:r>
              <a:rPr lang="el-GR" dirty="0" smtClean="0"/>
              <a:t> επί το έργον</a:t>
            </a:r>
          </a:p>
          <a:p>
            <a:pPr algn="just"/>
            <a:r>
              <a:rPr lang="el-GR" dirty="0" smtClean="0"/>
              <a:t>Τελευταία θεωρία των </a:t>
            </a:r>
            <a:r>
              <a:rPr lang="el-GR" dirty="0" err="1" smtClean="0"/>
              <a:t>ενορμήσεων</a:t>
            </a:r>
            <a:r>
              <a:rPr lang="el-GR" dirty="0" smtClean="0"/>
              <a:t> και αναγνώριση της ψύχωσης</a:t>
            </a:r>
          </a:p>
          <a:p>
            <a:pPr algn="just"/>
            <a:r>
              <a:rPr lang="el-GR" dirty="0" smtClean="0"/>
              <a:t>Σύνδεση και αποσύνδεση</a:t>
            </a:r>
          </a:p>
          <a:p>
            <a:pPr algn="just"/>
            <a:r>
              <a:rPr lang="el-GR" dirty="0" smtClean="0"/>
              <a:t>Ψύχωση  = Εξορκισμός του αντικειμένου : η ψύχωση εγκαθίσταται όταν το Υπ. αναγκάζεται να κινητοποιήσει τις καταστροφικές του </a:t>
            </a:r>
            <a:r>
              <a:rPr lang="el-GR" dirty="0" err="1" smtClean="0"/>
              <a:t>ενορμήσεις</a:t>
            </a:r>
            <a:r>
              <a:rPr lang="el-GR" dirty="0" smtClean="0"/>
              <a:t> ως μέσον για να θέσει τέλος στην </a:t>
            </a:r>
            <a:r>
              <a:rPr lang="el-GR" dirty="0" err="1" smtClean="0"/>
              <a:t>συγχωνευτική</a:t>
            </a:r>
            <a:r>
              <a:rPr lang="el-GR" dirty="0" smtClean="0"/>
              <a:t> σχέση με το πρωταρχικό αντικείμενο</a:t>
            </a:r>
          </a:p>
          <a:p>
            <a:pPr algn="just"/>
            <a:r>
              <a:rPr lang="el-GR" dirty="0" smtClean="0"/>
              <a:t>Το εγώ και το αντικείμενο</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14348" y="571480"/>
            <a:ext cx="8229600" cy="428628"/>
          </a:xfrm>
        </p:spPr>
        <p:txBody>
          <a:bodyPr>
            <a:noAutofit/>
          </a:bodyPr>
          <a:lstStyle/>
          <a:p>
            <a:r>
              <a:rPr lang="el-GR" sz="3200" dirty="0" smtClean="0"/>
              <a:t>Παραλλαγές ενός γενετικού μύθου</a:t>
            </a:r>
            <a:endParaRPr lang="el-GR" sz="3200" dirty="0"/>
          </a:p>
        </p:txBody>
      </p:sp>
      <p:sp>
        <p:nvSpPr>
          <p:cNvPr id="3" name="2 - Θέση περιεχομένου"/>
          <p:cNvSpPr>
            <a:spLocks noGrp="1"/>
          </p:cNvSpPr>
          <p:nvPr>
            <p:ph idx="1"/>
          </p:nvPr>
        </p:nvSpPr>
        <p:spPr>
          <a:xfrm>
            <a:off x="214282" y="1214422"/>
            <a:ext cx="8301038" cy="5357850"/>
          </a:xfrm>
        </p:spPr>
        <p:txBody>
          <a:bodyPr>
            <a:normAutofit fontScale="70000" lnSpcReduction="20000"/>
          </a:bodyPr>
          <a:lstStyle/>
          <a:p>
            <a:pPr algn="just"/>
            <a:r>
              <a:rPr lang="el-GR" sz="2400" i="1" u="sng" dirty="0" smtClean="0"/>
              <a:t>Σχέση </a:t>
            </a:r>
            <a:r>
              <a:rPr lang="el-GR" sz="2400" i="1" u="sng" dirty="0" smtClean="0"/>
              <a:t>μητέρας-παιδιού</a:t>
            </a:r>
            <a:r>
              <a:rPr lang="en-US" sz="2400" i="1" u="sng" dirty="0" smtClean="0"/>
              <a:t> </a:t>
            </a:r>
            <a:r>
              <a:rPr lang="en-US" sz="2400" dirty="0" smtClean="0"/>
              <a:t>(</a:t>
            </a:r>
            <a:r>
              <a:rPr lang="el-GR" sz="2400" dirty="0" smtClean="0"/>
              <a:t>σύζευξη μεταξύ σεξουαλικότητας και αγάπης στις μητρικές φροντίδες)</a:t>
            </a:r>
          </a:p>
          <a:p>
            <a:pPr algn="just"/>
            <a:endParaRPr lang="el-GR" sz="2400" dirty="0" smtClean="0"/>
          </a:p>
          <a:p>
            <a:pPr algn="just"/>
            <a:r>
              <a:rPr lang="el-GR" sz="2400" i="1" u="sng" dirty="0" smtClean="0"/>
              <a:t>Η </a:t>
            </a:r>
            <a:r>
              <a:rPr lang="el-GR" sz="2400" i="1" u="sng" dirty="0" smtClean="0"/>
              <a:t>μητρική </a:t>
            </a:r>
            <a:r>
              <a:rPr lang="el-GR" sz="2400" i="1" u="sng" dirty="0" smtClean="0"/>
              <a:t>τρέλα </a:t>
            </a:r>
            <a:r>
              <a:rPr lang="el-GR" sz="2400" dirty="0" smtClean="0"/>
              <a:t>…η μητρική αγάπη έχει ως αποκλειστικό σκοπό, αφού ευνοήσει την εκκόλαψη της ενορμητικής ζωής, να την καταστήσει ανεκτή στο παιδί.</a:t>
            </a:r>
          </a:p>
          <a:p>
            <a:pPr algn="just"/>
            <a:endParaRPr lang="el-GR" sz="2400" dirty="0" smtClean="0"/>
          </a:p>
          <a:p>
            <a:pPr algn="just"/>
            <a:r>
              <a:rPr lang="el-GR" sz="2400" i="1" u="sng" dirty="0" smtClean="0"/>
              <a:t>Εσωτερικό και </a:t>
            </a:r>
            <a:r>
              <a:rPr lang="el-GR" sz="2400" i="1" u="sng" dirty="0" smtClean="0"/>
              <a:t>εξωτερικό … </a:t>
            </a:r>
            <a:r>
              <a:rPr lang="el-GR" sz="2400" dirty="0" smtClean="0"/>
              <a:t>στην ψύχωση το μητρικό αντικείμενο δεν μπορεί πια να ασκήσει το ρόλο του βοηθητικού Εγώ κι επιπλέον εγκαθίσταται και μία σύγχυση στο βρέφος ως προς την εσωτερική η εξωτερική προέλευση της διέγερσης. </a:t>
            </a:r>
            <a:r>
              <a:rPr lang="el-GR" sz="2400" i="1" dirty="0" smtClean="0"/>
              <a:t>Τα πάντα συμβαίνουν ως εάν να μην επιφαίνεται η τάξη στον κόσμο.</a:t>
            </a:r>
          </a:p>
          <a:p>
            <a:pPr algn="just"/>
            <a:endParaRPr lang="el-GR" sz="2400" i="1" dirty="0" smtClean="0"/>
          </a:p>
          <a:p>
            <a:r>
              <a:rPr lang="el-GR" sz="2400" i="1" u="sng" dirty="0" smtClean="0"/>
              <a:t>Πατρική </a:t>
            </a:r>
            <a:r>
              <a:rPr lang="el-GR" sz="2400" i="1" u="sng" dirty="0" smtClean="0"/>
              <a:t>διαμεσολάβηση … </a:t>
            </a:r>
            <a:r>
              <a:rPr lang="el-GR" sz="2400" dirty="0" smtClean="0"/>
              <a:t>ο πατέρας </a:t>
            </a:r>
          </a:p>
          <a:p>
            <a:r>
              <a:rPr lang="el-GR" sz="2400" dirty="0" smtClean="0"/>
              <a:t>είναι το στοιχείο διαμεσολάβησης μεταξύ </a:t>
            </a:r>
          </a:p>
          <a:p>
            <a:r>
              <a:rPr lang="el-GR" sz="2400" dirty="0" smtClean="0"/>
              <a:t>μητέρας και παιδιού, ο εγγυητής της </a:t>
            </a:r>
          </a:p>
          <a:p>
            <a:r>
              <a:rPr lang="el-GR" sz="2400" dirty="0" smtClean="0"/>
              <a:t>μετατροπής της τρέλας </a:t>
            </a:r>
            <a:r>
              <a:rPr lang="el-GR" sz="2400" dirty="0" smtClean="0"/>
              <a:t> </a:t>
            </a:r>
            <a:r>
              <a:rPr lang="el-GR" sz="2400" dirty="0" smtClean="0"/>
              <a:t>προς τον αποχωρισμό </a:t>
            </a:r>
          </a:p>
          <a:p>
            <a:r>
              <a:rPr lang="el-GR" sz="2400" dirty="0" smtClean="0"/>
              <a:t>και μετά ως εκπρόσωπος των </a:t>
            </a:r>
            <a:r>
              <a:rPr lang="el-GR" sz="2400" dirty="0" err="1" smtClean="0"/>
              <a:t>οιδιποδ</a:t>
            </a:r>
            <a:r>
              <a:rPr lang="el-GR" sz="2400" dirty="0" smtClean="0"/>
              <a:t>. </a:t>
            </a:r>
          </a:p>
          <a:p>
            <a:r>
              <a:rPr lang="el-GR" sz="2400" dirty="0" smtClean="0"/>
              <a:t>απαγορεύσεων,. </a:t>
            </a:r>
            <a:r>
              <a:rPr lang="el-GR" sz="2400" dirty="0" smtClean="0"/>
              <a:t>είναι υψίστης σημασίας η μητρική</a:t>
            </a:r>
          </a:p>
          <a:p>
            <a:r>
              <a:rPr lang="el-GR" sz="2400" dirty="0" smtClean="0"/>
              <a:t> τρέλα που εκφράζεται στον έρωτα για το παιδί να </a:t>
            </a:r>
          </a:p>
          <a:p>
            <a:r>
              <a:rPr lang="el-GR" sz="2400" dirty="0" smtClean="0"/>
              <a:t>περιλαμβάνει τον πατέρα, ώστε να τίθεται ένα όριο </a:t>
            </a:r>
          </a:p>
          <a:p>
            <a:r>
              <a:rPr lang="el-GR" sz="2400" dirty="0" smtClean="0"/>
              <a:t>στην παντοδύναμη χίμαιρα του παιδιού</a:t>
            </a:r>
            <a:endParaRPr lang="el-GR" sz="2400" dirty="0" smtClean="0"/>
          </a:p>
          <a:p>
            <a:endParaRPr lang="el-GR" dirty="0"/>
          </a:p>
        </p:txBody>
      </p:sp>
      <p:pic>
        <p:nvPicPr>
          <p:cNvPr id="1026" name="Picture 2" descr="C:\Users\User\Desktop\co-sleeping-pros-cons-family-bed-pixabay-smpratt90.jpg"/>
          <p:cNvPicPr>
            <a:picLocks noChangeAspect="1" noChangeArrowheads="1"/>
          </p:cNvPicPr>
          <p:nvPr/>
        </p:nvPicPr>
        <p:blipFill>
          <a:blip r:embed="rId2" cstate="print"/>
          <a:srcRect/>
          <a:stretch>
            <a:fillRect/>
          </a:stretch>
        </p:blipFill>
        <p:spPr bwMode="auto">
          <a:xfrm>
            <a:off x="5643570" y="3714752"/>
            <a:ext cx="2786082" cy="235745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57232"/>
            <a:ext cx="8229600" cy="571504"/>
          </a:xfrm>
        </p:spPr>
        <p:txBody>
          <a:bodyPr>
            <a:noAutofit/>
          </a:bodyPr>
          <a:lstStyle/>
          <a:p>
            <a:r>
              <a:rPr lang="el-GR" sz="3200" dirty="0" smtClean="0"/>
              <a:t>Η </a:t>
            </a:r>
            <a:r>
              <a:rPr lang="el-GR" sz="3200" dirty="0" smtClean="0"/>
              <a:t>παθητικοποίηση ***</a:t>
            </a:r>
            <a:endParaRPr lang="el-GR" sz="3200" dirty="0"/>
          </a:p>
        </p:txBody>
      </p:sp>
      <p:sp>
        <p:nvSpPr>
          <p:cNvPr id="3" name="2 - Θέση περιεχομένου"/>
          <p:cNvSpPr>
            <a:spLocks noGrp="1"/>
          </p:cNvSpPr>
          <p:nvPr>
            <p:ph idx="1"/>
          </p:nvPr>
        </p:nvSpPr>
        <p:spPr>
          <a:xfrm>
            <a:off x="457200" y="1571612"/>
            <a:ext cx="8229600" cy="5002924"/>
          </a:xfrm>
        </p:spPr>
        <p:txBody>
          <a:bodyPr>
            <a:normAutofit fontScale="85000" lnSpcReduction="20000"/>
          </a:bodyPr>
          <a:lstStyle/>
          <a:p>
            <a:pPr algn="just"/>
            <a:r>
              <a:rPr lang="el-GR" dirty="0" smtClean="0"/>
              <a:t>Η δράση της </a:t>
            </a:r>
            <a:r>
              <a:rPr lang="el-GR" dirty="0" err="1" smtClean="0"/>
              <a:t>ενόρμησης</a:t>
            </a:r>
            <a:r>
              <a:rPr lang="el-GR" dirty="0" smtClean="0"/>
              <a:t> </a:t>
            </a:r>
            <a:r>
              <a:rPr lang="el-GR" dirty="0" err="1" smtClean="0"/>
              <a:t>παθητικοποιεί</a:t>
            </a:r>
            <a:r>
              <a:rPr lang="el-GR" dirty="0" smtClean="0"/>
              <a:t> το υποκείμενο που την υφίσταται. Ο ρόλος των μητρικών φροντίδων </a:t>
            </a:r>
            <a:r>
              <a:rPr lang="el-GR" dirty="0" err="1" smtClean="0"/>
              <a:t>παθητικοποιεί</a:t>
            </a:r>
            <a:r>
              <a:rPr lang="el-GR" dirty="0" smtClean="0"/>
              <a:t> το παιδί.. Πρέπει αυτό να βασιστεί στο αντικείμενο. </a:t>
            </a:r>
          </a:p>
          <a:p>
            <a:pPr algn="just"/>
            <a:r>
              <a:rPr lang="el-GR" i="1" u="sng" dirty="0" smtClean="0"/>
              <a:t>Η αποποίηση της θηλυκότητας και για τα δύο φύλα δηλ. </a:t>
            </a:r>
            <a:r>
              <a:rPr lang="el-GR" i="1" u="sng" dirty="0" smtClean="0"/>
              <a:t>της θηλυκότητας της μητέρας, δηλ. </a:t>
            </a:r>
            <a:r>
              <a:rPr lang="el-GR" i="1" u="sng" dirty="0" err="1" smtClean="0"/>
              <a:t>ηης</a:t>
            </a:r>
            <a:r>
              <a:rPr lang="el-GR" i="1" u="sng" dirty="0" smtClean="0"/>
              <a:t> </a:t>
            </a:r>
            <a:r>
              <a:rPr lang="el-GR" i="1" u="sng" dirty="0" err="1" smtClean="0"/>
              <a:t>παθητικοποιούσας</a:t>
            </a:r>
            <a:r>
              <a:rPr lang="el-GR" i="1" u="sng" dirty="0" smtClean="0"/>
              <a:t> δράσης της, ΣΟΣ για την ανάλυση</a:t>
            </a:r>
            <a:r>
              <a:rPr lang="el-GR" dirty="0" smtClean="0"/>
              <a:t>, καθώς η </a:t>
            </a:r>
            <a:r>
              <a:rPr lang="el-GR" dirty="0" err="1" smtClean="0"/>
              <a:t>η</a:t>
            </a:r>
            <a:r>
              <a:rPr lang="el-GR" dirty="0" smtClean="0"/>
              <a:t> επιστροφή στην </a:t>
            </a:r>
            <a:r>
              <a:rPr lang="el-GR" dirty="0" err="1" smtClean="0"/>
              <a:t>συγχωνευτική</a:t>
            </a:r>
            <a:r>
              <a:rPr lang="el-GR" dirty="0" smtClean="0"/>
              <a:t> σχέση με τη μητέρα είναι απειλή για την </a:t>
            </a:r>
            <a:r>
              <a:rPr lang="el-GR" dirty="0" err="1" smtClean="0"/>
              <a:t>ατομικοποίση</a:t>
            </a:r>
            <a:r>
              <a:rPr lang="el-GR" dirty="0" smtClean="0"/>
              <a:t>. Η παθητικοποίηση, κατά την οποία ο αναλυόμενος επαφίεται στον αναλυτή, προκαλεί φόβο και πρέπει να καταστεί ανεκτή. Χωρίς αυτή δεν είναι δυνατή η </a:t>
            </a:r>
            <a:r>
              <a:rPr lang="el-GR" dirty="0" err="1" smtClean="0"/>
              <a:t>ψυχαναλ</a:t>
            </a:r>
            <a:r>
              <a:rPr lang="el-GR" dirty="0" smtClean="0"/>
              <a:t>. Θεραπεία.</a:t>
            </a:r>
          </a:p>
          <a:p>
            <a:pPr algn="just"/>
            <a:r>
              <a:rPr lang="el-GR" dirty="0" err="1" smtClean="0"/>
              <a:t>Επανεύρεση</a:t>
            </a:r>
            <a:r>
              <a:rPr lang="el-GR" dirty="0" smtClean="0"/>
              <a:t> της συνοχής της θεωρίας και της πρακτικής: δομική αξία του οιδιπόδειου και γόνιμος ρόλος της τριγωνικότητας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785794"/>
            <a:ext cx="8229600" cy="642926"/>
          </a:xfrm>
        </p:spPr>
        <p:txBody>
          <a:bodyPr>
            <a:normAutofit/>
          </a:bodyPr>
          <a:lstStyle/>
          <a:p>
            <a:r>
              <a:rPr lang="el-GR" sz="3200" dirty="0" smtClean="0"/>
              <a:t>Πάθη και πεπρωμένα των παθών</a:t>
            </a:r>
            <a:endParaRPr lang="el-GR" sz="3200" dirty="0"/>
          </a:p>
        </p:txBody>
      </p:sp>
      <p:sp>
        <p:nvSpPr>
          <p:cNvPr id="3" name="2 - Θέση περιεχομένου"/>
          <p:cNvSpPr>
            <a:spLocks noGrp="1"/>
          </p:cNvSpPr>
          <p:nvPr>
            <p:ph idx="1"/>
          </p:nvPr>
        </p:nvSpPr>
        <p:spPr/>
        <p:txBody>
          <a:bodyP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428604"/>
            <a:ext cx="8686800" cy="6145932"/>
          </a:xfrm>
        </p:spPr>
        <p:txBody>
          <a:bodyPr>
            <a:normAutofit fontScale="47500" lnSpcReduction="20000"/>
          </a:bodyPr>
          <a:lstStyle/>
          <a:p>
            <a:pPr algn="just"/>
            <a:r>
              <a:rPr lang="el-GR" sz="3000" dirty="0" smtClean="0"/>
              <a:t> 22 Ιανουαρίου  2012 πέθανε στο Παρίσι, σε ηλικία 84 ετών, ο </a:t>
            </a:r>
            <a:r>
              <a:rPr lang="el-GR" sz="3000" b="1" dirty="0" smtClean="0"/>
              <a:t>Αντρέ </a:t>
            </a:r>
            <a:r>
              <a:rPr lang="el-GR" sz="3000" b="1" dirty="0" err="1" smtClean="0"/>
              <a:t>Γκριν</a:t>
            </a:r>
            <a:r>
              <a:rPr lang="el-GR" sz="3000" b="1" dirty="0" smtClean="0"/>
              <a:t>, ένα από τα μεγαλύτερα ονόματα της παγκόσμιας σύγχρονης ψυχανάλυσης. </a:t>
            </a:r>
            <a:r>
              <a:rPr lang="el-GR" sz="3000" dirty="0" smtClean="0"/>
              <a:t>Γεννημένος στο Κάιρο της Αιγύπτου από γονείς εβραϊκής </a:t>
            </a:r>
            <a:r>
              <a:rPr lang="el-GR" sz="3000" dirty="0" err="1" smtClean="0"/>
              <a:t>σεφαραδίτικης</a:t>
            </a:r>
            <a:r>
              <a:rPr lang="el-GR" sz="3000" dirty="0" smtClean="0"/>
              <a:t> καταγωγής, ο </a:t>
            </a:r>
            <a:r>
              <a:rPr lang="el-GR" sz="3000" dirty="0" err="1" smtClean="0"/>
              <a:t>Γκριν</a:t>
            </a:r>
            <a:r>
              <a:rPr lang="el-GR" sz="3000" dirty="0" smtClean="0"/>
              <a:t> εγκαταστάθηκε στο Παρίσι σε ηλικία 19 ετών και δεν το εγκατέλειψε ποτέ. Υπήρξε πρόεδρος και διδάσκων της Ψυχαναλυτικής Εταιρείας του Παρισιού (SPP) και αντιπρόεδρος της Διεθνούς Ψυχαναλυτικής </a:t>
            </a:r>
            <a:r>
              <a:rPr lang="el-GR" sz="3000" dirty="0" err="1" smtClean="0"/>
              <a:t>Ενωσης</a:t>
            </a:r>
            <a:r>
              <a:rPr lang="el-GR" sz="3000" dirty="0" smtClean="0"/>
              <a:t>.</a:t>
            </a:r>
          </a:p>
          <a:p>
            <a:pPr algn="just"/>
            <a:endParaRPr lang="el-GR" sz="3000" dirty="0" smtClean="0"/>
          </a:p>
          <a:p>
            <a:pPr algn="just"/>
            <a:r>
              <a:rPr lang="el-GR" sz="3000" dirty="0" smtClean="0"/>
              <a:t>Ο </a:t>
            </a:r>
            <a:r>
              <a:rPr lang="el-GR" sz="3000" dirty="0" err="1" smtClean="0"/>
              <a:t>Γκριν</a:t>
            </a:r>
            <a:r>
              <a:rPr lang="el-GR" sz="3000" dirty="0" smtClean="0"/>
              <a:t> εξερεύνησε τις λεγόμενες «</a:t>
            </a:r>
            <a:r>
              <a:rPr lang="el-GR" sz="3000" b="1" dirty="0" smtClean="0"/>
              <a:t>οριακές περιπτώσεις</a:t>
            </a:r>
            <a:r>
              <a:rPr lang="el-GR" sz="3000" dirty="0" smtClean="0"/>
              <a:t>», που στην ουσία αποτελούν περιοχές του ανθρώπινου ψυχισμού πέραν της νεύρωσης η οποία είχε διεξοδικά μελετηθεί από τον Φρόιντ. Παράλληλα επεξέτεινε την ψυχαναλυτική ματιά και </a:t>
            </a:r>
            <a:r>
              <a:rPr lang="el-GR" sz="3000" b="1" dirty="0" smtClean="0"/>
              <a:t>την ψυχαναλυτική ερμηνεία στο θέατρο, στην τραγωδία, στη λογοτεχνία και στην εικαστική τέχνη.</a:t>
            </a:r>
          </a:p>
          <a:p>
            <a:pPr algn="just"/>
            <a:endParaRPr lang="el-GR" sz="3000" b="1" dirty="0" smtClean="0"/>
          </a:p>
          <a:p>
            <a:pPr algn="just"/>
            <a:r>
              <a:rPr lang="el-GR" sz="3000" dirty="0" smtClean="0"/>
              <a:t>Ο Αντρέ </a:t>
            </a:r>
            <a:r>
              <a:rPr lang="el-GR" sz="3000" dirty="0" err="1" smtClean="0"/>
              <a:t>Γκριν</a:t>
            </a:r>
            <a:r>
              <a:rPr lang="el-GR" sz="3000" dirty="0" smtClean="0"/>
              <a:t> μπορεί να θεωρηθεί </a:t>
            </a:r>
            <a:r>
              <a:rPr lang="el-GR" sz="3000" b="1" dirty="0" err="1" smtClean="0"/>
              <a:t>μετα</a:t>
            </a:r>
            <a:r>
              <a:rPr lang="el-GR" sz="3000" b="1" dirty="0" smtClean="0"/>
              <a:t>-</a:t>
            </a:r>
            <a:r>
              <a:rPr lang="el-GR" sz="3000" b="1" dirty="0" err="1" smtClean="0"/>
              <a:t>λακανικός</a:t>
            </a:r>
            <a:r>
              <a:rPr lang="el-GR" sz="3000" b="1" dirty="0" smtClean="0"/>
              <a:t> ψυχαναλυτής </a:t>
            </a:r>
            <a:r>
              <a:rPr lang="el-GR" sz="3000" dirty="0" smtClean="0"/>
              <a:t>– όπως ο ίδιος αυτοχαρακτηριζόταν. Με αφετηρία τη </a:t>
            </a:r>
            <a:r>
              <a:rPr lang="el-GR" sz="3000" dirty="0" err="1" smtClean="0"/>
              <a:t>λακανική</a:t>
            </a:r>
            <a:r>
              <a:rPr lang="el-GR" sz="3000" dirty="0" smtClean="0"/>
              <a:t> «Επιστροφή στον Φρόιντ» διαφοροποιήθηκε από τον </a:t>
            </a:r>
            <a:r>
              <a:rPr lang="el-GR" sz="3000" dirty="0" err="1" smtClean="0"/>
              <a:t>Λακάν</a:t>
            </a:r>
            <a:r>
              <a:rPr lang="el-GR" sz="3000" dirty="0" smtClean="0"/>
              <a:t>, ασκώντας του κριτική στην ανάγνωση του φροϋδικού ασυνειδήτου το οποίο ο </a:t>
            </a:r>
            <a:r>
              <a:rPr lang="el-GR" sz="3000" dirty="0" err="1" smtClean="0"/>
              <a:t>Λακάν</a:t>
            </a:r>
            <a:r>
              <a:rPr lang="el-GR" sz="3000" dirty="0" smtClean="0"/>
              <a:t> αντιλαμβανόταν δομημένο ως γλώσσα. Ο </a:t>
            </a:r>
            <a:r>
              <a:rPr lang="el-GR" sz="3000" dirty="0" err="1" smtClean="0"/>
              <a:t>Γκριν</a:t>
            </a:r>
            <a:r>
              <a:rPr lang="el-GR" sz="3000" dirty="0" smtClean="0"/>
              <a:t> πίστευε ότι μια τέτοια θεώρηση δεν λάμβανε υπόψη της το συναίσθημα και το σώμα.</a:t>
            </a:r>
          </a:p>
          <a:p>
            <a:pPr algn="just"/>
            <a:endParaRPr lang="el-GR" sz="3000" dirty="0" smtClean="0"/>
          </a:p>
          <a:p>
            <a:pPr algn="just"/>
            <a:r>
              <a:rPr lang="el-GR" sz="3000" dirty="0" smtClean="0"/>
              <a:t>Στόχευσε κυρίως </a:t>
            </a:r>
            <a:r>
              <a:rPr lang="el-GR" sz="3000" b="1" dirty="0" smtClean="0"/>
              <a:t>στο να κατανοήσει τις πιο σκοτεινές περιοχές του ψυχισμού, τις ασυνείδητες αντιστάσεις στη «θετικότητα», οι οποίες συμβιώνουν όπως μπορούν με τις πιο εξημερωμένες ή λογικές πλευρές και ορισμένες φορές οδηγούν σε έναν ψυχικό </a:t>
            </a:r>
            <a:r>
              <a:rPr lang="el-GR" sz="3000" b="1" dirty="0" err="1" smtClean="0"/>
              <a:t>αυτοακρωτηριασμό</a:t>
            </a:r>
            <a:r>
              <a:rPr lang="el-GR" sz="3000" b="1" dirty="0" smtClean="0"/>
              <a:t> και στην </a:t>
            </a:r>
            <a:r>
              <a:rPr lang="el-GR" sz="3000" b="1" dirty="0" err="1" smtClean="0"/>
              <a:t>αυτοαπόσυρση</a:t>
            </a:r>
            <a:r>
              <a:rPr lang="el-GR" sz="3000" b="1" dirty="0" smtClean="0"/>
              <a:t> του υποκειμένου. </a:t>
            </a:r>
          </a:p>
          <a:p>
            <a:pPr algn="just"/>
            <a:endParaRPr lang="el-GR" sz="3000" b="1" dirty="0" smtClean="0"/>
          </a:p>
          <a:p>
            <a:pPr algn="just"/>
            <a:r>
              <a:rPr lang="el-GR" sz="3000" dirty="0" smtClean="0"/>
              <a:t>Για τον σκοπό αυτόν </a:t>
            </a:r>
            <a:r>
              <a:rPr lang="el-GR" sz="3000" b="1" dirty="0" smtClean="0"/>
              <a:t>συνέλαβε έννοιες όπως ο αρνητικός ναρκισσισμός ή ναρκισσισμός θανάτου – σε αντιδιαστολή με τον ναρκισσισμό ζωής. Η δήθεν ναρκισσιστική αυτάρκεια του Εγώ, που σκοπό έχει την απαλλαγή από την κυριαρχική επιρροή των σημαντικών άλλων, μπορεί να φθάσει ως τη διεκδίκηση της πλήρους αποσύνδεσης από τους άλλους και από τον ίδιο τον εαυτό, αν κριθεί αναγκαίο, οδηγώντας έτσι στον ψυχικό θάνατο.</a:t>
            </a:r>
          </a:p>
          <a:p>
            <a:pPr algn="just"/>
            <a:endParaRPr lang="el-GR" sz="3000" dirty="0" smtClean="0"/>
          </a:p>
          <a:p>
            <a:pPr algn="just"/>
            <a:r>
              <a:rPr lang="el-GR" sz="3000" b="1" dirty="0" smtClean="0"/>
              <a:t>Λόγω των παραπάνω θεωρήσεών του ο </a:t>
            </a:r>
            <a:r>
              <a:rPr lang="el-GR" sz="3000" b="1" dirty="0" err="1" smtClean="0"/>
              <a:t>Γκριν</a:t>
            </a:r>
            <a:r>
              <a:rPr lang="el-GR" sz="3000" b="1" dirty="0" smtClean="0"/>
              <a:t> χαρακτηρίζεται ως ο θεωρητικός αυτού που στην ψυχανάλυση αποκαλούμε «αρνητικό», καθώς και της </a:t>
            </a:r>
            <a:r>
              <a:rPr lang="el-GR" sz="3000" b="1" dirty="0" err="1" smtClean="0"/>
              <a:t>ενόρμησης</a:t>
            </a:r>
            <a:r>
              <a:rPr lang="el-GR" sz="3000" b="1" dirty="0" smtClean="0"/>
              <a:t> του θανάτου, έννοια που πολλοί </a:t>
            </a:r>
            <a:r>
              <a:rPr lang="el-GR" sz="3000" b="1" dirty="0" err="1" smtClean="0"/>
              <a:t>μεταφροϋδικοί</a:t>
            </a:r>
            <a:r>
              <a:rPr lang="el-GR" sz="3000" b="1" dirty="0" smtClean="0"/>
              <a:t> αναλυτές είχαν απορρίψει. Ο Αντρέ </a:t>
            </a:r>
            <a:r>
              <a:rPr lang="el-GR" sz="3000" b="1" dirty="0" err="1" smtClean="0"/>
              <a:t>Γκριν</a:t>
            </a:r>
            <a:r>
              <a:rPr lang="el-GR" sz="3000" b="1" dirty="0" smtClean="0"/>
              <a:t> δεν ήταν ένας συνηθισμένος ψυχαναλυτής. Αντιθέτως, ήταν παθιασμένος με τις ιδέες του για την ψυχανάλυση και την κουλτούρα σε βαθμό υπερβολής.</a:t>
            </a:r>
          </a:p>
          <a:p>
            <a:endParaRPr lang="el-GR" sz="3000" dirty="0" smtClean="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785794"/>
            <a:ext cx="8229600" cy="1143008"/>
          </a:xfrm>
        </p:spPr>
        <p:txBody>
          <a:bodyPr>
            <a:normAutofit fontScale="90000"/>
          </a:bodyPr>
          <a:lstStyle/>
          <a:p>
            <a:pPr algn="ctr"/>
            <a:r>
              <a:rPr lang="el-GR" dirty="0" smtClean="0"/>
              <a:t>«τρέλα </a:t>
            </a:r>
            <a:br>
              <a:rPr lang="el-GR" dirty="0" smtClean="0"/>
            </a:br>
            <a:r>
              <a:rPr lang="el-GR" dirty="0" smtClean="0"/>
              <a:t>και πάθος»</a:t>
            </a:r>
            <a:endParaRPr lang="el-GR" dirty="0"/>
          </a:p>
        </p:txBody>
      </p:sp>
      <p:sp>
        <p:nvSpPr>
          <p:cNvPr id="3" name="2 - Θέση περιεχομένου"/>
          <p:cNvSpPr>
            <a:spLocks noGrp="1"/>
          </p:cNvSpPr>
          <p:nvPr>
            <p:ph idx="1"/>
          </p:nvPr>
        </p:nvSpPr>
        <p:spPr>
          <a:xfrm>
            <a:off x="357158" y="3000348"/>
            <a:ext cx="8229600" cy="3857652"/>
          </a:xfrm>
        </p:spPr>
        <p:txBody>
          <a:bodyPr>
            <a:noAutofit/>
          </a:bodyPr>
          <a:lstStyle/>
          <a:p>
            <a:pPr algn="just"/>
            <a:r>
              <a:rPr lang="el-GR" sz="1800" dirty="0" smtClean="0"/>
              <a:t>Μεσαίωνας …. αύρα μυστηρίου, θρησκευτική έννοια</a:t>
            </a:r>
          </a:p>
          <a:p>
            <a:pPr algn="just"/>
            <a:r>
              <a:rPr lang="el-GR" sz="1800" dirty="0" smtClean="0"/>
              <a:t>Αναγέννηση ….. </a:t>
            </a:r>
            <a:r>
              <a:rPr lang="el-GR" sz="1800" dirty="0" err="1" smtClean="0"/>
              <a:t>Σεξπηρ</a:t>
            </a:r>
            <a:r>
              <a:rPr lang="el-GR" sz="1800" dirty="0" smtClean="0"/>
              <a:t> … δεσμός τρέλας και πάθους , «παραπόταμοι του ίδιου ποταμιού που πηγάζει από την ύβρη»</a:t>
            </a:r>
          </a:p>
          <a:p>
            <a:pPr algn="just"/>
            <a:r>
              <a:rPr lang="el-GR" sz="1800" dirty="0" smtClean="0"/>
              <a:t>Μ. Φουκώ … «Ιστορία της τρέλας» απώθηση παραλόγου αλλά και πάθους</a:t>
            </a:r>
          </a:p>
          <a:p>
            <a:pPr algn="just"/>
            <a:r>
              <a:rPr lang="el-GR" sz="1800" dirty="0" smtClean="0"/>
              <a:t>18 </a:t>
            </a:r>
            <a:r>
              <a:rPr lang="el-GR" sz="1800" dirty="0" err="1" smtClean="0"/>
              <a:t>ος</a:t>
            </a:r>
            <a:r>
              <a:rPr lang="el-GR" sz="1800" dirty="0" smtClean="0"/>
              <a:t> αιώνας η έννοια της Φύσης υποσκάπτει το θρησκευτικό πάθος και γεννιέται η ψυχιατρική …τα πάθη εντοπίζονται στη διαπλοκή της ψυχής με τη σώμα (καρτεσιανή σκέψη)</a:t>
            </a:r>
          </a:p>
          <a:p>
            <a:pPr algn="just"/>
            <a:r>
              <a:rPr lang="el-GR" sz="1800" dirty="0" smtClean="0"/>
              <a:t>Η σύγχρονη ψυχιατρική δε διαφοροποιεί πολύ την έδρα των παθών …. υποθάλαμος-υπόφυση</a:t>
            </a:r>
          </a:p>
          <a:p>
            <a:pPr algn="just"/>
            <a:r>
              <a:rPr lang="el-GR" sz="1800" dirty="0" smtClean="0"/>
              <a:t>Χτίζεται μία γέφυρα που εγκαθιδρύει τη σύνδεση ψυχής και σώματος</a:t>
            </a:r>
          </a:p>
          <a:p>
            <a:pPr algn="just"/>
            <a:r>
              <a:rPr lang="en-US" sz="1800" dirty="0" smtClean="0"/>
              <a:t>De </a:t>
            </a:r>
            <a:r>
              <a:rPr lang="en-US" sz="1800" dirty="0" err="1" smtClean="0"/>
              <a:t>Clerambault</a:t>
            </a:r>
            <a:r>
              <a:rPr lang="en-US" sz="1800" dirty="0" smtClean="0"/>
              <a:t> –</a:t>
            </a:r>
            <a:r>
              <a:rPr lang="el-GR" sz="1800" dirty="0" smtClean="0"/>
              <a:t>οργανικό υπόστρωμα πάθους</a:t>
            </a:r>
          </a:p>
          <a:p>
            <a:pPr algn="just"/>
            <a:r>
              <a:rPr lang="el-GR" sz="1800" dirty="0" smtClean="0"/>
              <a:t>Στην ψυχιατρική δε μιλάμε πια για πάθος ενώ στην ψυχανάλυση καθόλου</a:t>
            </a:r>
          </a:p>
        </p:txBody>
      </p:sp>
      <p:pic>
        <p:nvPicPr>
          <p:cNvPr id="1026" name="Picture 2" descr="C:\Users\ETPSYCH\Desktop\el\αρχείο λήψης.jpg"/>
          <p:cNvPicPr>
            <a:picLocks noChangeAspect="1" noChangeArrowheads="1"/>
          </p:cNvPicPr>
          <p:nvPr/>
        </p:nvPicPr>
        <p:blipFill>
          <a:blip r:embed="rId2"/>
          <a:srcRect/>
          <a:stretch>
            <a:fillRect/>
          </a:stretch>
        </p:blipFill>
        <p:spPr bwMode="auto">
          <a:xfrm>
            <a:off x="714348" y="857232"/>
            <a:ext cx="2476500" cy="1847850"/>
          </a:xfrm>
          <a:prstGeom prst="rect">
            <a:avLst/>
          </a:prstGeom>
          <a:noFill/>
        </p:spPr>
      </p:pic>
      <p:pic>
        <p:nvPicPr>
          <p:cNvPr id="1027" name="Picture 3" descr="C:\Users\ETPSYCH\Desktop\el\6kjoj5sev6tnqqckprpltxhijl6jc3sachvcdoaizecfr3dnitcq_1_0.png"/>
          <p:cNvPicPr>
            <a:picLocks noChangeAspect="1" noChangeArrowheads="1"/>
          </p:cNvPicPr>
          <p:nvPr/>
        </p:nvPicPr>
        <p:blipFill>
          <a:blip r:embed="rId3"/>
          <a:srcRect/>
          <a:stretch>
            <a:fillRect/>
          </a:stretch>
        </p:blipFill>
        <p:spPr bwMode="auto">
          <a:xfrm>
            <a:off x="5929322" y="642918"/>
            <a:ext cx="3000364" cy="207170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14356"/>
            <a:ext cx="8229600" cy="1071570"/>
          </a:xfrm>
        </p:spPr>
        <p:txBody>
          <a:bodyPr>
            <a:normAutofit fontScale="90000"/>
          </a:bodyPr>
          <a:lstStyle/>
          <a:p>
            <a:r>
              <a:rPr lang="el-GR" dirty="0" smtClean="0"/>
              <a:t>Λόγοι που ο Φρόιντ δεν ασχολήθηκε με την τρέλα</a:t>
            </a:r>
            <a:endParaRPr lang="el-GR" dirty="0"/>
          </a:p>
        </p:txBody>
      </p:sp>
      <p:sp>
        <p:nvSpPr>
          <p:cNvPr id="3" name="2 - Θέση περιεχομένου"/>
          <p:cNvSpPr>
            <a:spLocks noGrp="1"/>
          </p:cNvSpPr>
          <p:nvPr>
            <p:ph idx="1"/>
          </p:nvPr>
        </p:nvSpPr>
        <p:spPr>
          <a:xfrm>
            <a:off x="357158" y="3320970"/>
            <a:ext cx="8229600" cy="3251302"/>
          </a:xfrm>
        </p:spPr>
        <p:txBody>
          <a:bodyPr>
            <a:normAutofit fontScale="62500" lnSpcReduction="20000"/>
          </a:bodyPr>
          <a:lstStyle/>
          <a:p>
            <a:pPr algn="just"/>
            <a:r>
              <a:rPr lang="el-GR" dirty="0" smtClean="0"/>
              <a:t>1. το έργο του γεννιέται μέσα από τη νεύρωση (κυρίως υστερική) και δομείται με βάση αυτήν την αναφορά. Θεωρούσε τις </a:t>
            </a:r>
            <a:r>
              <a:rPr lang="el-GR" dirty="0" err="1" smtClean="0"/>
              <a:t>ναρκισσ</a:t>
            </a:r>
            <a:r>
              <a:rPr lang="el-GR" dirty="0" smtClean="0"/>
              <a:t>. Νευρώσεις, δηλ . Ψυχώσεις μη αναλύσιμες</a:t>
            </a:r>
          </a:p>
          <a:p>
            <a:pPr algn="just"/>
            <a:r>
              <a:rPr lang="el-GR" dirty="0" smtClean="0"/>
              <a:t>2. προσέγγιζε τη νεύρωση με τέτοιον τρόπο, ώστε να γίνει κάθαρση από το πάθος και την τρέλα, που όμως συνεχίζει να εμπεριέχει. </a:t>
            </a:r>
          </a:p>
          <a:p>
            <a:pPr algn="just"/>
            <a:r>
              <a:rPr lang="el-GR" dirty="0" smtClean="0"/>
              <a:t>Οι υστερικές ασθενείς του Φρόιντ δεν ήταν ούτε νευρωσικές ούτε ψυχωτικές, ήταν «τρελές». Σήμερα, η υστερία είναι πιο διακριτική. </a:t>
            </a:r>
          </a:p>
          <a:p>
            <a:pPr algn="just"/>
            <a:r>
              <a:rPr lang="el-GR" dirty="0" smtClean="0"/>
              <a:t>Όχι τυχαίο που ο Φρόιντ ανακάλυψε το </a:t>
            </a:r>
            <a:r>
              <a:rPr lang="el-GR" dirty="0" err="1" smtClean="0"/>
              <a:t>Ασν</a:t>
            </a:r>
            <a:r>
              <a:rPr lang="el-GR" dirty="0" smtClean="0"/>
              <a:t> εκκινώντας από την  υστερία, που είναι συνδεδεμένη με την προβληματική του Έρωτος.  Ανοίχτηκε ο τεράστιος κόσμος της σεξουαλικότητας, αλλά συνδέθηκε τότε μόνο με τη νεύρωση, αλλά και στη διαστροφή μπορούμε να παρατηρήσουμε </a:t>
            </a:r>
            <a:r>
              <a:rPr lang="el-GR" dirty="0" err="1" smtClean="0"/>
              <a:t>ό,τι</a:t>
            </a:r>
            <a:r>
              <a:rPr lang="el-GR" dirty="0" smtClean="0"/>
              <a:t> και για την υστερία, καθώς οι εξηγήσεις περί ενοχής ή ανάγκης αυτοτιμωρίας δεν αρκούν….</a:t>
            </a:r>
          </a:p>
          <a:p>
            <a:endParaRPr lang="el-GR" dirty="0" smtClean="0"/>
          </a:p>
        </p:txBody>
      </p:sp>
      <p:pic>
        <p:nvPicPr>
          <p:cNvPr id="4" name="Picture 4" descr="C:\Users\ETPSYCH\Desktop\el\αρχείο λήψης (2).jpg"/>
          <p:cNvPicPr>
            <a:picLocks noChangeAspect="1" noChangeArrowheads="1"/>
          </p:cNvPicPr>
          <p:nvPr/>
        </p:nvPicPr>
        <p:blipFill>
          <a:blip r:embed="rId2"/>
          <a:srcRect/>
          <a:stretch>
            <a:fillRect/>
          </a:stretch>
        </p:blipFill>
        <p:spPr bwMode="auto">
          <a:xfrm>
            <a:off x="5500694" y="1571612"/>
            <a:ext cx="2895600" cy="1581150"/>
          </a:xfrm>
          <a:prstGeom prst="rect">
            <a:avLst/>
          </a:prstGeom>
          <a:noFill/>
        </p:spPr>
      </p:pic>
      <p:pic>
        <p:nvPicPr>
          <p:cNvPr id="3074" name="Picture 2" descr="C:\Users\ETPSYCH\Desktop\el\αρχείο λήψης (3).jpg"/>
          <p:cNvPicPr>
            <a:picLocks noChangeAspect="1" noChangeArrowheads="1"/>
          </p:cNvPicPr>
          <p:nvPr/>
        </p:nvPicPr>
        <p:blipFill>
          <a:blip r:embed="rId3"/>
          <a:srcRect/>
          <a:stretch>
            <a:fillRect/>
          </a:stretch>
        </p:blipFill>
        <p:spPr bwMode="auto">
          <a:xfrm>
            <a:off x="1428728" y="1785926"/>
            <a:ext cx="2466975" cy="135732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lgn="just"/>
            <a:r>
              <a:rPr lang="el-GR" dirty="0" smtClean="0"/>
              <a:t>Το άγχος ευνουχισμού και το άγχος απώλειας του αντικειμένου δεν υφίστανται μόνο υπό τη μορφή μιας σχέσης του μέρους με το όλον. Καθρεφτίζονται αμοιβαία στον Έρωτα που τα κρατά μαζί. Ήδη διαγράφεται μία σχέση εφόσον και το ένα και το άλλο αφορούν στη Μητέρα.</a:t>
            </a:r>
          </a:p>
          <a:p>
            <a:pPr algn="just"/>
            <a:r>
              <a:rPr lang="el-GR" dirty="0" smtClean="0"/>
              <a:t>Όσον αφορά στο δεσμό που υπάρχει ανάμεσα στη διαστροφή και την ψύχωση, αυτός συνδέεται με την τρέλα μέσω της διάψευσης της διαφοράς των φύλων ή της πραγματικότητας.</a:t>
            </a:r>
          </a:p>
          <a:p>
            <a:pPr algn="just"/>
            <a:r>
              <a:rPr lang="el-GR" dirty="0" smtClean="0"/>
              <a:t>Με την τελευταία θεωρία </a:t>
            </a:r>
            <a:r>
              <a:rPr lang="el-GR" dirty="0" err="1" smtClean="0"/>
              <a:t>ενορμήσεων</a:t>
            </a:r>
            <a:r>
              <a:rPr lang="el-GR" dirty="0" smtClean="0"/>
              <a:t>, η σεξουαλικότητα και η αγάπη θα περιληφθούν στον Έρωτα των </a:t>
            </a:r>
            <a:r>
              <a:rPr lang="el-GR" dirty="0" err="1" smtClean="0"/>
              <a:t>ενορμήσεων</a:t>
            </a:r>
            <a:r>
              <a:rPr lang="el-GR" dirty="0" smtClean="0"/>
              <a:t> ζωής. </a:t>
            </a:r>
            <a:r>
              <a:rPr lang="el-GR" dirty="0" err="1" smtClean="0"/>
              <a:t>Ερως=ζωή</a:t>
            </a:r>
            <a:endParaRPr lang="el-GR" dirty="0"/>
          </a:p>
        </p:txBody>
      </p:sp>
      <p:pic>
        <p:nvPicPr>
          <p:cNvPr id="4098" name="Picture 2" descr="C:\Users\ETPSYCH\Desktop\el\αρχείο λήψης (4).jpg"/>
          <p:cNvPicPr>
            <a:picLocks noChangeAspect="1" noChangeArrowheads="1"/>
          </p:cNvPicPr>
          <p:nvPr/>
        </p:nvPicPr>
        <p:blipFill>
          <a:blip r:embed="rId2"/>
          <a:srcRect/>
          <a:stretch>
            <a:fillRect/>
          </a:stretch>
        </p:blipFill>
        <p:spPr bwMode="auto">
          <a:xfrm>
            <a:off x="3000364" y="500042"/>
            <a:ext cx="2619375" cy="17430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785794"/>
            <a:ext cx="8229600" cy="857256"/>
          </a:xfrm>
        </p:spPr>
        <p:txBody>
          <a:bodyPr>
            <a:noAutofit/>
          </a:bodyPr>
          <a:lstStyle/>
          <a:p>
            <a:r>
              <a:rPr lang="el-GR" sz="3200" dirty="0" smtClean="0"/>
              <a:t>«Ο έρωτας είναι μία σύντομη </a:t>
            </a:r>
            <a:r>
              <a:rPr lang="el-GR" sz="3200" dirty="0" err="1" smtClean="0"/>
              <a:t>τρέλα»….παραγραφος</a:t>
            </a:r>
            <a:r>
              <a:rPr lang="el-GR" sz="3200" dirty="0" smtClean="0"/>
              <a:t> σελ 186</a:t>
            </a:r>
            <a:endParaRPr lang="el-GR" sz="3200" dirty="0"/>
          </a:p>
        </p:txBody>
      </p:sp>
      <p:sp>
        <p:nvSpPr>
          <p:cNvPr id="3" name="2 - Θέση περιεχομένου"/>
          <p:cNvSpPr>
            <a:spLocks noGrp="1"/>
          </p:cNvSpPr>
          <p:nvPr>
            <p:ph idx="1"/>
          </p:nvPr>
        </p:nvSpPr>
        <p:spPr>
          <a:xfrm>
            <a:off x="457200" y="1785926"/>
            <a:ext cx="8229600" cy="4788610"/>
          </a:xfrm>
        </p:spPr>
        <p:txBody>
          <a:bodyPr>
            <a:normAutofit fontScale="70000" lnSpcReduction="20000"/>
          </a:bodyPr>
          <a:lstStyle/>
          <a:p>
            <a:pPr algn="just"/>
            <a:r>
              <a:rPr lang="el-GR" dirty="0" smtClean="0"/>
              <a:t>Πρόκειται για την ίδια ακριβώς  τρέλα που θα δούμε και στις </a:t>
            </a:r>
            <a:r>
              <a:rPr lang="el-GR" dirty="0" err="1" smtClean="0"/>
              <a:t>αντιερωτικές</a:t>
            </a:r>
            <a:r>
              <a:rPr lang="el-GR" dirty="0" smtClean="0"/>
              <a:t> δομές: ιδεοληπτικές, καταθλιπτικές, ναρκισσιστικές.</a:t>
            </a:r>
          </a:p>
          <a:p>
            <a:pPr algn="just"/>
            <a:r>
              <a:rPr lang="el-GR" dirty="0" smtClean="0"/>
              <a:t>Ιδεοληπτική μόνωση τόσο ισχυρή, διότι η απουσία της θα επέτρεπε μι έμπρακτη απόλαυση μίσους</a:t>
            </a:r>
          </a:p>
          <a:p>
            <a:pPr algn="just"/>
            <a:r>
              <a:rPr lang="el-GR" dirty="0" smtClean="0"/>
              <a:t>Η απώλεια αντικειμένου στον καταθλιπτικό μπορεί να τον παρασύρει σε συμπεριφορές που δεν απέχουν πολύ από τη διαστροφή, ώστε να βρει με κάθε τίμημα ένα αντικείμενο-υποκατάστατο …</a:t>
            </a:r>
            <a:r>
              <a:rPr lang="el-GR" dirty="0" err="1" smtClean="0"/>
              <a:t>καταναγκ</a:t>
            </a:r>
            <a:r>
              <a:rPr lang="el-GR" dirty="0" smtClean="0"/>
              <a:t>. Τοξικομανία, αυτοκτονία-ατύχημα.</a:t>
            </a:r>
          </a:p>
          <a:p>
            <a:pPr algn="just"/>
            <a:r>
              <a:rPr lang="el-GR" dirty="0" smtClean="0"/>
              <a:t>Ναρκισσιστικός που απειλείται από τις απαιτήσεις των άλλων καθώς διαταράσσουν την ανάγκη του για αυτονομία, μπορεί να κυριευτεί από φονικές παρορμήσεις, σαν να έχει υποστεί βιασμό πρωκτικά.</a:t>
            </a:r>
          </a:p>
          <a:p>
            <a:pPr algn="just"/>
            <a:r>
              <a:rPr lang="el-GR" dirty="0" smtClean="0"/>
              <a:t>Αρκεί άραγε το υπερεγώ, η αποδοκιμασία από την εσωτερική </a:t>
            </a:r>
            <a:r>
              <a:rPr lang="el-GR" dirty="0" err="1" smtClean="0"/>
              <a:t>γονεική</a:t>
            </a:r>
            <a:r>
              <a:rPr lang="el-GR" dirty="0" smtClean="0"/>
              <a:t> αρχή , για να εξηγήσει το δραστικό χαρακτήρα των </a:t>
            </a:r>
            <a:r>
              <a:rPr lang="el-GR" dirty="0" err="1" smtClean="0"/>
              <a:t>απαγορέυσεων</a:t>
            </a:r>
            <a:r>
              <a:rPr lang="el-GR" dirty="0" smtClean="0"/>
              <a:t>, με τις άμυνες?</a:t>
            </a:r>
          </a:p>
          <a:p>
            <a:pPr algn="just"/>
            <a:r>
              <a:rPr lang="el-GR" dirty="0" smtClean="0"/>
              <a:t>Έως και η μετουσίωση, η πιο εξελιγμένη άμυνα απέχει …βλέπε καλλιτέχνες …συνεπώς δίπλα στη μετουσιωμένη πραγμάτωση της ενορμητικής εξέλιξης υπάρχει ο πόλος του τυφλού πάθους….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14356"/>
            <a:ext cx="8229600" cy="1000116"/>
          </a:xfrm>
        </p:spPr>
        <p:txBody>
          <a:bodyPr>
            <a:noAutofit/>
          </a:bodyPr>
          <a:lstStyle/>
          <a:p>
            <a:r>
              <a:rPr lang="el-GR" sz="3200" dirty="0" smtClean="0"/>
              <a:t>5 ψυχαναλύσεις: νεύρωση, ψύχωση, οριακή περίπτωση</a:t>
            </a:r>
            <a:endParaRPr lang="el-GR" sz="3200" dirty="0"/>
          </a:p>
        </p:txBody>
      </p:sp>
      <p:sp>
        <p:nvSpPr>
          <p:cNvPr id="3" name="2 - Θέση περιεχομένου"/>
          <p:cNvSpPr>
            <a:spLocks noGrp="1"/>
          </p:cNvSpPr>
          <p:nvPr>
            <p:ph idx="1"/>
          </p:nvPr>
        </p:nvSpPr>
        <p:spPr>
          <a:xfrm>
            <a:off x="457200" y="1857364"/>
            <a:ext cx="8229600" cy="4717172"/>
          </a:xfrm>
        </p:spPr>
        <p:txBody>
          <a:bodyPr>
            <a:normAutofit fontScale="92500" lnSpcReduction="10000"/>
          </a:bodyPr>
          <a:lstStyle/>
          <a:p>
            <a:r>
              <a:rPr lang="el-GR" dirty="0" smtClean="0"/>
              <a:t>1</a:t>
            </a:r>
            <a:r>
              <a:rPr lang="en-US" dirty="0" smtClean="0"/>
              <a:t>.</a:t>
            </a:r>
            <a:r>
              <a:rPr lang="el-GR" dirty="0" smtClean="0"/>
              <a:t> </a:t>
            </a:r>
            <a:r>
              <a:rPr lang="en-US" dirty="0" smtClean="0"/>
              <a:t>Dora</a:t>
            </a:r>
          </a:p>
          <a:p>
            <a:r>
              <a:rPr lang="en-US" dirty="0" smtClean="0"/>
              <a:t>2. Hans</a:t>
            </a:r>
          </a:p>
          <a:p>
            <a:r>
              <a:rPr lang="en-US" dirty="0" smtClean="0"/>
              <a:t>3. </a:t>
            </a:r>
            <a:r>
              <a:rPr lang="el-GR" dirty="0" smtClean="0"/>
              <a:t>ο άνθρωπος των αρουραίων</a:t>
            </a:r>
          </a:p>
          <a:p>
            <a:r>
              <a:rPr lang="el-GR" dirty="0" smtClean="0"/>
              <a:t>4. </a:t>
            </a:r>
            <a:r>
              <a:rPr lang="en-US" dirty="0" err="1" smtClean="0"/>
              <a:t>Schreber</a:t>
            </a:r>
            <a:endParaRPr lang="en-US" dirty="0" smtClean="0"/>
          </a:p>
          <a:p>
            <a:r>
              <a:rPr lang="en-US" dirty="0" smtClean="0"/>
              <a:t>5. </a:t>
            </a:r>
            <a:r>
              <a:rPr lang="el-GR" dirty="0" smtClean="0"/>
              <a:t>ο άνθρωπος των λύκων</a:t>
            </a:r>
          </a:p>
          <a:p>
            <a:pPr algn="just"/>
            <a:r>
              <a:rPr lang="el-GR" dirty="0" smtClean="0"/>
              <a:t>Μεταξύ της μεγάλης υστερίας των </a:t>
            </a:r>
            <a:r>
              <a:rPr lang="el-GR" i="1" dirty="0" smtClean="0"/>
              <a:t>Μελετών</a:t>
            </a:r>
            <a:r>
              <a:rPr lang="el-GR" dirty="0" smtClean="0"/>
              <a:t> και της μικρής υστερίας της Ντόρα το πάθος και η τρέλα εκκαθαρίστηκαν. Προκειμένου να γεννηθεί η ψυχανάλυση θάβοντας την κάθαρση . Όλες προγενέστερες της </a:t>
            </a:r>
            <a:r>
              <a:rPr lang="el-GR" i="1" dirty="0" err="1" smtClean="0"/>
              <a:t>Μεταψυχολογίας</a:t>
            </a:r>
            <a:r>
              <a:rPr lang="el-GR" dirty="0" smtClean="0"/>
              <a:t>. Η </a:t>
            </a:r>
            <a:r>
              <a:rPr lang="el-GR" i="1" dirty="0" err="1" smtClean="0"/>
              <a:t>Μεταψυχολογία</a:t>
            </a:r>
            <a:r>
              <a:rPr lang="el-GR" dirty="0" smtClean="0"/>
              <a:t> θα αποκαλύψει τις αντιφάσεις που γεννήθηκαν από την αποβολή </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714356"/>
            <a:ext cx="8229600" cy="1066800"/>
          </a:xfrm>
        </p:spPr>
        <p:txBody>
          <a:bodyPr>
            <a:normAutofit/>
          </a:bodyPr>
          <a:lstStyle/>
          <a:p>
            <a:r>
              <a:rPr lang="el-GR" sz="3200" dirty="0" smtClean="0"/>
              <a:t>Πάθος-</a:t>
            </a:r>
            <a:r>
              <a:rPr lang="el-GR" sz="3200" dirty="0" err="1" smtClean="0"/>
              <a:t>ενόρμηση</a:t>
            </a:r>
            <a:endParaRPr lang="el-GR" sz="3200" dirty="0"/>
          </a:p>
        </p:txBody>
      </p:sp>
      <p:sp>
        <p:nvSpPr>
          <p:cNvPr id="3" name="2 - Θέση περιεχομένου"/>
          <p:cNvSpPr>
            <a:spLocks noGrp="1"/>
          </p:cNvSpPr>
          <p:nvPr>
            <p:ph idx="1"/>
          </p:nvPr>
        </p:nvSpPr>
        <p:spPr/>
        <p:txBody>
          <a:bodyPr>
            <a:normAutofit fontScale="70000" lnSpcReduction="20000"/>
          </a:bodyPr>
          <a:lstStyle/>
          <a:p>
            <a:pPr algn="just"/>
            <a:r>
              <a:rPr lang="el-GR" sz="2400" dirty="0" smtClean="0"/>
              <a:t>Ο Φ. όφειλε να συνδέσει το πάθος –τον έρωτα με ένα σωματικό υπόβαθρο, τη σεξουαλικότητα. Το αντικείμενο του πάθους δεν παύει να είναι αντικείμενο προϊόν μετάθεση και μεταφοράς. βλ. περιγραφές σχέσης παιδιού με τη μητέρα. Διπλά μοναδική κι αναντικατάστατη, και για επιβίωση και για ευχαρίστηση. Στο πάθος, αν και το αντικείμενο δεν εξασφαλίζει καμία λειτουργία επιβίωσης, ωστόσο η απώλειά του είναι ικανή να προκαλέσει την αναστολή των μειζόνων βιολογικών λειτουργιών, στην κατάθλιψη. Αν το ερωτικό πένθος μπορεί να οδηγήσει σε κατάθλιψη, η μελαγχολία προϋποθέτει μία σχέση «</a:t>
            </a:r>
            <a:r>
              <a:rPr lang="el-GR" sz="2400" dirty="0" err="1" smtClean="0"/>
              <a:t>καταβροχθιστικού</a:t>
            </a:r>
            <a:r>
              <a:rPr lang="el-GR" sz="2400" dirty="0" smtClean="0"/>
              <a:t>» πάθους, </a:t>
            </a:r>
            <a:r>
              <a:rPr lang="el-GR" sz="2400" dirty="0" err="1" smtClean="0"/>
              <a:t>στοματο</a:t>
            </a:r>
            <a:r>
              <a:rPr lang="el-GR" sz="2400" dirty="0" smtClean="0"/>
              <a:t>-κανιβαλικού με το αντικείμενο. Όρος κλειδί ο </a:t>
            </a:r>
            <a:r>
              <a:rPr lang="el-GR" sz="2400" i="1" dirty="0" smtClean="0"/>
              <a:t>ψυχικός εκπρόσωπος. </a:t>
            </a:r>
            <a:r>
              <a:rPr lang="el-GR" sz="2400" dirty="0" smtClean="0"/>
              <a:t>Δεν πρόκειται για το σωματικό, αλλά για το </a:t>
            </a:r>
            <a:r>
              <a:rPr lang="el-GR" sz="2400" dirty="0" err="1" smtClean="0"/>
              <a:t>λιβιδινικό</a:t>
            </a:r>
            <a:r>
              <a:rPr lang="el-GR" sz="2400" dirty="0" smtClean="0"/>
              <a:t> σώμα. Το </a:t>
            </a:r>
            <a:r>
              <a:rPr lang="el-GR" sz="2400" dirty="0" err="1" smtClean="0"/>
              <a:t>Ασδ</a:t>
            </a:r>
            <a:r>
              <a:rPr lang="el-GR" sz="2400" dirty="0" smtClean="0"/>
              <a:t>. περιέχει τις επενδύσεις πράγματος των αντικειμένων, τις πρώτες και γνήσιες επενδύσεις αντικειμένων, της </a:t>
            </a:r>
            <a:r>
              <a:rPr lang="el-GR" sz="2400" dirty="0" err="1" smtClean="0"/>
              <a:t>ενόρμησης</a:t>
            </a:r>
            <a:r>
              <a:rPr lang="el-GR" sz="2400" dirty="0" smtClean="0"/>
              <a:t> κι του πάθους. Ψυχισμός που υποφέρει από το πάθος του ελλείποντος αντικειμένου. Ο Φ. είχε παραμελήσει τον ποσοτικό παράγοντα.</a:t>
            </a:r>
          </a:p>
          <a:p>
            <a:pPr algn="just"/>
            <a:r>
              <a:rPr lang="el-GR" sz="2400" dirty="0" smtClean="0"/>
              <a:t>Τα αρχαϊκά άγχη είναι το αποτέλεσμα των ναρκισσιστικών παθών εκεί που μία διαφοροποίηση δεν είναι δυνατή ανάμεσα στο Εγώ και στο αντικείμενο, εκεί που έρωτας και </a:t>
            </a:r>
            <a:r>
              <a:rPr lang="el-GR" sz="2400" dirty="0" err="1" smtClean="0"/>
              <a:t>καταστροφικότητα</a:t>
            </a:r>
            <a:r>
              <a:rPr lang="el-GR" sz="2400" dirty="0" smtClean="0"/>
              <a:t> προσβάλλουν με την ίδια πνοή το Εγώ και το αντικείμενο … είναι έρωτες που προκαλούν οδύνη</a:t>
            </a:r>
            <a:endParaRPr lang="el-GR" sz="2400" dirty="0"/>
          </a:p>
        </p:txBody>
      </p:sp>
      <p:pic>
        <p:nvPicPr>
          <p:cNvPr id="4" name="Picture 3" descr="C:\Users\ETPSYCH\Desktop\el\αρχείο λήψης (5).jpg"/>
          <p:cNvPicPr>
            <a:picLocks noChangeAspect="1" noChangeArrowheads="1"/>
          </p:cNvPicPr>
          <p:nvPr/>
        </p:nvPicPr>
        <p:blipFill>
          <a:blip r:embed="rId2"/>
          <a:srcRect/>
          <a:stretch>
            <a:fillRect/>
          </a:stretch>
        </p:blipFill>
        <p:spPr bwMode="auto">
          <a:xfrm>
            <a:off x="4929190" y="571480"/>
            <a:ext cx="3357586" cy="164307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714364"/>
          </a:xfrm>
        </p:spPr>
        <p:txBody>
          <a:bodyPr>
            <a:normAutofit/>
          </a:bodyPr>
          <a:lstStyle/>
          <a:p>
            <a:r>
              <a:rPr lang="el-GR" sz="2800" dirty="0" smtClean="0"/>
              <a:t>Τρέλα της μεταβίβασης –ψυχωτική μεταβίβαση</a:t>
            </a:r>
            <a:endParaRPr lang="el-GR" sz="2800" dirty="0"/>
          </a:p>
        </p:txBody>
      </p:sp>
      <p:sp>
        <p:nvSpPr>
          <p:cNvPr id="3" name="2 - Θέση περιεχομένου"/>
          <p:cNvSpPr>
            <a:spLocks noGrp="1"/>
          </p:cNvSpPr>
          <p:nvPr>
            <p:ph idx="1"/>
          </p:nvPr>
        </p:nvSpPr>
        <p:spPr>
          <a:xfrm>
            <a:off x="428596" y="2000240"/>
            <a:ext cx="8229600" cy="4325112"/>
          </a:xfrm>
        </p:spPr>
        <p:txBody>
          <a:bodyPr>
            <a:normAutofit fontScale="92500"/>
          </a:bodyPr>
          <a:lstStyle/>
          <a:p>
            <a:pPr algn="just"/>
            <a:r>
              <a:rPr lang="el-GR" sz="2400" dirty="0" smtClean="0"/>
              <a:t>Διακρίσεις τρέλας και ψύχωσης. Η τρέλα είναι παρούσα </a:t>
            </a:r>
            <a:r>
              <a:rPr lang="el-GR" sz="2400" i="1" dirty="0" smtClean="0"/>
              <a:t>σε κάθε </a:t>
            </a:r>
            <a:r>
              <a:rPr lang="el-GR" sz="2400" dirty="0" smtClean="0"/>
              <a:t>μεταβίβαση. Η ψύχωση μεταβίβασης όμως χαρακτηρίζεται από τον παρασιτικό της χαρακτήρα. </a:t>
            </a:r>
          </a:p>
          <a:p>
            <a:pPr algn="just"/>
            <a:r>
              <a:rPr lang="el-GR" sz="2400" dirty="0" smtClean="0"/>
              <a:t>Ο </a:t>
            </a:r>
            <a:r>
              <a:rPr lang="en-US" sz="2400" dirty="0" err="1" smtClean="0"/>
              <a:t>Lacan</a:t>
            </a:r>
            <a:r>
              <a:rPr lang="en-US" sz="2400" dirty="0" smtClean="0"/>
              <a:t> </a:t>
            </a:r>
            <a:r>
              <a:rPr lang="el-GR" sz="2400" dirty="0" smtClean="0"/>
              <a:t> αναιρεί το συναίσθημα και </a:t>
            </a:r>
            <a:r>
              <a:rPr lang="el-GR" sz="2400" dirty="0" err="1" smtClean="0"/>
              <a:t>μαθηματικοποιεί</a:t>
            </a:r>
            <a:r>
              <a:rPr lang="el-GR" sz="2400" dirty="0" smtClean="0"/>
              <a:t> την ψυχανάλυση. Εμείς πρέπει να προχωρήσουμε με αντίθετη φορά, να επιστρέψουμε στο βασικό μοντέλο ξεκινώντας από τις οριακές περιπτώσεις, για να ξαναβρούμε αυτό που απέκλεισε ο Φ. από την νεύρωση, την τρέλα. </a:t>
            </a:r>
          </a:p>
          <a:p>
            <a:pPr algn="just"/>
            <a:r>
              <a:rPr lang="el-GR" sz="2400" dirty="0" smtClean="0"/>
              <a:t>τα πιο νέα δεδομένα στην ψυχανάλυση από </a:t>
            </a:r>
            <a:r>
              <a:rPr lang="el-GR" sz="2400" dirty="0" err="1" smtClean="0"/>
              <a:t>κλαϊνικούς</a:t>
            </a:r>
            <a:r>
              <a:rPr lang="el-GR" sz="2400" dirty="0" smtClean="0"/>
              <a:t>.  Οι </a:t>
            </a:r>
            <a:r>
              <a:rPr lang="el-GR" sz="2400" dirty="0" err="1" smtClean="0"/>
              <a:t>κλαϊνικοί</a:t>
            </a:r>
            <a:r>
              <a:rPr lang="el-GR" sz="2400" dirty="0" smtClean="0"/>
              <a:t> διακινδυνεύουν να αντιμετωπίσουν την τρέλα, ίσως και την ψύχωση. Η ανάλυση κατ αυτούς συντελείται μόνον αν η τρέλα μπει στο πεδίο της μεταβίβασης. </a:t>
            </a:r>
            <a:endParaRPr lang="el-G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178</TotalTime>
  <Words>1466</Words>
  <PresentationFormat>Προβολή στην οθόνη (4:3)</PresentationFormat>
  <Paragraphs>81</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Αστικό</vt:lpstr>
      <vt:lpstr>A. Green Πάθη και πεπρωμένα των παθών. Για τις σχέσεις της τρέλας με την ψύχωση (1980)</vt:lpstr>
      <vt:lpstr>Διαφάνεια 2</vt:lpstr>
      <vt:lpstr>«τρέλα  και πάθος»</vt:lpstr>
      <vt:lpstr>Λόγοι που ο Φρόιντ δεν ασχολήθηκε με την τρέλα</vt:lpstr>
      <vt:lpstr>Διαφάνεια 5</vt:lpstr>
      <vt:lpstr>«Ο έρωτας είναι μία σύντομη τρέλα»….παραγραφος σελ 186</vt:lpstr>
      <vt:lpstr>5 ψυχαναλύσεις: νεύρωση, ψύχωση, οριακή περίπτωση</vt:lpstr>
      <vt:lpstr>Πάθος-ενόρμηση</vt:lpstr>
      <vt:lpstr>Τρέλα της μεταβίβασης –ψυχωτική μεταβίβαση</vt:lpstr>
      <vt:lpstr>Το Εκείνο και το Εγώ</vt:lpstr>
      <vt:lpstr>Θεωρητική αιτιολόγηση της διάκρισης τρέλα-ψύχωση</vt:lpstr>
      <vt:lpstr>Παραλλαγές ενός γενετικού μύθου</vt:lpstr>
      <vt:lpstr>Η παθητικοποίηση ***</vt:lpstr>
      <vt:lpstr>Πάθη και πεπρωμένα των παθών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Green Πάθη και πεπρωμένα των παθών (1980)</dc:title>
  <dc:creator>ETPSYCH</dc:creator>
  <cp:lastModifiedBy>User</cp:lastModifiedBy>
  <cp:revision>44</cp:revision>
  <dcterms:created xsi:type="dcterms:W3CDTF">2020-11-23T09:12:56Z</dcterms:created>
  <dcterms:modified xsi:type="dcterms:W3CDTF">2020-11-29T12:53:40Z</dcterms:modified>
</cp:coreProperties>
</file>