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3" r:id="rId4"/>
    <p:sldId id="284" r:id="rId5"/>
    <p:sldId id="282" r:id="rId6"/>
    <p:sldId id="285" r:id="rId7"/>
    <p:sldId id="260" r:id="rId8"/>
    <p:sldId id="261" r:id="rId9"/>
    <p:sldId id="298" r:id="rId10"/>
    <p:sldId id="286" r:id="rId11"/>
    <p:sldId id="262" r:id="rId12"/>
    <p:sldId id="287" r:id="rId13"/>
    <p:sldId id="264" r:id="rId14"/>
    <p:sldId id="265" r:id="rId15"/>
    <p:sldId id="288" r:id="rId16"/>
    <p:sldId id="266" r:id="rId17"/>
    <p:sldId id="289" r:id="rId18"/>
    <p:sldId id="267" r:id="rId19"/>
    <p:sldId id="290" r:id="rId20"/>
    <p:sldId id="268" r:id="rId21"/>
    <p:sldId id="291" r:id="rId22"/>
    <p:sldId id="269" r:id="rId23"/>
    <p:sldId id="292" r:id="rId24"/>
    <p:sldId id="270" r:id="rId25"/>
    <p:sldId id="293" r:id="rId26"/>
    <p:sldId id="281" r:id="rId27"/>
    <p:sldId id="294" r:id="rId28"/>
    <p:sldId id="274" r:id="rId29"/>
    <p:sldId id="295" r:id="rId30"/>
    <p:sldId id="296" r:id="rId31"/>
    <p:sldId id="277" r:id="rId32"/>
    <p:sldId id="279" r:id="rId33"/>
    <p:sldId id="297" r:id="rId34"/>
  </p:sldIdLst>
  <p:sldSz cx="9144000" cy="6858000" type="screen4x3"/>
  <p:notesSz cx="6875463" cy="100028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7E9"/>
    <a:srgbClr val="141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8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kl.fi/" TargetMode="External"/><Relationship Id="rId1" Type="http://schemas.openxmlformats.org/officeDocument/2006/relationships/hyperlink" Target="http://www.vates.fi/" TargetMode="Externa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89348-70F1-43A6-B9C8-113799719D80}" type="doc">
      <dgm:prSet loTypeId="urn:microsoft.com/office/officeart/2011/layout/HexagonRadial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71BF77BB-DE22-456E-AD8A-76C3A4D7840A}">
      <dgm:prSet phldrT="[Κείμενο]" custT="1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  <a:tileRect/>
        </a:gra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 smtClean="0"/>
            <a:t>Social Firms Europe </a:t>
          </a:r>
        </a:p>
        <a:p>
          <a:r>
            <a:rPr lang="en-US" sz="2800" b="1" dirty="0" err="1" smtClean="0"/>
            <a:t>Cefec</a:t>
          </a:r>
          <a:r>
            <a:rPr lang="en-US" sz="2800" b="1" dirty="0" smtClean="0"/>
            <a:t> </a:t>
          </a:r>
        </a:p>
        <a:p>
          <a:r>
            <a:rPr lang="en-US" sz="1400" dirty="0" smtClean="0"/>
            <a:t>“A network for your social economy vision”</a:t>
          </a:r>
          <a:endParaRPr lang="el-GR" sz="1400" dirty="0"/>
        </a:p>
      </dgm:t>
    </dgm:pt>
    <dgm:pt modelId="{1754E5DF-7276-4F55-8DA0-5AF2D024F8B7}" type="parTrans" cxnId="{1EC545FB-700D-4065-993E-81541CF01FD7}">
      <dgm:prSet/>
      <dgm:spPr/>
      <dgm:t>
        <a:bodyPr/>
        <a:lstStyle/>
        <a:p>
          <a:endParaRPr lang="el-GR"/>
        </a:p>
      </dgm:t>
    </dgm:pt>
    <dgm:pt modelId="{DE974465-877F-406C-AE66-D23327A95913}" type="sibTrans" cxnId="{1EC545FB-700D-4065-993E-81541CF01FD7}">
      <dgm:prSet/>
      <dgm:spPr/>
      <dgm:t>
        <a:bodyPr/>
        <a:lstStyle/>
        <a:p>
          <a:endParaRPr lang="el-GR"/>
        </a:p>
      </dgm:t>
    </dgm:pt>
    <dgm:pt modelId="{4ED51F54-4ED8-42F1-874A-5AE58EE35BA3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20CA441C-2E71-4CDA-9635-DF258A6D8E0E}" type="parTrans" cxnId="{FB90077D-FD4B-419D-8C0D-A1D0A968CD09}">
      <dgm:prSet/>
      <dgm:spPr/>
      <dgm:t>
        <a:bodyPr/>
        <a:lstStyle/>
        <a:p>
          <a:endParaRPr lang="el-GR"/>
        </a:p>
      </dgm:t>
    </dgm:pt>
    <dgm:pt modelId="{38525C63-4F07-4C83-9558-DC1E37263016}" type="sibTrans" cxnId="{FB90077D-FD4B-419D-8C0D-A1D0A968CD09}">
      <dgm:prSet/>
      <dgm:spPr/>
      <dgm:t>
        <a:bodyPr/>
        <a:lstStyle/>
        <a:p>
          <a:endParaRPr lang="el-GR"/>
        </a:p>
      </dgm:t>
    </dgm:pt>
    <dgm:pt modelId="{8BF5F55C-1C8C-43BA-9E16-F0DCE7D60F52}">
      <dgm:prSet phldrT="[Κείμενο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549561F7-9390-4C27-99DE-9AEA7CEDAC75}" type="parTrans" cxnId="{97D28C66-1254-4C2E-95A8-039A507CAC32}">
      <dgm:prSet/>
      <dgm:spPr/>
      <dgm:t>
        <a:bodyPr/>
        <a:lstStyle/>
        <a:p>
          <a:endParaRPr lang="el-GR"/>
        </a:p>
      </dgm:t>
    </dgm:pt>
    <dgm:pt modelId="{F3238582-1A64-4E5D-BA25-0670A48C019C}" type="sibTrans" cxnId="{97D28C66-1254-4C2E-95A8-039A507CAC32}">
      <dgm:prSet/>
      <dgm:spPr/>
      <dgm:t>
        <a:bodyPr/>
        <a:lstStyle/>
        <a:p>
          <a:endParaRPr lang="el-GR"/>
        </a:p>
      </dgm:t>
    </dgm:pt>
    <dgm:pt modelId="{EE7C0FF6-D64C-4D4F-9B78-B2BD3404716F}">
      <dgm:prSet phldrT="[Κείμενο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4EF6E1C7-0040-45F8-8A51-46204BC8932E}" type="parTrans" cxnId="{D76DAD1A-79C8-46C5-BDC8-F5584AC7EA74}">
      <dgm:prSet/>
      <dgm:spPr/>
      <dgm:t>
        <a:bodyPr/>
        <a:lstStyle/>
        <a:p>
          <a:endParaRPr lang="el-GR"/>
        </a:p>
      </dgm:t>
    </dgm:pt>
    <dgm:pt modelId="{D87DAE9C-86E2-460E-9C6A-A99A3652E203}" type="sibTrans" cxnId="{D76DAD1A-79C8-46C5-BDC8-F5584AC7EA74}">
      <dgm:prSet/>
      <dgm:spPr/>
      <dgm:t>
        <a:bodyPr/>
        <a:lstStyle/>
        <a:p>
          <a:endParaRPr lang="el-GR"/>
        </a:p>
      </dgm:t>
    </dgm:pt>
    <dgm:pt modelId="{2757EB60-BB7C-4585-BE3F-EC2660C647C1}">
      <dgm:prSet phldrT="[Κείμενο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r>
            <a:rPr lang="en-US" dirty="0" smtClean="0"/>
            <a:t> </a:t>
          </a:r>
          <a:endParaRPr lang="el-GR" dirty="0"/>
        </a:p>
      </dgm:t>
    </dgm:pt>
    <dgm:pt modelId="{6B989571-3417-42E3-879E-B632A70CF31A}" type="parTrans" cxnId="{744B065E-EA75-4797-94B0-9C985A25D781}">
      <dgm:prSet/>
      <dgm:spPr/>
      <dgm:t>
        <a:bodyPr/>
        <a:lstStyle/>
        <a:p>
          <a:endParaRPr lang="el-GR"/>
        </a:p>
      </dgm:t>
    </dgm:pt>
    <dgm:pt modelId="{FFF4C45D-391A-4682-9786-6147A88AA3BA}" type="sibTrans" cxnId="{744B065E-EA75-4797-94B0-9C985A25D781}">
      <dgm:prSet/>
      <dgm:spPr/>
      <dgm:t>
        <a:bodyPr/>
        <a:lstStyle/>
        <a:p>
          <a:endParaRPr lang="el-GR"/>
        </a:p>
      </dgm:t>
    </dgm:pt>
    <dgm:pt modelId="{985FF40E-7A39-4E3A-BA1C-195CBB19F67F}" type="pres">
      <dgm:prSet presAssocID="{1BC89348-70F1-43A6-B9C8-113799719D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9223A0FC-3B08-482B-BCC1-98C3D3575F90}" type="pres">
      <dgm:prSet presAssocID="{71BF77BB-DE22-456E-AD8A-76C3A4D7840A}" presName="Parent" presStyleLbl="node0" presStyleIdx="0" presStyleCnt="1" custScaleX="148780" custScaleY="98751" custLinFactNeighborX="24465" custLinFactNeighborY="-2057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4350D9DF-8ADE-4260-BBDF-60ADC0DFBD80}" type="pres">
      <dgm:prSet presAssocID="{2757EB60-BB7C-4585-BE3F-EC2660C647C1}" presName="Accent1" presStyleCnt="0"/>
      <dgm:spPr/>
    </dgm:pt>
    <dgm:pt modelId="{F098EA4D-CD06-4112-9FE2-F9E96CC3B4DF}" type="pres">
      <dgm:prSet presAssocID="{2757EB60-BB7C-4585-BE3F-EC2660C647C1}" presName="Accent" presStyleLbl="bgShp" presStyleIdx="0" presStyleCnt="4"/>
      <dgm:spPr/>
      <dgm:t>
        <a:bodyPr/>
        <a:lstStyle/>
        <a:p>
          <a:endParaRPr lang="el-GR"/>
        </a:p>
      </dgm:t>
    </dgm:pt>
    <dgm:pt modelId="{6219B223-602F-43EF-9CD3-E3B6AC5C1867}" type="pres">
      <dgm:prSet presAssocID="{2757EB60-BB7C-4585-BE3F-EC2660C647C1}" presName="Child1" presStyleLbl="node1" presStyleIdx="0" presStyleCnt="4" custScaleX="58905" custScaleY="52019" custLinFactX="29609" custLinFactNeighborX="100000" custLinFactNeighborY="-7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4B4C39-44B7-4CDB-98FE-05B272A00348}" type="pres">
      <dgm:prSet presAssocID="{4ED51F54-4ED8-42F1-874A-5AE58EE35BA3}" presName="Accent2" presStyleCnt="0"/>
      <dgm:spPr/>
    </dgm:pt>
    <dgm:pt modelId="{CFA3FF3A-40BD-4646-881B-17D0AD434034}" type="pres">
      <dgm:prSet presAssocID="{4ED51F54-4ED8-42F1-874A-5AE58EE35BA3}" presName="Accent" presStyleLbl="bgShp" presStyleIdx="1" presStyleCnt="4" custLinFactX="-51170" custLinFactNeighborX="-100000" custLinFactNeighborY="2663"/>
      <dgm:spPr/>
    </dgm:pt>
    <dgm:pt modelId="{91748CD4-40D2-48D2-BBB4-DB2F0A1C5A6F}" type="pres">
      <dgm:prSet presAssocID="{4ED51F54-4ED8-42F1-874A-5AE58EE35BA3}" presName="Child2" presStyleLbl="node1" presStyleIdx="1" presStyleCnt="4" custScaleX="55781" custScaleY="51251" custLinFactX="5125" custLinFactNeighborX="100000" custLinFactNeighborY="-22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A606C1-A5E9-4128-8566-FB0169F6C618}" type="pres">
      <dgm:prSet presAssocID="{8BF5F55C-1C8C-43BA-9E16-F0DCE7D60F52}" presName="Accent3" presStyleCnt="0"/>
      <dgm:spPr/>
    </dgm:pt>
    <dgm:pt modelId="{4735517E-437C-4B46-8233-17F81EFDFD36}" type="pres">
      <dgm:prSet presAssocID="{8BF5F55C-1C8C-43BA-9E16-F0DCE7D60F52}" presName="Accent" presStyleLbl="bgShp" presStyleIdx="2" presStyleCnt="4" custLinFactNeighborX="96414" custLinFactNeighborY="-41805"/>
      <dgm:spPr/>
      <dgm:t>
        <a:bodyPr/>
        <a:lstStyle/>
        <a:p>
          <a:endParaRPr lang="el-GR"/>
        </a:p>
      </dgm:t>
    </dgm:pt>
    <dgm:pt modelId="{62DE22AC-4545-4BD5-BF8E-2A21A20B4F86}" type="pres">
      <dgm:prSet presAssocID="{8BF5F55C-1C8C-43BA-9E16-F0DCE7D60F52}" presName="Child3" presStyleLbl="node1" presStyleIdx="2" presStyleCnt="4" custScaleX="69996" custScaleY="53847" custLinFactNeighborX="96608" custLinFactNeighborY="-8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1DE6C29-27A5-4DE2-8A58-31F9FF7CECDC}" type="pres">
      <dgm:prSet presAssocID="{EE7C0FF6-D64C-4D4F-9B78-B2BD3404716F}" presName="Accent4" presStyleCnt="0"/>
      <dgm:spPr/>
    </dgm:pt>
    <dgm:pt modelId="{4EC26159-A41F-482B-AFD9-26C223DB11EB}" type="pres">
      <dgm:prSet presAssocID="{EE7C0FF6-D64C-4D4F-9B78-B2BD3404716F}" presName="Accent" presStyleLbl="bgShp" presStyleIdx="3" presStyleCnt="4" custLinFactX="-105371" custLinFactY="-100000" custLinFactNeighborX="-200000" custLinFactNeighborY="-132610"/>
      <dgm:spPr/>
      <dgm:t>
        <a:bodyPr/>
        <a:lstStyle/>
        <a:p>
          <a:endParaRPr lang="el-GR"/>
        </a:p>
      </dgm:t>
    </dgm:pt>
    <dgm:pt modelId="{199FE809-3F46-48D9-97FF-085D3EAA9C5D}" type="pres">
      <dgm:prSet presAssocID="{EE7C0FF6-D64C-4D4F-9B78-B2BD3404716F}" presName="Child4" presStyleLbl="node1" presStyleIdx="3" presStyleCnt="4" custScaleX="73436" custScaleY="62857" custLinFactNeighborX="29851" custLinFactNeighborY="25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309E308-4F08-4067-AB0F-A4C74C99C6C7}" type="presOf" srcId="{2757EB60-BB7C-4585-BE3F-EC2660C647C1}" destId="{6219B223-602F-43EF-9CD3-E3B6AC5C1867}" srcOrd="0" destOrd="0" presId="urn:microsoft.com/office/officeart/2011/layout/HexagonRadial"/>
    <dgm:cxn modelId="{7B0B865F-6936-4AFF-8F7E-470150CC0DDC}" type="presOf" srcId="{8BF5F55C-1C8C-43BA-9E16-F0DCE7D60F52}" destId="{62DE22AC-4545-4BD5-BF8E-2A21A20B4F86}" srcOrd="0" destOrd="0" presId="urn:microsoft.com/office/officeart/2011/layout/HexagonRadial"/>
    <dgm:cxn modelId="{ABA0E6A7-9DA7-43E4-AEB3-A9C89339C002}" type="presOf" srcId="{71BF77BB-DE22-456E-AD8A-76C3A4D7840A}" destId="{9223A0FC-3B08-482B-BCC1-98C3D3575F90}" srcOrd="0" destOrd="0" presId="urn:microsoft.com/office/officeart/2011/layout/HexagonRadial"/>
    <dgm:cxn modelId="{C19C18A3-F104-4265-A113-255A22086196}" type="presOf" srcId="{1BC89348-70F1-43A6-B9C8-113799719D80}" destId="{985FF40E-7A39-4E3A-BA1C-195CBB19F67F}" srcOrd="0" destOrd="0" presId="urn:microsoft.com/office/officeart/2011/layout/HexagonRadial"/>
    <dgm:cxn modelId="{FB90077D-FD4B-419D-8C0D-A1D0A968CD09}" srcId="{71BF77BB-DE22-456E-AD8A-76C3A4D7840A}" destId="{4ED51F54-4ED8-42F1-874A-5AE58EE35BA3}" srcOrd="1" destOrd="0" parTransId="{20CA441C-2E71-4CDA-9635-DF258A6D8E0E}" sibTransId="{38525C63-4F07-4C83-9558-DC1E37263016}"/>
    <dgm:cxn modelId="{97D28C66-1254-4C2E-95A8-039A507CAC32}" srcId="{71BF77BB-DE22-456E-AD8A-76C3A4D7840A}" destId="{8BF5F55C-1C8C-43BA-9E16-F0DCE7D60F52}" srcOrd="2" destOrd="0" parTransId="{549561F7-9390-4C27-99DE-9AEA7CEDAC75}" sibTransId="{F3238582-1A64-4E5D-BA25-0670A48C019C}"/>
    <dgm:cxn modelId="{744B065E-EA75-4797-94B0-9C985A25D781}" srcId="{71BF77BB-DE22-456E-AD8A-76C3A4D7840A}" destId="{2757EB60-BB7C-4585-BE3F-EC2660C647C1}" srcOrd="0" destOrd="0" parTransId="{6B989571-3417-42E3-879E-B632A70CF31A}" sibTransId="{FFF4C45D-391A-4682-9786-6147A88AA3BA}"/>
    <dgm:cxn modelId="{1EC545FB-700D-4065-993E-81541CF01FD7}" srcId="{1BC89348-70F1-43A6-B9C8-113799719D80}" destId="{71BF77BB-DE22-456E-AD8A-76C3A4D7840A}" srcOrd="0" destOrd="0" parTransId="{1754E5DF-7276-4F55-8DA0-5AF2D024F8B7}" sibTransId="{DE974465-877F-406C-AE66-D23327A95913}"/>
    <dgm:cxn modelId="{63318AF5-2DD6-4D31-8EBF-9A53D622921E}" type="presOf" srcId="{4ED51F54-4ED8-42F1-874A-5AE58EE35BA3}" destId="{91748CD4-40D2-48D2-BBB4-DB2F0A1C5A6F}" srcOrd="0" destOrd="0" presId="urn:microsoft.com/office/officeart/2011/layout/HexagonRadial"/>
    <dgm:cxn modelId="{D76DAD1A-79C8-46C5-BDC8-F5584AC7EA74}" srcId="{71BF77BB-DE22-456E-AD8A-76C3A4D7840A}" destId="{EE7C0FF6-D64C-4D4F-9B78-B2BD3404716F}" srcOrd="3" destOrd="0" parTransId="{4EF6E1C7-0040-45F8-8A51-46204BC8932E}" sibTransId="{D87DAE9C-86E2-460E-9C6A-A99A3652E203}"/>
    <dgm:cxn modelId="{6EC0AAE5-6AED-4A86-8C24-FEE078AF3809}" type="presOf" srcId="{EE7C0FF6-D64C-4D4F-9B78-B2BD3404716F}" destId="{199FE809-3F46-48D9-97FF-085D3EAA9C5D}" srcOrd="0" destOrd="0" presId="urn:microsoft.com/office/officeart/2011/layout/HexagonRadial"/>
    <dgm:cxn modelId="{683092B5-2148-4243-B03C-0C9FE7310F34}" type="presParOf" srcId="{985FF40E-7A39-4E3A-BA1C-195CBB19F67F}" destId="{9223A0FC-3B08-482B-BCC1-98C3D3575F90}" srcOrd="0" destOrd="0" presId="urn:microsoft.com/office/officeart/2011/layout/HexagonRadial"/>
    <dgm:cxn modelId="{7278ACDE-8E10-4E89-A4B6-15A06A190A9C}" type="presParOf" srcId="{985FF40E-7A39-4E3A-BA1C-195CBB19F67F}" destId="{4350D9DF-8ADE-4260-BBDF-60ADC0DFBD80}" srcOrd="1" destOrd="0" presId="urn:microsoft.com/office/officeart/2011/layout/HexagonRadial"/>
    <dgm:cxn modelId="{4D6E37EB-8583-45E1-94D6-D6F29EAE79C5}" type="presParOf" srcId="{4350D9DF-8ADE-4260-BBDF-60ADC0DFBD80}" destId="{F098EA4D-CD06-4112-9FE2-F9E96CC3B4DF}" srcOrd="0" destOrd="0" presId="urn:microsoft.com/office/officeart/2011/layout/HexagonRadial"/>
    <dgm:cxn modelId="{F9F8352C-491C-4983-8CFA-D2DF2B717C42}" type="presParOf" srcId="{985FF40E-7A39-4E3A-BA1C-195CBB19F67F}" destId="{6219B223-602F-43EF-9CD3-E3B6AC5C1867}" srcOrd="2" destOrd="0" presId="urn:microsoft.com/office/officeart/2011/layout/HexagonRadial"/>
    <dgm:cxn modelId="{CDD2E618-980D-473B-96E5-E9F1CABCFE27}" type="presParOf" srcId="{985FF40E-7A39-4E3A-BA1C-195CBB19F67F}" destId="{654B4C39-44B7-4CDB-98FE-05B272A00348}" srcOrd="3" destOrd="0" presId="urn:microsoft.com/office/officeart/2011/layout/HexagonRadial"/>
    <dgm:cxn modelId="{629F9457-C683-453D-BA10-B0E37A59D39E}" type="presParOf" srcId="{654B4C39-44B7-4CDB-98FE-05B272A00348}" destId="{CFA3FF3A-40BD-4646-881B-17D0AD434034}" srcOrd="0" destOrd="0" presId="urn:microsoft.com/office/officeart/2011/layout/HexagonRadial"/>
    <dgm:cxn modelId="{30153A30-7F2B-4624-8F6B-761D70AFD99C}" type="presParOf" srcId="{985FF40E-7A39-4E3A-BA1C-195CBB19F67F}" destId="{91748CD4-40D2-48D2-BBB4-DB2F0A1C5A6F}" srcOrd="4" destOrd="0" presId="urn:microsoft.com/office/officeart/2011/layout/HexagonRadial"/>
    <dgm:cxn modelId="{25E57603-CC55-4A84-BE05-D3B5C9C72D0C}" type="presParOf" srcId="{985FF40E-7A39-4E3A-BA1C-195CBB19F67F}" destId="{CBA606C1-A5E9-4128-8566-FB0169F6C618}" srcOrd="5" destOrd="0" presId="urn:microsoft.com/office/officeart/2011/layout/HexagonRadial"/>
    <dgm:cxn modelId="{D9029331-56CA-416F-9F4B-EC58070C333D}" type="presParOf" srcId="{CBA606C1-A5E9-4128-8566-FB0169F6C618}" destId="{4735517E-437C-4B46-8233-17F81EFDFD36}" srcOrd="0" destOrd="0" presId="urn:microsoft.com/office/officeart/2011/layout/HexagonRadial"/>
    <dgm:cxn modelId="{602D5AF5-E4D7-412D-BDEA-680C34212E8A}" type="presParOf" srcId="{985FF40E-7A39-4E3A-BA1C-195CBB19F67F}" destId="{62DE22AC-4545-4BD5-BF8E-2A21A20B4F86}" srcOrd="6" destOrd="0" presId="urn:microsoft.com/office/officeart/2011/layout/HexagonRadial"/>
    <dgm:cxn modelId="{28A230F6-C2D6-4361-A975-3A122457DEBB}" type="presParOf" srcId="{985FF40E-7A39-4E3A-BA1C-195CBB19F67F}" destId="{11DE6C29-27A5-4DE2-8A58-31F9FF7CECDC}" srcOrd="7" destOrd="0" presId="urn:microsoft.com/office/officeart/2011/layout/HexagonRadial"/>
    <dgm:cxn modelId="{713C0E09-95A7-40E8-A110-B0ABC4960B8A}" type="presParOf" srcId="{11DE6C29-27A5-4DE2-8A58-31F9FF7CECDC}" destId="{4EC26159-A41F-482B-AFD9-26C223DB11EB}" srcOrd="0" destOrd="0" presId="urn:microsoft.com/office/officeart/2011/layout/HexagonRadial"/>
    <dgm:cxn modelId="{EB203489-4BB1-4C9C-B524-FC56C8E2CBBA}" type="presParOf" srcId="{985FF40E-7A39-4E3A-BA1C-195CBB19F67F}" destId="{199FE809-3F46-48D9-97FF-085D3EAA9C5D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6EFEE3F5-FAF9-42CC-88A6-B6AF0CE6C054}">
      <dgm:prSet phldrT="[Κείμενο]" custT="1"/>
      <dgm:spPr>
        <a:solidFill>
          <a:schemeClr val="bg2"/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dirty="0" smtClean="0"/>
            <a:t> </a:t>
          </a:r>
          <a:r>
            <a:rPr lang="en-US" sz="1200" b="1" dirty="0" smtClean="0"/>
            <a:t>Legal Situation </a:t>
          </a:r>
        </a:p>
        <a:p>
          <a:endParaRPr lang="en-US" sz="1200" dirty="0" smtClean="0"/>
        </a:p>
        <a:p>
          <a:r>
            <a:rPr lang="el-GR" sz="1200" b="1" dirty="0" smtClean="0"/>
            <a:t>2004 &amp; 2007</a:t>
          </a:r>
          <a:r>
            <a:rPr lang="en-US" sz="1200" b="1" dirty="0" smtClean="0"/>
            <a:t>: </a:t>
          </a:r>
        </a:p>
        <a:p>
          <a:r>
            <a:rPr lang="en-US" sz="1200" dirty="0" smtClean="0"/>
            <a:t>Social firms with 30% disabled staff</a:t>
          </a:r>
        </a:p>
        <a:p>
          <a:r>
            <a:rPr lang="en-US" sz="1200" b="1" dirty="0" smtClean="0"/>
            <a:t>2010-11:</a:t>
          </a:r>
          <a:r>
            <a:rPr lang="en-US" sz="1200" dirty="0" smtClean="0"/>
            <a:t> National &amp; EU Funding for Social enterprises</a:t>
          </a:r>
        </a:p>
        <a:p>
          <a:r>
            <a:rPr lang="en-US" sz="1200" b="1" dirty="0" smtClean="0"/>
            <a:t>2015:</a:t>
          </a:r>
          <a:r>
            <a:rPr lang="en-US" sz="1200" dirty="0" smtClean="0"/>
            <a:t> wage subsidy to social firms</a:t>
          </a:r>
        </a:p>
        <a:p>
          <a:endParaRPr lang="en-US" sz="1200" dirty="0" smtClean="0"/>
        </a:p>
        <a:p>
          <a:endParaRPr lang="el-GR" sz="1050" dirty="0"/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12AD2F1C-52F5-4382-91BA-C803E6EB925F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National Umbrella Organization</a:t>
          </a:r>
        </a:p>
        <a:p>
          <a:endParaRPr lang="en-US" sz="1200" b="1" dirty="0" smtClean="0"/>
        </a:p>
        <a:p>
          <a:r>
            <a:rPr lang="en-US" sz="1200" b="1" dirty="0" smtClean="0"/>
            <a:t>VATES: </a:t>
          </a:r>
          <a:r>
            <a:rPr lang="en-US" sz="1200" b="0" dirty="0" smtClean="0"/>
            <a:t>provided business advise, knowledge about a Social Firms observation and report about implementation of the law in co-operation with NGOs </a:t>
          </a:r>
          <a:endParaRPr lang="el-GR" sz="1200" b="0" dirty="0"/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100" b="1" dirty="0" smtClean="0"/>
            <a:t>The Numbers of </a:t>
          </a:r>
          <a:r>
            <a:rPr lang="en-US" sz="1200" b="1" dirty="0" smtClean="0"/>
            <a:t>Social</a:t>
          </a:r>
          <a:r>
            <a:rPr lang="en-US" sz="1100" b="1" dirty="0" smtClean="0"/>
            <a:t> Firms and business branches</a:t>
          </a:r>
        </a:p>
        <a:p>
          <a:endParaRPr lang="en-US" sz="1100" b="1" dirty="0" smtClean="0"/>
        </a:p>
        <a:p>
          <a:r>
            <a:rPr lang="en-US" sz="1100" b="1" dirty="0" smtClean="0"/>
            <a:t> 2015: 150  </a:t>
          </a:r>
          <a:r>
            <a:rPr lang="en-US" sz="1100" b="0" dirty="0" smtClean="0"/>
            <a:t>Social Firms with less than 1250 employees and 750 disabled</a:t>
          </a:r>
        </a:p>
        <a:p>
          <a:r>
            <a:rPr lang="en-US" sz="1100" b="1" dirty="0" smtClean="0"/>
            <a:t>Services: </a:t>
          </a:r>
          <a:r>
            <a:rPr lang="en-US" sz="1100" b="0" dirty="0" smtClean="0"/>
            <a:t>Social Sector</a:t>
          </a:r>
        </a:p>
        <a:p>
          <a:endParaRPr lang="en-US" sz="1100" b="1" dirty="0" smtClean="0"/>
        </a:p>
        <a:p>
          <a:endParaRPr lang="el-GR" sz="1100" b="1" dirty="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dirty="0" smtClean="0"/>
            <a:t> </a:t>
          </a:r>
          <a:r>
            <a:rPr lang="en-US" sz="1200" b="1" dirty="0" smtClean="0"/>
            <a:t>General situation </a:t>
          </a:r>
        </a:p>
        <a:p>
          <a:r>
            <a:rPr lang="en-US" sz="1200" b="0" dirty="0" smtClean="0"/>
            <a:t>2 kinds of social Firms:</a:t>
          </a:r>
        </a:p>
        <a:p>
          <a:r>
            <a:rPr lang="en-US" sz="1200" b="0" dirty="0" smtClean="0"/>
            <a:t>For disabled (small)</a:t>
          </a:r>
        </a:p>
        <a:p>
          <a:r>
            <a:rPr lang="en-US" sz="1200" b="0" dirty="0" smtClean="0"/>
            <a:t>For long -term unemployed (expanding)</a:t>
          </a:r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dirty="0" smtClean="0"/>
            <a:t> </a:t>
          </a:r>
          <a:r>
            <a:rPr lang="en-US" sz="1400" b="1" dirty="0" smtClean="0"/>
            <a:t>Perspectives of Social Firms</a:t>
          </a:r>
        </a:p>
        <a:p>
          <a:r>
            <a:rPr lang="en-US" sz="1400" b="0" dirty="0" smtClean="0"/>
            <a:t>Funding for new projects</a:t>
          </a:r>
        </a:p>
        <a:p>
          <a:r>
            <a:rPr lang="en-US" sz="1400" b="0" dirty="0" smtClean="0"/>
            <a:t>Increasing employment  possibilities for disabled</a:t>
          </a:r>
        </a:p>
        <a:p>
          <a:r>
            <a:rPr lang="en-US" sz="1400" b="0" dirty="0" smtClean="0"/>
            <a:t>The trial with the </a:t>
          </a:r>
          <a:r>
            <a:rPr lang="en-US" sz="1400" b="1" dirty="0" smtClean="0"/>
            <a:t>“job banks”</a:t>
          </a:r>
          <a:endParaRPr lang="el-GR" sz="1400" b="1" dirty="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100" b="1" dirty="0" smtClean="0"/>
            <a:t>VATES FOUNDATION</a:t>
          </a:r>
        </a:p>
        <a:p>
          <a:r>
            <a:rPr lang="en-US" sz="1100" b="1" dirty="0" smtClean="0"/>
            <a:t>FINISH CENTRAL ASSOSIATION FOR MENTAL HEALTH</a:t>
          </a:r>
        </a:p>
        <a:p>
          <a:r>
            <a:rPr lang="en-US" sz="1200" b="1" dirty="0" smtClean="0"/>
            <a:t>Website</a:t>
          </a:r>
          <a:r>
            <a:rPr lang="en-US" sz="1200" dirty="0" smtClean="0"/>
            <a:t>: </a:t>
          </a:r>
          <a:r>
            <a:rPr lang="en-US" sz="1200" dirty="0" smtClean="0">
              <a:hlinkClick xmlns:r="http://schemas.openxmlformats.org/officeDocument/2006/relationships" r:id="rId1"/>
            </a:rPr>
            <a:t>www.vates.fi</a:t>
          </a:r>
          <a:endParaRPr lang="en-US" sz="1200" dirty="0" smtClean="0"/>
        </a:p>
        <a:p>
          <a:r>
            <a:rPr lang="en-US" sz="1200" dirty="0" smtClean="0">
              <a:hlinkClick xmlns:r="http://schemas.openxmlformats.org/officeDocument/2006/relationships" r:id="rId2"/>
            </a:rPr>
            <a:t>www.mtkl.fi</a:t>
          </a:r>
          <a:endParaRPr lang="en-US" sz="1200" dirty="0" smtClean="0"/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6A743AFF-6310-4B2D-A41E-AFB15A9B63BE}">
      <dgm:prSet phldrT="[Κείμενο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i="0" dirty="0" smtClean="0"/>
            <a:t>FINLAND</a:t>
          </a:r>
          <a:endParaRPr lang="el-GR" sz="1200" b="1" i="0" dirty="0"/>
        </a:p>
      </dgm:t>
    </dgm:pt>
    <dgm:pt modelId="{0D179E40-4A77-4328-A6B6-F0F3186013D8}" type="parTrans" cxnId="{E92CA9AD-5ECA-4F86-8C1E-8189B69E95CD}">
      <dgm:prSet/>
      <dgm:spPr/>
      <dgm:t>
        <a:bodyPr/>
        <a:lstStyle/>
        <a:p>
          <a:endParaRPr lang="el-GR"/>
        </a:p>
      </dgm:t>
    </dgm:pt>
    <dgm:pt modelId="{38276D30-0E22-49CD-AD3A-7701C2DD80A3}" type="sibTrans" cxnId="{E92CA9AD-5ECA-4F86-8C1E-8189B69E95CD}">
      <dgm:prSet/>
      <dgm:spPr/>
      <dgm:t>
        <a:bodyPr/>
        <a:lstStyle/>
        <a:p>
          <a:endParaRPr lang="el-GR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ScaleX="121521" custScaleY="114237" custLinFactNeighborX="-2911" custLinFactNeighborY="-90541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2004E8B9-8756-49D5-B249-17485AD03576}" type="pres">
      <dgm:prSet presAssocID="{12AD2F1C-52F5-4382-91BA-C803E6EB925F}" presName="Accen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98A0B193-2750-4AF5-BB42-F2E809BBA252}" type="pres">
      <dgm:prSet presAssocID="{12AD2F1C-52F5-4382-91BA-C803E6EB925F}" presName="Accent" presStyleLbl="bgShp" presStyleIdx="0" presStyleCnt="6" custLinFactY="113819" custLinFactNeighborX="-45910" custLinFactNeighborY="2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E63C92DF-B455-4887-A479-9E8B25A36385}" type="pres">
      <dgm:prSet presAssocID="{12AD2F1C-52F5-4382-91BA-C803E6EB925F}" presName="Child1" presStyleLbl="node1" presStyleIdx="0" presStyleCnt="6" custScaleX="132148" custScaleY="124000" custLinFactX="37758" custLinFactNeighborX="100000" custLinFactNeighborY="47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E6AB6A-6295-4B8C-97CA-F35D584530E8}" type="pres">
      <dgm:prSet presAssocID="{776A610D-9077-439D-B39E-0FD10D9E7C37}" presName="Accen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32683E27-012D-415C-A1D8-289DAA2D8DA1}" type="pres">
      <dgm:prSet presAssocID="{776A610D-9077-439D-B39E-0FD10D9E7C37}" presName="Accent" presStyleLbl="bgShp" presStyleIdx="1" presStyleCnt="6" custLinFactX="-111512" custLinFactNeighborX="-200000" custLinFactNeighborY="-88534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478A1C6A-ABDA-433E-8CE8-85495A446175}" type="pres">
      <dgm:prSet presAssocID="{776A610D-9077-439D-B39E-0FD10D9E7C37}" presName="Child2" presStyleLbl="node1" presStyleIdx="1" presStyleCnt="6" custScaleX="130919" custScaleY="120000" custLinFactY="24305" custLinFactNeighborX="350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5FA140-72A9-400E-894E-E46C6A2323CD}" type="pres">
      <dgm:prSet presAssocID="{8BC59E8C-BC5C-4B58-A4C6-3643AFE53F00}" presName="Accent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6300BF56-1B59-4C13-8DB0-FC0D992A138A}" type="pres">
      <dgm:prSet presAssocID="{8BC59E8C-BC5C-4B58-A4C6-3643AFE53F00}" presName="Accent" presStyleLbl="bgShp" presStyleIdx="2" presStyleCnt="6" custLinFactNeighborX="-48332" custLinFactNeighborY="1035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AFA30ED5-5E57-41BD-96F0-FE85282DA8B7}" type="pres">
      <dgm:prSet presAssocID="{8BC59E8C-BC5C-4B58-A4C6-3643AFE53F00}" presName="Child3" presStyleLbl="node1" presStyleIdx="2" presStyleCnt="6" custLinFactNeighborX="-83450" custLinFactNeighborY="65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CDD796-C762-475F-8D0F-00323E4DDC8E}" type="pres">
      <dgm:prSet presAssocID="{3D20699E-F670-4520-925D-46F50B518B90}" presName="Accent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738784C5-3DFC-4F5B-ACEA-8DD4F3D655B3}" type="pres">
      <dgm:prSet presAssocID="{3D20699E-F670-4520-925D-46F50B518B90}" presName="Accent" presStyleLbl="bgShp" presStyleIdx="3" presStyleCnt="6" custFlipVert="1" custScaleX="94547" custScaleY="100002" custLinFactY="41150" custLinFactNeighborX="84384" custLinFactNeighborY="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B97198C2-31EE-42AF-A5CA-FAFAA04B687C}" type="pres">
      <dgm:prSet presAssocID="{3D20699E-F670-4520-925D-46F50B518B90}" presName="Child4" presStyleLbl="node1" presStyleIdx="3" presStyleCnt="6" custScaleX="138994" custScaleY="123254" custLinFactX="-12854" custLinFactNeighborX="-100000" custLinFactNeighborY="-303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072391-E1C9-4D30-81F9-6327E97E1140}" type="pres">
      <dgm:prSet presAssocID="{81A7CA1B-9123-4336-B7C7-50DC852E0BA7}" presName="Accent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387AFB10-AF1E-4FAC-A3B1-7238A7817DAD}" type="pres">
      <dgm:prSet presAssocID="{81A7CA1B-9123-4336-B7C7-50DC852E0BA7}" presName="Accent" presStyleLbl="bgShp" presStyleIdx="4" presStyleCnt="6" custLinFactNeighborX="-30547" custLinFactNeighborY="-5045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B35071AA-8612-419B-B7C2-EA26E45D5255}" type="pres">
      <dgm:prSet presAssocID="{81A7CA1B-9123-4336-B7C7-50DC852E0BA7}" presName="Child5" presStyleLbl="node1" presStyleIdx="4" presStyleCnt="6" custLinFactY="-14678" custLinFactNeighborX="-3879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7E4177-0B3E-4B37-BB3F-8E748D9F0616}" type="pres">
      <dgm:prSet presAssocID="{6A743AFF-6310-4B2D-A41E-AFB15A9B63BE}" presName="Accent6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20D98E35-00C3-41C9-B598-FE9E827805A6}" type="pres">
      <dgm:prSet presAssocID="{6A743AFF-6310-4B2D-A41E-AFB15A9B63BE}" presName="Accent" presStyleLbl="bgShp" presStyleIdx="5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843B1644-1337-4DF9-AD68-DB8B09D0BBF6}" type="pres">
      <dgm:prSet presAssocID="{6A743AFF-6310-4B2D-A41E-AFB15A9B63BE}" presName="Child6" presStyleLbl="node1" presStyleIdx="5" presStyleCnt="6" custScaleX="120166" custScaleY="28746" custLinFactY="10256" custLinFactNeighborX="8374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CA97F1-5D83-4654-8C96-8C7BCFF067CD}" srcId="{6EFEE3F5-FAF9-42CC-88A6-B6AF0CE6C054}" destId="{81A7CA1B-9123-4336-B7C7-50DC852E0BA7}" srcOrd="4" destOrd="0" parTransId="{C2C9CD6E-12B0-453D-9AF7-A3B08AC5A953}" sibTransId="{BC2E71AE-AFB2-4BC1-801E-091B58F79DD8}"/>
    <dgm:cxn modelId="{20FD5A1A-E33F-413E-922C-5D237725A7F2}" type="presOf" srcId="{6EFEE3F5-FAF9-42CC-88A6-B6AF0CE6C054}" destId="{762F63E1-AB12-4B76-B7E5-1D48E006DE61}" srcOrd="0" destOrd="0" presId="urn:microsoft.com/office/officeart/2011/layout/HexagonRadial"/>
    <dgm:cxn modelId="{A2CED7AC-B62A-4A55-A822-63BED2F0D397}" srcId="{6EFEE3F5-FAF9-42CC-88A6-B6AF0CE6C054}" destId="{8BC59E8C-BC5C-4B58-A4C6-3643AFE53F00}" srcOrd="2" destOrd="0" parTransId="{7E28B3F3-B80D-45AF-ACF8-D432D1205160}" sibTransId="{84FBA7A9-CD08-4D51-964B-49CA400B086E}"/>
    <dgm:cxn modelId="{4F5799CE-5F02-4122-BDD4-BDD74C888ECB}" type="presOf" srcId="{6A743AFF-6310-4B2D-A41E-AFB15A9B63BE}" destId="{843B1644-1337-4DF9-AD68-DB8B09D0BBF6}" srcOrd="0" destOrd="0" presId="urn:microsoft.com/office/officeart/2011/layout/HexagonRadial"/>
    <dgm:cxn modelId="{A428C381-C8DB-4C49-AF5D-65C23F497B39}" type="presOf" srcId="{3D20699E-F670-4520-925D-46F50B518B90}" destId="{B97198C2-31EE-42AF-A5CA-FAFAA04B687C}" srcOrd="0" destOrd="0" presId="urn:microsoft.com/office/officeart/2011/layout/HexagonRadial"/>
    <dgm:cxn modelId="{010B2461-1651-41B8-8673-B5C2892A6315}" type="presOf" srcId="{40C4385B-5EB0-4C41-8E2A-6446BB6BC851}" destId="{16A46047-F225-4E46-A0B8-AAD2596D0673}" srcOrd="0" destOrd="0" presId="urn:microsoft.com/office/officeart/2011/layout/HexagonRadial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E652D4F0-A0C7-4EED-9631-AE272651B796}" srcId="{6EFEE3F5-FAF9-42CC-88A6-B6AF0CE6C054}" destId="{12AD2F1C-52F5-4382-91BA-C803E6EB925F}" srcOrd="0" destOrd="0" parTransId="{3B0EAA5A-2901-4A36-A909-58F93F4B4D88}" sibTransId="{3CDDE463-F201-489A-96BE-2277E3D247B8}"/>
    <dgm:cxn modelId="{91AFB7CD-AEE3-4180-87C5-5848A99984EE}" type="presOf" srcId="{81A7CA1B-9123-4336-B7C7-50DC852E0BA7}" destId="{B35071AA-8612-419B-B7C2-EA26E45D5255}" srcOrd="0" destOrd="0" presId="urn:microsoft.com/office/officeart/2011/layout/HexagonRadial"/>
    <dgm:cxn modelId="{22699F98-CC50-421E-94CC-9BD9C1C880D1}" type="presOf" srcId="{12AD2F1C-52F5-4382-91BA-C803E6EB925F}" destId="{E63C92DF-B455-4887-A479-9E8B25A36385}" srcOrd="0" destOrd="0" presId="urn:microsoft.com/office/officeart/2011/layout/HexagonRadial"/>
    <dgm:cxn modelId="{F697B54B-2A6C-409B-A786-13B7C228D4A7}" srcId="{6EFEE3F5-FAF9-42CC-88A6-B6AF0CE6C054}" destId="{3D20699E-F670-4520-925D-46F50B518B90}" srcOrd="3" destOrd="0" parTransId="{4769706B-88ED-4E24-A9C8-08A5E833A07C}" sibTransId="{CED856C1-A274-467F-B1EE-5922CBE74A53}"/>
    <dgm:cxn modelId="{1208AA0A-2012-4AFF-957F-57F3817E8654}" type="presOf" srcId="{776A610D-9077-439D-B39E-0FD10D9E7C37}" destId="{478A1C6A-ABDA-433E-8CE8-85495A446175}" srcOrd="0" destOrd="0" presId="urn:microsoft.com/office/officeart/2011/layout/HexagonRadial"/>
    <dgm:cxn modelId="{E92CA9AD-5ECA-4F86-8C1E-8189B69E95CD}" srcId="{6EFEE3F5-FAF9-42CC-88A6-B6AF0CE6C054}" destId="{6A743AFF-6310-4B2D-A41E-AFB15A9B63BE}" srcOrd="5" destOrd="0" parTransId="{0D179E40-4A77-4328-A6B6-F0F3186013D8}" sibTransId="{38276D30-0E22-49CD-AD3A-7701C2DD80A3}"/>
    <dgm:cxn modelId="{782644A8-A6D4-4140-90A4-C90314651ED7}" srcId="{6EFEE3F5-FAF9-42CC-88A6-B6AF0CE6C054}" destId="{776A610D-9077-439D-B39E-0FD10D9E7C37}" srcOrd="1" destOrd="0" parTransId="{6D2FF72B-F201-46A9-BF5E-86EFDE90DF47}" sibTransId="{5F2D8D1E-C0E6-48FA-8D18-1416B7103A8F}"/>
    <dgm:cxn modelId="{1BD11F00-B9C4-4213-BAAF-D77C9B8C1B36}" type="presOf" srcId="{8BC59E8C-BC5C-4B58-A4C6-3643AFE53F00}" destId="{AFA30ED5-5E57-41BD-96F0-FE85282DA8B7}" srcOrd="0" destOrd="0" presId="urn:microsoft.com/office/officeart/2011/layout/HexagonRadial"/>
    <dgm:cxn modelId="{7D9B2D5A-D13B-4B63-885F-F45E2C8646AF}" type="presParOf" srcId="{16A46047-F225-4E46-A0B8-AAD2596D0673}" destId="{762F63E1-AB12-4B76-B7E5-1D48E006DE61}" srcOrd="0" destOrd="0" presId="urn:microsoft.com/office/officeart/2011/layout/HexagonRadial"/>
    <dgm:cxn modelId="{CE772DC7-CD97-4295-963A-CB27D9826C80}" type="presParOf" srcId="{16A46047-F225-4E46-A0B8-AAD2596D0673}" destId="{2004E8B9-8756-49D5-B249-17485AD03576}" srcOrd="1" destOrd="0" presId="urn:microsoft.com/office/officeart/2011/layout/HexagonRadial"/>
    <dgm:cxn modelId="{2E27E1B2-258C-4847-A1A5-42B9BE74F5C4}" type="presParOf" srcId="{2004E8B9-8756-49D5-B249-17485AD03576}" destId="{98A0B193-2750-4AF5-BB42-F2E809BBA252}" srcOrd="0" destOrd="0" presId="urn:microsoft.com/office/officeart/2011/layout/HexagonRadial"/>
    <dgm:cxn modelId="{5B6CE6D9-43D9-4112-A99D-2816B637188B}" type="presParOf" srcId="{16A46047-F225-4E46-A0B8-AAD2596D0673}" destId="{E63C92DF-B455-4887-A479-9E8B25A36385}" srcOrd="2" destOrd="0" presId="urn:microsoft.com/office/officeart/2011/layout/HexagonRadial"/>
    <dgm:cxn modelId="{136227AA-9A23-4B64-9DC5-DB6D9AE73834}" type="presParOf" srcId="{16A46047-F225-4E46-A0B8-AAD2596D0673}" destId="{A8E6AB6A-6295-4B8C-97CA-F35D584530E8}" srcOrd="3" destOrd="0" presId="urn:microsoft.com/office/officeart/2011/layout/HexagonRadial"/>
    <dgm:cxn modelId="{3A542C61-0F72-46B8-820A-04E2908F6DCB}" type="presParOf" srcId="{A8E6AB6A-6295-4B8C-97CA-F35D584530E8}" destId="{32683E27-012D-415C-A1D8-289DAA2D8DA1}" srcOrd="0" destOrd="0" presId="urn:microsoft.com/office/officeart/2011/layout/HexagonRadial"/>
    <dgm:cxn modelId="{52466E47-C68E-471C-94C8-E09FE83720F5}" type="presParOf" srcId="{16A46047-F225-4E46-A0B8-AAD2596D0673}" destId="{478A1C6A-ABDA-433E-8CE8-85495A446175}" srcOrd="4" destOrd="0" presId="urn:microsoft.com/office/officeart/2011/layout/HexagonRadial"/>
    <dgm:cxn modelId="{64E9089E-5652-4EC6-A925-DD502007AE0C}" type="presParOf" srcId="{16A46047-F225-4E46-A0B8-AAD2596D0673}" destId="{055FA140-72A9-400E-894E-E46C6A2323CD}" srcOrd="5" destOrd="0" presId="urn:microsoft.com/office/officeart/2011/layout/HexagonRadial"/>
    <dgm:cxn modelId="{D102F599-4ABC-4EC5-851A-7CBD310B7562}" type="presParOf" srcId="{055FA140-72A9-400E-894E-E46C6A2323CD}" destId="{6300BF56-1B59-4C13-8DB0-FC0D992A138A}" srcOrd="0" destOrd="0" presId="urn:microsoft.com/office/officeart/2011/layout/HexagonRadial"/>
    <dgm:cxn modelId="{9E854B76-6729-4CEE-BE2B-14F09FDBE851}" type="presParOf" srcId="{16A46047-F225-4E46-A0B8-AAD2596D0673}" destId="{AFA30ED5-5E57-41BD-96F0-FE85282DA8B7}" srcOrd="6" destOrd="0" presId="urn:microsoft.com/office/officeart/2011/layout/HexagonRadial"/>
    <dgm:cxn modelId="{F27ED47A-B5DB-4FAB-91DB-F6C7223FA45B}" type="presParOf" srcId="{16A46047-F225-4E46-A0B8-AAD2596D0673}" destId="{CACDD796-C762-475F-8D0F-00323E4DDC8E}" srcOrd="7" destOrd="0" presId="urn:microsoft.com/office/officeart/2011/layout/HexagonRadial"/>
    <dgm:cxn modelId="{D70F8A8B-4B1F-4EF4-9DE0-5FF08D4EC618}" type="presParOf" srcId="{CACDD796-C762-475F-8D0F-00323E4DDC8E}" destId="{738784C5-3DFC-4F5B-ACEA-8DD4F3D655B3}" srcOrd="0" destOrd="0" presId="urn:microsoft.com/office/officeart/2011/layout/HexagonRadial"/>
    <dgm:cxn modelId="{9F4E7D83-F4F8-4F9C-9FCA-17593DB1A34E}" type="presParOf" srcId="{16A46047-F225-4E46-A0B8-AAD2596D0673}" destId="{B97198C2-31EE-42AF-A5CA-FAFAA04B687C}" srcOrd="8" destOrd="0" presId="urn:microsoft.com/office/officeart/2011/layout/HexagonRadial"/>
    <dgm:cxn modelId="{B409AD93-C7DD-49B4-9931-5624A4C64A9E}" type="presParOf" srcId="{16A46047-F225-4E46-A0B8-AAD2596D0673}" destId="{6B072391-E1C9-4D30-81F9-6327E97E1140}" srcOrd="9" destOrd="0" presId="urn:microsoft.com/office/officeart/2011/layout/HexagonRadial"/>
    <dgm:cxn modelId="{380F92F8-2E73-4846-B66D-05E090C0ADAF}" type="presParOf" srcId="{6B072391-E1C9-4D30-81F9-6327E97E1140}" destId="{387AFB10-AF1E-4FAC-A3B1-7238A7817DAD}" srcOrd="0" destOrd="0" presId="urn:microsoft.com/office/officeart/2011/layout/HexagonRadial"/>
    <dgm:cxn modelId="{E652E34C-1B86-49C3-A721-567297595C0C}" type="presParOf" srcId="{16A46047-F225-4E46-A0B8-AAD2596D0673}" destId="{B35071AA-8612-419B-B7C2-EA26E45D5255}" srcOrd="10" destOrd="0" presId="urn:microsoft.com/office/officeart/2011/layout/HexagonRadial"/>
    <dgm:cxn modelId="{E2129F04-FFA2-478D-8242-C3B66BD3C8FA}" type="presParOf" srcId="{16A46047-F225-4E46-A0B8-AAD2596D0673}" destId="{8F7E4177-0B3E-4B37-BB3F-8E748D9F0616}" srcOrd="11" destOrd="0" presId="urn:microsoft.com/office/officeart/2011/layout/HexagonRadial"/>
    <dgm:cxn modelId="{BABB0BE2-D2B1-4F96-83CD-70900B9C6B02}" type="presParOf" srcId="{8F7E4177-0B3E-4B37-BB3F-8E748D9F0616}" destId="{20D98E35-00C3-41C9-B598-FE9E827805A6}" srcOrd="0" destOrd="0" presId="urn:microsoft.com/office/officeart/2011/layout/HexagonRadial"/>
    <dgm:cxn modelId="{35F2F77D-A876-448B-89DD-0C7232F98E66}" type="presParOf" srcId="{16A46047-F225-4E46-A0B8-AAD2596D0673}" destId="{843B1644-1337-4DF9-AD68-DB8B09D0BBF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sz="900" dirty="0"/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/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64840426-CA93-4A3C-82C7-ABDDD20AB102}" type="pres">
      <dgm:prSet presAssocID="{6DFA3A1B-C5AA-4F4F-B048-BDDC9FE6C935}" presName="Parent" presStyleLbl="node0" presStyleIdx="0" presStyleCnt="1" custScaleX="68394" custScaleY="74419" custLinFactNeighborX="2012" custLinFactNeighborY="-8139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</dgm:ptLst>
  <dgm:cxnLst>
    <dgm:cxn modelId="{DA3659FD-3739-49B4-A7FF-B0C1D723D640}" type="presOf" srcId="{6DFA3A1B-C5AA-4F4F-B048-BDDC9FE6C935}" destId="{64840426-CA93-4A3C-82C7-ABDDD20AB102}" srcOrd="0" destOrd="0" presId="urn:microsoft.com/office/officeart/2011/layout/HexagonRadial"/>
    <dgm:cxn modelId="{FF53728E-4B8C-4043-BB2F-A89D3B3D4D97}" srcId="{40C4385B-5EB0-4C41-8E2A-6446BB6BC851}" destId="{6DFA3A1B-C5AA-4F4F-B048-BDDC9FE6C935}" srcOrd="0" destOrd="0" parTransId="{52609A8F-B428-49FF-A84D-BCFF9332E44E}" sibTransId="{D7639425-5C7B-408B-9413-6E0A3722FFC5}"/>
    <dgm:cxn modelId="{03A40D15-691C-4EFF-B8F7-E7AC2759AFF5}" type="presOf" srcId="{40C4385B-5EB0-4C41-8E2A-6446BB6BC851}" destId="{16A46047-F225-4E46-A0B8-AAD2596D0673}" srcOrd="0" destOrd="0" presId="urn:microsoft.com/office/officeart/2011/layout/HexagonRadial"/>
    <dgm:cxn modelId="{A939D8DD-FEB1-4A84-AD5F-6E4D878C5600}" type="presParOf" srcId="{16A46047-F225-4E46-A0B8-AAD2596D0673}" destId="{64840426-CA93-4A3C-82C7-ABDDD20AB102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6EFEE3F5-FAF9-42CC-88A6-B6AF0CE6C054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dirty="0" smtClean="0"/>
            <a:t> </a:t>
          </a:r>
          <a:r>
            <a:rPr lang="en-US" sz="1200" b="1" dirty="0" smtClean="0"/>
            <a:t>Legal Situation </a:t>
          </a:r>
        </a:p>
        <a:p>
          <a:endParaRPr lang="en-US" sz="1200" dirty="0" smtClean="0"/>
        </a:p>
        <a:p>
          <a:r>
            <a:rPr lang="en-US" sz="1200" dirty="0" smtClean="0"/>
            <a:t>Supportive legislation for Social Firms   since </a:t>
          </a:r>
          <a:r>
            <a:rPr lang="en-US" sz="1200" b="1" dirty="0" smtClean="0"/>
            <a:t>2001  </a:t>
          </a:r>
        </a:p>
        <a:p>
          <a:endParaRPr lang="en-US" sz="1200" dirty="0" smtClean="0"/>
        </a:p>
        <a:p>
          <a:r>
            <a:rPr lang="en-US" sz="1200" dirty="0" smtClean="0"/>
            <a:t> </a:t>
          </a:r>
          <a:r>
            <a:rPr lang="en-US" sz="1200" b="1" dirty="0" smtClean="0"/>
            <a:t>Funding for </a:t>
          </a:r>
        </a:p>
        <a:p>
          <a:r>
            <a:rPr lang="en-US" sz="1200" dirty="0" smtClean="0"/>
            <a:t>New workplaces</a:t>
          </a:r>
        </a:p>
        <a:p>
          <a:r>
            <a:rPr lang="en-US" sz="1200" dirty="0" smtClean="0"/>
            <a:t>Subsidy for wages and trainees </a:t>
          </a:r>
        </a:p>
        <a:p>
          <a:r>
            <a:rPr lang="en-US" sz="1200" dirty="0" smtClean="0"/>
            <a:t>Subsidy for </a:t>
          </a:r>
          <a:r>
            <a:rPr lang="en-US" sz="1200" dirty="0" err="1" smtClean="0"/>
            <a:t>pchychosocial</a:t>
          </a:r>
          <a:r>
            <a:rPr lang="en-US" sz="1200" dirty="0" smtClean="0"/>
            <a:t> support for employees </a:t>
          </a:r>
        </a:p>
        <a:p>
          <a:endParaRPr lang="en-US" sz="1200" dirty="0" smtClean="0"/>
        </a:p>
        <a:p>
          <a:endParaRPr lang="el-GR" sz="1050" dirty="0"/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12AD2F1C-52F5-4382-91BA-C803E6EB925F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National Umbrella Organization</a:t>
          </a:r>
        </a:p>
        <a:p>
          <a:r>
            <a:rPr lang="en-US" sz="1200" b="1" dirty="0" smtClean="0"/>
            <a:t>BAG: </a:t>
          </a:r>
          <a:r>
            <a:rPr lang="en-US" sz="1200" b="0" dirty="0" smtClean="0"/>
            <a:t>representing, advising organizing , lobbying Social Firms since 1987</a:t>
          </a:r>
        </a:p>
        <a:p>
          <a:r>
            <a:rPr lang="en-US" sz="1200" b="1" dirty="0" smtClean="0"/>
            <a:t>FAF: </a:t>
          </a:r>
          <a:r>
            <a:rPr lang="en-US" sz="1200" b="0" dirty="0" smtClean="0"/>
            <a:t>a special advise and </a:t>
          </a:r>
          <a:r>
            <a:rPr lang="en-US" sz="1200" b="0" dirty="0" err="1" smtClean="0"/>
            <a:t>counselling</a:t>
          </a:r>
          <a:r>
            <a:rPr lang="en-US" sz="1200" b="0" dirty="0" smtClean="0"/>
            <a:t> service</a:t>
          </a:r>
          <a:endParaRPr lang="el-GR" sz="1200" b="0" dirty="0"/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1100" b="1" dirty="0" smtClean="0"/>
        </a:p>
        <a:p>
          <a:r>
            <a:rPr lang="en-US" sz="1100" b="1" dirty="0" smtClean="0"/>
            <a:t>The Number of </a:t>
          </a:r>
          <a:r>
            <a:rPr lang="en-US" sz="1200" b="1" dirty="0" smtClean="0"/>
            <a:t>Social</a:t>
          </a:r>
          <a:r>
            <a:rPr lang="en-US" sz="1100" b="1" dirty="0" smtClean="0"/>
            <a:t> Firms and business branches</a:t>
          </a:r>
        </a:p>
        <a:p>
          <a:endParaRPr lang="en-US" sz="1100" b="1" dirty="0" smtClean="0"/>
        </a:p>
        <a:p>
          <a:r>
            <a:rPr lang="en-US" sz="1100" b="1" dirty="0" smtClean="0"/>
            <a:t> 800 </a:t>
          </a:r>
          <a:r>
            <a:rPr lang="en-US" sz="1100" b="0" dirty="0" smtClean="0"/>
            <a:t>Social Firms</a:t>
          </a:r>
        </a:p>
        <a:p>
          <a:r>
            <a:rPr lang="en-US" sz="1100" b="1" dirty="0" smtClean="0"/>
            <a:t>23.000 </a:t>
          </a:r>
          <a:r>
            <a:rPr lang="en-US" sz="1100" b="0" dirty="0" smtClean="0"/>
            <a:t>employees</a:t>
          </a:r>
        </a:p>
        <a:p>
          <a:r>
            <a:rPr lang="en-US" sz="1100" b="1" dirty="0" smtClean="0"/>
            <a:t>50% </a:t>
          </a:r>
          <a:r>
            <a:rPr lang="en-US" sz="1100" b="0" dirty="0" smtClean="0"/>
            <a:t>disabled</a:t>
          </a:r>
        </a:p>
        <a:p>
          <a:r>
            <a:rPr lang="en-US" sz="1100" b="1" dirty="0" smtClean="0"/>
            <a:t>Services: </a:t>
          </a:r>
          <a:r>
            <a:rPr lang="en-US" sz="1100" b="0" dirty="0" smtClean="0"/>
            <a:t>Industrial production, craft, , catering, hotels, restaurants, facility management, electronic data </a:t>
          </a:r>
        </a:p>
        <a:p>
          <a:endParaRPr lang="en-US" sz="1100" b="1" dirty="0" smtClean="0"/>
        </a:p>
        <a:p>
          <a:endParaRPr lang="el-GR" sz="1100" b="1" dirty="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r>
            <a:rPr lang="en-US" sz="1200" b="1" dirty="0" smtClean="0"/>
            <a:t>General situation 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The authorities </a:t>
          </a:r>
          <a:r>
            <a:rPr lang="en-US" sz="1200" b="0" dirty="0" err="1" smtClean="0"/>
            <a:t>realiize</a:t>
          </a:r>
          <a:r>
            <a:rPr lang="en-US" sz="1200" b="0" dirty="0" smtClean="0"/>
            <a:t> that Social Firms are creating new jobs for disabled</a:t>
          </a:r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dirty="0" smtClean="0"/>
            <a:t> </a:t>
          </a:r>
          <a:r>
            <a:rPr lang="en-US" sz="1200" b="1" dirty="0" smtClean="0"/>
            <a:t>Perspectives of Social Firms</a:t>
          </a:r>
        </a:p>
        <a:p>
          <a:r>
            <a:rPr lang="en-US" sz="1200" b="0" dirty="0" smtClean="0"/>
            <a:t>Hope to create 20.000 jobs within the next 10 years in main stream firms and in sheltered workshop organizations</a:t>
          </a:r>
        </a:p>
        <a:p>
          <a:endParaRPr lang="el-GR" sz="1200" b="1" dirty="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BAG</a:t>
          </a:r>
        </a:p>
        <a:p>
          <a:r>
            <a:rPr lang="en-US" sz="1200" b="1" dirty="0" smtClean="0"/>
            <a:t>Website</a:t>
          </a:r>
          <a:r>
            <a:rPr lang="en-US" sz="1200" dirty="0" smtClean="0"/>
            <a:t>: www.bag-if.de</a:t>
          </a:r>
          <a:endParaRPr lang="el-GR" sz="1200" dirty="0"/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sz="900" dirty="0"/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/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ScaleX="132536" custScaleY="121308" custLinFactNeighborX="-2911" custLinFactNeighborY="-90541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9DC3AFC2-FE50-4ACE-A384-DF178049D374}" type="pres">
      <dgm:prSet presAssocID="{6DFA3A1B-C5AA-4F4F-B048-BDDC9FE6C935}" presName="Accen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46902FD-583E-4431-9DC0-9BE739F4308F}" type="pres">
      <dgm:prSet presAssocID="{6DFA3A1B-C5AA-4F4F-B048-BDDC9FE6C935}" presName="Accent" presStyleLbl="bgShp" presStyleIdx="0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EF773DA-4B3C-418D-808B-462CA3C63358}" type="pres">
      <dgm:prSet presAssocID="{6DFA3A1B-C5AA-4F4F-B048-BDDC9FE6C935}" presName="Child1" presStyleLbl="node1" presStyleIdx="0" presStyleCnt="6" custScaleX="106922" custScaleY="112000" custLinFactY="28498" custLinFactNeighborX="-59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18D066-83EB-41EC-ACF3-3E297978DA90}" type="pres">
      <dgm:prSet presAssocID="{12AD2F1C-52F5-4382-91BA-C803E6EB925F}" presName="Accen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8A0B193-2750-4AF5-BB42-F2E809BBA252}" type="pres">
      <dgm:prSet presAssocID="{12AD2F1C-52F5-4382-91BA-C803E6EB925F}" presName="Accent" presStyleLbl="bgShp" presStyleIdx="1" presStyleCnt="6" custLinFactNeighborX="74347" custLinFactNeighborY="-1766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523642A-DA62-44C9-948D-9923ABCDFB49}" type="pres">
      <dgm:prSet presAssocID="{12AD2F1C-52F5-4382-91BA-C803E6EB925F}" presName="Child2" presStyleLbl="node1" presStyleIdx="1" presStyleCnt="6" custScaleX="110073" custScaleY="103001" custLinFactNeighborX="55159" custLinFactNeighborY="-8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933F3C-8FEF-440D-ACC8-C9F4543DA2C2}" type="pres">
      <dgm:prSet presAssocID="{776A610D-9077-439D-B39E-0FD10D9E7C37}" presName="Accent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2683E27-012D-415C-A1D8-289DAA2D8DA1}" type="pres">
      <dgm:prSet presAssocID="{776A610D-9077-439D-B39E-0FD10D9E7C37}" presName="Accent" presStyleLbl="bgShp" presStyleIdx="2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EA24E53-3D5F-4120-8E31-809C7C5BEF51}" type="pres">
      <dgm:prSet presAssocID="{776A610D-9077-439D-B39E-0FD10D9E7C37}" presName="Child3" presStyleLbl="node1" presStyleIdx="2" presStyleCnt="6" custScaleX="142906" custScaleY="141001" custLinFactNeighborX="47352" custLinFactNeighborY="21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D122BD-AC61-42A4-93A6-12F53F4F4CE3}" type="pres">
      <dgm:prSet presAssocID="{8BC59E8C-BC5C-4B58-A4C6-3643AFE53F00}" presName="Accent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300BF56-1B59-4C13-8DB0-FC0D992A138A}" type="pres">
      <dgm:prSet presAssocID="{8BC59E8C-BC5C-4B58-A4C6-3643AFE53F00}" presName="Accent" presStyleLbl="bgShp" presStyleIdx="3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2894BFB-4A01-48A2-BDB5-61C62E7BB069}" type="pres">
      <dgm:prSet presAssocID="{8BC59E8C-BC5C-4B58-A4C6-3643AFE53F00}" presName="Child4" presStyleLbl="node1" presStyleIdx="3" presStyleCnt="6" custScaleX="129440" custScaleY="93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C31E29-7AAA-4E5B-BDD1-A44F2C466FC4}" type="pres">
      <dgm:prSet presAssocID="{3D20699E-F670-4520-925D-46F50B518B90}" presName="Accent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38784C5-3DFC-4F5B-ACEA-8DD4F3D655B3}" type="pres">
      <dgm:prSet presAssocID="{3D20699E-F670-4520-925D-46F50B518B90}" presName="Accent" presStyleLbl="bgShp" presStyleIdx="4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E371FB4-FF1E-45C4-B50B-BA3C2E50377F}" type="pres">
      <dgm:prSet presAssocID="{3D20699E-F670-4520-925D-46F50B518B90}" presName="Child5" presStyleLbl="node1" presStyleIdx="4" presStyleCnt="6" custScaleX="125192" custScaleY="113984" custLinFactNeighborX="-33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43E320-5FCA-48B5-91E8-F201855F1C9B}" type="pres">
      <dgm:prSet presAssocID="{81A7CA1B-9123-4336-B7C7-50DC852E0BA7}" presName="Accent6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87AFB10-AF1E-4FAC-A3B1-7238A7817DAD}" type="pres">
      <dgm:prSet presAssocID="{81A7CA1B-9123-4336-B7C7-50DC852E0BA7}" presName="Accent" presStyleLbl="bgShp" presStyleIdx="5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CB98210-6394-4E3E-9D6B-FB5CE87CC472}" type="pres">
      <dgm:prSet presAssocID="{81A7CA1B-9123-4336-B7C7-50DC852E0BA7}" presName="Child6" presStyleLbl="node1" presStyleIdx="5" presStyleCnt="6" custScaleX="120762" custLinFactNeighborX="-42864" custLinFactNeighborY="-13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058204E-5CCB-482B-BA0E-950DF429F57D}" type="presOf" srcId="{6EFEE3F5-FAF9-42CC-88A6-B6AF0CE6C054}" destId="{762F63E1-AB12-4B76-B7E5-1D48E006DE61}" srcOrd="0" destOrd="0" presId="urn:microsoft.com/office/officeart/2011/layout/HexagonRadial"/>
    <dgm:cxn modelId="{F0C2CD1D-BED1-407C-A911-F067CB5D16C1}" type="presOf" srcId="{8BC59E8C-BC5C-4B58-A4C6-3643AFE53F00}" destId="{C2894BFB-4A01-48A2-BDB5-61C62E7BB069}" srcOrd="0" destOrd="0" presId="urn:microsoft.com/office/officeart/2011/layout/HexagonRadial"/>
    <dgm:cxn modelId="{76D47C0C-15A0-4CD3-BCC0-9A3629A668EB}" type="presOf" srcId="{3D20699E-F670-4520-925D-46F50B518B90}" destId="{DE371FB4-FF1E-45C4-B50B-BA3C2E50377F}" srcOrd="0" destOrd="0" presId="urn:microsoft.com/office/officeart/2011/layout/HexagonRadial"/>
    <dgm:cxn modelId="{970DE6AD-066E-4D02-A665-6DA1BB818236}" type="presOf" srcId="{81A7CA1B-9123-4336-B7C7-50DC852E0BA7}" destId="{0CB98210-6394-4E3E-9D6B-FB5CE87CC472}" srcOrd="0" destOrd="0" presId="urn:microsoft.com/office/officeart/2011/layout/HexagonRadial"/>
    <dgm:cxn modelId="{782644A8-A6D4-4140-90A4-C90314651ED7}" srcId="{6EFEE3F5-FAF9-42CC-88A6-B6AF0CE6C054}" destId="{776A610D-9077-439D-B39E-0FD10D9E7C37}" srcOrd="2" destOrd="0" parTransId="{6D2FF72B-F201-46A9-BF5E-86EFDE90DF47}" sibTransId="{5F2D8D1E-C0E6-48FA-8D18-1416B7103A8F}"/>
    <dgm:cxn modelId="{233553C2-6485-4A8C-8338-195892C6D784}" type="presOf" srcId="{12AD2F1C-52F5-4382-91BA-C803E6EB925F}" destId="{3523642A-DA62-44C9-948D-9923ABCDFB49}" srcOrd="0" destOrd="0" presId="urn:microsoft.com/office/officeart/2011/layout/HexagonRadial"/>
    <dgm:cxn modelId="{45CE58E9-578B-44B7-98B3-38669DC257E4}" type="presOf" srcId="{776A610D-9077-439D-B39E-0FD10D9E7C37}" destId="{FEA24E53-3D5F-4120-8E31-809C7C5BEF51}" srcOrd="0" destOrd="0" presId="urn:microsoft.com/office/officeart/2011/layout/HexagonRadial"/>
    <dgm:cxn modelId="{E652D4F0-A0C7-4EED-9631-AE272651B796}" srcId="{6EFEE3F5-FAF9-42CC-88A6-B6AF0CE6C054}" destId="{12AD2F1C-52F5-4382-91BA-C803E6EB925F}" srcOrd="1" destOrd="0" parTransId="{3B0EAA5A-2901-4A36-A909-58F93F4B4D88}" sibTransId="{3CDDE463-F201-489A-96BE-2277E3D247B8}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A2CED7AC-B62A-4A55-A822-63BED2F0D397}" srcId="{6EFEE3F5-FAF9-42CC-88A6-B6AF0CE6C054}" destId="{8BC59E8C-BC5C-4B58-A4C6-3643AFE53F00}" srcOrd="3" destOrd="0" parTransId="{7E28B3F3-B80D-45AF-ACF8-D432D1205160}" sibTransId="{84FBA7A9-CD08-4D51-964B-49CA400B086E}"/>
    <dgm:cxn modelId="{2DCA97F1-5D83-4654-8C96-8C7BCFF067CD}" srcId="{6EFEE3F5-FAF9-42CC-88A6-B6AF0CE6C054}" destId="{81A7CA1B-9123-4336-B7C7-50DC852E0BA7}" srcOrd="5" destOrd="0" parTransId="{C2C9CD6E-12B0-453D-9AF7-A3B08AC5A953}" sibTransId="{BC2E71AE-AFB2-4BC1-801E-091B58F79DD8}"/>
    <dgm:cxn modelId="{FF53728E-4B8C-4043-BB2F-A89D3B3D4D97}" srcId="{6EFEE3F5-FAF9-42CC-88A6-B6AF0CE6C054}" destId="{6DFA3A1B-C5AA-4F4F-B048-BDDC9FE6C935}" srcOrd="0" destOrd="0" parTransId="{52609A8F-B428-49FF-A84D-BCFF9332E44E}" sibTransId="{D7639425-5C7B-408B-9413-6E0A3722FFC5}"/>
    <dgm:cxn modelId="{F697B54B-2A6C-409B-A786-13B7C228D4A7}" srcId="{6EFEE3F5-FAF9-42CC-88A6-B6AF0CE6C054}" destId="{3D20699E-F670-4520-925D-46F50B518B90}" srcOrd="4" destOrd="0" parTransId="{4769706B-88ED-4E24-A9C8-08A5E833A07C}" sibTransId="{CED856C1-A274-467F-B1EE-5922CBE74A53}"/>
    <dgm:cxn modelId="{35C25BFD-F349-417F-A052-159060F0559D}" type="presOf" srcId="{6DFA3A1B-C5AA-4F4F-B048-BDDC9FE6C935}" destId="{0EF773DA-4B3C-418D-808B-462CA3C63358}" srcOrd="0" destOrd="0" presId="urn:microsoft.com/office/officeart/2011/layout/HexagonRadial"/>
    <dgm:cxn modelId="{1D816771-663C-42D7-9368-3C7E85214EB3}" type="presOf" srcId="{40C4385B-5EB0-4C41-8E2A-6446BB6BC851}" destId="{16A46047-F225-4E46-A0B8-AAD2596D0673}" srcOrd="0" destOrd="0" presId="urn:microsoft.com/office/officeart/2011/layout/HexagonRadial"/>
    <dgm:cxn modelId="{0E35BC51-F8BD-4298-9079-0AAB15F0C1B4}" type="presParOf" srcId="{16A46047-F225-4E46-A0B8-AAD2596D0673}" destId="{762F63E1-AB12-4B76-B7E5-1D48E006DE61}" srcOrd="0" destOrd="0" presId="urn:microsoft.com/office/officeart/2011/layout/HexagonRadial"/>
    <dgm:cxn modelId="{5CAB379E-5432-4120-B6DD-8AC8E511791A}" type="presParOf" srcId="{16A46047-F225-4E46-A0B8-AAD2596D0673}" destId="{9DC3AFC2-FE50-4ACE-A384-DF178049D374}" srcOrd="1" destOrd="0" presId="urn:microsoft.com/office/officeart/2011/layout/HexagonRadial"/>
    <dgm:cxn modelId="{363304FB-D611-4850-BBD9-A2FB65005FBB}" type="presParOf" srcId="{9DC3AFC2-FE50-4ACE-A384-DF178049D374}" destId="{E46902FD-583E-4431-9DC0-9BE739F4308F}" srcOrd="0" destOrd="0" presId="urn:microsoft.com/office/officeart/2011/layout/HexagonRadial"/>
    <dgm:cxn modelId="{D84878C8-34ED-4DCE-8625-63EB3B4BFAE2}" type="presParOf" srcId="{16A46047-F225-4E46-A0B8-AAD2596D0673}" destId="{0EF773DA-4B3C-418D-808B-462CA3C63358}" srcOrd="2" destOrd="0" presId="urn:microsoft.com/office/officeart/2011/layout/HexagonRadial"/>
    <dgm:cxn modelId="{77F4D5B8-D0AD-49CD-8642-0A4F270E2565}" type="presParOf" srcId="{16A46047-F225-4E46-A0B8-AAD2596D0673}" destId="{BC18D066-83EB-41EC-ACF3-3E297978DA90}" srcOrd="3" destOrd="0" presId="urn:microsoft.com/office/officeart/2011/layout/HexagonRadial"/>
    <dgm:cxn modelId="{CBA0BD89-429A-4FE4-B9BF-181EB4AE23A9}" type="presParOf" srcId="{BC18D066-83EB-41EC-ACF3-3E297978DA90}" destId="{98A0B193-2750-4AF5-BB42-F2E809BBA252}" srcOrd="0" destOrd="0" presId="urn:microsoft.com/office/officeart/2011/layout/HexagonRadial"/>
    <dgm:cxn modelId="{94626265-C1C3-487C-AD7A-FF60F6CDD310}" type="presParOf" srcId="{16A46047-F225-4E46-A0B8-AAD2596D0673}" destId="{3523642A-DA62-44C9-948D-9923ABCDFB49}" srcOrd="4" destOrd="0" presId="urn:microsoft.com/office/officeart/2011/layout/HexagonRadial"/>
    <dgm:cxn modelId="{919C2B3C-BD81-4CE7-9DDD-1FAE3A1A6C0A}" type="presParOf" srcId="{16A46047-F225-4E46-A0B8-AAD2596D0673}" destId="{46933F3C-8FEF-440D-ACC8-C9F4543DA2C2}" srcOrd="5" destOrd="0" presId="urn:microsoft.com/office/officeart/2011/layout/HexagonRadial"/>
    <dgm:cxn modelId="{85F2C84B-556B-4392-BB05-6EE6B4DBD785}" type="presParOf" srcId="{46933F3C-8FEF-440D-ACC8-C9F4543DA2C2}" destId="{32683E27-012D-415C-A1D8-289DAA2D8DA1}" srcOrd="0" destOrd="0" presId="urn:microsoft.com/office/officeart/2011/layout/HexagonRadial"/>
    <dgm:cxn modelId="{675BD6FB-2FB5-45F8-933F-636BDD499452}" type="presParOf" srcId="{16A46047-F225-4E46-A0B8-AAD2596D0673}" destId="{FEA24E53-3D5F-4120-8E31-809C7C5BEF51}" srcOrd="6" destOrd="0" presId="urn:microsoft.com/office/officeart/2011/layout/HexagonRadial"/>
    <dgm:cxn modelId="{0F77C085-205F-4D83-AAFA-E36C6579BE8E}" type="presParOf" srcId="{16A46047-F225-4E46-A0B8-AAD2596D0673}" destId="{0ED122BD-AC61-42A4-93A6-12F53F4F4CE3}" srcOrd="7" destOrd="0" presId="urn:microsoft.com/office/officeart/2011/layout/HexagonRadial"/>
    <dgm:cxn modelId="{11AF106D-FD9A-4310-A5F5-6276D3977C72}" type="presParOf" srcId="{0ED122BD-AC61-42A4-93A6-12F53F4F4CE3}" destId="{6300BF56-1B59-4C13-8DB0-FC0D992A138A}" srcOrd="0" destOrd="0" presId="urn:microsoft.com/office/officeart/2011/layout/HexagonRadial"/>
    <dgm:cxn modelId="{51FB2554-454E-4443-B707-6EC5CCE8D2BA}" type="presParOf" srcId="{16A46047-F225-4E46-A0B8-AAD2596D0673}" destId="{C2894BFB-4A01-48A2-BDB5-61C62E7BB069}" srcOrd="8" destOrd="0" presId="urn:microsoft.com/office/officeart/2011/layout/HexagonRadial"/>
    <dgm:cxn modelId="{A302ED87-88FE-4374-98C2-E87C4A73DA02}" type="presParOf" srcId="{16A46047-F225-4E46-A0B8-AAD2596D0673}" destId="{03C31E29-7AAA-4E5B-BDD1-A44F2C466FC4}" srcOrd="9" destOrd="0" presId="urn:microsoft.com/office/officeart/2011/layout/HexagonRadial"/>
    <dgm:cxn modelId="{A23D018C-988B-476A-8945-CDA152F7B876}" type="presParOf" srcId="{03C31E29-7AAA-4E5B-BDD1-A44F2C466FC4}" destId="{738784C5-3DFC-4F5B-ACEA-8DD4F3D655B3}" srcOrd="0" destOrd="0" presId="urn:microsoft.com/office/officeart/2011/layout/HexagonRadial"/>
    <dgm:cxn modelId="{44B754D3-57D5-490C-8DAB-66C58A1902AF}" type="presParOf" srcId="{16A46047-F225-4E46-A0B8-AAD2596D0673}" destId="{DE371FB4-FF1E-45C4-B50B-BA3C2E50377F}" srcOrd="10" destOrd="0" presId="urn:microsoft.com/office/officeart/2011/layout/HexagonRadial"/>
    <dgm:cxn modelId="{F73AB5F3-48CF-4C1D-8533-9583DC1BE9F2}" type="presParOf" srcId="{16A46047-F225-4E46-A0B8-AAD2596D0673}" destId="{E243E320-5FCA-48B5-91E8-F201855F1C9B}" srcOrd="11" destOrd="0" presId="urn:microsoft.com/office/officeart/2011/layout/HexagonRadial"/>
    <dgm:cxn modelId="{7ADD0954-0EF0-4D29-929E-F62F6969DE39}" type="presParOf" srcId="{E243E320-5FCA-48B5-91E8-F201855F1C9B}" destId="{387AFB10-AF1E-4FAC-A3B1-7238A7817DAD}" srcOrd="0" destOrd="0" presId="urn:microsoft.com/office/officeart/2011/layout/HexagonRadial"/>
    <dgm:cxn modelId="{93278DC7-0D05-43F3-B4F1-9D8E92F7FB14}" type="presParOf" srcId="{16A46047-F225-4E46-A0B8-AAD2596D0673}" destId="{0CB98210-6394-4E3E-9D6B-FB5CE87CC47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sz="900" dirty="0"/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/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66653BF2-B484-405C-A918-AB5F8D40A30E}" type="pres">
      <dgm:prSet presAssocID="{6DFA3A1B-C5AA-4F4F-B048-BDDC9FE6C935}" presName="Parent" presStyleLbl="node0" presStyleIdx="0" presStyleCnt="1" custScaleX="87449" custScaleY="97803" custLinFactNeighborX="-950" custLinFactNeighborY="-1098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</dgm:ptLst>
  <dgm:cxnLst>
    <dgm:cxn modelId="{FF53728E-4B8C-4043-BB2F-A89D3B3D4D97}" srcId="{40C4385B-5EB0-4C41-8E2A-6446BB6BC851}" destId="{6DFA3A1B-C5AA-4F4F-B048-BDDC9FE6C935}" srcOrd="0" destOrd="0" parTransId="{52609A8F-B428-49FF-A84D-BCFF9332E44E}" sibTransId="{D7639425-5C7B-408B-9413-6E0A3722FFC5}"/>
    <dgm:cxn modelId="{2BAB4C3A-9150-4F9A-B6F0-85F4CE656F85}" type="presOf" srcId="{40C4385B-5EB0-4C41-8E2A-6446BB6BC851}" destId="{16A46047-F225-4E46-A0B8-AAD2596D0673}" srcOrd="0" destOrd="0" presId="urn:microsoft.com/office/officeart/2011/layout/HexagonRadial"/>
    <dgm:cxn modelId="{BEF0F284-8D3A-4617-B661-1B8D1418D4FF}" type="presOf" srcId="{6DFA3A1B-C5AA-4F4F-B048-BDDC9FE6C935}" destId="{66653BF2-B484-405C-A918-AB5F8D40A30E}" srcOrd="0" destOrd="0" presId="urn:microsoft.com/office/officeart/2011/layout/HexagonRadial"/>
    <dgm:cxn modelId="{C29398B7-BB64-44CB-8490-0390E72CF438}" type="presParOf" srcId="{16A46047-F225-4E46-A0B8-AAD2596D0673}" destId="{66653BF2-B484-405C-A918-AB5F8D40A30E}" srcOrd="0" destOrd="0" presId="urn:microsoft.com/office/officeart/2011/layout/HexagonRadial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6EFEE3F5-FAF9-42CC-88A6-B6AF0CE6C054}">
      <dgm:prSet phldrT="[Κείμενο]" custT="1"/>
      <dgm:spPr>
        <a:solidFill>
          <a:srgbClr val="00B0F0"/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endParaRPr lang="en-US" sz="1200" b="1" dirty="0" smtClean="0"/>
        </a:p>
        <a:p>
          <a:pPr>
            <a:lnSpc>
              <a:spcPct val="150000"/>
            </a:lnSpc>
          </a:pPr>
          <a:r>
            <a:rPr lang="en-US" sz="1200" b="1" dirty="0" smtClean="0"/>
            <a:t>Legal Situation </a:t>
          </a:r>
          <a:endParaRPr lang="en-US" sz="1200" dirty="0" smtClean="0"/>
        </a:p>
        <a:p>
          <a:pPr>
            <a:lnSpc>
              <a:spcPct val="150000"/>
            </a:lnSpc>
          </a:pPr>
          <a:r>
            <a:rPr lang="en-US" sz="1200" b="1" dirty="0" smtClean="0"/>
            <a:t>1999</a:t>
          </a:r>
          <a:r>
            <a:rPr lang="en-US" sz="1200" dirty="0" smtClean="0"/>
            <a:t>: Social Cooperatives of Limited Liability- KOISPE- especially </a:t>
          </a:r>
          <a:r>
            <a:rPr lang="en-US" sz="1200" b="1" dirty="0" smtClean="0"/>
            <a:t>for disabled with mental health</a:t>
          </a:r>
          <a:r>
            <a:rPr lang="en-US" sz="1200" dirty="0" smtClean="0"/>
            <a:t> problems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No special Funding</a:t>
          </a:r>
        </a:p>
        <a:p>
          <a:pPr>
            <a:lnSpc>
              <a:spcPct val="90000"/>
            </a:lnSpc>
          </a:pPr>
          <a:endParaRPr lang="en-US" sz="1200" dirty="0" smtClean="0"/>
        </a:p>
        <a:p>
          <a:pPr>
            <a:lnSpc>
              <a:spcPct val="90000"/>
            </a:lnSpc>
          </a:pPr>
          <a:endParaRPr lang="el-GR" sz="1050" dirty="0"/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12AD2F1C-52F5-4382-91BA-C803E6EB925F}">
      <dgm:prSet phldrT="[Κείμενο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/>
            <a:t>National Umbrella Organization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2010: PEPSAEE </a:t>
          </a:r>
          <a:r>
            <a:rPr lang="en-US" sz="1200" b="0" dirty="0" smtClean="0"/>
            <a:t>(NGO) worked for establishment of a Federation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2011: POKOISPE</a:t>
          </a:r>
          <a:r>
            <a:rPr lang="en-US" sz="1200" b="0" dirty="0" smtClean="0"/>
            <a:t>-The </a:t>
          </a:r>
          <a:r>
            <a:rPr lang="en-US" sz="1200" b="0" dirty="0" err="1" smtClean="0"/>
            <a:t>Panhellenic</a:t>
          </a:r>
          <a:r>
            <a:rPr lang="en-US" sz="1200" b="0" dirty="0" smtClean="0"/>
            <a:t> Federation with the support of the Ministry of Health</a:t>
          </a:r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endParaRPr lang="en-US" sz="1100" b="1" dirty="0" smtClean="0"/>
        </a:p>
        <a:p>
          <a:pPr>
            <a:lnSpc>
              <a:spcPct val="90000"/>
            </a:lnSpc>
          </a:pPr>
          <a:endParaRPr lang="en-US" sz="1100" b="1" dirty="0" smtClean="0"/>
        </a:p>
        <a:p>
          <a:pPr>
            <a:lnSpc>
              <a:spcPct val="150000"/>
            </a:lnSpc>
          </a:pPr>
          <a:r>
            <a:rPr lang="en-US" sz="1100" b="1" dirty="0" smtClean="0"/>
            <a:t>The Number of </a:t>
          </a:r>
          <a:r>
            <a:rPr lang="en-US" sz="1200" b="1" dirty="0" smtClean="0"/>
            <a:t>Social</a:t>
          </a:r>
          <a:r>
            <a:rPr lang="en-US" sz="1100" b="1" dirty="0" smtClean="0"/>
            <a:t> Firms and business branches</a:t>
          </a:r>
        </a:p>
        <a:p>
          <a:pPr>
            <a:lnSpc>
              <a:spcPct val="150000"/>
            </a:lnSpc>
          </a:pPr>
          <a:endParaRPr lang="en-US" sz="1100" b="1" dirty="0" smtClean="0"/>
        </a:p>
        <a:p>
          <a:pPr>
            <a:lnSpc>
              <a:spcPct val="150000"/>
            </a:lnSpc>
          </a:pPr>
          <a:r>
            <a:rPr lang="en-US" sz="1100" b="1" dirty="0" smtClean="0"/>
            <a:t> 23 KOISPE </a:t>
          </a:r>
          <a:r>
            <a:rPr lang="en-US" sz="1100" b="0" dirty="0" smtClean="0"/>
            <a:t>with 2240 members , </a:t>
          </a:r>
          <a:r>
            <a:rPr lang="en-US" sz="1100" b="1" dirty="0" smtClean="0"/>
            <a:t>1203 </a:t>
          </a:r>
          <a:r>
            <a:rPr lang="en-US" sz="1100" b="0" dirty="0" smtClean="0"/>
            <a:t>disabled with psychosocial problems</a:t>
          </a:r>
        </a:p>
        <a:p>
          <a:pPr>
            <a:lnSpc>
              <a:spcPct val="150000"/>
            </a:lnSpc>
          </a:pPr>
          <a:r>
            <a:rPr lang="en-US" sz="1100" b="1" dirty="0" smtClean="0"/>
            <a:t>Services: </a:t>
          </a:r>
          <a:r>
            <a:rPr lang="en-US" sz="1100" b="0" dirty="0" smtClean="0"/>
            <a:t>Cleaning services</a:t>
          </a:r>
          <a:r>
            <a:rPr lang="en-US" sz="1100" b="1" dirty="0" smtClean="0"/>
            <a:t>, </a:t>
          </a:r>
          <a:r>
            <a:rPr lang="en-US" sz="1100" b="0" dirty="0" smtClean="0"/>
            <a:t>Restaurants, catering, trade</a:t>
          </a:r>
        </a:p>
        <a:p>
          <a:pPr>
            <a:lnSpc>
              <a:spcPct val="90000"/>
            </a:lnSpc>
          </a:pPr>
          <a:endParaRPr lang="en-US" sz="1100" b="1" dirty="0" smtClean="0"/>
        </a:p>
        <a:p>
          <a:pPr>
            <a:lnSpc>
              <a:spcPct val="90000"/>
            </a:lnSpc>
          </a:pPr>
          <a:endParaRPr lang="el-GR" sz="1100" b="1" dirty="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dirty="0" smtClean="0"/>
            <a:t> </a:t>
          </a:r>
          <a:r>
            <a:rPr lang="en-US" sz="1200" b="1" dirty="0" smtClean="0"/>
            <a:t>General situation </a:t>
          </a:r>
        </a:p>
        <a:p>
          <a:pPr>
            <a:lnSpc>
              <a:spcPct val="150000"/>
            </a:lnSpc>
          </a:pPr>
          <a:r>
            <a:rPr lang="en-US" sz="1200" b="1" dirty="0" err="1" smtClean="0"/>
            <a:t>Koispe</a:t>
          </a:r>
          <a:r>
            <a:rPr lang="en-US" sz="1200" b="1" dirty="0" smtClean="0"/>
            <a:t>: </a:t>
          </a:r>
          <a:r>
            <a:rPr lang="en-US" sz="1200" b="0" dirty="0" smtClean="0"/>
            <a:t>a n effective  tool for work integration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Social  economy is identified as a priority for the Structural Funds in the 2014-20 period</a:t>
          </a:r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r>
            <a:rPr lang="en-US" sz="1200" dirty="0" smtClean="0"/>
            <a:t> </a:t>
          </a:r>
          <a:r>
            <a:rPr lang="en-US" sz="1200" b="1" dirty="0" smtClean="0"/>
            <a:t>Perspectives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In times of a deep economic-political-social crisis Social cooperatives are challenged in an environment enhancing social economy</a:t>
          </a:r>
        </a:p>
        <a:p>
          <a:pPr>
            <a:lnSpc>
              <a:spcPct val="90000"/>
            </a:lnSpc>
          </a:pPr>
          <a:endParaRPr lang="el-GR" sz="1200" b="1" dirty="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0" dirty="0" err="1" smtClean="0"/>
            <a:t>Panhellenic</a:t>
          </a:r>
          <a:r>
            <a:rPr lang="en-US" sz="1200" b="0" dirty="0" smtClean="0"/>
            <a:t> Federation of Social Cooperatives Ltd </a:t>
          </a:r>
          <a:r>
            <a:rPr lang="en-US" sz="1200" b="1" dirty="0" smtClean="0"/>
            <a:t>(POKOISPE)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Website</a:t>
          </a:r>
          <a:r>
            <a:rPr lang="en-US" sz="1200" dirty="0" smtClean="0"/>
            <a:t>: www.pokoispe.gr</a:t>
          </a:r>
          <a:endParaRPr lang="el-GR" sz="1200" dirty="0"/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sz="900" dirty="0"/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/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ScaleX="102439" custScaleY="84320" custLinFactY="-7136" custLinFactNeighborX="-1517" custLinFactNeighborY="-100000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9DC3AFC2-FE50-4ACE-A384-DF178049D374}" type="pres">
      <dgm:prSet presAssocID="{6DFA3A1B-C5AA-4F4F-B048-BDDC9FE6C935}" presName="Accen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E46902FD-583E-4431-9DC0-9BE739F4308F}" type="pres">
      <dgm:prSet presAssocID="{6DFA3A1B-C5AA-4F4F-B048-BDDC9FE6C935}" presName="Accent" presStyleLbl="bgShp" presStyleIdx="0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0EF773DA-4B3C-418D-808B-462CA3C63358}" type="pres">
      <dgm:prSet presAssocID="{6DFA3A1B-C5AA-4F4F-B048-BDDC9FE6C935}" presName="Child1" presStyleLbl="node1" presStyleIdx="0" presStyleCnt="6" custScaleX="162993" custScaleY="156997" custLinFactY="28498" custLinFactNeighborX="-59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18D066-83EB-41EC-ACF3-3E297978DA90}" type="pres">
      <dgm:prSet presAssocID="{12AD2F1C-52F5-4382-91BA-C803E6EB925F}" presName="Accen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98A0B193-2750-4AF5-BB42-F2E809BBA252}" type="pres">
      <dgm:prSet presAssocID="{12AD2F1C-52F5-4382-91BA-C803E6EB925F}" presName="Accent" presStyleLbl="bgShp" presStyleIdx="1" presStyleCnt="6" custLinFactNeighborX="74347" custLinFactNeighborY="-1766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3523642A-DA62-44C9-948D-9923ABCDFB49}" type="pres">
      <dgm:prSet presAssocID="{12AD2F1C-52F5-4382-91BA-C803E6EB925F}" presName="Child2" presStyleLbl="node1" presStyleIdx="1" presStyleCnt="6" custScaleX="137131" custScaleY="129268" custLinFactNeighborX="46026" custLinFactNeighborY="-3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933F3C-8FEF-440D-ACC8-C9F4543DA2C2}" type="pres">
      <dgm:prSet presAssocID="{776A610D-9077-439D-B39E-0FD10D9E7C37}" presName="Accent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32683E27-012D-415C-A1D8-289DAA2D8DA1}" type="pres">
      <dgm:prSet presAssocID="{776A610D-9077-439D-B39E-0FD10D9E7C37}" presName="Accent" presStyleLbl="bgShp" presStyleIdx="2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FEA24E53-3D5F-4120-8E31-809C7C5BEF51}" type="pres">
      <dgm:prSet presAssocID="{776A610D-9077-439D-B39E-0FD10D9E7C37}" presName="Child3" presStyleLbl="node1" presStyleIdx="2" presStyleCnt="6" custScaleX="138425" custScaleY="140498" custLinFactNeighborX="36727" custLinFactNeighborY="314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D122BD-AC61-42A4-93A6-12F53F4F4CE3}" type="pres">
      <dgm:prSet presAssocID="{8BC59E8C-BC5C-4B58-A4C6-3643AFE53F00}" presName="Accent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6300BF56-1B59-4C13-8DB0-FC0D992A138A}" type="pres">
      <dgm:prSet presAssocID="{8BC59E8C-BC5C-4B58-A4C6-3643AFE53F00}" presName="Accent" presStyleLbl="bgShp" presStyleIdx="3" presStyleCnt="6" custLinFactNeighborX="8648" custLinFactNeighborY="5487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C2894BFB-4A01-48A2-BDB5-61C62E7BB069}" type="pres">
      <dgm:prSet presAssocID="{8BC59E8C-BC5C-4B58-A4C6-3643AFE53F00}" presName="Child4" presStyleLbl="node1" presStyleIdx="3" presStyleCnt="6" custScaleX="136254" custScaleY="115497" custLinFactNeighborX="-58422" custLinFactNeighborY="-96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C31E29-7AAA-4E5B-BDD1-A44F2C466FC4}" type="pres">
      <dgm:prSet presAssocID="{3D20699E-F670-4520-925D-46F50B518B90}" presName="Accent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738784C5-3DFC-4F5B-ACEA-8DD4F3D655B3}" type="pres">
      <dgm:prSet presAssocID="{3D20699E-F670-4520-925D-46F50B518B90}" presName="Accent" presStyleLbl="bgShp" presStyleIdx="4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DE371FB4-FF1E-45C4-B50B-BA3C2E50377F}" type="pres">
      <dgm:prSet presAssocID="{3D20699E-F670-4520-925D-46F50B518B90}" presName="Child5" presStyleLbl="node1" presStyleIdx="4" presStyleCnt="6" custScaleX="128389" custScaleY="118747" custLinFactNeighborX="-37093" custLinFactNeighborY="-482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43E320-5FCA-48B5-91E8-F201855F1C9B}" type="pres">
      <dgm:prSet presAssocID="{81A7CA1B-9123-4336-B7C7-50DC852E0BA7}" presName="Accent6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387AFB10-AF1E-4FAC-A3B1-7238A7817DAD}" type="pres">
      <dgm:prSet presAssocID="{81A7CA1B-9123-4336-B7C7-50DC852E0BA7}" presName="Accent" presStyleLbl="bgShp" presStyleIdx="5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0CB98210-6394-4E3E-9D6B-FB5CE87CC472}" type="pres">
      <dgm:prSet presAssocID="{81A7CA1B-9123-4336-B7C7-50DC852E0BA7}" presName="Child6" presStyleLbl="node1" presStyleIdx="5" presStyleCnt="6" custScaleX="113304" custScaleY="85526" custLinFactNeighborX="-40907" custLinFactNeighborY="-44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CA97F1-5D83-4654-8C96-8C7BCFF067CD}" srcId="{6EFEE3F5-FAF9-42CC-88A6-B6AF0CE6C054}" destId="{81A7CA1B-9123-4336-B7C7-50DC852E0BA7}" srcOrd="5" destOrd="0" parTransId="{C2C9CD6E-12B0-453D-9AF7-A3B08AC5A953}" sibTransId="{BC2E71AE-AFB2-4BC1-801E-091B58F79DD8}"/>
    <dgm:cxn modelId="{A2CED7AC-B62A-4A55-A822-63BED2F0D397}" srcId="{6EFEE3F5-FAF9-42CC-88A6-B6AF0CE6C054}" destId="{8BC59E8C-BC5C-4B58-A4C6-3643AFE53F00}" srcOrd="3" destOrd="0" parTransId="{7E28B3F3-B80D-45AF-ACF8-D432D1205160}" sibTransId="{84FBA7A9-CD08-4D51-964B-49CA400B086E}"/>
    <dgm:cxn modelId="{AA5F27FA-F844-4266-B848-3E0FBBBE0D2B}" type="presOf" srcId="{40C4385B-5EB0-4C41-8E2A-6446BB6BC851}" destId="{16A46047-F225-4E46-A0B8-AAD2596D0673}" srcOrd="0" destOrd="0" presId="urn:microsoft.com/office/officeart/2011/layout/HexagonRadial"/>
    <dgm:cxn modelId="{FF53728E-4B8C-4043-BB2F-A89D3B3D4D97}" srcId="{6EFEE3F5-FAF9-42CC-88A6-B6AF0CE6C054}" destId="{6DFA3A1B-C5AA-4F4F-B048-BDDC9FE6C935}" srcOrd="0" destOrd="0" parTransId="{52609A8F-B428-49FF-A84D-BCFF9332E44E}" sibTransId="{D7639425-5C7B-408B-9413-6E0A3722FFC5}"/>
    <dgm:cxn modelId="{DC9D4B5E-28C1-4D27-BEAA-3180E4C75D1D}" type="presOf" srcId="{6DFA3A1B-C5AA-4F4F-B048-BDDC9FE6C935}" destId="{0EF773DA-4B3C-418D-808B-462CA3C63358}" srcOrd="0" destOrd="0" presId="urn:microsoft.com/office/officeart/2011/layout/HexagonRadial"/>
    <dgm:cxn modelId="{9667F762-D9AC-4C44-AAD3-FF30CE69C922}" type="presOf" srcId="{6EFEE3F5-FAF9-42CC-88A6-B6AF0CE6C054}" destId="{762F63E1-AB12-4B76-B7E5-1D48E006DE61}" srcOrd="0" destOrd="0" presId="urn:microsoft.com/office/officeart/2011/layout/HexagonRadial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E652D4F0-A0C7-4EED-9631-AE272651B796}" srcId="{6EFEE3F5-FAF9-42CC-88A6-B6AF0CE6C054}" destId="{12AD2F1C-52F5-4382-91BA-C803E6EB925F}" srcOrd="1" destOrd="0" parTransId="{3B0EAA5A-2901-4A36-A909-58F93F4B4D88}" sibTransId="{3CDDE463-F201-489A-96BE-2277E3D247B8}"/>
    <dgm:cxn modelId="{8F781E94-A600-438C-BBA0-F25C34A965E8}" type="presOf" srcId="{8BC59E8C-BC5C-4B58-A4C6-3643AFE53F00}" destId="{C2894BFB-4A01-48A2-BDB5-61C62E7BB069}" srcOrd="0" destOrd="0" presId="urn:microsoft.com/office/officeart/2011/layout/HexagonRadial"/>
    <dgm:cxn modelId="{F697B54B-2A6C-409B-A786-13B7C228D4A7}" srcId="{6EFEE3F5-FAF9-42CC-88A6-B6AF0CE6C054}" destId="{3D20699E-F670-4520-925D-46F50B518B90}" srcOrd="4" destOrd="0" parTransId="{4769706B-88ED-4E24-A9C8-08A5E833A07C}" sibTransId="{CED856C1-A274-467F-B1EE-5922CBE74A53}"/>
    <dgm:cxn modelId="{66EB9C85-14C4-413B-B7FA-3B0762E3EFC8}" type="presOf" srcId="{3D20699E-F670-4520-925D-46F50B518B90}" destId="{DE371FB4-FF1E-45C4-B50B-BA3C2E50377F}" srcOrd="0" destOrd="0" presId="urn:microsoft.com/office/officeart/2011/layout/HexagonRadial"/>
    <dgm:cxn modelId="{4F954C05-BFB0-4F78-A837-97060C6AD47F}" type="presOf" srcId="{12AD2F1C-52F5-4382-91BA-C803E6EB925F}" destId="{3523642A-DA62-44C9-948D-9923ABCDFB49}" srcOrd="0" destOrd="0" presId="urn:microsoft.com/office/officeart/2011/layout/HexagonRadial"/>
    <dgm:cxn modelId="{32648B0A-1302-4537-A0EE-0BF7D95A0B58}" type="presOf" srcId="{776A610D-9077-439D-B39E-0FD10D9E7C37}" destId="{FEA24E53-3D5F-4120-8E31-809C7C5BEF51}" srcOrd="0" destOrd="0" presId="urn:microsoft.com/office/officeart/2011/layout/HexagonRadial"/>
    <dgm:cxn modelId="{42D5DC43-25EB-48AF-A41A-14C85C1759FE}" type="presOf" srcId="{81A7CA1B-9123-4336-B7C7-50DC852E0BA7}" destId="{0CB98210-6394-4E3E-9D6B-FB5CE87CC472}" srcOrd="0" destOrd="0" presId="urn:microsoft.com/office/officeart/2011/layout/HexagonRadial"/>
    <dgm:cxn modelId="{782644A8-A6D4-4140-90A4-C90314651ED7}" srcId="{6EFEE3F5-FAF9-42CC-88A6-B6AF0CE6C054}" destId="{776A610D-9077-439D-B39E-0FD10D9E7C37}" srcOrd="2" destOrd="0" parTransId="{6D2FF72B-F201-46A9-BF5E-86EFDE90DF47}" sibTransId="{5F2D8D1E-C0E6-48FA-8D18-1416B7103A8F}"/>
    <dgm:cxn modelId="{81854409-3A83-4F6C-BB1D-AE4CD66D33A5}" type="presParOf" srcId="{16A46047-F225-4E46-A0B8-AAD2596D0673}" destId="{762F63E1-AB12-4B76-B7E5-1D48E006DE61}" srcOrd="0" destOrd="0" presId="urn:microsoft.com/office/officeart/2011/layout/HexagonRadial"/>
    <dgm:cxn modelId="{B5CE63B8-8258-4111-B360-5413928B95DD}" type="presParOf" srcId="{16A46047-F225-4E46-A0B8-AAD2596D0673}" destId="{9DC3AFC2-FE50-4ACE-A384-DF178049D374}" srcOrd="1" destOrd="0" presId="urn:microsoft.com/office/officeart/2011/layout/HexagonRadial"/>
    <dgm:cxn modelId="{290EB9FC-F7E7-4673-8EFA-94E303EFD0BD}" type="presParOf" srcId="{9DC3AFC2-FE50-4ACE-A384-DF178049D374}" destId="{E46902FD-583E-4431-9DC0-9BE739F4308F}" srcOrd="0" destOrd="0" presId="urn:microsoft.com/office/officeart/2011/layout/HexagonRadial"/>
    <dgm:cxn modelId="{629B8381-A3F7-49F6-9B05-E71BFA0F509F}" type="presParOf" srcId="{16A46047-F225-4E46-A0B8-AAD2596D0673}" destId="{0EF773DA-4B3C-418D-808B-462CA3C63358}" srcOrd="2" destOrd="0" presId="urn:microsoft.com/office/officeart/2011/layout/HexagonRadial"/>
    <dgm:cxn modelId="{B79FCB60-1431-4B63-A516-9D766A4BECFA}" type="presParOf" srcId="{16A46047-F225-4E46-A0B8-AAD2596D0673}" destId="{BC18D066-83EB-41EC-ACF3-3E297978DA90}" srcOrd="3" destOrd="0" presId="urn:microsoft.com/office/officeart/2011/layout/HexagonRadial"/>
    <dgm:cxn modelId="{48BCAC3A-E588-407C-9431-9EDCEBAF7D29}" type="presParOf" srcId="{BC18D066-83EB-41EC-ACF3-3E297978DA90}" destId="{98A0B193-2750-4AF5-BB42-F2E809BBA252}" srcOrd="0" destOrd="0" presId="urn:microsoft.com/office/officeart/2011/layout/HexagonRadial"/>
    <dgm:cxn modelId="{B176D927-D2C4-4005-AE4D-26A39077EC8A}" type="presParOf" srcId="{16A46047-F225-4E46-A0B8-AAD2596D0673}" destId="{3523642A-DA62-44C9-948D-9923ABCDFB49}" srcOrd="4" destOrd="0" presId="urn:microsoft.com/office/officeart/2011/layout/HexagonRadial"/>
    <dgm:cxn modelId="{55940C05-980A-4F43-97A8-F493FE711F54}" type="presParOf" srcId="{16A46047-F225-4E46-A0B8-AAD2596D0673}" destId="{46933F3C-8FEF-440D-ACC8-C9F4543DA2C2}" srcOrd="5" destOrd="0" presId="urn:microsoft.com/office/officeart/2011/layout/HexagonRadial"/>
    <dgm:cxn modelId="{138D1BA3-FCBE-4EFC-B1CE-1D09A5F67559}" type="presParOf" srcId="{46933F3C-8FEF-440D-ACC8-C9F4543DA2C2}" destId="{32683E27-012D-415C-A1D8-289DAA2D8DA1}" srcOrd="0" destOrd="0" presId="urn:microsoft.com/office/officeart/2011/layout/HexagonRadial"/>
    <dgm:cxn modelId="{60D85C66-81D5-4CBA-AE98-B49BFCC28BA1}" type="presParOf" srcId="{16A46047-F225-4E46-A0B8-AAD2596D0673}" destId="{FEA24E53-3D5F-4120-8E31-809C7C5BEF51}" srcOrd="6" destOrd="0" presId="urn:microsoft.com/office/officeart/2011/layout/HexagonRadial"/>
    <dgm:cxn modelId="{81F0571B-2D7C-41EF-A3B1-022C462B93BD}" type="presParOf" srcId="{16A46047-F225-4E46-A0B8-AAD2596D0673}" destId="{0ED122BD-AC61-42A4-93A6-12F53F4F4CE3}" srcOrd="7" destOrd="0" presId="urn:microsoft.com/office/officeart/2011/layout/HexagonRadial"/>
    <dgm:cxn modelId="{81C192C9-444F-46A6-BD7E-77F43A8B6B63}" type="presParOf" srcId="{0ED122BD-AC61-42A4-93A6-12F53F4F4CE3}" destId="{6300BF56-1B59-4C13-8DB0-FC0D992A138A}" srcOrd="0" destOrd="0" presId="urn:microsoft.com/office/officeart/2011/layout/HexagonRadial"/>
    <dgm:cxn modelId="{4DA92402-1398-4B6A-AC1B-F5AC7EBC3FC6}" type="presParOf" srcId="{16A46047-F225-4E46-A0B8-AAD2596D0673}" destId="{C2894BFB-4A01-48A2-BDB5-61C62E7BB069}" srcOrd="8" destOrd="0" presId="urn:microsoft.com/office/officeart/2011/layout/HexagonRadial"/>
    <dgm:cxn modelId="{A1D35CA6-2421-4914-A6BA-E058A6644CF9}" type="presParOf" srcId="{16A46047-F225-4E46-A0B8-AAD2596D0673}" destId="{03C31E29-7AAA-4E5B-BDD1-A44F2C466FC4}" srcOrd="9" destOrd="0" presId="urn:microsoft.com/office/officeart/2011/layout/HexagonRadial"/>
    <dgm:cxn modelId="{F89E984E-A805-4163-9CA8-141DA04C5A37}" type="presParOf" srcId="{03C31E29-7AAA-4E5B-BDD1-A44F2C466FC4}" destId="{738784C5-3DFC-4F5B-ACEA-8DD4F3D655B3}" srcOrd="0" destOrd="0" presId="urn:microsoft.com/office/officeart/2011/layout/HexagonRadial"/>
    <dgm:cxn modelId="{16E93216-64F3-4D1F-AA2E-4387801072E1}" type="presParOf" srcId="{16A46047-F225-4E46-A0B8-AAD2596D0673}" destId="{DE371FB4-FF1E-45C4-B50B-BA3C2E50377F}" srcOrd="10" destOrd="0" presId="urn:microsoft.com/office/officeart/2011/layout/HexagonRadial"/>
    <dgm:cxn modelId="{983CA241-F4EA-4C97-BAFA-33BF1526F1D8}" type="presParOf" srcId="{16A46047-F225-4E46-A0B8-AAD2596D0673}" destId="{E243E320-5FCA-48B5-91E8-F201855F1C9B}" srcOrd="11" destOrd="0" presId="urn:microsoft.com/office/officeart/2011/layout/HexagonRadial"/>
    <dgm:cxn modelId="{8CAF770B-0816-45DA-8935-02B1575AE750}" type="presParOf" srcId="{E243E320-5FCA-48B5-91E8-F201855F1C9B}" destId="{387AFB10-AF1E-4FAC-A3B1-7238A7817DAD}" srcOrd="0" destOrd="0" presId="urn:microsoft.com/office/officeart/2011/layout/HexagonRadial"/>
    <dgm:cxn modelId="{3B3300EC-2786-4DD5-9A74-B5F402365E30}" type="presParOf" srcId="{16A46047-F225-4E46-A0B8-AAD2596D0673}" destId="{0CB98210-6394-4E3E-9D6B-FB5CE87CC472}" srcOrd="12" destOrd="0" presId="urn:microsoft.com/office/officeart/2011/layout/HexagonRadial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</a:effectLst>
        <a:scene3d>
          <a:camera prst="isometricOffAxis2Left"/>
          <a:lightRig rig="flat" dir="t"/>
        </a:scene3d>
        <a:sp3d prstMaterial="dkEdge">
          <a:bevelT w="8200" h="38100" prst="angle"/>
        </a:sp3d>
      </dgm:spPr>
      <dgm:t>
        <a:bodyPr/>
        <a:lstStyle/>
        <a:p>
          <a:endParaRPr lang="el-GR" sz="900" dirty="0"/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/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B7B1618C-CC92-4B35-BE8A-B443868EB58F}" type="pres">
      <dgm:prSet presAssocID="{6DFA3A1B-C5AA-4F4F-B048-BDDC9FE6C93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</dgm:ptLst>
  <dgm:cxnLst>
    <dgm:cxn modelId="{4E53965E-04FA-451E-93F9-09E34DEA88DC}" type="presOf" srcId="{6DFA3A1B-C5AA-4F4F-B048-BDDC9FE6C935}" destId="{B7B1618C-CC92-4B35-BE8A-B443868EB58F}" srcOrd="0" destOrd="0" presId="urn:microsoft.com/office/officeart/2011/layout/HexagonRadial"/>
    <dgm:cxn modelId="{FF53728E-4B8C-4043-BB2F-A89D3B3D4D97}" srcId="{40C4385B-5EB0-4C41-8E2A-6446BB6BC851}" destId="{6DFA3A1B-C5AA-4F4F-B048-BDDC9FE6C935}" srcOrd="0" destOrd="0" parTransId="{52609A8F-B428-49FF-A84D-BCFF9332E44E}" sibTransId="{D7639425-5C7B-408B-9413-6E0A3722FFC5}"/>
    <dgm:cxn modelId="{F5CC6BB8-ABB5-4805-BCB9-95B6CC0CF119}" type="presOf" srcId="{40C4385B-5EB0-4C41-8E2A-6446BB6BC851}" destId="{16A46047-F225-4E46-A0B8-AAD2596D0673}" srcOrd="0" destOrd="0" presId="urn:microsoft.com/office/officeart/2011/layout/HexagonRadial"/>
    <dgm:cxn modelId="{D55E5B60-4A6D-4B4C-B41F-2839B2918915}" type="presParOf" srcId="{16A46047-F225-4E46-A0B8-AAD2596D0673}" destId="{B7B1618C-CC92-4B35-BE8A-B443868EB58F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6EFEE3F5-FAF9-42CC-88A6-B6AF0CE6C054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dirty="0" smtClean="0"/>
            <a:t> </a:t>
          </a:r>
        </a:p>
        <a:p>
          <a:r>
            <a:rPr lang="en-US" sz="1200" b="1" dirty="0" smtClean="0"/>
            <a:t>Legal Situation</a:t>
          </a:r>
          <a:endParaRPr lang="en-US" sz="1200" dirty="0" smtClean="0"/>
        </a:p>
        <a:p>
          <a:r>
            <a:rPr lang="en-US" sz="1200" b="1" dirty="0" smtClean="0"/>
            <a:t>1991-2006:</a:t>
          </a:r>
          <a:r>
            <a:rPr lang="en-US" sz="1200" dirty="0" smtClean="0"/>
            <a:t> the legal framework for Social Cooperatives in the social, educational and health sector (type A) and  in work sector</a:t>
          </a:r>
          <a:r>
            <a:rPr lang="el-GR" sz="1200" dirty="0" smtClean="0"/>
            <a:t> 30% </a:t>
          </a:r>
          <a:r>
            <a:rPr lang="en-US" sz="1200" dirty="0" smtClean="0"/>
            <a:t>disabled (type B)</a:t>
          </a:r>
        </a:p>
        <a:p>
          <a:endParaRPr lang="en-US" sz="1200" dirty="0" smtClean="0"/>
        </a:p>
        <a:p>
          <a:r>
            <a:rPr lang="en-US" sz="1200" b="1" dirty="0" smtClean="0"/>
            <a:t>Great number of laws.</a:t>
          </a:r>
          <a:r>
            <a:rPr lang="en-US" sz="1200" dirty="0" smtClean="0"/>
            <a:t> The system demands rationalization </a:t>
          </a:r>
        </a:p>
        <a:p>
          <a:endParaRPr lang="en-US" sz="1200" dirty="0" smtClean="0"/>
        </a:p>
        <a:p>
          <a:endParaRPr lang="el-GR" sz="1050" dirty="0"/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12AD2F1C-52F5-4382-91BA-C803E6EB925F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1100" b="1" dirty="0" smtClean="0"/>
            <a:t>National Umbrella Organization</a:t>
          </a:r>
        </a:p>
        <a:p>
          <a:r>
            <a:rPr lang="en-US" sz="1100" b="1" dirty="0" smtClean="0"/>
            <a:t>Third Sector Forum: </a:t>
          </a:r>
          <a:r>
            <a:rPr lang="en-US" sz="1100" b="0" dirty="0" smtClean="0"/>
            <a:t>representing, lobbying, dealing with authorities</a:t>
          </a:r>
        </a:p>
        <a:p>
          <a:r>
            <a:rPr lang="en-US" sz="1100" b="1" dirty="0" smtClean="0"/>
            <a:t>The Social Cooperatives Group: </a:t>
          </a:r>
          <a:r>
            <a:rPr lang="en-US" sz="1100" b="0" dirty="0" smtClean="0"/>
            <a:t>with 3 umbrella organizations</a:t>
          </a:r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100" b="1" dirty="0" smtClean="0"/>
            <a:t>The Number of </a:t>
          </a:r>
          <a:r>
            <a:rPr lang="en-US" sz="1200" b="1" dirty="0" smtClean="0"/>
            <a:t>Social</a:t>
          </a:r>
          <a:r>
            <a:rPr lang="en-US" sz="1100" b="1" dirty="0" smtClean="0"/>
            <a:t> Firms and business branches</a:t>
          </a:r>
        </a:p>
        <a:p>
          <a:endParaRPr lang="en-US" sz="1100" b="1" dirty="0" smtClean="0"/>
        </a:p>
        <a:p>
          <a:r>
            <a:rPr lang="en-US" sz="1100" b="1" dirty="0" smtClean="0"/>
            <a:t> 2005: </a:t>
          </a:r>
        </a:p>
        <a:p>
          <a:r>
            <a:rPr lang="en-US" sz="1100" b="1" dirty="0" smtClean="0"/>
            <a:t>8000 </a:t>
          </a:r>
          <a:r>
            <a:rPr lang="en-US" sz="1100" b="0" dirty="0" smtClean="0"/>
            <a:t>Social Cooperatives with</a:t>
          </a:r>
          <a:r>
            <a:rPr lang="en-US" sz="1100" b="1" dirty="0" smtClean="0"/>
            <a:t> 30141 </a:t>
          </a:r>
          <a:r>
            <a:rPr lang="en-US" sz="1100" b="0" dirty="0" smtClean="0"/>
            <a:t>disadvantaged employees and</a:t>
          </a:r>
          <a:r>
            <a:rPr lang="en-US" sz="1100" b="1" dirty="0" smtClean="0"/>
            <a:t> 15% psychiatric patients</a:t>
          </a:r>
        </a:p>
        <a:p>
          <a:r>
            <a:rPr lang="en-US" sz="1100" b="1" dirty="0" smtClean="0"/>
            <a:t>Great difficulty  to gather more recent facts</a:t>
          </a:r>
        </a:p>
        <a:p>
          <a:endParaRPr lang="el-GR" sz="1100" b="1" dirty="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General situation </a:t>
          </a:r>
        </a:p>
        <a:p>
          <a:r>
            <a:rPr lang="en-US" sz="1200" b="0" dirty="0" smtClean="0"/>
            <a:t>Social Cooperatives are the best functioning part of the Third Sector.</a:t>
          </a:r>
        </a:p>
        <a:p>
          <a:r>
            <a:rPr lang="en-US" sz="1200" b="0" dirty="0" smtClean="0"/>
            <a:t>The Legal status and salaries need to be revised to prevent discrimination</a:t>
          </a:r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Perspectives of Social Firms</a:t>
          </a:r>
        </a:p>
        <a:p>
          <a:r>
            <a:rPr lang="en-US" sz="1200" b="0" dirty="0" smtClean="0"/>
            <a:t>Work sectors need to be expanded into health care and education services.</a:t>
          </a:r>
        </a:p>
        <a:p>
          <a:r>
            <a:rPr lang="en-US" sz="1200" b="0" dirty="0" smtClean="0"/>
            <a:t>Its crucial to ensure that sectors for disabled are reserved</a:t>
          </a:r>
        </a:p>
        <a:p>
          <a:endParaRPr lang="el-GR" sz="1200" b="1" dirty="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err="1" smtClean="0"/>
            <a:t>Legacoopsociali</a:t>
          </a:r>
          <a:endParaRPr lang="en-US" sz="1200" b="1" dirty="0" smtClean="0"/>
        </a:p>
        <a:p>
          <a:r>
            <a:rPr lang="en-US" sz="1200" b="1" dirty="0" smtClean="0"/>
            <a:t>Website</a:t>
          </a:r>
          <a:r>
            <a:rPr lang="en-US" sz="1200" dirty="0" smtClean="0"/>
            <a:t>: www.legacoopsociali.it</a:t>
          </a:r>
          <a:endParaRPr lang="el-GR" sz="1200" dirty="0"/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</a:effectLst>
        <a:scene3d>
          <a:camera prst="isometricOffAxis2Left"/>
          <a:lightRig rig="flat" dir="t"/>
        </a:scene3d>
        <a:sp3d prstMaterial="dkEdge">
          <a:bevelT w="8200" h="38100" prst="angle"/>
        </a:sp3d>
      </dgm:spPr>
      <dgm:t>
        <a:bodyPr/>
        <a:lstStyle/>
        <a:p>
          <a:endParaRPr lang="el-GR" sz="900" dirty="0"/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/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ScaleX="131695" custScaleY="108971" custLinFactNeighborX="-2911" custLinFactNeighborY="-90541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9DC3AFC2-FE50-4ACE-A384-DF178049D374}" type="pres">
      <dgm:prSet presAssocID="{6DFA3A1B-C5AA-4F4F-B048-BDDC9FE6C935}" presName="Accent1" presStyleCnt="0"/>
      <dgm:spPr/>
    </dgm:pt>
    <dgm:pt modelId="{E46902FD-583E-4431-9DC0-9BE739F4308F}" type="pres">
      <dgm:prSet presAssocID="{6DFA3A1B-C5AA-4F4F-B048-BDDC9FE6C935}" presName="Accent" presStyleLbl="bgShp" presStyleIdx="0" presStyleCnt="6"/>
      <dgm:spPr/>
    </dgm:pt>
    <dgm:pt modelId="{0EF773DA-4B3C-418D-808B-462CA3C63358}" type="pres">
      <dgm:prSet presAssocID="{6DFA3A1B-C5AA-4F4F-B048-BDDC9FE6C935}" presName="Child1" presStyleLbl="node1" presStyleIdx="0" presStyleCnt="6" custScaleX="121467" custScaleY="128001" custLinFactY="41499" custLinFactNeighborX="251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18D066-83EB-41EC-ACF3-3E297978DA90}" type="pres">
      <dgm:prSet presAssocID="{12AD2F1C-52F5-4382-91BA-C803E6EB925F}" presName="Accent2" presStyleCnt="0"/>
      <dgm:spPr/>
    </dgm:pt>
    <dgm:pt modelId="{98A0B193-2750-4AF5-BB42-F2E809BBA252}" type="pres">
      <dgm:prSet presAssocID="{12AD2F1C-52F5-4382-91BA-C803E6EB925F}" presName="Accent" presStyleLbl="bgShp" presStyleIdx="1" presStyleCnt="6" custLinFactNeighborX="74347" custLinFactNeighborY="-17660"/>
      <dgm:spPr/>
    </dgm:pt>
    <dgm:pt modelId="{3523642A-DA62-44C9-948D-9923ABCDFB49}" type="pres">
      <dgm:prSet presAssocID="{12AD2F1C-52F5-4382-91BA-C803E6EB925F}" presName="Child2" presStyleLbl="node1" presStyleIdx="1" presStyleCnt="6" custScaleX="124098" custScaleY="124023" custLinFactNeighborX="43449" custLinFactNeighborY="24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933F3C-8FEF-440D-ACC8-C9F4543DA2C2}" type="pres">
      <dgm:prSet presAssocID="{776A610D-9077-439D-B39E-0FD10D9E7C37}" presName="Accent3" presStyleCnt="0"/>
      <dgm:spPr/>
    </dgm:pt>
    <dgm:pt modelId="{32683E27-012D-415C-A1D8-289DAA2D8DA1}" type="pres">
      <dgm:prSet presAssocID="{776A610D-9077-439D-B39E-0FD10D9E7C37}" presName="Accent" presStyleLbl="bgShp" presStyleIdx="2" presStyleCnt="6"/>
      <dgm:spPr/>
    </dgm:pt>
    <dgm:pt modelId="{FEA24E53-3D5F-4120-8E31-809C7C5BEF51}" type="pres">
      <dgm:prSet presAssocID="{776A610D-9077-439D-B39E-0FD10D9E7C37}" presName="Child3" presStyleLbl="node1" presStyleIdx="2" presStyleCnt="6" custScaleX="122143" custScaleY="117002" custLinFactNeighborX="35036" custLinFactNeighborY="13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D122BD-AC61-42A4-93A6-12F53F4F4CE3}" type="pres">
      <dgm:prSet presAssocID="{8BC59E8C-BC5C-4B58-A4C6-3643AFE53F00}" presName="Accent4" presStyleCnt="0"/>
      <dgm:spPr/>
    </dgm:pt>
    <dgm:pt modelId="{6300BF56-1B59-4C13-8DB0-FC0D992A138A}" type="pres">
      <dgm:prSet presAssocID="{8BC59E8C-BC5C-4B58-A4C6-3643AFE53F00}" presName="Accent" presStyleLbl="bgShp" presStyleIdx="3" presStyleCnt="6"/>
      <dgm:spPr/>
    </dgm:pt>
    <dgm:pt modelId="{C2894BFB-4A01-48A2-BDB5-61C62E7BB069}" type="pres">
      <dgm:prSet presAssocID="{8BC59E8C-BC5C-4B58-A4C6-3643AFE53F00}" presName="Child4" presStyleLbl="node1" presStyleIdx="3" presStyleCnt="6" custScaleX="129440" custScaleY="1279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C31E29-7AAA-4E5B-BDD1-A44F2C466FC4}" type="pres">
      <dgm:prSet presAssocID="{3D20699E-F670-4520-925D-46F50B518B90}" presName="Accent5" presStyleCnt="0"/>
      <dgm:spPr/>
    </dgm:pt>
    <dgm:pt modelId="{738784C5-3DFC-4F5B-ACEA-8DD4F3D655B3}" type="pres">
      <dgm:prSet presAssocID="{3D20699E-F670-4520-925D-46F50B518B90}" presName="Accent" presStyleLbl="bgShp" presStyleIdx="4" presStyleCnt="6"/>
      <dgm:spPr/>
    </dgm:pt>
    <dgm:pt modelId="{DE371FB4-FF1E-45C4-B50B-BA3C2E50377F}" type="pres">
      <dgm:prSet presAssocID="{3D20699E-F670-4520-925D-46F50B518B90}" presName="Child5" presStyleLbl="node1" presStyleIdx="4" presStyleCnt="6" custScaleX="121476" custScaleY="121006" custLinFactNeighborX="-33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43E320-5FCA-48B5-91E8-F201855F1C9B}" type="pres">
      <dgm:prSet presAssocID="{81A7CA1B-9123-4336-B7C7-50DC852E0BA7}" presName="Accent6" presStyleCnt="0"/>
      <dgm:spPr/>
    </dgm:pt>
    <dgm:pt modelId="{387AFB10-AF1E-4FAC-A3B1-7238A7817DAD}" type="pres">
      <dgm:prSet presAssocID="{81A7CA1B-9123-4336-B7C7-50DC852E0BA7}" presName="Accent" presStyleLbl="bgShp" presStyleIdx="5" presStyleCnt="6"/>
      <dgm:spPr/>
    </dgm:pt>
    <dgm:pt modelId="{0CB98210-6394-4E3E-9D6B-FB5CE87CC472}" type="pres">
      <dgm:prSet presAssocID="{81A7CA1B-9123-4336-B7C7-50DC852E0BA7}" presName="Child6" presStyleLbl="node1" presStyleIdx="5" presStyleCnt="6" custScaleX="120762" custLinFactNeighborX="-47745" custLinFactNeighborY="-17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CA97F1-5D83-4654-8C96-8C7BCFF067CD}" srcId="{6EFEE3F5-FAF9-42CC-88A6-B6AF0CE6C054}" destId="{81A7CA1B-9123-4336-B7C7-50DC852E0BA7}" srcOrd="5" destOrd="0" parTransId="{C2C9CD6E-12B0-453D-9AF7-A3B08AC5A953}" sibTransId="{BC2E71AE-AFB2-4BC1-801E-091B58F79DD8}"/>
    <dgm:cxn modelId="{A2CED7AC-B62A-4A55-A822-63BED2F0D397}" srcId="{6EFEE3F5-FAF9-42CC-88A6-B6AF0CE6C054}" destId="{8BC59E8C-BC5C-4B58-A4C6-3643AFE53F00}" srcOrd="3" destOrd="0" parTransId="{7E28B3F3-B80D-45AF-ACF8-D432D1205160}" sibTransId="{84FBA7A9-CD08-4D51-964B-49CA400B086E}"/>
    <dgm:cxn modelId="{6EFD0D44-6504-4FA7-BAA6-6030C425ABD1}" type="presOf" srcId="{3D20699E-F670-4520-925D-46F50B518B90}" destId="{DE371FB4-FF1E-45C4-B50B-BA3C2E50377F}" srcOrd="0" destOrd="0" presId="urn:microsoft.com/office/officeart/2011/layout/HexagonRadial"/>
    <dgm:cxn modelId="{43E78AC2-1BDA-4B97-A91A-3BC26F4EFE0B}" type="presOf" srcId="{81A7CA1B-9123-4336-B7C7-50DC852E0BA7}" destId="{0CB98210-6394-4E3E-9D6B-FB5CE87CC472}" srcOrd="0" destOrd="0" presId="urn:microsoft.com/office/officeart/2011/layout/HexagonRadial"/>
    <dgm:cxn modelId="{9F9DE119-6055-43BA-8CFD-A530E630F98A}" type="presOf" srcId="{8BC59E8C-BC5C-4B58-A4C6-3643AFE53F00}" destId="{C2894BFB-4A01-48A2-BDB5-61C62E7BB069}" srcOrd="0" destOrd="0" presId="urn:microsoft.com/office/officeart/2011/layout/HexagonRadial"/>
    <dgm:cxn modelId="{FF53728E-4B8C-4043-BB2F-A89D3B3D4D97}" srcId="{6EFEE3F5-FAF9-42CC-88A6-B6AF0CE6C054}" destId="{6DFA3A1B-C5AA-4F4F-B048-BDDC9FE6C935}" srcOrd="0" destOrd="0" parTransId="{52609A8F-B428-49FF-A84D-BCFF9332E44E}" sibTransId="{D7639425-5C7B-408B-9413-6E0A3722FFC5}"/>
    <dgm:cxn modelId="{A5B72D8B-EABD-4EA8-9882-7BBAD99CD378}" type="presOf" srcId="{776A610D-9077-439D-B39E-0FD10D9E7C37}" destId="{FEA24E53-3D5F-4120-8E31-809C7C5BEF51}" srcOrd="0" destOrd="0" presId="urn:microsoft.com/office/officeart/2011/layout/HexagonRadial"/>
    <dgm:cxn modelId="{8F0C3CF8-B782-4E65-9A73-045796656828}" type="presOf" srcId="{6EFEE3F5-FAF9-42CC-88A6-B6AF0CE6C054}" destId="{762F63E1-AB12-4B76-B7E5-1D48E006DE61}" srcOrd="0" destOrd="0" presId="urn:microsoft.com/office/officeart/2011/layout/HexagonRadial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E652D4F0-A0C7-4EED-9631-AE272651B796}" srcId="{6EFEE3F5-FAF9-42CC-88A6-B6AF0CE6C054}" destId="{12AD2F1C-52F5-4382-91BA-C803E6EB925F}" srcOrd="1" destOrd="0" parTransId="{3B0EAA5A-2901-4A36-A909-58F93F4B4D88}" sibTransId="{3CDDE463-F201-489A-96BE-2277E3D247B8}"/>
    <dgm:cxn modelId="{F697B54B-2A6C-409B-A786-13B7C228D4A7}" srcId="{6EFEE3F5-FAF9-42CC-88A6-B6AF0CE6C054}" destId="{3D20699E-F670-4520-925D-46F50B518B90}" srcOrd="4" destOrd="0" parTransId="{4769706B-88ED-4E24-A9C8-08A5E833A07C}" sibTransId="{CED856C1-A274-467F-B1EE-5922CBE74A53}"/>
    <dgm:cxn modelId="{0C826FA9-0357-44AF-BC16-6EB7BA1BF55E}" type="presOf" srcId="{40C4385B-5EB0-4C41-8E2A-6446BB6BC851}" destId="{16A46047-F225-4E46-A0B8-AAD2596D0673}" srcOrd="0" destOrd="0" presId="urn:microsoft.com/office/officeart/2011/layout/HexagonRadial"/>
    <dgm:cxn modelId="{CBA8E9A0-2E49-4FD2-BEFC-9D01FF80B58C}" type="presOf" srcId="{12AD2F1C-52F5-4382-91BA-C803E6EB925F}" destId="{3523642A-DA62-44C9-948D-9923ABCDFB49}" srcOrd="0" destOrd="0" presId="urn:microsoft.com/office/officeart/2011/layout/HexagonRadial"/>
    <dgm:cxn modelId="{782644A8-A6D4-4140-90A4-C90314651ED7}" srcId="{6EFEE3F5-FAF9-42CC-88A6-B6AF0CE6C054}" destId="{776A610D-9077-439D-B39E-0FD10D9E7C37}" srcOrd="2" destOrd="0" parTransId="{6D2FF72B-F201-46A9-BF5E-86EFDE90DF47}" sibTransId="{5F2D8D1E-C0E6-48FA-8D18-1416B7103A8F}"/>
    <dgm:cxn modelId="{4A3676B5-FE76-4BC1-B1FC-F3DA278ABE65}" type="presOf" srcId="{6DFA3A1B-C5AA-4F4F-B048-BDDC9FE6C935}" destId="{0EF773DA-4B3C-418D-808B-462CA3C63358}" srcOrd="0" destOrd="0" presId="urn:microsoft.com/office/officeart/2011/layout/HexagonRadial"/>
    <dgm:cxn modelId="{C5554A5C-7A6C-4FFA-B4ED-E65BA18673AC}" type="presParOf" srcId="{16A46047-F225-4E46-A0B8-AAD2596D0673}" destId="{762F63E1-AB12-4B76-B7E5-1D48E006DE61}" srcOrd="0" destOrd="0" presId="urn:microsoft.com/office/officeart/2011/layout/HexagonRadial"/>
    <dgm:cxn modelId="{C087663E-39E5-4876-8A2D-C5D2C952D00B}" type="presParOf" srcId="{16A46047-F225-4E46-A0B8-AAD2596D0673}" destId="{9DC3AFC2-FE50-4ACE-A384-DF178049D374}" srcOrd="1" destOrd="0" presId="urn:microsoft.com/office/officeart/2011/layout/HexagonRadial"/>
    <dgm:cxn modelId="{FFB87138-3B69-44A0-9FE7-C0FEF7E25988}" type="presParOf" srcId="{9DC3AFC2-FE50-4ACE-A384-DF178049D374}" destId="{E46902FD-583E-4431-9DC0-9BE739F4308F}" srcOrd="0" destOrd="0" presId="urn:microsoft.com/office/officeart/2011/layout/HexagonRadial"/>
    <dgm:cxn modelId="{FE00BA8A-DAFF-4AF7-9A10-FEC672CEF3A9}" type="presParOf" srcId="{16A46047-F225-4E46-A0B8-AAD2596D0673}" destId="{0EF773DA-4B3C-418D-808B-462CA3C63358}" srcOrd="2" destOrd="0" presId="urn:microsoft.com/office/officeart/2011/layout/HexagonRadial"/>
    <dgm:cxn modelId="{57234509-D48C-4BF2-9F56-0249870FF4EB}" type="presParOf" srcId="{16A46047-F225-4E46-A0B8-AAD2596D0673}" destId="{BC18D066-83EB-41EC-ACF3-3E297978DA90}" srcOrd="3" destOrd="0" presId="urn:microsoft.com/office/officeart/2011/layout/HexagonRadial"/>
    <dgm:cxn modelId="{EA6395C2-C930-4B27-BA10-EC86D264804C}" type="presParOf" srcId="{BC18D066-83EB-41EC-ACF3-3E297978DA90}" destId="{98A0B193-2750-4AF5-BB42-F2E809BBA252}" srcOrd="0" destOrd="0" presId="urn:microsoft.com/office/officeart/2011/layout/HexagonRadial"/>
    <dgm:cxn modelId="{B8A81D9F-9DB5-453B-AB06-AD951EC73C85}" type="presParOf" srcId="{16A46047-F225-4E46-A0B8-AAD2596D0673}" destId="{3523642A-DA62-44C9-948D-9923ABCDFB49}" srcOrd="4" destOrd="0" presId="urn:microsoft.com/office/officeart/2011/layout/HexagonRadial"/>
    <dgm:cxn modelId="{620BA961-D76A-494C-902B-BCCDA43AE61C}" type="presParOf" srcId="{16A46047-F225-4E46-A0B8-AAD2596D0673}" destId="{46933F3C-8FEF-440D-ACC8-C9F4543DA2C2}" srcOrd="5" destOrd="0" presId="urn:microsoft.com/office/officeart/2011/layout/HexagonRadial"/>
    <dgm:cxn modelId="{3DE176D3-EF0A-406D-BC6A-3CB68F23306D}" type="presParOf" srcId="{46933F3C-8FEF-440D-ACC8-C9F4543DA2C2}" destId="{32683E27-012D-415C-A1D8-289DAA2D8DA1}" srcOrd="0" destOrd="0" presId="urn:microsoft.com/office/officeart/2011/layout/HexagonRadial"/>
    <dgm:cxn modelId="{5BE72762-15C0-4161-9AB6-A6E049CA4CC5}" type="presParOf" srcId="{16A46047-F225-4E46-A0B8-AAD2596D0673}" destId="{FEA24E53-3D5F-4120-8E31-809C7C5BEF51}" srcOrd="6" destOrd="0" presId="urn:microsoft.com/office/officeart/2011/layout/HexagonRadial"/>
    <dgm:cxn modelId="{BFE0C685-E382-465F-9FE3-496B319E12E7}" type="presParOf" srcId="{16A46047-F225-4E46-A0B8-AAD2596D0673}" destId="{0ED122BD-AC61-42A4-93A6-12F53F4F4CE3}" srcOrd="7" destOrd="0" presId="urn:microsoft.com/office/officeart/2011/layout/HexagonRadial"/>
    <dgm:cxn modelId="{3D6F50FF-A0F6-4145-97EB-35C1B496C363}" type="presParOf" srcId="{0ED122BD-AC61-42A4-93A6-12F53F4F4CE3}" destId="{6300BF56-1B59-4C13-8DB0-FC0D992A138A}" srcOrd="0" destOrd="0" presId="urn:microsoft.com/office/officeart/2011/layout/HexagonRadial"/>
    <dgm:cxn modelId="{8AC3ACA8-8837-4548-B9AA-8C45716AE500}" type="presParOf" srcId="{16A46047-F225-4E46-A0B8-AAD2596D0673}" destId="{C2894BFB-4A01-48A2-BDB5-61C62E7BB069}" srcOrd="8" destOrd="0" presId="urn:microsoft.com/office/officeart/2011/layout/HexagonRadial"/>
    <dgm:cxn modelId="{3D0BA682-327A-4C65-89AC-F16F54792DC4}" type="presParOf" srcId="{16A46047-F225-4E46-A0B8-AAD2596D0673}" destId="{03C31E29-7AAA-4E5B-BDD1-A44F2C466FC4}" srcOrd="9" destOrd="0" presId="urn:microsoft.com/office/officeart/2011/layout/HexagonRadial"/>
    <dgm:cxn modelId="{4B339462-DADD-4EDC-B13F-C63A95C830AC}" type="presParOf" srcId="{03C31E29-7AAA-4E5B-BDD1-A44F2C466FC4}" destId="{738784C5-3DFC-4F5B-ACEA-8DD4F3D655B3}" srcOrd="0" destOrd="0" presId="urn:microsoft.com/office/officeart/2011/layout/HexagonRadial"/>
    <dgm:cxn modelId="{08120D6E-B036-4D77-969F-06C9C544A565}" type="presParOf" srcId="{16A46047-F225-4E46-A0B8-AAD2596D0673}" destId="{DE371FB4-FF1E-45C4-B50B-BA3C2E50377F}" srcOrd="10" destOrd="0" presId="urn:microsoft.com/office/officeart/2011/layout/HexagonRadial"/>
    <dgm:cxn modelId="{25E454DC-415B-48F2-9FE5-27D63AA41B70}" type="presParOf" srcId="{16A46047-F225-4E46-A0B8-AAD2596D0673}" destId="{E243E320-5FCA-48B5-91E8-F201855F1C9B}" srcOrd="11" destOrd="0" presId="urn:microsoft.com/office/officeart/2011/layout/HexagonRadial"/>
    <dgm:cxn modelId="{11ECBBD6-D039-4EB8-AE3D-63D21F98D6CF}" type="presParOf" srcId="{E243E320-5FCA-48B5-91E8-F201855F1C9B}" destId="{387AFB10-AF1E-4FAC-A3B1-7238A7817DAD}" srcOrd="0" destOrd="0" presId="urn:microsoft.com/office/officeart/2011/layout/HexagonRadial"/>
    <dgm:cxn modelId="{B37B8933-703D-4799-8FF1-8B4788DE2DD9}" type="presParOf" srcId="{16A46047-F225-4E46-A0B8-AAD2596D0673}" destId="{0CB98210-6394-4E3E-9D6B-FB5CE87CC47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sz="900" dirty="0"/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/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37325463-3F6B-47F0-811A-97E44FE69FCC}" type="pres">
      <dgm:prSet presAssocID="{6DFA3A1B-C5AA-4F4F-B048-BDDC9FE6C935}" presName="Parent" presStyleLbl="node0" presStyleIdx="0" presStyleCnt="1" custScaleX="76411" custScaleY="90909" custLinFactNeighborX="854" custLinFactNeighborY="-3409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</dgm:ptLst>
  <dgm:cxnLst>
    <dgm:cxn modelId="{362BB41D-45F7-4E9D-B94F-BC4C44361058}" type="presOf" srcId="{40C4385B-5EB0-4C41-8E2A-6446BB6BC851}" destId="{16A46047-F225-4E46-A0B8-AAD2596D0673}" srcOrd="0" destOrd="0" presId="urn:microsoft.com/office/officeart/2011/layout/HexagonRadial"/>
    <dgm:cxn modelId="{9A5C8CC5-5735-49DE-BBB4-1B2CA70C4CEB}" type="presOf" srcId="{6DFA3A1B-C5AA-4F4F-B048-BDDC9FE6C935}" destId="{37325463-3F6B-47F0-811A-97E44FE69FCC}" srcOrd="0" destOrd="0" presId="urn:microsoft.com/office/officeart/2011/layout/HexagonRadial"/>
    <dgm:cxn modelId="{FF53728E-4B8C-4043-BB2F-A89D3B3D4D97}" srcId="{40C4385B-5EB0-4C41-8E2A-6446BB6BC851}" destId="{6DFA3A1B-C5AA-4F4F-B048-BDDC9FE6C935}" srcOrd="0" destOrd="0" parTransId="{52609A8F-B428-49FF-A84D-BCFF9332E44E}" sibTransId="{D7639425-5C7B-408B-9413-6E0A3722FFC5}"/>
    <dgm:cxn modelId="{1FA636D2-2A60-4C10-BAB8-A1B8CB3E4933}" type="presParOf" srcId="{16A46047-F225-4E46-A0B8-AAD2596D0673}" destId="{37325463-3F6B-47F0-811A-97E44FE69FCC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6EFEE3F5-FAF9-42CC-88A6-B6AF0CE6C054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/>
            <a:t>Legal Situation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2015</a:t>
          </a:r>
          <a:r>
            <a:rPr lang="en-US" sz="1200" dirty="0" smtClean="0"/>
            <a:t>: An intermediate and transiting to the </a:t>
          </a:r>
          <a:r>
            <a:rPr lang="en-US" sz="1200" dirty="0" err="1" smtClean="0"/>
            <a:t>labour</a:t>
          </a:r>
          <a:r>
            <a:rPr lang="en-US" sz="1200" dirty="0" smtClean="0"/>
            <a:t> market legal framework, existing </a:t>
          </a:r>
          <a:r>
            <a:rPr lang="en-US" sz="1200" b="1" dirty="0" smtClean="0"/>
            <a:t>since 1998 for people with mental health problems</a:t>
          </a:r>
          <a:r>
            <a:rPr lang="en-US" sz="1200" dirty="0" smtClean="0"/>
            <a:t>, was suddenly repealed.</a:t>
          </a:r>
        </a:p>
        <a:p>
          <a:pPr>
            <a:lnSpc>
              <a:spcPct val="150000"/>
            </a:lnSpc>
          </a:pPr>
          <a:r>
            <a:rPr lang="en-US" sz="1200" dirty="0" smtClean="0"/>
            <a:t>Social Firms left looking for support  at the Institute of Employment and Professional Training </a:t>
          </a:r>
        </a:p>
        <a:p>
          <a:pPr>
            <a:lnSpc>
              <a:spcPct val="90000"/>
            </a:lnSpc>
          </a:pPr>
          <a:endParaRPr lang="el-GR" sz="1050" dirty="0"/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12AD2F1C-52F5-4382-91BA-C803E6EB925F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/>
            <a:t>National Umbrella Organization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RESIT: </a:t>
          </a:r>
          <a:r>
            <a:rPr lang="en-US" sz="1200" b="0" dirty="0" smtClean="0"/>
            <a:t>Social Networking for Integration at Work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ARIA</a:t>
          </a:r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endParaRPr lang="en-US" sz="1100" b="1" dirty="0" smtClean="0"/>
        </a:p>
        <a:p>
          <a:pPr>
            <a:lnSpc>
              <a:spcPct val="90000"/>
            </a:lnSpc>
          </a:pPr>
          <a:r>
            <a:rPr lang="en-US" sz="1100" b="1" dirty="0" smtClean="0"/>
            <a:t>The Number of </a:t>
          </a:r>
          <a:r>
            <a:rPr lang="en-US" sz="1200" b="1" dirty="0" smtClean="0"/>
            <a:t>Social</a:t>
          </a:r>
          <a:r>
            <a:rPr lang="en-US" sz="1100" b="1" dirty="0" smtClean="0"/>
            <a:t> Firms and business branches</a:t>
          </a:r>
        </a:p>
        <a:p>
          <a:pPr>
            <a:lnSpc>
              <a:spcPct val="90000"/>
            </a:lnSpc>
          </a:pPr>
          <a:endParaRPr lang="en-US" sz="1100" b="1" dirty="0" smtClean="0"/>
        </a:p>
        <a:p>
          <a:pPr>
            <a:lnSpc>
              <a:spcPct val="150000"/>
            </a:lnSpc>
          </a:pPr>
          <a:r>
            <a:rPr lang="en-US" sz="1100" b="1" dirty="0" smtClean="0"/>
            <a:t> 2001: 103 </a:t>
          </a:r>
          <a:r>
            <a:rPr lang="en-US" sz="1100" b="0" dirty="0" smtClean="0"/>
            <a:t>Social Firms with </a:t>
          </a:r>
          <a:r>
            <a:rPr lang="en-US" sz="1100" b="1" dirty="0" smtClean="0"/>
            <a:t>1230 </a:t>
          </a:r>
          <a:r>
            <a:rPr lang="en-US" sz="1100" b="0" dirty="0" smtClean="0"/>
            <a:t>employees ending by June 2016</a:t>
          </a:r>
        </a:p>
        <a:p>
          <a:pPr>
            <a:lnSpc>
              <a:spcPct val="90000"/>
            </a:lnSpc>
          </a:pPr>
          <a:r>
            <a:rPr lang="en-US" sz="1100" b="1" dirty="0" smtClean="0"/>
            <a:t>Services: </a:t>
          </a:r>
          <a:r>
            <a:rPr lang="en-US" sz="1100" b="0" dirty="0" smtClean="0"/>
            <a:t>Laundry,  Home support, Catering, gardening,  patrimony and Cultural Services</a:t>
          </a:r>
        </a:p>
        <a:p>
          <a:pPr>
            <a:lnSpc>
              <a:spcPct val="90000"/>
            </a:lnSpc>
          </a:pPr>
          <a:endParaRPr lang="el-GR" sz="1100" b="1" dirty="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dirty="0" smtClean="0"/>
            <a:t> </a:t>
          </a:r>
          <a:r>
            <a:rPr lang="en-US" sz="1200" b="1" dirty="0" smtClean="0"/>
            <a:t>General situation 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The government proposes the creation of a legal  framework for social enterprises </a:t>
          </a:r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r>
            <a:rPr lang="en-US" sz="1200" b="1" dirty="0" smtClean="0"/>
            <a:t>Perspectives of Social Firms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Social enterprises: a way to continue the support of professional integration of disadvantaged people, especially with mental health problems</a:t>
          </a:r>
          <a:endParaRPr lang="el-GR" sz="1200" b="0" dirty="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ARIA</a:t>
          </a:r>
        </a:p>
        <a:p>
          <a:r>
            <a:rPr lang="en-US" sz="1200" b="1" dirty="0" smtClean="0"/>
            <a:t>Website</a:t>
          </a:r>
          <a:r>
            <a:rPr lang="en-US" sz="1200" dirty="0" smtClean="0"/>
            <a:t>: www.aria.com.pt</a:t>
          </a:r>
          <a:endParaRPr lang="el-GR" sz="1200" dirty="0"/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sz="900" dirty="0"/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/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ScaleX="150753" custScaleY="111472" custLinFactNeighborX="-12256" custLinFactNeighborY="-84059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9DC3AFC2-FE50-4ACE-A384-DF178049D374}" type="pres">
      <dgm:prSet presAssocID="{6DFA3A1B-C5AA-4F4F-B048-BDDC9FE6C935}" presName="Accen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46902FD-583E-4431-9DC0-9BE739F4308F}" type="pres">
      <dgm:prSet presAssocID="{6DFA3A1B-C5AA-4F4F-B048-BDDC9FE6C935}" presName="Accent" presStyleLbl="bgShp" presStyleIdx="0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EF773DA-4B3C-418D-808B-462CA3C63358}" type="pres">
      <dgm:prSet presAssocID="{6DFA3A1B-C5AA-4F4F-B048-BDDC9FE6C935}" presName="Child1" presStyleLbl="node1" presStyleIdx="0" presStyleCnt="6" custScaleX="86160" custScaleY="103997" custLinFactY="31498" custLinFactNeighborX="251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18D066-83EB-41EC-ACF3-3E297978DA90}" type="pres">
      <dgm:prSet presAssocID="{12AD2F1C-52F5-4382-91BA-C803E6EB925F}" presName="Accen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8A0B193-2750-4AF5-BB42-F2E809BBA252}" type="pres">
      <dgm:prSet presAssocID="{12AD2F1C-52F5-4382-91BA-C803E6EB925F}" presName="Accent" presStyleLbl="bgShp" presStyleIdx="1" presStyleCnt="6" custLinFactNeighborX="74347" custLinFactNeighborY="-1766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523642A-DA62-44C9-948D-9923ABCDFB49}" type="pres">
      <dgm:prSet presAssocID="{12AD2F1C-52F5-4382-91BA-C803E6EB925F}" presName="Child2" presStyleLbl="node1" presStyleIdx="1" presStyleCnt="6" custScaleX="125744" custScaleY="112999" custLinFactNeighborX="39851" custLinFactNeighborY="8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933F3C-8FEF-440D-ACC8-C9F4543DA2C2}" type="pres">
      <dgm:prSet presAssocID="{776A610D-9077-439D-B39E-0FD10D9E7C37}" presName="Accent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2683E27-012D-415C-A1D8-289DAA2D8DA1}" type="pres">
      <dgm:prSet presAssocID="{776A610D-9077-439D-B39E-0FD10D9E7C37}" presName="Accent" presStyleLbl="bgShp" presStyleIdx="2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EA24E53-3D5F-4120-8E31-809C7C5BEF51}" type="pres">
      <dgm:prSet presAssocID="{776A610D-9077-439D-B39E-0FD10D9E7C37}" presName="Child3" presStyleLbl="node1" presStyleIdx="2" presStyleCnt="6" custScaleX="126854" custScaleY="112999" custLinFactNeighborX="40406" custLinFactNeighborY="28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D122BD-AC61-42A4-93A6-12F53F4F4CE3}" type="pres">
      <dgm:prSet presAssocID="{8BC59E8C-BC5C-4B58-A4C6-3643AFE53F00}" presName="Accent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300BF56-1B59-4C13-8DB0-FC0D992A138A}" type="pres">
      <dgm:prSet presAssocID="{8BC59E8C-BC5C-4B58-A4C6-3643AFE53F00}" presName="Accent" presStyleLbl="bgShp" presStyleIdx="3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2894BFB-4A01-48A2-BDB5-61C62E7BB069}" type="pres">
      <dgm:prSet presAssocID="{8BC59E8C-BC5C-4B58-A4C6-3643AFE53F00}" presName="Child4" presStyleLbl="node1" presStyleIdx="3" presStyleCnt="6" custScaleX="129440" custScaleY="93999" custLinFactNeighborX="-8624" custLinFactNeighborY="8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C31E29-7AAA-4E5B-BDD1-A44F2C466FC4}" type="pres">
      <dgm:prSet presAssocID="{3D20699E-F670-4520-925D-46F50B518B90}" presName="Accent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38784C5-3DFC-4F5B-ACEA-8DD4F3D655B3}" type="pres">
      <dgm:prSet presAssocID="{3D20699E-F670-4520-925D-46F50B518B90}" presName="Accent" presStyleLbl="bgShp" presStyleIdx="4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E371FB4-FF1E-45C4-B50B-BA3C2E50377F}" type="pres">
      <dgm:prSet presAssocID="{3D20699E-F670-4520-925D-46F50B518B90}" presName="Child5" presStyleLbl="node1" presStyleIdx="4" presStyleCnt="6" custScaleX="135309" custScaleY="116001" custLinFactNeighborX="-36495" custLinFactNeighborY="-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43E320-5FCA-48B5-91E8-F201855F1C9B}" type="pres">
      <dgm:prSet presAssocID="{81A7CA1B-9123-4336-B7C7-50DC852E0BA7}" presName="Accent6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87AFB10-AF1E-4FAC-A3B1-7238A7817DAD}" type="pres">
      <dgm:prSet presAssocID="{81A7CA1B-9123-4336-B7C7-50DC852E0BA7}" presName="Accent" presStyleLbl="bgShp" presStyleIdx="5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CB98210-6394-4E3E-9D6B-FB5CE87CC472}" type="pres">
      <dgm:prSet presAssocID="{81A7CA1B-9123-4336-B7C7-50DC852E0BA7}" presName="Child6" presStyleLbl="node1" presStyleIdx="5" presStyleCnt="6" custScaleX="79944" custScaleY="59999" custLinFactNeighborX="-60895" custLinFactNeighborY="-3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CA97F1-5D83-4654-8C96-8C7BCFF067CD}" srcId="{6EFEE3F5-FAF9-42CC-88A6-B6AF0CE6C054}" destId="{81A7CA1B-9123-4336-B7C7-50DC852E0BA7}" srcOrd="5" destOrd="0" parTransId="{C2C9CD6E-12B0-453D-9AF7-A3B08AC5A953}" sibTransId="{BC2E71AE-AFB2-4BC1-801E-091B58F79DD8}"/>
    <dgm:cxn modelId="{A2CED7AC-B62A-4A55-A822-63BED2F0D397}" srcId="{6EFEE3F5-FAF9-42CC-88A6-B6AF0CE6C054}" destId="{8BC59E8C-BC5C-4B58-A4C6-3643AFE53F00}" srcOrd="3" destOrd="0" parTransId="{7E28B3F3-B80D-45AF-ACF8-D432D1205160}" sibTransId="{84FBA7A9-CD08-4D51-964B-49CA400B086E}"/>
    <dgm:cxn modelId="{C03AFFE5-21FE-4E51-B2FF-E3C2B60F4F32}" type="presOf" srcId="{40C4385B-5EB0-4C41-8E2A-6446BB6BC851}" destId="{16A46047-F225-4E46-A0B8-AAD2596D0673}" srcOrd="0" destOrd="0" presId="urn:microsoft.com/office/officeart/2011/layout/HexagonRadial"/>
    <dgm:cxn modelId="{89402089-DD19-47F4-B55B-B88E7C58E514}" type="presOf" srcId="{81A7CA1B-9123-4336-B7C7-50DC852E0BA7}" destId="{0CB98210-6394-4E3E-9D6B-FB5CE87CC472}" srcOrd="0" destOrd="0" presId="urn:microsoft.com/office/officeart/2011/layout/HexagonRadial"/>
    <dgm:cxn modelId="{FF53728E-4B8C-4043-BB2F-A89D3B3D4D97}" srcId="{6EFEE3F5-FAF9-42CC-88A6-B6AF0CE6C054}" destId="{6DFA3A1B-C5AA-4F4F-B048-BDDC9FE6C935}" srcOrd="0" destOrd="0" parTransId="{52609A8F-B428-49FF-A84D-BCFF9332E44E}" sibTransId="{D7639425-5C7B-408B-9413-6E0A3722FFC5}"/>
    <dgm:cxn modelId="{129DACB3-DAF0-45B5-BB19-387880AE5C44}" type="presOf" srcId="{12AD2F1C-52F5-4382-91BA-C803E6EB925F}" destId="{3523642A-DA62-44C9-948D-9923ABCDFB49}" srcOrd="0" destOrd="0" presId="urn:microsoft.com/office/officeart/2011/layout/HexagonRadial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E652D4F0-A0C7-4EED-9631-AE272651B796}" srcId="{6EFEE3F5-FAF9-42CC-88A6-B6AF0CE6C054}" destId="{12AD2F1C-52F5-4382-91BA-C803E6EB925F}" srcOrd="1" destOrd="0" parTransId="{3B0EAA5A-2901-4A36-A909-58F93F4B4D88}" sibTransId="{3CDDE463-F201-489A-96BE-2277E3D247B8}"/>
    <dgm:cxn modelId="{F697B54B-2A6C-409B-A786-13B7C228D4A7}" srcId="{6EFEE3F5-FAF9-42CC-88A6-B6AF0CE6C054}" destId="{3D20699E-F670-4520-925D-46F50B518B90}" srcOrd="4" destOrd="0" parTransId="{4769706B-88ED-4E24-A9C8-08A5E833A07C}" sibTransId="{CED856C1-A274-467F-B1EE-5922CBE74A53}"/>
    <dgm:cxn modelId="{AF43EAFA-F501-4BFF-B33F-9D007E02955C}" type="presOf" srcId="{6EFEE3F5-FAF9-42CC-88A6-B6AF0CE6C054}" destId="{762F63E1-AB12-4B76-B7E5-1D48E006DE61}" srcOrd="0" destOrd="0" presId="urn:microsoft.com/office/officeart/2011/layout/HexagonRadial"/>
    <dgm:cxn modelId="{654E7340-0F5C-4784-A5C9-E49D7322902E}" type="presOf" srcId="{776A610D-9077-439D-B39E-0FD10D9E7C37}" destId="{FEA24E53-3D5F-4120-8E31-809C7C5BEF51}" srcOrd="0" destOrd="0" presId="urn:microsoft.com/office/officeart/2011/layout/HexagonRadial"/>
    <dgm:cxn modelId="{1B298303-85AA-41D7-BCCB-AAA33B8C2D9D}" type="presOf" srcId="{3D20699E-F670-4520-925D-46F50B518B90}" destId="{DE371FB4-FF1E-45C4-B50B-BA3C2E50377F}" srcOrd="0" destOrd="0" presId="urn:microsoft.com/office/officeart/2011/layout/HexagonRadial"/>
    <dgm:cxn modelId="{30FD9F6E-8460-41B5-B544-1D00C33528F2}" type="presOf" srcId="{8BC59E8C-BC5C-4B58-A4C6-3643AFE53F00}" destId="{C2894BFB-4A01-48A2-BDB5-61C62E7BB069}" srcOrd="0" destOrd="0" presId="urn:microsoft.com/office/officeart/2011/layout/HexagonRadial"/>
    <dgm:cxn modelId="{5D670F8F-2D66-489B-88E5-144B4DD6CC89}" type="presOf" srcId="{6DFA3A1B-C5AA-4F4F-B048-BDDC9FE6C935}" destId="{0EF773DA-4B3C-418D-808B-462CA3C63358}" srcOrd="0" destOrd="0" presId="urn:microsoft.com/office/officeart/2011/layout/HexagonRadial"/>
    <dgm:cxn modelId="{782644A8-A6D4-4140-90A4-C90314651ED7}" srcId="{6EFEE3F5-FAF9-42CC-88A6-B6AF0CE6C054}" destId="{776A610D-9077-439D-B39E-0FD10D9E7C37}" srcOrd="2" destOrd="0" parTransId="{6D2FF72B-F201-46A9-BF5E-86EFDE90DF47}" sibTransId="{5F2D8D1E-C0E6-48FA-8D18-1416B7103A8F}"/>
    <dgm:cxn modelId="{9EA30805-A059-44EF-95B0-FCC4B307F6BB}" type="presParOf" srcId="{16A46047-F225-4E46-A0B8-AAD2596D0673}" destId="{762F63E1-AB12-4B76-B7E5-1D48E006DE61}" srcOrd="0" destOrd="0" presId="urn:microsoft.com/office/officeart/2011/layout/HexagonRadial"/>
    <dgm:cxn modelId="{E6B5D276-0BDC-4D10-BA39-69CBDA66D58B}" type="presParOf" srcId="{16A46047-F225-4E46-A0B8-AAD2596D0673}" destId="{9DC3AFC2-FE50-4ACE-A384-DF178049D374}" srcOrd="1" destOrd="0" presId="urn:microsoft.com/office/officeart/2011/layout/HexagonRadial"/>
    <dgm:cxn modelId="{4C909B11-D8BB-4B51-8C4E-A4BDC706ECB9}" type="presParOf" srcId="{9DC3AFC2-FE50-4ACE-A384-DF178049D374}" destId="{E46902FD-583E-4431-9DC0-9BE739F4308F}" srcOrd="0" destOrd="0" presId="urn:microsoft.com/office/officeart/2011/layout/HexagonRadial"/>
    <dgm:cxn modelId="{3405EBFF-CC1C-45C8-ABF4-92A33231BE19}" type="presParOf" srcId="{16A46047-F225-4E46-A0B8-AAD2596D0673}" destId="{0EF773DA-4B3C-418D-808B-462CA3C63358}" srcOrd="2" destOrd="0" presId="urn:microsoft.com/office/officeart/2011/layout/HexagonRadial"/>
    <dgm:cxn modelId="{498B704A-1A22-4943-A756-44C7B99E9897}" type="presParOf" srcId="{16A46047-F225-4E46-A0B8-AAD2596D0673}" destId="{BC18D066-83EB-41EC-ACF3-3E297978DA90}" srcOrd="3" destOrd="0" presId="urn:microsoft.com/office/officeart/2011/layout/HexagonRadial"/>
    <dgm:cxn modelId="{862CD3EE-DDB1-4897-9743-604C8F2E6FD6}" type="presParOf" srcId="{BC18D066-83EB-41EC-ACF3-3E297978DA90}" destId="{98A0B193-2750-4AF5-BB42-F2E809BBA252}" srcOrd="0" destOrd="0" presId="urn:microsoft.com/office/officeart/2011/layout/HexagonRadial"/>
    <dgm:cxn modelId="{0FCFB6B4-BAE3-43F8-8305-407249D03CA1}" type="presParOf" srcId="{16A46047-F225-4E46-A0B8-AAD2596D0673}" destId="{3523642A-DA62-44C9-948D-9923ABCDFB49}" srcOrd="4" destOrd="0" presId="urn:microsoft.com/office/officeart/2011/layout/HexagonRadial"/>
    <dgm:cxn modelId="{75F31993-D1AC-46F3-AFB8-B131757569A1}" type="presParOf" srcId="{16A46047-F225-4E46-A0B8-AAD2596D0673}" destId="{46933F3C-8FEF-440D-ACC8-C9F4543DA2C2}" srcOrd="5" destOrd="0" presId="urn:microsoft.com/office/officeart/2011/layout/HexagonRadial"/>
    <dgm:cxn modelId="{689AABE4-2095-443D-808A-1A6A0AF8E58D}" type="presParOf" srcId="{46933F3C-8FEF-440D-ACC8-C9F4543DA2C2}" destId="{32683E27-012D-415C-A1D8-289DAA2D8DA1}" srcOrd="0" destOrd="0" presId="urn:microsoft.com/office/officeart/2011/layout/HexagonRadial"/>
    <dgm:cxn modelId="{12A09B6F-097D-49E9-9A42-CED2AD70233C}" type="presParOf" srcId="{16A46047-F225-4E46-A0B8-AAD2596D0673}" destId="{FEA24E53-3D5F-4120-8E31-809C7C5BEF51}" srcOrd="6" destOrd="0" presId="urn:microsoft.com/office/officeart/2011/layout/HexagonRadial"/>
    <dgm:cxn modelId="{48004C3D-57E6-4694-A952-747FB159E3E0}" type="presParOf" srcId="{16A46047-F225-4E46-A0B8-AAD2596D0673}" destId="{0ED122BD-AC61-42A4-93A6-12F53F4F4CE3}" srcOrd="7" destOrd="0" presId="urn:microsoft.com/office/officeart/2011/layout/HexagonRadial"/>
    <dgm:cxn modelId="{8E54B3AF-44F1-4C3F-B60C-1A759B4F5892}" type="presParOf" srcId="{0ED122BD-AC61-42A4-93A6-12F53F4F4CE3}" destId="{6300BF56-1B59-4C13-8DB0-FC0D992A138A}" srcOrd="0" destOrd="0" presId="urn:microsoft.com/office/officeart/2011/layout/HexagonRadial"/>
    <dgm:cxn modelId="{8D2A2D90-1377-4993-828A-D0D3118B6F62}" type="presParOf" srcId="{16A46047-F225-4E46-A0B8-AAD2596D0673}" destId="{C2894BFB-4A01-48A2-BDB5-61C62E7BB069}" srcOrd="8" destOrd="0" presId="urn:microsoft.com/office/officeart/2011/layout/HexagonRadial"/>
    <dgm:cxn modelId="{8E75944D-0A56-406F-BCE9-B67674193E19}" type="presParOf" srcId="{16A46047-F225-4E46-A0B8-AAD2596D0673}" destId="{03C31E29-7AAA-4E5B-BDD1-A44F2C466FC4}" srcOrd="9" destOrd="0" presId="urn:microsoft.com/office/officeart/2011/layout/HexagonRadial"/>
    <dgm:cxn modelId="{EA4E0577-3DAE-4201-80DF-940A3E01EE26}" type="presParOf" srcId="{03C31E29-7AAA-4E5B-BDD1-A44F2C466FC4}" destId="{738784C5-3DFC-4F5B-ACEA-8DD4F3D655B3}" srcOrd="0" destOrd="0" presId="urn:microsoft.com/office/officeart/2011/layout/HexagonRadial"/>
    <dgm:cxn modelId="{B65B6B9C-3DEE-4244-B82D-67FED7A93E6C}" type="presParOf" srcId="{16A46047-F225-4E46-A0B8-AAD2596D0673}" destId="{DE371FB4-FF1E-45C4-B50B-BA3C2E50377F}" srcOrd="10" destOrd="0" presId="urn:microsoft.com/office/officeart/2011/layout/HexagonRadial"/>
    <dgm:cxn modelId="{9ABEBC85-2AE7-46F1-9871-621744EB8C3C}" type="presParOf" srcId="{16A46047-F225-4E46-A0B8-AAD2596D0673}" destId="{E243E320-5FCA-48B5-91E8-F201855F1C9B}" srcOrd="11" destOrd="0" presId="urn:microsoft.com/office/officeart/2011/layout/HexagonRadial"/>
    <dgm:cxn modelId="{37019684-EF6E-4A88-9537-262CDDF6EF1C}" type="presParOf" srcId="{E243E320-5FCA-48B5-91E8-F201855F1C9B}" destId="{387AFB10-AF1E-4FAC-A3B1-7238A7817DAD}" srcOrd="0" destOrd="0" presId="urn:microsoft.com/office/officeart/2011/layout/HexagonRadial"/>
    <dgm:cxn modelId="{F1C418D7-36B2-4E58-B10E-D0AD8CDC97DE}" type="presParOf" srcId="{16A46047-F225-4E46-A0B8-AAD2596D0673}" destId="{0CB98210-6394-4E3E-9D6B-FB5CE87CC47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6EFEE3F5-FAF9-42CC-88A6-B6AF0CE6C054}">
      <dgm:prSet phldrT="[Κείμενο]" custT="1"/>
      <dgm:spPr>
        <a:solidFill>
          <a:schemeClr val="accent4"/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dirty="0" smtClean="0"/>
            <a:t> </a:t>
          </a:r>
          <a:r>
            <a:rPr lang="en-US" sz="1200" b="1" dirty="0" smtClean="0"/>
            <a:t>Legal Situation </a:t>
          </a:r>
        </a:p>
        <a:p>
          <a:r>
            <a:rPr lang="el-GR" sz="1200" b="1" dirty="0" smtClean="0"/>
            <a:t>2006</a:t>
          </a:r>
          <a:r>
            <a:rPr lang="el-GR" sz="1200" dirty="0" smtClean="0"/>
            <a:t>:</a:t>
          </a:r>
          <a:r>
            <a:rPr lang="en-US" sz="1200" dirty="0" smtClean="0"/>
            <a:t>Social Cooperatives inspired by the Italian model-Type B- for all vulnerable social groups</a:t>
          </a:r>
        </a:p>
        <a:p>
          <a:r>
            <a:rPr lang="en-US" sz="1200" b="1" dirty="0" smtClean="0"/>
            <a:t>2011</a:t>
          </a:r>
          <a:r>
            <a:rPr lang="en-US" sz="1200" dirty="0" smtClean="0"/>
            <a:t>: amendment permits to organizations to join social cooperatives</a:t>
          </a:r>
        </a:p>
        <a:p>
          <a:r>
            <a:rPr lang="en-US" sz="1200" b="1" dirty="0" smtClean="0"/>
            <a:t>2015</a:t>
          </a:r>
          <a:r>
            <a:rPr lang="en-US" sz="1200" dirty="0" smtClean="0"/>
            <a:t>: Act on social enterprises </a:t>
          </a:r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12AD2F1C-52F5-4382-91BA-C803E6EB925F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r>
            <a:rPr lang="en-US" sz="1200" b="1" dirty="0" smtClean="0"/>
            <a:t>National Umbrella Organization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2012: </a:t>
          </a:r>
          <a:r>
            <a:rPr lang="en-US" sz="1200" b="0" dirty="0" err="1" smtClean="0"/>
            <a:t>Intersectoral</a:t>
          </a:r>
          <a:r>
            <a:rPr lang="en-US" sz="1200" b="0" dirty="0" smtClean="0"/>
            <a:t> and </a:t>
          </a:r>
          <a:r>
            <a:rPr lang="en-US" sz="1200" b="0" dirty="0" err="1" smtClean="0"/>
            <a:t>interministerial</a:t>
          </a:r>
          <a:r>
            <a:rPr lang="en-US" sz="1200" b="0" dirty="0" smtClean="0"/>
            <a:t>  </a:t>
          </a:r>
          <a:r>
            <a:rPr lang="en-US" sz="1200" b="1" dirty="0" smtClean="0"/>
            <a:t>team</a:t>
          </a:r>
          <a:r>
            <a:rPr lang="en-US" sz="1200" b="0" dirty="0" smtClean="0"/>
            <a:t> for programming, regulating social </a:t>
          </a:r>
          <a:r>
            <a:rPr lang="en-US" sz="1200" b="0" dirty="0" err="1" smtClean="0"/>
            <a:t>entrepreunership</a:t>
          </a:r>
          <a:endParaRPr lang="en-US" sz="1200" b="1" dirty="0" smtClean="0"/>
        </a:p>
        <a:p>
          <a:pPr>
            <a:lnSpc>
              <a:spcPct val="150000"/>
            </a:lnSpc>
          </a:pPr>
          <a:r>
            <a:rPr lang="en-US" sz="1200" b="1" dirty="0" smtClean="0"/>
            <a:t>4 working groups: </a:t>
          </a:r>
          <a:r>
            <a:rPr lang="en-US" sz="1200" b="0" dirty="0" smtClean="0"/>
            <a:t>legal educational, financial, strategic</a:t>
          </a:r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1100" b="1" dirty="0" smtClean="0"/>
        </a:p>
        <a:p>
          <a:r>
            <a:rPr lang="en-US" sz="1100" b="1" dirty="0" smtClean="0"/>
            <a:t>The Number of </a:t>
          </a:r>
          <a:r>
            <a:rPr lang="en-US" sz="1200" b="1" dirty="0" smtClean="0"/>
            <a:t>Social</a:t>
          </a:r>
          <a:r>
            <a:rPr lang="en-US" sz="1100" b="1" dirty="0" smtClean="0"/>
            <a:t> Firms and business branches</a:t>
          </a:r>
        </a:p>
        <a:p>
          <a:r>
            <a:rPr lang="en-US" sz="1100" b="1" dirty="0" smtClean="0"/>
            <a:t>2014: </a:t>
          </a:r>
        </a:p>
        <a:p>
          <a:r>
            <a:rPr lang="en-US" sz="1100" b="1" dirty="0" smtClean="0"/>
            <a:t>1200 </a:t>
          </a:r>
          <a:r>
            <a:rPr lang="en-US" sz="1100" b="0" dirty="0" smtClean="0"/>
            <a:t>Social Cooperatives </a:t>
          </a:r>
          <a:r>
            <a:rPr lang="en-US" sz="1100" b="1" dirty="0" smtClean="0"/>
            <a:t>600 </a:t>
          </a:r>
          <a:r>
            <a:rPr lang="en-US" sz="1100" b="0" dirty="0" smtClean="0"/>
            <a:t>employees</a:t>
          </a:r>
        </a:p>
        <a:p>
          <a:r>
            <a:rPr lang="en-US" sz="1100" b="1" dirty="0" smtClean="0"/>
            <a:t>20-30 </a:t>
          </a:r>
          <a:r>
            <a:rPr lang="en-US" sz="1100" b="0" dirty="0" smtClean="0"/>
            <a:t>Social Firms</a:t>
          </a:r>
        </a:p>
        <a:p>
          <a:r>
            <a:rPr lang="en-US" sz="1100" b="1" dirty="0" smtClean="0"/>
            <a:t>60 </a:t>
          </a:r>
          <a:r>
            <a:rPr lang="en-US" sz="1100" b="0" dirty="0" smtClean="0"/>
            <a:t>Vocational training centers</a:t>
          </a:r>
        </a:p>
        <a:p>
          <a:endParaRPr lang="en-US" sz="1100" b="1" dirty="0" smtClean="0"/>
        </a:p>
        <a:p>
          <a:r>
            <a:rPr lang="en-US" sz="1100" b="1" dirty="0" smtClean="0"/>
            <a:t>Services: </a:t>
          </a:r>
          <a:r>
            <a:rPr lang="en-US" sz="1100" b="0" dirty="0" smtClean="0"/>
            <a:t>production, service sector</a:t>
          </a:r>
        </a:p>
        <a:p>
          <a:endParaRPr lang="en-US" sz="1100" b="1" dirty="0" smtClean="0"/>
        </a:p>
        <a:p>
          <a:endParaRPr lang="el-GR" sz="1100" b="1" dirty="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General situation </a:t>
          </a:r>
        </a:p>
        <a:p>
          <a:r>
            <a:rPr lang="en-US" sz="1200" b="0" dirty="0" smtClean="0"/>
            <a:t>Proposal of an act on social entrepreneurship to define the legal status and activities of social enterprises</a:t>
          </a:r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Perspectives </a:t>
          </a:r>
        </a:p>
        <a:p>
          <a:r>
            <a:rPr lang="en-US" sz="1200" b="0" dirty="0" err="1" smtClean="0"/>
            <a:t>Modernising</a:t>
          </a:r>
          <a:r>
            <a:rPr lang="en-US" sz="1200" b="0" dirty="0" smtClean="0"/>
            <a:t> social cooperatives,</a:t>
          </a:r>
        </a:p>
        <a:p>
          <a:r>
            <a:rPr lang="en-US" sz="1200" b="0" dirty="0" smtClean="0"/>
            <a:t>Economizing the  NGO sector, creating more social enterprises</a:t>
          </a:r>
        </a:p>
        <a:p>
          <a:r>
            <a:rPr lang="en-US" sz="1200" b="0" dirty="0" smtClean="0"/>
            <a:t>Social economy and local development, </a:t>
          </a:r>
        </a:p>
        <a:p>
          <a:r>
            <a:rPr lang="en-US" sz="1200" b="0" dirty="0" smtClean="0"/>
            <a:t>Using better the  </a:t>
          </a:r>
          <a:r>
            <a:rPr lang="en-US" sz="1200" b="0" dirty="0" err="1" smtClean="0"/>
            <a:t>fundigs</a:t>
          </a:r>
          <a:r>
            <a:rPr lang="en-US" sz="1200" b="0" dirty="0" smtClean="0"/>
            <a:t>,  enrooting social economy in society</a:t>
          </a:r>
        </a:p>
        <a:p>
          <a:endParaRPr lang="el-GR" sz="1200" b="1" dirty="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KLOS</a:t>
          </a:r>
        </a:p>
        <a:p>
          <a:r>
            <a:rPr lang="en-US" sz="1200" b="1" dirty="0" smtClean="0"/>
            <a:t>Website</a:t>
          </a:r>
          <a:r>
            <a:rPr lang="en-US" sz="1200" dirty="0" smtClean="0"/>
            <a:t>: www.klos.org.pl</a:t>
          </a:r>
          <a:endParaRPr lang="el-GR" sz="1200" dirty="0"/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ScaleX="113269" custLinFactNeighborX="-5525" custLinFactNeighborY="-81796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40B2C630-8B4D-4561-8E83-9A021E6C088C}" type="pres">
      <dgm:prSet presAssocID="{12AD2F1C-52F5-4382-91BA-C803E6EB925F}" presName="Accen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8A0B193-2750-4AF5-BB42-F2E809BBA252}" type="pres">
      <dgm:prSet presAssocID="{12AD2F1C-52F5-4382-91BA-C803E6EB925F}" presName="Accent" presStyleLbl="bgShp" presStyleIdx="0" presStyleCnt="5" custLinFactNeighborX="74347" custLinFactNeighborY="-1766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EBE9AF1-70C7-47B5-B15A-32E9B5950B9A}" type="pres">
      <dgm:prSet presAssocID="{12AD2F1C-52F5-4382-91BA-C803E6EB925F}" presName="Child1" presStyleLbl="node1" presStyleIdx="0" presStyleCnt="5" custScaleX="154034" custScaleY="124001" custLinFactX="35896" custLinFactNeighborX="100000" custLinFactNeighborY="67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55EAD3-DBC7-4F53-A9A0-B4F7566DF700}" type="pres">
      <dgm:prSet presAssocID="{776A610D-9077-439D-B39E-0FD10D9E7C37}" presName="Accen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2683E27-012D-415C-A1D8-289DAA2D8DA1}" type="pres">
      <dgm:prSet presAssocID="{776A610D-9077-439D-B39E-0FD10D9E7C37}" presName="Accent" presStyleLbl="bgShp" presStyleIdx="1" presStyleCnt="5" custLinFactNeighborX="49262" custLinFactNeighborY="4231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D24326D-CD72-486A-B104-D0E872403EFC}" type="pres">
      <dgm:prSet presAssocID="{776A610D-9077-439D-B39E-0FD10D9E7C37}" presName="Child2" presStyleLbl="node1" presStyleIdx="1" presStyleCnt="5" custScaleX="128740" custScaleY="124001" custLinFactY="48492" custLinFactNeighborX="4191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B6D2F3-9BBB-487F-AC68-05467888BFC0}" type="pres">
      <dgm:prSet presAssocID="{8BC59E8C-BC5C-4B58-A4C6-3643AFE53F00}" presName="Accent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300BF56-1B59-4C13-8DB0-FC0D992A138A}" type="pres">
      <dgm:prSet presAssocID="{8BC59E8C-BC5C-4B58-A4C6-3643AFE53F00}" presName="Accent" presStyleLbl="bgShp" presStyleIdx="2" presStyleCnt="5" custLinFactX="43005" custLinFactNeighborX="100000" custLinFactNeighborY="61914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A3E571D-59BE-46A6-AE31-10A4AB55D398}" type="pres">
      <dgm:prSet presAssocID="{8BC59E8C-BC5C-4B58-A4C6-3643AFE53F00}" presName="Child3" presStyleLbl="node1" presStyleIdx="2" presStyleCnt="5" custLinFactNeighborX="-86910" custLinFactNeighborY="43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E7DE90-E036-407B-A90D-9CE7EAB6A175}" type="pres">
      <dgm:prSet presAssocID="{3D20699E-F670-4520-925D-46F50B518B90}" presName="Accent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38784C5-3DFC-4F5B-ACEA-8DD4F3D655B3}" type="pres">
      <dgm:prSet presAssocID="{3D20699E-F670-4520-925D-46F50B518B90}" presName="Accent" presStyleLbl="bgShp" presStyleIdx="3" presStyleCnt="5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1794BC7-643A-4AF0-BCB7-0EDBCB97C0DC}" type="pres">
      <dgm:prSet presAssocID="{3D20699E-F670-4520-925D-46F50B518B90}" presName="Child4" presStyleLbl="node1" presStyleIdx="3" presStyleCnt="5" custScaleX="135837" custScaleY="148000" custLinFactX="-26695" custLinFactNeighborX="-100000" custLinFactNeighborY="-57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0107CB-F4C4-411A-BE23-EA83BFE8EC57}" type="pres">
      <dgm:prSet presAssocID="{81A7CA1B-9123-4336-B7C7-50DC852E0BA7}" presName="Accent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87AFB10-AF1E-4FAC-A3B1-7238A7817DAD}" type="pres">
      <dgm:prSet presAssocID="{81A7CA1B-9123-4336-B7C7-50DC852E0BA7}" presName="Accent" presStyleLbl="bgShp" presStyleIdx="4" presStyleCnt="5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11E5B6F-82AE-49E1-AA41-1B31C47E0B4C}" type="pres">
      <dgm:prSet presAssocID="{81A7CA1B-9123-4336-B7C7-50DC852E0BA7}" presName="Child5" presStyleLbl="node1" presStyleIdx="4" presStyleCnt="5" custLinFactY="-40491" custLinFactNeighborX="-3455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CA97F1-5D83-4654-8C96-8C7BCFF067CD}" srcId="{6EFEE3F5-FAF9-42CC-88A6-B6AF0CE6C054}" destId="{81A7CA1B-9123-4336-B7C7-50DC852E0BA7}" srcOrd="4" destOrd="0" parTransId="{C2C9CD6E-12B0-453D-9AF7-A3B08AC5A953}" sibTransId="{BC2E71AE-AFB2-4BC1-801E-091B58F79DD8}"/>
    <dgm:cxn modelId="{A2CED7AC-B62A-4A55-A822-63BED2F0D397}" srcId="{6EFEE3F5-FAF9-42CC-88A6-B6AF0CE6C054}" destId="{8BC59E8C-BC5C-4B58-A4C6-3643AFE53F00}" srcOrd="2" destOrd="0" parTransId="{7E28B3F3-B80D-45AF-ACF8-D432D1205160}" sibTransId="{84FBA7A9-CD08-4D51-964B-49CA400B086E}"/>
    <dgm:cxn modelId="{D3126D73-842C-4EFE-A4A3-D3B540366DC2}" type="presOf" srcId="{12AD2F1C-52F5-4382-91BA-C803E6EB925F}" destId="{EEBE9AF1-70C7-47B5-B15A-32E9B5950B9A}" srcOrd="0" destOrd="0" presId="urn:microsoft.com/office/officeart/2011/layout/HexagonRadial"/>
    <dgm:cxn modelId="{2E31FCF8-A45D-4D5A-9918-860CE1588DAD}" type="presOf" srcId="{8BC59E8C-BC5C-4B58-A4C6-3643AFE53F00}" destId="{6A3E571D-59BE-46A6-AE31-10A4AB55D398}" srcOrd="0" destOrd="0" presId="urn:microsoft.com/office/officeart/2011/layout/HexagonRadial"/>
    <dgm:cxn modelId="{9F08B13F-E8AA-4328-BA69-3E2A1CE36D47}" type="presOf" srcId="{40C4385B-5EB0-4C41-8E2A-6446BB6BC851}" destId="{16A46047-F225-4E46-A0B8-AAD2596D0673}" srcOrd="0" destOrd="0" presId="urn:microsoft.com/office/officeart/2011/layout/HexagonRadial"/>
    <dgm:cxn modelId="{AC2C28E3-53BA-46B4-B674-E9520958F345}" type="presOf" srcId="{776A610D-9077-439D-B39E-0FD10D9E7C37}" destId="{AD24326D-CD72-486A-B104-D0E872403EFC}" srcOrd="0" destOrd="0" presId="urn:microsoft.com/office/officeart/2011/layout/HexagonRadial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E652D4F0-A0C7-4EED-9631-AE272651B796}" srcId="{6EFEE3F5-FAF9-42CC-88A6-B6AF0CE6C054}" destId="{12AD2F1C-52F5-4382-91BA-C803E6EB925F}" srcOrd="0" destOrd="0" parTransId="{3B0EAA5A-2901-4A36-A909-58F93F4B4D88}" sibTransId="{3CDDE463-F201-489A-96BE-2277E3D247B8}"/>
    <dgm:cxn modelId="{F697B54B-2A6C-409B-A786-13B7C228D4A7}" srcId="{6EFEE3F5-FAF9-42CC-88A6-B6AF0CE6C054}" destId="{3D20699E-F670-4520-925D-46F50B518B90}" srcOrd="3" destOrd="0" parTransId="{4769706B-88ED-4E24-A9C8-08A5E833A07C}" sibTransId="{CED856C1-A274-467F-B1EE-5922CBE74A53}"/>
    <dgm:cxn modelId="{BDE902E0-1253-4A08-B97C-4213443387E0}" type="presOf" srcId="{3D20699E-F670-4520-925D-46F50B518B90}" destId="{51794BC7-643A-4AF0-BCB7-0EDBCB97C0DC}" srcOrd="0" destOrd="0" presId="urn:microsoft.com/office/officeart/2011/layout/HexagonRadial"/>
    <dgm:cxn modelId="{8E014FD2-2C1C-4116-822A-22B0033DC1A9}" type="presOf" srcId="{81A7CA1B-9123-4336-B7C7-50DC852E0BA7}" destId="{811E5B6F-82AE-49E1-AA41-1B31C47E0B4C}" srcOrd="0" destOrd="0" presId="urn:microsoft.com/office/officeart/2011/layout/HexagonRadial"/>
    <dgm:cxn modelId="{FCD62F5B-3466-41E8-B369-5937A029C6E9}" type="presOf" srcId="{6EFEE3F5-FAF9-42CC-88A6-B6AF0CE6C054}" destId="{762F63E1-AB12-4B76-B7E5-1D48E006DE61}" srcOrd="0" destOrd="0" presId="urn:microsoft.com/office/officeart/2011/layout/HexagonRadial"/>
    <dgm:cxn modelId="{782644A8-A6D4-4140-90A4-C90314651ED7}" srcId="{6EFEE3F5-FAF9-42CC-88A6-B6AF0CE6C054}" destId="{776A610D-9077-439D-B39E-0FD10D9E7C37}" srcOrd="1" destOrd="0" parTransId="{6D2FF72B-F201-46A9-BF5E-86EFDE90DF47}" sibTransId="{5F2D8D1E-C0E6-48FA-8D18-1416B7103A8F}"/>
    <dgm:cxn modelId="{4BA6B745-40B9-4D8E-94B6-CB8DFEA831BF}" type="presParOf" srcId="{16A46047-F225-4E46-A0B8-AAD2596D0673}" destId="{762F63E1-AB12-4B76-B7E5-1D48E006DE61}" srcOrd="0" destOrd="0" presId="urn:microsoft.com/office/officeart/2011/layout/HexagonRadial"/>
    <dgm:cxn modelId="{E16FFD8A-8C45-4FA1-9424-BB6765A9DEB4}" type="presParOf" srcId="{16A46047-F225-4E46-A0B8-AAD2596D0673}" destId="{40B2C630-8B4D-4561-8E83-9A021E6C088C}" srcOrd="1" destOrd="0" presId="urn:microsoft.com/office/officeart/2011/layout/HexagonRadial"/>
    <dgm:cxn modelId="{7362959C-D8F9-47A4-BE7D-3A41F117A237}" type="presParOf" srcId="{40B2C630-8B4D-4561-8E83-9A021E6C088C}" destId="{98A0B193-2750-4AF5-BB42-F2E809BBA252}" srcOrd="0" destOrd="0" presId="urn:microsoft.com/office/officeart/2011/layout/HexagonRadial"/>
    <dgm:cxn modelId="{BDD1D8D4-7A70-4F5C-832E-C1A068CC3718}" type="presParOf" srcId="{16A46047-F225-4E46-A0B8-AAD2596D0673}" destId="{EEBE9AF1-70C7-47B5-B15A-32E9B5950B9A}" srcOrd="2" destOrd="0" presId="urn:microsoft.com/office/officeart/2011/layout/HexagonRadial"/>
    <dgm:cxn modelId="{4D1002C2-4E50-460D-BFB3-66916AF11E06}" type="presParOf" srcId="{16A46047-F225-4E46-A0B8-AAD2596D0673}" destId="{AB55EAD3-DBC7-4F53-A9A0-B4F7566DF700}" srcOrd="3" destOrd="0" presId="urn:microsoft.com/office/officeart/2011/layout/HexagonRadial"/>
    <dgm:cxn modelId="{89539C9A-F014-4A7D-94DB-DF60E466CFCE}" type="presParOf" srcId="{AB55EAD3-DBC7-4F53-A9A0-B4F7566DF700}" destId="{32683E27-012D-415C-A1D8-289DAA2D8DA1}" srcOrd="0" destOrd="0" presId="urn:microsoft.com/office/officeart/2011/layout/HexagonRadial"/>
    <dgm:cxn modelId="{D0CA110F-D247-4A3C-8D43-A09B7373308E}" type="presParOf" srcId="{16A46047-F225-4E46-A0B8-AAD2596D0673}" destId="{AD24326D-CD72-486A-B104-D0E872403EFC}" srcOrd="4" destOrd="0" presId="urn:microsoft.com/office/officeart/2011/layout/HexagonRadial"/>
    <dgm:cxn modelId="{2EA4BC2C-4B03-4253-B5F7-261003ED5CDA}" type="presParOf" srcId="{16A46047-F225-4E46-A0B8-AAD2596D0673}" destId="{37B6D2F3-9BBB-487F-AC68-05467888BFC0}" srcOrd="5" destOrd="0" presId="urn:microsoft.com/office/officeart/2011/layout/HexagonRadial"/>
    <dgm:cxn modelId="{88FAC9FF-6610-4750-A9AA-07D092E90F0D}" type="presParOf" srcId="{37B6D2F3-9BBB-487F-AC68-05467888BFC0}" destId="{6300BF56-1B59-4C13-8DB0-FC0D992A138A}" srcOrd="0" destOrd="0" presId="urn:microsoft.com/office/officeart/2011/layout/HexagonRadial"/>
    <dgm:cxn modelId="{6F8E674F-A42D-4EEB-BEA8-829186901DBA}" type="presParOf" srcId="{16A46047-F225-4E46-A0B8-AAD2596D0673}" destId="{6A3E571D-59BE-46A6-AE31-10A4AB55D398}" srcOrd="6" destOrd="0" presId="urn:microsoft.com/office/officeart/2011/layout/HexagonRadial"/>
    <dgm:cxn modelId="{1FAD2009-00DD-4A6E-B37B-F7DA756D3383}" type="presParOf" srcId="{16A46047-F225-4E46-A0B8-AAD2596D0673}" destId="{DAE7DE90-E036-407B-A90D-9CE7EAB6A175}" srcOrd="7" destOrd="0" presId="urn:microsoft.com/office/officeart/2011/layout/HexagonRadial"/>
    <dgm:cxn modelId="{B3BE22DF-B9EB-47DB-A62B-F04B84D82518}" type="presParOf" srcId="{DAE7DE90-E036-407B-A90D-9CE7EAB6A175}" destId="{738784C5-3DFC-4F5B-ACEA-8DD4F3D655B3}" srcOrd="0" destOrd="0" presId="urn:microsoft.com/office/officeart/2011/layout/HexagonRadial"/>
    <dgm:cxn modelId="{94C66188-6218-46A4-966F-4DE68CEC8020}" type="presParOf" srcId="{16A46047-F225-4E46-A0B8-AAD2596D0673}" destId="{51794BC7-643A-4AF0-BCB7-0EDBCB97C0DC}" srcOrd="8" destOrd="0" presId="urn:microsoft.com/office/officeart/2011/layout/HexagonRadial"/>
    <dgm:cxn modelId="{7A5D9203-5442-4EBB-89B4-636345C38CEF}" type="presParOf" srcId="{16A46047-F225-4E46-A0B8-AAD2596D0673}" destId="{B60107CB-F4C4-411A-BE23-EA83BFE8EC57}" srcOrd="9" destOrd="0" presId="urn:microsoft.com/office/officeart/2011/layout/HexagonRadial"/>
    <dgm:cxn modelId="{A495FB31-BC29-4024-A293-178C3ED73860}" type="presParOf" srcId="{B60107CB-F4C4-411A-BE23-EA83BFE8EC57}" destId="{387AFB10-AF1E-4FAC-A3B1-7238A7817DAD}" srcOrd="0" destOrd="0" presId="urn:microsoft.com/office/officeart/2011/layout/HexagonRadial"/>
    <dgm:cxn modelId="{3F670997-EC28-4B79-B20A-288EA9EBCD34}" type="presParOf" srcId="{16A46047-F225-4E46-A0B8-AAD2596D0673}" destId="{811E5B6F-82AE-49E1-AA41-1B31C47E0B4C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89348-70F1-43A6-B9C8-113799719D80}" type="doc">
      <dgm:prSet loTypeId="urn:microsoft.com/office/officeart/2011/layout/HexagonRadial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71BF77BB-DE22-456E-AD8A-76C3A4D7840A}">
      <dgm:prSet phldrT="[Κείμενο]" custT="1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  <a:tileRect/>
        </a:gra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 smtClean="0"/>
            <a:t>Social Firms Europe </a:t>
          </a:r>
        </a:p>
        <a:p>
          <a:r>
            <a:rPr lang="en-US" sz="2800" b="1" dirty="0" err="1" smtClean="0"/>
            <a:t>Cefec</a:t>
          </a:r>
          <a:r>
            <a:rPr lang="en-US" sz="2800" b="1" dirty="0" smtClean="0"/>
            <a:t> </a:t>
          </a:r>
        </a:p>
        <a:p>
          <a:r>
            <a:rPr lang="en-US" sz="1400" dirty="0" smtClean="0"/>
            <a:t>“A network for your social economy vision”</a:t>
          </a:r>
          <a:endParaRPr lang="el-GR" sz="1400" dirty="0"/>
        </a:p>
      </dgm:t>
    </dgm:pt>
    <dgm:pt modelId="{1754E5DF-7276-4F55-8DA0-5AF2D024F8B7}" type="parTrans" cxnId="{1EC545FB-700D-4065-993E-81541CF01FD7}">
      <dgm:prSet/>
      <dgm:spPr/>
      <dgm:t>
        <a:bodyPr/>
        <a:lstStyle/>
        <a:p>
          <a:endParaRPr lang="el-GR"/>
        </a:p>
      </dgm:t>
    </dgm:pt>
    <dgm:pt modelId="{DE974465-877F-406C-AE66-D23327A95913}" type="sibTrans" cxnId="{1EC545FB-700D-4065-993E-81541CF01FD7}">
      <dgm:prSet/>
      <dgm:spPr/>
      <dgm:t>
        <a:bodyPr/>
        <a:lstStyle/>
        <a:p>
          <a:endParaRPr lang="el-GR"/>
        </a:p>
      </dgm:t>
    </dgm:pt>
    <dgm:pt modelId="{985FF40E-7A39-4E3A-BA1C-195CBB19F67F}" type="pres">
      <dgm:prSet presAssocID="{1BC89348-70F1-43A6-B9C8-113799719D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9223A0FC-3B08-482B-BCC1-98C3D3575F90}" type="pres">
      <dgm:prSet presAssocID="{71BF77BB-DE22-456E-AD8A-76C3A4D7840A}" presName="Parent" presStyleLbl="node0" presStyleIdx="0" presStyleCnt="1" custScaleX="84968" custScaleY="48106" custLinFactNeighborX="-944" custLinFactNeighborY="-13722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</dgm:ptLst>
  <dgm:cxnLst>
    <dgm:cxn modelId="{CAC751B1-56FE-457B-B359-519BC991DE87}" type="presOf" srcId="{71BF77BB-DE22-456E-AD8A-76C3A4D7840A}" destId="{9223A0FC-3B08-482B-BCC1-98C3D3575F90}" srcOrd="0" destOrd="0" presId="urn:microsoft.com/office/officeart/2011/layout/HexagonRadial"/>
    <dgm:cxn modelId="{5835D729-AB36-47D0-AED2-971B67E9E3D1}" type="presOf" srcId="{1BC89348-70F1-43A6-B9C8-113799719D80}" destId="{985FF40E-7A39-4E3A-BA1C-195CBB19F67F}" srcOrd="0" destOrd="0" presId="urn:microsoft.com/office/officeart/2011/layout/HexagonRadial"/>
    <dgm:cxn modelId="{1EC545FB-700D-4065-993E-81541CF01FD7}" srcId="{1BC89348-70F1-43A6-B9C8-113799719D80}" destId="{71BF77BB-DE22-456E-AD8A-76C3A4D7840A}" srcOrd="0" destOrd="0" parTransId="{1754E5DF-7276-4F55-8DA0-5AF2D024F8B7}" sibTransId="{DE974465-877F-406C-AE66-D23327A95913}"/>
    <dgm:cxn modelId="{EA63A5EE-6D09-4FF6-AF11-9BB9B53FAA5C}" type="presParOf" srcId="{985FF40E-7A39-4E3A-BA1C-195CBB19F67F}" destId="{9223A0FC-3B08-482B-BCC1-98C3D3575F90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sz="900" dirty="0"/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/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92DDE97F-EC97-4765-8E02-AFA73F784A6B}" type="pres">
      <dgm:prSet presAssocID="{6DFA3A1B-C5AA-4F4F-B048-BDDC9FE6C935}" presName="Parent" presStyleLbl="node0" presStyleIdx="0" presStyleCnt="1" custScaleX="88464" custScaleY="77273" custLinFactNeighborX="0" custLinFactNeighborY="-1136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</dgm:ptLst>
  <dgm:cxnLst>
    <dgm:cxn modelId="{621A9825-5F15-45FB-AD48-E563C8CB413C}" type="presOf" srcId="{6DFA3A1B-C5AA-4F4F-B048-BDDC9FE6C935}" destId="{92DDE97F-EC97-4765-8E02-AFA73F784A6B}" srcOrd="0" destOrd="0" presId="urn:microsoft.com/office/officeart/2011/layout/HexagonRadial"/>
    <dgm:cxn modelId="{FF53728E-4B8C-4043-BB2F-A89D3B3D4D97}" srcId="{40C4385B-5EB0-4C41-8E2A-6446BB6BC851}" destId="{6DFA3A1B-C5AA-4F4F-B048-BDDC9FE6C935}" srcOrd="0" destOrd="0" parTransId="{52609A8F-B428-49FF-A84D-BCFF9332E44E}" sibTransId="{D7639425-5C7B-408B-9413-6E0A3722FFC5}"/>
    <dgm:cxn modelId="{9C657FEE-EB25-40A6-B1EF-E3AD02AF2358}" type="presOf" srcId="{40C4385B-5EB0-4C41-8E2A-6446BB6BC851}" destId="{16A46047-F225-4E46-A0B8-AAD2596D0673}" srcOrd="0" destOrd="0" presId="urn:microsoft.com/office/officeart/2011/layout/HexagonRadial"/>
    <dgm:cxn modelId="{0312DEEC-7A8F-4F36-8CC7-EE4F39A9E461}" type="presParOf" srcId="{16A46047-F225-4E46-A0B8-AAD2596D0673}" destId="{92DDE97F-EC97-4765-8E02-AFA73F784A6B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6EFEE3F5-FAF9-42CC-88A6-B6AF0CE6C054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lnSpc>
              <a:spcPct val="90000"/>
            </a:lnSpc>
          </a:pPr>
          <a:endParaRPr lang="en-US" sz="1200" b="1" dirty="0" smtClean="0"/>
        </a:p>
        <a:p>
          <a:pPr algn="ctr">
            <a:lnSpc>
              <a:spcPct val="90000"/>
            </a:lnSpc>
          </a:pPr>
          <a:endParaRPr lang="en-US" sz="1200" b="1" dirty="0" smtClean="0"/>
        </a:p>
        <a:p>
          <a:pPr algn="ctr">
            <a:lnSpc>
              <a:spcPct val="90000"/>
            </a:lnSpc>
          </a:pPr>
          <a:endParaRPr lang="en-US" sz="1200" b="1" dirty="0" smtClean="0"/>
        </a:p>
        <a:p>
          <a:pPr algn="ctr">
            <a:lnSpc>
              <a:spcPct val="90000"/>
            </a:lnSpc>
          </a:pPr>
          <a:r>
            <a:rPr lang="en-US" sz="1200" b="1" dirty="0" smtClean="0"/>
            <a:t>Legal Situation </a:t>
          </a:r>
        </a:p>
        <a:p>
          <a:pPr algn="l">
            <a:lnSpc>
              <a:spcPct val="150000"/>
            </a:lnSpc>
          </a:pPr>
          <a:r>
            <a:rPr lang="el-GR" sz="1200" b="1" dirty="0" smtClean="0"/>
            <a:t>2015:</a:t>
          </a:r>
          <a:r>
            <a:rPr lang="en-US" sz="1200" dirty="0" smtClean="0"/>
            <a:t> Law on Social Economy (Credit Unions, workers, NGO’s).</a:t>
          </a:r>
        </a:p>
        <a:p>
          <a:pPr algn="l">
            <a:lnSpc>
              <a:spcPct val="150000"/>
            </a:lnSpc>
          </a:pPr>
          <a:r>
            <a:rPr lang="en-US" sz="1200" b="1" dirty="0" smtClean="0"/>
            <a:t>Social Enterprise </a:t>
          </a:r>
          <a:r>
            <a:rPr lang="en-US" sz="1200" dirty="0" smtClean="0"/>
            <a:t>of Insertion: 30% employees belonging to vulnerable group</a:t>
          </a:r>
        </a:p>
        <a:p>
          <a:pPr algn="l">
            <a:lnSpc>
              <a:spcPct val="150000"/>
            </a:lnSpc>
          </a:pPr>
          <a:endParaRPr lang="en-US" sz="1200" dirty="0" smtClean="0"/>
        </a:p>
        <a:p>
          <a:pPr algn="l">
            <a:lnSpc>
              <a:spcPct val="90000"/>
            </a:lnSpc>
          </a:pPr>
          <a:r>
            <a:rPr lang="el-GR" sz="1200" dirty="0" smtClean="0"/>
            <a:t> </a:t>
          </a:r>
          <a:endParaRPr lang="en-US" sz="1200" dirty="0" smtClean="0"/>
        </a:p>
        <a:p>
          <a:pPr algn="ctr">
            <a:lnSpc>
              <a:spcPct val="90000"/>
            </a:lnSpc>
          </a:pPr>
          <a:endParaRPr lang="el-GR" sz="1050" dirty="0"/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12AD2F1C-52F5-4382-91BA-C803E6EB925F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National Umbrella Organization</a:t>
          </a:r>
        </a:p>
        <a:p>
          <a:r>
            <a:rPr lang="en-US" sz="1200" b="0" dirty="0" smtClean="0"/>
            <a:t>No special</a:t>
          </a:r>
        </a:p>
        <a:p>
          <a:r>
            <a:rPr lang="en-US" sz="1200" b="1" dirty="0" smtClean="0"/>
            <a:t>But: </a:t>
          </a:r>
          <a:r>
            <a:rPr lang="en-US" sz="1200" b="0" dirty="0" smtClean="0"/>
            <a:t>in regional level AREAS with other NGO’s working to set up the first umbrella organization for social insertion </a:t>
          </a:r>
          <a:endParaRPr lang="el-GR" sz="1200" b="0" dirty="0"/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1100" b="1" dirty="0" smtClean="0"/>
        </a:p>
        <a:p>
          <a:r>
            <a:rPr lang="en-US" sz="1100" b="1" dirty="0" smtClean="0"/>
            <a:t>The Number of </a:t>
          </a:r>
          <a:r>
            <a:rPr lang="en-US" sz="1200" b="1" dirty="0" smtClean="0"/>
            <a:t>Social</a:t>
          </a:r>
          <a:r>
            <a:rPr lang="en-US" sz="1100" b="1" dirty="0" smtClean="0"/>
            <a:t> Firms and business branches</a:t>
          </a:r>
        </a:p>
        <a:p>
          <a:endParaRPr lang="en-US" sz="1100" b="1" dirty="0" smtClean="0"/>
        </a:p>
        <a:p>
          <a:r>
            <a:rPr lang="en-US" sz="1100" b="1" dirty="0" smtClean="0"/>
            <a:t> No statistics</a:t>
          </a:r>
        </a:p>
        <a:p>
          <a:r>
            <a:rPr lang="en-US" sz="1100" b="1" dirty="0" smtClean="0"/>
            <a:t>Services: </a:t>
          </a:r>
          <a:r>
            <a:rPr lang="en-US" sz="1100" b="0" dirty="0" smtClean="0"/>
            <a:t>technical equipment assembly, </a:t>
          </a:r>
          <a:r>
            <a:rPr lang="en-US" sz="1100" b="0" dirty="0" err="1" smtClean="0"/>
            <a:t>orthopaedic</a:t>
          </a:r>
          <a:r>
            <a:rPr lang="en-US" sz="1100" b="0" dirty="0" smtClean="0"/>
            <a:t> repair, printing, gardening, greenhouses</a:t>
          </a:r>
        </a:p>
        <a:p>
          <a:endParaRPr lang="en-US" sz="1100" b="1" dirty="0" smtClean="0"/>
        </a:p>
        <a:p>
          <a:endParaRPr lang="el-GR" sz="1100" b="1" dirty="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dirty="0" smtClean="0"/>
            <a:t> </a:t>
          </a:r>
        </a:p>
        <a:p>
          <a:endParaRPr lang="en-US" sz="1200" b="1" dirty="0" smtClean="0"/>
        </a:p>
        <a:p>
          <a:r>
            <a:rPr lang="en-US" sz="1200" b="1" dirty="0" smtClean="0"/>
            <a:t>General situation</a:t>
          </a:r>
        </a:p>
        <a:p>
          <a:r>
            <a:rPr lang="en-US" sz="1200" b="1" dirty="0" smtClean="0"/>
            <a:t>Since 2004: </a:t>
          </a:r>
          <a:r>
            <a:rPr lang="en-US" sz="1200" b="0" dirty="0" smtClean="0"/>
            <a:t>social economy promotion began through PHARE financed programs</a:t>
          </a:r>
        </a:p>
        <a:p>
          <a:r>
            <a:rPr lang="en-US" sz="1200" b="1" dirty="0" smtClean="0"/>
            <a:t>2008-10</a:t>
          </a:r>
          <a:r>
            <a:rPr lang="en-US" sz="1200" b="0" dirty="0" smtClean="0"/>
            <a:t>: Strategic projects applied on ESF to support, foundation, professional training, </a:t>
          </a:r>
          <a:r>
            <a:rPr lang="en-US" sz="1200" b="0" dirty="0" err="1" smtClean="0"/>
            <a:t>etc</a:t>
          </a:r>
          <a:endParaRPr lang="en-US" sz="1200" b="0" dirty="0" smtClean="0"/>
        </a:p>
        <a:p>
          <a:r>
            <a:rPr lang="en-US" sz="1200" b="1" dirty="0" smtClean="0"/>
            <a:t>Many </a:t>
          </a:r>
          <a:r>
            <a:rPr lang="en-US" sz="1200" b="1" dirty="0" err="1" smtClean="0"/>
            <a:t>intiatives</a:t>
          </a:r>
          <a:r>
            <a:rPr lang="en-US" sz="1200" b="1" dirty="0" smtClean="0"/>
            <a:t> </a:t>
          </a:r>
          <a:r>
            <a:rPr lang="en-US" sz="1200" b="0" dirty="0" smtClean="0"/>
            <a:t>are still financed through different European programs</a:t>
          </a:r>
        </a:p>
        <a:p>
          <a:endParaRPr lang="en-US" sz="1200" b="1" dirty="0" smtClean="0"/>
        </a:p>
        <a:p>
          <a:r>
            <a:rPr lang="en-US" sz="1200" b="1" dirty="0" smtClean="0"/>
            <a:t> </a:t>
          </a:r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Perspectives of Social Firms</a:t>
          </a:r>
        </a:p>
        <a:p>
          <a:r>
            <a:rPr lang="en-US" sz="1200" b="0" dirty="0" smtClean="0"/>
            <a:t>To invest on wood manufacturing, tourism, organic food, gardening, e-business, manufacturing, medicinal and aromatic plant growing.</a:t>
          </a:r>
        </a:p>
        <a:p>
          <a:endParaRPr lang="el-GR" sz="1200" b="1" dirty="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THE REGIONAL ASSOCIATION OF  ADULT EDUCATION (AREAS)</a:t>
          </a:r>
        </a:p>
        <a:p>
          <a:r>
            <a:rPr lang="en-US" sz="1200" b="1" dirty="0" smtClean="0"/>
            <a:t>Website</a:t>
          </a:r>
          <a:r>
            <a:rPr lang="en-US" sz="1200" dirty="0" smtClean="0"/>
            <a:t>: www.areas.ro</a:t>
          </a:r>
          <a:endParaRPr lang="el-GR" sz="1200" dirty="0"/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sz="900" dirty="0"/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/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ScaleX="113904" custScaleY="106407" custLinFactNeighborX="-4393" custLinFactNeighborY="-74140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9DC3AFC2-FE50-4ACE-A384-DF178049D374}" type="pres">
      <dgm:prSet presAssocID="{6DFA3A1B-C5AA-4F4F-B048-BDDC9FE6C935}" presName="Accen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46902FD-583E-4431-9DC0-9BE739F4308F}" type="pres">
      <dgm:prSet presAssocID="{6DFA3A1B-C5AA-4F4F-B048-BDDC9FE6C935}" presName="Accent" presStyleLbl="bgShp" presStyleIdx="0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EF773DA-4B3C-418D-808B-462CA3C63358}" type="pres">
      <dgm:prSet presAssocID="{6DFA3A1B-C5AA-4F4F-B048-BDDC9FE6C935}" presName="Child1" presStyleLbl="node1" presStyleIdx="0" presStyleCnt="6" custScaleX="100002" custScaleY="103997" custLinFactY="31498" custLinFactNeighborX="251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18D066-83EB-41EC-ACF3-3E297978DA90}" type="pres">
      <dgm:prSet presAssocID="{12AD2F1C-52F5-4382-91BA-C803E6EB925F}" presName="Accen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8A0B193-2750-4AF5-BB42-F2E809BBA252}" type="pres">
      <dgm:prSet presAssocID="{12AD2F1C-52F5-4382-91BA-C803E6EB925F}" presName="Accent" presStyleLbl="bgShp" presStyleIdx="1" presStyleCnt="6" custLinFactNeighborX="74347" custLinFactNeighborY="-1766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523642A-DA62-44C9-948D-9923ABCDFB49}" type="pres">
      <dgm:prSet presAssocID="{12AD2F1C-52F5-4382-91BA-C803E6EB925F}" presName="Child2" presStyleLbl="node1" presStyleIdx="1" presStyleCnt="6" custScaleX="110073" custScaleY="103001" custLinFactNeighborX="36696" custLinFactNeighborY="-1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933F3C-8FEF-440D-ACC8-C9F4543DA2C2}" type="pres">
      <dgm:prSet presAssocID="{776A610D-9077-439D-B39E-0FD10D9E7C37}" presName="Accent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2683E27-012D-415C-A1D8-289DAA2D8DA1}" type="pres">
      <dgm:prSet presAssocID="{776A610D-9077-439D-B39E-0FD10D9E7C37}" presName="Accent" presStyleLbl="bgShp" presStyleIdx="2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EA24E53-3D5F-4120-8E31-809C7C5BEF51}" type="pres">
      <dgm:prSet presAssocID="{776A610D-9077-439D-B39E-0FD10D9E7C37}" presName="Child3" presStyleLbl="node1" presStyleIdx="2" presStyleCnt="6" custScaleX="111593" custLinFactNeighborX="35036" custLinFactNeighborY="13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D122BD-AC61-42A4-93A6-12F53F4F4CE3}" type="pres">
      <dgm:prSet presAssocID="{8BC59E8C-BC5C-4B58-A4C6-3643AFE53F00}" presName="Accent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300BF56-1B59-4C13-8DB0-FC0D992A138A}" type="pres">
      <dgm:prSet presAssocID="{8BC59E8C-BC5C-4B58-A4C6-3643AFE53F00}" presName="Accent" presStyleLbl="bgShp" presStyleIdx="3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2894BFB-4A01-48A2-BDB5-61C62E7BB069}" type="pres">
      <dgm:prSet presAssocID="{8BC59E8C-BC5C-4B58-A4C6-3643AFE53F00}" presName="Child4" presStyleLbl="node1" presStyleIdx="3" presStyleCnt="6" custScaleX="157270" custScaleY="123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C31E29-7AAA-4E5B-BDD1-A44F2C466FC4}" type="pres">
      <dgm:prSet presAssocID="{3D20699E-F670-4520-925D-46F50B518B90}" presName="Accent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38784C5-3DFC-4F5B-ACEA-8DD4F3D655B3}" type="pres">
      <dgm:prSet presAssocID="{3D20699E-F670-4520-925D-46F50B518B90}" presName="Accent" presStyleLbl="bgShp" presStyleIdx="4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E371FB4-FF1E-45C4-B50B-BA3C2E50377F}" type="pres">
      <dgm:prSet presAssocID="{3D20699E-F670-4520-925D-46F50B518B90}" presName="Child5" presStyleLbl="node1" presStyleIdx="4" presStyleCnt="6" custScaleX="127007" custScaleY="119233" custLinFactNeighborX="-33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43E320-5FCA-48B5-91E8-F201855F1C9B}" type="pres">
      <dgm:prSet presAssocID="{81A7CA1B-9123-4336-B7C7-50DC852E0BA7}" presName="Accent6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87AFB10-AF1E-4FAC-A3B1-7238A7817DAD}" type="pres">
      <dgm:prSet presAssocID="{81A7CA1B-9123-4336-B7C7-50DC852E0BA7}" presName="Accent" presStyleLbl="bgShp" presStyleIdx="5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CB98210-6394-4E3E-9D6B-FB5CE87CC472}" type="pres">
      <dgm:prSet presAssocID="{81A7CA1B-9123-4336-B7C7-50DC852E0BA7}" presName="Child6" presStyleLbl="node1" presStyleIdx="5" presStyleCnt="6" custScaleX="120762" custLinFactNeighborX="-40929" custLinFactNeighborY="-17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31F7C5B-64C1-4514-A8D1-CCF6AEF4ABA2}" type="presOf" srcId="{40C4385B-5EB0-4C41-8E2A-6446BB6BC851}" destId="{16A46047-F225-4E46-A0B8-AAD2596D0673}" srcOrd="0" destOrd="0" presId="urn:microsoft.com/office/officeart/2011/layout/HexagonRadial"/>
    <dgm:cxn modelId="{2DCA97F1-5D83-4654-8C96-8C7BCFF067CD}" srcId="{6EFEE3F5-FAF9-42CC-88A6-B6AF0CE6C054}" destId="{81A7CA1B-9123-4336-B7C7-50DC852E0BA7}" srcOrd="5" destOrd="0" parTransId="{C2C9CD6E-12B0-453D-9AF7-A3B08AC5A953}" sibTransId="{BC2E71AE-AFB2-4BC1-801E-091B58F79DD8}"/>
    <dgm:cxn modelId="{A2CED7AC-B62A-4A55-A822-63BED2F0D397}" srcId="{6EFEE3F5-FAF9-42CC-88A6-B6AF0CE6C054}" destId="{8BC59E8C-BC5C-4B58-A4C6-3643AFE53F00}" srcOrd="3" destOrd="0" parTransId="{7E28B3F3-B80D-45AF-ACF8-D432D1205160}" sibTransId="{84FBA7A9-CD08-4D51-964B-49CA400B086E}"/>
    <dgm:cxn modelId="{ACC0F679-1ACC-434F-9A90-D047D8117C0C}" type="presOf" srcId="{6EFEE3F5-FAF9-42CC-88A6-B6AF0CE6C054}" destId="{762F63E1-AB12-4B76-B7E5-1D48E006DE61}" srcOrd="0" destOrd="0" presId="urn:microsoft.com/office/officeart/2011/layout/HexagonRadial"/>
    <dgm:cxn modelId="{FF53728E-4B8C-4043-BB2F-A89D3B3D4D97}" srcId="{6EFEE3F5-FAF9-42CC-88A6-B6AF0CE6C054}" destId="{6DFA3A1B-C5AA-4F4F-B048-BDDC9FE6C935}" srcOrd="0" destOrd="0" parTransId="{52609A8F-B428-49FF-A84D-BCFF9332E44E}" sibTransId="{D7639425-5C7B-408B-9413-6E0A3722FFC5}"/>
    <dgm:cxn modelId="{3ED1CB4F-65E7-416C-B6A6-AEF085EE0D1D}" type="presOf" srcId="{3D20699E-F670-4520-925D-46F50B518B90}" destId="{DE371FB4-FF1E-45C4-B50B-BA3C2E50377F}" srcOrd="0" destOrd="0" presId="urn:microsoft.com/office/officeart/2011/layout/HexagonRadial"/>
    <dgm:cxn modelId="{F25FCD5B-2363-492B-85CC-106B04E41667}" type="presOf" srcId="{8BC59E8C-BC5C-4B58-A4C6-3643AFE53F00}" destId="{C2894BFB-4A01-48A2-BDB5-61C62E7BB069}" srcOrd="0" destOrd="0" presId="urn:microsoft.com/office/officeart/2011/layout/HexagonRadial"/>
    <dgm:cxn modelId="{A235FF96-958A-4298-A956-FCF9F100FDB3}" type="presOf" srcId="{776A610D-9077-439D-B39E-0FD10D9E7C37}" destId="{FEA24E53-3D5F-4120-8E31-809C7C5BEF51}" srcOrd="0" destOrd="0" presId="urn:microsoft.com/office/officeart/2011/layout/HexagonRadial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E652D4F0-A0C7-4EED-9631-AE272651B796}" srcId="{6EFEE3F5-FAF9-42CC-88A6-B6AF0CE6C054}" destId="{12AD2F1C-52F5-4382-91BA-C803E6EB925F}" srcOrd="1" destOrd="0" parTransId="{3B0EAA5A-2901-4A36-A909-58F93F4B4D88}" sibTransId="{3CDDE463-F201-489A-96BE-2277E3D247B8}"/>
    <dgm:cxn modelId="{F697B54B-2A6C-409B-A786-13B7C228D4A7}" srcId="{6EFEE3F5-FAF9-42CC-88A6-B6AF0CE6C054}" destId="{3D20699E-F670-4520-925D-46F50B518B90}" srcOrd="4" destOrd="0" parTransId="{4769706B-88ED-4E24-A9C8-08A5E833A07C}" sibTransId="{CED856C1-A274-467F-B1EE-5922CBE74A53}"/>
    <dgm:cxn modelId="{1C589A78-8F87-4950-BD14-6B81BF6F6D12}" type="presOf" srcId="{12AD2F1C-52F5-4382-91BA-C803E6EB925F}" destId="{3523642A-DA62-44C9-948D-9923ABCDFB49}" srcOrd="0" destOrd="0" presId="urn:microsoft.com/office/officeart/2011/layout/HexagonRadial"/>
    <dgm:cxn modelId="{18500600-EA24-4F4A-9F6B-CA712BE9D6FD}" type="presOf" srcId="{81A7CA1B-9123-4336-B7C7-50DC852E0BA7}" destId="{0CB98210-6394-4E3E-9D6B-FB5CE87CC472}" srcOrd="0" destOrd="0" presId="urn:microsoft.com/office/officeart/2011/layout/HexagonRadial"/>
    <dgm:cxn modelId="{76CFA6E0-78DA-4ACA-BD16-FA1C5EE71C03}" type="presOf" srcId="{6DFA3A1B-C5AA-4F4F-B048-BDDC9FE6C935}" destId="{0EF773DA-4B3C-418D-808B-462CA3C63358}" srcOrd="0" destOrd="0" presId="urn:microsoft.com/office/officeart/2011/layout/HexagonRadial"/>
    <dgm:cxn modelId="{782644A8-A6D4-4140-90A4-C90314651ED7}" srcId="{6EFEE3F5-FAF9-42CC-88A6-B6AF0CE6C054}" destId="{776A610D-9077-439D-B39E-0FD10D9E7C37}" srcOrd="2" destOrd="0" parTransId="{6D2FF72B-F201-46A9-BF5E-86EFDE90DF47}" sibTransId="{5F2D8D1E-C0E6-48FA-8D18-1416B7103A8F}"/>
    <dgm:cxn modelId="{5AB4C22B-5646-4064-84C3-FC7FC91B948C}" type="presParOf" srcId="{16A46047-F225-4E46-A0B8-AAD2596D0673}" destId="{762F63E1-AB12-4B76-B7E5-1D48E006DE61}" srcOrd="0" destOrd="0" presId="urn:microsoft.com/office/officeart/2011/layout/HexagonRadial"/>
    <dgm:cxn modelId="{2DEA16CB-39FB-4254-80BD-6BD8B8449E63}" type="presParOf" srcId="{16A46047-F225-4E46-A0B8-AAD2596D0673}" destId="{9DC3AFC2-FE50-4ACE-A384-DF178049D374}" srcOrd="1" destOrd="0" presId="urn:microsoft.com/office/officeart/2011/layout/HexagonRadial"/>
    <dgm:cxn modelId="{CF27353F-98D7-4753-A7F0-24E44271231D}" type="presParOf" srcId="{9DC3AFC2-FE50-4ACE-A384-DF178049D374}" destId="{E46902FD-583E-4431-9DC0-9BE739F4308F}" srcOrd="0" destOrd="0" presId="urn:microsoft.com/office/officeart/2011/layout/HexagonRadial"/>
    <dgm:cxn modelId="{D79C2950-BA3E-4F94-BF4A-8147F95D9F02}" type="presParOf" srcId="{16A46047-F225-4E46-A0B8-AAD2596D0673}" destId="{0EF773DA-4B3C-418D-808B-462CA3C63358}" srcOrd="2" destOrd="0" presId="urn:microsoft.com/office/officeart/2011/layout/HexagonRadial"/>
    <dgm:cxn modelId="{AC1CDA90-C6E8-41E1-A784-6F72A940A6C5}" type="presParOf" srcId="{16A46047-F225-4E46-A0B8-AAD2596D0673}" destId="{BC18D066-83EB-41EC-ACF3-3E297978DA90}" srcOrd="3" destOrd="0" presId="urn:microsoft.com/office/officeart/2011/layout/HexagonRadial"/>
    <dgm:cxn modelId="{B55251F7-CA48-41F6-A999-8356ACF1A282}" type="presParOf" srcId="{BC18D066-83EB-41EC-ACF3-3E297978DA90}" destId="{98A0B193-2750-4AF5-BB42-F2E809BBA252}" srcOrd="0" destOrd="0" presId="urn:microsoft.com/office/officeart/2011/layout/HexagonRadial"/>
    <dgm:cxn modelId="{0C169274-93D1-43B9-BAC6-93A7B5F6BCDA}" type="presParOf" srcId="{16A46047-F225-4E46-A0B8-AAD2596D0673}" destId="{3523642A-DA62-44C9-948D-9923ABCDFB49}" srcOrd="4" destOrd="0" presId="urn:microsoft.com/office/officeart/2011/layout/HexagonRadial"/>
    <dgm:cxn modelId="{6435C2A2-280B-4A87-8655-1961C1FC904A}" type="presParOf" srcId="{16A46047-F225-4E46-A0B8-AAD2596D0673}" destId="{46933F3C-8FEF-440D-ACC8-C9F4543DA2C2}" srcOrd="5" destOrd="0" presId="urn:microsoft.com/office/officeart/2011/layout/HexagonRadial"/>
    <dgm:cxn modelId="{56784194-634D-4FC1-84AA-FD5DACC06382}" type="presParOf" srcId="{46933F3C-8FEF-440D-ACC8-C9F4543DA2C2}" destId="{32683E27-012D-415C-A1D8-289DAA2D8DA1}" srcOrd="0" destOrd="0" presId="urn:microsoft.com/office/officeart/2011/layout/HexagonRadial"/>
    <dgm:cxn modelId="{144176AF-4F2F-4BE7-822B-044E9FF152C4}" type="presParOf" srcId="{16A46047-F225-4E46-A0B8-AAD2596D0673}" destId="{FEA24E53-3D5F-4120-8E31-809C7C5BEF51}" srcOrd="6" destOrd="0" presId="urn:microsoft.com/office/officeart/2011/layout/HexagonRadial"/>
    <dgm:cxn modelId="{6AB9EF14-9CB8-42D5-B48E-4570CEB13220}" type="presParOf" srcId="{16A46047-F225-4E46-A0B8-AAD2596D0673}" destId="{0ED122BD-AC61-42A4-93A6-12F53F4F4CE3}" srcOrd="7" destOrd="0" presId="urn:microsoft.com/office/officeart/2011/layout/HexagonRadial"/>
    <dgm:cxn modelId="{B02A22FE-1EC1-4ADF-A4B8-F538CB9828F8}" type="presParOf" srcId="{0ED122BD-AC61-42A4-93A6-12F53F4F4CE3}" destId="{6300BF56-1B59-4C13-8DB0-FC0D992A138A}" srcOrd="0" destOrd="0" presId="urn:microsoft.com/office/officeart/2011/layout/HexagonRadial"/>
    <dgm:cxn modelId="{F473D833-F91E-4422-A0B7-F62F701DF4AA}" type="presParOf" srcId="{16A46047-F225-4E46-A0B8-AAD2596D0673}" destId="{C2894BFB-4A01-48A2-BDB5-61C62E7BB069}" srcOrd="8" destOrd="0" presId="urn:microsoft.com/office/officeart/2011/layout/HexagonRadial"/>
    <dgm:cxn modelId="{D3ACCF33-8A4F-4B3C-9FC6-24CD66F07964}" type="presParOf" srcId="{16A46047-F225-4E46-A0B8-AAD2596D0673}" destId="{03C31E29-7AAA-4E5B-BDD1-A44F2C466FC4}" srcOrd="9" destOrd="0" presId="urn:microsoft.com/office/officeart/2011/layout/HexagonRadial"/>
    <dgm:cxn modelId="{BB9980A8-AC7D-4342-B3F2-28AFA7EC4408}" type="presParOf" srcId="{03C31E29-7AAA-4E5B-BDD1-A44F2C466FC4}" destId="{738784C5-3DFC-4F5B-ACEA-8DD4F3D655B3}" srcOrd="0" destOrd="0" presId="urn:microsoft.com/office/officeart/2011/layout/HexagonRadial"/>
    <dgm:cxn modelId="{F5F21811-A8DD-4A34-8BE1-5D247E81CDEB}" type="presParOf" srcId="{16A46047-F225-4E46-A0B8-AAD2596D0673}" destId="{DE371FB4-FF1E-45C4-B50B-BA3C2E50377F}" srcOrd="10" destOrd="0" presId="urn:microsoft.com/office/officeart/2011/layout/HexagonRadial"/>
    <dgm:cxn modelId="{024B82A3-58C6-4975-B89A-7E2E8B2C184B}" type="presParOf" srcId="{16A46047-F225-4E46-A0B8-AAD2596D0673}" destId="{E243E320-5FCA-48B5-91E8-F201855F1C9B}" srcOrd="11" destOrd="0" presId="urn:microsoft.com/office/officeart/2011/layout/HexagonRadial"/>
    <dgm:cxn modelId="{39F86707-980A-4C03-9B29-0123913C9ED5}" type="presParOf" srcId="{E243E320-5FCA-48B5-91E8-F201855F1C9B}" destId="{387AFB10-AF1E-4FAC-A3B1-7238A7817DAD}" srcOrd="0" destOrd="0" presId="urn:microsoft.com/office/officeart/2011/layout/HexagonRadial"/>
    <dgm:cxn modelId="{DFADE021-FE9C-45F3-9C7A-2DE4E0386C18}" type="presParOf" srcId="{16A46047-F225-4E46-A0B8-AAD2596D0673}" destId="{0CB98210-6394-4E3E-9D6B-FB5CE87CC47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3d2" qsCatId="3D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</dgm:ptLst>
  <dgm:cxnLst>
    <dgm:cxn modelId="{8DACB9EF-6E7F-49A7-8263-529637863BFD}" type="presOf" srcId="{40C4385B-5EB0-4C41-8E2A-6446BB6BC851}" destId="{16A46047-F225-4E46-A0B8-AAD2596D0673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3d2" qsCatId="3D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6EFEE3F5-FAF9-42CC-88A6-B6AF0CE6C054}">
      <dgm:prSet phldrT="[Κείμενο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endParaRPr lang="en-US" sz="1200" b="1" dirty="0" smtClean="0"/>
        </a:p>
        <a:p>
          <a:pPr>
            <a:lnSpc>
              <a:spcPct val="90000"/>
            </a:lnSpc>
          </a:pPr>
          <a:endParaRPr lang="en-US" sz="1200" b="1" dirty="0" smtClean="0"/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Legal Situation</a:t>
          </a:r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2004 Law : </a:t>
          </a:r>
          <a:r>
            <a:rPr lang="en-US" sz="1200" b="0" dirty="0" smtClean="0">
              <a:solidFill>
                <a:schemeClr val="tx1"/>
              </a:solidFill>
            </a:rPr>
            <a:t>obligation  of all  companies with more than 20 employees to employ a percentage of 2-6% of disabled staff  </a:t>
          </a:r>
        </a:p>
        <a:p>
          <a:pPr>
            <a:lnSpc>
              <a:spcPct val="150000"/>
            </a:lnSpc>
          </a:pPr>
          <a:r>
            <a:rPr lang="en-US" sz="1200" b="0" dirty="0" smtClean="0">
              <a:solidFill>
                <a:schemeClr val="tx1"/>
              </a:solidFill>
            </a:rPr>
            <a:t>For the  “missing “ disabled: compensation or making contracts with social firms</a:t>
          </a:r>
        </a:p>
        <a:p>
          <a:pPr>
            <a:lnSpc>
              <a:spcPct val="90000"/>
            </a:lnSpc>
          </a:pPr>
          <a:endParaRPr lang="en-US" sz="1200" dirty="0" smtClean="0"/>
        </a:p>
        <a:p>
          <a:pPr>
            <a:lnSpc>
              <a:spcPct val="90000"/>
            </a:lnSpc>
          </a:pPr>
          <a:endParaRPr lang="en-US" sz="1200" dirty="0" smtClean="0"/>
        </a:p>
        <a:p>
          <a:pPr>
            <a:lnSpc>
              <a:spcPct val="90000"/>
            </a:lnSpc>
          </a:pPr>
          <a:endParaRPr lang="en-US" sz="1200" dirty="0" smtClean="0"/>
        </a:p>
        <a:p>
          <a:pPr>
            <a:lnSpc>
              <a:spcPct val="90000"/>
            </a:lnSpc>
          </a:pPr>
          <a:endParaRPr lang="el-GR" sz="1050" dirty="0"/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12AD2F1C-52F5-4382-91BA-C803E6EB925F}">
      <dgm:prSet phldrT="[Κείμενο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National Umbrella Organization</a:t>
          </a:r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No special</a:t>
          </a:r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But: SENT, </a:t>
          </a:r>
          <a:r>
            <a:rPr lang="en-US" sz="1200" b="0" dirty="0" smtClean="0">
              <a:solidFill>
                <a:schemeClr val="tx1"/>
              </a:solidFill>
            </a:rPr>
            <a:t>founder of Social Firms and of 4 </a:t>
          </a:r>
          <a:r>
            <a:rPr lang="en-US" sz="1200" b="0" smtClean="0">
              <a:solidFill>
                <a:schemeClr val="tx1"/>
              </a:solidFill>
            </a:rPr>
            <a:t>employment centersfor </a:t>
          </a:r>
          <a:r>
            <a:rPr lang="en-US" sz="1200" b="0" dirty="0" smtClean="0">
              <a:solidFill>
                <a:schemeClr val="tx1"/>
              </a:solidFill>
            </a:rPr>
            <a:t>disabled</a:t>
          </a:r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OZARA</a:t>
          </a:r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ALTRA</a:t>
          </a:r>
          <a:endParaRPr lang="el-GR" sz="1200" b="0" dirty="0">
            <a:solidFill>
              <a:schemeClr val="tx1"/>
            </a:solidFill>
          </a:endParaRPr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100" b="1" dirty="0" smtClean="0">
              <a:solidFill>
                <a:schemeClr val="tx1"/>
              </a:solidFill>
            </a:rPr>
            <a:t>The Number of </a:t>
          </a:r>
          <a:r>
            <a:rPr lang="en-US" sz="1200" b="1" dirty="0" smtClean="0">
              <a:solidFill>
                <a:schemeClr val="tx1"/>
              </a:solidFill>
            </a:rPr>
            <a:t>Social</a:t>
          </a:r>
          <a:r>
            <a:rPr lang="en-US" sz="1100" b="1" dirty="0" smtClean="0">
              <a:solidFill>
                <a:schemeClr val="tx1"/>
              </a:solidFill>
            </a:rPr>
            <a:t> Firms and business branches</a:t>
          </a:r>
        </a:p>
        <a:p>
          <a:pPr>
            <a:lnSpc>
              <a:spcPct val="150000"/>
            </a:lnSpc>
          </a:pPr>
          <a:r>
            <a:rPr lang="en-US" sz="1100" b="1" dirty="0" smtClean="0">
              <a:solidFill>
                <a:schemeClr val="tx1"/>
              </a:solidFill>
            </a:rPr>
            <a:t>147 </a:t>
          </a:r>
          <a:r>
            <a:rPr lang="en-US" sz="1100" b="0" dirty="0" smtClean="0">
              <a:solidFill>
                <a:schemeClr val="tx1"/>
              </a:solidFill>
            </a:rPr>
            <a:t>Social Firms</a:t>
          </a:r>
        </a:p>
        <a:p>
          <a:pPr>
            <a:lnSpc>
              <a:spcPct val="150000"/>
            </a:lnSpc>
          </a:pPr>
          <a:r>
            <a:rPr lang="en-US" sz="1100" b="1" dirty="0" smtClean="0">
              <a:solidFill>
                <a:schemeClr val="tx1"/>
              </a:solidFill>
            </a:rPr>
            <a:t>6500 </a:t>
          </a:r>
          <a:r>
            <a:rPr lang="en-US" sz="1100" b="0" dirty="0" smtClean="0">
              <a:solidFill>
                <a:schemeClr val="tx1"/>
              </a:solidFill>
            </a:rPr>
            <a:t>disabled employees</a:t>
          </a:r>
        </a:p>
        <a:p>
          <a:pPr>
            <a:lnSpc>
              <a:spcPct val="150000"/>
            </a:lnSpc>
          </a:pPr>
          <a:r>
            <a:rPr lang="en-US" sz="1100" b="1" dirty="0" smtClean="0">
              <a:solidFill>
                <a:schemeClr val="tx1"/>
              </a:solidFill>
            </a:rPr>
            <a:t>Services: </a:t>
          </a:r>
          <a:r>
            <a:rPr lang="en-US" sz="1100" b="0" dirty="0" smtClean="0">
              <a:solidFill>
                <a:schemeClr val="tx1"/>
              </a:solidFill>
            </a:rPr>
            <a:t>Farming, cleaning, gardening, office and administrative work</a:t>
          </a:r>
        </a:p>
        <a:p>
          <a:pPr>
            <a:lnSpc>
              <a:spcPct val="90000"/>
            </a:lnSpc>
          </a:pPr>
          <a:endParaRPr lang="en-US" sz="1100" b="1" dirty="0" smtClean="0"/>
        </a:p>
        <a:p>
          <a:pPr>
            <a:lnSpc>
              <a:spcPct val="90000"/>
            </a:lnSpc>
          </a:pPr>
          <a:endParaRPr lang="el-GR" sz="1100" b="1" dirty="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endParaRPr lang="en-US" sz="1200" b="1" dirty="0" smtClean="0">
            <a:solidFill>
              <a:schemeClr val="tx1"/>
            </a:solidFill>
          </a:endParaRPr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General situation</a:t>
          </a:r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1976-1988: </a:t>
          </a:r>
          <a:r>
            <a:rPr lang="en-US" sz="1200" b="0" dirty="0" smtClean="0">
              <a:solidFill>
                <a:schemeClr val="tx1"/>
              </a:solidFill>
            </a:rPr>
            <a:t>Conversion of workshops into Social Firms employing more disabled with mental health problems</a:t>
          </a:r>
        </a:p>
        <a:p>
          <a:pPr>
            <a:lnSpc>
              <a:spcPct val="150000"/>
            </a:lnSpc>
          </a:pPr>
          <a:r>
            <a:rPr lang="en-US" sz="1200" b="0" dirty="0" smtClean="0">
              <a:solidFill>
                <a:schemeClr val="tx1"/>
              </a:solidFill>
            </a:rPr>
            <a:t>28 employment centers in Slovenia  </a:t>
          </a:r>
        </a:p>
        <a:p>
          <a:pPr>
            <a:lnSpc>
              <a:spcPct val="90000"/>
            </a:lnSpc>
          </a:pPr>
          <a:endParaRPr lang="en-US" sz="1200" b="1" dirty="0" smtClean="0"/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Perspectives of Social Firms</a:t>
          </a:r>
        </a:p>
        <a:p>
          <a:pPr>
            <a:lnSpc>
              <a:spcPct val="150000"/>
            </a:lnSpc>
          </a:pPr>
          <a:r>
            <a:rPr lang="en-US" sz="1200" b="0" dirty="0" smtClean="0">
              <a:solidFill>
                <a:schemeClr val="tx1"/>
              </a:solidFill>
            </a:rPr>
            <a:t>To employ more disabled with mental health problems in the future</a:t>
          </a:r>
        </a:p>
        <a:p>
          <a:pPr>
            <a:lnSpc>
              <a:spcPct val="90000"/>
            </a:lnSpc>
          </a:pPr>
          <a:endParaRPr lang="el-GR" sz="1200" b="1" dirty="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0" dirty="0" smtClean="0">
              <a:solidFill>
                <a:schemeClr val="tx1"/>
              </a:solidFill>
            </a:rPr>
            <a:t>Slovenian Association for Mental Health  </a:t>
          </a:r>
          <a:r>
            <a:rPr lang="en-US" sz="1200" b="1" dirty="0" smtClean="0">
              <a:solidFill>
                <a:schemeClr val="tx1"/>
              </a:solidFill>
            </a:rPr>
            <a:t>(SENT)</a:t>
          </a:r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Website</a:t>
          </a:r>
          <a:r>
            <a:rPr lang="en-US" sz="1200" dirty="0" smtClean="0">
              <a:solidFill>
                <a:schemeClr val="tx1"/>
              </a:solidFill>
            </a:rPr>
            <a:t>: www.sent-si.org</a:t>
          </a:r>
          <a:endParaRPr lang="el-GR" sz="1200" dirty="0">
            <a:solidFill>
              <a:schemeClr val="tx1"/>
            </a:solidFill>
          </a:endParaRPr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ScaleX="145174" custScaleY="113855" custLinFactNeighborX="-2911" custLinFactNeighborY="-90541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05CB7D7C-D8BD-47F3-89AB-A88A2AF1D5BC}" type="pres">
      <dgm:prSet presAssocID="{12AD2F1C-52F5-4382-91BA-C803E6EB925F}" presName="Accen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98A0B193-2750-4AF5-BB42-F2E809BBA252}" type="pres">
      <dgm:prSet presAssocID="{12AD2F1C-52F5-4382-91BA-C803E6EB925F}" presName="Accent" presStyleLbl="bgShp" presStyleIdx="0" presStyleCnt="5" custLinFactNeighborX="74347" custLinFactNeighborY="-1766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70D1F73F-E9B6-4E25-B307-A784FB56A57C}" type="pres">
      <dgm:prSet presAssocID="{12AD2F1C-52F5-4382-91BA-C803E6EB925F}" presName="Child1" presStyleLbl="node1" presStyleIdx="0" presStyleCnt="5" custScaleX="142230" custScaleY="140367" custLinFactX="33190" custLinFactNeighborX="100000" custLinFactNeighborY="3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83FD81-708E-4388-B7C3-AC53E175D99E}" type="pres">
      <dgm:prSet presAssocID="{776A610D-9077-439D-B39E-0FD10D9E7C37}" presName="Accen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32683E27-012D-415C-A1D8-289DAA2D8DA1}" type="pres">
      <dgm:prSet presAssocID="{776A610D-9077-439D-B39E-0FD10D9E7C37}" presName="Accent" presStyleLbl="bgShp" presStyleIdx="1" presStyleCnt="5" custLinFactNeighborX="42129" custLinFactNeighborY="9699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/>
        <a:lstStyle/>
        <a:p>
          <a:endParaRPr lang="el-GR"/>
        </a:p>
      </dgm:t>
    </dgm:pt>
    <dgm:pt modelId="{542BF8AA-F779-4869-A8E4-1176C0B82E77}" type="pres">
      <dgm:prSet presAssocID="{776A610D-9077-439D-B39E-0FD10D9E7C37}" presName="Child2" presStyleLbl="node1" presStyleIdx="1" presStyleCnt="5" custScaleX="137811" custScaleY="140732" custLinFactY="12493" custLinFactNeighborX="4804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4C8AC5-2968-45FE-B914-2E52BB3A26E2}" type="pres">
      <dgm:prSet presAssocID="{8BC59E8C-BC5C-4B58-A4C6-3643AFE53F00}" presName="Accent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6300BF56-1B59-4C13-8DB0-FC0D992A138A}" type="pres">
      <dgm:prSet presAssocID="{8BC59E8C-BC5C-4B58-A4C6-3643AFE53F00}" presName="Accent" presStyleLbl="bgShp" presStyleIdx="2" presStyleCnt="5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/>
        <a:lstStyle/>
        <a:p>
          <a:endParaRPr lang="el-GR"/>
        </a:p>
      </dgm:t>
    </dgm:pt>
    <dgm:pt modelId="{8A8AFA08-90FF-45AF-ADF6-65D21488A19E}" type="pres">
      <dgm:prSet presAssocID="{8BC59E8C-BC5C-4B58-A4C6-3643AFE53F00}" presName="Child3" presStyleLbl="node1" presStyleIdx="2" presStyleCnt="5" custScaleX="121427" custScaleY="107908" custLinFactNeighborX="-80865" custLinFactNeighborY="342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90A009-C1E6-41D8-9C98-A81407225F1A}" type="pres">
      <dgm:prSet presAssocID="{3D20699E-F670-4520-925D-46F50B518B90}" presName="Accent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738784C5-3DFC-4F5B-ACEA-8DD4F3D655B3}" type="pres">
      <dgm:prSet presAssocID="{3D20699E-F670-4520-925D-46F50B518B90}" presName="Accent" presStyleLbl="bgShp" presStyleIdx="3" presStyleCnt="5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/>
        <a:lstStyle/>
        <a:p>
          <a:endParaRPr lang="el-GR"/>
        </a:p>
      </dgm:t>
    </dgm:pt>
    <dgm:pt modelId="{6DEB6186-70C9-4013-82EA-D9A6FC7BA9B8}" type="pres">
      <dgm:prSet presAssocID="{3D20699E-F670-4520-925D-46F50B518B90}" presName="Child4" presStyleLbl="node1" presStyleIdx="3" presStyleCnt="5" custScaleX="110740" custScaleY="106073" custLinFactX="-2472" custLinFactNeighborX="-100000" custLinFactNeighborY="-59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51CF5A-3476-41D1-96E9-30386F372F5C}" type="pres">
      <dgm:prSet presAssocID="{81A7CA1B-9123-4336-B7C7-50DC852E0BA7}" presName="Accent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387AFB10-AF1E-4FAC-A3B1-7238A7817DAD}" type="pres">
      <dgm:prSet presAssocID="{81A7CA1B-9123-4336-B7C7-50DC852E0BA7}" presName="Accent" presStyleLbl="bgShp" presStyleIdx="4" presStyleCnt="5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/>
        <a:lstStyle/>
        <a:p>
          <a:endParaRPr lang="el-GR"/>
        </a:p>
      </dgm:t>
    </dgm:pt>
    <dgm:pt modelId="{8960FF34-CEC9-4ADF-A8A0-1B44C38FF2A0}" type="pres">
      <dgm:prSet presAssocID="{81A7CA1B-9123-4336-B7C7-50DC852E0BA7}" presName="Child5" presStyleLbl="node1" presStyleIdx="4" presStyleCnt="5" custLinFactY="-13068" custLinFactNeighborX="-3498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CA97F1-5D83-4654-8C96-8C7BCFF067CD}" srcId="{6EFEE3F5-FAF9-42CC-88A6-B6AF0CE6C054}" destId="{81A7CA1B-9123-4336-B7C7-50DC852E0BA7}" srcOrd="4" destOrd="0" parTransId="{C2C9CD6E-12B0-453D-9AF7-A3B08AC5A953}" sibTransId="{BC2E71AE-AFB2-4BC1-801E-091B58F79DD8}"/>
    <dgm:cxn modelId="{A2CED7AC-B62A-4A55-A822-63BED2F0D397}" srcId="{6EFEE3F5-FAF9-42CC-88A6-B6AF0CE6C054}" destId="{8BC59E8C-BC5C-4B58-A4C6-3643AFE53F00}" srcOrd="2" destOrd="0" parTransId="{7E28B3F3-B80D-45AF-ACF8-D432D1205160}" sibTransId="{84FBA7A9-CD08-4D51-964B-49CA400B086E}"/>
    <dgm:cxn modelId="{1C00D129-B7D3-48D0-809C-776F8F8C9187}" type="presOf" srcId="{3D20699E-F670-4520-925D-46F50B518B90}" destId="{6DEB6186-70C9-4013-82EA-D9A6FC7BA9B8}" srcOrd="0" destOrd="0" presId="urn:microsoft.com/office/officeart/2011/layout/HexagonRadial"/>
    <dgm:cxn modelId="{87DA11F3-F534-41E7-B125-4951C3A0D4AC}" type="presOf" srcId="{40C4385B-5EB0-4C41-8E2A-6446BB6BC851}" destId="{16A46047-F225-4E46-A0B8-AAD2596D0673}" srcOrd="0" destOrd="0" presId="urn:microsoft.com/office/officeart/2011/layout/HexagonRadial"/>
    <dgm:cxn modelId="{9D654109-5162-4354-8B15-DEB61C41112E}" type="presOf" srcId="{8BC59E8C-BC5C-4B58-A4C6-3643AFE53F00}" destId="{8A8AFA08-90FF-45AF-ADF6-65D21488A19E}" srcOrd="0" destOrd="0" presId="urn:microsoft.com/office/officeart/2011/layout/HexagonRadial"/>
    <dgm:cxn modelId="{73418FC0-58BF-4815-BDBE-6EAAD0D0339C}" type="presOf" srcId="{776A610D-9077-439D-B39E-0FD10D9E7C37}" destId="{542BF8AA-F779-4869-A8E4-1176C0B82E77}" srcOrd="0" destOrd="0" presId="urn:microsoft.com/office/officeart/2011/layout/HexagonRadial"/>
    <dgm:cxn modelId="{5942A9A2-CD52-400C-AB59-024CB28BF7DE}" type="presOf" srcId="{81A7CA1B-9123-4336-B7C7-50DC852E0BA7}" destId="{8960FF34-CEC9-4ADF-A8A0-1B44C38FF2A0}" srcOrd="0" destOrd="0" presId="urn:microsoft.com/office/officeart/2011/layout/HexagonRadial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E652D4F0-A0C7-4EED-9631-AE272651B796}" srcId="{6EFEE3F5-FAF9-42CC-88A6-B6AF0CE6C054}" destId="{12AD2F1C-52F5-4382-91BA-C803E6EB925F}" srcOrd="0" destOrd="0" parTransId="{3B0EAA5A-2901-4A36-A909-58F93F4B4D88}" sibTransId="{3CDDE463-F201-489A-96BE-2277E3D247B8}"/>
    <dgm:cxn modelId="{F697B54B-2A6C-409B-A786-13B7C228D4A7}" srcId="{6EFEE3F5-FAF9-42CC-88A6-B6AF0CE6C054}" destId="{3D20699E-F670-4520-925D-46F50B518B90}" srcOrd="3" destOrd="0" parTransId="{4769706B-88ED-4E24-A9C8-08A5E833A07C}" sibTransId="{CED856C1-A274-467F-B1EE-5922CBE74A53}"/>
    <dgm:cxn modelId="{869E7713-186E-484D-9E00-7EFC2E483357}" type="presOf" srcId="{6EFEE3F5-FAF9-42CC-88A6-B6AF0CE6C054}" destId="{762F63E1-AB12-4B76-B7E5-1D48E006DE61}" srcOrd="0" destOrd="0" presId="urn:microsoft.com/office/officeart/2011/layout/HexagonRadial"/>
    <dgm:cxn modelId="{8B70D287-E0A2-4DC5-B3E7-E2F58B6AA914}" type="presOf" srcId="{12AD2F1C-52F5-4382-91BA-C803E6EB925F}" destId="{70D1F73F-E9B6-4E25-B307-A784FB56A57C}" srcOrd="0" destOrd="0" presId="urn:microsoft.com/office/officeart/2011/layout/HexagonRadial"/>
    <dgm:cxn modelId="{782644A8-A6D4-4140-90A4-C90314651ED7}" srcId="{6EFEE3F5-FAF9-42CC-88A6-B6AF0CE6C054}" destId="{776A610D-9077-439D-B39E-0FD10D9E7C37}" srcOrd="1" destOrd="0" parTransId="{6D2FF72B-F201-46A9-BF5E-86EFDE90DF47}" sibTransId="{5F2D8D1E-C0E6-48FA-8D18-1416B7103A8F}"/>
    <dgm:cxn modelId="{00A6722F-60FE-44F0-8ACF-EDAB2B045E20}" type="presParOf" srcId="{16A46047-F225-4E46-A0B8-AAD2596D0673}" destId="{762F63E1-AB12-4B76-B7E5-1D48E006DE61}" srcOrd="0" destOrd="0" presId="urn:microsoft.com/office/officeart/2011/layout/HexagonRadial"/>
    <dgm:cxn modelId="{DDDA6DCD-3994-4634-94B3-5F65386864E3}" type="presParOf" srcId="{16A46047-F225-4E46-A0B8-AAD2596D0673}" destId="{05CB7D7C-D8BD-47F3-89AB-A88A2AF1D5BC}" srcOrd="1" destOrd="0" presId="urn:microsoft.com/office/officeart/2011/layout/HexagonRadial"/>
    <dgm:cxn modelId="{144D7B6D-766B-4307-B778-84BD70C84CDD}" type="presParOf" srcId="{05CB7D7C-D8BD-47F3-89AB-A88A2AF1D5BC}" destId="{98A0B193-2750-4AF5-BB42-F2E809BBA252}" srcOrd="0" destOrd="0" presId="urn:microsoft.com/office/officeart/2011/layout/HexagonRadial"/>
    <dgm:cxn modelId="{00223241-DF23-4763-ADB0-5EA8BF9352D2}" type="presParOf" srcId="{16A46047-F225-4E46-A0B8-AAD2596D0673}" destId="{70D1F73F-E9B6-4E25-B307-A784FB56A57C}" srcOrd="2" destOrd="0" presId="urn:microsoft.com/office/officeart/2011/layout/HexagonRadial"/>
    <dgm:cxn modelId="{87D0BD61-813A-446B-9DD4-C7DF09A342D4}" type="presParOf" srcId="{16A46047-F225-4E46-A0B8-AAD2596D0673}" destId="{4583FD81-708E-4388-B7C3-AC53E175D99E}" srcOrd="3" destOrd="0" presId="urn:microsoft.com/office/officeart/2011/layout/HexagonRadial"/>
    <dgm:cxn modelId="{6CA94CBD-D92A-4F5E-A1D5-E9774574F5DD}" type="presParOf" srcId="{4583FD81-708E-4388-B7C3-AC53E175D99E}" destId="{32683E27-012D-415C-A1D8-289DAA2D8DA1}" srcOrd="0" destOrd="0" presId="urn:microsoft.com/office/officeart/2011/layout/HexagonRadial"/>
    <dgm:cxn modelId="{95C25318-B150-433C-86E4-9E752DE40FF2}" type="presParOf" srcId="{16A46047-F225-4E46-A0B8-AAD2596D0673}" destId="{542BF8AA-F779-4869-A8E4-1176C0B82E77}" srcOrd="4" destOrd="0" presId="urn:microsoft.com/office/officeart/2011/layout/HexagonRadial"/>
    <dgm:cxn modelId="{C40712CC-FD70-4FBA-AE86-177909E3ECF1}" type="presParOf" srcId="{16A46047-F225-4E46-A0B8-AAD2596D0673}" destId="{574C8AC5-2968-45FE-B914-2E52BB3A26E2}" srcOrd="5" destOrd="0" presId="urn:microsoft.com/office/officeart/2011/layout/HexagonRadial"/>
    <dgm:cxn modelId="{F15B63A3-759C-4149-9D1A-98637F436486}" type="presParOf" srcId="{574C8AC5-2968-45FE-B914-2E52BB3A26E2}" destId="{6300BF56-1B59-4C13-8DB0-FC0D992A138A}" srcOrd="0" destOrd="0" presId="urn:microsoft.com/office/officeart/2011/layout/HexagonRadial"/>
    <dgm:cxn modelId="{4166E034-1E6B-4C50-8C3E-B6DFD7A0F1E3}" type="presParOf" srcId="{16A46047-F225-4E46-A0B8-AAD2596D0673}" destId="{8A8AFA08-90FF-45AF-ADF6-65D21488A19E}" srcOrd="6" destOrd="0" presId="urn:microsoft.com/office/officeart/2011/layout/HexagonRadial"/>
    <dgm:cxn modelId="{7FA65736-1CB5-453B-B498-51ED63B49411}" type="presParOf" srcId="{16A46047-F225-4E46-A0B8-AAD2596D0673}" destId="{FB90A009-C1E6-41D8-9C98-A81407225F1A}" srcOrd="7" destOrd="0" presId="urn:microsoft.com/office/officeart/2011/layout/HexagonRadial"/>
    <dgm:cxn modelId="{EFED75B7-4818-4AD2-AB48-059BB47EDF67}" type="presParOf" srcId="{FB90A009-C1E6-41D8-9C98-A81407225F1A}" destId="{738784C5-3DFC-4F5B-ACEA-8DD4F3D655B3}" srcOrd="0" destOrd="0" presId="urn:microsoft.com/office/officeart/2011/layout/HexagonRadial"/>
    <dgm:cxn modelId="{819A3239-B183-4C22-A895-3EDDDDF0EF96}" type="presParOf" srcId="{16A46047-F225-4E46-A0B8-AAD2596D0673}" destId="{6DEB6186-70C9-4013-82EA-D9A6FC7BA9B8}" srcOrd="8" destOrd="0" presId="urn:microsoft.com/office/officeart/2011/layout/HexagonRadial"/>
    <dgm:cxn modelId="{65ED63C6-C8B7-4E42-9F97-DD9F4FBC9EC6}" type="presParOf" srcId="{16A46047-F225-4E46-A0B8-AAD2596D0673}" destId="{8E51CF5A-3476-41D1-96E9-30386F372F5C}" srcOrd="9" destOrd="0" presId="urn:microsoft.com/office/officeart/2011/layout/HexagonRadial"/>
    <dgm:cxn modelId="{FB6B27EB-1510-4588-A0D9-23A843978077}" type="presParOf" srcId="{8E51CF5A-3476-41D1-96E9-30386F372F5C}" destId="{387AFB10-AF1E-4FAC-A3B1-7238A7817DAD}" srcOrd="0" destOrd="0" presId="urn:microsoft.com/office/officeart/2011/layout/HexagonRadial"/>
    <dgm:cxn modelId="{10409B4E-AC57-4884-9429-69B6B3744665}" type="presParOf" srcId="{16A46047-F225-4E46-A0B8-AAD2596D0673}" destId="{8960FF34-CEC9-4ADF-A8A0-1B44C38FF2A0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12AD2F1C-52F5-4382-91BA-C803E6EB925F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/>
            <a:t>National Umbrella Organization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IDEMA, FAISEM, ONCE</a:t>
          </a:r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0" dirty="0" err="1" smtClean="0"/>
            <a:t>Fundacion</a:t>
          </a:r>
          <a:r>
            <a:rPr lang="en-US" sz="1200" b="0" dirty="0" smtClean="0"/>
            <a:t> </a:t>
          </a:r>
          <a:r>
            <a:rPr lang="en-US" sz="1200" b="0" dirty="0" err="1" smtClean="0"/>
            <a:t>Publica</a:t>
          </a:r>
          <a:r>
            <a:rPr lang="en-US" sz="1200" b="0" dirty="0" smtClean="0"/>
            <a:t> </a:t>
          </a:r>
          <a:r>
            <a:rPr lang="en-US" sz="1200" b="0" dirty="0" err="1" smtClean="0"/>
            <a:t>Andalouza</a:t>
          </a:r>
          <a:r>
            <a:rPr lang="en-US" sz="1200" b="0" dirty="0" smtClean="0"/>
            <a:t> </a:t>
          </a:r>
          <a:r>
            <a:rPr lang="en-US" sz="1200" b="0" dirty="0" err="1" smtClean="0"/>
            <a:t>para</a:t>
          </a:r>
          <a:r>
            <a:rPr lang="en-US" sz="1200" b="0" dirty="0" smtClean="0"/>
            <a:t> la </a:t>
          </a:r>
          <a:r>
            <a:rPr lang="en-US" sz="1200" b="0" dirty="0" err="1" smtClean="0"/>
            <a:t>integracion</a:t>
          </a:r>
          <a:r>
            <a:rPr lang="en-US" sz="1200" b="0" dirty="0" smtClean="0"/>
            <a:t> Social de Personas con </a:t>
          </a:r>
          <a:r>
            <a:rPr lang="en-US" sz="1200" b="0" dirty="0" err="1" smtClean="0"/>
            <a:t>Enfermedad</a:t>
          </a:r>
          <a:r>
            <a:rPr lang="en-US" sz="1200" b="0" dirty="0" smtClean="0"/>
            <a:t> Mental 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 </a:t>
          </a:r>
          <a:r>
            <a:rPr lang="en-US" sz="1200" b="1" dirty="0" smtClean="0"/>
            <a:t>(FAISEM)</a:t>
          </a:r>
        </a:p>
        <a:p>
          <a:pPr>
            <a:lnSpc>
              <a:spcPct val="90000"/>
            </a:lnSpc>
          </a:pPr>
          <a:r>
            <a:rPr lang="en-US" sz="1200" b="1" dirty="0" smtClean="0"/>
            <a:t>Website</a:t>
          </a:r>
          <a:r>
            <a:rPr lang="en-US" sz="1200" dirty="0" smtClean="0"/>
            <a:t>: www.faisem.es</a:t>
          </a:r>
          <a:endParaRPr lang="el-GR" sz="1200" dirty="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dirty="0" smtClean="0"/>
            <a:t> </a:t>
          </a:r>
          <a:r>
            <a:rPr lang="en-US" sz="1200" b="1" dirty="0" smtClean="0"/>
            <a:t>Perspectives of Social Firms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There is an increasing interest on employment programs for people with mental health problems despite the economical crisis</a:t>
          </a:r>
          <a:endParaRPr lang="el-GR" sz="1200" b="0" dirty="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/>
            <a:t>General situation </a:t>
          </a:r>
        </a:p>
        <a:p>
          <a:pPr>
            <a:lnSpc>
              <a:spcPct val="150000"/>
            </a:lnSpc>
          </a:pPr>
          <a:r>
            <a:rPr lang="en-US" sz="1200" dirty="0" smtClean="0"/>
            <a:t>In </a:t>
          </a:r>
          <a:r>
            <a:rPr lang="en-US" sz="1200" dirty="0" err="1" smtClean="0"/>
            <a:t>Andalousia</a:t>
          </a:r>
          <a:r>
            <a:rPr lang="en-US" sz="1200" dirty="0" smtClean="0"/>
            <a:t> a successful Psychiatric reform work programs  and Social Firms over the last 20 years. Not the same in whole Spain  </a:t>
          </a:r>
          <a:endParaRPr lang="el-GR" sz="1200" dirty="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1100" b="1" dirty="0" smtClean="0"/>
        </a:p>
        <a:p>
          <a:r>
            <a:rPr lang="en-US" sz="1100" b="1" dirty="0" smtClean="0"/>
            <a:t>The Number of </a:t>
          </a:r>
          <a:r>
            <a:rPr lang="en-US" sz="1200" b="1" dirty="0" smtClean="0"/>
            <a:t>Social</a:t>
          </a:r>
          <a:r>
            <a:rPr lang="en-US" sz="1100" b="1" dirty="0" smtClean="0"/>
            <a:t> Firms and business branches</a:t>
          </a:r>
        </a:p>
        <a:p>
          <a:endParaRPr lang="en-US" sz="1100" b="1" dirty="0" smtClean="0"/>
        </a:p>
        <a:p>
          <a:r>
            <a:rPr lang="en-US" sz="1100" b="1" dirty="0" smtClean="0"/>
            <a:t> ADECEM: 29</a:t>
          </a:r>
          <a:r>
            <a:rPr lang="en-US" sz="1100" b="0" dirty="0" smtClean="0"/>
            <a:t> Social Firms with </a:t>
          </a:r>
          <a:r>
            <a:rPr lang="en-US" sz="1100" b="1" dirty="0" smtClean="0"/>
            <a:t>500 </a:t>
          </a:r>
          <a:r>
            <a:rPr lang="en-US" sz="1100" b="0" dirty="0" smtClean="0"/>
            <a:t>disabled workers</a:t>
          </a:r>
        </a:p>
        <a:p>
          <a:r>
            <a:rPr lang="en-US" sz="1100" b="1" dirty="0" smtClean="0"/>
            <a:t>IDEMA: 690 </a:t>
          </a:r>
          <a:r>
            <a:rPr lang="en-US" sz="1100" b="0" dirty="0" smtClean="0"/>
            <a:t>disabled workers, </a:t>
          </a:r>
          <a:r>
            <a:rPr lang="en-US" sz="1100" b="1" dirty="0" smtClean="0"/>
            <a:t>368</a:t>
          </a:r>
          <a:r>
            <a:rPr lang="en-US" sz="1100" b="0" dirty="0" smtClean="0"/>
            <a:t> with severe mental health problems</a:t>
          </a:r>
        </a:p>
        <a:p>
          <a:r>
            <a:rPr lang="en-US" sz="1100" b="1" dirty="0" smtClean="0"/>
            <a:t>Services: </a:t>
          </a:r>
          <a:r>
            <a:rPr lang="en-US" sz="1100" b="0" dirty="0" smtClean="0"/>
            <a:t>Carpentry, gardening, printing, catering, domestic care, cleaning, computers, </a:t>
          </a:r>
          <a:r>
            <a:rPr lang="en-US" sz="1100" b="0" dirty="0" err="1" smtClean="0"/>
            <a:t>etc</a:t>
          </a:r>
          <a:r>
            <a:rPr lang="en-US" sz="1100" b="0" dirty="0" smtClean="0"/>
            <a:t> </a:t>
          </a:r>
        </a:p>
        <a:p>
          <a:endParaRPr lang="el-GR" sz="1100" b="1" dirty="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6EFEE3F5-FAF9-42CC-88A6-B6AF0CE6C054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r>
            <a:rPr lang="en-US" sz="1200" dirty="0" smtClean="0"/>
            <a:t> </a:t>
          </a:r>
        </a:p>
        <a:p>
          <a:pPr>
            <a:lnSpc>
              <a:spcPct val="90000"/>
            </a:lnSpc>
          </a:pPr>
          <a:r>
            <a:rPr lang="en-US" sz="1200" b="1" dirty="0" smtClean="0"/>
            <a:t>Legal Situation</a:t>
          </a:r>
          <a:endParaRPr lang="en-US" sz="1200" dirty="0" smtClean="0"/>
        </a:p>
        <a:p>
          <a:pPr>
            <a:lnSpc>
              <a:spcPct val="90000"/>
            </a:lnSpc>
          </a:pPr>
          <a:r>
            <a:rPr lang="en-US" sz="1200" b="1" dirty="0" smtClean="0"/>
            <a:t>No Special</a:t>
          </a:r>
        </a:p>
        <a:p>
          <a:pPr>
            <a:lnSpc>
              <a:spcPct val="150000"/>
            </a:lnSpc>
          </a:pPr>
          <a:r>
            <a:rPr lang="en-US" sz="1200" dirty="0" smtClean="0"/>
            <a:t>Social firms supported by general legislation about social inclusion and employment  - </a:t>
          </a:r>
          <a:r>
            <a:rPr lang="en-US" sz="1200" b="1" dirty="0" smtClean="0"/>
            <a:t>Special Employment Centers (CEE) </a:t>
          </a:r>
        </a:p>
        <a:p>
          <a:pPr>
            <a:lnSpc>
              <a:spcPct val="150000"/>
            </a:lnSpc>
          </a:pPr>
          <a:r>
            <a:rPr lang="en-US" sz="1200" dirty="0" smtClean="0"/>
            <a:t>The </a:t>
          </a:r>
          <a:r>
            <a:rPr lang="en-US" sz="1200" dirty="0" err="1" smtClean="0"/>
            <a:t>Andalousian</a:t>
          </a:r>
          <a:r>
            <a:rPr lang="en-US" sz="1200" dirty="0" smtClean="0"/>
            <a:t> Employment Service (SAE) for disabled </a:t>
          </a:r>
        </a:p>
        <a:p>
          <a:pPr>
            <a:lnSpc>
              <a:spcPct val="90000"/>
            </a:lnSpc>
          </a:pPr>
          <a:endParaRPr lang="en-US" sz="1200" dirty="0" smtClean="0"/>
        </a:p>
        <a:p>
          <a:pPr>
            <a:lnSpc>
              <a:spcPct val="90000"/>
            </a:lnSpc>
          </a:pPr>
          <a:endParaRPr lang="en-US" sz="1200" dirty="0" smtClean="0"/>
        </a:p>
        <a:p>
          <a:pPr>
            <a:lnSpc>
              <a:spcPct val="90000"/>
            </a:lnSpc>
          </a:pPr>
          <a:endParaRPr lang="el-GR" sz="1050" dirty="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ScaleX="132638" custScaleY="124551" custLinFactNeighborX="-2911" custLinFactNeighborY="-90541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5FB16304-857D-4A2B-BA46-ED5AD5207732}" type="pres">
      <dgm:prSet presAssocID="{12AD2F1C-52F5-4382-91BA-C803E6EB925F}" presName="Accen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8A0B193-2750-4AF5-BB42-F2E809BBA252}" type="pres">
      <dgm:prSet presAssocID="{12AD2F1C-52F5-4382-91BA-C803E6EB925F}" presName="Accent" presStyleLbl="bgShp" presStyleIdx="0" presStyleCnt="5" custLinFactNeighborX="74347" custLinFactNeighborY="-1766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4C6B43B-8042-45F8-B715-8E39F9454BC6}" type="pres">
      <dgm:prSet presAssocID="{12AD2F1C-52F5-4382-91BA-C803E6EB925F}" presName="Child1" presStyleLbl="node1" presStyleIdx="0" presStyleCnt="5" custLinFactX="27085" custLinFactNeighborX="100000" custLinFactNeighborY="54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FF0F86-3FCD-431F-A8F6-C4D9A8372638}" type="pres">
      <dgm:prSet presAssocID="{776A610D-9077-439D-B39E-0FD10D9E7C37}" presName="Accen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2683E27-012D-415C-A1D8-289DAA2D8DA1}" type="pres">
      <dgm:prSet presAssocID="{776A610D-9077-439D-B39E-0FD10D9E7C37}" presName="Accent" presStyleLbl="bgShp" presStyleIdx="1" presStyleCnt="5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DBDE6FD-32AC-43AC-8D8A-35EDEEC88626}" type="pres">
      <dgm:prSet presAssocID="{776A610D-9077-439D-B39E-0FD10D9E7C37}" presName="Child2" presStyleLbl="node1" presStyleIdx="1" presStyleCnt="5" custScaleX="149152" custScaleY="139176" custLinFactY="19668" custLinFactNeighborX="4684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E8686A-8DA3-4FC2-9F2B-7AB4817D6DAD}" type="pres">
      <dgm:prSet presAssocID="{8BC59E8C-BC5C-4B58-A4C6-3643AFE53F00}" presName="Accent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300BF56-1B59-4C13-8DB0-FC0D992A138A}" type="pres">
      <dgm:prSet presAssocID="{8BC59E8C-BC5C-4B58-A4C6-3643AFE53F00}" presName="Accent" presStyleLbl="bgShp" presStyleIdx="2" presStyleCnt="5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F979C3C-656D-4850-B589-DFB595EDBD29}" type="pres">
      <dgm:prSet presAssocID="{8BC59E8C-BC5C-4B58-A4C6-3643AFE53F00}" presName="Child3" presStyleLbl="node1" presStyleIdx="2" presStyleCnt="5" custScaleX="125281" custLinFactX="-4212" custLinFactNeighborX="-100000" custLinFactNeighborY="73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EE32A6-8924-4511-BA5C-AA3F311359CC}" type="pres">
      <dgm:prSet presAssocID="{3D20699E-F670-4520-925D-46F50B518B90}" presName="Accent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38784C5-3DFC-4F5B-ACEA-8DD4F3D655B3}" type="pres">
      <dgm:prSet presAssocID="{3D20699E-F670-4520-925D-46F50B518B90}" presName="Accent" presStyleLbl="bgShp" presStyleIdx="3" presStyleCnt="5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7A1DB22-6E06-4D25-8C86-3178C42F2CE2}" type="pres">
      <dgm:prSet presAssocID="{3D20699E-F670-4520-925D-46F50B518B90}" presName="Child4" presStyleLbl="node1" presStyleIdx="3" presStyleCnt="5" custScaleX="141525" custScaleY="128410" custLinFactX="-27296" custLinFactNeighborX="-100000" custLinFactNeighborY="-43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8D9F39-D2A6-4A39-A5F3-53732A5F79E1}" type="pres">
      <dgm:prSet presAssocID="{81A7CA1B-9123-4336-B7C7-50DC852E0BA7}" presName="Accent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87AFB10-AF1E-4FAC-A3B1-7238A7817DAD}" type="pres">
      <dgm:prSet presAssocID="{81A7CA1B-9123-4336-B7C7-50DC852E0BA7}" presName="Accent" presStyleLbl="bgShp" presStyleIdx="4" presStyleCnt="5" custLinFactY="-76936" custLinFactNeighborX="-55844" custLinFactNeighborY="-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929C754-B29B-4FB7-B383-2DBD9260C6D4}" type="pres">
      <dgm:prSet presAssocID="{81A7CA1B-9123-4336-B7C7-50DC852E0BA7}" presName="Child5" presStyleLbl="node1" presStyleIdx="4" presStyleCnt="5" custScaleX="123871" custScaleY="117795" custLinFactY="-30491" custLinFactNeighborX="-4398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CA97F1-5D83-4654-8C96-8C7BCFF067CD}" srcId="{6EFEE3F5-FAF9-42CC-88A6-B6AF0CE6C054}" destId="{81A7CA1B-9123-4336-B7C7-50DC852E0BA7}" srcOrd="4" destOrd="0" parTransId="{C2C9CD6E-12B0-453D-9AF7-A3B08AC5A953}" sibTransId="{BC2E71AE-AFB2-4BC1-801E-091B58F79DD8}"/>
    <dgm:cxn modelId="{A2CED7AC-B62A-4A55-A822-63BED2F0D397}" srcId="{6EFEE3F5-FAF9-42CC-88A6-B6AF0CE6C054}" destId="{8BC59E8C-BC5C-4B58-A4C6-3643AFE53F00}" srcOrd="2" destOrd="0" parTransId="{7E28B3F3-B80D-45AF-ACF8-D432D1205160}" sibTransId="{84FBA7A9-CD08-4D51-964B-49CA400B086E}"/>
    <dgm:cxn modelId="{FC316EC4-AD39-476B-9BCE-3264487E9AB0}" type="presOf" srcId="{776A610D-9077-439D-B39E-0FD10D9E7C37}" destId="{5DBDE6FD-32AC-43AC-8D8A-35EDEEC88626}" srcOrd="0" destOrd="0" presId="urn:microsoft.com/office/officeart/2011/layout/HexagonRadial"/>
    <dgm:cxn modelId="{62080FED-C4B8-4BDF-A0E8-93A5E66FDB1F}" type="presOf" srcId="{40C4385B-5EB0-4C41-8E2A-6446BB6BC851}" destId="{16A46047-F225-4E46-A0B8-AAD2596D0673}" srcOrd="0" destOrd="0" presId="urn:microsoft.com/office/officeart/2011/layout/HexagonRadial"/>
    <dgm:cxn modelId="{0B634F56-744B-4F45-81B5-00BC0484C6AA}" type="presOf" srcId="{3D20699E-F670-4520-925D-46F50B518B90}" destId="{A7A1DB22-6E06-4D25-8C86-3178C42F2CE2}" srcOrd="0" destOrd="0" presId="urn:microsoft.com/office/officeart/2011/layout/HexagonRadial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B631D6CD-135B-46E7-99EC-7BE59D5F8F25}" type="presOf" srcId="{6EFEE3F5-FAF9-42CC-88A6-B6AF0CE6C054}" destId="{762F63E1-AB12-4B76-B7E5-1D48E006DE61}" srcOrd="0" destOrd="0" presId="urn:microsoft.com/office/officeart/2011/layout/HexagonRadial"/>
    <dgm:cxn modelId="{E652D4F0-A0C7-4EED-9631-AE272651B796}" srcId="{6EFEE3F5-FAF9-42CC-88A6-B6AF0CE6C054}" destId="{12AD2F1C-52F5-4382-91BA-C803E6EB925F}" srcOrd="0" destOrd="0" parTransId="{3B0EAA5A-2901-4A36-A909-58F93F4B4D88}" sibTransId="{3CDDE463-F201-489A-96BE-2277E3D247B8}"/>
    <dgm:cxn modelId="{1FD1442E-7F1B-40B0-B43E-DC9EA7572353}" type="presOf" srcId="{81A7CA1B-9123-4336-B7C7-50DC852E0BA7}" destId="{3929C754-B29B-4FB7-B383-2DBD9260C6D4}" srcOrd="0" destOrd="0" presId="urn:microsoft.com/office/officeart/2011/layout/HexagonRadial"/>
    <dgm:cxn modelId="{F697B54B-2A6C-409B-A786-13B7C228D4A7}" srcId="{6EFEE3F5-FAF9-42CC-88A6-B6AF0CE6C054}" destId="{3D20699E-F670-4520-925D-46F50B518B90}" srcOrd="3" destOrd="0" parTransId="{4769706B-88ED-4E24-A9C8-08A5E833A07C}" sibTransId="{CED856C1-A274-467F-B1EE-5922CBE74A53}"/>
    <dgm:cxn modelId="{F5D3A594-2BC8-4402-8254-C73AC558ECCD}" type="presOf" srcId="{8BC59E8C-BC5C-4B58-A4C6-3643AFE53F00}" destId="{2F979C3C-656D-4850-B589-DFB595EDBD29}" srcOrd="0" destOrd="0" presId="urn:microsoft.com/office/officeart/2011/layout/HexagonRadial"/>
    <dgm:cxn modelId="{782644A8-A6D4-4140-90A4-C90314651ED7}" srcId="{6EFEE3F5-FAF9-42CC-88A6-B6AF0CE6C054}" destId="{776A610D-9077-439D-B39E-0FD10D9E7C37}" srcOrd="1" destOrd="0" parTransId="{6D2FF72B-F201-46A9-BF5E-86EFDE90DF47}" sibTransId="{5F2D8D1E-C0E6-48FA-8D18-1416B7103A8F}"/>
    <dgm:cxn modelId="{FC828120-7891-48C6-864E-AECD4A9809AF}" type="presOf" srcId="{12AD2F1C-52F5-4382-91BA-C803E6EB925F}" destId="{C4C6B43B-8042-45F8-B715-8E39F9454BC6}" srcOrd="0" destOrd="0" presId="urn:microsoft.com/office/officeart/2011/layout/HexagonRadial"/>
    <dgm:cxn modelId="{3A3DA810-7FDB-4BA3-B9DE-CA10CC4719E6}" type="presParOf" srcId="{16A46047-F225-4E46-A0B8-AAD2596D0673}" destId="{762F63E1-AB12-4B76-B7E5-1D48E006DE61}" srcOrd="0" destOrd="0" presId="urn:microsoft.com/office/officeart/2011/layout/HexagonRadial"/>
    <dgm:cxn modelId="{46D9A343-FFCF-42C7-BD14-51B1577F0C2A}" type="presParOf" srcId="{16A46047-F225-4E46-A0B8-AAD2596D0673}" destId="{5FB16304-857D-4A2B-BA46-ED5AD5207732}" srcOrd="1" destOrd="0" presId="urn:microsoft.com/office/officeart/2011/layout/HexagonRadial"/>
    <dgm:cxn modelId="{F313D9D5-E1D7-40D0-BB8B-F52A80B1EB48}" type="presParOf" srcId="{5FB16304-857D-4A2B-BA46-ED5AD5207732}" destId="{98A0B193-2750-4AF5-BB42-F2E809BBA252}" srcOrd="0" destOrd="0" presId="urn:microsoft.com/office/officeart/2011/layout/HexagonRadial"/>
    <dgm:cxn modelId="{05854ECF-6C96-4E33-86E9-7258557184E0}" type="presParOf" srcId="{16A46047-F225-4E46-A0B8-AAD2596D0673}" destId="{C4C6B43B-8042-45F8-B715-8E39F9454BC6}" srcOrd="2" destOrd="0" presId="urn:microsoft.com/office/officeart/2011/layout/HexagonRadial"/>
    <dgm:cxn modelId="{C7954B57-F52D-4F70-868F-2D9756A0115C}" type="presParOf" srcId="{16A46047-F225-4E46-A0B8-AAD2596D0673}" destId="{E1FF0F86-3FCD-431F-A8F6-C4D9A8372638}" srcOrd="3" destOrd="0" presId="urn:microsoft.com/office/officeart/2011/layout/HexagonRadial"/>
    <dgm:cxn modelId="{6B852B43-772B-4773-9E07-6B5A0140329A}" type="presParOf" srcId="{E1FF0F86-3FCD-431F-A8F6-C4D9A8372638}" destId="{32683E27-012D-415C-A1D8-289DAA2D8DA1}" srcOrd="0" destOrd="0" presId="urn:microsoft.com/office/officeart/2011/layout/HexagonRadial"/>
    <dgm:cxn modelId="{1BB16343-7AC3-4D76-9FE4-8FFAF6748398}" type="presParOf" srcId="{16A46047-F225-4E46-A0B8-AAD2596D0673}" destId="{5DBDE6FD-32AC-43AC-8D8A-35EDEEC88626}" srcOrd="4" destOrd="0" presId="urn:microsoft.com/office/officeart/2011/layout/HexagonRadial"/>
    <dgm:cxn modelId="{5655B0CE-BEDC-4B76-AF7E-857B7ED93197}" type="presParOf" srcId="{16A46047-F225-4E46-A0B8-AAD2596D0673}" destId="{6DE8686A-8DA3-4FC2-9F2B-7AB4817D6DAD}" srcOrd="5" destOrd="0" presId="urn:microsoft.com/office/officeart/2011/layout/HexagonRadial"/>
    <dgm:cxn modelId="{4E33B305-D173-4736-8917-D06DE49ACAF6}" type="presParOf" srcId="{6DE8686A-8DA3-4FC2-9F2B-7AB4817D6DAD}" destId="{6300BF56-1B59-4C13-8DB0-FC0D992A138A}" srcOrd="0" destOrd="0" presId="urn:microsoft.com/office/officeart/2011/layout/HexagonRadial"/>
    <dgm:cxn modelId="{AE89983F-490A-456A-8845-92589F7DC4C6}" type="presParOf" srcId="{16A46047-F225-4E46-A0B8-AAD2596D0673}" destId="{2F979C3C-656D-4850-B589-DFB595EDBD29}" srcOrd="6" destOrd="0" presId="urn:microsoft.com/office/officeart/2011/layout/HexagonRadial"/>
    <dgm:cxn modelId="{8CAB6269-7B47-4911-8339-144169DC46EB}" type="presParOf" srcId="{16A46047-F225-4E46-A0B8-AAD2596D0673}" destId="{9DEE32A6-8924-4511-BA5C-AA3F311359CC}" srcOrd="7" destOrd="0" presId="urn:microsoft.com/office/officeart/2011/layout/HexagonRadial"/>
    <dgm:cxn modelId="{61133730-2414-480E-B1AB-29DADC1921A5}" type="presParOf" srcId="{9DEE32A6-8924-4511-BA5C-AA3F311359CC}" destId="{738784C5-3DFC-4F5B-ACEA-8DD4F3D655B3}" srcOrd="0" destOrd="0" presId="urn:microsoft.com/office/officeart/2011/layout/HexagonRadial"/>
    <dgm:cxn modelId="{2738AA86-1242-4C30-BBC4-369F0A9D2B2F}" type="presParOf" srcId="{16A46047-F225-4E46-A0B8-AAD2596D0673}" destId="{A7A1DB22-6E06-4D25-8C86-3178C42F2CE2}" srcOrd="8" destOrd="0" presId="urn:microsoft.com/office/officeart/2011/layout/HexagonRadial"/>
    <dgm:cxn modelId="{00E3ADBD-71BC-4471-B325-A4B2ABFA2FB4}" type="presParOf" srcId="{16A46047-F225-4E46-A0B8-AAD2596D0673}" destId="{DD8D9F39-D2A6-4A39-A5F3-53732A5F79E1}" srcOrd="9" destOrd="0" presId="urn:microsoft.com/office/officeart/2011/layout/HexagonRadial"/>
    <dgm:cxn modelId="{95DFD589-8CE7-44A1-94C6-D644123B87B8}" type="presParOf" srcId="{DD8D9F39-D2A6-4A39-A5F3-53732A5F79E1}" destId="{387AFB10-AF1E-4FAC-A3B1-7238A7817DAD}" srcOrd="0" destOrd="0" presId="urn:microsoft.com/office/officeart/2011/layout/HexagonRadial"/>
    <dgm:cxn modelId="{1B8B5210-BF8D-4FE1-895D-23ED17491069}" type="presParOf" srcId="{16A46047-F225-4E46-A0B8-AAD2596D0673}" destId="{3929C754-B29B-4FB7-B383-2DBD9260C6D4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l-GR"/>
        </a:p>
      </dgm:t>
    </dgm:pt>
    <dgm:pt modelId="{6EFEE3F5-FAF9-42CC-88A6-B6AF0CE6C054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200" dirty="0" smtClean="0"/>
            <a:t> </a:t>
          </a:r>
        </a:p>
        <a:p>
          <a:endParaRPr lang="en-US" sz="1200" b="1" dirty="0" smtClean="0"/>
        </a:p>
        <a:p>
          <a:r>
            <a:rPr lang="en-US" sz="1200" b="1" dirty="0" smtClean="0"/>
            <a:t>Legal Situation </a:t>
          </a:r>
        </a:p>
        <a:p>
          <a:endParaRPr lang="en-US" sz="1200" dirty="0" smtClean="0"/>
        </a:p>
        <a:p>
          <a:r>
            <a:rPr lang="en-US" sz="1200" b="1" dirty="0" smtClean="0">
              <a:solidFill>
                <a:schemeClr val="tx1"/>
              </a:solidFill>
            </a:rPr>
            <a:t>No Special</a:t>
          </a:r>
        </a:p>
        <a:p>
          <a:endParaRPr lang="en-US" sz="1200" dirty="0" smtClean="0"/>
        </a:p>
        <a:p>
          <a:r>
            <a:rPr lang="en-US" sz="1200" dirty="0" smtClean="0"/>
            <a:t>There is a definitional argument on Social Firms</a:t>
          </a:r>
        </a:p>
        <a:p>
          <a:endParaRPr lang="en-US" sz="1200" dirty="0" smtClean="0"/>
        </a:p>
        <a:p>
          <a:endParaRPr lang="en-US" sz="1200" dirty="0" smtClean="0"/>
        </a:p>
        <a:p>
          <a:endParaRPr lang="en-US" sz="1200" dirty="0" smtClean="0"/>
        </a:p>
        <a:p>
          <a:endParaRPr lang="el-GR" sz="1050" dirty="0"/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12AD2F1C-52F5-4382-91BA-C803E6EB925F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/>
            <a:t>National Umbrella Organization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ASSOF, FUGS: work integration organizations</a:t>
          </a:r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90000"/>
            </a:lnSpc>
          </a:pPr>
          <a:endParaRPr lang="en-US" sz="1100" b="1" dirty="0" smtClean="0"/>
        </a:p>
        <a:p>
          <a:pPr>
            <a:lnSpc>
              <a:spcPct val="90000"/>
            </a:lnSpc>
          </a:pPr>
          <a:endParaRPr lang="en-US" sz="1100" b="1" dirty="0" smtClean="0"/>
        </a:p>
        <a:p>
          <a:pPr>
            <a:lnSpc>
              <a:spcPct val="150000"/>
            </a:lnSpc>
          </a:pPr>
          <a:r>
            <a:rPr lang="en-US" sz="1100" b="1" dirty="0" smtClean="0"/>
            <a:t>The Number of </a:t>
          </a:r>
          <a:r>
            <a:rPr lang="en-US" sz="1200" b="1" dirty="0" smtClean="0"/>
            <a:t>Social</a:t>
          </a:r>
          <a:r>
            <a:rPr lang="en-US" sz="1100" b="1" dirty="0" smtClean="0"/>
            <a:t> Firms and business branches</a:t>
          </a:r>
          <a:endParaRPr lang="en-US" sz="1100" b="0" dirty="0" smtClean="0"/>
        </a:p>
        <a:p>
          <a:pPr>
            <a:lnSpc>
              <a:spcPct val="150000"/>
            </a:lnSpc>
          </a:pPr>
          <a:r>
            <a:rPr lang="en-US" sz="1100" b="0" dirty="0" smtClean="0"/>
            <a:t> 600 work integration organizations</a:t>
          </a:r>
        </a:p>
        <a:p>
          <a:pPr>
            <a:lnSpc>
              <a:spcPct val="90000"/>
            </a:lnSpc>
          </a:pPr>
          <a:endParaRPr lang="en-US" sz="1100" b="1" dirty="0" smtClean="0"/>
        </a:p>
        <a:p>
          <a:pPr>
            <a:lnSpc>
              <a:spcPct val="90000"/>
            </a:lnSpc>
          </a:pPr>
          <a:endParaRPr lang="el-GR" sz="1100" b="1" dirty="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/>
            <a:t>General situation 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Existence of 2 organizations demonstrates that a </a:t>
          </a:r>
          <a:r>
            <a:rPr lang="en-US" sz="1200" b="1" dirty="0" smtClean="0"/>
            <a:t>hot debate </a:t>
          </a:r>
          <a:r>
            <a:rPr lang="en-US" sz="1200" b="0" dirty="0" smtClean="0"/>
            <a:t>on social firms is going on</a:t>
          </a:r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dirty="0" smtClean="0"/>
            <a:t> </a:t>
          </a:r>
          <a:r>
            <a:rPr lang="en-US" sz="1200" b="1" dirty="0" smtClean="0"/>
            <a:t>Perspectives of Social Firms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Hope that there will be more rehabilitation activities and perhaps support for Social Firms instead of granting pension on a large scale</a:t>
          </a:r>
        </a:p>
        <a:p>
          <a:pPr>
            <a:lnSpc>
              <a:spcPct val="90000"/>
            </a:lnSpc>
          </a:pPr>
          <a:endParaRPr lang="el-GR" sz="1200" b="1" dirty="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/>
            <a:t>ASSOF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Website</a:t>
          </a:r>
          <a:r>
            <a:rPr lang="en-US" sz="1200" dirty="0" smtClean="0"/>
            <a:t>: www.swisssocialfirms.ch</a:t>
          </a:r>
          <a:endParaRPr lang="el-GR" sz="1200" dirty="0"/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LinFactNeighborX="-2911" custLinFactNeighborY="-90541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5FB16304-857D-4A2B-BA46-ED5AD5207732}" type="pres">
      <dgm:prSet presAssocID="{12AD2F1C-52F5-4382-91BA-C803E6EB925F}" presName="Accent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8A0B193-2750-4AF5-BB42-F2E809BBA252}" type="pres">
      <dgm:prSet presAssocID="{12AD2F1C-52F5-4382-91BA-C803E6EB925F}" presName="Accent" presStyleLbl="bgShp" presStyleIdx="0" presStyleCnt="5" custLinFactNeighborX="74347" custLinFactNeighborY="-1766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4C6B43B-8042-45F8-B715-8E39F9454BC6}" type="pres">
      <dgm:prSet presAssocID="{12AD2F1C-52F5-4382-91BA-C803E6EB925F}" presName="Child1" presStyleLbl="node1" presStyleIdx="0" presStyleCnt="5" custLinFactX="19121" custLinFactNeighborX="100000" custLinFactNeighborY="35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FF0F86-3FCD-431F-A8F6-C4D9A8372638}" type="pres">
      <dgm:prSet presAssocID="{776A610D-9077-439D-B39E-0FD10D9E7C37}" presName="Accen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2683E27-012D-415C-A1D8-289DAA2D8DA1}" type="pres">
      <dgm:prSet presAssocID="{776A610D-9077-439D-B39E-0FD10D9E7C37}" presName="Accent" presStyleLbl="bgShp" presStyleIdx="1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DBDE6FD-32AC-43AC-8D8A-35EDEEC88626}" type="pres">
      <dgm:prSet presAssocID="{776A610D-9077-439D-B39E-0FD10D9E7C37}" presName="Child2" presStyleLbl="node1" presStyleIdx="1" presStyleCnt="5" custLinFactY="15435" custLinFactNeighborX="3420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E8686A-8DA3-4FC2-9F2B-7AB4817D6DAD}" type="pres">
      <dgm:prSet presAssocID="{8BC59E8C-BC5C-4B58-A4C6-3643AFE53F00}" presName="Accent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300BF56-1B59-4C13-8DB0-FC0D992A138A}" type="pres">
      <dgm:prSet presAssocID="{8BC59E8C-BC5C-4B58-A4C6-3643AFE53F00}" presName="Accent" presStyleLbl="bgShp" presStyleIdx="2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F979C3C-656D-4850-B589-DFB595EDBD29}" type="pres">
      <dgm:prSet presAssocID="{8BC59E8C-BC5C-4B58-A4C6-3643AFE53F00}" presName="Child3" presStyleLbl="node1" presStyleIdx="2" presStyleCnt="5" custScaleX="107626" custScaleY="108000" custLinFactX="-4212" custLinFactNeighborX="-100000" custLinFactNeighborY="73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EE32A6-8924-4511-BA5C-AA3F311359CC}" type="pres">
      <dgm:prSet presAssocID="{3D20699E-F670-4520-925D-46F50B518B90}" presName="Accent4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38784C5-3DFC-4F5B-ACEA-8DD4F3D655B3}" type="pres">
      <dgm:prSet presAssocID="{3D20699E-F670-4520-925D-46F50B518B90}" presName="Accent" presStyleLbl="bgShp" presStyleIdx="3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7A1DB22-6E06-4D25-8C86-3178C42F2CE2}" type="pres">
      <dgm:prSet presAssocID="{3D20699E-F670-4520-925D-46F50B518B90}" presName="Child4" presStyleLbl="node1" presStyleIdx="3" presStyleCnt="5" custScaleX="138419" custScaleY="126943" custLinFactX="-26342" custLinFactNeighborX="-100000" custLinFactNeighborY="-50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8D9F39-D2A6-4A39-A5F3-53732A5F79E1}" type="pres">
      <dgm:prSet presAssocID="{81A7CA1B-9123-4336-B7C7-50DC852E0BA7}" presName="Accent5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87AFB10-AF1E-4FAC-A3B1-7238A7817DAD}" type="pres">
      <dgm:prSet presAssocID="{81A7CA1B-9123-4336-B7C7-50DC852E0BA7}" presName="Accent" presStyleLbl="bgShp" presStyleIdx="4" presStyleCnt="5" custLinFactY="-76936" custLinFactNeighborX="-55844" custLinFactNeighborY="-10000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929C754-B29B-4FB7-B383-2DBD9260C6D4}" type="pres">
      <dgm:prSet presAssocID="{81A7CA1B-9123-4336-B7C7-50DC852E0BA7}" presName="Child5" presStyleLbl="node1" presStyleIdx="4" presStyleCnt="5" custScaleX="113842" custLinFactY="-19755" custLinFactNeighborX="-2573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CA97F1-5D83-4654-8C96-8C7BCFF067CD}" srcId="{6EFEE3F5-FAF9-42CC-88A6-B6AF0CE6C054}" destId="{81A7CA1B-9123-4336-B7C7-50DC852E0BA7}" srcOrd="4" destOrd="0" parTransId="{C2C9CD6E-12B0-453D-9AF7-A3B08AC5A953}" sibTransId="{BC2E71AE-AFB2-4BC1-801E-091B58F79DD8}"/>
    <dgm:cxn modelId="{A2CED7AC-B62A-4A55-A822-63BED2F0D397}" srcId="{6EFEE3F5-FAF9-42CC-88A6-B6AF0CE6C054}" destId="{8BC59E8C-BC5C-4B58-A4C6-3643AFE53F00}" srcOrd="2" destOrd="0" parTransId="{7E28B3F3-B80D-45AF-ACF8-D432D1205160}" sibTransId="{84FBA7A9-CD08-4D51-964B-49CA400B086E}"/>
    <dgm:cxn modelId="{7551E027-A558-430F-9B0A-E40B2775804E}" type="presOf" srcId="{8BC59E8C-BC5C-4B58-A4C6-3643AFE53F00}" destId="{2F979C3C-656D-4850-B589-DFB595EDBD29}" srcOrd="0" destOrd="0" presId="urn:microsoft.com/office/officeart/2011/layout/HexagonRadial"/>
    <dgm:cxn modelId="{C51F0034-6A14-4BAB-BB67-D33ADEA3A300}" type="presOf" srcId="{81A7CA1B-9123-4336-B7C7-50DC852E0BA7}" destId="{3929C754-B29B-4FB7-B383-2DBD9260C6D4}" srcOrd="0" destOrd="0" presId="urn:microsoft.com/office/officeart/2011/layout/HexagonRadial"/>
    <dgm:cxn modelId="{B8934386-9827-4AD3-8010-79DED32D9ECC}" type="presOf" srcId="{3D20699E-F670-4520-925D-46F50B518B90}" destId="{A7A1DB22-6E06-4D25-8C86-3178C42F2CE2}" srcOrd="0" destOrd="0" presId="urn:microsoft.com/office/officeart/2011/layout/HexagonRadial"/>
    <dgm:cxn modelId="{3FB93E52-B1C1-4602-9679-0741F1247F63}" type="presOf" srcId="{6EFEE3F5-FAF9-42CC-88A6-B6AF0CE6C054}" destId="{762F63E1-AB12-4B76-B7E5-1D48E006DE61}" srcOrd="0" destOrd="0" presId="urn:microsoft.com/office/officeart/2011/layout/HexagonRadial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E652D4F0-A0C7-4EED-9631-AE272651B796}" srcId="{6EFEE3F5-FAF9-42CC-88A6-B6AF0CE6C054}" destId="{12AD2F1C-52F5-4382-91BA-C803E6EB925F}" srcOrd="0" destOrd="0" parTransId="{3B0EAA5A-2901-4A36-A909-58F93F4B4D88}" sibTransId="{3CDDE463-F201-489A-96BE-2277E3D247B8}"/>
    <dgm:cxn modelId="{F697B54B-2A6C-409B-A786-13B7C228D4A7}" srcId="{6EFEE3F5-FAF9-42CC-88A6-B6AF0CE6C054}" destId="{3D20699E-F670-4520-925D-46F50B518B90}" srcOrd="3" destOrd="0" parTransId="{4769706B-88ED-4E24-A9C8-08A5E833A07C}" sibTransId="{CED856C1-A274-467F-B1EE-5922CBE74A53}"/>
    <dgm:cxn modelId="{8E6AA01A-5D4C-497C-B2B8-9F3A60C86ECA}" type="presOf" srcId="{12AD2F1C-52F5-4382-91BA-C803E6EB925F}" destId="{C4C6B43B-8042-45F8-B715-8E39F9454BC6}" srcOrd="0" destOrd="0" presId="urn:microsoft.com/office/officeart/2011/layout/HexagonRadial"/>
    <dgm:cxn modelId="{5D2D4805-A5C5-460A-BE96-5301482D1190}" type="presOf" srcId="{40C4385B-5EB0-4C41-8E2A-6446BB6BC851}" destId="{16A46047-F225-4E46-A0B8-AAD2596D0673}" srcOrd="0" destOrd="0" presId="urn:microsoft.com/office/officeart/2011/layout/HexagonRadial"/>
    <dgm:cxn modelId="{4C2E307E-72EB-4AC5-AEDB-DE2DFB11AA35}" type="presOf" srcId="{776A610D-9077-439D-B39E-0FD10D9E7C37}" destId="{5DBDE6FD-32AC-43AC-8D8A-35EDEEC88626}" srcOrd="0" destOrd="0" presId="urn:microsoft.com/office/officeart/2011/layout/HexagonRadial"/>
    <dgm:cxn modelId="{782644A8-A6D4-4140-90A4-C90314651ED7}" srcId="{6EFEE3F5-FAF9-42CC-88A6-B6AF0CE6C054}" destId="{776A610D-9077-439D-B39E-0FD10D9E7C37}" srcOrd="1" destOrd="0" parTransId="{6D2FF72B-F201-46A9-BF5E-86EFDE90DF47}" sibTransId="{5F2D8D1E-C0E6-48FA-8D18-1416B7103A8F}"/>
    <dgm:cxn modelId="{A7F85AFA-759E-4396-8FF9-ADFB589E1441}" type="presParOf" srcId="{16A46047-F225-4E46-A0B8-AAD2596D0673}" destId="{762F63E1-AB12-4B76-B7E5-1D48E006DE61}" srcOrd="0" destOrd="0" presId="urn:microsoft.com/office/officeart/2011/layout/HexagonRadial"/>
    <dgm:cxn modelId="{2E269B2D-CC6A-4D0A-8883-D9C371048585}" type="presParOf" srcId="{16A46047-F225-4E46-A0B8-AAD2596D0673}" destId="{5FB16304-857D-4A2B-BA46-ED5AD5207732}" srcOrd="1" destOrd="0" presId="urn:microsoft.com/office/officeart/2011/layout/HexagonRadial"/>
    <dgm:cxn modelId="{D5E0F292-B5A9-4A64-B313-A79FB09736A9}" type="presParOf" srcId="{5FB16304-857D-4A2B-BA46-ED5AD5207732}" destId="{98A0B193-2750-4AF5-BB42-F2E809BBA252}" srcOrd="0" destOrd="0" presId="urn:microsoft.com/office/officeart/2011/layout/HexagonRadial"/>
    <dgm:cxn modelId="{309BEF25-BE74-4F54-89DC-0F92C8FFB255}" type="presParOf" srcId="{16A46047-F225-4E46-A0B8-AAD2596D0673}" destId="{C4C6B43B-8042-45F8-B715-8E39F9454BC6}" srcOrd="2" destOrd="0" presId="urn:microsoft.com/office/officeart/2011/layout/HexagonRadial"/>
    <dgm:cxn modelId="{5BC3A925-4AED-4BEF-82DB-7728AFC2C921}" type="presParOf" srcId="{16A46047-F225-4E46-A0B8-AAD2596D0673}" destId="{E1FF0F86-3FCD-431F-A8F6-C4D9A8372638}" srcOrd="3" destOrd="0" presId="urn:microsoft.com/office/officeart/2011/layout/HexagonRadial"/>
    <dgm:cxn modelId="{CFB66416-31FA-4B30-AB99-12A8F1CACBAA}" type="presParOf" srcId="{E1FF0F86-3FCD-431F-A8F6-C4D9A8372638}" destId="{32683E27-012D-415C-A1D8-289DAA2D8DA1}" srcOrd="0" destOrd="0" presId="urn:microsoft.com/office/officeart/2011/layout/HexagonRadial"/>
    <dgm:cxn modelId="{41E2AC50-E7C3-46E1-8CBC-22CC9A254B81}" type="presParOf" srcId="{16A46047-F225-4E46-A0B8-AAD2596D0673}" destId="{5DBDE6FD-32AC-43AC-8D8A-35EDEEC88626}" srcOrd="4" destOrd="0" presId="urn:microsoft.com/office/officeart/2011/layout/HexagonRadial"/>
    <dgm:cxn modelId="{2D1825A3-ABBA-4A64-BEF6-D47775965CAB}" type="presParOf" srcId="{16A46047-F225-4E46-A0B8-AAD2596D0673}" destId="{6DE8686A-8DA3-4FC2-9F2B-7AB4817D6DAD}" srcOrd="5" destOrd="0" presId="urn:microsoft.com/office/officeart/2011/layout/HexagonRadial"/>
    <dgm:cxn modelId="{2172051C-B4E5-46F5-B0EF-0369D84773D4}" type="presParOf" srcId="{6DE8686A-8DA3-4FC2-9F2B-7AB4817D6DAD}" destId="{6300BF56-1B59-4C13-8DB0-FC0D992A138A}" srcOrd="0" destOrd="0" presId="urn:microsoft.com/office/officeart/2011/layout/HexagonRadial"/>
    <dgm:cxn modelId="{DC347F04-EA52-433C-884B-2D2C860FAAD1}" type="presParOf" srcId="{16A46047-F225-4E46-A0B8-AAD2596D0673}" destId="{2F979C3C-656D-4850-B589-DFB595EDBD29}" srcOrd="6" destOrd="0" presId="urn:microsoft.com/office/officeart/2011/layout/HexagonRadial"/>
    <dgm:cxn modelId="{2CB7AD8C-E301-4AC2-A584-67847C360872}" type="presParOf" srcId="{16A46047-F225-4E46-A0B8-AAD2596D0673}" destId="{9DEE32A6-8924-4511-BA5C-AA3F311359CC}" srcOrd="7" destOrd="0" presId="urn:microsoft.com/office/officeart/2011/layout/HexagonRadial"/>
    <dgm:cxn modelId="{7474FE46-2044-424C-84DA-F25FD3772DF3}" type="presParOf" srcId="{9DEE32A6-8924-4511-BA5C-AA3F311359CC}" destId="{738784C5-3DFC-4F5B-ACEA-8DD4F3D655B3}" srcOrd="0" destOrd="0" presId="urn:microsoft.com/office/officeart/2011/layout/HexagonRadial"/>
    <dgm:cxn modelId="{31385A93-68B5-4F6E-B112-002FF50F385C}" type="presParOf" srcId="{16A46047-F225-4E46-A0B8-AAD2596D0673}" destId="{A7A1DB22-6E06-4D25-8C86-3178C42F2CE2}" srcOrd="8" destOrd="0" presId="urn:microsoft.com/office/officeart/2011/layout/HexagonRadial"/>
    <dgm:cxn modelId="{550772D9-A130-4EA0-BF16-1D253CFDC582}" type="presParOf" srcId="{16A46047-F225-4E46-A0B8-AAD2596D0673}" destId="{DD8D9F39-D2A6-4A39-A5F3-53732A5F79E1}" srcOrd="9" destOrd="0" presId="urn:microsoft.com/office/officeart/2011/layout/HexagonRadial"/>
    <dgm:cxn modelId="{3D2D7F8F-E84D-4A17-8594-3602D77083E1}" type="presParOf" srcId="{DD8D9F39-D2A6-4A39-A5F3-53732A5F79E1}" destId="{387AFB10-AF1E-4FAC-A3B1-7238A7817DAD}" srcOrd="0" destOrd="0" presId="urn:microsoft.com/office/officeart/2011/layout/HexagonRadial"/>
    <dgm:cxn modelId="{2A2CFF91-838F-4722-9F66-A31E9133DF26}" type="presParOf" srcId="{16A46047-F225-4E46-A0B8-AAD2596D0673}" destId="{3929C754-B29B-4FB7-B383-2DBD9260C6D4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l-GR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</dgm:ptLst>
  <dgm:cxnLst>
    <dgm:cxn modelId="{628B279E-3F3C-419E-8BDF-5B44B8F42886}" type="presOf" srcId="{40C4385B-5EB0-4C41-8E2A-6446BB6BC851}" destId="{16A46047-F225-4E46-A0B8-AAD2596D0673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l-GR"/>
        </a:p>
      </dgm:t>
    </dgm:pt>
    <dgm:pt modelId="{6EFEE3F5-FAF9-42CC-88A6-B6AF0CE6C054}">
      <dgm:prSet phldrT="[Κείμενο]" custT="1"/>
      <dgm:spPr>
        <a:solidFill>
          <a:schemeClr val="tx1">
            <a:lumMod val="50000"/>
            <a:lumOff val="50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dirty="0" smtClean="0"/>
            <a:t> </a:t>
          </a:r>
        </a:p>
        <a:p>
          <a:pPr>
            <a:lnSpc>
              <a:spcPct val="150000"/>
            </a:lnSpc>
          </a:pPr>
          <a:endParaRPr lang="en-US" sz="1200" b="1" dirty="0" smtClean="0"/>
        </a:p>
        <a:p>
          <a:pPr>
            <a:lnSpc>
              <a:spcPct val="150000"/>
            </a:lnSpc>
          </a:pPr>
          <a:r>
            <a:rPr lang="en-US" sz="1200" b="1" dirty="0" smtClean="0"/>
            <a:t>Legal Situation </a:t>
          </a:r>
          <a:endParaRPr lang="en-US" sz="1200" dirty="0" smtClean="0"/>
        </a:p>
        <a:p>
          <a:pPr>
            <a:lnSpc>
              <a:spcPct val="150000"/>
            </a:lnSpc>
          </a:pPr>
          <a:r>
            <a:rPr lang="en-US" sz="1200" b="1" dirty="0" smtClean="0"/>
            <a:t>No Special  </a:t>
          </a:r>
        </a:p>
        <a:p>
          <a:pPr>
            <a:lnSpc>
              <a:spcPct val="150000"/>
            </a:lnSpc>
          </a:pPr>
          <a:r>
            <a:rPr lang="en-US" sz="1200" dirty="0" smtClean="0"/>
            <a:t>Social Firms related to people with severe disadvantages in the </a:t>
          </a:r>
          <a:r>
            <a:rPr lang="en-US" sz="1200" dirty="0" err="1" smtClean="0"/>
            <a:t>labour</a:t>
          </a:r>
          <a:r>
            <a:rPr lang="en-US" sz="1200" dirty="0" smtClean="0"/>
            <a:t> market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2010: </a:t>
          </a:r>
          <a:r>
            <a:rPr lang="en-US" sz="1200" dirty="0" smtClean="0"/>
            <a:t>The Equality Act provides some protection for disabled in employment</a:t>
          </a:r>
        </a:p>
        <a:p>
          <a:pPr>
            <a:lnSpc>
              <a:spcPct val="150000"/>
            </a:lnSpc>
          </a:pPr>
          <a:endParaRPr lang="en-US" sz="1200" dirty="0" smtClean="0"/>
        </a:p>
        <a:p>
          <a:pPr>
            <a:lnSpc>
              <a:spcPct val="150000"/>
            </a:lnSpc>
          </a:pPr>
          <a:endParaRPr lang="el-GR" sz="1050" dirty="0"/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12AD2F1C-52F5-4382-91BA-C803E6EB925F}">
      <dgm:prSet phldrT="[Κείμενο]" custT="1"/>
      <dgm:spPr>
        <a:solidFill>
          <a:schemeClr val="accent5"/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lnSpc>
              <a:spcPct val="150000"/>
            </a:lnSpc>
          </a:pPr>
          <a:endParaRPr lang="en-US" sz="1200" b="1" dirty="0" smtClean="0"/>
        </a:p>
        <a:p>
          <a:pPr>
            <a:lnSpc>
              <a:spcPct val="150000"/>
            </a:lnSpc>
          </a:pPr>
          <a:r>
            <a:rPr lang="en-US" sz="1200" b="1" dirty="0" smtClean="0"/>
            <a:t>National Umbrella Organization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Social Firms England</a:t>
          </a:r>
          <a:r>
            <a:rPr lang="en-US" sz="1200" b="0" dirty="0" smtClean="0"/>
            <a:t>: a social enterprise/company to lead and develop The Social Firms Sector, lobbying and awareness-raising activities to increase and ensure the employability  </a:t>
          </a:r>
        </a:p>
        <a:p>
          <a:pPr>
            <a:lnSpc>
              <a:spcPct val="90000"/>
            </a:lnSpc>
          </a:pPr>
          <a:endParaRPr lang="el-GR" sz="1400" b="0" dirty="0"/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sz="1100" b="1" dirty="0" smtClean="0"/>
        </a:p>
        <a:p>
          <a:r>
            <a:rPr lang="en-US" sz="1200" b="1" dirty="0" smtClean="0"/>
            <a:t>The Number of Social Firms and business branches</a:t>
          </a:r>
        </a:p>
        <a:p>
          <a:endParaRPr lang="en-US" sz="1200" b="1" dirty="0" smtClean="0"/>
        </a:p>
        <a:p>
          <a:r>
            <a:rPr lang="en-US" sz="1200" b="1" dirty="0" smtClean="0"/>
            <a:t> 99 Social Firms + 82 emerging</a:t>
          </a:r>
        </a:p>
        <a:p>
          <a:r>
            <a:rPr lang="en-US" sz="1200" b="1" dirty="0" smtClean="0"/>
            <a:t>1886 </a:t>
          </a:r>
          <a:r>
            <a:rPr lang="en-US" sz="1200" b="0" dirty="0" smtClean="0"/>
            <a:t>full time jobs</a:t>
          </a:r>
          <a:r>
            <a:rPr lang="en-US" sz="1200" b="1" dirty="0" smtClean="0"/>
            <a:t>, 58% </a:t>
          </a:r>
          <a:r>
            <a:rPr lang="en-US" sz="1200" b="0" dirty="0" smtClean="0"/>
            <a:t>for disabled</a:t>
          </a:r>
        </a:p>
        <a:p>
          <a:r>
            <a:rPr lang="en-US" sz="1200" b="1" dirty="0" smtClean="0"/>
            <a:t>26 </a:t>
          </a:r>
          <a:r>
            <a:rPr lang="en-US" sz="1200" b="0" dirty="0" smtClean="0"/>
            <a:t>Social Firms for people with mental health problems</a:t>
          </a:r>
        </a:p>
        <a:p>
          <a:r>
            <a:rPr lang="en-US" sz="1200" b="1" dirty="0" smtClean="0"/>
            <a:t>582 </a:t>
          </a:r>
          <a:r>
            <a:rPr lang="en-US" sz="1200" b="0" dirty="0" smtClean="0"/>
            <a:t>trainees  per week</a:t>
          </a:r>
        </a:p>
        <a:p>
          <a:r>
            <a:rPr lang="en-US" sz="1200" b="1" dirty="0" smtClean="0"/>
            <a:t>Services: </a:t>
          </a:r>
          <a:r>
            <a:rPr lang="en-US" sz="1200" b="0" dirty="0" smtClean="0"/>
            <a:t>maintenance, catering, furniture, window glazing</a:t>
          </a:r>
        </a:p>
        <a:p>
          <a:endParaRPr lang="en-US" sz="1100" b="1" dirty="0" smtClean="0"/>
        </a:p>
        <a:p>
          <a:endParaRPr lang="el-GR" sz="1100" b="1" dirty="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>
        <a:solidFill>
          <a:srgbClr val="00B0F0"/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dirty="0" smtClean="0"/>
            <a:t> </a:t>
          </a:r>
          <a:r>
            <a:rPr lang="en-US" sz="1200" b="1" dirty="0" smtClean="0"/>
            <a:t>General situation </a:t>
          </a:r>
        </a:p>
        <a:p>
          <a:pPr>
            <a:lnSpc>
              <a:spcPct val="150000"/>
            </a:lnSpc>
          </a:pPr>
          <a:r>
            <a:rPr lang="en-US" sz="1200" dirty="0" smtClean="0"/>
            <a:t>Social Firms are a very small part of 62.000 existing social enterprises across UK.</a:t>
          </a:r>
        </a:p>
        <a:p>
          <a:pPr>
            <a:lnSpc>
              <a:spcPct val="150000"/>
            </a:lnSpc>
          </a:pPr>
          <a:r>
            <a:rPr lang="en-US" sz="1200" dirty="0" smtClean="0"/>
            <a:t>A very low understanding of the Social Firm model</a:t>
          </a:r>
          <a:endParaRPr lang="el-GR" sz="1200" dirty="0"/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/>
            <a:t>Perspectives of Social Firms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The </a:t>
          </a:r>
          <a:r>
            <a:rPr lang="en-US" sz="1200" b="1" dirty="0" smtClean="0"/>
            <a:t>Social  Value Bill </a:t>
          </a:r>
          <a:r>
            <a:rPr lang="en-US" sz="1200" b="0" dirty="0" smtClean="0"/>
            <a:t>will make it easier for social enterprises to win and deliver public service contracts</a:t>
          </a:r>
        </a:p>
        <a:p>
          <a:pPr>
            <a:lnSpc>
              <a:spcPct val="150000"/>
            </a:lnSpc>
          </a:pPr>
          <a:r>
            <a:rPr lang="en-US" sz="1200" b="0" dirty="0" smtClean="0"/>
            <a:t>Opportunities created by </a:t>
          </a:r>
          <a:r>
            <a:rPr lang="en-US" sz="1200" b="1" dirty="0" smtClean="0"/>
            <a:t>corporate social responsibility</a:t>
          </a:r>
          <a:endParaRPr lang="el-GR" sz="1200" b="1" dirty="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/>
            <a:t>Social Firms England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Website</a:t>
          </a:r>
          <a:r>
            <a:rPr lang="en-US" sz="1200" dirty="0" smtClean="0"/>
            <a:t>: www.socialfirmsengland.co.uk</a:t>
          </a:r>
          <a:endParaRPr lang="el-GR" sz="1200" dirty="0"/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ScaleX="121476" custScaleY="107375" custLinFactNeighborX="-2911" custLinFactNeighborY="-90541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5FB16304-857D-4A2B-BA46-ED5AD5207732}" type="pres">
      <dgm:prSet presAssocID="{12AD2F1C-52F5-4382-91BA-C803E6EB925F}" presName="Accent1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98A0B193-2750-4AF5-BB42-F2E809BBA252}" type="pres">
      <dgm:prSet presAssocID="{12AD2F1C-52F5-4382-91BA-C803E6EB925F}" presName="Accent" presStyleLbl="bgShp" presStyleIdx="0" presStyleCnt="5" custLinFactNeighborX="74347" custLinFactNeighborY="-1766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C4C6B43B-8042-45F8-B715-8E39F9454BC6}" type="pres">
      <dgm:prSet presAssocID="{12AD2F1C-52F5-4382-91BA-C803E6EB925F}" presName="Child1" presStyleLbl="node1" presStyleIdx="0" presStyleCnt="5" custScaleX="152965" custScaleY="140000" custLinFactX="33544" custLinFactNeighborX="100000" custLinFactNeighborY="66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FF0F86-3FCD-431F-A8F6-C4D9A8372638}" type="pres">
      <dgm:prSet presAssocID="{776A610D-9077-439D-B39E-0FD10D9E7C37}" presName="Accent2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32683E27-012D-415C-A1D8-289DAA2D8DA1}" type="pres">
      <dgm:prSet presAssocID="{776A610D-9077-439D-B39E-0FD10D9E7C37}" presName="Accent" presStyleLbl="bgShp" presStyleIdx="1" presStyleCnt="5" custLinFactX="9391" custLinFactY="-14704" custLinFactNeighborX="100000" custLinFactNeighborY="-10000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5DBDE6FD-32AC-43AC-8D8A-35EDEEC88626}" type="pres">
      <dgm:prSet presAssocID="{776A610D-9077-439D-B39E-0FD10D9E7C37}" presName="Child2" presStyleLbl="node1" presStyleIdx="1" presStyleCnt="5" custScaleX="148444" custScaleY="136673" custLinFactY="54154" custLinFactNeighborX="2954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E8686A-8DA3-4FC2-9F2B-7AB4817D6DAD}" type="pres">
      <dgm:prSet presAssocID="{8BC59E8C-BC5C-4B58-A4C6-3643AFE53F00}" presName="Accent3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6300BF56-1B59-4C13-8DB0-FC0D992A138A}" type="pres">
      <dgm:prSet presAssocID="{8BC59E8C-BC5C-4B58-A4C6-3643AFE53F00}" presName="Accent" presStyleLbl="bgShp" presStyleIdx="2" presStyleCnt="5" custLinFactY="47590" custLinFactNeighborX="-85853" custLinFactNeighborY="10000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2F979C3C-656D-4850-B589-DFB595EDBD29}" type="pres">
      <dgm:prSet presAssocID="{8BC59E8C-BC5C-4B58-A4C6-3643AFE53F00}" presName="Child3" presStyleLbl="node1" presStyleIdx="2" presStyleCnt="5" custScaleX="110513" custScaleY="129931" custLinFactX="-4212" custLinFactNeighborX="-100000" custLinFactNeighborY="73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EE32A6-8924-4511-BA5C-AA3F311359CC}" type="pres">
      <dgm:prSet presAssocID="{3D20699E-F670-4520-925D-46F50B518B90}" presName="Accent4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738784C5-3DFC-4F5B-ACEA-8DD4F3D655B3}" type="pres">
      <dgm:prSet presAssocID="{3D20699E-F670-4520-925D-46F50B518B90}" presName="Accent" presStyleLbl="bgShp" presStyleIdx="3" presStyleCnt="5" custLinFactX="-204985" custLinFactY="-2692" custLinFactNeighborX="-300000" custLinFactNeighborY="-10000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A7A1DB22-6E06-4D25-8C86-3178C42F2CE2}" type="pres">
      <dgm:prSet presAssocID="{3D20699E-F670-4520-925D-46F50B518B90}" presName="Child4" presStyleLbl="node1" presStyleIdx="3" presStyleCnt="5" custScaleX="125986" custScaleY="149683" custLinFactX="-15128" custLinFactNeighborX="-100000" custLinFactNeighborY="-70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8D9F39-D2A6-4A39-A5F3-53732A5F79E1}" type="pres">
      <dgm:prSet presAssocID="{81A7CA1B-9123-4336-B7C7-50DC852E0BA7}" presName="Accent5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387AFB10-AF1E-4FAC-A3B1-7238A7817DAD}" type="pres">
      <dgm:prSet presAssocID="{81A7CA1B-9123-4336-B7C7-50DC852E0BA7}" presName="Accent" presStyleLbl="bgShp" presStyleIdx="4" presStyleCnt="5" custLinFactX="-103875" custLinFactY="-208414" custLinFactNeighborX="-200000" custLinFactNeighborY="-30000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3929C754-B29B-4FB7-B383-2DBD9260C6D4}" type="pres">
      <dgm:prSet presAssocID="{81A7CA1B-9123-4336-B7C7-50DC852E0BA7}" presName="Child5" presStyleLbl="node1" presStyleIdx="4" presStyleCnt="5" custScaleX="90342" custScaleY="85703" custLinFactY="-41510" custLinFactNeighborX="-2540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CA97F1-5D83-4654-8C96-8C7BCFF067CD}" srcId="{6EFEE3F5-FAF9-42CC-88A6-B6AF0CE6C054}" destId="{81A7CA1B-9123-4336-B7C7-50DC852E0BA7}" srcOrd="4" destOrd="0" parTransId="{C2C9CD6E-12B0-453D-9AF7-A3B08AC5A953}" sibTransId="{BC2E71AE-AFB2-4BC1-801E-091B58F79DD8}"/>
    <dgm:cxn modelId="{A2CED7AC-B62A-4A55-A822-63BED2F0D397}" srcId="{6EFEE3F5-FAF9-42CC-88A6-B6AF0CE6C054}" destId="{8BC59E8C-BC5C-4B58-A4C6-3643AFE53F00}" srcOrd="2" destOrd="0" parTransId="{7E28B3F3-B80D-45AF-ACF8-D432D1205160}" sibTransId="{84FBA7A9-CD08-4D51-964B-49CA400B086E}"/>
    <dgm:cxn modelId="{E9B0F513-9CBC-43C6-8C10-B91E2B336570}" type="presOf" srcId="{3D20699E-F670-4520-925D-46F50B518B90}" destId="{A7A1DB22-6E06-4D25-8C86-3178C42F2CE2}" srcOrd="0" destOrd="0" presId="urn:microsoft.com/office/officeart/2011/layout/HexagonRadial"/>
    <dgm:cxn modelId="{B0A91FC5-1E8C-4087-9C0F-B19CC16F03A6}" type="presOf" srcId="{776A610D-9077-439D-B39E-0FD10D9E7C37}" destId="{5DBDE6FD-32AC-43AC-8D8A-35EDEEC88626}" srcOrd="0" destOrd="0" presId="urn:microsoft.com/office/officeart/2011/layout/HexagonRadial"/>
    <dgm:cxn modelId="{766C6726-48E0-4B0C-AB04-5E5FB3E9B244}" type="presOf" srcId="{6EFEE3F5-FAF9-42CC-88A6-B6AF0CE6C054}" destId="{762F63E1-AB12-4B76-B7E5-1D48E006DE61}" srcOrd="0" destOrd="0" presId="urn:microsoft.com/office/officeart/2011/layout/HexagonRadial"/>
    <dgm:cxn modelId="{A5AE95D1-8C80-4C04-8836-CF44ACEA8B6F}" type="presOf" srcId="{81A7CA1B-9123-4336-B7C7-50DC852E0BA7}" destId="{3929C754-B29B-4FB7-B383-2DBD9260C6D4}" srcOrd="0" destOrd="0" presId="urn:microsoft.com/office/officeart/2011/layout/HexagonRadial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E652D4F0-A0C7-4EED-9631-AE272651B796}" srcId="{6EFEE3F5-FAF9-42CC-88A6-B6AF0CE6C054}" destId="{12AD2F1C-52F5-4382-91BA-C803E6EB925F}" srcOrd="0" destOrd="0" parTransId="{3B0EAA5A-2901-4A36-A909-58F93F4B4D88}" sibTransId="{3CDDE463-F201-489A-96BE-2277E3D247B8}"/>
    <dgm:cxn modelId="{F697B54B-2A6C-409B-A786-13B7C228D4A7}" srcId="{6EFEE3F5-FAF9-42CC-88A6-B6AF0CE6C054}" destId="{3D20699E-F670-4520-925D-46F50B518B90}" srcOrd="3" destOrd="0" parTransId="{4769706B-88ED-4E24-A9C8-08A5E833A07C}" sibTransId="{CED856C1-A274-467F-B1EE-5922CBE74A53}"/>
    <dgm:cxn modelId="{DD77C4FE-D5A8-4349-B081-75C4B2B13CF8}" type="presOf" srcId="{8BC59E8C-BC5C-4B58-A4C6-3643AFE53F00}" destId="{2F979C3C-656D-4850-B589-DFB595EDBD29}" srcOrd="0" destOrd="0" presId="urn:microsoft.com/office/officeart/2011/layout/HexagonRadial"/>
    <dgm:cxn modelId="{782644A8-A6D4-4140-90A4-C90314651ED7}" srcId="{6EFEE3F5-FAF9-42CC-88A6-B6AF0CE6C054}" destId="{776A610D-9077-439D-B39E-0FD10D9E7C37}" srcOrd="1" destOrd="0" parTransId="{6D2FF72B-F201-46A9-BF5E-86EFDE90DF47}" sibTransId="{5F2D8D1E-C0E6-48FA-8D18-1416B7103A8F}"/>
    <dgm:cxn modelId="{4317525B-A0A3-428E-A3CB-8F07278A72A5}" type="presOf" srcId="{40C4385B-5EB0-4C41-8E2A-6446BB6BC851}" destId="{16A46047-F225-4E46-A0B8-AAD2596D0673}" srcOrd="0" destOrd="0" presId="urn:microsoft.com/office/officeart/2011/layout/HexagonRadial"/>
    <dgm:cxn modelId="{0F2D648B-0D8D-493B-B5E4-1114E8857CE8}" type="presOf" srcId="{12AD2F1C-52F5-4382-91BA-C803E6EB925F}" destId="{C4C6B43B-8042-45F8-B715-8E39F9454BC6}" srcOrd="0" destOrd="0" presId="urn:microsoft.com/office/officeart/2011/layout/HexagonRadial"/>
    <dgm:cxn modelId="{2F291C81-C073-4A41-ABB8-F2FD0A062991}" type="presParOf" srcId="{16A46047-F225-4E46-A0B8-AAD2596D0673}" destId="{762F63E1-AB12-4B76-B7E5-1D48E006DE61}" srcOrd="0" destOrd="0" presId="urn:microsoft.com/office/officeart/2011/layout/HexagonRadial"/>
    <dgm:cxn modelId="{6667AE57-EF15-4BCC-A227-85C1AF30234C}" type="presParOf" srcId="{16A46047-F225-4E46-A0B8-AAD2596D0673}" destId="{5FB16304-857D-4A2B-BA46-ED5AD5207732}" srcOrd="1" destOrd="0" presId="urn:microsoft.com/office/officeart/2011/layout/HexagonRadial"/>
    <dgm:cxn modelId="{23320548-D371-4921-B997-8A3AE9E3E21F}" type="presParOf" srcId="{5FB16304-857D-4A2B-BA46-ED5AD5207732}" destId="{98A0B193-2750-4AF5-BB42-F2E809BBA252}" srcOrd="0" destOrd="0" presId="urn:microsoft.com/office/officeart/2011/layout/HexagonRadial"/>
    <dgm:cxn modelId="{9AE85D19-4243-46AF-ADDE-D3D33D181ED5}" type="presParOf" srcId="{16A46047-F225-4E46-A0B8-AAD2596D0673}" destId="{C4C6B43B-8042-45F8-B715-8E39F9454BC6}" srcOrd="2" destOrd="0" presId="urn:microsoft.com/office/officeart/2011/layout/HexagonRadial"/>
    <dgm:cxn modelId="{27B6DC02-8EC7-4BE1-A860-881CDDCA4CE5}" type="presParOf" srcId="{16A46047-F225-4E46-A0B8-AAD2596D0673}" destId="{E1FF0F86-3FCD-431F-A8F6-C4D9A8372638}" srcOrd="3" destOrd="0" presId="urn:microsoft.com/office/officeart/2011/layout/HexagonRadial"/>
    <dgm:cxn modelId="{D9280580-568E-4234-A21D-B7038CB6C05C}" type="presParOf" srcId="{E1FF0F86-3FCD-431F-A8F6-C4D9A8372638}" destId="{32683E27-012D-415C-A1D8-289DAA2D8DA1}" srcOrd="0" destOrd="0" presId="urn:microsoft.com/office/officeart/2011/layout/HexagonRadial"/>
    <dgm:cxn modelId="{6A443680-D78E-421C-94CF-168D1AEF3DAA}" type="presParOf" srcId="{16A46047-F225-4E46-A0B8-AAD2596D0673}" destId="{5DBDE6FD-32AC-43AC-8D8A-35EDEEC88626}" srcOrd="4" destOrd="0" presId="urn:microsoft.com/office/officeart/2011/layout/HexagonRadial"/>
    <dgm:cxn modelId="{39F69FFC-E13E-4801-A81A-76B4CC0EDB7B}" type="presParOf" srcId="{16A46047-F225-4E46-A0B8-AAD2596D0673}" destId="{6DE8686A-8DA3-4FC2-9F2B-7AB4817D6DAD}" srcOrd="5" destOrd="0" presId="urn:microsoft.com/office/officeart/2011/layout/HexagonRadial"/>
    <dgm:cxn modelId="{B0B4ABA2-AA30-4376-8751-B9A6FF42D4F0}" type="presParOf" srcId="{6DE8686A-8DA3-4FC2-9F2B-7AB4817D6DAD}" destId="{6300BF56-1B59-4C13-8DB0-FC0D992A138A}" srcOrd="0" destOrd="0" presId="urn:microsoft.com/office/officeart/2011/layout/HexagonRadial"/>
    <dgm:cxn modelId="{CF93F813-E630-4AC5-92E9-AE75EE184C14}" type="presParOf" srcId="{16A46047-F225-4E46-A0B8-AAD2596D0673}" destId="{2F979C3C-656D-4850-B589-DFB595EDBD29}" srcOrd="6" destOrd="0" presId="urn:microsoft.com/office/officeart/2011/layout/HexagonRadial"/>
    <dgm:cxn modelId="{F7128BDE-E836-4F0E-AC5F-91693524F9E6}" type="presParOf" srcId="{16A46047-F225-4E46-A0B8-AAD2596D0673}" destId="{9DEE32A6-8924-4511-BA5C-AA3F311359CC}" srcOrd="7" destOrd="0" presId="urn:microsoft.com/office/officeart/2011/layout/HexagonRadial"/>
    <dgm:cxn modelId="{5CDFA224-7509-4DCC-96C8-DB9FC2295E0E}" type="presParOf" srcId="{9DEE32A6-8924-4511-BA5C-AA3F311359CC}" destId="{738784C5-3DFC-4F5B-ACEA-8DD4F3D655B3}" srcOrd="0" destOrd="0" presId="urn:microsoft.com/office/officeart/2011/layout/HexagonRadial"/>
    <dgm:cxn modelId="{BE8CF351-324D-45F7-BD3C-A38C89191287}" type="presParOf" srcId="{16A46047-F225-4E46-A0B8-AAD2596D0673}" destId="{A7A1DB22-6E06-4D25-8C86-3178C42F2CE2}" srcOrd="8" destOrd="0" presId="urn:microsoft.com/office/officeart/2011/layout/HexagonRadial"/>
    <dgm:cxn modelId="{CE443701-3947-4324-9DF7-5E062C5A92FF}" type="presParOf" srcId="{16A46047-F225-4E46-A0B8-AAD2596D0673}" destId="{DD8D9F39-D2A6-4A39-A5F3-53732A5F79E1}" srcOrd="9" destOrd="0" presId="urn:microsoft.com/office/officeart/2011/layout/HexagonRadial"/>
    <dgm:cxn modelId="{DC6AF899-2CED-4A2D-86B1-8B5225B4AE57}" type="presParOf" srcId="{DD8D9F39-D2A6-4A39-A5F3-53732A5F79E1}" destId="{387AFB10-AF1E-4FAC-A3B1-7238A7817DAD}" srcOrd="0" destOrd="0" presId="urn:microsoft.com/office/officeart/2011/layout/HexagonRadial"/>
    <dgm:cxn modelId="{F96A2C4A-1E67-4B53-9F2A-B41C6E04C6A2}" type="presParOf" srcId="{16A46047-F225-4E46-A0B8-AAD2596D0673}" destId="{3929C754-B29B-4FB7-B383-2DBD9260C6D4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C89348-70F1-43A6-B9C8-113799719D80}" type="doc">
      <dgm:prSet loTypeId="urn:microsoft.com/office/officeart/2011/layout/HexagonRadial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71BF77BB-DE22-456E-AD8A-76C3A4D7840A}">
      <dgm:prSet phldrT="[Κείμενο]" custT="1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  <a:tileRect/>
        </a:gra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 smtClean="0"/>
            <a:t>Social Firms Europe </a:t>
          </a:r>
        </a:p>
        <a:p>
          <a:r>
            <a:rPr lang="en-US" sz="2800" b="1" dirty="0" err="1" smtClean="0"/>
            <a:t>Cefec</a:t>
          </a:r>
          <a:r>
            <a:rPr lang="en-US" sz="2800" b="1" dirty="0" smtClean="0"/>
            <a:t> </a:t>
          </a:r>
        </a:p>
        <a:p>
          <a:r>
            <a:rPr lang="en-US" sz="1400" dirty="0" smtClean="0"/>
            <a:t>“A network for your social economy vision”</a:t>
          </a:r>
          <a:endParaRPr lang="el-GR" sz="1400" dirty="0"/>
        </a:p>
      </dgm:t>
    </dgm:pt>
    <dgm:pt modelId="{1754E5DF-7276-4F55-8DA0-5AF2D024F8B7}" type="parTrans" cxnId="{1EC545FB-700D-4065-993E-81541CF01FD7}">
      <dgm:prSet/>
      <dgm:spPr/>
      <dgm:t>
        <a:bodyPr/>
        <a:lstStyle/>
        <a:p>
          <a:endParaRPr lang="el-GR"/>
        </a:p>
      </dgm:t>
    </dgm:pt>
    <dgm:pt modelId="{DE974465-877F-406C-AE66-D23327A95913}" type="sibTrans" cxnId="{1EC545FB-700D-4065-993E-81541CF01FD7}">
      <dgm:prSet/>
      <dgm:spPr/>
      <dgm:t>
        <a:bodyPr/>
        <a:lstStyle/>
        <a:p>
          <a:endParaRPr lang="el-GR"/>
        </a:p>
      </dgm:t>
    </dgm:pt>
    <dgm:pt modelId="{985FF40E-7A39-4E3A-BA1C-195CBB19F67F}" type="pres">
      <dgm:prSet presAssocID="{1BC89348-70F1-43A6-B9C8-113799719D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9223A0FC-3B08-482B-BCC1-98C3D3575F90}" type="pres">
      <dgm:prSet presAssocID="{71BF77BB-DE22-456E-AD8A-76C3A4D7840A}" presName="Parent" presStyleLbl="node0" presStyleIdx="0" presStyleCnt="1" custScaleX="71751" custScaleY="37191" custLinFactNeighborX="3223" custLinFactNeighborY="-2124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</dgm:ptLst>
  <dgm:cxnLst>
    <dgm:cxn modelId="{2EF2781D-F83B-41B7-A19E-8D3BD9AD5C2B}" type="presOf" srcId="{1BC89348-70F1-43A6-B9C8-113799719D80}" destId="{985FF40E-7A39-4E3A-BA1C-195CBB19F67F}" srcOrd="0" destOrd="0" presId="urn:microsoft.com/office/officeart/2011/layout/HexagonRadial"/>
    <dgm:cxn modelId="{0F9F2F71-EBC7-4432-99C4-74B4416A364A}" type="presOf" srcId="{71BF77BB-DE22-456E-AD8A-76C3A4D7840A}" destId="{9223A0FC-3B08-482B-BCC1-98C3D3575F90}" srcOrd="0" destOrd="0" presId="urn:microsoft.com/office/officeart/2011/layout/HexagonRadial"/>
    <dgm:cxn modelId="{1EC545FB-700D-4065-993E-81541CF01FD7}" srcId="{1BC89348-70F1-43A6-B9C8-113799719D80}" destId="{71BF77BB-DE22-456E-AD8A-76C3A4D7840A}" srcOrd="0" destOrd="0" parTransId="{1754E5DF-7276-4F55-8DA0-5AF2D024F8B7}" sibTransId="{DE974465-877F-406C-AE66-D23327A95913}"/>
    <dgm:cxn modelId="{9CE2B096-B9C2-4336-8537-9DE7FEDF4C5C}" type="presParOf" srcId="{985FF40E-7A39-4E3A-BA1C-195CBB19F67F}" destId="{9223A0FC-3B08-482B-BCC1-98C3D3575F90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7067894-07C5-45A3-BCC5-F10F2C38D28B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200" dirty="0" smtClean="0"/>
        </a:p>
        <a:p>
          <a:r>
            <a:rPr lang="en-US" sz="1200" dirty="0" smtClean="0"/>
            <a:t> </a:t>
          </a:r>
          <a:endParaRPr lang="el-GR" sz="1200" dirty="0"/>
        </a:p>
      </dgm:t>
    </dgm:pt>
    <dgm:pt modelId="{D52CB0AC-4741-4EB0-B6A8-32D17561B010}" type="parTrans" cxnId="{3D1D0991-38F8-4D25-98E5-F880257E7578}">
      <dgm:prSet/>
      <dgm:spPr/>
      <dgm:t>
        <a:bodyPr/>
        <a:lstStyle/>
        <a:p>
          <a:endParaRPr lang="el-GR" sz="1800"/>
        </a:p>
      </dgm:t>
    </dgm:pt>
    <dgm:pt modelId="{799A5B7E-5452-4A84-96E7-B75A115B9F09}" type="sibTrans" cxnId="{3D1D0991-38F8-4D25-98E5-F880257E7578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2D8DC4D-883D-465D-A71F-EC93A97F4A59}" type="pres">
      <dgm:prSet presAssocID="{B7067894-07C5-45A3-BCC5-F10F2C38D28B}" presName="Parent" presStyleLbl="node0" presStyleIdx="0" presStyleCnt="1" custScaleX="85371" custScaleY="72198" custLinFactNeighborX="-1817" custLinFactNeighborY="-11550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</dgm:ptLst>
  <dgm:cxnLst>
    <dgm:cxn modelId="{5FA83F65-3A87-4C0F-8577-198B89698F95}" type="presOf" srcId="{B7067894-07C5-45A3-BCC5-F10F2C38D28B}" destId="{72D8DC4D-883D-465D-A71F-EC93A97F4A59}" srcOrd="0" destOrd="0" presId="urn:microsoft.com/office/officeart/2011/layout/HexagonRadial"/>
    <dgm:cxn modelId="{70FCEF78-201A-48D5-B088-2BFC748D36DB}" type="presOf" srcId="{40C4385B-5EB0-4C41-8E2A-6446BB6BC851}" destId="{16A46047-F225-4E46-A0B8-AAD2596D0673}" srcOrd="0" destOrd="0" presId="urn:microsoft.com/office/officeart/2011/layout/HexagonRadial"/>
    <dgm:cxn modelId="{3D1D0991-38F8-4D25-98E5-F880257E7578}" srcId="{40C4385B-5EB0-4C41-8E2A-6446BB6BC851}" destId="{B7067894-07C5-45A3-BCC5-F10F2C38D28B}" srcOrd="0" destOrd="0" parTransId="{D52CB0AC-4741-4EB0-B6A8-32D17561B010}" sibTransId="{799A5B7E-5452-4A84-96E7-B75A115B9F09}"/>
    <dgm:cxn modelId="{F0FDCD94-0562-4042-B54D-CE46A7A26258}" type="presParOf" srcId="{16A46047-F225-4E46-A0B8-AAD2596D0673}" destId="{72D8DC4D-883D-465D-A71F-EC93A97F4A59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7067894-07C5-45A3-BCC5-F10F2C38D28B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200" dirty="0" smtClean="0"/>
        </a:p>
        <a:p>
          <a:r>
            <a:rPr lang="en-US" sz="1200" dirty="0" smtClean="0"/>
            <a:t> </a:t>
          </a:r>
          <a:endParaRPr lang="el-GR" sz="1200" dirty="0"/>
        </a:p>
      </dgm:t>
    </dgm:pt>
    <dgm:pt modelId="{D52CB0AC-4741-4EB0-B6A8-32D17561B010}" type="parTrans" cxnId="{3D1D0991-38F8-4D25-98E5-F880257E7578}">
      <dgm:prSet/>
      <dgm:spPr/>
      <dgm:t>
        <a:bodyPr/>
        <a:lstStyle/>
        <a:p>
          <a:endParaRPr lang="el-GR" sz="1800"/>
        </a:p>
      </dgm:t>
    </dgm:pt>
    <dgm:pt modelId="{799A5B7E-5452-4A84-96E7-B75A115B9F09}" type="sibTrans" cxnId="{3D1D0991-38F8-4D25-98E5-F880257E7578}">
      <dgm:prSet/>
      <dgm:spPr/>
      <dgm:t>
        <a:bodyPr/>
        <a:lstStyle/>
        <a:p>
          <a:endParaRPr lang="el-GR" sz="1800"/>
        </a:p>
      </dgm:t>
    </dgm:pt>
    <dgm:pt modelId="{6EFEE3F5-FAF9-42CC-88A6-B6AF0CE6C054}">
      <dgm:prSet phldrT="[Κείμενο]" custT="1"/>
      <dgm:spPr/>
      <dgm:t>
        <a:bodyPr/>
        <a:lstStyle/>
        <a:p>
          <a:r>
            <a:rPr lang="en-US" sz="1200" dirty="0" smtClean="0"/>
            <a:t> </a:t>
          </a:r>
        </a:p>
        <a:p>
          <a:r>
            <a:rPr lang="en-US" sz="1400" b="1" dirty="0" smtClean="0"/>
            <a:t>Legal Situation </a:t>
          </a:r>
        </a:p>
        <a:p>
          <a:endParaRPr lang="en-US" sz="1400" dirty="0" smtClean="0"/>
        </a:p>
        <a:p>
          <a:r>
            <a:rPr lang="en-US" sz="1400" dirty="0" smtClean="0"/>
            <a:t>No Special  Legislation</a:t>
          </a:r>
        </a:p>
        <a:p>
          <a:r>
            <a:rPr lang="en-US" sz="1400" dirty="0" smtClean="0"/>
            <a:t>No special Funding</a:t>
          </a:r>
        </a:p>
        <a:p>
          <a:endParaRPr lang="en-US" sz="1200" dirty="0" smtClean="0"/>
        </a:p>
        <a:p>
          <a:endParaRPr lang="el-GR" sz="1050" dirty="0"/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12AD2F1C-52F5-4382-91BA-C803E6EB925F}">
      <dgm:prSet phldrT="[Κείμενο]" custT="1"/>
      <dgm:spPr/>
      <dgm:t>
        <a:bodyPr/>
        <a:lstStyle/>
        <a:p>
          <a:r>
            <a:rPr lang="en-US" sz="1200" b="1" dirty="0" smtClean="0"/>
            <a:t>National Umbrella </a:t>
          </a:r>
          <a:r>
            <a:rPr lang="en-US" sz="1200" b="1" dirty="0" err="1" smtClean="0"/>
            <a:t>Organisation</a:t>
          </a:r>
          <a:endParaRPr lang="en-US" sz="1200" b="1" dirty="0" smtClean="0"/>
        </a:p>
        <a:p>
          <a:r>
            <a:rPr lang="en-US" sz="1200" b="1" dirty="0" smtClean="0"/>
            <a:t>No special</a:t>
          </a:r>
        </a:p>
        <a:p>
          <a:r>
            <a:rPr lang="en-US" sz="1200" b="1" dirty="0" smtClean="0"/>
            <a:t>But: </a:t>
          </a:r>
          <a:r>
            <a:rPr lang="en-US" sz="1200" b="0" dirty="0" smtClean="0"/>
            <a:t>Pro </a:t>
          </a:r>
          <a:r>
            <a:rPr lang="en-US" sz="1200" b="0" dirty="0" err="1" smtClean="0"/>
            <a:t>Mente</a:t>
          </a:r>
          <a:r>
            <a:rPr lang="en-US" sz="1200" b="0" dirty="0" smtClean="0"/>
            <a:t> Austria, Pro </a:t>
          </a:r>
          <a:r>
            <a:rPr lang="en-US" sz="1200" b="0" dirty="0" err="1" smtClean="0"/>
            <a:t>Mente</a:t>
          </a:r>
          <a:r>
            <a:rPr lang="en-US" sz="1200" b="0" dirty="0" smtClean="0"/>
            <a:t>, Pro </a:t>
          </a:r>
          <a:r>
            <a:rPr lang="en-US" sz="1200" b="0" dirty="0" err="1" smtClean="0"/>
            <a:t>Mente</a:t>
          </a:r>
          <a:r>
            <a:rPr lang="en-US" sz="1200" b="0" dirty="0" smtClean="0"/>
            <a:t> Upper Austria</a:t>
          </a:r>
          <a:endParaRPr lang="el-GR" sz="1200" b="0" dirty="0"/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/>
      <dgm:spPr/>
      <dgm:t>
        <a:bodyPr/>
        <a:lstStyle/>
        <a:p>
          <a:endParaRPr lang="en-US" sz="1200" b="1" dirty="0" smtClean="0"/>
        </a:p>
        <a:p>
          <a:r>
            <a:rPr lang="en-US" sz="1200" b="1" dirty="0" smtClean="0"/>
            <a:t>The Number of </a:t>
          </a:r>
          <a:r>
            <a:rPr lang="en-US" sz="1400" b="1" dirty="0" smtClean="0"/>
            <a:t>Social</a:t>
          </a:r>
          <a:r>
            <a:rPr lang="en-US" sz="1200" b="1" dirty="0" smtClean="0"/>
            <a:t> Firms and business branches</a:t>
          </a:r>
        </a:p>
        <a:p>
          <a:endParaRPr lang="en-US" sz="1200" b="1" dirty="0" smtClean="0"/>
        </a:p>
        <a:p>
          <a:r>
            <a:rPr lang="en-US" sz="1200" b="1" dirty="0" smtClean="0"/>
            <a:t>21 Social Firms</a:t>
          </a:r>
        </a:p>
        <a:p>
          <a:r>
            <a:rPr lang="en-US" sz="1200" b="1" dirty="0" smtClean="0"/>
            <a:t>Services: </a:t>
          </a:r>
          <a:r>
            <a:rPr lang="en-US" sz="1200" b="0" dirty="0" smtClean="0"/>
            <a:t>Restaurants, garment, environmental services</a:t>
          </a:r>
        </a:p>
        <a:p>
          <a:endParaRPr lang="en-US" sz="1100" b="1" dirty="0" smtClean="0"/>
        </a:p>
        <a:p>
          <a:endParaRPr lang="el-GR" sz="1100" b="1" dirty="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/>
      <dgm:t>
        <a:bodyPr/>
        <a:lstStyle/>
        <a:p>
          <a:r>
            <a:rPr lang="en-US" sz="1200" dirty="0" smtClean="0"/>
            <a:t> </a:t>
          </a:r>
          <a:r>
            <a:rPr lang="en-US" sz="1200" b="1" dirty="0" smtClean="0"/>
            <a:t>General situation </a:t>
          </a:r>
        </a:p>
        <a:p>
          <a:r>
            <a:rPr lang="en-US" sz="1200" dirty="0" smtClean="0"/>
            <a:t>Psychiatric reforms are advanced</a:t>
          </a:r>
        </a:p>
        <a:p>
          <a:r>
            <a:rPr lang="en-US" sz="1200" dirty="0" smtClean="0"/>
            <a:t>A whole variety of work integration models and projects </a:t>
          </a:r>
          <a:endParaRPr lang="el-GR" sz="1200" dirty="0"/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/>
      <dgm:t>
        <a:bodyPr/>
        <a:lstStyle/>
        <a:p>
          <a:r>
            <a:rPr lang="en-US" sz="1200" b="1" dirty="0" smtClean="0"/>
            <a:t>Perspectives of Social Firms</a:t>
          </a:r>
        </a:p>
        <a:p>
          <a:r>
            <a:rPr lang="en-US" sz="1200" b="0" dirty="0" smtClean="0"/>
            <a:t>Cooperation with stream business will be promoted</a:t>
          </a:r>
        </a:p>
        <a:p>
          <a:endParaRPr lang="el-GR" sz="1200" b="1" dirty="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400" b="1" dirty="0" smtClean="0"/>
            <a:t>Pro </a:t>
          </a:r>
          <a:r>
            <a:rPr lang="en-US" sz="1400" b="1" dirty="0" err="1" smtClean="0"/>
            <a:t>Mente</a:t>
          </a:r>
          <a:endParaRPr lang="en-US" sz="1400" b="1" dirty="0" smtClean="0"/>
        </a:p>
        <a:p>
          <a:pPr>
            <a:lnSpc>
              <a:spcPct val="150000"/>
            </a:lnSpc>
          </a:pPr>
          <a:r>
            <a:rPr lang="en-US" sz="1400" b="1" dirty="0" smtClean="0"/>
            <a:t>Website</a:t>
          </a:r>
          <a:r>
            <a:rPr lang="en-US" sz="1400" dirty="0" smtClean="0"/>
            <a:t>: www.promenteaustria.at</a:t>
          </a:r>
          <a:endParaRPr lang="el-GR" sz="1400" dirty="0"/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6DFA3A1B-C5AA-4F4F-B048-BDDC9FE6C935}">
      <dgm:prSet custT="1"/>
      <dgm:spPr/>
      <dgm:t>
        <a:bodyPr/>
        <a:lstStyle/>
        <a:p>
          <a:endParaRPr lang="el-GR" sz="900" dirty="0"/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/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2D8DC4D-883D-465D-A71F-EC93A97F4A59}" type="pres">
      <dgm:prSet presAssocID="{B7067894-07C5-45A3-BCC5-F10F2C38D28B}" presName="Parent" presStyleLbl="node0" presStyleIdx="0" presStyleCnt="1" custScaleX="132385" custScaleY="107334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B7C37BF5-F174-4646-8925-8EE96B17D627}" type="pres">
      <dgm:prSet presAssocID="{6EFEE3F5-FAF9-42CC-88A6-B6AF0CE6C054}" presName="Accent1" presStyleCnt="0"/>
      <dgm:spPr/>
      <dgm:t>
        <a:bodyPr/>
        <a:lstStyle/>
        <a:p>
          <a:endParaRPr lang="el-GR"/>
        </a:p>
      </dgm:t>
    </dgm:pt>
    <dgm:pt modelId="{D0759AF5-1B1E-4F7C-957B-432C90081510}" type="pres">
      <dgm:prSet presAssocID="{6EFEE3F5-FAF9-42CC-88A6-B6AF0CE6C054}" presName="Accent" presStyleLbl="bgShp" presStyleIdx="0" presStyleCnt="6"/>
      <dgm:spPr/>
      <dgm:t>
        <a:bodyPr/>
        <a:lstStyle/>
        <a:p>
          <a:endParaRPr lang="el-GR"/>
        </a:p>
      </dgm:t>
    </dgm:pt>
    <dgm:pt modelId="{BA5C707C-EBFC-48C1-9523-E973BC705BD8}" type="pres">
      <dgm:prSet presAssocID="{6EFEE3F5-FAF9-42CC-88A6-B6AF0CE6C054}" presName="Child1" presStyleLbl="node1" presStyleIdx="0" presStyleCnt="6" custLinFactNeighborX="-6628" custLinFactNeighborY="8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18D066-83EB-41EC-ACF3-3E297978DA90}" type="pres">
      <dgm:prSet presAssocID="{12AD2F1C-52F5-4382-91BA-C803E6EB925F}" presName="Accent2" presStyleCnt="0"/>
      <dgm:spPr/>
      <dgm:t>
        <a:bodyPr/>
        <a:lstStyle/>
        <a:p>
          <a:endParaRPr lang="el-GR"/>
        </a:p>
      </dgm:t>
    </dgm:pt>
    <dgm:pt modelId="{98A0B193-2750-4AF5-BB42-F2E809BBA252}" type="pres">
      <dgm:prSet presAssocID="{12AD2F1C-52F5-4382-91BA-C803E6EB925F}" presName="Accent" presStyleLbl="bgShp" presStyleIdx="1" presStyleCnt="6" custLinFactX="-100000" custLinFactNeighborX="-116718" custLinFactNeighborY="80707"/>
      <dgm:spPr/>
      <dgm:t>
        <a:bodyPr/>
        <a:lstStyle/>
        <a:p>
          <a:endParaRPr lang="el-GR"/>
        </a:p>
      </dgm:t>
    </dgm:pt>
    <dgm:pt modelId="{3523642A-DA62-44C9-948D-9923ABCDFB49}" type="pres">
      <dgm:prSet presAssocID="{12AD2F1C-52F5-4382-91BA-C803E6EB925F}" presName="Child2" presStyleLbl="node1" presStyleIdx="1" presStyleCnt="6" custScaleX="110073" custScaleY="103001" custLinFactNeighborX="46205" custLinFactNeighborY="-23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933F3C-8FEF-440D-ACC8-C9F4543DA2C2}" type="pres">
      <dgm:prSet presAssocID="{776A610D-9077-439D-B39E-0FD10D9E7C37}" presName="Accent3" presStyleCnt="0"/>
      <dgm:spPr/>
      <dgm:t>
        <a:bodyPr/>
        <a:lstStyle/>
        <a:p>
          <a:endParaRPr lang="el-GR"/>
        </a:p>
      </dgm:t>
    </dgm:pt>
    <dgm:pt modelId="{32683E27-012D-415C-A1D8-289DAA2D8DA1}" type="pres">
      <dgm:prSet presAssocID="{776A610D-9077-439D-B39E-0FD10D9E7C37}" presName="Accent" presStyleLbl="bgShp" presStyleIdx="2" presStyleCnt="6"/>
      <dgm:spPr/>
      <dgm:t>
        <a:bodyPr/>
        <a:lstStyle/>
        <a:p>
          <a:endParaRPr lang="el-GR"/>
        </a:p>
      </dgm:t>
    </dgm:pt>
    <dgm:pt modelId="{FEA24E53-3D5F-4120-8E31-809C7C5BEF51}" type="pres">
      <dgm:prSet presAssocID="{776A610D-9077-439D-B39E-0FD10D9E7C37}" presName="Child3" presStyleLbl="node1" presStyleIdx="2" presStyleCnt="6" custScaleX="111593" custLinFactNeighborX="35036" custLinFactNeighborY="13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D122BD-AC61-42A4-93A6-12F53F4F4CE3}" type="pres">
      <dgm:prSet presAssocID="{8BC59E8C-BC5C-4B58-A4C6-3643AFE53F00}" presName="Accent4" presStyleCnt="0"/>
      <dgm:spPr/>
      <dgm:t>
        <a:bodyPr/>
        <a:lstStyle/>
        <a:p>
          <a:endParaRPr lang="el-GR"/>
        </a:p>
      </dgm:t>
    </dgm:pt>
    <dgm:pt modelId="{6300BF56-1B59-4C13-8DB0-FC0D992A138A}" type="pres">
      <dgm:prSet presAssocID="{8BC59E8C-BC5C-4B58-A4C6-3643AFE53F00}" presName="Accent" presStyleLbl="bgShp" presStyleIdx="3" presStyleCnt="6" custLinFactY="-200000" custLinFactNeighborX="32965" custLinFactNeighborY="-249723"/>
      <dgm:spPr/>
      <dgm:t>
        <a:bodyPr/>
        <a:lstStyle/>
        <a:p>
          <a:endParaRPr lang="el-GR"/>
        </a:p>
      </dgm:t>
    </dgm:pt>
    <dgm:pt modelId="{C2894BFB-4A01-48A2-BDB5-61C62E7BB069}" type="pres">
      <dgm:prSet presAssocID="{8BC59E8C-BC5C-4B58-A4C6-3643AFE53F00}" presName="Child4" presStyleLbl="node1" presStyleIdx="3" presStyleCnt="6" custScaleX="129440" custScaleY="109182" custLinFactNeighborX="3102" custLinFactNeighborY="-17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C31E29-7AAA-4E5B-BDD1-A44F2C466FC4}" type="pres">
      <dgm:prSet presAssocID="{3D20699E-F670-4520-925D-46F50B518B90}" presName="Accent5" presStyleCnt="0"/>
      <dgm:spPr/>
      <dgm:t>
        <a:bodyPr/>
        <a:lstStyle/>
        <a:p>
          <a:endParaRPr lang="el-GR"/>
        </a:p>
      </dgm:t>
    </dgm:pt>
    <dgm:pt modelId="{738784C5-3DFC-4F5B-ACEA-8DD4F3D655B3}" type="pres">
      <dgm:prSet presAssocID="{3D20699E-F670-4520-925D-46F50B518B90}" presName="Accent" presStyleLbl="bgShp" presStyleIdx="4" presStyleCnt="6" custLinFactNeighborX="-51243" custLinFactNeighborY="-16315"/>
      <dgm:spPr/>
      <dgm:t>
        <a:bodyPr/>
        <a:lstStyle/>
        <a:p>
          <a:endParaRPr lang="el-GR"/>
        </a:p>
      </dgm:t>
    </dgm:pt>
    <dgm:pt modelId="{DE371FB4-FF1E-45C4-B50B-BA3C2E50377F}" type="pres">
      <dgm:prSet presAssocID="{3D20699E-F670-4520-925D-46F50B518B90}" presName="Child5" presStyleLbl="node1" presStyleIdx="4" presStyleCnt="6" custLinFactNeighborX="-33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43E320-5FCA-48B5-91E8-F201855F1C9B}" type="pres">
      <dgm:prSet presAssocID="{81A7CA1B-9123-4336-B7C7-50DC852E0BA7}" presName="Accent6" presStyleCnt="0"/>
      <dgm:spPr/>
      <dgm:t>
        <a:bodyPr/>
        <a:lstStyle/>
        <a:p>
          <a:endParaRPr lang="el-GR"/>
        </a:p>
      </dgm:t>
    </dgm:pt>
    <dgm:pt modelId="{387AFB10-AF1E-4FAC-A3B1-7238A7817DAD}" type="pres">
      <dgm:prSet presAssocID="{81A7CA1B-9123-4336-B7C7-50DC852E0BA7}" presName="Accent" presStyleLbl="bgShp" presStyleIdx="5" presStyleCnt="6" custLinFactNeighborX="-9848" custLinFactNeighborY="-10782"/>
      <dgm:spPr/>
      <dgm:t>
        <a:bodyPr/>
        <a:lstStyle/>
        <a:p>
          <a:endParaRPr lang="el-GR"/>
        </a:p>
      </dgm:t>
    </dgm:pt>
    <dgm:pt modelId="{0CB98210-6394-4E3E-9D6B-FB5CE87CC472}" type="pres">
      <dgm:prSet presAssocID="{81A7CA1B-9123-4336-B7C7-50DC852E0BA7}" presName="Child6" presStyleLbl="node1" presStyleIdx="5" presStyleCnt="6" custScaleX="124771" custLinFactNeighborX="-51570" custLinFactNeighborY="-22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3EB2EFA-05A6-4A53-8330-E2615317D170}" type="presOf" srcId="{3D20699E-F670-4520-925D-46F50B518B90}" destId="{DE371FB4-FF1E-45C4-B50B-BA3C2E50377F}" srcOrd="0" destOrd="0" presId="urn:microsoft.com/office/officeart/2011/layout/HexagonRadial"/>
    <dgm:cxn modelId="{2DCA97F1-5D83-4654-8C96-8C7BCFF067CD}" srcId="{B7067894-07C5-45A3-BCC5-F10F2C38D28B}" destId="{81A7CA1B-9123-4336-B7C7-50DC852E0BA7}" srcOrd="5" destOrd="0" parTransId="{C2C9CD6E-12B0-453D-9AF7-A3B08AC5A953}" sibTransId="{BC2E71AE-AFB2-4BC1-801E-091B58F79DD8}"/>
    <dgm:cxn modelId="{A2CED7AC-B62A-4A55-A822-63BED2F0D397}" srcId="{B7067894-07C5-45A3-BCC5-F10F2C38D28B}" destId="{8BC59E8C-BC5C-4B58-A4C6-3643AFE53F00}" srcOrd="3" destOrd="0" parTransId="{7E28B3F3-B80D-45AF-ACF8-D432D1205160}" sibTransId="{84FBA7A9-CD08-4D51-964B-49CA400B086E}"/>
    <dgm:cxn modelId="{D941C59A-29B7-4B33-97B8-0F6B3BACC6A1}" type="presOf" srcId="{776A610D-9077-439D-B39E-0FD10D9E7C37}" destId="{FEA24E53-3D5F-4120-8E31-809C7C5BEF51}" srcOrd="0" destOrd="0" presId="urn:microsoft.com/office/officeart/2011/layout/HexagonRadial"/>
    <dgm:cxn modelId="{27F2D474-8F3D-4876-88FB-A731C72AEF67}" type="presOf" srcId="{6DFA3A1B-C5AA-4F4F-B048-BDDC9FE6C935}" destId="{BA5C707C-EBFC-48C1-9523-E973BC705BD8}" srcOrd="0" destOrd="1" presId="urn:microsoft.com/office/officeart/2011/layout/HexagonRadial"/>
    <dgm:cxn modelId="{C1A86B12-8D75-46C6-B06F-873446AC5650}" type="presOf" srcId="{12AD2F1C-52F5-4382-91BA-C803E6EB925F}" destId="{3523642A-DA62-44C9-948D-9923ABCDFB49}" srcOrd="0" destOrd="0" presId="urn:microsoft.com/office/officeart/2011/layout/HexagonRadial"/>
    <dgm:cxn modelId="{B658694E-E344-488A-80E6-673FAFDE1128}" type="presOf" srcId="{B7067894-07C5-45A3-BCC5-F10F2C38D28B}" destId="{72D8DC4D-883D-465D-A71F-EC93A97F4A59}" srcOrd="0" destOrd="0" presId="urn:microsoft.com/office/officeart/2011/layout/HexagonRadial"/>
    <dgm:cxn modelId="{FF53728E-4B8C-4043-BB2F-A89D3B3D4D97}" srcId="{6EFEE3F5-FAF9-42CC-88A6-B6AF0CE6C054}" destId="{6DFA3A1B-C5AA-4F4F-B048-BDDC9FE6C935}" srcOrd="0" destOrd="0" parTransId="{52609A8F-B428-49FF-A84D-BCFF9332E44E}" sibTransId="{D7639425-5C7B-408B-9413-6E0A3722FFC5}"/>
    <dgm:cxn modelId="{B6876185-0E54-4171-8624-BACC3639CAC7}" type="presOf" srcId="{6EFEE3F5-FAF9-42CC-88A6-B6AF0CE6C054}" destId="{BA5C707C-EBFC-48C1-9523-E973BC705BD8}" srcOrd="0" destOrd="0" presId="urn:microsoft.com/office/officeart/2011/layout/HexagonRadial"/>
    <dgm:cxn modelId="{3D1D0991-38F8-4D25-98E5-F880257E7578}" srcId="{40C4385B-5EB0-4C41-8E2A-6446BB6BC851}" destId="{B7067894-07C5-45A3-BCC5-F10F2C38D28B}" srcOrd="0" destOrd="0" parTransId="{D52CB0AC-4741-4EB0-B6A8-32D17561B010}" sibTransId="{799A5B7E-5452-4A84-96E7-B75A115B9F09}"/>
    <dgm:cxn modelId="{3B23CBC9-77DC-4232-B511-AA90899A9E32}" srcId="{B7067894-07C5-45A3-BCC5-F10F2C38D28B}" destId="{6EFEE3F5-FAF9-42CC-88A6-B6AF0CE6C054}" srcOrd="0" destOrd="0" parTransId="{DE793A5F-4BB0-45AA-A6F0-F8CBF65447AE}" sibTransId="{29CD6CD4-4997-4D7A-971D-4E1A05965373}"/>
    <dgm:cxn modelId="{E652D4F0-A0C7-4EED-9631-AE272651B796}" srcId="{B7067894-07C5-45A3-BCC5-F10F2C38D28B}" destId="{12AD2F1C-52F5-4382-91BA-C803E6EB925F}" srcOrd="1" destOrd="0" parTransId="{3B0EAA5A-2901-4A36-A909-58F93F4B4D88}" sibTransId="{3CDDE463-F201-489A-96BE-2277E3D247B8}"/>
    <dgm:cxn modelId="{F697B54B-2A6C-409B-A786-13B7C228D4A7}" srcId="{B7067894-07C5-45A3-BCC5-F10F2C38D28B}" destId="{3D20699E-F670-4520-925D-46F50B518B90}" srcOrd="4" destOrd="0" parTransId="{4769706B-88ED-4E24-A9C8-08A5E833A07C}" sibTransId="{CED856C1-A274-467F-B1EE-5922CBE74A53}"/>
    <dgm:cxn modelId="{16469C14-ACC7-473F-A82F-58D5FA17B97C}" type="presOf" srcId="{81A7CA1B-9123-4336-B7C7-50DC852E0BA7}" destId="{0CB98210-6394-4E3E-9D6B-FB5CE87CC472}" srcOrd="0" destOrd="0" presId="urn:microsoft.com/office/officeart/2011/layout/HexagonRadial"/>
    <dgm:cxn modelId="{CB4367AC-792A-42A4-8133-4CF304B681C9}" type="presOf" srcId="{8BC59E8C-BC5C-4B58-A4C6-3643AFE53F00}" destId="{C2894BFB-4A01-48A2-BDB5-61C62E7BB069}" srcOrd="0" destOrd="0" presId="urn:microsoft.com/office/officeart/2011/layout/HexagonRadial"/>
    <dgm:cxn modelId="{F70453DF-A3CC-4BA4-8B03-44A3478D2267}" type="presOf" srcId="{40C4385B-5EB0-4C41-8E2A-6446BB6BC851}" destId="{16A46047-F225-4E46-A0B8-AAD2596D0673}" srcOrd="0" destOrd="0" presId="urn:microsoft.com/office/officeart/2011/layout/HexagonRadial"/>
    <dgm:cxn modelId="{782644A8-A6D4-4140-90A4-C90314651ED7}" srcId="{B7067894-07C5-45A3-BCC5-F10F2C38D28B}" destId="{776A610D-9077-439D-B39E-0FD10D9E7C37}" srcOrd="2" destOrd="0" parTransId="{6D2FF72B-F201-46A9-BF5E-86EFDE90DF47}" sibTransId="{5F2D8D1E-C0E6-48FA-8D18-1416B7103A8F}"/>
    <dgm:cxn modelId="{C36A67C2-F9C0-4C83-B3CB-6071D4BDDA3F}" type="presParOf" srcId="{16A46047-F225-4E46-A0B8-AAD2596D0673}" destId="{72D8DC4D-883D-465D-A71F-EC93A97F4A59}" srcOrd="0" destOrd="0" presId="urn:microsoft.com/office/officeart/2011/layout/HexagonRadial"/>
    <dgm:cxn modelId="{3618235B-0423-4968-864A-3524387E3E49}" type="presParOf" srcId="{16A46047-F225-4E46-A0B8-AAD2596D0673}" destId="{B7C37BF5-F174-4646-8925-8EE96B17D627}" srcOrd="1" destOrd="0" presId="urn:microsoft.com/office/officeart/2011/layout/HexagonRadial"/>
    <dgm:cxn modelId="{55090E71-C5BE-4323-8C9F-F3E05F57DB7D}" type="presParOf" srcId="{B7C37BF5-F174-4646-8925-8EE96B17D627}" destId="{D0759AF5-1B1E-4F7C-957B-432C90081510}" srcOrd="0" destOrd="0" presId="urn:microsoft.com/office/officeart/2011/layout/HexagonRadial"/>
    <dgm:cxn modelId="{1C6C29D9-56B0-4BEB-A0B6-DFEEFE6F420A}" type="presParOf" srcId="{16A46047-F225-4E46-A0B8-AAD2596D0673}" destId="{BA5C707C-EBFC-48C1-9523-E973BC705BD8}" srcOrd="2" destOrd="0" presId="urn:microsoft.com/office/officeart/2011/layout/HexagonRadial"/>
    <dgm:cxn modelId="{E8451493-0683-46D8-9169-69ACEF8C01F8}" type="presParOf" srcId="{16A46047-F225-4E46-A0B8-AAD2596D0673}" destId="{BC18D066-83EB-41EC-ACF3-3E297978DA90}" srcOrd="3" destOrd="0" presId="urn:microsoft.com/office/officeart/2011/layout/HexagonRadial"/>
    <dgm:cxn modelId="{00D9A21C-8F2A-44EE-B376-8E71ACE16BBA}" type="presParOf" srcId="{BC18D066-83EB-41EC-ACF3-3E297978DA90}" destId="{98A0B193-2750-4AF5-BB42-F2E809BBA252}" srcOrd="0" destOrd="0" presId="urn:microsoft.com/office/officeart/2011/layout/HexagonRadial"/>
    <dgm:cxn modelId="{C64CE74C-B5A0-4A6E-88CB-3A637C11220D}" type="presParOf" srcId="{16A46047-F225-4E46-A0B8-AAD2596D0673}" destId="{3523642A-DA62-44C9-948D-9923ABCDFB49}" srcOrd="4" destOrd="0" presId="urn:microsoft.com/office/officeart/2011/layout/HexagonRadial"/>
    <dgm:cxn modelId="{3D1948A7-8FA3-433B-BD00-3EC6E76E88A5}" type="presParOf" srcId="{16A46047-F225-4E46-A0B8-AAD2596D0673}" destId="{46933F3C-8FEF-440D-ACC8-C9F4543DA2C2}" srcOrd="5" destOrd="0" presId="urn:microsoft.com/office/officeart/2011/layout/HexagonRadial"/>
    <dgm:cxn modelId="{4FF27A84-141F-4B60-B6D2-CECD2F61FB66}" type="presParOf" srcId="{46933F3C-8FEF-440D-ACC8-C9F4543DA2C2}" destId="{32683E27-012D-415C-A1D8-289DAA2D8DA1}" srcOrd="0" destOrd="0" presId="urn:microsoft.com/office/officeart/2011/layout/HexagonRadial"/>
    <dgm:cxn modelId="{31181526-BFAB-4007-9BAC-B0CE1D8004A0}" type="presParOf" srcId="{16A46047-F225-4E46-A0B8-AAD2596D0673}" destId="{FEA24E53-3D5F-4120-8E31-809C7C5BEF51}" srcOrd="6" destOrd="0" presId="urn:microsoft.com/office/officeart/2011/layout/HexagonRadial"/>
    <dgm:cxn modelId="{2FA32F18-468C-488C-AA59-5704AE0D5D76}" type="presParOf" srcId="{16A46047-F225-4E46-A0B8-AAD2596D0673}" destId="{0ED122BD-AC61-42A4-93A6-12F53F4F4CE3}" srcOrd="7" destOrd="0" presId="urn:microsoft.com/office/officeart/2011/layout/HexagonRadial"/>
    <dgm:cxn modelId="{F85F57A5-29CC-4568-95FA-4332AF3E7416}" type="presParOf" srcId="{0ED122BD-AC61-42A4-93A6-12F53F4F4CE3}" destId="{6300BF56-1B59-4C13-8DB0-FC0D992A138A}" srcOrd="0" destOrd="0" presId="urn:microsoft.com/office/officeart/2011/layout/HexagonRadial"/>
    <dgm:cxn modelId="{B03230DE-ABFC-418B-983A-79474F04FE55}" type="presParOf" srcId="{16A46047-F225-4E46-A0B8-AAD2596D0673}" destId="{C2894BFB-4A01-48A2-BDB5-61C62E7BB069}" srcOrd="8" destOrd="0" presId="urn:microsoft.com/office/officeart/2011/layout/HexagonRadial"/>
    <dgm:cxn modelId="{AB55F2EA-F8F5-4648-BF7E-27955DCE0336}" type="presParOf" srcId="{16A46047-F225-4E46-A0B8-AAD2596D0673}" destId="{03C31E29-7AAA-4E5B-BDD1-A44F2C466FC4}" srcOrd="9" destOrd="0" presId="urn:microsoft.com/office/officeart/2011/layout/HexagonRadial"/>
    <dgm:cxn modelId="{67C6A726-64F2-4AB1-85BA-D3AE1201BC3C}" type="presParOf" srcId="{03C31E29-7AAA-4E5B-BDD1-A44F2C466FC4}" destId="{738784C5-3DFC-4F5B-ACEA-8DD4F3D655B3}" srcOrd="0" destOrd="0" presId="urn:microsoft.com/office/officeart/2011/layout/HexagonRadial"/>
    <dgm:cxn modelId="{2D50B64E-05A6-4A6F-BC95-1D5127F3EA18}" type="presParOf" srcId="{16A46047-F225-4E46-A0B8-AAD2596D0673}" destId="{DE371FB4-FF1E-45C4-B50B-BA3C2E50377F}" srcOrd="10" destOrd="0" presId="urn:microsoft.com/office/officeart/2011/layout/HexagonRadial"/>
    <dgm:cxn modelId="{77C24F67-3916-4111-8E57-9178659B7835}" type="presParOf" srcId="{16A46047-F225-4E46-A0B8-AAD2596D0673}" destId="{E243E320-5FCA-48B5-91E8-F201855F1C9B}" srcOrd="11" destOrd="0" presId="urn:microsoft.com/office/officeart/2011/layout/HexagonRadial"/>
    <dgm:cxn modelId="{D28416F0-5AED-4C20-AC5D-2B7BB1484E8F}" type="presParOf" srcId="{E243E320-5FCA-48B5-91E8-F201855F1C9B}" destId="{387AFB10-AF1E-4FAC-A3B1-7238A7817DAD}" srcOrd="0" destOrd="0" presId="urn:microsoft.com/office/officeart/2011/layout/HexagonRadial"/>
    <dgm:cxn modelId="{3ACB8A6F-A5A6-4EF7-85AE-9C4E2E23D4D5}" type="presParOf" srcId="{16A46047-F225-4E46-A0B8-AAD2596D0673}" destId="{0CB98210-6394-4E3E-9D6B-FB5CE87CC47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sz="900" dirty="0">
            <a:solidFill>
              <a:schemeClr val="tx1"/>
            </a:solidFill>
          </a:endParaRPr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B1E60091-D871-4760-A7CD-109568FD0043}" type="pres">
      <dgm:prSet presAssocID="{6DFA3A1B-C5AA-4F4F-B048-BDDC9FE6C935}" presName="Parent" presStyleLbl="node0" presStyleIdx="0" presStyleCnt="1" custScaleX="103169" custScaleY="72091" custLinFactNeighborX="-5745" custLinFactNeighborY="-1164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</dgm:ptLst>
  <dgm:cxnLst>
    <dgm:cxn modelId="{B2C4A064-914D-4782-806B-45CDB5B9701B}" type="presOf" srcId="{6DFA3A1B-C5AA-4F4F-B048-BDDC9FE6C935}" destId="{B1E60091-D871-4760-A7CD-109568FD0043}" srcOrd="0" destOrd="0" presId="urn:microsoft.com/office/officeart/2011/layout/HexagonRadial"/>
    <dgm:cxn modelId="{FF53728E-4B8C-4043-BB2F-A89D3B3D4D97}" srcId="{40C4385B-5EB0-4C41-8E2A-6446BB6BC851}" destId="{6DFA3A1B-C5AA-4F4F-B048-BDDC9FE6C935}" srcOrd="0" destOrd="0" parTransId="{52609A8F-B428-49FF-A84D-BCFF9332E44E}" sibTransId="{D7639425-5C7B-408B-9413-6E0A3722FFC5}"/>
    <dgm:cxn modelId="{655DDF6B-16B9-4768-A22A-6482F7EBE16F}" type="presOf" srcId="{40C4385B-5EB0-4C41-8E2A-6446BB6BC851}" destId="{16A46047-F225-4E46-A0B8-AAD2596D0673}" srcOrd="0" destOrd="0" presId="urn:microsoft.com/office/officeart/2011/layout/HexagonRadial"/>
    <dgm:cxn modelId="{524B53B6-F579-419C-8E29-A16C104C2EA1}" type="presParOf" srcId="{16A46047-F225-4E46-A0B8-AAD2596D0673}" destId="{B1E60091-D871-4760-A7CD-109568FD0043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6EFEE3F5-FAF9-42CC-88A6-B6AF0CE6C054}">
      <dgm:prSet phldrT="[Κείμενο]" custT="1"/>
      <dgm:spPr/>
      <dgm:t>
        <a:bodyPr/>
        <a:lstStyle/>
        <a:p>
          <a:pPr>
            <a:lnSpc>
              <a:spcPct val="90000"/>
            </a:lnSpc>
          </a:pPr>
          <a:endParaRPr lang="en-US" sz="14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en-US" sz="14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b="1" dirty="0" smtClean="0">
              <a:solidFill>
                <a:schemeClr val="tx1"/>
              </a:solidFill>
            </a:rPr>
            <a:t>Legal Situation </a:t>
          </a:r>
        </a:p>
        <a:p>
          <a:pPr>
            <a:lnSpc>
              <a:spcPct val="90000"/>
            </a:lnSpc>
          </a:pPr>
          <a:endParaRPr lang="en-US" sz="1400" dirty="0" smtClean="0">
            <a:solidFill>
              <a:schemeClr val="tx1"/>
            </a:solidFill>
          </a:endParaRPr>
        </a:p>
        <a:p>
          <a:pPr>
            <a:lnSpc>
              <a:spcPct val="150000"/>
            </a:lnSpc>
          </a:pPr>
          <a:r>
            <a:rPr lang="en-US" sz="1400" dirty="0" err="1" smtClean="0">
              <a:solidFill>
                <a:schemeClr val="tx1"/>
              </a:solidFill>
            </a:rPr>
            <a:t>Wallon</a:t>
          </a:r>
          <a:r>
            <a:rPr lang="en-US" sz="1400" dirty="0" smtClean="0">
              <a:solidFill>
                <a:schemeClr val="tx1"/>
              </a:solidFill>
            </a:rPr>
            <a:t> decree of   2008 related to social economy</a:t>
          </a:r>
          <a:r>
            <a:rPr lang="en-US" sz="1400" baseline="30000" dirty="0" smtClean="0">
              <a:solidFill>
                <a:schemeClr val="tx1"/>
              </a:solidFill>
            </a:rPr>
            <a:t>  </a:t>
          </a:r>
          <a:r>
            <a:rPr lang="en-US" sz="1400" dirty="0" smtClean="0">
              <a:solidFill>
                <a:schemeClr val="tx1"/>
              </a:solidFill>
            </a:rPr>
            <a:t> </a:t>
          </a:r>
        </a:p>
        <a:p>
          <a:pPr>
            <a:lnSpc>
              <a:spcPct val="90000"/>
            </a:lnSpc>
          </a:pPr>
          <a:endParaRPr lang="en-US" sz="14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el-GR" sz="1100" dirty="0">
            <a:solidFill>
              <a:schemeClr val="tx1"/>
            </a:solidFill>
          </a:endParaRPr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12AD2F1C-52F5-4382-91BA-C803E6EB925F}">
      <dgm:prSet phldrT="[Κείμενο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1400" b="1" dirty="0" smtClean="0">
              <a:solidFill>
                <a:schemeClr val="tx1"/>
              </a:solidFill>
            </a:rPr>
            <a:t>National Umbrella</a:t>
          </a:r>
        </a:p>
        <a:p>
          <a:pPr algn="ctr">
            <a:lnSpc>
              <a:spcPct val="150000"/>
            </a:lnSpc>
          </a:pPr>
          <a:r>
            <a:rPr lang="en-US" sz="1400" b="0" dirty="0" smtClean="0">
              <a:solidFill>
                <a:schemeClr val="tx1"/>
              </a:solidFill>
            </a:rPr>
            <a:t>Organizations of socio-vocational insertion and companies of training by work</a:t>
          </a:r>
          <a:endParaRPr lang="el-GR" sz="1400" b="0" dirty="0">
            <a:solidFill>
              <a:schemeClr val="tx1"/>
            </a:solidFill>
          </a:endParaRPr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776A610D-9077-439D-B39E-0FD10D9E7C37}">
      <dgm:prSet phldrT="[Κείμενο]" custT="1"/>
      <dgm:spPr/>
      <dgm:t>
        <a:bodyPr/>
        <a:lstStyle/>
        <a:p>
          <a:pPr>
            <a:lnSpc>
              <a:spcPct val="90000"/>
            </a:lnSpc>
          </a:pPr>
          <a:endParaRPr lang="en-US" sz="1400" b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r>
            <a:rPr lang="en-US" sz="1400" b="1" dirty="0" smtClean="0">
              <a:solidFill>
                <a:schemeClr val="tx1"/>
              </a:solidFill>
            </a:rPr>
            <a:t>The Numbers</a:t>
          </a:r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2009: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1" dirty="0" smtClean="0">
              <a:solidFill>
                <a:schemeClr val="tx1"/>
              </a:solidFill>
            </a:rPr>
            <a:t>95</a:t>
          </a:r>
          <a:r>
            <a:rPr lang="en-US" sz="1200" b="0" dirty="0" smtClean="0">
              <a:solidFill>
                <a:schemeClr val="tx1"/>
              </a:solidFill>
            </a:rPr>
            <a:t> organizations of   insertion with </a:t>
          </a:r>
          <a:r>
            <a:rPr lang="en-US" sz="1200" b="1" dirty="0" smtClean="0">
              <a:solidFill>
                <a:schemeClr val="tx1"/>
              </a:solidFill>
            </a:rPr>
            <a:t>12660 trainees</a:t>
          </a:r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75 companies </a:t>
          </a:r>
          <a:r>
            <a:rPr lang="en-US" sz="1200" b="0" dirty="0" smtClean="0">
              <a:solidFill>
                <a:schemeClr val="tx1"/>
              </a:solidFill>
            </a:rPr>
            <a:t>of training by work with </a:t>
          </a:r>
          <a:r>
            <a:rPr lang="en-US" sz="1200" b="1" dirty="0" smtClean="0">
              <a:solidFill>
                <a:schemeClr val="tx1"/>
              </a:solidFill>
            </a:rPr>
            <a:t>4338 trainees</a:t>
          </a:r>
        </a:p>
        <a:p>
          <a:pPr>
            <a:lnSpc>
              <a:spcPct val="150000"/>
            </a:lnSpc>
          </a:pPr>
          <a:r>
            <a:rPr lang="el-GR" sz="1200" b="1" dirty="0" smtClean="0">
              <a:solidFill>
                <a:schemeClr val="tx1"/>
              </a:solidFill>
            </a:rPr>
            <a:t>58  </a:t>
          </a:r>
          <a:r>
            <a:rPr lang="en-US" sz="1200" b="1" dirty="0" smtClean="0">
              <a:solidFill>
                <a:schemeClr val="tx1"/>
              </a:solidFill>
            </a:rPr>
            <a:t>Companies of adapted </a:t>
          </a:r>
          <a:r>
            <a:rPr lang="en-US" sz="1200" b="0" dirty="0" smtClean="0">
              <a:solidFill>
                <a:schemeClr val="tx1"/>
              </a:solidFill>
            </a:rPr>
            <a:t>work with </a:t>
          </a:r>
          <a:r>
            <a:rPr lang="en-US" sz="1200" b="1" dirty="0" smtClean="0">
              <a:solidFill>
                <a:schemeClr val="tx1"/>
              </a:solidFill>
            </a:rPr>
            <a:t>6970 trainees</a:t>
          </a:r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154 insertion companies </a:t>
          </a:r>
          <a:r>
            <a:rPr lang="en-US" sz="1200" b="0" dirty="0" smtClean="0">
              <a:solidFill>
                <a:schemeClr val="tx1"/>
              </a:solidFill>
            </a:rPr>
            <a:t>occupying </a:t>
          </a:r>
          <a:r>
            <a:rPr lang="en-US" sz="1200" b="1" dirty="0" smtClean="0">
              <a:solidFill>
                <a:schemeClr val="tx1"/>
              </a:solidFill>
            </a:rPr>
            <a:t>2472 workers</a:t>
          </a:r>
        </a:p>
        <a:p>
          <a:pPr>
            <a:lnSpc>
              <a:spcPct val="90000"/>
            </a:lnSpc>
          </a:pPr>
          <a:endParaRPr lang="el-GR" sz="1200" b="0" dirty="0">
            <a:solidFill>
              <a:schemeClr val="tx1"/>
            </a:solidFill>
          </a:endParaRPr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8BC59E8C-BC5C-4B58-A4C6-3643AFE53F00}">
      <dgm:prSet phldrT="[Κείμενο]" custT="1"/>
      <dgm:spPr/>
      <dgm:t>
        <a:bodyPr/>
        <a:lstStyle/>
        <a:p>
          <a:pPr>
            <a:lnSpc>
              <a:spcPct val="90000"/>
            </a:lnSpc>
          </a:pPr>
          <a:endParaRPr lang="en-US" sz="1600" b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en-US" sz="1600" b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en-US" sz="1600" b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en-US" sz="1400" b="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r>
            <a:rPr lang="en-US" sz="1400" b="1" dirty="0" smtClean="0">
              <a:solidFill>
                <a:schemeClr val="tx1"/>
              </a:solidFill>
            </a:rPr>
            <a:t>Perspectives</a:t>
          </a:r>
        </a:p>
        <a:p>
          <a:pPr>
            <a:lnSpc>
              <a:spcPct val="150000"/>
            </a:lnSpc>
          </a:pPr>
          <a:r>
            <a:rPr lang="en-US" sz="1400" b="0" dirty="0" smtClean="0">
              <a:solidFill>
                <a:schemeClr val="tx1"/>
              </a:solidFill>
            </a:rPr>
            <a:t>The insertion companies are  not any more in a training logic but in a commercial business  one</a:t>
          </a:r>
        </a:p>
        <a:p>
          <a:pPr>
            <a:lnSpc>
              <a:spcPct val="90000"/>
            </a:lnSpc>
          </a:pPr>
          <a:endParaRPr lang="en-US" sz="1400" b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en-US" sz="1400" b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en-US" sz="1400" b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r>
            <a:rPr lang="en-US" sz="1400" b="1" dirty="0" smtClean="0">
              <a:solidFill>
                <a:schemeClr val="tx1"/>
              </a:solidFill>
            </a:rPr>
            <a:t> </a:t>
          </a:r>
        </a:p>
        <a:p>
          <a:pPr>
            <a:lnSpc>
              <a:spcPct val="90000"/>
            </a:lnSpc>
          </a:pPr>
          <a:endParaRPr lang="en-US" sz="1400" b="1" dirty="0" smtClean="0">
            <a:solidFill>
              <a:schemeClr val="tx1"/>
            </a:solidFill>
          </a:endParaRPr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3D20699E-F670-4520-925D-46F50B518B90}">
      <dgm:prSet phldrT="[Κείμενο]" custT="1"/>
      <dgm:spPr/>
      <dgm:t>
        <a:bodyPr/>
        <a:lstStyle/>
        <a:p>
          <a:endParaRPr lang="en-US" sz="1400" b="1" dirty="0" smtClean="0">
            <a:solidFill>
              <a:schemeClr val="tx1"/>
            </a:solidFill>
          </a:endParaRPr>
        </a:p>
        <a:p>
          <a:r>
            <a:rPr lang="en-US" sz="1400" b="1" dirty="0" smtClean="0">
              <a:solidFill>
                <a:schemeClr val="tx1"/>
              </a:solidFill>
            </a:rPr>
            <a:t>General  Situation</a:t>
          </a:r>
        </a:p>
        <a:p>
          <a:r>
            <a:rPr lang="en-US" sz="1400" b="0" dirty="0" smtClean="0">
              <a:solidFill>
                <a:schemeClr val="tx1"/>
              </a:solidFill>
            </a:rPr>
            <a:t>Between economic and social</a:t>
          </a:r>
        </a:p>
        <a:p>
          <a:r>
            <a:rPr lang="en-US" sz="1400" b="0" dirty="0" smtClean="0">
              <a:solidFill>
                <a:schemeClr val="tx1"/>
              </a:solidFill>
            </a:rPr>
            <a:t>Insertion and economy </a:t>
          </a:r>
        </a:p>
        <a:p>
          <a:endParaRPr lang="el-GR" sz="1200" b="1" dirty="0">
            <a:solidFill>
              <a:schemeClr val="tx1"/>
            </a:solidFill>
          </a:endParaRPr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81A7CA1B-9123-4336-B7C7-50DC852E0BA7}">
      <dgm:prSet phldrT="[Κείμενο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AIGS</a:t>
          </a:r>
          <a:endParaRPr lang="en-US" sz="1200" b="1" dirty="0" smtClean="0">
            <a:solidFill>
              <a:schemeClr val="tx1"/>
            </a:solidFill>
          </a:endParaRPr>
        </a:p>
        <a:p>
          <a:r>
            <a:rPr lang="en-US" sz="1400" b="1" dirty="0" smtClean="0">
              <a:solidFill>
                <a:schemeClr val="tx1"/>
              </a:solidFill>
            </a:rPr>
            <a:t>Website</a:t>
          </a:r>
          <a:r>
            <a:rPr lang="en-US" sz="1200" dirty="0" smtClean="0">
              <a:solidFill>
                <a:schemeClr val="tx1"/>
              </a:solidFill>
            </a:rPr>
            <a:t>: </a:t>
          </a:r>
          <a:r>
            <a:rPr lang="en-US" sz="1400" dirty="0" smtClean="0">
              <a:solidFill>
                <a:schemeClr val="tx1"/>
              </a:solidFill>
            </a:rPr>
            <a:t>www.aigs.be</a:t>
          </a:r>
          <a:endParaRPr lang="el-GR" sz="1200" dirty="0">
            <a:solidFill>
              <a:schemeClr val="tx1"/>
            </a:solidFill>
          </a:endParaRPr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sz="900" dirty="0">
            <a:solidFill>
              <a:schemeClr val="tx1"/>
            </a:solidFill>
          </a:endParaRPr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>
            <a:solidFill>
              <a:schemeClr val="tx1"/>
            </a:solidFill>
          </a:endParaRPr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ScaleY="96693" custLinFactNeighborX="297" custLinFactNeighborY="-96286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9DC3AFC2-FE50-4ACE-A384-DF178049D374}" type="pres">
      <dgm:prSet presAssocID="{6DFA3A1B-C5AA-4F4F-B048-BDDC9FE6C935}" presName="Accent1" presStyleCnt="0"/>
      <dgm:spPr/>
    </dgm:pt>
    <dgm:pt modelId="{E46902FD-583E-4431-9DC0-9BE739F4308F}" type="pres">
      <dgm:prSet presAssocID="{6DFA3A1B-C5AA-4F4F-B048-BDDC9FE6C935}" presName="Accent" presStyleLbl="bgShp" presStyleIdx="0" presStyleCnt="6"/>
      <dgm:spPr/>
    </dgm:pt>
    <dgm:pt modelId="{0EF773DA-4B3C-418D-808B-462CA3C63358}" type="pres">
      <dgm:prSet presAssocID="{6DFA3A1B-C5AA-4F4F-B048-BDDC9FE6C935}" presName="Child1" presStyleLbl="node1" presStyleIdx="0" presStyleCnt="6" custScaleX="128389" custScaleY="124001" custLinFactY="37488" custLinFactNeighborX="158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18D066-83EB-41EC-ACF3-3E297978DA90}" type="pres">
      <dgm:prSet presAssocID="{12AD2F1C-52F5-4382-91BA-C803E6EB925F}" presName="Accent2" presStyleCnt="0"/>
      <dgm:spPr/>
    </dgm:pt>
    <dgm:pt modelId="{98A0B193-2750-4AF5-BB42-F2E809BBA252}" type="pres">
      <dgm:prSet presAssocID="{12AD2F1C-52F5-4382-91BA-C803E6EB925F}" presName="Accent" presStyleLbl="bgShp" presStyleIdx="1" presStyleCnt="6" custLinFactNeighborX="74347" custLinFactNeighborY="-17660"/>
      <dgm:spPr/>
    </dgm:pt>
    <dgm:pt modelId="{3523642A-DA62-44C9-948D-9923ABCDFB49}" type="pres">
      <dgm:prSet presAssocID="{12AD2F1C-52F5-4382-91BA-C803E6EB925F}" presName="Child2" presStyleLbl="node1" presStyleIdx="1" presStyleCnt="6" custScaleX="121813" custScaleY="111001" custLinFactNeighborX="36949" custLinFactNeighborY="4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933F3C-8FEF-440D-ACC8-C9F4543DA2C2}" type="pres">
      <dgm:prSet presAssocID="{776A610D-9077-439D-B39E-0FD10D9E7C37}" presName="Accent3" presStyleCnt="0"/>
      <dgm:spPr/>
    </dgm:pt>
    <dgm:pt modelId="{32683E27-012D-415C-A1D8-289DAA2D8DA1}" type="pres">
      <dgm:prSet presAssocID="{776A610D-9077-439D-B39E-0FD10D9E7C37}" presName="Accent" presStyleLbl="bgShp" presStyleIdx="2" presStyleCnt="6"/>
      <dgm:spPr/>
    </dgm:pt>
    <dgm:pt modelId="{FEA24E53-3D5F-4120-8E31-809C7C5BEF51}" type="pres">
      <dgm:prSet presAssocID="{776A610D-9077-439D-B39E-0FD10D9E7C37}" presName="Child3" presStyleLbl="node1" presStyleIdx="2" presStyleCnt="6" custScaleX="161858" custScaleY="148981" custLinFactNeighborX="52915" custLinFactNeighborY="185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D122BD-AC61-42A4-93A6-12F53F4F4CE3}" type="pres">
      <dgm:prSet presAssocID="{8BC59E8C-BC5C-4B58-A4C6-3643AFE53F00}" presName="Accent4" presStyleCnt="0"/>
      <dgm:spPr/>
    </dgm:pt>
    <dgm:pt modelId="{6300BF56-1B59-4C13-8DB0-FC0D992A138A}" type="pres">
      <dgm:prSet presAssocID="{8BC59E8C-BC5C-4B58-A4C6-3643AFE53F00}" presName="Accent" presStyleLbl="bgShp" presStyleIdx="3" presStyleCnt="6"/>
      <dgm:spPr/>
    </dgm:pt>
    <dgm:pt modelId="{C2894BFB-4A01-48A2-BDB5-61C62E7BB069}" type="pres">
      <dgm:prSet presAssocID="{8BC59E8C-BC5C-4B58-A4C6-3643AFE53F00}" presName="Child4" presStyleLbl="node1" presStyleIdx="3" presStyleCnt="6" custScaleX="129440" custScaleY="129956" custLinFactX="-25925" custLinFactNeighborX="-100000" custLinFactNeighborY="-315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C31E29-7AAA-4E5B-BDD1-A44F2C466FC4}" type="pres">
      <dgm:prSet presAssocID="{3D20699E-F670-4520-925D-46F50B518B90}" presName="Accent5" presStyleCnt="0"/>
      <dgm:spPr/>
    </dgm:pt>
    <dgm:pt modelId="{738784C5-3DFC-4F5B-ACEA-8DD4F3D655B3}" type="pres">
      <dgm:prSet presAssocID="{3D20699E-F670-4520-925D-46F50B518B90}" presName="Accent" presStyleLbl="bgShp" presStyleIdx="4" presStyleCnt="6"/>
      <dgm:spPr/>
    </dgm:pt>
    <dgm:pt modelId="{DE371FB4-FF1E-45C4-B50B-BA3C2E50377F}" type="pres">
      <dgm:prSet presAssocID="{3D20699E-F670-4520-925D-46F50B518B90}" presName="Child5" presStyleLbl="node1" presStyleIdx="4" presStyleCnt="6" custScaleX="106921" custLinFactNeighborX="93371" custLinFactNeighborY="66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43E320-5FCA-48B5-91E8-F201855F1C9B}" type="pres">
      <dgm:prSet presAssocID="{81A7CA1B-9123-4336-B7C7-50DC852E0BA7}" presName="Accent6" presStyleCnt="0"/>
      <dgm:spPr/>
    </dgm:pt>
    <dgm:pt modelId="{387AFB10-AF1E-4FAC-A3B1-7238A7817DAD}" type="pres">
      <dgm:prSet presAssocID="{81A7CA1B-9123-4336-B7C7-50DC852E0BA7}" presName="Accent" presStyleLbl="bgShp" presStyleIdx="5" presStyleCnt="6"/>
      <dgm:spPr/>
    </dgm:pt>
    <dgm:pt modelId="{0CB98210-6394-4E3E-9D6B-FB5CE87CC472}" type="pres">
      <dgm:prSet presAssocID="{81A7CA1B-9123-4336-B7C7-50DC852E0BA7}" presName="Child6" presStyleLbl="node1" presStyleIdx="5" presStyleCnt="6" custScaleX="120762" custLinFactNeighborX="-215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52A4094-1A31-4CE4-8D50-F3A3887AF4C3}" type="presOf" srcId="{81A7CA1B-9123-4336-B7C7-50DC852E0BA7}" destId="{0CB98210-6394-4E3E-9D6B-FB5CE87CC472}" srcOrd="0" destOrd="0" presId="urn:microsoft.com/office/officeart/2011/layout/HexagonRadial"/>
    <dgm:cxn modelId="{782644A8-A6D4-4140-90A4-C90314651ED7}" srcId="{6EFEE3F5-FAF9-42CC-88A6-B6AF0CE6C054}" destId="{776A610D-9077-439D-B39E-0FD10D9E7C37}" srcOrd="2" destOrd="0" parTransId="{6D2FF72B-F201-46A9-BF5E-86EFDE90DF47}" sibTransId="{5F2D8D1E-C0E6-48FA-8D18-1416B7103A8F}"/>
    <dgm:cxn modelId="{512CC802-C516-43F6-BD36-0E0D9AE92AC7}" type="presOf" srcId="{40C4385B-5EB0-4C41-8E2A-6446BB6BC851}" destId="{16A46047-F225-4E46-A0B8-AAD2596D0673}" srcOrd="0" destOrd="0" presId="urn:microsoft.com/office/officeart/2011/layout/HexagonRadial"/>
    <dgm:cxn modelId="{E652D4F0-A0C7-4EED-9631-AE272651B796}" srcId="{6EFEE3F5-FAF9-42CC-88A6-B6AF0CE6C054}" destId="{12AD2F1C-52F5-4382-91BA-C803E6EB925F}" srcOrd="1" destOrd="0" parTransId="{3B0EAA5A-2901-4A36-A909-58F93F4B4D88}" sibTransId="{3CDDE463-F201-489A-96BE-2277E3D247B8}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A2CED7AC-B62A-4A55-A822-63BED2F0D397}" srcId="{6EFEE3F5-FAF9-42CC-88A6-B6AF0CE6C054}" destId="{8BC59E8C-BC5C-4B58-A4C6-3643AFE53F00}" srcOrd="3" destOrd="0" parTransId="{7E28B3F3-B80D-45AF-ACF8-D432D1205160}" sibTransId="{84FBA7A9-CD08-4D51-964B-49CA400B086E}"/>
    <dgm:cxn modelId="{800C2FBD-D39F-4CCD-888B-7BA0821B92A1}" type="presOf" srcId="{3D20699E-F670-4520-925D-46F50B518B90}" destId="{DE371FB4-FF1E-45C4-B50B-BA3C2E50377F}" srcOrd="0" destOrd="0" presId="urn:microsoft.com/office/officeart/2011/layout/HexagonRadial"/>
    <dgm:cxn modelId="{618C0162-F53B-47D0-A86F-F8987946B3A9}" type="presOf" srcId="{8BC59E8C-BC5C-4B58-A4C6-3643AFE53F00}" destId="{C2894BFB-4A01-48A2-BDB5-61C62E7BB069}" srcOrd="0" destOrd="0" presId="urn:microsoft.com/office/officeart/2011/layout/HexagonRadial"/>
    <dgm:cxn modelId="{69B2C397-6B44-4B9B-9D03-B84B208F4D70}" type="presOf" srcId="{6EFEE3F5-FAF9-42CC-88A6-B6AF0CE6C054}" destId="{762F63E1-AB12-4B76-B7E5-1D48E006DE61}" srcOrd="0" destOrd="0" presId="urn:microsoft.com/office/officeart/2011/layout/HexagonRadial"/>
    <dgm:cxn modelId="{2DCA97F1-5D83-4654-8C96-8C7BCFF067CD}" srcId="{6EFEE3F5-FAF9-42CC-88A6-B6AF0CE6C054}" destId="{81A7CA1B-9123-4336-B7C7-50DC852E0BA7}" srcOrd="5" destOrd="0" parTransId="{C2C9CD6E-12B0-453D-9AF7-A3B08AC5A953}" sibTransId="{BC2E71AE-AFB2-4BC1-801E-091B58F79DD8}"/>
    <dgm:cxn modelId="{FF53728E-4B8C-4043-BB2F-A89D3B3D4D97}" srcId="{6EFEE3F5-FAF9-42CC-88A6-B6AF0CE6C054}" destId="{6DFA3A1B-C5AA-4F4F-B048-BDDC9FE6C935}" srcOrd="0" destOrd="0" parTransId="{52609A8F-B428-49FF-A84D-BCFF9332E44E}" sibTransId="{D7639425-5C7B-408B-9413-6E0A3722FFC5}"/>
    <dgm:cxn modelId="{F697B54B-2A6C-409B-A786-13B7C228D4A7}" srcId="{6EFEE3F5-FAF9-42CC-88A6-B6AF0CE6C054}" destId="{3D20699E-F670-4520-925D-46F50B518B90}" srcOrd="4" destOrd="0" parTransId="{4769706B-88ED-4E24-A9C8-08A5E833A07C}" sibTransId="{CED856C1-A274-467F-B1EE-5922CBE74A53}"/>
    <dgm:cxn modelId="{94E279C2-37C1-47C6-ACF4-BB0FC0EF5CF1}" type="presOf" srcId="{776A610D-9077-439D-B39E-0FD10D9E7C37}" destId="{FEA24E53-3D5F-4120-8E31-809C7C5BEF51}" srcOrd="0" destOrd="0" presId="urn:microsoft.com/office/officeart/2011/layout/HexagonRadial"/>
    <dgm:cxn modelId="{555923D2-30BF-4A4A-9608-E903A3F09B44}" type="presOf" srcId="{6DFA3A1B-C5AA-4F4F-B048-BDDC9FE6C935}" destId="{0EF773DA-4B3C-418D-808B-462CA3C63358}" srcOrd="0" destOrd="0" presId="urn:microsoft.com/office/officeart/2011/layout/HexagonRadial"/>
    <dgm:cxn modelId="{93E40E29-F0A9-4DC0-B27D-5859FAF51605}" type="presOf" srcId="{12AD2F1C-52F5-4382-91BA-C803E6EB925F}" destId="{3523642A-DA62-44C9-948D-9923ABCDFB49}" srcOrd="0" destOrd="0" presId="urn:microsoft.com/office/officeart/2011/layout/HexagonRadial"/>
    <dgm:cxn modelId="{8E67B06D-7BAE-4BD3-ACBB-F2695C79C86A}" type="presParOf" srcId="{16A46047-F225-4E46-A0B8-AAD2596D0673}" destId="{762F63E1-AB12-4B76-B7E5-1D48E006DE61}" srcOrd="0" destOrd="0" presId="urn:microsoft.com/office/officeart/2011/layout/HexagonRadial"/>
    <dgm:cxn modelId="{D3BA2BED-8877-4DA2-BC0D-B6941BD000B5}" type="presParOf" srcId="{16A46047-F225-4E46-A0B8-AAD2596D0673}" destId="{9DC3AFC2-FE50-4ACE-A384-DF178049D374}" srcOrd="1" destOrd="0" presId="urn:microsoft.com/office/officeart/2011/layout/HexagonRadial"/>
    <dgm:cxn modelId="{8C18178E-A10A-46E0-9AEC-A42F5835DA22}" type="presParOf" srcId="{9DC3AFC2-FE50-4ACE-A384-DF178049D374}" destId="{E46902FD-583E-4431-9DC0-9BE739F4308F}" srcOrd="0" destOrd="0" presId="urn:microsoft.com/office/officeart/2011/layout/HexagonRadial"/>
    <dgm:cxn modelId="{CB92F402-D301-47D7-99B6-335FA8D686ED}" type="presParOf" srcId="{16A46047-F225-4E46-A0B8-AAD2596D0673}" destId="{0EF773DA-4B3C-418D-808B-462CA3C63358}" srcOrd="2" destOrd="0" presId="urn:microsoft.com/office/officeart/2011/layout/HexagonRadial"/>
    <dgm:cxn modelId="{6E4431EF-2052-4937-8DED-9BA854B722BA}" type="presParOf" srcId="{16A46047-F225-4E46-A0B8-AAD2596D0673}" destId="{BC18D066-83EB-41EC-ACF3-3E297978DA90}" srcOrd="3" destOrd="0" presId="urn:microsoft.com/office/officeart/2011/layout/HexagonRadial"/>
    <dgm:cxn modelId="{B1DD060D-CA2D-4D34-8342-4C4A23FE8528}" type="presParOf" srcId="{BC18D066-83EB-41EC-ACF3-3E297978DA90}" destId="{98A0B193-2750-4AF5-BB42-F2E809BBA252}" srcOrd="0" destOrd="0" presId="urn:microsoft.com/office/officeart/2011/layout/HexagonRadial"/>
    <dgm:cxn modelId="{B6264B0B-0EE8-4D5E-948D-E8D6CA422A0B}" type="presParOf" srcId="{16A46047-F225-4E46-A0B8-AAD2596D0673}" destId="{3523642A-DA62-44C9-948D-9923ABCDFB49}" srcOrd="4" destOrd="0" presId="urn:microsoft.com/office/officeart/2011/layout/HexagonRadial"/>
    <dgm:cxn modelId="{C15F2FCC-0F55-4BB1-BB67-BB7A7CF01EB7}" type="presParOf" srcId="{16A46047-F225-4E46-A0B8-AAD2596D0673}" destId="{46933F3C-8FEF-440D-ACC8-C9F4543DA2C2}" srcOrd="5" destOrd="0" presId="urn:microsoft.com/office/officeart/2011/layout/HexagonRadial"/>
    <dgm:cxn modelId="{8F72C9C7-6E13-4448-BC36-ABD8A0EA7A90}" type="presParOf" srcId="{46933F3C-8FEF-440D-ACC8-C9F4543DA2C2}" destId="{32683E27-012D-415C-A1D8-289DAA2D8DA1}" srcOrd="0" destOrd="0" presId="urn:microsoft.com/office/officeart/2011/layout/HexagonRadial"/>
    <dgm:cxn modelId="{603CBE8C-EBF0-4381-A342-A2BC2A332CD3}" type="presParOf" srcId="{16A46047-F225-4E46-A0B8-AAD2596D0673}" destId="{FEA24E53-3D5F-4120-8E31-809C7C5BEF51}" srcOrd="6" destOrd="0" presId="urn:microsoft.com/office/officeart/2011/layout/HexagonRadial"/>
    <dgm:cxn modelId="{370404C5-DFB9-4BA8-B711-C2EB690CA72B}" type="presParOf" srcId="{16A46047-F225-4E46-A0B8-AAD2596D0673}" destId="{0ED122BD-AC61-42A4-93A6-12F53F4F4CE3}" srcOrd="7" destOrd="0" presId="urn:microsoft.com/office/officeart/2011/layout/HexagonRadial"/>
    <dgm:cxn modelId="{1E827B30-F71E-4EE7-961F-256E1897534C}" type="presParOf" srcId="{0ED122BD-AC61-42A4-93A6-12F53F4F4CE3}" destId="{6300BF56-1B59-4C13-8DB0-FC0D992A138A}" srcOrd="0" destOrd="0" presId="urn:microsoft.com/office/officeart/2011/layout/HexagonRadial"/>
    <dgm:cxn modelId="{621221E7-C179-433B-8405-30391940C142}" type="presParOf" srcId="{16A46047-F225-4E46-A0B8-AAD2596D0673}" destId="{C2894BFB-4A01-48A2-BDB5-61C62E7BB069}" srcOrd="8" destOrd="0" presId="urn:microsoft.com/office/officeart/2011/layout/HexagonRadial"/>
    <dgm:cxn modelId="{5E19E040-CE30-4165-A46D-4C0EBFA12909}" type="presParOf" srcId="{16A46047-F225-4E46-A0B8-AAD2596D0673}" destId="{03C31E29-7AAA-4E5B-BDD1-A44F2C466FC4}" srcOrd="9" destOrd="0" presId="urn:microsoft.com/office/officeart/2011/layout/HexagonRadial"/>
    <dgm:cxn modelId="{7D010384-83F1-47AF-BFCA-C2A1109256B6}" type="presParOf" srcId="{03C31E29-7AAA-4E5B-BDD1-A44F2C466FC4}" destId="{738784C5-3DFC-4F5B-ACEA-8DD4F3D655B3}" srcOrd="0" destOrd="0" presId="urn:microsoft.com/office/officeart/2011/layout/HexagonRadial"/>
    <dgm:cxn modelId="{2175AE6C-9906-4F52-BF9B-70E5BED82912}" type="presParOf" srcId="{16A46047-F225-4E46-A0B8-AAD2596D0673}" destId="{DE371FB4-FF1E-45C4-B50B-BA3C2E50377F}" srcOrd="10" destOrd="0" presId="urn:microsoft.com/office/officeart/2011/layout/HexagonRadial"/>
    <dgm:cxn modelId="{64A24118-184B-470A-825D-73B931EC39C1}" type="presParOf" srcId="{16A46047-F225-4E46-A0B8-AAD2596D0673}" destId="{E243E320-5FCA-48B5-91E8-F201855F1C9B}" srcOrd="11" destOrd="0" presId="urn:microsoft.com/office/officeart/2011/layout/HexagonRadial"/>
    <dgm:cxn modelId="{57EA1CC8-CFD3-4D41-87E3-E25391312D3B}" type="presParOf" srcId="{E243E320-5FCA-48B5-91E8-F201855F1C9B}" destId="{387AFB10-AF1E-4FAC-A3B1-7238A7817DAD}" srcOrd="0" destOrd="0" presId="urn:microsoft.com/office/officeart/2011/layout/HexagonRadial"/>
    <dgm:cxn modelId="{7022B6BA-4E2A-4D95-98DC-58916CD77819}" type="presParOf" srcId="{16A46047-F225-4E46-A0B8-AAD2596D0673}" destId="{0CB98210-6394-4E3E-9D6B-FB5CE87CC47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6EFEE3F5-FAF9-42CC-88A6-B6AF0CE6C054}">
      <dgm:prSet phldrT="[Κείμενο]" custT="1"/>
      <dgm:spPr>
        <a:solidFill>
          <a:schemeClr val="bg2">
            <a:lumMod val="7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1200" dirty="0" smtClean="0"/>
        </a:p>
        <a:p>
          <a:r>
            <a:rPr lang="en-US" sz="1200" dirty="0" smtClean="0"/>
            <a:t> </a:t>
          </a:r>
          <a:r>
            <a:rPr lang="en-US" sz="1200" b="1" dirty="0" smtClean="0"/>
            <a:t>Legal Situation </a:t>
          </a:r>
        </a:p>
        <a:p>
          <a:endParaRPr lang="en-US" sz="1200" dirty="0" smtClean="0"/>
        </a:p>
        <a:p>
          <a:r>
            <a:rPr lang="en-US" sz="1200" b="1" dirty="0" smtClean="0"/>
            <a:t>Till 2004</a:t>
          </a:r>
          <a:r>
            <a:rPr lang="en-US" sz="1200" dirty="0" smtClean="0"/>
            <a:t>: Only the Employment Law: </a:t>
          </a:r>
        </a:p>
        <a:p>
          <a:r>
            <a:rPr lang="en-US" sz="1200" b="1" dirty="0" smtClean="0"/>
            <a:t>4% disabled staf</a:t>
          </a:r>
          <a:r>
            <a:rPr lang="en-US" sz="1200" dirty="0" smtClean="0"/>
            <a:t>f in every company with more than 25 employees</a:t>
          </a:r>
        </a:p>
        <a:p>
          <a:r>
            <a:rPr lang="en-US" sz="1200" dirty="0" smtClean="0"/>
            <a:t>(tax advantages, state contributions, or subsidies) </a:t>
          </a:r>
        </a:p>
        <a:p>
          <a:endParaRPr lang="en-US" sz="1200" dirty="0" smtClean="0"/>
        </a:p>
        <a:p>
          <a:endParaRPr lang="el-GR" sz="1050" dirty="0"/>
        </a:p>
      </dgm:t>
    </dgm:pt>
    <dgm:pt modelId="{DE793A5F-4BB0-45AA-A6F0-F8CBF65447AE}" type="parTrans" cxnId="{3B23CBC9-77DC-4232-B511-AA90899A9E32}">
      <dgm:prSet/>
      <dgm:spPr/>
      <dgm:t>
        <a:bodyPr/>
        <a:lstStyle/>
        <a:p>
          <a:endParaRPr lang="el-GR" sz="1800"/>
        </a:p>
      </dgm:t>
    </dgm:pt>
    <dgm:pt modelId="{29CD6CD4-4997-4D7A-971D-4E1A05965373}" type="sibTrans" cxnId="{3B23CBC9-77DC-4232-B511-AA90899A9E32}">
      <dgm:prSet/>
      <dgm:spPr/>
      <dgm:t>
        <a:bodyPr/>
        <a:lstStyle/>
        <a:p>
          <a:endParaRPr lang="el-GR" sz="1800"/>
        </a:p>
      </dgm:t>
    </dgm:pt>
    <dgm:pt modelId="{12AD2F1C-52F5-4382-91BA-C803E6EB925F}">
      <dgm:prSet phldrT="[Κείμενο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b="1" dirty="0" smtClean="0"/>
            <a:t>National Umbrella Organization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TESSEA: </a:t>
          </a:r>
          <a:r>
            <a:rPr lang="en-US" sz="1200" b="0" dirty="0" smtClean="0"/>
            <a:t>Uniting individuals, business, NGOs universities, institutions</a:t>
          </a:r>
        </a:p>
        <a:p>
          <a:pPr>
            <a:lnSpc>
              <a:spcPct val="150000"/>
            </a:lnSpc>
          </a:pPr>
          <a:r>
            <a:rPr lang="en-US" sz="1200" b="1" dirty="0" smtClean="0"/>
            <a:t>HUB </a:t>
          </a:r>
          <a:r>
            <a:rPr lang="en-US" sz="1200" b="1" dirty="0" err="1" smtClean="0"/>
            <a:t>Praha</a:t>
          </a:r>
          <a:r>
            <a:rPr lang="en-US" sz="1200" b="1" dirty="0" smtClean="0"/>
            <a:t>, </a:t>
          </a:r>
          <a:r>
            <a:rPr lang="en-US" sz="1200" b="1" dirty="0" err="1" smtClean="0"/>
            <a:t>Ashoka</a:t>
          </a:r>
          <a:r>
            <a:rPr lang="en-US" sz="1200" b="1" dirty="0" smtClean="0"/>
            <a:t>, VIA foundation</a:t>
          </a:r>
          <a:r>
            <a:rPr lang="en-US" sz="1200" b="0" dirty="0" smtClean="0"/>
            <a:t>: focusing the strategy for social inclusion</a:t>
          </a:r>
        </a:p>
      </dgm:t>
    </dgm:pt>
    <dgm:pt modelId="{3B0EAA5A-2901-4A36-A909-58F93F4B4D88}" type="parTrans" cxnId="{E652D4F0-A0C7-4EED-9631-AE272651B796}">
      <dgm:prSet/>
      <dgm:spPr/>
      <dgm:t>
        <a:bodyPr/>
        <a:lstStyle/>
        <a:p>
          <a:endParaRPr lang="el-GR" sz="1800"/>
        </a:p>
      </dgm:t>
    </dgm:pt>
    <dgm:pt modelId="{3CDDE463-F201-489A-96BE-2277E3D247B8}" type="sibTrans" cxnId="{E652D4F0-A0C7-4EED-9631-AE272651B796}">
      <dgm:prSet/>
      <dgm:spPr/>
      <dgm:t>
        <a:bodyPr/>
        <a:lstStyle/>
        <a:p>
          <a:endParaRPr lang="el-GR" sz="1800"/>
        </a:p>
      </dgm:t>
    </dgm:pt>
    <dgm:pt modelId="{776A610D-9077-439D-B39E-0FD10D9E7C37}">
      <dgm:prSet phldrT="[Κείμενο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r>
            <a:rPr lang="en-US" sz="1100" b="1" dirty="0" smtClean="0"/>
            <a:t> </a:t>
          </a:r>
        </a:p>
        <a:p>
          <a:pPr>
            <a:lnSpc>
              <a:spcPct val="90000"/>
            </a:lnSpc>
          </a:pPr>
          <a:endParaRPr lang="en-US" sz="1200" b="1" dirty="0" smtClean="0"/>
        </a:p>
        <a:p>
          <a:pPr>
            <a:lnSpc>
              <a:spcPct val="90000"/>
            </a:lnSpc>
          </a:pPr>
          <a:r>
            <a:rPr lang="en-US" sz="1200" b="1" dirty="0" smtClean="0">
              <a:solidFill>
                <a:schemeClr val="tx1"/>
              </a:solidFill>
            </a:rPr>
            <a:t>The Numbers</a:t>
          </a:r>
        </a:p>
        <a:p>
          <a:pPr>
            <a:lnSpc>
              <a:spcPct val="90000"/>
            </a:lnSpc>
          </a:pPr>
          <a:r>
            <a:rPr lang="en-US" sz="1200" b="1" dirty="0" smtClean="0">
              <a:solidFill>
                <a:schemeClr val="tx1"/>
              </a:solidFill>
            </a:rPr>
            <a:t> </a:t>
          </a:r>
        </a:p>
        <a:p>
          <a:pPr>
            <a:lnSpc>
              <a:spcPct val="90000"/>
            </a:lnSpc>
          </a:pPr>
          <a:r>
            <a:rPr lang="en-US" sz="1200" b="1" dirty="0" smtClean="0">
              <a:solidFill>
                <a:schemeClr val="tx1"/>
              </a:solidFill>
            </a:rPr>
            <a:t>2014: 211 companies</a:t>
          </a:r>
        </a:p>
        <a:p>
          <a:pPr>
            <a:lnSpc>
              <a:spcPct val="90000"/>
            </a:lnSpc>
          </a:pPr>
          <a:r>
            <a:rPr lang="en-US" sz="1200" b="0" dirty="0" smtClean="0">
              <a:solidFill>
                <a:schemeClr val="tx1"/>
              </a:solidFill>
            </a:rPr>
            <a:t>Many sheltered </a:t>
          </a:r>
          <a:r>
            <a:rPr lang="en-US" sz="1200" b="1" dirty="0" smtClean="0">
              <a:solidFill>
                <a:schemeClr val="tx1"/>
              </a:solidFill>
            </a:rPr>
            <a:t>workshops</a:t>
          </a:r>
        </a:p>
        <a:p>
          <a:pPr>
            <a:lnSpc>
              <a:spcPct val="90000"/>
            </a:lnSpc>
          </a:pPr>
          <a:r>
            <a:rPr lang="en-US" sz="1200" b="1" dirty="0" smtClean="0">
              <a:solidFill>
                <a:schemeClr val="tx1"/>
              </a:solidFill>
            </a:rPr>
            <a:t> </a:t>
          </a:r>
        </a:p>
        <a:p>
          <a:pPr>
            <a:lnSpc>
              <a:spcPct val="150000"/>
            </a:lnSpc>
          </a:pPr>
          <a:r>
            <a:rPr lang="en-US" sz="1200" b="1" dirty="0" smtClean="0">
              <a:solidFill>
                <a:schemeClr val="tx1"/>
              </a:solidFill>
            </a:rPr>
            <a:t>Services: </a:t>
          </a:r>
          <a:r>
            <a:rPr lang="en-US" sz="1200" b="0" dirty="0" smtClean="0">
              <a:solidFill>
                <a:schemeClr val="tx1"/>
              </a:solidFill>
            </a:rPr>
            <a:t>gardening, restaurants,, sales, building, packaging, technology</a:t>
          </a:r>
        </a:p>
        <a:p>
          <a:pPr>
            <a:lnSpc>
              <a:spcPct val="90000"/>
            </a:lnSpc>
          </a:pPr>
          <a:endParaRPr lang="en-US" sz="1100" b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el-GR" sz="1100" b="1" dirty="0"/>
        </a:p>
      </dgm:t>
    </dgm:pt>
    <dgm:pt modelId="{6D2FF72B-F201-46A9-BF5E-86EFDE90DF47}" type="parTrans" cxnId="{782644A8-A6D4-4140-90A4-C90314651ED7}">
      <dgm:prSet/>
      <dgm:spPr/>
      <dgm:t>
        <a:bodyPr/>
        <a:lstStyle/>
        <a:p>
          <a:endParaRPr lang="el-GR" sz="1800"/>
        </a:p>
      </dgm:t>
    </dgm:pt>
    <dgm:pt modelId="{5F2D8D1E-C0E6-48FA-8D18-1416B7103A8F}" type="sibTrans" cxnId="{782644A8-A6D4-4140-90A4-C90314651ED7}">
      <dgm:prSet/>
      <dgm:spPr/>
      <dgm:t>
        <a:bodyPr/>
        <a:lstStyle/>
        <a:p>
          <a:endParaRPr lang="el-GR" sz="1800"/>
        </a:p>
      </dgm:t>
    </dgm:pt>
    <dgm:pt modelId="{8BC59E8C-BC5C-4B58-A4C6-3643AFE53F00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r>
            <a:rPr lang="en-US" sz="1400" b="1" dirty="0" smtClean="0"/>
            <a:t>General situation </a:t>
          </a:r>
        </a:p>
        <a:p>
          <a:pPr>
            <a:lnSpc>
              <a:spcPct val="90000"/>
            </a:lnSpc>
          </a:pPr>
          <a:r>
            <a:rPr lang="en-US" sz="1400" dirty="0" smtClean="0"/>
            <a:t>Growing interest from </a:t>
          </a:r>
          <a:r>
            <a:rPr lang="en-US" sz="1400" b="1" dirty="0" smtClean="0"/>
            <a:t>politicians and officials</a:t>
          </a:r>
          <a:r>
            <a:rPr lang="en-US" sz="1400" dirty="0" smtClean="0"/>
            <a:t>.</a:t>
          </a:r>
        </a:p>
        <a:p>
          <a:pPr>
            <a:lnSpc>
              <a:spcPct val="150000"/>
            </a:lnSpc>
          </a:pPr>
          <a:r>
            <a:rPr lang="en-US" sz="1400" dirty="0" smtClean="0"/>
            <a:t>Interest in social enterprises or social firms strong with </a:t>
          </a:r>
          <a:r>
            <a:rPr lang="en-US" sz="1400" b="1" dirty="0" smtClean="0"/>
            <a:t>NGOs</a:t>
          </a:r>
          <a:r>
            <a:rPr lang="en-US" sz="1400" dirty="0" smtClean="0"/>
            <a:t> and partly the commercial sector </a:t>
          </a:r>
          <a:endParaRPr lang="el-GR" sz="1400" dirty="0"/>
        </a:p>
      </dgm:t>
    </dgm:pt>
    <dgm:pt modelId="{7E28B3F3-B80D-45AF-ACF8-D432D1205160}" type="parTrans" cxnId="{A2CED7AC-B62A-4A55-A822-63BED2F0D397}">
      <dgm:prSet/>
      <dgm:spPr/>
      <dgm:t>
        <a:bodyPr/>
        <a:lstStyle/>
        <a:p>
          <a:endParaRPr lang="el-GR" sz="1800"/>
        </a:p>
      </dgm:t>
    </dgm:pt>
    <dgm:pt modelId="{84FBA7A9-CD08-4D51-964B-49CA400B086E}" type="sibTrans" cxnId="{A2CED7AC-B62A-4A55-A822-63BED2F0D397}">
      <dgm:prSet/>
      <dgm:spPr/>
      <dgm:t>
        <a:bodyPr/>
        <a:lstStyle/>
        <a:p>
          <a:endParaRPr lang="el-GR" sz="1800"/>
        </a:p>
      </dgm:t>
    </dgm:pt>
    <dgm:pt modelId="{3D20699E-F670-4520-925D-46F50B518B90}">
      <dgm:prSet phldrT="[Κείμενο]"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200" dirty="0" smtClean="0"/>
            <a:t> </a:t>
          </a:r>
          <a:r>
            <a:rPr lang="en-US" sz="1400" b="1" dirty="0" smtClean="0"/>
            <a:t>Perspectives </a:t>
          </a:r>
        </a:p>
        <a:p>
          <a:pPr>
            <a:lnSpc>
              <a:spcPct val="150000"/>
            </a:lnSpc>
          </a:pPr>
          <a:r>
            <a:rPr lang="en-US" sz="1400" b="0" dirty="0" smtClean="0"/>
            <a:t>Networks of supporters and supporting organizations are  becoming stronger</a:t>
          </a:r>
          <a:endParaRPr lang="el-GR" sz="1400" b="0" dirty="0"/>
        </a:p>
      </dgm:t>
    </dgm:pt>
    <dgm:pt modelId="{4769706B-88ED-4E24-A9C8-08A5E833A07C}" type="parTrans" cxnId="{F697B54B-2A6C-409B-A786-13B7C228D4A7}">
      <dgm:prSet/>
      <dgm:spPr/>
      <dgm:t>
        <a:bodyPr/>
        <a:lstStyle/>
        <a:p>
          <a:endParaRPr lang="el-GR" sz="1800"/>
        </a:p>
      </dgm:t>
    </dgm:pt>
    <dgm:pt modelId="{CED856C1-A274-467F-B1EE-5922CBE74A53}" type="sibTrans" cxnId="{F697B54B-2A6C-409B-A786-13B7C228D4A7}">
      <dgm:prSet/>
      <dgm:spPr/>
      <dgm:t>
        <a:bodyPr/>
        <a:lstStyle/>
        <a:p>
          <a:endParaRPr lang="el-GR" sz="1800"/>
        </a:p>
      </dgm:t>
    </dgm:pt>
    <dgm:pt modelId="{81A7CA1B-9123-4336-B7C7-50DC852E0BA7}">
      <dgm:prSet phldrT="[Κείμενο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FOKUS PRAHA</a:t>
          </a:r>
        </a:p>
        <a:p>
          <a:endParaRPr lang="en-US" sz="1200" b="1" dirty="0" smtClean="0"/>
        </a:p>
        <a:p>
          <a:r>
            <a:rPr lang="en-US" sz="1200" b="1" dirty="0" smtClean="0"/>
            <a:t>Website</a:t>
          </a:r>
          <a:r>
            <a:rPr lang="en-US" sz="1200" dirty="0" smtClean="0"/>
            <a:t>: focus-praha.cz</a:t>
          </a:r>
          <a:endParaRPr lang="el-GR" sz="1200" dirty="0"/>
        </a:p>
      </dgm:t>
    </dgm:pt>
    <dgm:pt modelId="{C2C9CD6E-12B0-453D-9AF7-A3B08AC5A953}" type="parTrans" cxnId="{2DCA97F1-5D83-4654-8C96-8C7BCFF067CD}">
      <dgm:prSet/>
      <dgm:spPr/>
      <dgm:t>
        <a:bodyPr/>
        <a:lstStyle/>
        <a:p>
          <a:endParaRPr lang="el-GR" sz="1800"/>
        </a:p>
      </dgm:t>
    </dgm:pt>
    <dgm:pt modelId="{BC2E71AE-AFB2-4BC1-801E-091B58F79DD8}" type="sibTrans" cxnId="{2DCA97F1-5D83-4654-8C96-8C7BCFF067CD}">
      <dgm:prSet/>
      <dgm:spPr/>
      <dgm:t>
        <a:bodyPr/>
        <a:lstStyle/>
        <a:p>
          <a:endParaRPr lang="el-GR" sz="1800"/>
        </a:p>
      </dgm:t>
    </dgm:pt>
    <dgm:pt modelId="{6DFA3A1B-C5AA-4F4F-B048-BDDC9FE6C93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sz="900" dirty="0"/>
        </a:p>
      </dgm:t>
    </dgm:pt>
    <dgm:pt modelId="{52609A8F-B428-49FF-A84D-BCFF9332E44E}" type="parTrans" cxnId="{FF53728E-4B8C-4043-BB2F-A89D3B3D4D97}">
      <dgm:prSet/>
      <dgm:spPr/>
      <dgm:t>
        <a:bodyPr/>
        <a:lstStyle/>
        <a:p>
          <a:endParaRPr lang="el-GR" sz="1800"/>
        </a:p>
      </dgm:t>
    </dgm:pt>
    <dgm:pt modelId="{D7639425-5C7B-408B-9413-6E0A3722FFC5}" type="sibTrans" cxnId="{FF53728E-4B8C-4043-BB2F-A89D3B3D4D97}">
      <dgm:prSet/>
      <dgm:spPr/>
      <dgm:t>
        <a:bodyPr/>
        <a:lstStyle/>
        <a:p>
          <a:endParaRPr lang="el-GR" sz="1800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62F63E1-AB12-4B76-B7E5-1D48E006DE61}" type="pres">
      <dgm:prSet presAssocID="{6EFEE3F5-FAF9-42CC-88A6-B6AF0CE6C054}" presName="Parent" presStyleLbl="node0" presStyleIdx="0" presStyleCnt="1" custScaleX="104177" custLinFactNeighborX="-2911" custLinFactNeighborY="-90541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9DC3AFC2-FE50-4ACE-A384-DF178049D374}" type="pres">
      <dgm:prSet presAssocID="{6DFA3A1B-C5AA-4F4F-B048-BDDC9FE6C935}" presName="Accen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E46902FD-583E-4431-9DC0-9BE739F4308F}" type="pres">
      <dgm:prSet presAssocID="{6DFA3A1B-C5AA-4F4F-B048-BDDC9FE6C935}" presName="Accent" presStyleLbl="bgShp" presStyleIdx="0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0EF773DA-4B3C-418D-808B-462CA3C63358}" type="pres">
      <dgm:prSet presAssocID="{6DFA3A1B-C5AA-4F4F-B048-BDDC9FE6C935}" presName="Child1" presStyleLbl="node1" presStyleIdx="0" presStyleCnt="6" custScaleX="106922" custScaleY="100001" custLinFactY="29567" custLinFactNeighborX="89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18D066-83EB-41EC-ACF3-3E297978DA90}" type="pres">
      <dgm:prSet presAssocID="{12AD2F1C-52F5-4382-91BA-C803E6EB925F}" presName="Accen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98A0B193-2750-4AF5-BB42-F2E809BBA252}" type="pres">
      <dgm:prSet presAssocID="{12AD2F1C-52F5-4382-91BA-C803E6EB925F}" presName="Accent" presStyleLbl="bgShp" presStyleIdx="1" presStyleCnt="6" custLinFactX="-100000" custLinFactY="-2563" custLinFactNeighborX="-191312" custLinFactNeighborY="-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3523642A-DA62-44C9-948D-9923ABCDFB49}" type="pres">
      <dgm:prSet presAssocID="{12AD2F1C-52F5-4382-91BA-C803E6EB925F}" presName="Child2" presStyleLbl="node1" presStyleIdx="1" presStyleCnt="6" custScaleX="146669" custScaleY="128997" custLinFactNeighborX="36696" custLinFactNeighborY="-1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933F3C-8FEF-440D-ACC8-C9F4543DA2C2}" type="pres">
      <dgm:prSet presAssocID="{776A610D-9077-439D-B39E-0FD10D9E7C37}" presName="Accent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32683E27-012D-415C-A1D8-289DAA2D8DA1}" type="pres">
      <dgm:prSet presAssocID="{776A610D-9077-439D-B39E-0FD10D9E7C37}" presName="Accent" presStyleLbl="bgShp" presStyleIdx="2" presStyleCnt="6" custLinFactY="156001" custLinFactNeighborX="35431" custLinFactNeighborY="2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FEA24E53-3D5F-4120-8E31-809C7C5BEF51}" type="pres">
      <dgm:prSet presAssocID="{776A610D-9077-439D-B39E-0FD10D9E7C37}" presName="Child3" presStyleLbl="node1" presStyleIdx="2" presStyleCnt="6" custScaleX="139600" custScaleY="120998" custLinFactNeighborX="56384" custLinFactNeighborY="9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D122BD-AC61-42A4-93A6-12F53F4F4CE3}" type="pres">
      <dgm:prSet presAssocID="{8BC59E8C-BC5C-4B58-A4C6-3643AFE53F00}" presName="Accent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6300BF56-1B59-4C13-8DB0-FC0D992A138A}" type="pres">
      <dgm:prSet presAssocID="{8BC59E8C-BC5C-4B58-A4C6-3643AFE53F00}" presName="Accent" presStyleLbl="bgShp" presStyleIdx="3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C2894BFB-4A01-48A2-BDB5-61C62E7BB069}" type="pres">
      <dgm:prSet presAssocID="{8BC59E8C-BC5C-4B58-A4C6-3643AFE53F00}" presName="Child4" presStyleLbl="node1" presStyleIdx="3" presStyleCnt="6" custScaleX="164787" custScaleY="122270" custLinFactNeighborX="5607" custLinFactNeighborY="112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C31E29-7AAA-4E5B-BDD1-A44F2C466FC4}" type="pres">
      <dgm:prSet presAssocID="{3D20699E-F670-4520-925D-46F50B518B90}" presName="Accent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738784C5-3DFC-4F5B-ACEA-8DD4F3D655B3}" type="pres">
      <dgm:prSet presAssocID="{3D20699E-F670-4520-925D-46F50B518B90}" presName="Accent" presStyleLbl="bgShp" presStyleIdx="4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DE371FB4-FF1E-45C4-B50B-BA3C2E50377F}" type="pres">
      <dgm:prSet presAssocID="{3D20699E-F670-4520-925D-46F50B518B90}" presName="Child5" presStyleLbl="node1" presStyleIdx="4" presStyleCnt="6" custScaleX="123311" custLinFactNeighborX="-33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43E320-5FCA-48B5-91E8-F201855F1C9B}" type="pres">
      <dgm:prSet presAssocID="{81A7CA1B-9123-4336-B7C7-50DC852E0BA7}" presName="Accent6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387AFB10-AF1E-4FAC-A3B1-7238A7817DAD}" type="pres">
      <dgm:prSet presAssocID="{81A7CA1B-9123-4336-B7C7-50DC852E0BA7}" presName="Accent" presStyleLbl="bgShp" presStyleIdx="5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0CB98210-6394-4E3E-9D6B-FB5CE87CC472}" type="pres">
      <dgm:prSet presAssocID="{81A7CA1B-9123-4336-B7C7-50DC852E0BA7}" presName="Child6" presStyleLbl="node1" presStyleIdx="5" presStyleCnt="6" custScaleX="120762" custLinFactNeighborX="-215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CA97F1-5D83-4654-8C96-8C7BCFF067CD}" srcId="{6EFEE3F5-FAF9-42CC-88A6-B6AF0CE6C054}" destId="{81A7CA1B-9123-4336-B7C7-50DC852E0BA7}" srcOrd="5" destOrd="0" parTransId="{C2C9CD6E-12B0-453D-9AF7-A3B08AC5A953}" sibTransId="{BC2E71AE-AFB2-4BC1-801E-091B58F79DD8}"/>
    <dgm:cxn modelId="{A2CED7AC-B62A-4A55-A822-63BED2F0D397}" srcId="{6EFEE3F5-FAF9-42CC-88A6-B6AF0CE6C054}" destId="{8BC59E8C-BC5C-4B58-A4C6-3643AFE53F00}" srcOrd="3" destOrd="0" parTransId="{7E28B3F3-B80D-45AF-ACF8-D432D1205160}" sibTransId="{84FBA7A9-CD08-4D51-964B-49CA400B086E}"/>
    <dgm:cxn modelId="{1EDC34C5-5CAE-49F1-994F-26BFC902E7C6}" type="presOf" srcId="{40C4385B-5EB0-4C41-8E2A-6446BB6BC851}" destId="{16A46047-F225-4E46-A0B8-AAD2596D0673}" srcOrd="0" destOrd="0" presId="urn:microsoft.com/office/officeart/2011/layout/HexagonRadial"/>
    <dgm:cxn modelId="{EC5B189C-2EF6-42DC-9E05-9F6E81026630}" type="presOf" srcId="{6DFA3A1B-C5AA-4F4F-B048-BDDC9FE6C935}" destId="{0EF773DA-4B3C-418D-808B-462CA3C63358}" srcOrd="0" destOrd="0" presId="urn:microsoft.com/office/officeart/2011/layout/HexagonRadial"/>
    <dgm:cxn modelId="{0B0B8842-BE1B-41DE-BA29-D54E75635667}" type="presOf" srcId="{6EFEE3F5-FAF9-42CC-88A6-B6AF0CE6C054}" destId="{762F63E1-AB12-4B76-B7E5-1D48E006DE61}" srcOrd="0" destOrd="0" presId="urn:microsoft.com/office/officeart/2011/layout/HexagonRadial"/>
    <dgm:cxn modelId="{FF53728E-4B8C-4043-BB2F-A89D3B3D4D97}" srcId="{6EFEE3F5-FAF9-42CC-88A6-B6AF0CE6C054}" destId="{6DFA3A1B-C5AA-4F4F-B048-BDDC9FE6C935}" srcOrd="0" destOrd="0" parTransId="{52609A8F-B428-49FF-A84D-BCFF9332E44E}" sibTransId="{D7639425-5C7B-408B-9413-6E0A3722FFC5}"/>
    <dgm:cxn modelId="{630858DC-61DF-4F76-A295-05E552462706}" type="presOf" srcId="{8BC59E8C-BC5C-4B58-A4C6-3643AFE53F00}" destId="{C2894BFB-4A01-48A2-BDB5-61C62E7BB069}" srcOrd="0" destOrd="0" presId="urn:microsoft.com/office/officeart/2011/layout/HexagonRadial"/>
    <dgm:cxn modelId="{4E1B993F-FEB6-4589-B5DC-49590E22F434}" type="presOf" srcId="{3D20699E-F670-4520-925D-46F50B518B90}" destId="{DE371FB4-FF1E-45C4-B50B-BA3C2E50377F}" srcOrd="0" destOrd="0" presId="urn:microsoft.com/office/officeart/2011/layout/HexagonRadial"/>
    <dgm:cxn modelId="{EDAC74D6-71B0-41F8-9957-30A58FBBF29E}" type="presOf" srcId="{81A7CA1B-9123-4336-B7C7-50DC852E0BA7}" destId="{0CB98210-6394-4E3E-9D6B-FB5CE87CC472}" srcOrd="0" destOrd="0" presId="urn:microsoft.com/office/officeart/2011/layout/HexagonRadial"/>
    <dgm:cxn modelId="{3B23CBC9-77DC-4232-B511-AA90899A9E32}" srcId="{40C4385B-5EB0-4C41-8E2A-6446BB6BC851}" destId="{6EFEE3F5-FAF9-42CC-88A6-B6AF0CE6C054}" srcOrd="0" destOrd="0" parTransId="{DE793A5F-4BB0-45AA-A6F0-F8CBF65447AE}" sibTransId="{29CD6CD4-4997-4D7A-971D-4E1A05965373}"/>
    <dgm:cxn modelId="{E652D4F0-A0C7-4EED-9631-AE272651B796}" srcId="{6EFEE3F5-FAF9-42CC-88A6-B6AF0CE6C054}" destId="{12AD2F1C-52F5-4382-91BA-C803E6EB925F}" srcOrd="1" destOrd="0" parTransId="{3B0EAA5A-2901-4A36-A909-58F93F4B4D88}" sibTransId="{3CDDE463-F201-489A-96BE-2277E3D247B8}"/>
    <dgm:cxn modelId="{F5136127-76C4-46C1-8FD9-36D452D138EB}" type="presOf" srcId="{12AD2F1C-52F5-4382-91BA-C803E6EB925F}" destId="{3523642A-DA62-44C9-948D-9923ABCDFB49}" srcOrd="0" destOrd="0" presId="urn:microsoft.com/office/officeart/2011/layout/HexagonRadial"/>
    <dgm:cxn modelId="{F697B54B-2A6C-409B-A786-13B7C228D4A7}" srcId="{6EFEE3F5-FAF9-42CC-88A6-B6AF0CE6C054}" destId="{3D20699E-F670-4520-925D-46F50B518B90}" srcOrd="4" destOrd="0" parTransId="{4769706B-88ED-4E24-A9C8-08A5E833A07C}" sibTransId="{CED856C1-A274-467F-B1EE-5922CBE74A53}"/>
    <dgm:cxn modelId="{77BF3FAC-7E46-4654-B6D9-73308765F17A}" type="presOf" srcId="{776A610D-9077-439D-B39E-0FD10D9E7C37}" destId="{FEA24E53-3D5F-4120-8E31-809C7C5BEF51}" srcOrd="0" destOrd="0" presId="urn:microsoft.com/office/officeart/2011/layout/HexagonRadial"/>
    <dgm:cxn modelId="{782644A8-A6D4-4140-90A4-C90314651ED7}" srcId="{6EFEE3F5-FAF9-42CC-88A6-B6AF0CE6C054}" destId="{776A610D-9077-439D-B39E-0FD10D9E7C37}" srcOrd="2" destOrd="0" parTransId="{6D2FF72B-F201-46A9-BF5E-86EFDE90DF47}" sibTransId="{5F2D8D1E-C0E6-48FA-8D18-1416B7103A8F}"/>
    <dgm:cxn modelId="{23BF1716-2ED3-4F46-8390-9571F713EDE9}" type="presParOf" srcId="{16A46047-F225-4E46-A0B8-AAD2596D0673}" destId="{762F63E1-AB12-4B76-B7E5-1D48E006DE61}" srcOrd="0" destOrd="0" presId="urn:microsoft.com/office/officeart/2011/layout/HexagonRadial"/>
    <dgm:cxn modelId="{2260AC1E-F27B-4069-B635-5AF8BCF82470}" type="presParOf" srcId="{16A46047-F225-4E46-A0B8-AAD2596D0673}" destId="{9DC3AFC2-FE50-4ACE-A384-DF178049D374}" srcOrd="1" destOrd="0" presId="urn:microsoft.com/office/officeart/2011/layout/HexagonRadial"/>
    <dgm:cxn modelId="{B03B1365-7BC3-4373-8DA2-8EA750EE807D}" type="presParOf" srcId="{9DC3AFC2-FE50-4ACE-A384-DF178049D374}" destId="{E46902FD-583E-4431-9DC0-9BE739F4308F}" srcOrd="0" destOrd="0" presId="urn:microsoft.com/office/officeart/2011/layout/HexagonRadial"/>
    <dgm:cxn modelId="{CFDAC432-9D16-40E4-A419-9798E256A59C}" type="presParOf" srcId="{16A46047-F225-4E46-A0B8-AAD2596D0673}" destId="{0EF773DA-4B3C-418D-808B-462CA3C63358}" srcOrd="2" destOrd="0" presId="urn:microsoft.com/office/officeart/2011/layout/HexagonRadial"/>
    <dgm:cxn modelId="{F5CFC9F2-A67F-47E8-B561-90A3B1552AB6}" type="presParOf" srcId="{16A46047-F225-4E46-A0B8-AAD2596D0673}" destId="{BC18D066-83EB-41EC-ACF3-3E297978DA90}" srcOrd="3" destOrd="0" presId="urn:microsoft.com/office/officeart/2011/layout/HexagonRadial"/>
    <dgm:cxn modelId="{DDBF6608-FD92-4350-A539-C111287835A4}" type="presParOf" srcId="{BC18D066-83EB-41EC-ACF3-3E297978DA90}" destId="{98A0B193-2750-4AF5-BB42-F2E809BBA252}" srcOrd="0" destOrd="0" presId="urn:microsoft.com/office/officeart/2011/layout/HexagonRadial"/>
    <dgm:cxn modelId="{1BB06C54-BFB4-40A6-93B4-B38861F6D942}" type="presParOf" srcId="{16A46047-F225-4E46-A0B8-AAD2596D0673}" destId="{3523642A-DA62-44C9-948D-9923ABCDFB49}" srcOrd="4" destOrd="0" presId="urn:microsoft.com/office/officeart/2011/layout/HexagonRadial"/>
    <dgm:cxn modelId="{C8F41C6B-6A98-4D55-A5E3-57E9F449E163}" type="presParOf" srcId="{16A46047-F225-4E46-A0B8-AAD2596D0673}" destId="{46933F3C-8FEF-440D-ACC8-C9F4543DA2C2}" srcOrd="5" destOrd="0" presId="urn:microsoft.com/office/officeart/2011/layout/HexagonRadial"/>
    <dgm:cxn modelId="{2C96E8E0-559E-446D-9262-18F8AFF0BDFA}" type="presParOf" srcId="{46933F3C-8FEF-440D-ACC8-C9F4543DA2C2}" destId="{32683E27-012D-415C-A1D8-289DAA2D8DA1}" srcOrd="0" destOrd="0" presId="urn:microsoft.com/office/officeart/2011/layout/HexagonRadial"/>
    <dgm:cxn modelId="{37FDD80D-F4B0-42BA-A3D5-11BEBB604734}" type="presParOf" srcId="{16A46047-F225-4E46-A0B8-AAD2596D0673}" destId="{FEA24E53-3D5F-4120-8E31-809C7C5BEF51}" srcOrd="6" destOrd="0" presId="urn:microsoft.com/office/officeart/2011/layout/HexagonRadial"/>
    <dgm:cxn modelId="{E3835A5A-4AD6-4A6A-ADB1-66DFDB8B573D}" type="presParOf" srcId="{16A46047-F225-4E46-A0B8-AAD2596D0673}" destId="{0ED122BD-AC61-42A4-93A6-12F53F4F4CE3}" srcOrd="7" destOrd="0" presId="urn:microsoft.com/office/officeart/2011/layout/HexagonRadial"/>
    <dgm:cxn modelId="{ED855CFE-9097-49DD-94DF-AD3680C65DEC}" type="presParOf" srcId="{0ED122BD-AC61-42A4-93A6-12F53F4F4CE3}" destId="{6300BF56-1B59-4C13-8DB0-FC0D992A138A}" srcOrd="0" destOrd="0" presId="urn:microsoft.com/office/officeart/2011/layout/HexagonRadial"/>
    <dgm:cxn modelId="{D3533A01-07FD-4871-A526-FC2066DD75D4}" type="presParOf" srcId="{16A46047-F225-4E46-A0B8-AAD2596D0673}" destId="{C2894BFB-4A01-48A2-BDB5-61C62E7BB069}" srcOrd="8" destOrd="0" presId="urn:microsoft.com/office/officeart/2011/layout/HexagonRadial"/>
    <dgm:cxn modelId="{41F94659-64F3-4C56-883D-44D716245164}" type="presParOf" srcId="{16A46047-F225-4E46-A0B8-AAD2596D0673}" destId="{03C31E29-7AAA-4E5B-BDD1-A44F2C466FC4}" srcOrd="9" destOrd="0" presId="urn:microsoft.com/office/officeart/2011/layout/HexagonRadial"/>
    <dgm:cxn modelId="{03B80A39-8C74-47D8-A026-2A0E5409FFC1}" type="presParOf" srcId="{03C31E29-7AAA-4E5B-BDD1-A44F2C466FC4}" destId="{738784C5-3DFC-4F5B-ACEA-8DD4F3D655B3}" srcOrd="0" destOrd="0" presId="urn:microsoft.com/office/officeart/2011/layout/HexagonRadial"/>
    <dgm:cxn modelId="{0E45F34A-5B38-4E72-BCE2-DE4E8AA5061A}" type="presParOf" srcId="{16A46047-F225-4E46-A0B8-AAD2596D0673}" destId="{DE371FB4-FF1E-45C4-B50B-BA3C2E50377F}" srcOrd="10" destOrd="0" presId="urn:microsoft.com/office/officeart/2011/layout/HexagonRadial"/>
    <dgm:cxn modelId="{3EBE16F5-B6BF-4984-ACBE-BB7C1681D1C5}" type="presParOf" srcId="{16A46047-F225-4E46-A0B8-AAD2596D0673}" destId="{E243E320-5FCA-48B5-91E8-F201855F1C9B}" srcOrd="11" destOrd="0" presId="urn:microsoft.com/office/officeart/2011/layout/HexagonRadial"/>
    <dgm:cxn modelId="{33833E51-CF59-4622-B3F7-C85E46AA1D53}" type="presParOf" srcId="{E243E320-5FCA-48B5-91E8-F201855F1C9B}" destId="{387AFB10-AF1E-4FAC-A3B1-7238A7817DAD}" srcOrd="0" destOrd="0" presId="urn:microsoft.com/office/officeart/2011/layout/HexagonRadial"/>
    <dgm:cxn modelId="{156BC13D-3C15-4977-9123-D686BAF03C4E}" type="presParOf" srcId="{16A46047-F225-4E46-A0B8-AAD2596D0673}" destId="{0CB98210-6394-4E3E-9D6B-FB5CE87CC47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C4385B-5EB0-4C41-8E2A-6446BB6BC851}" type="doc">
      <dgm:prSet loTypeId="urn:microsoft.com/office/officeart/2011/layout/HexagonRadial" loCatId="officeonline" qsTypeId="urn:microsoft.com/office/officeart/2005/8/quickstyle/simple3" qsCatId="simple" csTypeId="urn:microsoft.com/office/officeart/2005/8/colors/colorful5" csCatId="colorful" phldr="1"/>
      <dgm:spPr>
        <a:scene3d>
          <a:camera prst="perspectiveAbove"/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16A46047-F225-4E46-A0B8-AAD2596D0673}" type="pres">
      <dgm:prSet presAssocID="{40C4385B-5EB0-4C41-8E2A-6446BB6BC8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</dgm:ptLst>
  <dgm:cxnLst>
    <dgm:cxn modelId="{78C2309E-FA51-434B-97C5-A4103E080AF3}" type="presOf" srcId="{40C4385B-5EB0-4C41-8E2A-6446BB6BC851}" destId="{16A46047-F225-4E46-A0B8-AAD2596D0673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3A0FC-3B08-482B-BCC1-98C3D3575F90}">
      <dsp:nvSpPr>
        <dsp:cNvPr id="0" name=""/>
        <dsp:cNvSpPr/>
      </dsp:nvSpPr>
      <dsp:spPr>
        <a:xfrm>
          <a:off x="2820552" y="2042819"/>
          <a:ext cx="4025221" cy="2310853"/>
        </a:xfrm>
        <a:prstGeom prst="hexagon">
          <a:avLst>
            <a:gd name="adj" fmla="val 28570"/>
            <a:gd name="vf" fmla="val 11547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  <a:tileRect/>
        </a:gra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Social Firms Europe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Cefec</a:t>
          </a:r>
          <a:r>
            <a:rPr lang="en-US" sz="2800" b="1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“A network for your social economy vision”</a:t>
          </a:r>
          <a:endParaRPr lang="el-GR" sz="1400" kern="1200" dirty="0"/>
        </a:p>
      </dsp:txBody>
      <dsp:txXfrm>
        <a:off x="3376057" y="2361731"/>
        <a:ext cx="2914211" cy="1673029"/>
      </dsp:txXfrm>
    </dsp:sp>
    <dsp:sp modelId="{CFA3FF3A-40BD-4646-881B-17D0AD434034}">
      <dsp:nvSpPr>
        <dsp:cNvPr id="0" name=""/>
        <dsp:cNvSpPr/>
      </dsp:nvSpPr>
      <dsp:spPr>
        <a:xfrm>
          <a:off x="2969231" y="980190"/>
          <a:ext cx="1020912" cy="87942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9B223-602F-43EF-9CD3-E3B6AC5C1867}">
      <dsp:nvSpPr>
        <dsp:cNvPr id="0" name=""/>
        <dsp:cNvSpPr/>
      </dsp:nvSpPr>
      <dsp:spPr>
        <a:xfrm>
          <a:off x="6396535" y="255764"/>
          <a:ext cx="1305836" cy="99764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el-GR" sz="2000" kern="1200" dirty="0"/>
        </a:p>
      </dsp:txBody>
      <dsp:txXfrm>
        <a:off x="6600364" y="411487"/>
        <a:ext cx="898178" cy="686200"/>
      </dsp:txXfrm>
    </dsp:sp>
    <dsp:sp modelId="{4735517E-437C-4B46-8233-17F81EFDFD36}">
      <dsp:nvSpPr>
        <dsp:cNvPr id="0" name=""/>
        <dsp:cNvSpPr/>
      </dsp:nvSpPr>
      <dsp:spPr>
        <a:xfrm>
          <a:off x="6688286" y="2233186"/>
          <a:ext cx="1020912" cy="87942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748CD4-40D2-48D2-BBB4-DB2F0A1C5A6F}">
      <dsp:nvSpPr>
        <dsp:cNvPr id="0" name=""/>
        <dsp:cNvSpPr/>
      </dsp:nvSpPr>
      <dsp:spPr>
        <a:xfrm>
          <a:off x="7907418" y="1166008"/>
          <a:ext cx="1236581" cy="982917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/>
        </a:p>
      </dsp:txBody>
      <dsp:txXfrm>
        <a:off x="8104073" y="1322322"/>
        <a:ext cx="843271" cy="670289"/>
      </dsp:txXfrm>
    </dsp:sp>
    <dsp:sp modelId="{4EC26159-A41F-482B-AFD9-26C223DB11EB}">
      <dsp:nvSpPr>
        <dsp:cNvPr id="0" name=""/>
        <dsp:cNvSpPr/>
      </dsp:nvSpPr>
      <dsp:spPr>
        <a:xfrm>
          <a:off x="1758525" y="2411031"/>
          <a:ext cx="1020912" cy="87942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DE22AC-4545-4BD5-BF8E-2A21A20B4F86}">
      <dsp:nvSpPr>
        <dsp:cNvPr id="0" name=""/>
        <dsp:cNvSpPr/>
      </dsp:nvSpPr>
      <dsp:spPr>
        <a:xfrm>
          <a:off x="7575293" y="3733665"/>
          <a:ext cx="1551707" cy="1032704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/>
        </a:p>
      </dsp:txBody>
      <dsp:txXfrm>
        <a:off x="7802950" y="3885177"/>
        <a:ext cx="1096393" cy="729680"/>
      </dsp:txXfrm>
    </dsp:sp>
    <dsp:sp modelId="{199FE809-3F46-48D9-97FF-085D3EAA9C5D}">
      <dsp:nvSpPr>
        <dsp:cNvPr id="0" name=""/>
        <dsp:cNvSpPr/>
      </dsp:nvSpPr>
      <dsp:spPr>
        <a:xfrm>
          <a:off x="4023983" y="5391848"/>
          <a:ext cx="1627967" cy="120550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/>
        </a:p>
      </dsp:txBody>
      <dsp:txXfrm>
        <a:off x="4274451" y="5577319"/>
        <a:ext cx="1127031" cy="8345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3A0FC-3B08-482B-BCC1-98C3D3575F90}">
      <dsp:nvSpPr>
        <dsp:cNvPr id="0" name=""/>
        <dsp:cNvSpPr/>
      </dsp:nvSpPr>
      <dsp:spPr>
        <a:xfrm>
          <a:off x="1259660" y="806526"/>
          <a:ext cx="6480678" cy="3173722"/>
        </a:xfrm>
        <a:prstGeom prst="hexagon">
          <a:avLst>
            <a:gd name="adj" fmla="val 28570"/>
            <a:gd name="vf" fmla="val 11547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  <a:tileRect/>
        </a:gra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Social Firms Europe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Cefec</a:t>
          </a:r>
          <a:r>
            <a:rPr lang="en-US" sz="2800" b="1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“A network for your social economy vision”</a:t>
          </a:r>
          <a:endParaRPr lang="el-GR" sz="1400" kern="1200" dirty="0"/>
        </a:p>
      </dsp:txBody>
      <dsp:txXfrm>
        <a:off x="2101961" y="1219018"/>
        <a:ext cx="4796076" cy="23487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3A0FC-3B08-482B-BCC1-98C3D3575F90}">
      <dsp:nvSpPr>
        <dsp:cNvPr id="0" name=""/>
        <dsp:cNvSpPr/>
      </dsp:nvSpPr>
      <dsp:spPr>
        <a:xfrm>
          <a:off x="2081528" y="1931737"/>
          <a:ext cx="5472591" cy="2453621"/>
        </a:xfrm>
        <a:prstGeom prst="hexagon">
          <a:avLst>
            <a:gd name="adj" fmla="val 28570"/>
            <a:gd name="vf" fmla="val 11547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  <a:tileRect/>
        </a:gra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Social Firms Europe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Cefec</a:t>
          </a:r>
          <a:r>
            <a:rPr lang="en-US" sz="2800" b="1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“A network for your social economy vision”</a:t>
          </a:r>
          <a:endParaRPr lang="el-GR" sz="1400" kern="1200" dirty="0"/>
        </a:p>
      </dsp:txBody>
      <dsp:txXfrm>
        <a:off x="2771244" y="2240969"/>
        <a:ext cx="4093159" cy="1835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8DC4D-883D-465D-A71F-EC93A97F4A59}">
      <dsp:nvSpPr>
        <dsp:cNvPr id="0" name=""/>
        <dsp:cNvSpPr/>
      </dsp:nvSpPr>
      <dsp:spPr>
        <a:xfrm>
          <a:off x="1043604" y="161231"/>
          <a:ext cx="6768668" cy="4951338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endParaRPr lang="el-GR" sz="1200" kern="1200" dirty="0"/>
        </a:p>
      </dsp:txBody>
      <dsp:txXfrm>
        <a:off x="2079192" y="918772"/>
        <a:ext cx="4697492" cy="3436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8.wmf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9.wmf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http://officeimg.vo.msecnd.net/en-us/images/MB900018839.jpg" TargetMode="External"/><Relationship Id="rId3" Type="http://schemas.openxmlformats.org/officeDocument/2006/relationships/diagramLayout" Target="../diagrams/layout26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http://officeimg.vo.msecnd.net/en-us/images/MB900018839.jpg" TargetMode="External"/><Relationship Id="rId3" Type="http://schemas.openxmlformats.org/officeDocument/2006/relationships/diagramLayout" Target="../diagrams/layout27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5648623" cy="1816468"/>
          </a:xfrm>
        </p:spPr>
        <p:txBody>
          <a:bodyPr/>
          <a:lstStyle/>
          <a:p>
            <a:r>
              <a:rPr lang="en-US" sz="2000" dirty="0" smtClean="0"/>
              <a:t>Conference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inclusive workplaces:</a:t>
            </a:r>
            <a:br>
              <a:rPr lang="en-US" sz="2000" dirty="0" smtClean="0"/>
            </a:br>
            <a:r>
              <a:rPr lang="en-US" sz="2000" dirty="0" smtClean="0"/>
              <a:t>employment of persons with disabilities in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market</a:t>
            </a:r>
            <a:br>
              <a:rPr lang="en-US" sz="2000" dirty="0" smtClean="0"/>
            </a:br>
            <a:endParaRPr lang="el-GR" sz="2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779912" y="4437112"/>
            <a:ext cx="5142979" cy="2016224"/>
          </a:xfrm>
        </p:spPr>
        <p:txBody>
          <a:bodyPr>
            <a:normAutofit/>
          </a:bodyPr>
          <a:lstStyle/>
          <a:p>
            <a:r>
              <a:rPr lang="en-US" dirty="0"/>
              <a:t>Social Firms Europe- Cefec Members </a:t>
            </a:r>
            <a:r>
              <a:rPr lang="en-US" dirty="0" smtClean="0"/>
              <a:t>presentation</a:t>
            </a:r>
          </a:p>
          <a:p>
            <a:endParaRPr lang="en-US" dirty="0" smtClean="0"/>
          </a:p>
          <a:p>
            <a:r>
              <a:rPr lang="en-US" dirty="0" smtClean="0"/>
              <a:t>Malta February 2017</a:t>
            </a:r>
          </a:p>
          <a:p>
            <a:endParaRPr lang="en-US" dirty="0" smtClean="0"/>
          </a:p>
          <a:p>
            <a:r>
              <a:rPr lang="en-US" dirty="0" smtClean="0"/>
              <a:t>Athena </a:t>
            </a:r>
            <a:r>
              <a:rPr lang="en-US" dirty="0" err="1" smtClean="0"/>
              <a:t>frangouli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25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group"/>
          <p:cNvGrpSpPr/>
          <p:nvPr/>
        </p:nvGrpSpPr>
        <p:grpSpPr>
          <a:xfrm>
            <a:off x="611560" y="692696"/>
            <a:ext cx="8064896" cy="4680520"/>
            <a:chOff x="2965581" y="2232252"/>
            <a:chExt cx="2224929" cy="180023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4" name="Ομάδα 3"/>
            <p:cNvGrpSpPr/>
            <p:nvPr/>
          </p:nvGrpSpPr>
          <p:grpSpPr>
            <a:xfrm>
              <a:off x="2965581" y="2232252"/>
              <a:ext cx="2224929" cy="1800232"/>
              <a:chOff x="2965581" y="2232252"/>
              <a:chExt cx="2224929" cy="180023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" name="Εξάγωνο 5"/>
              <p:cNvSpPr/>
              <p:nvPr/>
            </p:nvSpPr>
            <p:spPr>
              <a:xfrm>
                <a:off x="2965581" y="2232252"/>
                <a:ext cx="2224929" cy="1800232"/>
              </a:xfrm>
              <a:prstGeom prst="hexagon">
                <a:avLst>
                  <a:gd name="adj" fmla="val 28570"/>
                  <a:gd name="vf" fmla="val 115470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7" name="Εξάγωνο 4"/>
              <p:cNvSpPr/>
              <p:nvPr/>
            </p:nvSpPr>
            <p:spPr>
              <a:xfrm>
                <a:off x="3322434" y="2520988"/>
                <a:ext cx="1511223" cy="122276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l-GR" sz="9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53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953396248"/>
              </p:ext>
            </p:extLst>
          </p:nvPr>
        </p:nvGraphicFramePr>
        <p:xfrm>
          <a:off x="323528" y="404664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5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010115705"/>
              </p:ext>
            </p:extLst>
          </p:nvPr>
        </p:nvGraphicFramePr>
        <p:xfrm>
          <a:off x="395536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1206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771800" y="4147202"/>
            <a:ext cx="3816424" cy="9144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FINLAND</a:t>
            </a:r>
            <a:endParaRPr lang="el-G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629081402"/>
              </p:ext>
            </p:extLst>
          </p:nvPr>
        </p:nvGraphicFramePr>
        <p:xfrm>
          <a:off x="395536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996952"/>
            <a:ext cx="223224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097937091"/>
              </p:ext>
            </p:extLst>
          </p:nvPr>
        </p:nvGraphicFramePr>
        <p:xfrm>
          <a:off x="395536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6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382192729"/>
              </p:ext>
            </p:extLst>
          </p:nvPr>
        </p:nvGraphicFramePr>
        <p:xfrm>
          <a:off x="395536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4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708453930"/>
              </p:ext>
            </p:extLst>
          </p:nvPr>
        </p:nvGraphicFramePr>
        <p:xfrm>
          <a:off x="395536" y="116632"/>
          <a:ext cx="864096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2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4026701120"/>
              </p:ext>
            </p:extLst>
          </p:nvPr>
        </p:nvGraphicFramePr>
        <p:xfrm>
          <a:off x="395536" y="116632"/>
          <a:ext cx="864096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487492925"/>
              </p:ext>
            </p:extLst>
          </p:nvPr>
        </p:nvGraphicFramePr>
        <p:xfrm>
          <a:off x="395536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7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788659602"/>
              </p:ext>
            </p:extLst>
          </p:nvPr>
        </p:nvGraphicFramePr>
        <p:xfrm>
          <a:off x="395536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9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Θέση περιεχομένου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112392"/>
              </p:ext>
            </p:extLst>
          </p:nvPr>
        </p:nvGraphicFramePr>
        <p:xfrm>
          <a:off x="0" y="96833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98980"/>
            <a:ext cx="108550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63" y="5686073"/>
            <a:ext cx="124089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01" y="5555922"/>
            <a:ext cx="1085883" cy="96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830507"/>
            <a:ext cx="1586294" cy="86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2"/>
            <a:ext cx="1442278" cy="109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75486"/>
            <a:ext cx="1074955" cy="86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3" y="2527806"/>
            <a:ext cx="1219260" cy="97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9" y="0"/>
            <a:ext cx="1083369" cy="10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06" y="4985847"/>
            <a:ext cx="15541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88" y="332656"/>
            <a:ext cx="1508376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05018565"/>
              </p:ext>
            </p:extLst>
          </p:nvPr>
        </p:nvGraphicFramePr>
        <p:xfrm>
          <a:off x="395536" y="116632"/>
          <a:ext cx="835292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5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215595138"/>
              </p:ext>
            </p:extLst>
          </p:nvPr>
        </p:nvGraphicFramePr>
        <p:xfrm>
          <a:off x="395536" y="116632"/>
          <a:ext cx="835292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and-flag-on-a-map-of-po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3" y="116632"/>
            <a:ext cx="7717157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79512" y="4149080"/>
            <a:ext cx="309634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POLAND</a:t>
            </a:r>
            <a:endParaRPr lang="el-G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456864129"/>
              </p:ext>
            </p:extLst>
          </p:nvPr>
        </p:nvGraphicFramePr>
        <p:xfrm>
          <a:off x="395536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poland-flag-on-a-map-of-po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266429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727471790"/>
              </p:ext>
            </p:extLst>
          </p:nvPr>
        </p:nvGraphicFramePr>
        <p:xfrm>
          <a:off x="395536" y="116632"/>
          <a:ext cx="835292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0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749724210"/>
              </p:ext>
            </p:extLst>
          </p:nvPr>
        </p:nvGraphicFramePr>
        <p:xfrm>
          <a:off x="395536" y="116632"/>
          <a:ext cx="835292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96008165"/>
              </p:ext>
            </p:extLst>
          </p:nvPr>
        </p:nvGraphicFramePr>
        <p:xfrm>
          <a:off x="107504" y="188640"/>
          <a:ext cx="864096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Europe,flags,Sloven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09" y="116632"/>
            <a:ext cx="5331566" cy="423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Στρογγυλεμένο ορθογώνιο 1"/>
          <p:cNvSpPr/>
          <p:nvPr/>
        </p:nvSpPr>
        <p:spPr>
          <a:xfrm>
            <a:off x="2959099" y="3895306"/>
            <a:ext cx="302433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SLOVENIA</a:t>
            </a:r>
            <a:endParaRPr lang="el-G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349238178"/>
              </p:ext>
            </p:extLst>
          </p:nvPr>
        </p:nvGraphicFramePr>
        <p:xfrm>
          <a:off x="107504" y="188640"/>
          <a:ext cx="864096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Europe,flags,Sloven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924944"/>
            <a:ext cx="18002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8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768752" cy="574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5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740691448"/>
              </p:ext>
            </p:extLst>
          </p:nvPr>
        </p:nvGraphicFramePr>
        <p:xfrm>
          <a:off x="395536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2362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8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Θέση περιεχομένου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844187"/>
              </p:ext>
            </p:extLst>
          </p:nvPr>
        </p:nvGraphicFramePr>
        <p:xfrm>
          <a:off x="0" y="96833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42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128792" cy="445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579502466"/>
              </p:ext>
            </p:extLst>
          </p:nvPr>
        </p:nvGraphicFramePr>
        <p:xfrm>
          <a:off x="395536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28479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4219737462"/>
              </p:ext>
            </p:extLst>
          </p:nvPr>
        </p:nvGraphicFramePr>
        <p:xfrm>
          <a:off x="395536" y="260648"/>
          <a:ext cx="8568952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Flag of United Kingdom in Great Britain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968552" cy="47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699792" y="3845608"/>
            <a:ext cx="3960439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UNITED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KINDOM</a:t>
            </a:r>
            <a:endParaRPr lang="el-G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229656807"/>
              </p:ext>
            </p:extLst>
          </p:nvPr>
        </p:nvGraphicFramePr>
        <p:xfrm>
          <a:off x="395536" y="260648"/>
          <a:ext cx="8568952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Flag of United Kingdom in Great Britain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34" y="2780928"/>
            <a:ext cx="158911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8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Θέση περιεχομένου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9775"/>
              </p:ext>
            </p:extLst>
          </p:nvPr>
        </p:nvGraphicFramePr>
        <p:xfrm>
          <a:off x="0" y="96833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Οριζόντιος πάπυρος 3"/>
          <p:cNvSpPr/>
          <p:nvPr/>
        </p:nvSpPr>
        <p:spPr>
          <a:xfrm>
            <a:off x="7431132" y="1171592"/>
            <a:ext cx="1389339" cy="103327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CHECH REPUBLIC</a:t>
            </a:r>
            <a:endParaRPr lang="el-GR" dirty="0"/>
          </a:p>
        </p:txBody>
      </p:sp>
      <p:sp>
        <p:nvSpPr>
          <p:cNvPr id="6" name="Οριζόντιος πάπυρος 5"/>
          <p:cNvSpPr/>
          <p:nvPr/>
        </p:nvSpPr>
        <p:spPr>
          <a:xfrm>
            <a:off x="6943700" y="98665"/>
            <a:ext cx="1305272" cy="1033272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BELGIUM</a:t>
            </a:r>
            <a:endParaRPr lang="el-GR" dirty="0"/>
          </a:p>
        </p:txBody>
      </p:sp>
      <p:sp>
        <p:nvSpPr>
          <p:cNvPr id="7" name="Οριζόντιος πάπυρος 6"/>
          <p:cNvSpPr/>
          <p:nvPr/>
        </p:nvSpPr>
        <p:spPr>
          <a:xfrm>
            <a:off x="5292080" y="315050"/>
            <a:ext cx="1305272" cy="103327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AUSTRIA</a:t>
            </a:r>
            <a:endParaRPr lang="el-GR" dirty="0"/>
          </a:p>
        </p:txBody>
      </p:sp>
      <p:sp>
        <p:nvSpPr>
          <p:cNvPr id="8" name="Οριζόντιος πάπυρος 7"/>
          <p:cNvSpPr/>
          <p:nvPr/>
        </p:nvSpPr>
        <p:spPr>
          <a:xfrm>
            <a:off x="241268" y="667871"/>
            <a:ext cx="1305272" cy="1033272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SPAIN</a:t>
            </a:r>
            <a:endParaRPr lang="el-GR" dirty="0"/>
          </a:p>
        </p:txBody>
      </p:sp>
      <p:sp>
        <p:nvSpPr>
          <p:cNvPr id="9" name="Οριζόντιος πάπυρος 8"/>
          <p:cNvSpPr/>
          <p:nvPr/>
        </p:nvSpPr>
        <p:spPr>
          <a:xfrm>
            <a:off x="748351" y="1686317"/>
            <a:ext cx="1440160" cy="103327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SLOVENIA</a:t>
            </a:r>
            <a:endParaRPr lang="el-GR" dirty="0"/>
          </a:p>
        </p:txBody>
      </p:sp>
      <p:sp>
        <p:nvSpPr>
          <p:cNvPr id="10" name="Οριζόντιος πάπυρος 9"/>
          <p:cNvSpPr/>
          <p:nvPr/>
        </p:nvSpPr>
        <p:spPr>
          <a:xfrm>
            <a:off x="163159" y="2809484"/>
            <a:ext cx="1305272" cy="1033272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ROMANIA</a:t>
            </a:r>
            <a:endParaRPr lang="el-GR" dirty="0"/>
          </a:p>
        </p:txBody>
      </p:sp>
      <p:sp>
        <p:nvSpPr>
          <p:cNvPr id="12" name="Οριζόντιος πάπυρος 11"/>
          <p:cNvSpPr/>
          <p:nvPr/>
        </p:nvSpPr>
        <p:spPr>
          <a:xfrm>
            <a:off x="4417253" y="5373216"/>
            <a:ext cx="1305272" cy="103327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ITALY</a:t>
            </a:r>
            <a:endParaRPr lang="el-GR" dirty="0"/>
          </a:p>
        </p:txBody>
      </p:sp>
      <p:sp>
        <p:nvSpPr>
          <p:cNvPr id="15" name="Οριζόντιος πάπυρος 14"/>
          <p:cNvSpPr/>
          <p:nvPr/>
        </p:nvSpPr>
        <p:spPr>
          <a:xfrm>
            <a:off x="6137920" y="4586372"/>
            <a:ext cx="1305272" cy="103327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GREECE</a:t>
            </a:r>
            <a:endParaRPr lang="el-GR" dirty="0"/>
          </a:p>
        </p:txBody>
      </p:sp>
      <p:sp>
        <p:nvSpPr>
          <p:cNvPr id="16" name="Οριζόντιος πάπυρος 15"/>
          <p:cNvSpPr/>
          <p:nvPr/>
        </p:nvSpPr>
        <p:spPr>
          <a:xfrm>
            <a:off x="7596336" y="3599297"/>
            <a:ext cx="1377280" cy="103327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GERMANY</a:t>
            </a:r>
            <a:endParaRPr lang="el-GR" dirty="0"/>
          </a:p>
        </p:txBody>
      </p:sp>
      <p:sp>
        <p:nvSpPr>
          <p:cNvPr id="17" name="Οριζόντιος πάπυρος 16"/>
          <p:cNvSpPr/>
          <p:nvPr/>
        </p:nvSpPr>
        <p:spPr>
          <a:xfrm>
            <a:off x="7739039" y="2202953"/>
            <a:ext cx="1305272" cy="1033272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FINLAND</a:t>
            </a:r>
            <a:endParaRPr lang="el-GR" dirty="0"/>
          </a:p>
        </p:txBody>
      </p:sp>
      <p:sp>
        <p:nvSpPr>
          <p:cNvPr id="19" name="Οριζόντιος πάπυρος 18"/>
          <p:cNvSpPr/>
          <p:nvPr/>
        </p:nvSpPr>
        <p:spPr>
          <a:xfrm>
            <a:off x="2627784" y="4632569"/>
            <a:ext cx="1449288" cy="1033272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PORTUGAL</a:t>
            </a:r>
            <a:endParaRPr lang="el-GR" dirty="0"/>
          </a:p>
        </p:txBody>
      </p:sp>
      <p:sp>
        <p:nvSpPr>
          <p:cNvPr id="20" name="Οριζόντιος πάπυρος 19"/>
          <p:cNvSpPr/>
          <p:nvPr/>
        </p:nvSpPr>
        <p:spPr>
          <a:xfrm>
            <a:off x="883239" y="3861048"/>
            <a:ext cx="1305272" cy="1033272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POLAND</a:t>
            </a:r>
            <a:endParaRPr lang="el-GR" dirty="0"/>
          </a:p>
        </p:txBody>
      </p:sp>
      <p:sp>
        <p:nvSpPr>
          <p:cNvPr id="21" name="Οριζόντιος πάπυρος 20"/>
          <p:cNvSpPr/>
          <p:nvPr/>
        </p:nvSpPr>
        <p:spPr>
          <a:xfrm>
            <a:off x="3583647" y="667871"/>
            <a:ext cx="1523577" cy="1033272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ENGLAND</a:t>
            </a:r>
            <a:endParaRPr lang="el-GR" dirty="0"/>
          </a:p>
        </p:txBody>
      </p:sp>
      <p:sp>
        <p:nvSpPr>
          <p:cNvPr id="23" name="Οριζόντιος πάπυρος 22"/>
          <p:cNvSpPr/>
          <p:nvPr/>
        </p:nvSpPr>
        <p:spPr>
          <a:xfrm>
            <a:off x="1775971" y="38964"/>
            <a:ext cx="1576457" cy="103327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SWITZERLAND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85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46036634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7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22633542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7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372966422"/>
              </p:ext>
            </p:extLst>
          </p:nvPr>
        </p:nvGraphicFramePr>
        <p:xfrm>
          <a:off x="395536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497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224530863"/>
              </p:ext>
            </p:extLst>
          </p:nvPr>
        </p:nvGraphicFramePr>
        <p:xfrm>
          <a:off x="395536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14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ωνίε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Γωνίες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ωνίε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6584</TotalTime>
  <Words>1892</Words>
  <Application>Microsoft Office PowerPoint</Application>
  <PresentationFormat>Προβολή στην οθόνη (4:3)</PresentationFormat>
  <Paragraphs>364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Γωνίες</vt:lpstr>
      <vt:lpstr>Conference  inclusive workplaces: employment of persons with disabilities in labour market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ekpsath athens</dc:creator>
  <cp:lastModifiedBy>NIKI</cp:lastModifiedBy>
  <cp:revision>137</cp:revision>
  <cp:lastPrinted>2017-02-15T13:32:43Z</cp:lastPrinted>
  <dcterms:created xsi:type="dcterms:W3CDTF">2017-02-07T09:21:36Z</dcterms:created>
  <dcterms:modified xsi:type="dcterms:W3CDTF">2017-06-02T06:51:46Z</dcterms:modified>
</cp:coreProperties>
</file>