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4"/>
  </p:sldMasterIdLst>
  <p:notesMasterIdLst>
    <p:notesMasterId r:id="rId34"/>
  </p:notesMasterIdLst>
  <p:handoutMasterIdLst>
    <p:handoutMasterId r:id="rId35"/>
  </p:handout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</p:sldIdLst>
  <p:sldSz cx="12192000" cy="6858000"/>
  <p:notesSz cx="6858000" cy="9144000"/>
  <p:defaultTextStyle>
    <a:defPPr rtl="0"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Πινάρ Κοτζά Σαλή" initials="ΠΚΣ" lastIdx="1" clrIdx="0">
    <p:extLst>
      <p:ext uri="{19B8F6BF-5375-455C-9EA6-DF929625EA0E}">
        <p15:presenceInfo xmlns:p15="http://schemas.microsoft.com/office/powerpoint/2012/main" userId="54ec2a7320cef37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302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2-26T00:16:00.052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DCD525-940B-4695-9FAE-37B5CCD8EB20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94491794-3347-492F-9637-13859BB3CD49}">
      <dgm:prSet phldrT="[Κείμενο]"/>
      <dgm:spPr/>
      <dgm:t>
        <a:bodyPr/>
        <a:lstStyle/>
        <a:p>
          <a:r>
            <a:rPr lang="el-GR" dirty="0"/>
            <a:t>Αλλά </a:t>
          </a:r>
          <a:r>
            <a:rPr lang="el-GR" u="sng" dirty="0"/>
            <a:t>δεν</a:t>
          </a:r>
          <a:r>
            <a:rPr lang="el-GR" dirty="0"/>
            <a:t> μπορούμε να συγχέουμε τις έννοιες «αγχώδης» και «νευρικός».</a:t>
          </a:r>
        </a:p>
      </dgm:t>
    </dgm:pt>
    <dgm:pt modelId="{34D22E54-AD0F-497B-ABB7-20F1E47B39B7}" type="parTrans" cxnId="{8FF120B1-56E5-4E45-A305-4044640E1E4C}">
      <dgm:prSet/>
      <dgm:spPr/>
      <dgm:t>
        <a:bodyPr/>
        <a:lstStyle/>
        <a:p>
          <a:endParaRPr lang="el-GR"/>
        </a:p>
      </dgm:t>
    </dgm:pt>
    <dgm:pt modelId="{09A00E6F-BA1D-4E1E-9727-9C855E68BF40}" type="sibTrans" cxnId="{8FF120B1-56E5-4E45-A305-4044640E1E4C}">
      <dgm:prSet/>
      <dgm:spPr/>
      <dgm:t>
        <a:bodyPr/>
        <a:lstStyle/>
        <a:p>
          <a:endParaRPr lang="el-GR"/>
        </a:p>
      </dgm:t>
    </dgm:pt>
    <dgm:pt modelId="{D16F6260-F133-4928-BDE6-2D67DD0351D4}" type="pres">
      <dgm:prSet presAssocID="{A9DCD525-940B-4695-9FAE-37B5CCD8EB2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2D2B18D-9C28-4556-9AA2-BE1152AEB907}" type="pres">
      <dgm:prSet presAssocID="{94491794-3347-492F-9637-13859BB3CD49}" presName="centerShape" presStyleLbl="node0" presStyleIdx="0" presStyleCnt="1" custScaleX="163317" custLinFactNeighborX="12065" custLinFactNeighborY="3664"/>
      <dgm:spPr/>
    </dgm:pt>
  </dgm:ptLst>
  <dgm:cxnLst>
    <dgm:cxn modelId="{936AF24C-B053-48B7-B0BD-58251023E7E3}" type="presOf" srcId="{A9DCD525-940B-4695-9FAE-37B5CCD8EB20}" destId="{D16F6260-F133-4928-BDE6-2D67DD0351D4}" srcOrd="0" destOrd="0" presId="urn:microsoft.com/office/officeart/2005/8/layout/radial1"/>
    <dgm:cxn modelId="{8FF120B1-56E5-4E45-A305-4044640E1E4C}" srcId="{A9DCD525-940B-4695-9FAE-37B5CCD8EB20}" destId="{94491794-3347-492F-9637-13859BB3CD49}" srcOrd="0" destOrd="0" parTransId="{34D22E54-AD0F-497B-ABB7-20F1E47B39B7}" sibTransId="{09A00E6F-BA1D-4E1E-9727-9C855E68BF40}"/>
    <dgm:cxn modelId="{327895C5-E4DD-4BA4-9FA1-0369A2FDACCA}" type="presOf" srcId="{94491794-3347-492F-9637-13859BB3CD49}" destId="{F2D2B18D-9C28-4556-9AA2-BE1152AEB907}" srcOrd="0" destOrd="0" presId="urn:microsoft.com/office/officeart/2005/8/layout/radial1"/>
    <dgm:cxn modelId="{3008620E-A9A8-4239-A946-BD4182B5AA48}" type="presParOf" srcId="{D16F6260-F133-4928-BDE6-2D67DD0351D4}" destId="{F2D2B18D-9C28-4556-9AA2-BE1152AEB907}" srcOrd="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EFDC460-86EB-457D-8946-64BA2C5A6559}" type="doc">
      <dgm:prSet loTypeId="urn:microsoft.com/office/officeart/2005/8/layout/venn1" loCatId="relationship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E92A06A1-3F8D-40E5-88E7-146BABE8F3B5}">
      <dgm:prSet/>
      <dgm:spPr/>
      <dgm:t>
        <a:bodyPr/>
        <a:lstStyle/>
        <a:p>
          <a:pPr rtl="0"/>
          <a:r>
            <a:rPr lang="el-GR" b="1" dirty="0"/>
            <a:t>Το άγχος αντικαθιστά ή μπορεί να αντικαταστήσει το κάθε συναίσθημα.</a:t>
          </a:r>
          <a:endParaRPr lang="el-GR" dirty="0"/>
        </a:p>
      </dgm:t>
    </dgm:pt>
    <dgm:pt modelId="{6CFBFC0B-6BB9-4A32-A51A-B105A661EE72}" type="parTrans" cxnId="{EDD21044-D056-43BA-BDEB-76E80DDEDCA4}">
      <dgm:prSet/>
      <dgm:spPr/>
      <dgm:t>
        <a:bodyPr/>
        <a:lstStyle/>
        <a:p>
          <a:endParaRPr lang="el-GR"/>
        </a:p>
      </dgm:t>
    </dgm:pt>
    <dgm:pt modelId="{1A1F3FF4-7872-4136-9B02-1889958A4E6D}" type="sibTrans" cxnId="{EDD21044-D056-43BA-BDEB-76E80DDEDCA4}">
      <dgm:prSet/>
      <dgm:spPr/>
      <dgm:t>
        <a:bodyPr/>
        <a:lstStyle/>
        <a:p>
          <a:endParaRPr lang="el-GR"/>
        </a:p>
      </dgm:t>
    </dgm:pt>
    <dgm:pt modelId="{2A5EEE7A-D639-474D-97AC-10826D5C5EBE}" type="pres">
      <dgm:prSet presAssocID="{CEFDC460-86EB-457D-8946-64BA2C5A6559}" presName="compositeShape" presStyleCnt="0">
        <dgm:presLayoutVars>
          <dgm:chMax val="7"/>
          <dgm:dir/>
          <dgm:resizeHandles val="exact"/>
        </dgm:presLayoutVars>
      </dgm:prSet>
      <dgm:spPr/>
    </dgm:pt>
    <dgm:pt modelId="{9777B00E-2915-4128-89C7-ECEAEDD690AB}" type="pres">
      <dgm:prSet presAssocID="{E92A06A1-3F8D-40E5-88E7-146BABE8F3B5}" presName="circ1TxSh" presStyleLbl="vennNode1" presStyleIdx="0" presStyleCnt="1" custScaleX="397147" custLinFactNeighborX="8151" custLinFactNeighborY="8243"/>
      <dgm:spPr/>
    </dgm:pt>
  </dgm:ptLst>
  <dgm:cxnLst>
    <dgm:cxn modelId="{F752B904-BEE6-42E7-9A9C-7A70AAA741B1}" type="presOf" srcId="{CEFDC460-86EB-457D-8946-64BA2C5A6559}" destId="{2A5EEE7A-D639-474D-97AC-10826D5C5EBE}" srcOrd="0" destOrd="0" presId="urn:microsoft.com/office/officeart/2005/8/layout/venn1"/>
    <dgm:cxn modelId="{8077CC2C-851A-4698-BB06-D4B25221C155}" type="presOf" srcId="{E92A06A1-3F8D-40E5-88E7-146BABE8F3B5}" destId="{9777B00E-2915-4128-89C7-ECEAEDD690AB}" srcOrd="0" destOrd="0" presId="urn:microsoft.com/office/officeart/2005/8/layout/venn1"/>
    <dgm:cxn modelId="{EDD21044-D056-43BA-BDEB-76E80DDEDCA4}" srcId="{CEFDC460-86EB-457D-8946-64BA2C5A6559}" destId="{E92A06A1-3F8D-40E5-88E7-146BABE8F3B5}" srcOrd="0" destOrd="0" parTransId="{6CFBFC0B-6BB9-4A32-A51A-B105A661EE72}" sibTransId="{1A1F3FF4-7872-4136-9B02-1889958A4E6D}"/>
    <dgm:cxn modelId="{F304DB05-19A1-4936-B098-8E36F5EA4F6E}" type="presParOf" srcId="{2A5EEE7A-D639-474D-97AC-10826D5C5EBE}" destId="{9777B00E-2915-4128-89C7-ECEAEDD690AB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3000E19-91F8-4502-BBB9-A3BEE7C646AF}" type="doc">
      <dgm:prSet loTypeId="urn:microsoft.com/office/officeart/2005/8/layout/cycle2" loCatId="cycle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l-GR"/>
        </a:p>
      </dgm:t>
    </dgm:pt>
    <dgm:pt modelId="{9F122CE2-E37E-4ACE-B145-809C7FD557FC}">
      <dgm:prSet/>
      <dgm:spPr/>
      <dgm:t>
        <a:bodyPr/>
        <a:lstStyle/>
        <a:p>
          <a:pPr rtl="0"/>
          <a:r>
            <a:rPr lang="el-GR" b="1" dirty="0"/>
            <a:t>Παρόμοια σχέση  της </a:t>
          </a:r>
          <a:r>
            <a:rPr lang="el-GR" b="1" u="sng" dirty="0"/>
            <a:t>ψυχαναγκαστικής νεύρωσης </a:t>
          </a:r>
          <a:r>
            <a:rPr lang="el-GR" b="1" dirty="0"/>
            <a:t>και της </a:t>
          </a:r>
          <a:r>
            <a:rPr lang="el-GR" b="1" u="sng" dirty="0"/>
            <a:t>υστερίας</a:t>
          </a:r>
          <a:r>
            <a:rPr lang="el-GR" b="1" dirty="0"/>
            <a:t>.</a:t>
          </a:r>
          <a:endParaRPr lang="el-GR" dirty="0"/>
        </a:p>
      </dgm:t>
    </dgm:pt>
    <dgm:pt modelId="{8142E8BC-C4E9-48F3-974A-F03E6E0C3DA4}" type="parTrans" cxnId="{74112330-9FF0-4E65-AF51-63C5ACE841C2}">
      <dgm:prSet/>
      <dgm:spPr/>
      <dgm:t>
        <a:bodyPr/>
        <a:lstStyle/>
        <a:p>
          <a:endParaRPr lang="el-GR"/>
        </a:p>
      </dgm:t>
    </dgm:pt>
    <dgm:pt modelId="{5A648836-EECA-4D3F-B7DE-759F443AAA46}" type="sibTrans" cxnId="{74112330-9FF0-4E65-AF51-63C5ACE841C2}">
      <dgm:prSet/>
      <dgm:spPr/>
      <dgm:t>
        <a:bodyPr/>
        <a:lstStyle/>
        <a:p>
          <a:endParaRPr lang="el-GR"/>
        </a:p>
      </dgm:t>
    </dgm:pt>
    <dgm:pt modelId="{20782E15-AB24-4C19-B2B7-200F4250CB73}" type="pres">
      <dgm:prSet presAssocID="{13000E19-91F8-4502-BBB9-A3BEE7C646AF}" presName="cycle" presStyleCnt="0">
        <dgm:presLayoutVars>
          <dgm:dir/>
          <dgm:resizeHandles val="exact"/>
        </dgm:presLayoutVars>
      </dgm:prSet>
      <dgm:spPr/>
    </dgm:pt>
    <dgm:pt modelId="{E9CEFE59-38D3-44DB-B187-1FA43B7E2210}" type="pres">
      <dgm:prSet presAssocID="{9F122CE2-E37E-4ACE-B145-809C7FD557FC}" presName="node" presStyleLbl="node1" presStyleIdx="0" presStyleCnt="1" custRadScaleRad="99554" custRadScaleInc="-21">
        <dgm:presLayoutVars>
          <dgm:bulletEnabled val="1"/>
        </dgm:presLayoutVars>
      </dgm:prSet>
      <dgm:spPr/>
    </dgm:pt>
  </dgm:ptLst>
  <dgm:cxnLst>
    <dgm:cxn modelId="{74112330-9FF0-4E65-AF51-63C5ACE841C2}" srcId="{13000E19-91F8-4502-BBB9-A3BEE7C646AF}" destId="{9F122CE2-E37E-4ACE-B145-809C7FD557FC}" srcOrd="0" destOrd="0" parTransId="{8142E8BC-C4E9-48F3-974A-F03E6E0C3DA4}" sibTransId="{5A648836-EECA-4D3F-B7DE-759F443AAA46}"/>
    <dgm:cxn modelId="{B64E443A-270E-42CD-8FA7-E4BB2D55D037}" type="presOf" srcId="{9F122CE2-E37E-4ACE-B145-809C7FD557FC}" destId="{E9CEFE59-38D3-44DB-B187-1FA43B7E2210}" srcOrd="0" destOrd="0" presId="urn:microsoft.com/office/officeart/2005/8/layout/cycle2"/>
    <dgm:cxn modelId="{1EE0CB75-3C52-4D7F-AB13-A61F2854F4AA}" type="presOf" srcId="{13000E19-91F8-4502-BBB9-A3BEE7C646AF}" destId="{20782E15-AB24-4C19-B2B7-200F4250CB73}" srcOrd="0" destOrd="0" presId="urn:microsoft.com/office/officeart/2005/8/layout/cycle2"/>
    <dgm:cxn modelId="{1465E9A4-47C3-4E22-A900-981DDEAA36A4}" type="presParOf" srcId="{20782E15-AB24-4C19-B2B7-200F4250CB73}" destId="{E9CEFE59-38D3-44DB-B187-1FA43B7E221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15ACF07-9E25-493B-9010-C7F43A0DD53D}" type="doc">
      <dgm:prSet loTypeId="urn:microsoft.com/office/officeart/2005/8/layout/vList2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el-GR"/>
        </a:p>
      </dgm:t>
    </dgm:pt>
    <dgm:pt modelId="{0EAEC156-3710-49F4-A237-E82E7E78178F}">
      <dgm:prSet/>
      <dgm:spPr/>
      <dgm:t>
        <a:bodyPr/>
        <a:lstStyle/>
        <a:p>
          <a:pPr rtl="0"/>
          <a:r>
            <a:rPr lang="el-GR" b="1" baseline="0" dirty="0"/>
            <a:t>Δεν μπορούμε να διαχωρίσουμε το άγχος ενώπιον της πραγματικότητας από το νευρωτικό άγχος ως προς τον τρόπο που τα αισθανόμαστε.</a:t>
          </a:r>
          <a:endParaRPr lang="el-GR" dirty="0"/>
        </a:p>
      </dgm:t>
    </dgm:pt>
    <dgm:pt modelId="{B320A8AE-2712-4FD8-A5F5-026AC62758A9}" type="parTrans" cxnId="{CE6959C6-02AE-4883-A1C0-EE43B8EED333}">
      <dgm:prSet/>
      <dgm:spPr/>
      <dgm:t>
        <a:bodyPr/>
        <a:lstStyle/>
        <a:p>
          <a:endParaRPr lang="el-GR"/>
        </a:p>
      </dgm:t>
    </dgm:pt>
    <dgm:pt modelId="{5ABA894B-1C4B-495D-9520-E827B8B55C3E}" type="sibTrans" cxnId="{CE6959C6-02AE-4883-A1C0-EE43B8EED333}">
      <dgm:prSet/>
      <dgm:spPr/>
      <dgm:t>
        <a:bodyPr/>
        <a:lstStyle/>
        <a:p>
          <a:endParaRPr lang="el-GR"/>
        </a:p>
      </dgm:t>
    </dgm:pt>
    <dgm:pt modelId="{59242072-7AD7-434F-AFE3-6639CF7784D1}" type="pres">
      <dgm:prSet presAssocID="{515ACF07-9E25-493B-9010-C7F43A0DD53D}" presName="linear" presStyleCnt="0">
        <dgm:presLayoutVars>
          <dgm:animLvl val="lvl"/>
          <dgm:resizeHandles val="exact"/>
        </dgm:presLayoutVars>
      </dgm:prSet>
      <dgm:spPr/>
    </dgm:pt>
    <dgm:pt modelId="{3B4B1C15-04D7-40D2-88EB-871B4FB71200}" type="pres">
      <dgm:prSet presAssocID="{0EAEC156-3710-49F4-A237-E82E7E78178F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4695692F-6BBF-4960-A363-9A5BDEEF09A1}" type="presOf" srcId="{515ACF07-9E25-493B-9010-C7F43A0DD53D}" destId="{59242072-7AD7-434F-AFE3-6639CF7784D1}" srcOrd="0" destOrd="0" presId="urn:microsoft.com/office/officeart/2005/8/layout/vList2"/>
    <dgm:cxn modelId="{EEC17049-C992-4723-AE7B-E47BAF4A53CA}" type="presOf" srcId="{0EAEC156-3710-49F4-A237-E82E7E78178F}" destId="{3B4B1C15-04D7-40D2-88EB-871B4FB71200}" srcOrd="0" destOrd="0" presId="urn:microsoft.com/office/officeart/2005/8/layout/vList2"/>
    <dgm:cxn modelId="{CE6959C6-02AE-4883-A1C0-EE43B8EED333}" srcId="{515ACF07-9E25-493B-9010-C7F43A0DD53D}" destId="{0EAEC156-3710-49F4-A237-E82E7E78178F}" srcOrd="0" destOrd="0" parTransId="{B320A8AE-2712-4FD8-A5F5-026AC62758A9}" sibTransId="{5ABA894B-1C4B-495D-9520-E827B8B55C3E}"/>
    <dgm:cxn modelId="{C0A48EBB-73EF-41B8-A17F-115FA22061D3}" type="presParOf" srcId="{59242072-7AD7-434F-AFE3-6639CF7784D1}" destId="{3B4B1C15-04D7-40D2-88EB-871B4FB7120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70175CB-6AB5-416B-8477-24D90EE6C2C0}" type="doc">
      <dgm:prSet loTypeId="urn:microsoft.com/office/officeart/2005/8/layout/orgChart1" loCatId="hierarchy" qsTypeId="urn:microsoft.com/office/officeart/2005/8/quickstyle/3d3" qsCatId="3D" csTypeId="urn:microsoft.com/office/officeart/2005/8/colors/accent0_2" csCatId="mainScheme" phldr="1"/>
      <dgm:spPr/>
      <dgm:t>
        <a:bodyPr/>
        <a:lstStyle/>
        <a:p>
          <a:endParaRPr lang="el-GR"/>
        </a:p>
      </dgm:t>
    </dgm:pt>
    <dgm:pt modelId="{B1188B48-14B8-4178-9C58-4DA4EA587783}">
      <dgm:prSet custT="1"/>
      <dgm:spPr/>
      <dgm:t>
        <a:bodyPr/>
        <a:lstStyle/>
        <a:p>
          <a:pPr rtl="0"/>
          <a:r>
            <a:rPr lang="el-GR" sz="2400" b="1" dirty="0"/>
            <a:t>Είναι κάτι πολύ συνηθισμένο και είναι πολύ δύσκολο να αποφασίσουμε για το αν πρόκειται για νευρωτικό άγχος ή άγχος ενώπιον της πραγματικότητας.</a:t>
          </a:r>
          <a:endParaRPr lang="el-GR" sz="2400" dirty="0"/>
        </a:p>
      </dgm:t>
    </dgm:pt>
    <dgm:pt modelId="{DB2310F6-904D-4796-A986-3A1CCFAF5B09}" type="parTrans" cxnId="{8A54A050-D526-4577-AFBC-1FF1A7260A2E}">
      <dgm:prSet/>
      <dgm:spPr/>
      <dgm:t>
        <a:bodyPr/>
        <a:lstStyle/>
        <a:p>
          <a:endParaRPr lang="el-GR"/>
        </a:p>
      </dgm:t>
    </dgm:pt>
    <dgm:pt modelId="{B9EF0366-9C27-40BE-9417-B25D2A9E5B83}" type="sibTrans" cxnId="{8A54A050-D526-4577-AFBC-1FF1A7260A2E}">
      <dgm:prSet/>
      <dgm:spPr/>
      <dgm:t>
        <a:bodyPr/>
        <a:lstStyle/>
        <a:p>
          <a:endParaRPr lang="el-GR"/>
        </a:p>
      </dgm:t>
    </dgm:pt>
    <dgm:pt modelId="{F11DB3DD-6C4E-4261-B706-E38E722EDAB9}" type="pres">
      <dgm:prSet presAssocID="{870175CB-6AB5-416B-8477-24D90EE6C2C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99E71EE-D300-4088-81E1-ADC52091BA38}" type="pres">
      <dgm:prSet presAssocID="{B1188B48-14B8-4178-9C58-4DA4EA587783}" presName="hierRoot1" presStyleCnt="0">
        <dgm:presLayoutVars>
          <dgm:hierBranch val="init"/>
        </dgm:presLayoutVars>
      </dgm:prSet>
      <dgm:spPr/>
    </dgm:pt>
    <dgm:pt modelId="{6D39FE63-7AFC-4FF1-BCFF-2F3DFC0F6CBF}" type="pres">
      <dgm:prSet presAssocID="{B1188B48-14B8-4178-9C58-4DA4EA587783}" presName="rootComposite1" presStyleCnt="0"/>
      <dgm:spPr/>
    </dgm:pt>
    <dgm:pt modelId="{0D5B2D3A-2429-446D-9A8D-D218D92009F0}" type="pres">
      <dgm:prSet presAssocID="{B1188B48-14B8-4178-9C58-4DA4EA587783}" presName="rootText1" presStyleLbl="node0" presStyleIdx="0" presStyleCnt="1" custScaleX="199768">
        <dgm:presLayoutVars>
          <dgm:chPref val="3"/>
        </dgm:presLayoutVars>
      </dgm:prSet>
      <dgm:spPr/>
    </dgm:pt>
    <dgm:pt modelId="{7479B3BA-ECC5-48F8-A802-C437236294EE}" type="pres">
      <dgm:prSet presAssocID="{B1188B48-14B8-4178-9C58-4DA4EA587783}" presName="rootConnector1" presStyleLbl="node1" presStyleIdx="0" presStyleCnt="0"/>
      <dgm:spPr/>
    </dgm:pt>
    <dgm:pt modelId="{75F25EE6-11AC-4DF3-954F-3D57FB3E3DB5}" type="pres">
      <dgm:prSet presAssocID="{B1188B48-14B8-4178-9C58-4DA4EA587783}" presName="hierChild2" presStyleCnt="0"/>
      <dgm:spPr/>
    </dgm:pt>
    <dgm:pt modelId="{98B797B5-047F-4DB8-A38D-8ADEF2AECF2A}" type="pres">
      <dgm:prSet presAssocID="{B1188B48-14B8-4178-9C58-4DA4EA587783}" presName="hierChild3" presStyleCnt="0"/>
      <dgm:spPr/>
    </dgm:pt>
  </dgm:ptLst>
  <dgm:cxnLst>
    <dgm:cxn modelId="{830AA336-7A1B-485E-9470-9F08B62C9BD2}" type="presOf" srcId="{870175CB-6AB5-416B-8477-24D90EE6C2C0}" destId="{F11DB3DD-6C4E-4261-B706-E38E722EDAB9}" srcOrd="0" destOrd="0" presId="urn:microsoft.com/office/officeart/2005/8/layout/orgChart1"/>
    <dgm:cxn modelId="{C7642D3A-B36B-4D83-8C8D-05C0B79DAB38}" type="presOf" srcId="{B1188B48-14B8-4178-9C58-4DA4EA587783}" destId="{0D5B2D3A-2429-446D-9A8D-D218D92009F0}" srcOrd="0" destOrd="0" presId="urn:microsoft.com/office/officeart/2005/8/layout/orgChart1"/>
    <dgm:cxn modelId="{8A54A050-D526-4577-AFBC-1FF1A7260A2E}" srcId="{870175CB-6AB5-416B-8477-24D90EE6C2C0}" destId="{B1188B48-14B8-4178-9C58-4DA4EA587783}" srcOrd="0" destOrd="0" parTransId="{DB2310F6-904D-4796-A986-3A1CCFAF5B09}" sibTransId="{B9EF0366-9C27-40BE-9417-B25D2A9E5B83}"/>
    <dgm:cxn modelId="{E85BEA7E-8CAA-46E5-B12F-5E24EB54A413}" type="presOf" srcId="{B1188B48-14B8-4178-9C58-4DA4EA587783}" destId="{7479B3BA-ECC5-48F8-A802-C437236294EE}" srcOrd="1" destOrd="0" presId="urn:microsoft.com/office/officeart/2005/8/layout/orgChart1"/>
    <dgm:cxn modelId="{C716DB41-5F5B-4566-89DF-5347C8DB7D87}" type="presParOf" srcId="{F11DB3DD-6C4E-4261-B706-E38E722EDAB9}" destId="{A99E71EE-D300-4088-81E1-ADC52091BA38}" srcOrd="0" destOrd="0" presId="urn:microsoft.com/office/officeart/2005/8/layout/orgChart1"/>
    <dgm:cxn modelId="{7119F96D-95C3-45C3-982F-A6A3EA8F6DD3}" type="presParOf" srcId="{A99E71EE-D300-4088-81E1-ADC52091BA38}" destId="{6D39FE63-7AFC-4FF1-BCFF-2F3DFC0F6CBF}" srcOrd="0" destOrd="0" presId="urn:microsoft.com/office/officeart/2005/8/layout/orgChart1"/>
    <dgm:cxn modelId="{B2AB0750-B3FD-45BA-A6D1-9D1D2853944D}" type="presParOf" srcId="{6D39FE63-7AFC-4FF1-BCFF-2F3DFC0F6CBF}" destId="{0D5B2D3A-2429-446D-9A8D-D218D92009F0}" srcOrd="0" destOrd="0" presId="urn:microsoft.com/office/officeart/2005/8/layout/orgChart1"/>
    <dgm:cxn modelId="{AB645853-EAAE-43F0-86C0-BE12F8E5B274}" type="presParOf" srcId="{6D39FE63-7AFC-4FF1-BCFF-2F3DFC0F6CBF}" destId="{7479B3BA-ECC5-48F8-A802-C437236294EE}" srcOrd="1" destOrd="0" presId="urn:microsoft.com/office/officeart/2005/8/layout/orgChart1"/>
    <dgm:cxn modelId="{8602F661-ED27-4E2F-8A59-4F8AD0192551}" type="presParOf" srcId="{A99E71EE-D300-4088-81E1-ADC52091BA38}" destId="{75F25EE6-11AC-4DF3-954F-3D57FB3E3DB5}" srcOrd="1" destOrd="0" presId="urn:microsoft.com/office/officeart/2005/8/layout/orgChart1"/>
    <dgm:cxn modelId="{27E92DF8-E34C-42E3-BD7C-D773AB3BF340}" type="presParOf" srcId="{A99E71EE-D300-4088-81E1-ADC52091BA38}" destId="{98B797B5-047F-4DB8-A38D-8ADEF2AECF2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FDF585E-47B5-4202-989D-0CE2FAB13E5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385549D0-7509-4F42-AC8F-8C6075B059CE}">
      <dgm:prSet/>
      <dgm:spPr/>
      <dgm:t>
        <a:bodyPr/>
        <a:lstStyle/>
        <a:p>
          <a:pPr rtl="0"/>
          <a:r>
            <a:rPr lang="el-GR" b="1" dirty="0"/>
            <a:t>Το παιδί αρχικά αγχώνεται από την παρουσία κάποιου άγνωστου προσώπου και τα αντικείμενα δεν λαμβάνονται υπόψη μέχρι κάποια ηλικία.</a:t>
          </a:r>
          <a:endParaRPr lang="el-GR" dirty="0"/>
        </a:p>
      </dgm:t>
    </dgm:pt>
    <dgm:pt modelId="{8CE398EB-15C3-4F5C-AE60-344E69AB7148}" type="parTrans" cxnId="{C34F1C34-812D-4101-81F5-0D2BB0EDE980}">
      <dgm:prSet/>
      <dgm:spPr/>
      <dgm:t>
        <a:bodyPr/>
        <a:lstStyle/>
        <a:p>
          <a:endParaRPr lang="el-GR"/>
        </a:p>
      </dgm:t>
    </dgm:pt>
    <dgm:pt modelId="{A18EA208-EE58-4747-9A68-9DFF7E79C1DF}" type="sibTrans" cxnId="{C34F1C34-812D-4101-81F5-0D2BB0EDE980}">
      <dgm:prSet/>
      <dgm:spPr/>
      <dgm:t>
        <a:bodyPr/>
        <a:lstStyle/>
        <a:p>
          <a:endParaRPr lang="el-GR"/>
        </a:p>
      </dgm:t>
    </dgm:pt>
    <dgm:pt modelId="{8E044FC9-C3D0-4C24-BC09-7553818CDD6D}" type="pres">
      <dgm:prSet presAssocID="{2FDF585E-47B5-4202-989D-0CE2FAB13E53}" presName="Name0" presStyleCnt="0">
        <dgm:presLayoutVars>
          <dgm:dir/>
          <dgm:animLvl val="lvl"/>
          <dgm:resizeHandles val="exact"/>
        </dgm:presLayoutVars>
      </dgm:prSet>
      <dgm:spPr/>
    </dgm:pt>
    <dgm:pt modelId="{E0B86CAA-CF8C-4623-8C77-20786F62F57B}" type="pres">
      <dgm:prSet presAssocID="{385549D0-7509-4F42-AC8F-8C6075B059CE}" presName="linNode" presStyleCnt="0"/>
      <dgm:spPr/>
    </dgm:pt>
    <dgm:pt modelId="{9801042C-8520-4009-9F23-A27C3901162A}" type="pres">
      <dgm:prSet presAssocID="{385549D0-7509-4F42-AC8F-8C6075B059CE}" presName="parentText" presStyleLbl="node1" presStyleIdx="0" presStyleCnt="1" custScaleX="277778" custLinFactNeighborX="1219" custLinFactNeighborY="-2270">
        <dgm:presLayoutVars>
          <dgm:chMax val="1"/>
          <dgm:bulletEnabled val="1"/>
        </dgm:presLayoutVars>
      </dgm:prSet>
      <dgm:spPr/>
    </dgm:pt>
  </dgm:ptLst>
  <dgm:cxnLst>
    <dgm:cxn modelId="{C34F1C34-812D-4101-81F5-0D2BB0EDE980}" srcId="{2FDF585E-47B5-4202-989D-0CE2FAB13E53}" destId="{385549D0-7509-4F42-AC8F-8C6075B059CE}" srcOrd="0" destOrd="0" parTransId="{8CE398EB-15C3-4F5C-AE60-344E69AB7148}" sibTransId="{A18EA208-EE58-4747-9A68-9DFF7E79C1DF}"/>
    <dgm:cxn modelId="{976EE389-2C74-4D99-B317-ABB7680A8644}" type="presOf" srcId="{2FDF585E-47B5-4202-989D-0CE2FAB13E53}" destId="{8E044FC9-C3D0-4C24-BC09-7553818CDD6D}" srcOrd="0" destOrd="0" presId="urn:microsoft.com/office/officeart/2005/8/layout/vList5"/>
    <dgm:cxn modelId="{679DF5C5-3341-4C24-A6DB-D1C13EE0F03F}" type="presOf" srcId="{385549D0-7509-4F42-AC8F-8C6075B059CE}" destId="{9801042C-8520-4009-9F23-A27C3901162A}" srcOrd="0" destOrd="0" presId="urn:microsoft.com/office/officeart/2005/8/layout/vList5"/>
    <dgm:cxn modelId="{BA036D0D-8367-4F6F-BDFB-175D86C1FC17}" type="presParOf" srcId="{8E044FC9-C3D0-4C24-BC09-7553818CDD6D}" destId="{E0B86CAA-CF8C-4623-8C77-20786F62F57B}" srcOrd="0" destOrd="0" presId="urn:microsoft.com/office/officeart/2005/8/layout/vList5"/>
    <dgm:cxn modelId="{ADCB2147-C1DA-498D-B10A-9CB4C0653E7F}" type="presParOf" srcId="{E0B86CAA-CF8C-4623-8C77-20786F62F57B}" destId="{9801042C-8520-4009-9F23-A27C3901162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EE1F25C-1E10-42F5-B8DA-650482FF5A3E}" type="doc">
      <dgm:prSet loTypeId="urn:microsoft.com/office/officeart/2005/8/layout/hList1" loCatId="list" qsTypeId="urn:microsoft.com/office/officeart/2005/8/quickstyle/3d2" qsCatId="3D" csTypeId="urn:microsoft.com/office/officeart/2005/8/colors/accent5_4" csCatId="accent5" phldr="1"/>
      <dgm:spPr/>
      <dgm:t>
        <a:bodyPr/>
        <a:lstStyle/>
        <a:p>
          <a:endParaRPr lang="el-GR"/>
        </a:p>
      </dgm:t>
    </dgm:pt>
    <dgm:pt modelId="{F7342857-1428-44B2-8708-D31E3C40DE29}">
      <dgm:prSet custT="1"/>
      <dgm:spPr/>
      <dgm:t>
        <a:bodyPr/>
        <a:lstStyle/>
        <a:p>
          <a:pPr rtl="0"/>
          <a:r>
            <a:rPr lang="el-GR" sz="2800" dirty="0">
              <a:latin typeface="Calibri" panose="020F0502020204030204" pitchFamily="34" charset="0"/>
              <a:cs typeface="Calibri" panose="020F0502020204030204" pitchFamily="34" charset="0"/>
            </a:rPr>
            <a:t>Κοινό σημείο και για τις δύο είναι η απουσία του αγαπημένου προσώπου που του φροντίζει.</a:t>
          </a:r>
        </a:p>
      </dgm:t>
    </dgm:pt>
    <dgm:pt modelId="{3B9DB099-F184-4C92-9ADD-48CD819D1BAD}" type="parTrans" cxnId="{3469CB2B-5E7D-48A5-9162-19AAFA4B9BE9}">
      <dgm:prSet/>
      <dgm:spPr/>
      <dgm:t>
        <a:bodyPr/>
        <a:lstStyle/>
        <a:p>
          <a:endParaRPr lang="el-GR"/>
        </a:p>
      </dgm:t>
    </dgm:pt>
    <dgm:pt modelId="{7D4160FE-C876-4D71-A08F-24693D3F954E}" type="sibTrans" cxnId="{3469CB2B-5E7D-48A5-9162-19AAFA4B9BE9}">
      <dgm:prSet/>
      <dgm:spPr/>
      <dgm:t>
        <a:bodyPr/>
        <a:lstStyle/>
        <a:p>
          <a:endParaRPr lang="el-GR"/>
        </a:p>
      </dgm:t>
    </dgm:pt>
    <dgm:pt modelId="{91F47801-9635-4613-A565-8136B791002C}">
      <dgm:prSet custT="1"/>
      <dgm:spPr/>
      <dgm:t>
        <a:bodyPr/>
        <a:lstStyle/>
        <a:p>
          <a:pPr rtl="0"/>
          <a:r>
            <a:rPr lang="el-GR" sz="2400" dirty="0">
              <a:latin typeface="Calibri" panose="020F0502020204030204" pitchFamily="34" charset="0"/>
              <a:cs typeface="Calibri" panose="020F0502020204030204" pitchFamily="34" charset="0"/>
            </a:rPr>
            <a:t>Το παιδί φαίνεται να φέρει ελάχιστη προδιάθεση για άγχος ενώπιον της πραγματικότητας.</a:t>
          </a:r>
          <a:br>
            <a:rPr lang="el-GR" sz="2400" dirty="0">
              <a:latin typeface="Calibri" panose="020F0502020204030204" pitchFamily="34" charset="0"/>
              <a:cs typeface="Calibri" panose="020F0502020204030204" pitchFamily="34" charset="0"/>
            </a:rPr>
          </a:br>
          <a:endParaRPr lang="el-GR" sz="2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055E851-1B5C-4A20-A9E8-D7645AF44263}" type="parTrans" cxnId="{B201A634-9831-44C4-9265-B26F2664E96B}">
      <dgm:prSet/>
      <dgm:spPr/>
      <dgm:t>
        <a:bodyPr/>
        <a:lstStyle/>
        <a:p>
          <a:endParaRPr lang="el-GR"/>
        </a:p>
      </dgm:t>
    </dgm:pt>
    <dgm:pt modelId="{555D9F3B-9F1E-46DA-BE4C-9E928F15CA0E}" type="sibTrans" cxnId="{B201A634-9831-44C4-9265-B26F2664E96B}">
      <dgm:prSet/>
      <dgm:spPr/>
      <dgm:t>
        <a:bodyPr/>
        <a:lstStyle/>
        <a:p>
          <a:endParaRPr lang="el-GR"/>
        </a:p>
      </dgm:t>
    </dgm:pt>
    <dgm:pt modelId="{AABE47C5-B30F-4578-B796-CFE1A3AC0DD5}">
      <dgm:prSet custT="1"/>
      <dgm:spPr/>
      <dgm:t>
        <a:bodyPr/>
        <a:lstStyle/>
        <a:p>
          <a:pPr rtl="0"/>
          <a:r>
            <a:rPr lang="el-GR" sz="2400" dirty="0">
              <a:latin typeface="Calibri" panose="020F0502020204030204" pitchFamily="34" charset="0"/>
              <a:cs typeface="Calibri" panose="020F0502020204030204" pitchFamily="34" charset="0"/>
            </a:rPr>
            <a:t>Σε όλες τις καταστάσεις που μπορούν αργότερα να γίνουν προδιαθέσεις για φοβίες, το παιδί δεν εμφανίζει κανένα άγχος και μάλιστα όσο μεγαλύτερη είναι η άγνοια του, τόσο λιγότερο είναι το άγχος του.</a:t>
          </a:r>
          <a:br>
            <a:rPr lang="el-GR" sz="2400" dirty="0">
              <a:latin typeface="Calibri" panose="020F0502020204030204" pitchFamily="34" charset="0"/>
              <a:cs typeface="Calibri" panose="020F0502020204030204" pitchFamily="34" charset="0"/>
            </a:rPr>
          </a:br>
          <a:endParaRPr lang="el-GR" sz="2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F8ACD57-9E7A-429B-AE35-AA6C837E521A}" type="parTrans" cxnId="{A86549DD-B3D7-415E-8A21-7E13EC302131}">
      <dgm:prSet/>
      <dgm:spPr/>
      <dgm:t>
        <a:bodyPr/>
        <a:lstStyle/>
        <a:p>
          <a:endParaRPr lang="el-GR"/>
        </a:p>
      </dgm:t>
    </dgm:pt>
    <dgm:pt modelId="{97DCA7BB-E45F-46C7-90D2-D78C377D2450}" type="sibTrans" cxnId="{A86549DD-B3D7-415E-8A21-7E13EC302131}">
      <dgm:prSet/>
      <dgm:spPr/>
      <dgm:t>
        <a:bodyPr/>
        <a:lstStyle/>
        <a:p>
          <a:endParaRPr lang="el-GR"/>
        </a:p>
      </dgm:t>
    </dgm:pt>
    <dgm:pt modelId="{94E5CFE0-4D55-4BB6-B1DF-245080C58E9D}">
      <dgm:prSet custT="1"/>
      <dgm:spPr/>
      <dgm:t>
        <a:bodyPr/>
        <a:lstStyle/>
        <a:p>
          <a:pPr rtl="0"/>
          <a:r>
            <a:rPr lang="el-GR" sz="2400" dirty="0">
              <a:latin typeface="Calibri" panose="020F0502020204030204" pitchFamily="34" charset="0"/>
              <a:cs typeface="Calibri" panose="020F0502020204030204" pitchFamily="34" charset="0"/>
            </a:rPr>
            <a:t>Αυτό γίνεται επειδή το παιδί υπερεκτιμά τις δυνάμεις του και δεν γνωρίζει τους κινδύνους.</a:t>
          </a:r>
        </a:p>
      </dgm:t>
    </dgm:pt>
    <dgm:pt modelId="{CF071D67-3394-4F6F-ACD3-ABACC24255FE}" type="parTrans" cxnId="{679BE131-AD5A-4F11-89A7-0EFD3790D852}">
      <dgm:prSet/>
      <dgm:spPr/>
      <dgm:t>
        <a:bodyPr/>
        <a:lstStyle/>
        <a:p>
          <a:endParaRPr lang="el-GR"/>
        </a:p>
      </dgm:t>
    </dgm:pt>
    <dgm:pt modelId="{92D7B1AD-1AA8-4E24-B397-D73898F410A3}" type="sibTrans" cxnId="{679BE131-AD5A-4F11-89A7-0EFD3790D852}">
      <dgm:prSet/>
      <dgm:spPr/>
      <dgm:t>
        <a:bodyPr/>
        <a:lstStyle/>
        <a:p>
          <a:endParaRPr lang="el-GR"/>
        </a:p>
      </dgm:t>
    </dgm:pt>
    <dgm:pt modelId="{4370BBE3-526C-4A27-8E8B-68723D598D09}" type="pres">
      <dgm:prSet presAssocID="{AEE1F25C-1E10-42F5-B8DA-650482FF5A3E}" presName="Name0" presStyleCnt="0">
        <dgm:presLayoutVars>
          <dgm:dir/>
          <dgm:animLvl val="lvl"/>
          <dgm:resizeHandles val="exact"/>
        </dgm:presLayoutVars>
      </dgm:prSet>
      <dgm:spPr/>
    </dgm:pt>
    <dgm:pt modelId="{661D94FD-A79C-40FA-BA21-ED065BD324B3}" type="pres">
      <dgm:prSet presAssocID="{F7342857-1428-44B2-8708-D31E3C40DE29}" presName="composite" presStyleCnt="0"/>
      <dgm:spPr/>
    </dgm:pt>
    <dgm:pt modelId="{A1551DAB-2E05-413A-A6BB-1A684E318856}" type="pres">
      <dgm:prSet presAssocID="{F7342857-1428-44B2-8708-D31E3C40DE29}" presName="parTx" presStyleLbl="alignNode1" presStyleIdx="0" presStyleCnt="1" custScaleY="95819">
        <dgm:presLayoutVars>
          <dgm:chMax val="0"/>
          <dgm:chPref val="0"/>
          <dgm:bulletEnabled val="1"/>
        </dgm:presLayoutVars>
      </dgm:prSet>
      <dgm:spPr/>
    </dgm:pt>
    <dgm:pt modelId="{DCE2A610-8F0F-476E-BEA4-5394B8BA2FB4}" type="pres">
      <dgm:prSet presAssocID="{F7342857-1428-44B2-8708-D31E3C40DE29}" presName="desTx" presStyleLbl="alignAccFollowNode1" presStyleIdx="0" presStyleCnt="1">
        <dgm:presLayoutVars>
          <dgm:bulletEnabled val="1"/>
        </dgm:presLayoutVars>
      </dgm:prSet>
      <dgm:spPr/>
    </dgm:pt>
  </dgm:ptLst>
  <dgm:cxnLst>
    <dgm:cxn modelId="{702E1700-289A-472E-8DE9-F4574E6453A1}" type="presOf" srcId="{F7342857-1428-44B2-8708-D31E3C40DE29}" destId="{A1551DAB-2E05-413A-A6BB-1A684E318856}" srcOrd="0" destOrd="0" presId="urn:microsoft.com/office/officeart/2005/8/layout/hList1"/>
    <dgm:cxn modelId="{91591615-3050-4CE2-B9C2-8989F5877471}" type="presOf" srcId="{AABE47C5-B30F-4578-B796-CFE1A3AC0DD5}" destId="{DCE2A610-8F0F-476E-BEA4-5394B8BA2FB4}" srcOrd="0" destOrd="1" presId="urn:microsoft.com/office/officeart/2005/8/layout/hList1"/>
    <dgm:cxn modelId="{3469CB2B-5E7D-48A5-9162-19AAFA4B9BE9}" srcId="{AEE1F25C-1E10-42F5-B8DA-650482FF5A3E}" destId="{F7342857-1428-44B2-8708-D31E3C40DE29}" srcOrd="0" destOrd="0" parTransId="{3B9DB099-F184-4C92-9ADD-48CD819D1BAD}" sibTransId="{7D4160FE-C876-4D71-A08F-24693D3F954E}"/>
    <dgm:cxn modelId="{679BE131-AD5A-4F11-89A7-0EFD3790D852}" srcId="{F7342857-1428-44B2-8708-D31E3C40DE29}" destId="{94E5CFE0-4D55-4BB6-B1DF-245080C58E9D}" srcOrd="2" destOrd="0" parTransId="{CF071D67-3394-4F6F-ACD3-ABACC24255FE}" sibTransId="{92D7B1AD-1AA8-4E24-B397-D73898F410A3}"/>
    <dgm:cxn modelId="{B201A634-9831-44C4-9265-B26F2664E96B}" srcId="{F7342857-1428-44B2-8708-D31E3C40DE29}" destId="{91F47801-9635-4613-A565-8136B791002C}" srcOrd="0" destOrd="0" parTransId="{E055E851-1B5C-4A20-A9E8-D7645AF44263}" sibTransId="{555D9F3B-9F1E-46DA-BE4C-9E928F15CA0E}"/>
    <dgm:cxn modelId="{831DE65A-4473-4CE3-8294-C12143E9B9FC}" type="presOf" srcId="{AEE1F25C-1E10-42F5-B8DA-650482FF5A3E}" destId="{4370BBE3-526C-4A27-8E8B-68723D598D09}" srcOrd="0" destOrd="0" presId="urn:microsoft.com/office/officeart/2005/8/layout/hList1"/>
    <dgm:cxn modelId="{FF1ABD7F-EEF0-4231-933D-0A3DD34665B1}" type="presOf" srcId="{91F47801-9635-4613-A565-8136B791002C}" destId="{DCE2A610-8F0F-476E-BEA4-5394B8BA2FB4}" srcOrd="0" destOrd="0" presId="urn:microsoft.com/office/officeart/2005/8/layout/hList1"/>
    <dgm:cxn modelId="{F9F911A2-CFDF-4A2E-ACC9-2695F9AFD7B7}" type="presOf" srcId="{94E5CFE0-4D55-4BB6-B1DF-245080C58E9D}" destId="{DCE2A610-8F0F-476E-BEA4-5394B8BA2FB4}" srcOrd="0" destOrd="2" presId="urn:microsoft.com/office/officeart/2005/8/layout/hList1"/>
    <dgm:cxn modelId="{A86549DD-B3D7-415E-8A21-7E13EC302131}" srcId="{F7342857-1428-44B2-8708-D31E3C40DE29}" destId="{AABE47C5-B30F-4578-B796-CFE1A3AC0DD5}" srcOrd="1" destOrd="0" parTransId="{DF8ACD57-9E7A-429B-AE35-AA6C837E521A}" sibTransId="{97DCA7BB-E45F-46C7-90D2-D78C377D2450}"/>
    <dgm:cxn modelId="{AFEE4FFD-3863-47B7-A700-87CD99BE4F62}" type="presParOf" srcId="{4370BBE3-526C-4A27-8E8B-68723D598D09}" destId="{661D94FD-A79C-40FA-BA21-ED065BD324B3}" srcOrd="0" destOrd="0" presId="urn:microsoft.com/office/officeart/2005/8/layout/hList1"/>
    <dgm:cxn modelId="{4EE747F1-40C7-486F-9DC5-F52D49B48B8E}" type="presParOf" srcId="{661D94FD-A79C-40FA-BA21-ED065BD324B3}" destId="{A1551DAB-2E05-413A-A6BB-1A684E318856}" srcOrd="0" destOrd="0" presId="urn:microsoft.com/office/officeart/2005/8/layout/hList1"/>
    <dgm:cxn modelId="{B7968421-B1A3-456B-B047-CA0275BC3C92}" type="presParOf" srcId="{661D94FD-A79C-40FA-BA21-ED065BD324B3}" destId="{DCE2A610-8F0F-476E-BEA4-5394B8BA2FB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D97107C-0FDF-4F22-8112-6F5EF77FD834}" type="doc">
      <dgm:prSet loTypeId="urn:microsoft.com/office/officeart/2005/8/layout/hProcess3" loCatId="process" qsTypeId="urn:microsoft.com/office/officeart/2005/8/quickstyle/3d4" qsCatId="3D" csTypeId="urn:microsoft.com/office/officeart/2005/8/colors/accent2_5" csCatId="accent2" phldr="1"/>
      <dgm:spPr/>
    </dgm:pt>
    <dgm:pt modelId="{D82232C3-6D68-4379-8DD7-643EE68EC447}">
      <dgm:prSet phldrT="[Κείμενο]" custT="1"/>
      <dgm:spPr/>
      <dgm:t>
        <a:bodyPr/>
        <a:lstStyle/>
        <a:p>
          <a:r>
            <a:rPr lang="el-GR" sz="2400" dirty="0"/>
            <a:t>Ο ενήλικας έχει μάθει αν κρατά την λίμπιντο μετέωρη ή να χρησιμοποιεί αλλού.</a:t>
          </a:r>
        </a:p>
      </dgm:t>
    </dgm:pt>
    <dgm:pt modelId="{1701935D-CAA9-4D14-BF1C-24B9E14C8788}" type="parTrans" cxnId="{89ECCF4B-E5A1-45D6-B657-6DB369BABE8F}">
      <dgm:prSet/>
      <dgm:spPr/>
      <dgm:t>
        <a:bodyPr/>
        <a:lstStyle/>
        <a:p>
          <a:endParaRPr lang="el-GR"/>
        </a:p>
      </dgm:t>
    </dgm:pt>
    <dgm:pt modelId="{3CBD9F97-FF3F-4F51-9CAC-DF97DEB1094A}" type="sibTrans" cxnId="{89ECCF4B-E5A1-45D6-B657-6DB369BABE8F}">
      <dgm:prSet/>
      <dgm:spPr/>
      <dgm:t>
        <a:bodyPr/>
        <a:lstStyle/>
        <a:p>
          <a:endParaRPr lang="el-GR"/>
        </a:p>
      </dgm:t>
    </dgm:pt>
    <dgm:pt modelId="{118E2F4F-6DA7-4202-8A66-AC1476BA85E1}">
      <dgm:prSet phldrT="[Κείμενο]"/>
      <dgm:spPr/>
      <dgm:t>
        <a:bodyPr/>
        <a:lstStyle/>
        <a:p>
          <a:r>
            <a:rPr lang="el-GR" dirty="0"/>
            <a:t>Όταν η λίμπιντο ανήκει σε κάποιο ψυχικό αίσθημα που έχει βιώσει την απώθηση,</a:t>
          </a:r>
        </a:p>
      </dgm:t>
    </dgm:pt>
    <dgm:pt modelId="{154A4434-A5A3-4BF7-9689-58525E0EE98D}" type="parTrans" cxnId="{4D0F249A-3F29-4313-9AFC-81F978D88D21}">
      <dgm:prSet/>
      <dgm:spPr/>
      <dgm:t>
        <a:bodyPr/>
        <a:lstStyle/>
        <a:p>
          <a:endParaRPr lang="el-GR"/>
        </a:p>
      </dgm:t>
    </dgm:pt>
    <dgm:pt modelId="{7C9C7645-6A36-49E6-AA59-C412745D4C16}" type="sibTrans" cxnId="{4D0F249A-3F29-4313-9AFC-81F978D88D21}">
      <dgm:prSet/>
      <dgm:spPr/>
      <dgm:t>
        <a:bodyPr/>
        <a:lstStyle/>
        <a:p>
          <a:endParaRPr lang="el-GR"/>
        </a:p>
      </dgm:t>
    </dgm:pt>
    <dgm:pt modelId="{423A1DCC-44F5-4198-8DBF-6DEBCD8A5092}">
      <dgm:prSet phldrT="[Κείμενο]" custT="1"/>
      <dgm:spPr/>
      <dgm:t>
        <a:bodyPr/>
        <a:lstStyle/>
        <a:p>
          <a:r>
            <a:rPr lang="el-GR" sz="2400" dirty="0"/>
            <a:t>Τότε καθιερώνονται συνθήκες που μοιάζουν με αυτές που ισχύουν για το παιδί.</a:t>
          </a:r>
        </a:p>
      </dgm:t>
    </dgm:pt>
    <dgm:pt modelId="{6902D9BA-5638-4634-AB36-58977F941B1E}" type="parTrans" cxnId="{68B8A761-AE4D-4E8E-8461-66E027A8BFDD}">
      <dgm:prSet/>
      <dgm:spPr/>
      <dgm:t>
        <a:bodyPr/>
        <a:lstStyle/>
        <a:p>
          <a:endParaRPr lang="el-GR"/>
        </a:p>
      </dgm:t>
    </dgm:pt>
    <dgm:pt modelId="{C967268E-7F5D-4687-B6A9-3DC77C3BD818}" type="sibTrans" cxnId="{68B8A761-AE4D-4E8E-8461-66E027A8BFDD}">
      <dgm:prSet/>
      <dgm:spPr/>
      <dgm:t>
        <a:bodyPr/>
        <a:lstStyle/>
        <a:p>
          <a:endParaRPr lang="el-GR"/>
        </a:p>
      </dgm:t>
    </dgm:pt>
    <dgm:pt modelId="{7C7E6FD7-C99B-404B-A5E4-D537FB93A621}" type="pres">
      <dgm:prSet presAssocID="{0D97107C-0FDF-4F22-8112-6F5EF77FD834}" presName="Name0" presStyleCnt="0">
        <dgm:presLayoutVars>
          <dgm:dir/>
          <dgm:animLvl val="lvl"/>
          <dgm:resizeHandles val="exact"/>
        </dgm:presLayoutVars>
      </dgm:prSet>
      <dgm:spPr/>
    </dgm:pt>
    <dgm:pt modelId="{4AB232ED-6262-47D7-811C-BCF58E3104EB}" type="pres">
      <dgm:prSet presAssocID="{0D97107C-0FDF-4F22-8112-6F5EF77FD834}" presName="dummy" presStyleCnt="0"/>
      <dgm:spPr/>
    </dgm:pt>
    <dgm:pt modelId="{8F5D2553-A385-4B2D-8A17-38FB2BDEF6C7}" type="pres">
      <dgm:prSet presAssocID="{0D97107C-0FDF-4F22-8112-6F5EF77FD834}" presName="linH" presStyleCnt="0"/>
      <dgm:spPr/>
    </dgm:pt>
    <dgm:pt modelId="{C3CC1579-4912-4F9B-8C37-9AC0DB6918A7}" type="pres">
      <dgm:prSet presAssocID="{0D97107C-0FDF-4F22-8112-6F5EF77FD834}" presName="padding1" presStyleCnt="0"/>
      <dgm:spPr/>
    </dgm:pt>
    <dgm:pt modelId="{9824440C-EE1F-4AA0-ABF8-D3AE68C052D1}" type="pres">
      <dgm:prSet presAssocID="{D82232C3-6D68-4379-8DD7-643EE68EC447}" presName="linV" presStyleCnt="0"/>
      <dgm:spPr/>
    </dgm:pt>
    <dgm:pt modelId="{CFABC503-80D4-4624-99B5-BCBF2C176B2C}" type="pres">
      <dgm:prSet presAssocID="{D82232C3-6D68-4379-8DD7-643EE68EC447}" presName="spVertical1" presStyleCnt="0"/>
      <dgm:spPr/>
    </dgm:pt>
    <dgm:pt modelId="{2F8A64DB-3321-4A94-8B15-5A03C2E5980A}" type="pres">
      <dgm:prSet presAssocID="{D82232C3-6D68-4379-8DD7-643EE68EC447}" presName="parTx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2FF57316-2799-4308-AC77-0342421AB4A5}" type="pres">
      <dgm:prSet presAssocID="{D82232C3-6D68-4379-8DD7-643EE68EC447}" presName="spVertical2" presStyleCnt="0"/>
      <dgm:spPr/>
    </dgm:pt>
    <dgm:pt modelId="{3E3037F0-0EFD-4F04-A302-30C943B80B1A}" type="pres">
      <dgm:prSet presAssocID="{D82232C3-6D68-4379-8DD7-643EE68EC447}" presName="spVertical3" presStyleCnt="0"/>
      <dgm:spPr/>
    </dgm:pt>
    <dgm:pt modelId="{D2FF2D30-8567-4242-9065-F6D000D28A1A}" type="pres">
      <dgm:prSet presAssocID="{3CBD9F97-FF3F-4F51-9CAC-DF97DEB1094A}" presName="space" presStyleCnt="0"/>
      <dgm:spPr/>
    </dgm:pt>
    <dgm:pt modelId="{65B60E05-D5CD-4087-A495-4F76A09F1E5F}" type="pres">
      <dgm:prSet presAssocID="{118E2F4F-6DA7-4202-8A66-AC1476BA85E1}" presName="linV" presStyleCnt="0"/>
      <dgm:spPr/>
    </dgm:pt>
    <dgm:pt modelId="{65180656-5DCE-4C82-A413-11EFD4BFA35D}" type="pres">
      <dgm:prSet presAssocID="{118E2F4F-6DA7-4202-8A66-AC1476BA85E1}" presName="spVertical1" presStyleCnt="0"/>
      <dgm:spPr/>
    </dgm:pt>
    <dgm:pt modelId="{A41694A6-C254-47D5-8FBC-4B10FAF765B3}" type="pres">
      <dgm:prSet presAssocID="{118E2F4F-6DA7-4202-8A66-AC1476BA85E1}" presName="parTx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A882A3CF-5F26-4A14-BF76-05CF16035E62}" type="pres">
      <dgm:prSet presAssocID="{118E2F4F-6DA7-4202-8A66-AC1476BA85E1}" presName="spVertical2" presStyleCnt="0"/>
      <dgm:spPr/>
    </dgm:pt>
    <dgm:pt modelId="{64A1422E-DDEF-4060-BD91-A9738E4AA9F5}" type="pres">
      <dgm:prSet presAssocID="{118E2F4F-6DA7-4202-8A66-AC1476BA85E1}" presName="spVertical3" presStyleCnt="0"/>
      <dgm:spPr/>
    </dgm:pt>
    <dgm:pt modelId="{A2749087-3E01-495A-9126-7EBC705A510D}" type="pres">
      <dgm:prSet presAssocID="{7C9C7645-6A36-49E6-AA59-C412745D4C16}" presName="space" presStyleCnt="0"/>
      <dgm:spPr/>
    </dgm:pt>
    <dgm:pt modelId="{B9CCFBC8-2B17-42C6-B39E-50479CC18497}" type="pres">
      <dgm:prSet presAssocID="{423A1DCC-44F5-4198-8DBF-6DEBCD8A5092}" presName="linV" presStyleCnt="0"/>
      <dgm:spPr/>
    </dgm:pt>
    <dgm:pt modelId="{6A84DEB7-00C2-49D6-B0F0-2A107170850A}" type="pres">
      <dgm:prSet presAssocID="{423A1DCC-44F5-4198-8DBF-6DEBCD8A5092}" presName="spVertical1" presStyleCnt="0"/>
      <dgm:spPr/>
    </dgm:pt>
    <dgm:pt modelId="{E60CF8CF-9476-4B91-AD24-9E80F412ECFF}" type="pres">
      <dgm:prSet presAssocID="{423A1DCC-44F5-4198-8DBF-6DEBCD8A5092}" presName="parTx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177267AC-180D-4FA3-AA5A-020E9962020E}" type="pres">
      <dgm:prSet presAssocID="{423A1DCC-44F5-4198-8DBF-6DEBCD8A5092}" presName="spVertical2" presStyleCnt="0"/>
      <dgm:spPr/>
    </dgm:pt>
    <dgm:pt modelId="{793D1402-D692-41C2-85DB-9DA883687DC4}" type="pres">
      <dgm:prSet presAssocID="{423A1DCC-44F5-4198-8DBF-6DEBCD8A5092}" presName="spVertical3" presStyleCnt="0"/>
      <dgm:spPr/>
    </dgm:pt>
    <dgm:pt modelId="{11F04B76-4E42-4F72-A8D7-51CA5E333398}" type="pres">
      <dgm:prSet presAssocID="{0D97107C-0FDF-4F22-8112-6F5EF77FD834}" presName="padding2" presStyleCnt="0"/>
      <dgm:spPr/>
    </dgm:pt>
    <dgm:pt modelId="{414CCC1F-B14D-48EA-B804-6596310AE377}" type="pres">
      <dgm:prSet presAssocID="{0D97107C-0FDF-4F22-8112-6F5EF77FD834}" presName="negArrow" presStyleCnt="0"/>
      <dgm:spPr/>
    </dgm:pt>
    <dgm:pt modelId="{CE2B9623-DF50-43D3-B2AF-68D449BB2675}" type="pres">
      <dgm:prSet presAssocID="{0D97107C-0FDF-4F22-8112-6F5EF77FD834}" presName="backgroundArrow" presStyleLbl="node1" presStyleIdx="0" presStyleCnt="1"/>
      <dgm:spPr/>
    </dgm:pt>
  </dgm:ptLst>
  <dgm:cxnLst>
    <dgm:cxn modelId="{68B8A761-AE4D-4E8E-8461-66E027A8BFDD}" srcId="{0D97107C-0FDF-4F22-8112-6F5EF77FD834}" destId="{423A1DCC-44F5-4198-8DBF-6DEBCD8A5092}" srcOrd="2" destOrd="0" parTransId="{6902D9BA-5638-4634-AB36-58977F941B1E}" sibTransId="{C967268E-7F5D-4687-B6A9-3DC77C3BD818}"/>
    <dgm:cxn modelId="{89ECCF4B-E5A1-45D6-B657-6DB369BABE8F}" srcId="{0D97107C-0FDF-4F22-8112-6F5EF77FD834}" destId="{D82232C3-6D68-4379-8DD7-643EE68EC447}" srcOrd="0" destOrd="0" parTransId="{1701935D-CAA9-4D14-BF1C-24B9E14C8788}" sibTransId="{3CBD9F97-FF3F-4F51-9CAC-DF97DEB1094A}"/>
    <dgm:cxn modelId="{BB722471-29EC-41CD-8DCA-6A1C8174832D}" type="presOf" srcId="{118E2F4F-6DA7-4202-8A66-AC1476BA85E1}" destId="{A41694A6-C254-47D5-8FBC-4B10FAF765B3}" srcOrd="0" destOrd="0" presId="urn:microsoft.com/office/officeart/2005/8/layout/hProcess3"/>
    <dgm:cxn modelId="{4D0F249A-3F29-4313-9AFC-81F978D88D21}" srcId="{0D97107C-0FDF-4F22-8112-6F5EF77FD834}" destId="{118E2F4F-6DA7-4202-8A66-AC1476BA85E1}" srcOrd="1" destOrd="0" parTransId="{154A4434-A5A3-4BF7-9689-58525E0EE98D}" sibTransId="{7C9C7645-6A36-49E6-AA59-C412745D4C16}"/>
    <dgm:cxn modelId="{75F6D2A1-3CF9-497F-8B2C-331494B3A7E8}" type="presOf" srcId="{D82232C3-6D68-4379-8DD7-643EE68EC447}" destId="{2F8A64DB-3321-4A94-8B15-5A03C2E5980A}" srcOrd="0" destOrd="0" presId="urn:microsoft.com/office/officeart/2005/8/layout/hProcess3"/>
    <dgm:cxn modelId="{3AAE07E8-B547-4B92-9948-A436E593A495}" type="presOf" srcId="{0D97107C-0FDF-4F22-8112-6F5EF77FD834}" destId="{7C7E6FD7-C99B-404B-A5E4-D537FB93A621}" srcOrd="0" destOrd="0" presId="urn:microsoft.com/office/officeart/2005/8/layout/hProcess3"/>
    <dgm:cxn modelId="{B3A68EE8-FB02-4CAF-8671-46CFF84AFE3B}" type="presOf" srcId="{423A1DCC-44F5-4198-8DBF-6DEBCD8A5092}" destId="{E60CF8CF-9476-4B91-AD24-9E80F412ECFF}" srcOrd="0" destOrd="0" presId="urn:microsoft.com/office/officeart/2005/8/layout/hProcess3"/>
    <dgm:cxn modelId="{5ADA6714-90CD-48F7-8E21-29C91F62F872}" type="presParOf" srcId="{7C7E6FD7-C99B-404B-A5E4-D537FB93A621}" destId="{4AB232ED-6262-47D7-811C-BCF58E3104EB}" srcOrd="0" destOrd="0" presId="urn:microsoft.com/office/officeart/2005/8/layout/hProcess3"/>
    <dgm:cxn modelId="{B1CB4BD3-79CC-408C-A93C-77A18FD7DFFC}" type="presParOf" srcId="{7C7E6FD7-C99B-404B-A5E4-D537FB93A621}" destId="{8F5D2553-A385-4B2D-8A17-38FB2BDEF6C7}" srcOrd="1" destOrd="0" presId="urn:microsoft.com/office/officeart/2005/8/layout/hProcess3"/>
    <dgm:cxn modelId="{DCA95097-004D-4950-BB33-5203F9002E24}" type="presParOf" srcId="{8F5D2553-A385-4B2D-8A17-38FB2BDEF6C7}" destId="{C3CC1579-4912-4F9B-8C37-9AC0DB6918A7}" srcOrd="0" destOrd="0" presId="urn:microsoft.com/office/officeart/2005/8/layout/hProcess3"/>
    <dgm:cxn modelId="{90C244E1-5A91-4FEB-B25C-307FF612932A}" type="presParOf" srcId="{8F5D2553-A385-4B2D-8A17-38FB2BDEF6C7}" destId="{9824440C-EE1F-4AA0-ABF8-D3AE68C052D1}" srcOrd="1" destOrd="0" presId="urn:microsoft.com/office/officeart/2005/8/layout/hProcess3"/>
    <dgm:cxn modelId="{40A8B0F2-8EFE-4456-8C10-FEF3F98E9C84}" type="presParOf" srcId="{9824440C-EE1F-4AA0-ABF8-D3AE68C052D1}" destId="{CFABC503-80D4-4624-99B5-BCBF2C176B2C}" srcOrd="0" destOrd="0" presId="urn:microsoft.com/office/officeart/2005/8/layout/hProcess3"/>
    <dgm:cxn modelId="{BAA0FA9A-199E-4589-8874-28F423CCBF71}" type="presParOf" srcId="{9824440C-EE1F-4AA0-ABF8-D3AE68C052D1}" destId="{2F8A64DB-3321-4A94-8B15-5A03C2E5980A}" srcOrd="1" destOrd="0" presId="urn:microsoft.com/office/officeart/2005/8/layout/hProcess3"/>
    <dgm:cxn modelId="{F3101B3C-1492-4807-A0AB-7B83D3FCB65B}" type="presParOf" srcId="{9824440C-EE1F-4AA0-ABF8-D3AE68C052D1}" destId="{2FF57316-2799-4308-AC77-0342421AB4A5}" srcOrd="2" destOrd="0" presId="urn:microsoft.com/office/officeart/2005/8/layout/hProcess3"/>
    <dgm:cxn modelId="{CEC71C39-DC3E-4760-AF8F-A2C8937A6A02}" type="presParOf" srcId="{9824440C-EE1F-4AA0-ABF8-D3AE68C052D1}" destId="{3E3037F0-0EFD-4F04-A302-30C943B80B1A}" srcOrd="3" destOrd="0" presId="urn:microsoft.com/office/officeart/2005/8/layout/hProcess3"/>
    <dgm:cxn modelId="{0D947F8C-1FE9-418F-869A-7EADA677F0FA}" type="presParOf" srcId="{8F5D2553-A385-4B2D-8A17-38FB2BDEF6C7}" destId="{D2FF2D30-8567-4242-9065-F6D000D28A1A}" srcOrd="2" destOrd="0" presId="urn:microsoft.com/office/officeart/2005/8/layout/hProcess3"/>
    <dgm:cxn modelId="{CF1F4944-9EBF-46CA-AC29-89616CD41C55}" type="presParOf" srcId="{8F5D2553-A385-4B2D-8A17-38FB2BDEF6C7}" destId="{65B60E05-D5CD-4087-A495-4F76A09F1E5F}" srcOrd="3" destOrd="0" presId="urn:microsoft.com/office/officeart/2005/8/layout/hProcess3"/>
    <dgm:cxn modelId="{294CAAAB-BD3B-41AB-9E7B-4A150BEA7447}" type="presParOf" srcId="{65B60E05-D5CD-4087-A495-4F76A09F1E5F}" destId="{65180656-5DCE-4C82-A413-11EFD4BFA35D}" srcOrd="0" destOrd="0" presId="urn:microsoft.com/office/officeart/2005/8/layout/hProcess3"/>
    <dgm:cxn modelId="{8CE7C54D-34E3-4079-B5CD-35B2BF16DF77}" type="presParOf" srcId="{65B60E05-D5CD-4087-A495-4F76A09F1E5F}" destId="{A41694A6-C254-47D5-8FBC-4B10FAF765B3}" srcOrd="1" destOrd="0" presId="urn:microsoft.com/office/officeart/2005/8/layout/hProcess3"/>
    <dgm:cxn modelId="{36DF8BA2-CEBC-41FF-AF5D-4E5F84CC706B}" type="presParOf" srcId="{65B60E05-D5CD-4087-A495-4F76A09F1E5F}" destId="{A882A3CF-5F26-4A14-BF76-05CF16035E62}" srcOrd="2" destOrd="0" presId="urn:microsoft.com/office/officeart/2005/8/layout/hProcess3"/>
    <dgm:cxn modelId="{5729E5F2-F2B3-4A9D-BB08-FFD6E0C4C2BB}" type="presParOf" srcId="{65B60E05-D5CD-4087-A495-4F76A09F1E5F}" destId="{64A1422E-DDEF-4060-BD91-A9738E4AA9F5}" srcOrd="3" destOrd="0" presId="urn:microsoft.com/office/officeart/2005/8/layout/hProcess3"/>
    <dgm:cxn modelId="{5D8A1B41-0219-4E6A-9295-EFB73DCAAE96}" type="presParOf" srcId="{8F5D2553-A385-4B2D-8A17-38FB2BDEF6C7}" destId="{A2749087-3E01-495A-9126-7EBC705A510D}" srcOrd="4" destOrd="0" presId="urn:microsoft.com/office/officeart/2005/8/layout/hProcess3"/>
    <dgm:cxn modelId="{C6CA63AF-017B-4729-B1E5-AB0C0BEA0F51}" type="presParOf" srcId="{8F5D2553-A385-4B2D-8A17-38FB2BDEF6C7}" destId="{B9CCFBC8-2B17-42C6-B39E-50479CC18497}" srcOrd="5" destOrd="0" presId="urn:microsoft.com/office/officeart/2005/8/layout/hProcess3"/>
    <dgm:cxn modelId="{7E8A1AB6-AD4D-4B1D-BB59-1920D15D62F2}" type="presParOf" srcId="{B9CCFBC8-2B17-42C6-B39E-50479CC18497}" destId="{6A84DEB7-00C2-49D6-B0F0-2A107170850A}" srcOrd="0" destOrd="0" presId="urn:microsoft.com/office/officeart/2005/8/layout/hProcess3"/>
    <dgm:cxn modelId="{224005DA-F4AB-439C-8FBA-C53A1B55DC5A}" type="presParOf" srcId="{B9CCFBC8-2B17-42C6-B39E-50479CC18497}" destId="{E60CF8CF-9476-4B91-AD24-9E80F412ECFF}" srcOrd="1" destOrd="0" presId="urn:microsoft.com/office/officeart/2005/8/layout/hProcess3"/>
    <dgm:cxn modelId="{804A5C9D-094A-4D17-9252-82175A8E2363}" type="presParOf" srcId="{B9CCFBC8-2B17-42C6-B39E-50479CC18497}" destId="{177267AC-180D-4FA3-AA5A-020E9962020E}" srcOrd="2" destOrd="0" presId="urn:microsoft.com/office/officeart/2005/8/layout/hProcess3"/>
    <dgm:cxn modelId="{E921FC50-EF9E-4CE0-9B39-4A4177058A18}" type="presParOf" srcId="{B9CCFBC8-2B17-42C6-B39E-50479CC18497}" destId="{793D1402-D692-41C2-85DB-9DA883687DC4}" srcOrd="3" destOrd="0" presId="urn:microsoft.com/office/officeart/2005/8/layout/hProcess3"/>
    <dgm:cxn modelId="{45EC6DC5-4475-443E-BBFC-9E0A407265ED}" type="presParOf" srcId="{8F5D2553-A385-4B2D-8A17-38FB2BDEF6C7}" destId="{11F04B76-4E42-4F72-A8D7-51CA5E333398}" srcOrd="6" destOrd="0" presId="urn:microsoft.com/office/officeart/2005/8/layout/hProcess3"/>
    <dgm:cxn modelId="{88096BFE-41E7-470E-8FCB-3EF8D5AA85F4}" type="presParOf" srcId="{8F5D2553-A385-4B2D-8A17-38FB2BDEF6C7}" destId="{414CCC1F-B14D-48EA-B804-6596310AE377}" srcOrd="7" destOrd="0" presId="urn:microsoft.com/office/officeart/2005/8/layout/hProcess3"/>
    <dgm:cxn modelId="{C88AB818-E08F-4D77-9B00-9D8C2EA2C0FE}" type="presParOf" srcId="{8F5D2553-A385-4B2D-8A17-38FB2BDEF6C7}" destId="{CE2B9623-DF50-43D3-B2AF-68D449BB2675}" srcOrd="8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B178766-F1FB-4D01-BA98-6222FD7E5860}" type="doc">
      <dgm:prSet loTypeId="urn:microsoft.com/office/officeart/2005/8/layout/vList2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8F266057-E25C-439F-860B-9930FC32B51B}">
      <dgm:prSet phldrT="[Κείμενο]" custT="1"/>
      <dgm:spPr/>
      <dgm:t>
        <a:bodyPr/>
        <a:lstStyle/>
        <a:p>
          <a:r>
            <a:rPr lang="el-GR" sz="2400" dirty="0">
              <a:solidFill>
                <a:schemeClr val="tx1"/>
              </a:solidFill>
            </a:rPr>
            <a:t>Αξίζει να σημειωθεί ότι:</a:t>
          </a:r>
        </a:p>
      </dgm:t>
    </dgm:pt>
    <dgm:pt modelId="{1C6434F3-EA40-41F5-9F1B-6CBB14F9E611}" type="parTrans" cxnId="{3DA2CAEC-CA86-46F7-B2CE-188687F6AC8B}">
      <dgm:prSet/>
      <dgm:spPr/>
      <dgm:t>
        <a:bodyPr/>
        <a:lstStyle/>
        <a:p>
          <a:endParaRPr lang="el-GR"/>
        </a:p>
      </dgm:t>
    </dgm:pt>
    <dgm:pt modelId="{91C3CABC-9A15-497F-B356-6B69C9564B52}" type="sibTrans" cxnId="{3DA2CAEC-CA86-46F7-B2CE-188687F6AC8B}">
      <dgm:prSet/>
      <dgm:spPr/>
      <dgm:t>
        <a:bodyPr/>
        <a:lstStyle/>
        <a:p>
          <a:endParaRPr lang="el-GR" dirty="0"/>
        </a:p>
      </dgm:t>
    </dgm:pt>
    <dgm:pt modelId="{EEA957EB-AAB6-4FD0-A40E-75C2B3908546}" type="pres">
      <dgm:prSet presAssocID="{4B178766-F1FB-4D01-BA98-6222FD7E5860}" presName="linear" presStyleCnt="0">
        <dgm:presLayoutVars>
          <dgm:animLvl val="lvl"/>
          <dgm:resizeHandles val="exact"/>
        </dgm:presLayoutVars>
      </dgm:prSet>
      <dgm:spPr/>
    </dgm:pt>
    <dgm:pt modelId="{FEDD8202-60D3-4B9E-9D96-59C9E727A344}" type="pres">
      <dgm:prSet presAssocID="{8F266057-E25C-439F-860B-9930FC32B51B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2076E47A-4A97-40F6-B918-57BD6F0888EA}" type="presOf" srcId="{4B178766-F1FB-4D01-BA98-6222FD7E5860}" destId="{EEA957EB-AAB6-4FD0-A40E-75C2B3908546}" srcOrd="0" destOrd="0" presId="urn:microsoft.com/office/officeart/2005/8/layout/vList2"/>
    <dgm:cxn modelId="{6255DECF-B72E-4C81-8AC5-78E873BEF1B0}" type="presOf" srcId="{8F266057-E25C-439F-860B-9930FC32B51B}" destId="{FEDD8202-60D3-4B9E-9D96-59C9E727A344}" srcOrd="0" destOrd="0" presId="urn:microsoft.com/office/officeart/2005/8/layout/vList2"/>
    <dgm:cxn modelId="{3DA2CAEC-CA86-46F7-B2CE-188687F6AC8B}" srcId="{4B178766-F1FB-4D01-BA98-6222FD7E5860}" destId="{8F266057-E25C-439F-860B-9930FC32B51B}" srcOrd="0" destOrd="0" parTransId="{1C6434F3-EA40-41F5-9F1B-6CBB14F9E611}" sibTransId="{91C3CABC-9A15-497F-B356-6B69C9564B52}"/>
    <dgm:cxn modelId="{6116D8DE-AA39-4F75-A3B7-C4C19EA04D16}" type="presParOf" srcId="{EEA957EB-AAB6-4FD0-A40E-75C2B3908546}" destId="{FEDD8202-60D3-4B9E-9D96-59C9E727A34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2ECE61-E7D3-4C35-A747-A14F0D45C80E}" type="doc">
      <dgm:prSet loTypeId="urn:microsoft.com/office/officeart/2008/layout/RadialCluster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l-GR"/>
        </a:p>
      </dgm:t>
    </dgm:pt>
    <dgm:pt modelId="{B4440DA2-B158-4480-BC0E-B0D4AE749162}">
      <dgm:prSet phldrT="[Κείμενο]"/>
      <dgm:spPr>
        <a:solidFill>
          <a:srgbClr val="C00000"/>
        </a:solidFill>
      </dgm:spPr>
      <dgm:t>
        <a:bodyPr/>
        <a:lstStyle/>
        <a:p>
          <a:r>
            <a:rPr lang="el-GR" dirty="0"/>
            <a:t>Στην ψυχανάλυση</a:t>
          </a:r>
        </a:p>
      </dgm:t>
    </dgm:pt>
    <dgm:pt modelId="{FAB06BF4-4F1D-452A-A92F-CF5D1A114EF0}" type="parTrans" cxnId="{3ED947E0-0356-4DA0-BB68-98CF246BC25E}">
      <dgm:prSet/>
      <dgm:spPr/>
      <dgm:t>
        <a:bodyPr/>
        <a:lstStyle/>
        <a:p>
          <a:endParaRPr lang="el-GR"/>
        </a:p>
      </dgm:t>
    </dgm:pt>
    <dgm:pt modelId="{7A2A148A-6CB9-4FA7-A52C-FDAA7A8BD0DE}" type="sibTrans" cxnId="{3ED947E0-0356-4DA0-BB68-98CF246BC25E}">
      <dgm:prSet/>
      <dgm:spPr/>
      <dgm:t>
        <a:bodyPr/>
        <a:lstStyle/>
        <a:p>
          <a:endParaRPr lang="el-GR"/>
        </a:p>
      </dgm:t>
    </dgm:pt>
    <dgm:pt modelId="{9B600E79-0C06-4DC8-8972-E34D4AB88E58}">
      <dgm:prSet phldrT="[Κείμενο]"/>
      <dgm:spPr/>
      <dgm:t>
        <a:bodyPr/>
        <a:lstStyle/>
        <a:p>
          <a:r>
            <a:rPr lang="el-GR" dirty="0"/>
            <a:t>Νευρωτικό άγχος.</a:t>
          </a:r>
        </a:p>
      </dgm:t>
    </dgm:pt>
    <dgm:pt modelId="{FB75DB40-D1AD-41CC-A97D-B819DD88AF2D}" type="parTrans" cxnId="{F397ABDD-276D-4C55-B49F-6AD48D0C196E}">
      <dgm:prSet/>
      <dgm:spPr/>
      <dgm:t>
        <a:bodyPr/>
        <a:lstStyle/>
        <a:p>
          <a:endParaRPr lang="el-GR"/>
        </a:p>
      </dgm:t>
    </dgm:pt>
    <dgm:pt modelId="{91D4DB31-1957-4A72-8680-206DC72A2C0B}" type="sibTrans" cxnId="{F397ABDD-276D-4C55-B49F-6AD48D0C196E}">
      <dgm:prSet/>
      <dgm:spPr/>
      <dgm:t>
        <a:bodyPr/>
        <a:lstStyle/>
        <a:p>
          <a:endParaRPr lang="el-GR"/>
        </a:p>
      </dgm:t>
    </dgm:pt>
    <dgm:pt modelId="{C7E6C867-51AE-4549-A6F7-0C8FD3E14297}">
      <dgm:prSet phldrT="[Κείμενο]"/>
      <dgm:spPr/>
      <dgm:t>
        <a:bodyPr/>
        <a:lstStyle/>
        <a:p>
          <a:r>
            <a:rPr lang="el-GR" dirty="0"/>
            <a:t>Άγχος ενώπιον της πραγματικότητας.</a:t>
          </a:r>
        </a:p>
      </dgm:t>
    </dgm:pt>
    <dgm:pt modelId="{1B374E59-E775-4473-A4C0-F0D12FEA0653}" type="parTrans" cxnId="{FD09A99A-B881-4399-A000-A53510E7C088}">
      <dgm:prSet/>
      <dgm:spPr/>
      <dgm:t>
        <a:bodyPr/>
        <a:lstStyle/>
        <a:p>
          <a:endParaRPr lang="el-GR"/>
        </a:p>
      </dgm:t>
    </dgm:pt>
    <dgm:pt modelId="{EB7CBFCD-AFEA-460B-888A-D2287EF292E3}" type="sibTrans" cxnId="{FD09A99A-B881-4399-A000-A53510E7C088}">
      <dgm:prSet/>
      <dgm:spPr/>
      <dgm:t>
        <a:bodyPr/>
        <a:lstStyle/>
        <a:p>
          <a:endParaRPr lang="el-GR"/>
        </a:p>
      </dgm:t>
    </dgm:pt>
    <dgm:pt modelId="{F2BC582A-D426-472B-BB53-1BDA7D9BD59D}" type="pres">
      <dgm:prSet presAssocID="{622ECE61-E7D3-4C35-A747-A14F0D45C80E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8246946E-1F3C-447B-9FC5-9FF3A344496F}" type="pres">
      <dgm:prSet presAssocID="{B4440DA2-B158-4480-BC0E-B0D4AE749162}" presName="singleCycle" presStyleCnt="0"/>
      <dgm:spPr/>
    </dgm:pt>
    <dgm:pt modelId="{6EAD36EC-A467-4536-8977-87DA166DA111}" type="pres">
      <dgm:prSet presAssocID="{B4440DA2-B158-4480-BC0E-B0D4AE749162}" presName="singleCenter" presStyleLbl="node1" presStyleIdx="0" presStyleCnt="3" custScaleX="152038" custScaleY="110763">
        <dgm:presLayoutVars>
          <dgm:chMax val="7"/>
          <dgm:chPref val="7"/>
        </dgm:presLayoutVars>
      </dgm:prSet>
      <dgm:spPr/>
    </dgm:pt>
    <dgm:pt modelId="{396DA91B-5E94-4719-8817-9D833FDBAA97}" type="pres">
      <dgm:prSet presAssocID="{FB75DB40-D1AD-41CC-A97D-B819DD88AF2D}" presName="Name56" presStyleLbl="parChTrans1D2" presStyleIdx="0" presStyleCnt="2"/>
      <dgm:spPr/>
    </dgm:pt>
    <dgm:pt modelId="{4EEFB5C6-C640-4552-86A6-09557AFC3C89}" type="pres">
      <dgm:prSet presAssocID="{9B600E79-0C06-4DC8-8972-E34D4AB88E58}" presName="text0" presStyleLbl="node1" presStyleIdx="1" presStyleCnt="3" custScaleX="315020">
        <dgm:presLayoutVars>
          <dgm:bulletEnabled val="1"/>
        </dgm:presLayoutVars>
      </dgm:prSet>
      <dgm:spPr/>
    </dgm:pt>
    <dgm:pt modelId="{49B8191F-4BF7-4425-8B8F-B5C417B308DE}" type="pres">
      <dgm:prSet presAssocID="{1B374E59-E775-4473-A4C0-F0D12FEA0653}" presName="Name56" presStyleLbl="parChTrans1D2" presStyleIdx="1" presStyleCnt="2"/>
      <dgm:spPr/>
    </dgm:pt>
    <dgm:pt modelId="{30612D72-1BBF-4688-8E25-EFD541DFCFB0}" type="pres">
      <dgm:prSet presAssocID="{C7E6C867-51AE-4549-A6F7-0C8FD3E14297}" presName="text0" presStyleLbl="node1" presStyleIdx="2" presStyleCnt="3" custScaleX="318070">
        <dgm:presLayoutVars>
          <dgm:bulletEnabled val="1"/>
        </dgm:presLayoutVars>
      </dgm:prSet>
      <dgm:spPr/>
    </dgm:pt>
  </dgm:ptLst>
  <dgm:cxnLst>
    <dgm:cxn modelId="{A5C0BB10-C1F2-4FF8-9D9C-079F68455EF0}" type="presOf" srcId="{622ECE61-E7D3-4C35-A747-A14F0D45C80E}" destId="{F2BC582A-D426-472B-BB53-1BDA7D9BD59D}" srcOrd="0" destOrd="0" presId="urn:microsoft.com/office/officeart/2008/layout/RadialCluster"/>
    <dgm:cxn modelId="{52AD8E3C-0592-4209-9DD6-BF891FC86E69}" type="presOf" srcId="{FB75DB40-D1AD-41CC-A97D-B819DD88AF2D}" destId="{396DA91B-5E94-4719-8817-9D833FDBAA97}" srcOrd="0" destOrd="0" presId="urn:microsoft.com/office/officeart/2008/layout/RadialCluster"/>
    <dgm:cxn modelId="{E5421864-B40D-41A0-AF63-0AD3FCD11995}" type="presOf" srcId="{B4440DA2-B158-4480-BC0E-B0D4AE749162}" destId="{6EAD36EC-A467-4536-8977-87DA166DA111}" srcOrd="0" destOrd="0" presId="urn:microsoft.com/office/officeart/2008/layout/RadialCluster"/>
    <dgm:cxn modelId="{4A5E9544-1844-453E-A277-D17D19E4CA15}" type="presOf" srcId="{9B600E79-0C06-4DC8-8972-E34D4AB88E58}" destId="{4EEFB5C6-C640-4552-86A6-09557AFC3C89}" srcOrd="0" destOrd="0" presId="urn:microsoft.com/office/officeart/2008/layout/RadialCluster"/>
    <dgm:cxn modelId="{FD09A99A-B881-4399-A000-A53510E7C088}" srcId="{B4440DA2-B158-4480-BC0E-B0D4AE749162}" destId="{C7E6C867-51AE-4549-A6F7-0C8FD3E14297}" srcOrd="1" destOrd="0" parTransId="{1B374E59-E775-4473-A4C0-F0D12FEA0653}" sibTransId="{EB7CBFCD-AFEA-460B-888A-D2287EF292E3}"/>
    <dgm:cxn modelId="{6E7592B6-2492-467E-A8BC-763B18EF383D}" type="presOf" srcId="{C7E6C867-51AE-4549-A6F7-0C8FD3E14297}" destId="{30612D72-1BBF-4688-8E25-EFD541DFCFB0}" srcOrd="0" destOrd="0" presId="urn:microsoft.com/office/officeart/2008/layout/RadialCluster"/>
    <dgm:cxn modelId="{F397ABDD-276D-4C55-B49F-6AD48D0C196E}" srcId="{B4440DA2-B158-4480-BC0E-B0D4AE749162}" destId="{9B600E79-0C06-4DC8-8972-E34D4AB88E58}" srcOrd="0" destOrd="0" parTransId="{FB75DB40-D1AD-41CC-A97D-B819DD88AF2D}" sibTransId="{91D4DB31-1957-4A72-8680-206DC72A2C0B}"/>
    <dgm:cxn modelId="{3ED947E0-0356-4DA0-BB68-98CF246BC25E}" srcId="{622ECE61-E7D3-4C35-A747-A14F0D45C80E}" destId="{B4440DA2-B158-4480-BC0E-B0D4AE749162}" srcOrd="0" destOrd="0" parTransId="{FAB06BF4-4F1D-452A-A92F-CF5D1A114EF0}" sibTransId="{7A2A148A-6CB9-4FA7-A52C-FDAA7A8BD0DE}"/>
    <dgm:cxn modelId="{5DCE79E5-F8A2-463E-BC13-293BA2173AD2}" type="presOf" srcId="{1B374E59-E775-4473-A4C0-F0D12FEA0653}" destId="{49B8191F-4BF7-4425-8B8F-B5C417B308DE}" srcOrd="0" destOrd="0" presId="urn:microsoft.com/office/officeart/2008/layout/RadialCluster"/>
    <dgm:cxn modelId="{82890017-EC95-4588-BA50-7F3CCB7DB5FB}" type="presParOf" srcId="{F2BC582A-D426-472B-BB53-1BDA7D9BD59D}" destId="{8246946E-1F3C-447B-9FC5-9FF3A344496F}" srcOrd="0" destOrd="0" presId="urn:microsoft.com/office/officeart/2008/layout/RadialCluster"/>
    <dgm:cxn modelId="{81172217-AC4C-428E-865A-BA66DA62F30E}" type="presParOf" srcId="{8246946E-1F3C-447B-9FC5-9FF3A344496F}" destId="{6EAD36EC-A467-4536-8977-87DA166DA111}" srcOrd="0" destOrd="0" presId="urn:microsoft.com/office/officeart/2008/layout/RadialCluster"/>
    <dgm:cxn modelId="{745AEE93-7FA3-4097-ADAF-F88BBA19622D}" type="presParOf" srcId="{8246946E-1F3C-447B-9FC5-9FF3A344496F}" destId="{396DA91B-5E94-4719-8817-9D833FDBAA97}" srcOrd="1" destOrd="0" presId="urn:microsoft.com/office/officeart/2008/layout/RadialCluster"/>
    <dgm:cxn modelId="{4CE8636D-48BB-4FBC-B3BB-38DFCB4D80BC}" type="presParOf" srcId="{8246946E-1F3C-447B-9FC5-9FF3A344496F}" destId="{4EEFB5C6-C640-4552-86A6-09557AFC3C89}" srcOrd="2" destOrd="0" presId="urn:microsoft.com/office/officeart/2008/layout/RadialCluster"/>
    <dgm:cxn modelId="{6CA97879-7512-4DE2-81DA-0304D6EF5B95}" type="presParOf" srcId="{8246946E-1F3C-447B-9FC5-9FF3A344496F}" destId="{49B8191F-4BF7-4425-8B8F-B5C417B308DE}" srcOrd="3" destOrd="0" presId="urn:microsoft.com/office/officeart/2008/layout/RadialCluster"/>
    <dgm:cxn modelId="{B8B5878E-5F07-4FB0-BCB3-8F45C7CCC3E0}" type="presParOf" srcId="{8246946E-1F3C-447B-9FC5-9FF3A344496F}" destId="{30612D72-1BBF-4688-8E25-EFD541DFCFB0}" srcOrd="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DF20A05-F2B2-45A5-914B-10FF13368FA3}" type="doc">
      <dgm:prSet loTypeId="urn:microsoft.com/office/officeart/2005/8/layout/list1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A044EDB4-B6B9-4C07-B751-E0DF33C6E88E}">
      <dgm:prSet phldrT="[Κείμενο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sz="2400" dirty="0">
              <a:latin typeface="Bahnschrift SemiBold" panose="020B0502040204020203" pitchFamily="34" charset="0"/>
            </a:rPr>
            <a:t>Άγχος: Αφορά την κατάσταση και παραβλέπει τον κίνδυνο.</a:t>
          </a:r>
        </a:p>
      </dgm:t>
    </dgm:pt>
    <dgm:pt modelId="{75AD2D06-4C47-4675-82E1-0E22B5D5BD33}" type="parTrans" cxnId="{289A679B-8065-4346-BFB3-F7D638A02EFF}">
      <dgm:prSet/>
      <dgm:spPr/>
      <dgm:t>
        <a:bodyPr/>
        <a:lstStyle/>
        <a:p>
          <a:endParaRPr lang="el-GR"/>
        </a:p>
      </dgm:t>
    </dgm:pt>
    <dgm:pt modelId="{3629671B-22BF-421C-93DF-1F1A0435C396}" type="sibTrans" cxnId="{289A679B-8065-4346-BFB3-F7D638A02EFF}">
      <dgm:prSet/>
      <dgm:spPr/>
      <dgm:t>
        <a:bodyPr/>
        <a:lstStyle/>
        <a:p>
          <a:endParaRPr lang="el-GR"/>
        </a:p>
      </dgm:t>
    </dgm:pt>
    <dgm:pt modelId="{98CCC726-02A4-4B14-8F96-3A2FF6E234AE}">
      <dgm:prSet phldrT="[Κείμενο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sz="2400" dirty="0">
              <a:latin typeface="Bahnschrift SemiBold" panose="020B0502040204020203" pitchFamily="34" charset="0"/>
            </a:rPr>
            <a:t>Φόβος: στρέφεται στο αντικείμενο.</a:t>
          </a:r>
        </a:p>
      </dgm:t>
    </dgm:pt>
    <dgm:pt modelId="{C92A470E-772B-4F83-A249-2E9F6ED334B5}" type="parTrans" cxnId="{F79E84FA-8F68-4055-953F-90C73687D9D0}">
      <dgm:prSet/>
      <dgm:spPr/>
      <dgm:t>
        <a:bodyPr/>
        <a:lstStyle/>
        <a:p>
          <a:endParaRPr lang="el-GR"/>
        </a:p>
      </dgm:t>
    </dgm:pt>
    <dgm:pt modelId="{EB2C056D-1150-45EC-9C53-0776640F41A5}" type="sibTrans" cxnId="{F79E84FA-8F68-4055-953F-90C73687D9D0}">
      <dgm:prSet/>
      <dgm:spPr/>
      <dgm:t>
        <a:bodyPr/>
        <a:lstStyle/>
        <a:p>
          <a:endParaRPr lang="el-GR"/>
        </a:p>
      </dgm:t>
    </dgm:pt>
    <dgm:pt modelId="{7404910F-7277-49D1-912A-A5F6768244B0}">
      <dgm:prSet phldrT="[Κείμενο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l-GR" sz="2400" dirty="0">
              <a:latin typeface="Bahnschrift SemiBold" panose="020B0502040204020203" pitchFamily="34" charset="0"/>
            </a:rPr>
            <a:t>Τρόμος: είναι η επίδραση ενός κινδύνου εάν το άτομο δέχεται σε περίπτωση μη αγχώδους ετοιμότητας</a:t>
          </a:r>
          <a:r>
            <a:rPr lang="el-GR" sz="1200" dirty="0">
              <a:latin typeface="Bahnschrift SemiBold" panose="020B0502040204020203" pitchFamily="34" charset="0"/>
            </a:rPr>
            <a:t>.</a:t>
          </a:r>
        </a:p>
      </dgm:t>
    </dgm:pt>
    <dgm:pt modelId="{719549A1-1F18-4AE7-96AD-0623C2AB664A}" type="parTrans" cxnId="{19B300BC-3FAD-4E5F-8374-206092A03A48}">
      <dgm:prSet/>
      <dgm:spPr/>
      <dgm:t>
        <a:bodyPr/>
        <a:lstStyle/>
        <a:p>
          <a:endParaRPr lang="el-GR"/>
        </a:p>
      </dgm:t>
    </dgm:pt>
    <dgm:pt modelId="{E4B7D176-FC58-478F-B5D5-BB38E49EA8C5}" type="sibTrans" cxnId="{19B300BC-3FAD-4E5F-8374-206092A03A48}">
      <dgm:prSet/>
      <dgm:spPr/>
      <dgm:t>
        <a:bodyPr/>
        <a:lstStyle/>
        <a:p>
          <a:endParaRPr lang="el-GR"/>
        </a:p>
      </dgm:t>
    </dgm:pt>
    <dgm:pt modelId="{3C170F86-2382-4784-AAAB-F3F336E748B8}" type="pres">
      <dgm:prSet presAssocID="{1DF20A05-F2B2-45A5-914B-10FF13368FA3}" presName="linear" presStyleCnt="0">
        <dgm:presLayoutVars>
          <dgm:dir/>
          <dgm:animLvl val="lvl"/>
          <dgm:resizeHandles val="exact"/>
        </dgm:presLayoutVars>
      </dgm:prSet>
      <dgm:spPr/>
    </dgm:pt>
    <dgm:pt modelId="{1B299E6E-7DAA-4216-9BE8-685FFEF44F01}" type="pres">
      <dgm:prSet presAssocID="{A044EDB4-B6B9-4C07-B751-E0DF33C6E88E}" presName="parentLin" presStyleCnt="0"/>
      <dgm:spPr/>
    </dgm:pt>
    <dgm:pt modelId="{CC42748B-276E-4EC3-8883-478FDC645729}" type="pres">
      <dgm:prSet presAssocID="{A044EDB4-B6B9-4C07-B751-E0DF33C6E88E}" presName="parentLeftMargin" presStyleLbl="node1" presStyleIdx="0" presStyleCnt="3"/>
      <dgm:spPr/>
    </dgm:pt>
    <dgm:pt modelId="{C88FDA07-733D-4A65-AA1B-987DD6399811}" type="pres">
      <dgm:prSet presAssocID="{A044EDB4-B6B9-4C07-B751-E0DF33C6E88E}" presName="parentText" presStyleLbl="node1" presStyleIdx="0" presStyleCnt="3" custScaleX="106132" custScaleY="276949" custLinFactNeighborX="-77913">
        <dgm:presLayoutVars>
          <dgm:chMax val="0"/>
          <dgm:bulletEnabled val="1"/>
        </dgm:presLayoutVars>
      </dgm:prSet>
      <dgm:spPr/>
    </dgm:pt>
    <dgm:pt modelId="{F082C80C-D9CB-41B5-8AE5-4CBA0CC5FDAC}" type="pres">
      <dgm:prSet presAssocID="{A044EDB4-B6B9-4C07-B751-E0DF33C6E88E}" presName="negativeSpace" presStyleCnt="0"/>
      <dgm:spPr/>
    </dgm:pt>
    <dgm:pt modelId="{7324CB2E-2759-4858-9766-7C22C44F9953}" type="pres">
      <dgm:prSet presAssocID="{A044EDB4-B6B9-4C07-B751-E0DF33C6E88E}" presName="childText" presStyleLbl="conFgAcc1" presStyleIdx="0" presStyleCnt="3">
        <dgm:presLayoutVars>
          <dgm:bulletEnabled val="1"/>
        </dgm:presLayoutVars>
      </dgm:prSet>
      <dgm:spPr/>
    </dgm:pt>
    <dgm:pt modelId="{7FE9A9FC-27C7-4AB5-BE10-1A176D84592D}" type="pres">
      <dgm:prSet presAssocID="{3629671B-22BF-421C-93DF-1F1A0435C396}" presName="spaceBetweenRectangles" presStyleCnt="0"/>
      <dgm:spPr/>
    </dgm:pt>
    <dgm:pt modelId="{DD2CDAB4-81BB-4A18-BE18-31B7307213EA}" type="pres">
      <dgm:prSet presAssocID="{98CCC726-02A4-4B14-8F96-3A2FF6E234AE}" presName="parentLin" presStyleCnt="0"/>
      <dgm:spPr/>
    </dgm:pt>
    <dgm:pt modelId="{2103129C-9649-40B0-BD0B-E60404A6FC2E}" type="pres">
      <dgm:prSet presAssocID="{98CCC726-02A4-4B14-8F96-3A2FF6E234AE}" presName="parentLeftMargin" presStyleLbl="node1" presStyleIdx="0" presStyleCnt="3"/>
      <dgm:spPr/>
    </dgm:pt>
    <dgm:pt modelId="{F6B3E12D-7483-4E90-9545-BC1C127F3D8C}" type="pres">
      <dgm:prSet presAssocID="{98CCC726-02A4-4B14-8F96-3A2FF6E234AE}" presName="parentText" presStyleLbl="node1" presStyleIdx="1" presStyleCnt="3" custScaleX="103596" custScaleY="249484" custLinFactNeighborX="-72833">
        <dgm:presLayoutVars>
          <dgm:chMax val="0"/>
          <dgm:bulletEnabled val="1"/>
        </dgm:presLayoutVars>
      </dgm:prSet>
      <dgm:spPr/>
    </dgm:pt>
    <dgm:pt modelId="{D0C99D55-20A3-4EBC-AE66-AAD9DDF2446F}" type="pres">
      <dgm:prSet presAssocID="{98CCC726-02A4-4B14-8F96-3A2FF6E234AE}" presName="negativeSpace" presStyleCnt="0"/>
      <dgm:spPr/>
    </dgm:pt>
    <dgm:pt modelId="{A4EB0376-70B0-4488-94CE-AB143B90749A}" type="pres">
      <dgm:prSet presAssocID="{98CCC726-02A4-4B14-8F96-3A2FF6E234AE}" presName="childText" presStyleLbl="conFgAcc1" presStyleIdx="1" presStyleCnt="3">
        <dgm:presLayoutVars>
          <dgm:bulletEnabled val="1"/>
        </dgm:presLayoutVars>
      </dgm:prSet>
      <dgm:spPr/>
    </dgm:pt>
    <dgm:pt modelId="{E32BD603-5354-4763-A123-322203A01CDB}" type="pres">
      <dgm:prSet presAssocID="{EB2C056D-1150-45EC-9C53-0776640F41A5}" presName="spaceBetweenRectangles" presStyleCnt="0"/>
      <dgm:spPr/>
    </dgm:pt>
    <dgm:pt modelId="{6C324114-840F-4E20-89B3-15AFDFF468D3}" type="pres">
      <dgm:prSet presAssocID="{7404910F-7277-49D1-912A-A5F6768244B0}" presName="parentLin" presStyleCnt="0"/>
      <dgm:spPr/>
    </dgm:pt>
    <dgm:pt modelId="{8D298A3E-BFFB-4973-868C-0BA261BA842F}" type="pres">
      <dgm:prSet presAssocID="{7404910F-7277-49D1-912A-A5F6768244B0}" presName="parentLeftMargin" presStyleLbl="node1" presStyleIdx="1" presStyleCnt="3"/>
      <dgm:spPr/>
    </dgm:pt>
    <dgm:pt modelId="{49A71FC7-5629-4DE8-B4BE-0C9AD8783BDE}" type="pres">
      <dgm:prSet presAssocID="{7404910F-7277-49D1-912A-A5F6768244B0}" presName="parentText" presStyleLbl="node1" presStyleIdx="2" presStyleCnt="3" custScaleX="105500" custScaleY="246631" custLinFactNeighborX="-74724" custLinFactNeighborY="-4917">
        <dgm:presLayoutVars>
          <dgm:chMax val="0"/>
          <dgm:bulletEnabled val="1"/>
        </dgm:presLayoutVars>
      </dgm:prSet>
      <dgm:spPr/>
    </dgm:pt>
    <dgm:pt modelId="{726A6684-5F41-4918-8891-694A2D94BC56}" type="pres">
      <dgm:prSet presAssocID="{7404910F-7277-49D1-912A-A5F6768244B0}" presName="negativeSpace" presStyleCnt="0"/>
      <dgm:spPr/>
    </dgm:pt>
    <dgm:pt modelId="{8203CEE7-AE55-4BA1-A0A0-295BC8938838}" type="pres">
      <dgm:prSet presAssocID="{7404910F-7277-49D1-912A-A5F6768244B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BA48E12-7EC0-4647-AFFA-0CAACD5E6A9E}" type="presOf" srcId="{A044EDB4-B6B9-4C07-B751-E0DF33C6E88E}" destId="{C88FDA07-733D-4A65-AA1B-987DD6399811}" srcOrd="1" destOrd="0" presId="urn:microsoft.com/office/officeart/2005/8/layout/list1"/>
    <dgm:cxn modelId="{BE5D6A50-308B-48B7-9CE3-51C93E25555D}" type="presOf" srcId="{1DF20A05-F2B2-45A5-914B-10FF13368FA3}" destId="{3C170F86-2382-4784-AAAB-F3F336E748B8}" srcOrd="0" destOrd="0" presId="urn:microsoft.com/office/officeart/2005/8/layout/list1"/>
    <dgm:cxn modelId="{BE78EA57-DB86-4582-8553-AA7B3CDDD444}" type="presOf" srcId="{98CCC726-02A4-4B14-8F96-3A2FF6E234AE}" destId="{2103129C-9649-40B0-BD0B-E60404A6FC2E}" srcOrd="0" destOrd="0" presId="urn:microsoft.com/office/officeart/2005/8/layout/list1"/>
    <dgm:cxn modelId="{34467688-FFDD-4112-B7CA-296406BD68E3}" type="presOf" srcId="{7404910F-7277-49D1-912A-A5F6768244B0}" destId="{8D298A3E-BFFB-4973-868C-0BA261BA842F}" srcOrd="0" destOrd="0" presId="urn:microsoft.com/office/officeart/2005/8/layout/list1"/>
    <dgm:cxn modelId="{E627B699-5C07-4258-8B39-E02F870F4D41}" type="presOf" srcId="{98CCC726-02A4-4B14-8F96-3A2FF6E234AE}" destId="{F6B3E12D-7483-4E90-9545-BC1C127F3D8C}" srcOrd="1" destOrd="0" presId="urn:microsoft.com/office/officeart/2005/8/layout/list1"/>
    <dgm:cxn modelId="{289A679B-8065-4346-BFB3-F7D638A02EFF}" srcId="{1DF20A05-F2B2-45A5-914B-10FF13368FA3}" destId="{A044EDB4-B6B9-4C07-B751-E0DF33C6E88E}" srcOrd="0" destOrd="0" parTransId="{75AD2D06-4C47-4675-82E1-0E22B5D5BD33}" sibTransId="{3629671B-22BF-421C-93DF-1F1A0435C396}"/>
    <dgm:cxn modelId="{19B300BC-3FAD-4E5F-8374-206092A03A48}" srcId="{1DF20A05-F2B2-45A5-914B-10FF13368FA3}" destId="{7404910F-7277-49D1-912A-A5F6768244B0}" srcOrd="2" destOrd="0" parTransId="{719549A1-1F18-4AE7-96AD-0623C2AB664A}" sibTransId="{E4B7D176-FC58-478F-B5D5-BB38E49EA8C5}"/>
    <dgm:cxn modelId="{B4EE4AD2-8E27-4AA8-888E-318C50019D69}" type="presOf" srcId="{A044EDB4-B6B9-4C07-B751-E0DF33C6E88E}" destId="{CC42748B-276E-4EC3-8883-478FDC645729}" srcOrd="0" destOrd="0" presId="urn:microsoft.com/office/officeart/2005/8/layout/list1"/>
    <dgm:cxn modelId="{DDB9B0DD-53B4-4F2A-8000-04F1AF2BBD62}" type="presOf" srcId="{7404910F-7277-49D1-912A-A5F6768244B0}" destId="{49A71FC7-5629-4DE8-B4BE-0C9AD8783BDE}" srcOrd="1" destOrd="0" presId="urn:microsoft.com/office/officeart/2005/8/layout/list1"/>
    <dgm:cxn modelId="{F79E84FA-8F68-4055-953F-90C73687D9D0}" srcId="{1DF20A05-F2B2-45A5-914B-10FF13368FA3}" destId="{98CCC726-02A4-4B14-8F96-3A2FF6E234AE}" srcOrd="1" destOrd="0" parTransId="{C92A470E-772B-4F83-A249-2E9F6ED334B5}" sibTransId="{EB2C056D-1150-45EC-9C53-0776640F41A5}"/>
    <dgm:cxn modelId="{2DCFEA8A-9D8F-42C4-8306-B6097A333B5F}" type="presParOf" srcId="{3C170F86-2382-4784-AAAB-F3F336E748B8}" destId="{1B299E6E-7DAA-4216-9BE8-685FFEF44F01}" srcOrd="0" destOrd="0" presId="urn:microsoft.com/office/officeart/2005/8/layout/list1"/>
    <dgm:cxn modelId="{E2A63963-2238-4FD5-BB76-12C4FEB8754D}" type="presParOf" srcId="{1B299E6E-7DAA-4216-9BE8-685FFEF44F01}" destId="{CC42748B-276E-4EC3-8883-478FDC645729}" srcOrd="0" destOrd="0" presId="urn:microsoft.com/office/officeart/2005/8/layout/list1"/>
    <dgm:cxn modelId="{D7FBD804-342B-4D55-A949-3743B36A0F31}" type="presParOf" srcId="{1B299E6E-7DAA-4216-9BE8-685FFEF44F01}" destId="{C88FDA07-733D-4A65-AA1B-987DD6399811}" srcOrd="1" destOrd="0" presId="urn:microsoft.com/office/officeart/2005/8/layout/list1"/>
    <dgm:cxn modelId="{B802BE06-A977-485C-A0B1-BCD66F7002EA}" type="presParOf" srcId="{3C170F86-2382-4784-AAAB-F3F336E748B8}" destId="{F082C80C-D9CB-41B5-8AE5-4CBA0CC5FDAC}" srcOrd="1" destOrd="0" presId="urn:microsoft.com/office/officeart/2005/8/layout/list1"/>
    <dgm:cxn modelId="{535C830F-F419-4413-8F47-DE6B162D1182}" type="presParOf" srcId="{3C170F86-2382-4784-AAAB-F3F336E748B8}" destId="{7324CB2E-2759-4858-9766-7C22C44F9953}" srcOrd="2" destOrd="0" presId="urn:microsoft.com/office/officeart/2005/8/layout/list1"/>
    <dgm:cxn modelId="{AFECB574-DCFA-4E75-82D9-1648FFE0701A}" type="presParOf" srcId="{3C170F86-2382-4784-AAAB-F3F336E748B8}" destId="{7FE9A9FC-27C7-4AB5-BE10-1A176D84592D}" srcOrd="3" destOrd="0" presId="urn:microsoft.com/office/officeart/2005/8/layout/list1"/>
    <dgm:cxn modelId="{E90218B3-AF71-4BC7-9309-7A7351AE7DA1}" type="presParOf" srcId="{3C170F86-2382-4784-AAAB-F3F336E748B8}" destId="{DD2CDAB4-81BB-4A18-BE18-31B7307213EA}" srcOrd="4" destOrd="0" presId="urn:microsoft.com/office/officeart/2005/8/layout/list1"/>
    <dgm:cxn modelId="{F4D99726-F7A9-4AFB-B0E7-6EB8ECFED6F4}" type="presParOf" srcId="{DD2CDAB4-81BB-4A18-BE18-31B7307213EA}" destId="{2103129C-9649-40B0-BD0B-E60404A6FC2E}" srcOrd="0" destOrd="0" presId="urn:microsoft.com/office/officeart/2005/8/layout/list1"/>
    <dgm:cxn modelId="{3F02045E-8918-496D-9EEA-6865F5A5C112}" type="presParOf" srcId="{DD2CDAB4-81BB-4A18-BE18-31B7307213EA}" destId="{F6B3E12D-7483-4E90-9545-BC1C127F3D8C}" srcOrd="1" destOrd="0" presId="urn:microsoft.com/office/officeart/2005/8/layout/list1"/>
    <dgm:cxn modelId="{AEF64565-E5CE-4D97-B38D-D72BB4193AF0}" type="presParOf" srcId="{3C170F86-2382-4784-AAAB-F3F336E748B8}" destId="{D0C99D55-20A3-4EBC-AE66-AAD9DDF2446F}" srcOrd="5" destOrd="0" presId="urn:microsoft.com/office/officeart/2005/8/layout/list1"/>
    <dgm:cxn modelId="{C4EDB835-77C0-4030-9583-0B138C7F7C13}" type="presParOf" srcId="{3C170F86-2382-4784-AAAB-F3F336E748B8}" destId="{A4EB0376-70B0-4488-94CE-AB143B90749A}" srcOrd="6" destOrd="0" presId="urn:microsoft.com/office/officeart/2005/8/layout/list1"/>
    <dgm:cxn modelId="{2F077113-E632-445E-B028-9A4F0B9F8978}" type="presParOf" srcId="{3C170F86-2382-4784-AAAB-F3F336E748B8}" destId="{E32BD603-5354-4763-A123-322203A01CDB}" srcOrd="7" destOrd="0" presId="urn:microsoft.com/office/officeart/2005/8/layout/list1"/>
    <dgm:cxn modelId="{5E86957F-DE56-40F0-B7D4-BDD3882A0894}" type="presParOf" srcId="{3C170F86-2382-4784-AAAB-F3F336E748B8}" destId="{6C324114-840F-4E20-89B3-15AFDFF468D3}" srcOrd="8" destOrd="0" presId="urn:microsoft.com/office/officeart/2005/8/layout/list1"/>
    <dgm:cxn modelId="{C3E9E689-BAD6-4075-B89B-994A68B2975A}" type="presParOf" srcId="{6C324114-840F-4E20-89B3-15AFDFF468D3}" destId="{8D298A3E-BFFB-4973-868C-0BA261BA842F}" srcOrd="0" destOrd="0" presId="urn:microsoft.com/office/officeart/2005/8/layout/list1"/>
    <dgm:cxn modelId="{A40741C5-3161-4DDA-8F5A-F5942EF186C0}" type="presParOf" srcId="{6C324114-840F-4E20-89B3-15AFDFF468D3}" destId="{49A71FC7-5629-4DE8-B4BE-0C9AD8783BDE}" srcOrd="1" destOrd="0" presId="urn:microsoft.com/office/officeart/2005/8/layout/list1"/>
    <dgm:cxn modelId="{0F4C23AA-7FDA-4FA1-97D6-1E0774CB62C9}" type="presParOf" srcId="{3C170F86-2382-4784-AAAB-F3F336E748B8}" destId="{726A6684-5F41-4918-8891-694A2D94BC56}" srcOrd="9" destOrd="0" presId="urn:microsoft.com/office/officeart/2005/8/layout/list1"/>
    <dgm:cxn modelId="{33D9EEE5-AC4E-4B76-B66A-2885D5260B61}" type="presParOf" srcId="{3C170F86-2382-4784-AAAB-F3F336E748B8}" destId="{8203CEE7-AE55-4BA1-A0A0-295BC893883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E87CBB9-63A2-49E0-B3A0-D0ACDCBBC991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9C869625-FFEE-42BE-97D2-1058FF83BBE2}">
      <dgm:prSet phldrT="[Κείμενο]"/>
      <dgm:spPr/>
      <dgm:t>
        <a:bodyPr/>
        <a:lstStyle/>
        <a:p>
          <a:r>
            <a:rPr lang="el-GR" dirty="0"/>
            <a:t>Τι περικλείει;</a:t>
          </a:r>
        </a:p>
      </dgm:t>
    </dgm:pt>
    <dgm:pt modelId="{255DF5CE-BFE4-4262-A75F-BFF568A1B38C}" type="parTrans" cxnId="{78FEA25F-22F5-443B-9E75-847F14580E81}">
      <dgm:prSet/>
      <dgm:spPr/>
      <dgm:t>
        <a:bodyPr/>
        <a:lstStyle/>
        <a:p>
          <a:endParaRPr lang="el-GR"/>
        </a:p>
      </dgm:t>
    </dgm:pt>
    <dgm:pt modelId="{5CD93B6A-23D1-4246-9FD2-2D5CF37B1A7E}" type="sibTrans" cxnId="{78FEA25F-22F5-443B-9E75-847F14580E81}">
      <dgm:prSet/>
      <dgm:spPr/>
      <dgm:t>
        <a:bodyPr/>
        <a:lstStyle/>
        <a:p>
          <a:endParaRPr lang="el-GR"/>
        </a:p>
      </dgm:t>
    </dgm:pt>
    <dgm:pt modelId="{3B7B0AF6-2EF4-427F-9E0A-EBE3D5E04968}">
      <dgm:prSet phldrT="[Κείμενο]"/>
      <dgm:spPr/>
      <dgm:t>
        <a:bodyPr/>
        <a:lstStyle/>
        <a:p>
          <a:r>
            <a:rPr lang="el-GR"/>
            <a:t>Τι είναι το συναίσθημα;</a:t>
          </a:r>
          <a:endParaRPr lang="el-GR" dirty="0"/>
        </a:p>
      </dgm:t>
    </dgm:pt>
    <dgm:pt modelId="{1445C556-83D9-40B1-8027-D031A296A007}" type="sibTrans" cxnId="{F7A97E5C-E12F-4CCE-8377-9A443D154290}">
      <dgm:prSet/>
      <dgm:spPr/>
      <dgm:t>
        <a:bodyPr/>
        <a:lstStyle/>
        <a:p>
          <a:endParaRPr lang="el-GR"/>
        </a:p>
      </dgm:t>
    </dgm:pt>
    <dgm:pt modelId="{B209AE4A-9719-489F-80F3-C5B03E625C79}" type="parTrans" cxnId="{F7A97E5C-E12F-4CCE-8377-9A443D154290}">
      <dgm:prSet/>
      <dgm:spPr/>
      <dgm:t>
        <a:bodyPr/>
        <a:lstStyle/>
        <a:p>
          <a:endParaRPr lang="el-GR"/>
        </a:p>
      </dgm:t>
    </dgm:pt>
    <dgm:pt modelId="{DC712BF6-6589-473E-A282-8354D556F858}" type="pres">
      <dgm:prSet presAssocID="{9E87CBB9-63A2-49E0-B3A0-D0ACDCBBC991}" presName="Name0" presStyleCnt="0">
        <dgm:presLayoutVars>
          <dgm:chMax/>
          <dgm:chPref/>
          <dgm:dir/>
          <dgm:animLvl val="lvl"/>
        </dgm:presLayoutVars>
      </dgm:prSet>
      <dgm:spPr/>
    </dgm:pt>
    <dgm:pt modelId="{F207566C-0FFE-437C-B90F-280162A79E80}" type="pres">
      <dgm:prSet presAssocID="{3B7B0AF6-2EF4-427F-9E0A-EBE3D5E04968}" presName="composite" presStyleCnt="0"/>
      <dgm:spPr/>
    </dgm:pt>
    <dgm:pt modelId="{D4F43E4F-09C1-46EB-92D7-31CE80418C61}" type="pres">
      <dgm:prSet presAssocID="{3B7B0AF6-2EF4-427F-9E0A-EBE3D5E04968}" presName="Parent1" presStyleLbl="node1" presStyleIdx="0" presStyleCnt="4" custScaleX="232212" custScaleY="100080" custLinFactX="-2365" custLinFactNeighborX="-100000" custLinFactNeighborY="-27004">
        <dgm:presLayoutVars>
          <dgm:chMax val="1"/>
          <dgm:chPref val="1"/>
          <dgm:bulletEnabled val="1"/>
        </dgm:presLayoutVars>
      </dgm:prSet>
      <dgm:spPr/>
    </dgm:pt>
    <dgm:pt modelId="{FCCE348C-F518-40BD-BF68-FD36345BE81F}" type="pres">
      <dgm:prSet presAssocID="{3B7B0AF6-2EF4-427F-9E0A-EBE3D5E04968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33C24532-CD17-47C2-9BB2-ADED3A550A11}" type="pres">
      <dgm:prSet presAssocID="{3B7B0AF6-2EF4-427F-9E0A-EBE3D5E04968}" presName="BalanceSpacing" presStyleCnt="0"/>
      <dgm:spPr/>
    </dgm:pt>
    <dgm:pt modelId="{D14D0375-77FF-4F56-8610-8DE0777AD82B}" type="pres">
      <dgm:prSet presAssocID="{3B7B0AF6-2EF4-427F-9E0A-EBE3D5E04968}" presName="BalanceSpacing1" presStyleCnt="0"/>
      <dgm:spPr/>
    </dgm:pt>
    <dgm:pt modelId="{149342A1-1FA2-445C-B3C9-8864E5D53E5F}" type="pres">
      <dgm:prSet presAssocID="{1445C556-83D9-40B1-8027-D031A296A007}" presName="Accent1Text" presStyleLbl="node1" presStyleIdx="1" presStyleCnt="4" custScaleX="24129" custScaleY="11917" custLinFactNeighborX="-17417" custLinFactNeighborY="28240"/>
      <dgm:spPr/>
    </dgm:pt>
    <dgm:pt modelId="{B400353C-1C13-403C-A405-DD8005B6061D}" type="pres">
      <dgm:prSet presAssocID="{1445C556-83D9-40B1-8027-D031A296A007}" presName="spaceBetweenRectangles" presStyleCnt="0"/>
      <dgm:spPr/>
    </dgm:pt>
    <dgm:pt modelId="{0730CE5E-F175-4FCA-9C15-308D20463088}" type="pres">
      <dgm:prSet presAssocID="{9C869625-FFEE-42BE-97D2-1058FF83BBE2}" presName="composite" presStyleCnt="0"/>
      <dgm:spPr/>
    </dgm:pt>
    <dgm:pt modelId="{F09F3816-189A-42D0-8981-B1AC6E629B83}" type="pres">
      <dgm:prSet presAssocID="{9C869625-FFEE-42BE-97D2-1058FF83BBE2}" presName="Parent1" presStyleLbl="node1" presStyleIdx="2" presStyleCnt="4" custScaleX="233053" custScaleY="93833" custLinFactNeighborX="67268" custLinFactNeighborY="-40076">
        <dgm:presLayoutVars>
          <dgm:chMax val="1"/>
          <dgm:chPref val="1"/>
          <dgm:bulletEnabled val="1"/>
        </dgm:presLayoutVars>
      </dgm:prSet>
      <dgm:spPr/>
    </dgm:pt>
    <dgm:pt modelId="{6A80238A-C205-48F8-B087-57A45CBF28E1}" type="pres">
      <dgm:prSet presAssocID="{9C869625-FFEE-42BE-97D2-1058FF83BBE2}" presName="Childtext1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A67EA6D9-3D06-49FD-B264-C70324D655F1}" type="pres">
      <dgm:prSet presAssocID="{9C869625-FFEE-42BE-97D2-1058FF83BBE2}" presName="BalanceSpacing" presStyleCnt="0"/>
      <dgm:spPr/>
    </dgm:pt>
    <dgm:pt modelId="{1944C6CC-5801-4421-ADAB-0502D365E347}" type="pres">
      <dgm:prSet presAssocID="{9C869625-FFEE-42BE-97D2-1058FF83BBE2}" presName="BalanceSpacing1" presStyleCnt="0"/>
      <dgm:spPr/>
    </dgm:pt>
    <dgm:pt modelId="{A69D0360-DE98-410A-A6CD-1B9B8FC853AE}" type="pres">
      <dgm:prSet presAssocID="{5CD93B6A-23D1-4246-9FD2-2D5CF37B1A7E}" presName="Accent1Text" presStyleLbl="node1" presStyleIdx="3" presStyleCnt="4" custAng="21007575" custScaleX="34607" custScaleY="24167" custLinFactX="-100000" custLinFactNeighborX="-150988" custLinFactNeighborY="-70149"/>
      <dgm:spPr/>
    </dgm:pt>
  </dgm:ptLst>
  <dgm:cxnLst>
    <dgm:cxn modelId="{F743D91A-50AE-4FD6-A64C-9D9D0FA63F49}" type="presOf" srcId="{3B7B0AF6-2EF4-427F-9E0A-EBE3D5E04968}" destId="{D4F43E4F-09C1-46EB-92D7-31CE80418C61}" srcOrd="0" destOrd="0" presId="urn:microsoft.com/office/officeart/2008/layout/AlternatingHexagons"/>
    <dgm:cxn modelId="{BE9B351F-0188-4A21-BA02-6998353AAA73}" type="presOf" srcId="{1445C556-83D9-40B1-8027-D031A296A007}" destId="{149342A1-1FA2-445C-B3C9-8864E5D53E5F}" srcOrd="0" destOrd="0" presId="urn:microsoft.com/office/officeart/2008/layout/AlternatingHexagons"/>
    <dgm:cxn modelId="{F7A97E5C-E12F-4CCE-8377-9A443D154290}" srcId="{9E87CBB9-63A2-49E0-B3A0-D0ACDCBBC991}" destId="{3B7B0AF6-2EF4-427F-9E0A-EBE3D5E04968}" srcOrd="0" destOrd="0" parTransId="{B209AE4A-9719-489F-80F3-C5B03E625C79}" sibTransId="{1445C556-83D9-40B1-8027-D031A296A007}"/>
    <dgm:cxn modelId="{78FEA25F-22F5-443B-9E75-847F14580E81}" srcId="{9E87CBB9-63A2-49E0-B3A0-D0ACDCBBC991}" destId="{9C869625-FFEE-42BE-97D2-1058FF83BBE2}" srcOrd="1" destOrd="0" parTransId="{255DF5CE-BFE4-4262-A75F-BFF568A1B38C}" sibTransId="{5CD93B6A-23D1-4246-9FD2-2D5CF37B1A7E}"/>
    <dgm:cxn modelId="{DCC46389-9729-4645-95E2-2F1C770EAE28}" type="presOf" srcId="{9C869625-FFEE-42BE-97D2-1058FF83BBE2}" destId="{F09F3816-189A-42D0-8981-B1AC6E629B83}" srcOrd="0" destOrd="0" presId="urn:microsoft.com/office/officeart/2008/layout/AlternatingHexagons"/>
    <dgm:cxn modelId="{691A99B7-02AA-4BCE-A36E-2A4BBFBCB112}" type="presOf" srcId="{9E87CBB9-63A2-49E0-B3A0-D0ACDCBBC991}" destId="{DC712BF6-6589-473E-A282-8354D556F858}" srcOrd="0" destOrd="0" presId="urn:microsoft.com/office/officeart/2008/layout/AlternatingHexagons"/>
    <dgm:cxn modelId="{7C8DA3CE-C713-4A7B-A8F2-821DADF37F5F}" type="presOf" srcId="{5CD93B6A-23D1-4246-9FD2-2D5CF37B1A7E}" destId="{A69D0360-DE98-410A-A6CD-1B9B8FC853AE}" srcOrd="0" destOrd="0" presId="urn:microsoft.com/office/officeart/2008/layout/AlternatingHexagons"/>
    <dgm:cxn modelId="{8C34C3D0-9355-47F0-B807-A148A07FE96C}" type="presParOf" srcId="{DC712BF6-6589-473E-A282-8354D556F858}" destId="{F207566C-0FFE-437C-B90F-280162A79E80}" srcOrd="0" destOrd="0" presId="urn:microsoft.com/office/officeart/2008/layout/AlternatingHexagons"/>
    <dgm:cxn modelId="{3C77DB6A-F0F5-4360-B661-5E622B243F69}" type="presParOf" srcId="{F207566C-0FFE-437C-B90F-280162A79E80}" destId="{D4F43E4F-09C1-46EB-92D7-31CE80418C61}" srcOrd="0" destOrd="0" presId="urn:microsoft.com/office/officeart/2008/layout/AlternatingHexagons"/>
    <dgm:cxn modelId="{19F05919-17C2-43DF-8D12-C0E723D8F56F}" type="presParOf" srcId="{F207566C-0FFE-437C-B90F-280162A79E80}" destId="{FCCE348C-F518-40BD-BF68-FD36345BE81F}" srcOrd="1" destOrd="0" presId="urn:microsoft.com/office/officeart/2008/layout/AlternatingHexagons"/>
    <dgm:cxn modelId="{A1E6D6E1-5D0E-4024-BF4B-C6981B38A21D}" type="presParOf" srcId="{F207566C-0FFE-437C-B90F-280162A79E80}" destId="{33C24532-CD17-47C2-9BB2-ADED3A550A11}" srcOrd="2" destOrd="0" presId="urn:microsoft.com/office/officeart/2008/layout/AlternatingHexagons"/>
    <dgm:cxn modelId="{C0F44599-E55B-488D-A122-DB3B8004D8C1}" type="presParOf" srcId="{F207566C-0FFE-437C-B90F-280162A79E80}" destId="{D14D0375-77FF-4F56-8610-8DE0777AD82B}" srcOrd="3" destOrd="0" presId="urn:microsoft.com/office/officeart/2008/layout/AlternatingHexagons"/>
    <dgm:cxn modelId="{234319F8-E778-48BE-867E-A2AFD60E321F}" type="presParOf" srcId="{F207566C-0FFE-437C-B90F-280162A79E80}" destId="{149342A1-1FA2-445C-B3C9-8864E5D53E5F}" srcOrd="4" destOrd="0" presId="urn:microsoft.com/office/officeart/2008/layout/AlternatingHexagons"/>
    <dgm:cxn modelId="{D9346859-6735-47A7-AE89-A609DF31717D}" type="presParOf" srcId="{DC712BF6-6589-473E-A282-8354D556F858}" destId="{B400353C-1C13-403C-A405-DD8005B6061D}" srcOrd="1" destOrd="0" presId="urn:microsoft.com/office/officeart/2008/layout/AlternatingHexagons"/>
    <dgm:cxn modelId="{A36A322E-106D-422A-8A7C-18FF0945E8C1}" type="presParOf" srcId="{DC712BF6-6589-473E-A282-8354D556F858}" destId="{0730CE5E-F175-4FCA-9C15-308D20463088}" srcOrd="2" destOrd="0" presId="urn:microsoft.com/office/officeart/2008/layout/AlternatingHexagons"/>
    <dgm:cxn modelId="{BC6CCCA2-F4E5-4289-96BD-9EB87556549F}" type="presParOf" srcId="{0730CE5E-F175-4FCA-9C15-308D20463088}" destId="{F09F3816-189A-42D0-8981-B1AC6E629B83}" srcOrd="0" destOrd="0" presId="urn:microsoft.com/office/officeart/2008/layout/AlternatingHexagons"/>
    <dgm:cxn modelId="{9B198F9E-9ED4-4778-9D40-64205D07939A}" type="presParOf" srcId="{0730CE5E-F175-4FCA-9C15-308D20463088}" destId="{6A80238A-C205-48F8-B087-57A45CBF28E1}" srcOrd="1" destOrd="0" presId="urn:microsoft.com/office/officeart/2008/layout/AlternatingHexagons"/>
    <dgm:cxn modelId="{AB87597E-E103-40DF-9FE0-810542574C8D}" type="presParOf" srcId="{0730CE5E-F175-4FCA-9C15-308D20463088}" destId="{A67EA6D9-3D06-49FD-B264-C70324D655F1}" srcOrd="2" destOrd="0" presId="urn:microsoft.com/office/officeart/2008/layout/AlternatingHexagons"/>
    <dgm:cxn modelId="{306C0C74-3CC0-44E8-8195-07B02EA2C405}" type="presParOf" srcId="{0730CE5E-F175-4FCA-9C15-308D20463088}" destId="{1944C6CC-5801-4421-ADAB-0502D365E347}" srcOrd="3" destOrd="0" presId="urn:microsoft.com/office/officeart/2008/layout/AlternatingHexagons"/>
    <dgm:cxn modelId="{6F5DB6CC-92FE-42CC-9E32-4ABFECA209E8}" type="presParOf" srcId="{0730CE5E-F175-4FCA-9C15-308D20463088}" destId="{A69D0360-DE98-410A-A6CD-1B9B8FC853AE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8652500-A064-4874-ADD5-4185EBD64189}" type="doc">
      <dgm:prSet loTypeId="urn:microsoft.com/office/officeart/2005/8/layout/vList3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3F204935-1DEC-42AB-AA54-6361D1A66D64}">
      <dgm:prSet/>
      <dgm:spPr/>
      <dgm:t>
        <a:bodyPr/>
        <a:lstStyle/>
        <a:p>
          <a:pPr rtl="0"/>
          <a:r>
            <a:rPr lang="el-GR"/>
            <a:t>Η γενική τάση άγχους που είναι έτοιμο να εμφανιστεί σε κάθε κατάλληλο περιεχόμενο παραστάσεων που επηρεάζει την κρίση και επιλέγει τις προσδοκίες.</a:t>
          </a:r>
        </a:p>
      </dgm:t>
    </dgm:pt>
    <dgm:pt modelId="{BDFC4055-1765-4AC6-8045-7E0B2A82DB76}" type="parTrans" cxnId="{F608B345-767A-403B-B7C8-6464E309962B}">
      <dgm:prSet/>
      <dgm:spPr/>
      <dgm:t>
        <a:bodyPr/>
        <a:lstStyle/>
        <a:p>
          <a:endParaRPr lang="el-GR"/>
        </a:p>
      </dgm:t>
    </dgm:pt>
    <dgm:pt modelId="{B471360A-1883-4B30-84D9-F2B528987646}" type="sibTrans" cxnId="{F608B345-767A-403B-B7C8-6464E309962B}">
      <dgm:prSet/>
      <dgm:spPr/>
      <dgm:t>
        <a:bodyPr/>
        <a:lstStyle/>
        <a:p>
          <a:endParaRPr lang="el-GR"/>
        </a:p>
      </dgm:t>
    </dgm:pt>
    <dgm:pt modelId="{ACE3E9E5-2FEB-4591-AC92-5EA31D0A515B}" type="pres">
      <dgm:prSet presAssocID="{68652500-A064-4874-ADD5-4185EBD64189}" presName="linearFlow" presStyleCnt="0">
        <dgm:presLayoutVars>
          <dgm:dir/>
          <dgm:resizeHandles val="exact"/>
        </dgm:presLayoutVars>
      </dgm:prSet>
      <dgm:spPr/>
    </dgm:pt>
    <dgm:pt modelId="{9FB7B232-ECE2-4F47-BF98-F8F8FA4A2F77}" type="pres">
      <dgm:prSet presAssocID="{3F204935-1DEC-42AB-AA54-6361D1A66D64}" presName="composite" presStyleCnt="0"/>
      <dgm:spPr/>
    </dgm:pt>
    <dgm:pt modelId="{F4EBB6DB-AD04-4558-BF72-2DE32748CF99}" type="pres">
      <dgm:prSet presAssocID="{3F204935-1DEC-42AB-AA54-6361D1A66D64}" presName="imgShp" presStyleLbl="fgImgPlace1" presStyleIdx="0" presStyleCnt="1" custScaleX="63582" custScaleY="61924" custLinFactNeighborX="-79836" custLinFactNeighborY="61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</dgm:spPr>
    </dgm:pt>
    <dgm:pt modelId="{23C99AE7-C0E6-485B-AB3F-DD7D539CBABB}" type="pres">
      <dgm:prSet presAssocID="{3F204935-1DEC-42AB-AA54-6361D1A66D64}" presName="txShp" presStyleLbl="node1" presStyleIdx="0" presStyleCnt="1" custScaleX="113747" custLinFactNeighborX="-4999" custLinFactNeighborY="-1985">
        <dgm:presLayoutVars>
          <dgm:bulletEnabled val="1"/>
        </dgm:presLayoutVars>
      </dgm:prSet>
      <dgm:spPr/>
    </dgm:pt>
  </dgm:ptLst>
  <dgm:cxnLst>
    <dgm:cxn modelId="{F608B345-767A-403B-B7C8-6464E309962B}" srcId="{68652500-A064-4874-ADD5-4185EBD64189}" destId="{3F204935-1DEC-42AB-AA54-6361D1A66D64}" srcOrd="0" destOrd="0" parTransId="{BDFC4055-1765-4AC6-8045-7E0B2A82DB76}" sibTransId="{B471360A-1883-4B30-84D9-F2B528987646}"/>
    <dgm:cxn modelId="{A17E4A66-F524-4574-B4B7-8E14D1B6C4D6}" type="presOf" srcId="{3F204935-1DEC-42AB-AA54-6361D1A66D64}" destId="{23C99AE7-C0E6-485B-AB3F-DD7D539CBABB}" srcOrd="0" destOrd="0" presId="urn:microsoft.com/office/officeart/2005/8/layout/vList3"/>
    <dgm:cxn modelId="{6303D2D5-615C-4ADC-A14B-6D299DE89828}" type="presOf" srcId="{68652500-A064-4874-ADD5-4185EBD64189}" destId="{ACE3E9E5-2FEB-4591-AC92-5EA31D0A515B}" srcOrd="0" destOrd="0" presId="urn:microsoft.com/office/officeart/2005/8/layout/vList3"/>
    <dgm:cxn modelId="{7A5B8CDB-2A71-4FAD-8590-96A47878843D}" type="presParOf" srcId="{ACE3E9E5-2FEB-4591-AC92-5EA31D0A515B}" destId="{9FB7B232-ECE2-4F47-BF98-F8F8FA4A2F77}" srcOrd="0" destOrd="0" presId="urn:microsoft.com/office/officeart/2005/8/layout/vList3"/>
    <dgm:cxn modelId="{FC00FEE6-DA72-4EDC-AB6A-2E775978E0F1}" type="presParOf" srcId="{9FB7B232-ECE2-4F47-BF98-F8F8FA4A2F77}" destId="{F4EBB6DB-AD04-4558-BF72-2DE32748CF99}" srcOrd="0" destOrd="0" presId="urn:microsoft.com/office/officeart/2005/8/layout/vList3"/>
    <dgm:cxn modelId="{3D6AC152-21B3-4EAD-9E1B-5841A24764C8}" type="presParOf" srcId="{9FB7B232-ECE2-4F47-BF98-F8F8FA4A2F77}" destId="{23C99AE7-C0E6-485B-AB3F-DD7D539CBAB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6781D8A-374F-417F-83D1-7277B493EAF4}" type="doc">
      <dgm:prSet loTypeId="urn:microsoft.com/office/officeart/2005/8/layout/cycle5" loCatId="cycle" qsTypeId="urn:microsoft.com/office/officeart/2005/8/quickstyle/3d3" qsCatId="3D" csTypeId="urn:microsoft.com/office/officeart/2005/8/colors/accent5_4" csCatId="accent5"/>
      <dgm:spPr/>
      <dgm:t>
        <a:bodyPr/>
        <a:lstStyle/>
        <a:p>
          <a:endParaRPr lang="el-GR"/>
        </a:p>
      </dgm:t>
    </dgm:pt>
    <dgm:pt modelId="{58F7BA26-D71E-4D58-96B2-1D4F155E6A49}">
      <dgm:prSet custT="1"/>
      <dgm:spPr/>
      <dgm:t>
        <a:bodyPr/>
        <a:lstStyle/>
        <a:p>
          <a:pPr rtl="0"/>
          <a:r>
            <a:rPr lang="el-GR" sz="2400" dirty="0"/>
            <a:t>Το υπερβολικό μέγεθος άγχους προσδοκίας ονομάζεται «αγχώδη νεύρωση».</a:t>
          </a:r>
        </a:p>
      </dgm:t>
    </dgm:pt>
    <dgm:pt modelId="{8080E590-BAE1-4080-820F-8C8C6BCBEB5E}" type="parTrans" cxnId="{A8D78FC9-9177-4303-A8AE-CD3BCAB01C94}">
      <dgm:prSet/>
      <dgm:spPr/>
      <dgm:t>
        <a:bodyPr/>
        <a:lstStyle/>
        <a:p>
          <a:endParaRPr lang="el-GR"/>
        </a:p>
      </dgm:t>
    </dgm:pt>
    <dgm:pt modelId="{C362930F-271C-491E-9208-F649F9AD5D99}" type="sibTrans" cxnId="{A8D78FC9-9177-4303-A8AE-CD3BCAB01C94}">
      <dgm:prSet/>
      <dgm:spPr/>
      <dgm:t>
        <a:bodyPr/>
        <a:lstStyle/>
        <a:p>
          <a:endParaRPr lang="el-GR"/>
        </a:p>
      </dgm:t>
    </dgm:pt>
    <dgm:pt modelId="{6254E1A2-D623-4F64-83F1-7E19FD2F69A4}" type="pres">
      <dgm:prSet presAssocID="{06781D8A-374F-417F-83D1-7277B493EAF4}" presName="cycle" presStyleCnt="0">
        <dgm:presLayoutVars>
          <dgm:dir/>
          <dgm:resizeHandles val="exact"/>
        </dgm:presLayoutVars>
      </dgm:prSet>
      <dgm:spPr/>
    </dgm:pt>
    <dgm:pt modelId="{73D03030-279D-40A8-8385-FFBD41B9C272}" type="pres">
      <dgm:prSet presAssocID="{58F7BA26-D71E-4D58-96B2-1D4F155E6A49}" presName="node" presStyleLbl="node1" presStyleIdx="0" presStyleCnt="1">
        <dgm:presLayoutVars>
          <dgm:bulletEnabled val="1"/>
        </dgm:presLayoutVars>
      </dgm:prSet>
      <dgm:spPr/>
    </dgm:pt>
  </dgm:ptLst>
  <dgm:cxnLst>
    <dgm:cxn modelId="{B10A8961-DD52-4E51-8953-BE23526B18D6}" type="presOf" srcId="{06781D8A-374F-417F-83D1-7277B493EAF4}" destId="{6254E1A2-D623-4F64-83F1-7E19FD2F69A4}" srcOrd="0" destOrd="0" presId="urn:microsoft.com/office/officeart/2005/8/layout/cycle5"/>
    <dgm:cxn modelId="{CE8E7051-511E-41F4-BCB4-48AADDB59ECB}" type="presOf" srcId="{58F7BA26-D71E-4D58-96B2-1D4F155E6A49}" destId="{73D03030-279D-40A8-8385-FFBD41B9C272}" srcOrd="0" destOrd="0" presId="urn:microsoft.com/office/officeart/2005/8/layout/cycle5"/>
    <dgm:cxn modelId="{A8D78FC9-9177-4303-A8AE-CD3BCAB01C94}" srcId="{06781D8A-374F-417F-83D1-7277B493EAF4}" destId="{58F7BA26-D71E-4D58-96B2-1D4F155E6A49}" srcOrd="0" destOrd="0" parTransId="{8080E590-BAE1-4080-820F-8C8C6BCBEB5E}" sibTransId="{C362930F-271C-491E-9208-F649F9AD5D99}"/>
    <dgm:cxn modelId="{808C3DC0-C779-46DF-92DC-BBF5B6ABDD1D}" type="presParOf" srcId="{6254E1A2-D623-4F64-83F1-7E19FD2F69A4}" destId="{73D03030-279D-40A8-8385-FFBD41B9C272}" srcOrd="0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289CA6A-BD3C-4975-BB6A-7149EC4FB9EE}" type="doc">
      <dgm:prSet loTypeId="urn:microsoft.com/office/officeart/2008/layout/RadialCluster" loCatId="cycle" qsTypeId="urn:microsoft.com/office/officeart/2005/8/quickstyle/3d5" qsCatId="3D" csTypeId="urn:microsoft.com/office/officeart/2005/8/colors/accent3_4" csCatId="accent3"/>
      <dgm:spPr/>
      <dgm:t>
        <a:bodyPr/>
        <a:lstStyle/>
        <a:p>
          <a:endParaRPr lang="el-GR"/>
        </a:p>
      </dgm:t>
    </dgm:pt>
    <dgm:pt modelId="{FBBCC3BE-8362-4D16-934B-22E789B13273}">
      <dgm:prSet/>
      <dgm:spPr/>
      <dgm:t>
        <a:bodyPr/>
        <a:lstStyle/>
        <a:p>
          <a:pPr rtl="0"/>
          <a:r>
            <a:rPr lang="el-GR" dirty="0"/>
            <a:t>Τι μπορεί να γίνει αντικείμενο φοβίας;</a:t>
          </a:r>
        </a:p>
      </dgm:t>
    </dgm:pt>
    <dgm:pt modelId="{2724219B-ABDA-4A9C-B499-87FFA5034FE8}" type="parTrans" cxnId="{8B2D9B47-2E27-4531-B921-9ABF8D4808EC}">
      <dgm:prSet/>
      <dgm:spPr/>
      <dgm:t>
        <a:bodyPr/>
        <a:lstStyle/>
        <a:p>
          <a:endParaRPr lang="el-GR"/>
        </a:p>
      </dgm:t>
    </dgm:pt>
    <dgm:pt modelId="{96D8E5E4-07DC-433F-AB18-CCBFD642F2F0}" type="sibTrans" cxnId="{8B2D9B47-2E27-4531-B921-9ABF8D4808EC}">
      <dgm:prSet/>
      <dgm:spPr/>
      <dgm:t>
        <a:bodyPr/>
        <a:lstStyle/>
        <a:p>
          <a:endParaRPr lang="el-GR"/>
        </a:p>
      </dgm:t>
    </dgm:pt>
    <dgm:pt modelId="{BD9BEEFE-6AB6-4537-BE27-D6822622E820}" type="pres">
      <dgm:prSet presAssocID="{6289CA6A-BD3C-4975-BB6A-7149EC4FB9EE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3935B2A4-1E97-46EA-8EBF-0024560CCAA1}" type="pres">
      <dgm:prSet presAssocID="{FBBCC3BE-8362-4D16-934B-22E789B13273}" presName="singleCycle" presStyleCnt="0"/>
      <dgm:spPr/>
    </dgm:pt>
    <dgm:pt modelId="{24184796-91E8-42AA-B183-710EBBEC6E10}" type="pres">
      <dgm:prSet presAssocID="{FBBCC3BE-8362-4D16-934B-22E789B13273}" presName="singleCenter" presStyleLbl="node1" presStyleIdx="0" presStyleCnt="1" custLinFactNeighborX="-19729" custLinFactNeighborY="-3706">
        <dgm:presLayoutVars>
          <dgm:chMax val="7"/>
          <dgm:chPref val="7"/>
        </dgm:presLayoutVars>
      </dgm:prSet>
      <dgm:spPr/>
    </dgm:pt>
  </dgm:ptLst>
  <dgm:cxnLst>
    <dgm:cxn modelId="{8B2D9B47-2E27-4531-B921-9ABF8D4808EC}" srcId="{6289CA6A-BD3C-4975-BB6A-7149EC4FB9EE}" destId="{FBBCC3BE-8362-4D16-934B-22E789B13273}" srcOrd="0" destOrd="0" parTransId="{2724219B-ABDA-4A9C-B499-87FFA5034FE8}" sibTransId="{96D8E5E4-07DC-433F-AB18-CCBFD642F2F0}"/>
    <dgm:cxn modelId="{0BEBC18A-338E-4F93-B7F4-9F2A5EECDA60}" type="presOf" srcId="{FBBCC3BE-8362-4D16-934B-22E789B13273}" destId="{24184796-91E8-42AA-B183-710EBBEC6E10}" srcOrd="0" destOrd="0" presId="urn:microsoft.com/office/officeart/2008/layout/RadialCluster"/>
    <dgm:cxn modelId="{6D51E3D2-333F-43EF-8A14-540F4216824F}" type="presOf" srcId="{6289CA6A-BD3C-4975-BB6A-7149EC4FB9EE}" destId="{BD9BEEFE-6AB6-4537-BE27-D6822622E820}" srcOrd="0" destOrd="0" presId="urn:microsoft.com/office/officeart/2008/layout/RadialCluster"/>
    <dgm:cxn modelId="{88BC8F17-B99D-491C-8421-C2360FD9925E}" type="presParOf" srcId="{BD9BEEFE-6AB6-4537-BE27-D6822622E820}" destId="{3935B2A4-1E97-46EA-8EBF-0024560CCAA1}" srcOrd="0" destOrd="0" presId="urn:microsoft.com/office/officeart/2008/layout/RadialCluster"/>
    <dgm:cxn modelId="{1789199F-28EC-4AD5-A72F-28D32EF620E0}" type="presParOf" srcId="{3935B2A4-1E97-46EA-8EBF-0024560CCAA1}" destId="{24184796-91E8-42AA-B183-710EBBEC6E10}" srcOrd="0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BF2C384-FD7D-4D07-8DB6-16BC48736415}" type="doc">
      <dgm:prSet loTypeId="urn:microsoft.com/office/officeart/2005/8/layout/venn1" loCatId="relationship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EB9A6D84-84E2-441F-97A4-415DFBE0620A}">
      <dgm:prSet custT="1"/>
      <dgm:spPr/>
      <dgm:t>
        <a:bodyPr/>
        <a:lstStyle/>
        <a:p>
          <a:pPr rtl="0"/>
          <a:r>
            <a:rPr lang="el-GR" sz="1800" dirty="0"/>
            <a:t>Οι δύο μορφές άγχους </a:t>
          </a:r>
          <a:r>
            <a:rPr lang="el-GR" sz="1800" dirty="0">
              <a:sym typeface="Wingdings" panose="05000000000000000000" pitchFamily="2" charset="2"/>
            </a:rPr>
            <a:t></a:t>
          </a:r>
          <a:r>
            <a:rPr lang="el-GR" sz="1800" dirty="0"/>
            <a:t> άγχος προσδοκίας και άγχος που συνδέεται με τις φοβίες, είναι ανεξάρτητες μεταξύ τους. </a:t>
          </a:r>
        </a:p>
      </dgm:t>
    </dgm:pt>
    <dgm:pt modelId="{EB6D0193-0E11-42A5-8361-7EA05B2655D1}" type="parTrans" cxnId="{1C76AAC5-E2A0-4FBB-A182-98E0D2F509A2}">
      <dgm:prSet/>
      <dgm:spPr/>
      <dgm:t>
        <a:bodyPr/>
        <a:lstStyle/>
        <a:p>
          <a:endParaRPr lang="el-GR"/>
        </a:p>
      </dgm:t>
    </dgm:pt>
    <dgm:pt modelId="{C2CB43BD-C678-49DA-AAA6-A155AA42C0F0}" type="sibTrans" cxnId="{1C76AAC5-E2A0-4FBB-A182-98E0D2F509A2}">
      <dgm:prSet/>
      <dgm:spPr/>
      <dgm:t>
        <a:bodyPr/>
        <a:lstStyle/>
        <a:p>
          <a:endParaRPr lang="el-GR"/>
        </a:p>
      </dgm:t>
    </dgm:pt>
    <dgm:pt modelId="{F2EE8467-E33F-441B-A713-7FA46B2CD5D3}">
      <dgm:prSet custT="1"/>
      <dgm:spPr/>
      <dgm:t>
        <a:bodyPr/>
        <a:lstStyle/>
        <a:p>
          <a:pPr rtl="0"/>
          <a:r>
            <a:rPr lang="el-GR" sz="2000" dirty="0"/>
            <a:t>Η μία δεν είναι σαν μια ανώτερη βαθμίδα της άλλης, δε συμπίπτουν παρά μόνο κατ’ εξαίρεση και τυχαία.</a:t>
          </a:r>
        </a:p>
      </dgm:t>
    </dgm:pt>
    <dgm:pt modelId="{EE726C4D-4687-4BEA-8E1E-88AC26492ADF}" type="parTrans" cxnId="{3CCDDB07-A56A-4532-A9DC-9B02904DD41C}">
      <dgm:prSet/>
      <dgm:spPr/>
      <dgm:t>
        <a:bodyPr/>
        <a:lstStyle/>
        <a:p>
          <a:endParaRPr lang="el-GR"/>
        </a:p>
      </dgm:t>
    </dgm:pt>
    <dgm:pt modelId="{89ADD11A-8A56-4CB0-B7A9-F93DA1DD5D79}" type="sibTrans" cxnId="{3CCDDB07-A56A-4532-A9DC-9B02904DD41C}">
      <dgm:prSet/>
      <dgm:spPr/>
      <dgm:t>
        <a:bodyPr/>
        <a:lstStyle/>
        <a:p>
          <a:endParaRPr lang="el-GR"/>
        </a:p>
      </dgm:t>
    </dgm:pt>
    <dgm:pt modelId="{E9CB45ED-B981-4904-ACF7-0750A85E1C28}">
      <dgm:prSet/>
      <dgm:spPr/>
      <dgm:t>
        <a:bodyPr/>
        <a:lstStyle/>
        <a:p>
          <a:pPr rtl="0"/>
          <a:r>
            <a:rPr lang="el-GR" dirty="0"/>
            <a:t>Η εντονότερη γενική τάση άγχους δε χρειάζεται να δηλώνεται με φοβίες.</a:t>
          </a:r>
        </a:p>
      </dgm:t>
    </dgm:pt>
    <dgm:pt modelId="{00C0DB34-4A02-43A2-8D14-3D1FD5E0B245}" type="parTrans" cxnId="{7BEB7B95-FABF-4AC6-A306-7ADE9945EF19}">
      <dgm:prSet/>
      <dgm:spPr/>
      <dgm:t>
        <a:bodyPr/>
        <a:lstStyle/>
        <a:p>
          <a:endParaRPr lang="el-GR"/>
        </a:p>
      </dgm:t>
    </dgm:pt>
    <dgm:pt modelId="{83E56FAF-D48E-4DC1-B5CD-8E1490DCA939}" type="sibTrans" cxnId="{7BEB7B95-FABF-4AC6-A306-7ADE9945EF19}">
      <dgm:prSet/>
      <dgm:spPr/>
      <dgm:t>
        <a:bodyPr/>
        <a:lstStyle/>
        <a:p>
          <a:endParaRPr lang="el-GR"/>
        </a:p>
      </dgm:t>
    </dgm:pt>
    <dgm:pt modelId="{ADBE0350-C34C-4B3B-AD9A-5CFFEC4FC6A0}">
      <dgm:prSet custT="1"/>
      <dgm:spPr/>
      <dgm:t>
        <a:bodyPr/>
        <a:lstStyle/>
        <a:p>
          <a:pPr rtl="0"/>
          <a:r>
            <a:rPr lang="el-GR" sz="2000" dirty="0"/>
            <a:t>Κάποιες φοβίες φαίνεται να αποκτώνται σε μεγάλη ηλικία ενώ κάποιες άλλες υπάρχουν εξ’ αρχής.</a:t>
          </a:r>
        </a:p>
      </dgm:t>
    </dgm:pt>
    <dgm:pt modelId="{78E1BCE7-C297-4FFE-9E65-28C7D7479245}" type="parTrans" cxnId="{400D6B6D-7C31-461C-873B-A35557AAE5BD}">
      <dgm:prSet/>
      <dgm:spPr/>
      <dgm:t>
        <a:bodyPr/>
        <a:lstStyle/>
        <a:p>
          <a:endParaRPr lang="el-GR"/>
        </a:p>
      </dgm:t>
    </dgm:pt>
    <dgm:pt modelId="{D7E638C7-42AD-4F21-AD71-91F846DF29E6}" type="sibTrans" cxnId="{400D6B6D-7C31-461C-873B-A35557AAE5BD}">
      <dgm:prSet/>
      <dgm:spPr/>
      <dgm:t>
        <a:bodyPr/>
        <a:lstStyle/>
        <a:p>
          <a:endParaRPr lang="el-GR"/>
        </a:p>
      </dgm:t>
    </dgm:pt>
    <dgm:pt modelId="{9E87FFBC-0B0D-4379-B963-D42CC07B33E6}">
      <dgm:prSet custT="1"/>
      <dgm:spPr/>
      <dgm:t>
        <a:bodyPr/>
        <a:lstStyle/>
        <a:p>
          <a:pPr rtl="0"/>
          <a:r>
            <a:rPr lang="el-GR" sz="2000" dirty="0"/>
            <a:t>Οι φοβίες του πρώτου είδους έχουν τη σημασία σοβαρών ασθενειών.</a:t>
          </a:r>
        </a:p>
      </dgm:t>
    </dgm:pt>
    <dgm:pt modelId="{97F2363E-4915-49A7-8A0C-33838DBAE2CE}" type="parTrans" cxnId="{966315E1-8F37-4046-B079-4527C379491D}">
      <dgm:prSet/>
      <dgm:spPr/>
      <dgm:t>
        <a:bodyPr/>
        <a:lstStyle/>
        <a:p>
          <a:endParaRPr lang="el-GR"/>
        </a:p>
      </dgm:t>
    </dgm:pt>
    <dgm:pt modelId="{B5797BCD-0E69-4CDF-83EF-674CF6E90850}" type="sibTrans" cxnId="{966315E1-8F37-4046-B079-4527C379491D}">
      <dgm:prSet/>
      <dgm:spPr/>
      <dgm:t>
        <a:bodyPr/>
        <a:lstStyle/>
        <a:p>
          <a:endParaRPr lang="el-GR"/>
        </a:p>
      </dgm:t>
    </dgm:pt>
    <dgm:pt modelId="{AE7623D6-7341-4B96-BB6B-DC2637616EE4}">
      <dgm:prSet custT="1"/>
      <dgm:spPr/>
      <dgm:t>
        <a:bodyPr/>
        <a:lstStyle/>
        <a:p>
          <a:pPr rtl="0"/>
          <a:r>
            <a:rPr lang="el-GR" sz="2000" dirty="0"/>
            <a:t>Τις φοβίες στο σύνολο τους τις κατατάσσουμε σε </a:t>
          </a:r>
          <a:r>
            <a:rPr lang="el-GR" sz="2000" b="1" dirty="0"/>
            <a:t>αγχώδη υστερία</a:t>
          </a:r>
          <a:r>
            <a:rPr lang="el-GR" sz="2000" dirty="0"/>
            <a:t>. Μια πάθηση δηλαδή που συγγενεύει στενά με την υστερία.</a:t>
          </a:r>
        </a:p>
      </dgm:t>
    </dgm:pt>
    <dgm:pt modelId="{A60703B3-6D28-4CB1-8CDD-1B085C1021E4}" type="parTrans" cxnId="{A5C84A55-69AC-4899-9BD8-3631D022CC0C}">
      <dgm:prSet/>
      <dgm:spPr/>
      <dgm:t>
        <a:bodyPr/>
        <a:lstStyle/>
        <a:p>
          <a:endParaRPr lang="el-GR"/>
        </a:p>
      </dgm:t>
    </dgm:pt>
    <dgm:pt modelId="{DC994420-4CBD-4FE7-B914-71AE81AFACEA}" type="sibTrans" cxnId="{A5C84A55-69AC-4899-9BD8-3631D022CC0C}">
      <dgm:prSet/>
      <dgm:spPr/>
      <dgm:t>
        <a:bodyPr/>
        <a:lstStyle/>
        <a:p>
          <a:endParaRPr lang="el-GR"/>
        </a:p>
      </dgm:t>
    </dgm:pt>
    <dgm:pt modelId="{65B4324D-A1C7-4232-979C-CB8A9E130094}" type="pres">
      <dgm:prSet presAssocID="{0BF2C384-FD7D-4D07-8DB6-16BC48736415}" presName="compositeShape" presStyleCnt="0">
        <dgm:presLayoutVars>
          <dgm:chMax val="7"/>
          <dgm:dir/>
          <dgm:resizeHandles val="exact"/>
        </dgm:presLayoutVars>
      </dgm:prSet>
      <dgm:spPr/>
    </dgm:pt>
    <dgm:pt modelId="{13EE7278-A746-49DA-8228-9879B3C0FCF3}" type="pres">
      <dgm:prSet presAssocID="{EB9A6D84-84E2-441F-97A4-415DFBE0620A}" presName="circ1" presStyleLbl="vennNode1" presStyleIdx="0" presStyleCnt="6" custScaleX="85092" custScaleY="62464"/>
      <dgm:spPr/>
    </dgm:pt>
    <dgm:pt modelId="{650B6A28-2B4B-49DC-B6A5-4131AA682933}" type="pres">
      <dgm:prSet presAssocID="{EB9A6D84-84E2-441F-97A4-415DFBE0620A}" presName="circ1Tx" presStyleLbl="revTx" presStyleIdx="0" presStyleCnt="0" custLinFactNeighborX="-1011" custLinFactNeighborY="24127">
        <dgm:presLayoutVars>
          <dgm:chMax val="0"/>
          <dgm:chPref val="0"/>
          <dgm:bulletEnabled val="1"/>
        </dgm:presLayoutVars>
      </dgm:prSet>
      <dgm:spPr/>
    </dgm:pt>
    <dgm:pt modelId="{308AA5A1-C28E-4B1D-9ABC-D0B32B40EF4B}" type="pres">
      <dgm:prSet presAssocID="{F2EE8467-E33F-441B-A713-7FA46B2CD5D3}" presName="circ2" presStyleLbl="vennNode1" presStyleIdx="1" presStyleCnt="6" custScaleX="67355" custScaleY="72145"/>
      <dgm:spPr/>
    </dgm:pt>
    <dgm:pt modelId="{70FDBBC3-6045-44D3-AFA8-15032FE53B9C}" type="pres">
      <dgm:prSet presAssocID="{F2EE8467-E33F-441B-A713-7FA46B2CD5D3}" presName="circ2Tx" presStyleLbl="revTx" presStyleIdx="0" presStyleCnt="0" custLinFactNeighborY="14121">
        <dgm:presLayoutVars>
          <dgm:chMax val="0"/>
          <dgm:chPref val="0"/>
          <dgm:bulletEnabled val="1"/>
        </dgm:presLayoutVars>
      </dgm:prSet>
      <dgm:spPr/>
    </dgm:pt>
    <dgm:pt modelId="{7465A43D-2ED2-4312-B8C9-FC7654E80C21}" type="pres">
      <dgm:prSet presAssocID="{E9CB45ED-B981-4904-ACF7-0750A85E1C28}" presName="circ3" presStyleLbl="vennNode1" presStyleIdx="2" presStyleCnt="6" custScaleX="49662" custScaleY="40763"/>
      <dgm:spPr/>
    </dgm:pt>
    <dgm:pt modelId="{704A2AEA-1D5C-4EA6-A4C8-02FDE82AC3B4}" type="pres">
      <dgm:prSet presAssocID="{E9CB45ED-B981-4904-ACF7-0750A85E1C28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FC459D55-2999-4762-8C0C-0C2432EDF05F}" type="pres">
      <dgm:prSet presAssocID="{ADBE0350-C34C-4B3B-AD9A-5CFFEC4FC6A0}" presName="circ4" presStyleLbl="vennNode1" presStyleIdx="3" presStyleCnt="6" custScaleX="58975" custScaleY="48709"/>
      <dgm:spPr/>
    </dgm:pt>
    <dgm:pt modelId="{0ADD0B26-E735-4839-93B2-42D943FBB4CE}" type="pres">
      <dgm:prSet presAssocID="{ADBE0350-C34C-4B3B-AD9A-5CFFEC4FC6A0}" presName="circ4Tx" presStyleLbl="revTx" presStyleIdx="0" presStyleCnt="0" custScaleX="127942" custLinFactNeighborX="-20557" custLinFactNeighborY="-23508">
        <dgm:presLayoutVars>
          <dgm:chMax val="0"/>
          <dgm:chPref val="0"/>
          <dgm:bulletEnabled val="1"/>
        </dgm:presLayoutVars>
      </dgm:prSet>
      <dgm:spPr/>
    </dgm:pt>
    <dgm:pt modelId="{0236F201-3296-4E5F-A357-AC45432B10BA}" type="pres">
      <dgm:prSet presAssocID="{9E87FFBC-0B0D-4379-B963-D42CC07B33E6}" presName="circ5" presStyleLbl="vennNode1" presStyleIdx="4" presStyleCnt="6" custScaleX="82610" custScaleY="56770" custLinFactNeighborX="842"/>
      <dgm:spPr/>
    </dgm:pt>
    <dgm:pt modelId="{8E072560-4C60-4077-A5DD-0ADC42C5864E}" type="pres">
      <dgm:prSet presAssocID="{9E87FFBC-0B0D-4379-B963-D42CC07B33E6}" presName="circ5Tx" presStyleLbl="revTx" presStyleIdx="0" presStyleCnt="0" custScaleX="163763" custLinFactNeighborX="-8535" custLinFactNeighborY="-22747">
        <dgm:presLayoutVars>
          <dgm:chMax val="0"/>
          <dgm:chPref val="0"/>
          <dgm:bulletEnabled val="1"/>
        </dgm:presLayoutVars>
      </dgm:prSet>
      <dgm:spPr/>
    </dgm:pt>
    <dgm:pt modelId="{F05EE4A4-D8BD-4392-A4C9-F7827959AD61}" type="pres">
      <dgm:prSet presAssocID="{AE7623D6-7341-4B96-BB6B-DC2637616EE4}" presName="circ6" presStyleLbl="vennNode1" presStyleIdx="5" presStyleCnt="6" custScaleX="66512" custScaleY="56980"/>
      <dgm:spPr/>
    </dgm:pt>
    <dgm:pt modelId="{4331E5CD-622C-427B-985D-275CB694F5AD}" type="pres">
      <dgm:prSet presAssocID="{AE7623D6-7341-4B96-BB6B-DC2637616EE4}" presName="circ6Tx" presStyleLbl="revTx" presStyleIdx="0" presStyleCnt="0" custScaleX="162897" custLinFactNeighborX="-12446" custLinFactNeighborY="14154">
        <dgm:presLayoutVars>
          <dgm:chMax val="0"/>
          <dgm:chPref val="0"/>
          <dgm:bulletEnabled val="1"/>
        </dgm:presLayoutVars>
      </dgm:prSet>
      <dgm:spPr/>
    </dgm:pt>
  </dgm:ptLst>
  <dgm:cxnLst>
    <dgm:cxn modelId="{3CCDDB07-A56A-4532-A9DC-9B02904DD41C}" srcId="{0BF2C384-FD7D-4D07-8DB6-16BC48736415}" destId="{F2EE8467-E33F-441B-A713-7FA46B2CD5D3}" srcOrd="1" destOrd="0" parTransId="{EE726C4D-4687-4BEA-8E1E-88AC26492ADF}" sibTransId="{89ADD11A-8A56-4CB0-B7A9-F93DA1DD5D79}"/>
    <dgm:cxn modelId="{FDA98038-B1FA-41C4-98D4-0863F2806DD8}" type="presOf" srcId="{AE7623D6-7341-4B96-BB6B-DC2637616EE4}" destId="{4331E5CD-622C-427B-985D-275CB694F5AD}" srcOrd="0" destOrd="0" presId="urn:microsoft.com/office/officeart/2005/8/layout/venn1"/>
    <dgm:cxn modelId="{400D6B6D-7C31-461C-873B-A35557AAE5BD}" srcId="{0BF2C384-FD7D-4D07-8DB6-16BC48736415}" destId="{ADBE0350-C34C-4B3B-AD9A-5CFFEC4FC6A0}" srcOrd="3" destOrd="0" parTransId="{78E1BCE7-C297-4FFE-9E65-28C7D7479245}" sibTransId="{D7E638C7-42AD-4F21-AD71-91F846DF29E6}"/>
    <dgm:cxn modelId="{4A7F0571-D608-4C00-9A64-69F0DA02991D}" type="presOf" srcId="{0BF2C384-FD7D-4D07-8DB6-16BC48736415}" destId="{65B4324D-A1C7-4232-979C-CB8A9E130094}" srcOrd="0" destOrd="0" presId="urn:microsoft.com/office/officeart/2005/8/layout/venn1"/>
    <dgm:cxn modelId="{725A7F71-494E-434D-87A5-6429080DFDFC}" type="presOf" srcId="{F2EE8467-E33F-441B-A713-7FA46B2CD5D3}" destId="{70FDBBC3-6045-44D3-AFA8-15032FE53B9C}" srcOrd="0" destOrd="0" presId="urn:microsoft.com/office/officeart/2005/8/layout/venn1"/>
    <dgm:cxn modelId="{CFA0CF73-D0EA-44CC-8344-1F5AFE5B3F83}" type="presOf" srcId="{E9CB45ED-B981-4904-ACF7-0750A85E1C28}" destId="{704A2AEA-1D5C-4EA6-A4C8-02FDE82AC3B4}" srcOrd="0" destOrd="0" presId="urn:microsoft.com/office/officeart/2005/8/layout/venn1"/>
    <dgm:cxn modelId="{A5C84A55-69AC-4899-9BD8-3631D022CC0C}" srcId="{0BF2C384-FD7D-4D07-8DB6-16BC48736415}" destId="{AE7623D6-7341-4B96-BB6B-DC2637616EE4}" srcOrd="5" destOrd="0" parTransId="{A60703B3-6D28-4CB1-8CDD-1B085C1021E4}" sibTransId="{DC994420-4CBD-4FE7-B914-71AE81AFACEA}"/>
    <dgm:cxn modelId="{7BEB7B95-FABF-4AC6-A306-7ADE9945EF19}" srcId="{0BF2C384-FD7D-4D07-8DB6-16BC48736415}" destId="{E9CB45ED-B981-4904-ACF7-0750A85E1C28}" srcOrd="2" destOrd="0" parTransId="{00C0DB34-4A02-43A2-8D14-3D1FD5E0B245}" sibTransId="{83E56FAF-D48E-4DC1-B5CD-8E1490DCA939}"/>
    <dgm:cxn modelId="{1C76AAC5-E2A0-4FBB-A182-98E0D2F509A2}" srcId="{0BF2C384-FD7D-4D07-8DB6-16BC48736415}" destId="{EB9A6D84-84E2-441F-97A4-415DFBE0620A}" srcOrd="0" destOrd="0" parTransId="{EB6D0193-0E11-42A5-8361-7EA05B2655D1}" sibTransId="{C2CB43BD-C678-49DA-AAA6-A155AA42C0F0}"/>
    <dgm:cxn modelId="{2535DBC5-793E-4E84-806F-25C1ED3FBE00}" type="presOf" srcId="{ADBE0350-C34C-4B3B-AD9A-5CFFEC4FC6A0}" destId="{0ADD0B26-E735-4839-93B2-42D943FBB4CE}" srcOrd="0" destOrd="0" presId="urn:microsoft.com/office/officeart/2005/8/layout/venn1"/>
    <dgm:cxn modelId="{E78BC9D7-EC37-47D3-8AB9-216AA26BBFCD}" type="presOf" srcId="{9E87FFBC-0B0D-4379-B963-D42CC07B33E6}" destId="{8E072560-4C60-4077-A5DD-0ADC42C5864E}" srcOrd="0" destOrd="0" presId="urn:microsoft.com/office/officeart/2005/8/layout/venn1"/>
    <dgm:cxn modelId="{966315E1-8F37-4046-B079-4527C379491D}" srcId="{0BF2C384-FD7D-4D07-8DB6-16BC48736415}" destId="{9E87FFBC-0B0D-4379-B963-D42CC07B33E6}" srcOrd="4" destOrd="0" parTransId="{97F2363E-4915-49A7-8A0C-33838DBAE2CE}" sibTransId="{B5797BCD-0E69-4CDF-83EF-674CF6E90850}"/>
    <dgm:cxn modelId="{3B61B4FD-D336-4BC1-B791-B34AE55DDA72}" type="presOf" srcId="{EB9A6D84-84E2-441F-97A4-415DFBE0620A}" destId="{650B6A28-2B4B-49DC-B6A5-4131AA682933}" srcOrd="0" destOrd="0" presId="urn:microsoft.com/office/officeart/2005/8/layout/venn1"/>
    <dgm:cxn modelId="{2CBCB21B-D0B6-43A7-B37C-3A9AA59BD74F}" type="presParOf" srcId="{65B4324D-A1C7-4232-979C-CB8A9E130094}" destId="{13EE7278-A746-49DA-8228-9879B3C0FCF3}" srcOrd="0" destOrd="0" presId="urn:microsoft.com/office/officeart/2005/8/layout/venn1"/>
    <dgm:cxn modelId="{BEAF9468-01F4-42F9-9988-0B5F96CE17E9}" type="presParOf" srcId="{65B4324D-A1C7-4232-979C-CB8A9E130094}" destId="{650B6A28-2B4B-49DC-B6A5-4131AA682933}" srcOrd="1" destOrd="0" presId="urn:microsoft.com/office/officeart/2005/8/layout/venn1"/>
    <dgm:cxn modelId="{1E141169-0C3A-428E-A1A7-E26AE920EB78}" type="presParOf" srcId="{65B4324D-A1C7-4232-979C-CB8A9E130094}" destId="{308AA5A1-C28E-4B1D-9ABC-D0B32B40EF4B}" srcOrd="2" destOrd="0" presId="urn:microsoft.com/office/officeart/2005/8/layout/venn1"/>
    <dgm:cxn modelId="{8E8615DA-8FCC-48D7-96FE-6E228E51C8A1}" type="presParOf" srcId="{65B4324D-A1C7-4232-979C-CB8A9E130094}" destId="{70FDBBC3-6045-44D3-AFA8-15032FE53B9C}" srcOrd="3" destOrd="0" presId="urn:microsoft.com/office/officeart/2005/8/layout/venn1"/>
    <dgm:cxn modelId="{EAE5FF2C-2CF3-482B-8852-14F2881043B2}" type="presParOf" srcId="{65B4324D-A1C7-4232-979C-CB8A9E130094}" destId="{7465A43D-2ED2-4312-B8C9-FC7654E80C21}" srcOrd="4" destOrd="0" presId="urn:microsoft.com/office/officeart/2005/8/layout/venn1"/>
    <dgm:cxn modelId="{FE8CE1F8-6539-475A-926F-924516B97E70}" type="presParOf" srcId="{65B4324D-A1C7-4232-979C-CB8A9E130094}" destId="{704A2AEA-1D5C-4EA6-A4C8-02FDE82AC3B4}" srcOrd="5" destOrd="0" presId="urn:microsoft.com/office/officeart/2005/8/layout/venn1"/>
    <dgm:cxn modelId="{1498628A-B039-4E9D-83AE-DC94564FAAE2}" type="presParOf" srcId="{65B4324D-A1C7-4232-979C-CB8A9E130094}" destId="{FC459D55-2999-4762-8C0C-0C2432EDF05F}" srcOrd="6" destOrd="0" presId="urn:microsoft.com/office/officeart/2005/8/layout/venn1"/>
    <dgm:cxn modelId="{4565D2F0-DF89-4B0B-8B4A-475DC1ABD5F8}" type="presParOf" srcId="{65B4324D-A1C7-4232-979C-CB8A9E130094}" destId="{0ADD0B26-E735-4839-93B2-42D943FBB4CE}" srcOrd="7" destOrd="0" presId="urn:microsoft.com/office/officeart/2005/8/layout/venn1"/>
    <dgm:cxn modelId="{8392A970-2132-49FC-BBB4-0B1564040D52}" type="presParOf" srcId="{65B4324D-A1C7-4232-979C-CB8A9E130094}" destId="{0236F201-3296-4E5F-A357-AC45432B10BA}" srcOrd="8" destOrd="0" presId="urn:microsoft.com/office/officeart/2005/8/layout/venn1"/>
    <dgm:cxn modelId="{8578454E-E4D7-448F-8572-EC9B24982C83}" type="presParOf" srcId="{65B4324D-A1C7-4232-979C-CB8A9E130094}" destId="{8E072560-4C60-4077-A5DD-0ADC42C5864E}" srcOrd="9" destOrd="0" presId="urn:microsoft.com/office/officeart/2005/8/layout/venn1"/>
    <dgm:cxn modelId="{4F682B2B-16AA-4DFC-B0BA-C97DFAADC626}" type="presParOf" srcId="{65B4324D-A1C7-4232-979C-CB8A9E130094}" destId="{F05EE4A4-D8BD-4392-A4C9-F7827959AD61}" srcOrd="10" destOrd="0" presId="urn:microsoft.com/office/officeart/2005/8/layout/venn1"/>
    <dgm:cxn modelId="{9F5DF6C2-496A-4280-957F-2664D7D32F74}" type="presParOf" srcId="{65B4324D-A1C7-4232-979C-CB8A9E130094}" destId="{4331E5CD-622C-427B-985D-275CB694F5AD}" srcOrd="11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36AD9F2-6135-4729-9E35-2A25C82BC220}" type="doc">
      <dgm:prSet loTypeId="urn:microsoft.com/office/officeart/2005/8/layout/default" loCatId="list" qsTypeId="urn:microsoft.com/office/officeart/2005/8/quickstyle/3d1" qsCatId="3D" csTypeId="urn:microsoft.com/office/officeart/2005/8/colors/accent0_2" csCatId="mainScheme" phldr="1"/>
      <dgm:spPr/>
      <dgm:t>
        <a:bodyPr/>
        <a:lstStyle/>
        <a:p>
          <a:endParaRPr lang="el-GR"/>
        </a:p>
      </dgm:t>
    </dgm:pt>
    <dgm:pt modelId="{23DD86AD-B58C-4576-925F-2C4F4B1F2288}">
      <dgm:prSet phldrT="[Κείμενο]"/>
      <dgm:spPr/>
      <dgm:t>
        <a:bodyPr/>
        <a:lstStyle/>
        <a:p>
          <a:r>
            <a:rPr lang="el-GR" dirty="0"/>
            <a:t>Αυτές οι καταστάσεις ονομάζονται «ισοδύναμα άγχους»</a:t>
          </a:r>
        </a:p>
      </dgm:t>
    </dgm:pt>
    <dgm:pt modelId="{F9D5590B-E577-4614-B08E-518CAA71510A}" type="parTrans" cxnId="{C15B7D15-2944-4CFE-B53D-45ABDD0609B1}">
      <dgm:prSet/>
      <dgm:spPr/>
      <dgm:t>
        <a:bodyPr/>
        <a:lstStyle/>
        <a:p>
          <a:endParaRPr lang="el-GR"/>
        </a:p>
      </dgm:t>
    </dgm:pt>
    <dgm:pt modelId="{DFCD7FAE-7504-49C1-B5F5-C75F6D0331DC}" type="sibTrans" cxnId="{C15B7D15-2944-4CFE-B53D-45ABDD0609B1}">
      <dgm:prSet/>
      <dgm:spPr/>
      <dgm:t>
        <a:bodyPr/>
        <a:lstStyle/>
        <a:p>
          <a:endParaRPr lang="el-GR"/>
        </a:p>
      </dgm:t>
    </dgm:pt>
    <dgm:pt modelId="{775C8A1F-73F4-42C9-8716-D53A5ABB26CA}" type="pres">
      <dgm:prSet presAssocID="{536AD9F2-6135-4729-9E35-2A25C82BC220}" presName="diagram" presStyleCnt="0">
        <dgm:presLayoutVars>
          <dgm:dir/>
          <dgm:resizeHandles val="exact"/>
        </dgm:presLayoutVars>
      </dgm:prSet>
      <dgm:spPr/>
    </dgm:pt>
    <dgm:pt modelId="{FDA2CC57-FBF6-4095-96DD-781C1E413298}" type="pres">
      <dgm:prSet presAssocID="{23DD86AD-B58C-4576-925F-2C4F4B1F2288}" presName="node" presStyleLbl="node1" presStyleIdx="0" presStyleCnt="1" custScaleX="167226" custLinFactY="39492" custLinFactNeighborX="-12604" custLinFactNeighborY="100000">
        <dgm:presLayoutVars>
          <dgm:bulletEnabled val="1"/>
        </dgm:presLayoutVars>
      </dgm:prSet>
      <dgm:spPr/>
    </dgm:pt>
  </dgm:ptLst>
  <dgm:cxnLst>
    <dgm:cxn modelId="{C15B7D15-2944-4CFE-B53D-45ABDD0609B1}" srcId="{536AD9F2-6135-4729-9E35-2A25C82BC220}" destId="{23DD86AD-B58C-4576-925F-2C4F4B1F2288}" srcOrd="0" destOrd="0" parTransId="{F9D5590B-E577-4614-B08E-518CAA71510A}" sibTransId="{DFCD7FAE-7504-49C1-B5F5-C75F6D0331DC}"/>
    <dgm:cxn modelId="{116ABB21-8B34-4BFD-B0BF-51B31CFD1025}" type="presOf" srcId="{23DD86AD-B58C-4576-925F-2C4F4B1F2288}" destId="{FDA2CC57-FBF6-4095-96DD-781C1E413298}" srcOrd="0" destOrd="0" presId="urn:microsoft.com/office/officeart/2005/8/layout/default"/>
    <dgm:cxn modelId="{B61AB959-516F-40DE-9292-6E7BF72FDA2D}" type="presOf" srcId="{536AD9F2-6135-4729-9E35-2A25C82BC220}" destId="{775C8A1F-73F4-42C9-8716-D53A5ABB26CA}" srcOrd="0" destOrd="0" presId="urn:microsoft.com/office/officeart/2005/8/layout/default"/>
    <dgm:cxn modelId="{8E0985F4-1885-4480-A90E-2BFAB05CF194}" type="presParOf" srcId="{775C8A1F-73F4-42C9-8716-D53A5ABB26CA}" destId="{FDA2CC57-FBF6-4095-96DD-781C1E413298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D2B18D-9C28-4556-9AA2-BE1152AEB907}">
      <dsp:nvSpPr>
        <dsp:cNvPr id="0" name=""/>
        <dsp:cNvSpPr/>
      </dsp:nvSpPr>
      <dsp:spPr>
        <a:xfrm>
          <a:off x="13" y="2850"/>
          <a:ext cx="5774485" cy="35357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500" kern="1200" dirty="0"/>
            <a:t>Αλλά </a:t>
          </a:r>
          <a:r>
            <a:rPr lang="el-GR" sz="3500" u="sng" kern="1200" dirty="0"/>
            <a:t>δεν</a:t>
          </a:r>
          <a:r>
            <a:rPr lang="el-GR" sz="3500" kern="1200" dirty="0"/>
            <a:t> μπορούμε να συγχέουμε τις έννοιες «αγχώδης» και «νευρικός».</a:t>
          </a:r>
        </a:p>
      </dsp:txBody>
      <dsp:txXfrm>
        <a:off x="845667" y="520649"/>
        <a:ext cx="4083177" cy="250015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77B00E-2915-4128-89C7-ECEAEDD690AB}">
      <dsp:nvSpPr>
        <dsp:cNvPr id="0" name=""/>
        <dsp:cNvSpPr/>
      </dsp:nvSpPr>
      <dsp:spPr>
        <a:xfrm>
          <a:off x="-493282" y="0"/>
          <a:ext cx="5873816" cy="1479003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/>
            <a:t>Το άγχος αντικαθιστά ή μπορεί να αντικαταστήσει το κάθε συναίσθημα.</a:t>
          </a:r>
          <a:endParaRPr lang="el-GR" sz="2400" kern="1200" dirty="0"/>
        </a:p>
      </dsp:txBody>
      <dsp:txXfrm>
        <a:off x="366918" y="216595"/>
        <a:ext cx="4153416" cy="104581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CEFE59-38D3-44DB-B187-1FA43B7E2210}">
      <dsp:nvSpPr>
        <dsp:cNvPr id="0" name=""/>
        <dsp:cNvSpPr/>
      </dsp:nvSpPr>
      <dsp:spPr>
        <a:xfrm>
          <a:off x="0" y="314764"/>
          <a:ext cx="3824805" cy="3824805"/>
        </a:xfrm>
        <a:prstGeom prst="ellipse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300" b="1" kern="1200" dirty="0"/>
            <a:t>Παρόμοια σχέση  της </a:t>
          </a:r>
          <a:r>
            <a:rPr lang="el-GR" sz="2300" b="1" u="sng" kern="1200" dirty="0"/>
            <a:t>ψυχαναγκαστικής νεύρωσης </a:t>
          </a:r>
          <a:r>
            <a:rPr lang="el-GR" sz="2300" b="1" kern="1200" dirty="0"/>
            <a:t>και της </a:t>
          </a:r>
          <a:r>
            <a:rPr lang="el-GR" sz="2300" b="1" u="sng" kern="1200" dirty="0"/>
            <a:t>υστερίας</a:t>
          </a:r>
          <a:r>
            <a:rPr lang="el-GR" sz="2300" b="1" kern="1200" dirty="0"/>
            <a:t>.</a:t>
          </a:r>
          <a:endParaRPr lang="el-GR" sz="2300" kern="1200" dirty="0"/>
        </a:p>
      </dsp:txBody>
      <dsp:txXfrm>
        <a:off x="560130" y="874894"/>
        <a:ext cx="2704545" cy="270454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4B1C15-04D7-40D2-88EB-871B4FB71200}">
      <dsp:nvSpPr>
        <dsp:cNvPr id="0" name=""/>
        <dsp:cNvSpPr/>
      </dsp:nvSpPr>
      <dsp:spPr>
        <a:xfrm>
          <a:off x="0" y="2673"/>
          <a:ext cx="6871063" cy="1641509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300" b="1" kern="1200" baseline="0" dirty="0"/>
            <a:t>Δεν μπορούμε να διαχωρίσουμε το άγχος ενώπιον της πραγματικότητας από το νευρωτικό άγχος ως προς τον τρόπο που τα αισθανόμαστε.</a:t>
          </a:r>
          <a:endParaRPr lang="el-GR" sz="2300" kern="1200" dirty="0"/>
        </a:p>
      </dsp:txBody>
      <dsp:txXfrm>
        <a:off x="80132" y="82805"/>
        <a:ext cx="6710799" cy="148124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5B2D3A-2429-446D-9A8D-D218D92009F0}">
      <dsp:nvSpPr>
        <dsp:cNvPr id="0" name=""/>
        <dsp:cNvSpPr/>
      </dsp:nvSpPr>
      <dsp:spPr>
        <a:xfrm>
          <a:off x="1439822" y="799"/>
          <a:ext cx="6995875" cy="17510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b="1" kern="1200" dirty="0"/>
            <a:t>Είναι κάτι πολύ συνηθισμένο και είναι πολύ δύσκολο να αποφασίσουμε για το αν πρόκειται για νευρωτικό άγχος ή άγχος ενώπιον της πραγματικότητας.</a:t>
          </a:r>
          <a:endParaRPr lang="el-GR" sz="2400" kern="1200" dirty="0"/>
        </a:p>
      </dsp:txBody>
      <dsp:txXfrm>
        <a:off x="1439822" y="799"/>
        <a:ext cx="6995875" cy="175100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01042C-8520-4009-9F23-A27C3901162A}">
      <dsp:nvSpPr>
        <dsp:cNvPr id="0" name=""/>
        <dsp:cNvSpPr/>
      </dsp:nvSpPr>
      <dsp:spPr>
        <a:xfrm>
          <a:off x="3489" y="0"/>
          <a:ext cx="3572829" cy="26510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200" b="1" kern="1200" dirty="0"/>
            <a:t>Το παιδί αρχικά αγχώνεται από την παρουσία κάποιου άγνωστου προσώπου και τα αντικείμενα δεν λαμβάνονται υπόψη μέχρι κάποια ηλικία.</a:t>
          </a:r>
          <a:endParaRPr lang="el-GR" sz="2200" kern="1200" dirty="0"/>
        </a:p>
      </dsp:txBody>
      <dsp:txXfrm>
        <a:off x="132903" y="129414"/>
        <a:ext cx="3314001" cy="2392239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551DAB-2E05-413A-A6BB-1A684E318856}">
      <dsp:nvSpPr>
        <dsp:cNvPr id="0" name=""/>
        <dsp:cNvSpPr/>
      </dsp:nvSpPr>
      <dsp:spPr>
        <a:xfrm>
          <a:off x="0" y="210405"/>
          <a:ext cx="11922035" cy="945218"/>
        </a:xfrm>
        <a:prstGeom prst="rect">
          <a:avLst/>
        </a:prstGeom>
        <a:gradFill rotWithShape="0">
          <a:gsLst>
            <a:gs pos="0">
              <a:schemeClr val="accent5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800" kern="1200" dirty="0">
              <a:latin typeface="Calibri" panose="020F0502020204030204" pitchFamily="34" charset="0"/>
              <a:cs typeface="Calibri" panose="020F0502020204030204" pitchFamily="34" charset="0"/>
            </a:rPr>
            <a:t>Κοινό σημείο και για τις δύο είναι η απουσία του αγαπημένου προσώπου που του φροντίζει.</a:t>
          </a:r>
        </a:p>
      </dsp:txBody>
      <dsp:txXfrm>
        <a:off x="0" y="210405"/>
        <a:ext cx="11922035" cy="945218"/>
      </dsp:txXfrm>
    </dsp:sp>
    <dsp:sp modelId="{DCE2A610-8F0F-476E-BEA4-5394B8BA2FB4}">
      <dsp:nvSpPr>
        <dsp:cNvPr id="0" name=""/>
        <dsp:cNvSpPr/>
      </dsp:nvSpPr>
      <dsp:spPr>
        <a:xfrm>
          <a:off x="0" y="1176246"/>
          <a:ext cx="11922035" cy="2810880"/>
        </a:xfrm>
        <a:prstGeom prst="rect">
          <a:avLst/>
        </a:prstGeom>
        <a:solidFill>
          <a:schemeClr val="accent5">
            <a:alpha val="90000"/>
            <a:tint val="55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400" kern="1200" dirty="0">
              <a:latin typeface="Calibri" panose="020F0502020204030204" pitchFamily="34" charset="0"/>
              <a:cs typeface="Calibri" panose="020F0502020204030204" pitchFamily="34" charset="0"/>
            </a:rPr>
            <a:t>Το παιδί φαίνεται να φέρει ελάχιστη προδιάθεση για άγχος ενώπιον της πραγματικότητας.</a:t>
          </a:r>
          <a:br>
            <a:rPr lang="el-GR" sz="2400" kern="1200" dirty="0">
              <a:latin typeface="Calibri" panose="020F0502020204030204" pitchFamily="34" charset="0"/>
              <a:cs typeface="Calibri" panose="020F0502020204030204" pitchFamily="34" charset="0"/>
            </a:rPr>
          </a:br>
          <a:endParaRPr lang="el-GR" sz="240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400" kern="1200" dirty="0">
              <a:latin typeface="Calibri" panose="020F0502020204030204" pitchFamily="34" charset="0"/>
              <a:cs typeface="Calibri" panose="020F0502020204030204" pitchFamily="34" charset="0"/>
            </a:rPr>
            <a:t>Σε όλες τις καταστάσεις που μπορούν αργότερα να γίνουν προδιαθέσεις για φοβίες, το παιδί δεν εμφανίζει κανένα άγχος και μάλιστα όσο μεγαλύτερη είναι η άγνοια του, τόσο λιγότερο είναι το άγχος του.</a:t>
          </a:r>
          <a:br>
            <a:rPr lang="el-GR" sz="2400" kern="1200" dirty="0">
              <a:latin typeface="Calibri" panose="020F0502020204030204" pitchFamily="34" charset="0"/>
              <a:cs typeface="Calibri" panose="020F0502020204030204" pitchFamily="34" charset="0"/>
            </a:rPr>
          </a:br>
          <a:endParaRPr lang="el-GR" sz="240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400" kern="1200" dirty="0">
              <a:latin typeface="Calibri" panose="020F0502020204030204" pitchFamily="34" charset="0"/>
              <a:cs typeface="Calibri" panose="020F0502020204030204" pitchFamily="34" charset="0"/>
            </a:rPr>
            <a:t>Αυτό γίνεται επειδή το παιδί υπερεκτιμά τις δυνάμεις του και δεν γνωρίζει τους κινδύνους.</a:t>
          </a:r>
        </a:p>
      </dsp:txBody>
      <dsp:txXfrm>
        <a:off x="0" y="1176246"/>
        <a:ext cx="11922035" cy="281088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2B9623-DF50-43D3-B2AF-68D449BB2675}">
      <dsp:nvSpPr>
        <dsp:cNvPr id="0" name=""/>
        <dsp:cNvSpPr/>
      </dsp:nvSpPr>
      <dsp:spPr>
        <a:xfrm>
          <a:off x="0" y="61382"/>
          <a:ext cx="11895908" cy="4379567"/>
        </a:xfrm>
        <a:prstGeom prst="rightArrow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0CF8CF-9476-4B91-AD24-9E80F412ECFF}">
      <dsp:nvSpPr>
        <dsp:cNvPr id="0" name=""/>
        <dsp:cNvSpPr/>
      </dsp:nvSpPr>
      <dsp:spPr>
        <a:xfrm>
          <a:off x="7883476" y="1156274"/>
          <a:ext cx="2886848" cy="21897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43840" rIns="0" bIns="2438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Τότε καθιερώνονται συνθήκες που μοιάζουν με αυτές που ισχύουν για το παιδί.</a:t>
          </a:r>
        </a:p>
      </dsp:txBody>
      <dsp:txXfrm>
        <a:off x="7883476" y="1156274"/>
        <a:ext cx="2886848" cy="2189783"/>
      </dsp:txXfrm>
    </dsp:sp>
    <dsp:sp modelId="{A41694A6-C254-47D5-8FBC-4B10FAF765B3}">
      <dsp:nvSpPr>
        <dsp:cNvPr id="0" name=""/>
        <dsp:cNvSpPr/>
      </dsp:nvSpPr>
      <dsp:spPr>
        <a:xfrm>
          <a:off x="4419257" y="1156274"/>
          <a:ext cx="2886848" cy="21897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43840" rIns="0" bIns="2438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Όταν η λίμπιντο ανήκει σε κάποιο ψυχικό αίσθημα που έχει βιώσει την απώθηση,</a:t>
          </a:r>
        </a:p>
      </dsp:txBody>
      <dsp:txXfrm>
        <a:off x="4419257" y="1156274"/>
        <a:ext cx="2886848" cy="2189783"/>
      </dsp:txXfrm>
    </dsp:sp>
    <dsp:sp modelId="{2F8A64DB-3321-4A94-8B15-5A03C2E5980A}">
      <dsp:nvSpPr>
        <dsp:cNvPr id="0" name=""/>
        <dsp:cNvSpPr/>
      </dsp:nvSpPr>
      <dsp:spPr>
        <a:xfrm>
          <a:off x="955039" y="1156274"/>
          <a:ext cx="2886848" cy="21897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43840" rIns="0" bIns="2438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Ο ενήλικας έχει μάθει αν κρατά την λίμπιντο μετέωρη ή να χρησιμοποιεί αλλού.</a:t>
          </a:r>
        </a:p>
      </dsp:txBody>
      <dsp:txXfrm>
        <a:off x="955039" y="1156274"/>
        <a:ext cx="2886848" cy="2189783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DD8202-60D3-4B9E-9D96-59C9E727A344}">
      <dsp:nvSpPr>
        <dsp:cNvPr id="0" name=""/>
        <dsp:cNvSpPr/>
      </dsp:nvSpPr>
      <dsp:spPr>
        <a:xfrm>
          <a:off x="0" y="771476"/>
          <a:ext cx="2018647" cy="133087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>
              <a:solidFill>
                <a:schemeClr val="tx1"/>
              </a:solidFill>
            </a:rPr>
            <a:t>Αξίζει να σημειωθεί ότι:</a:t>
          </a:r>
        </a:p>
      </dsp:txBody>
      <dsp:txXfrm>
        <a:off x="64968" y="836444"/>
        <a:ext cx="1888711" cy="12009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AD36EC-A467-4536-8977-87DA166DA111}">
      <dsp:nvSpPr>
        <dsp:cNvPr id="0" name=""/>
        <dsp:cNvSpPr/>
      </dsp:nvSpPr>
      <dsp:spPr>
        <a:xfrm>
          <a:off x="1574876" y="1974630"/>
          <a:ext cx="2641447" cy="1924352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660" tIns="73660" rIns="73660" bIns="7366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900" kern="1200" dirty="0"/>
            <a:t>Στην ψυχανάλυση</a:t>
          </a:r>
        </a:p>
      </dsp:txBody>
      <dsp:txXfrm>
        <a:off x="1668815" y="2068569"/>
        <a:ext cx="2453569" cy="1736474"/>
      </dsp:txXfrm>
    </dsp:sp>
    <dsp:sp modelId="{396DA91B-5E94-4719-8817-9D833FDBAA97}">
      <dsp:nvSpPr>
        <dsp:cNvPr id="0" name=""/>
        <dsp:cNvSpPr/>
      </dsp:nvSpPr>
      <dsp:spPr>
        <a:xfrm rot="16200000">
          <a:off x="2511152" y="1590183"/>
          <a:ext cx="76889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68895" y="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EFB5C6-C640-4552-86A6-09557AFC3C89}">
      <dsp:nvSpPr>
        <dsp:cNvPr id="0" name=""/>
        <dsp:cNvSpPr/>
      </dsp:nvSpPr>
      <dsp:spPr>
        <a:xfrm>
          <a:off x="1062134" y="41704"/>
          <a:ext cx="3666931" cy="116403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740" tIns="78740" rIns="78740" bIns="7874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100" kern="1200" dirty="0"/>
            <a:t>Νευρωτικό άγχος.</a:t>
          </a:r>
        </a:p>
      </dsp:txBody>
      <dsp:txXfrm>
        <a:off x="1118957" y="98527"/>
        <a:ext cx="3553285" cy="1050385"/>
      </dsp:txXfrm>
    </dsp:sp>
    <dsp:sp modelId="{49B8191F-4BF7-4425-8B8F-B5C417B308DE}">
      <dsp:nvSpPr>
        <dsp:cNvPr id="0" name=""/>
        <dsp:cNvSpPr/>
      </dsp:nvSpPr>
      <dsp:spPr>
        <a:xfrm rot="5400000">
          <a:off x="2511152" y="4283430"/>
          <a:ext cx="76889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68895" y="0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612D72-1BBF-4688-8E25-EFD541DFCFB0}">
      <dsp:nvSpPr>
        <dsp:cNvPr id="0" name=""/>
        <dsp:cNvSpPr/>
      </dsp:nvSpPr>
      <dsp:spPr>
        <a:xfrm>
          <a:off x="1044382" y="4667878"/>
          <a:ext cx="3702434" cy="116403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660" tIns="73660" rIns="73660" bIns="7366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900" kern="1200" dirty="0"/>
            <a:t>Άγχος ενώπιον της πραγματικότητας.</a:t>
          </a:r>
        </a:p>
      </dsp:txBody>
      <dsp:txXfrm>
        <a:off x="1101205" y="4724701"/>
        <a:ext cx="3588788" cy="10503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24CB2E-2759-4858-9766-7C22C44F9953}">
      <dsp:nvSpPr>
        <dsp:cNvPr id="0" name=""/>
        <dsp:cNvSpPr/>
      </dsp:nvSpPr>
      <dsp:spPr>
        <a:xfrm>
          <a:off x="0" y="1339811"/>
          <a:ext cx="11188202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88FDA07-733D-4A65-AA1B-987DD6399811}">
      <dsp:nvSpPr>
        <dsp:cNvPr id="0" name=""/>
        <dsp:cNvSpPr/>
      </dsp:nvSpPr>
      <dsp:spPr>
        <a:xfrm>
          <a:off x="123436" y="133895"/>
          <a:ext cx="8303866" cy="1471596"/>
        </a:xfrm>
        <a:prstGeom prst="roundRect">
          <a:avLst/>
        </a:prstGeom>
        <a:gradFill rotWithShape="1">
          <a:gsLst>
            <a:gs pos="0">
              <a:schemeClr val="dk1">
                <a:lumMod val="110000"/>
                <a:satMod val="105000"/>
                <a:tint val="67000"/>
              </a:schemeClr>
            </a:gs>
            <a:gs pos="50000">
              <a:schemeClr val="dk1">
                <a:lumMod val="105000"/>
                <a:satMod val="103000"/>
                <a:tint val="73000"/>
              </a:schemeClr>
            </a:gs>
            <a:gs pos="100000">
              <a:schemeClr val="dk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296021" tIns="0" rIns="296021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>
              <a:latin typeface="Bahnschrift SemiBold" panose="020B0502040204020203" pitchFamily="34" charset="0"/>
            </a:rPr>
            <a:t>Άγχος: Αφορά την κατάσταση και παραβλέπει τον κίνδυνο.</a:t>
          </a:r>
        </a:p>
      </dsp:txBody>
      <dsp:txXfrm>
        <a:off x="195273" y="205732"/>
        <a:ext cx="8160192" cy="1327922"/>
      </dsp:txXfrm>
    </dsp:sp>
    <dsp:sp modelId="{A4EB0376-70B0-4488-94CE-AB143B90749A}">
      <dsp:nvSpPr>
        <dsp:cNvPr id="0" name=""/>
        <dsp:cNvSpPr/>
      </dsp:nvSpPr>
      <dsp:spPr>
        <a:xfrm>
          <a:off x="0" y="2950589"/>
          <a:ext cx="11188202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6B3E12D-7483-4E90-9545-BC1C127F3D8C}">
      <dsp:nvSpPr>
        <dsp:cNvPr id="0" name=""/>
        <dsp:cNvSpPr/>
      </dsp:nvSpPr>
      <dsp:spPr>
        <a:xfrm>
          <a:off x="151974" y="1890611"/>
          <a:ext cx="8113370" cy="1325658"/>
        </a:xfrm>
        <a:prstGeom prst="roundRect">
          <a:avLst/>
        </a:prstGeom>
        <a:gradFill rotWithShape="1">
          <a:gsLst>
            <a:gs pos="0">
              <a:schemeClr val="dk1">
                <a:lumMod val="110000"/>
                <a:satMod val="105000"/>
                <a:tint val="67000"/>
              </a:schemeClr>
            </a:gs>
            <a:gs pos="50000">
              <a:schemeClr val="dk1">
                <a:lumMod val="105000"/>
                <a:satMod val="103000"/>
                <a:tint val="73000"/>
              </a:schemeClr>
            </a:gs>
            <a:gs pos="100000">
              <a:schemeClr val="dk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296021" tIns="0" rIns="296021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>
              <a:latin typeface="Bahnschrift SemiBold" panose="020B0502040204020203" pitchFamily="34" charset="0"/>
            </a:rPr>
            <a:t>Φόβος: στρέφεται στο αντικείμενο.</a:t>
          </a:r>
        </a:p>
      </dsp:txBody>
      <dsp:txXfrm>
        <a:off x="216687" y="1955324"/>
        <a:ext cx="7983944" cy="1196232"/>
      </dsp:txXfrm>
    </dsp:sp>
    <dsp:sp modelId="{8203CEE7-AE55-4BA1-A0A0-295BC8938838}">
      <dsp:nvSpPr>
        <dsp:cNvPr id="0" name=""/>
        <dsp:cNvSpPr/>
      </dsp:nvSpPr>
      <dsp:spPr>
        <a:xfrm>
          <a:off x="0" y="4546207"/>
          <a:ext cx="11188202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9A71FC7-5629-4DE8-B4BE-0C9AD8783BDE}">
      <dsp:nvSpPr>
        <dsp:cNvPr id="0" name=""/>
        <dsp:cNvSpPr/>
      </dsp:nvSpPr>
      <dsp:spPr>
        <a:xfrm>
          <a:off x="141396" y="3475262"/>
          <a:ext cx="8262487" cy="1310498"/>
        </a:xfrm>
        <a:prstGeom prst="roundRect">
          <a:avLst/>
        </a:prstGeom>
        <a:gradFill rotWithShape="1">
          <a:gsLst>
            <a:gs pos="0">
              <a:schemeClr val="dk1">
                <a:lumMod val="110000"/>
                <a:satMod val="105000"/>
                <a:tint val="67000"/>
              </a:schemeClr>
            </a:gs>
            <a:gs pos="50000">
              <a:schemeClr val="dk1">
                <a:lumMod val="105000"/>
                <a:satMod val="103000"/>
                <a:tint val="73000"/>
              </a:schemeClr>
            </a:gs>
            <a:gs pos="100000">
              <a:schemeClr val="dk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296021" tIns="0" rIns="296021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>
              <a:latin typeface="Bahnschrift SemiBold" panose="020B0502040204020203" pitchFamily="34" charset="0"/>
            </a:rPr>
            <a:t>Τρόμος: είναι η επίδραση ενός κινδύνου εάν το άτομο δέχεται σε περίπτωση μη αγχώδους ετοιμότητας</a:t>
          </a:r>
          <a:r>
            <a:rPr lang="el-GR" sz="1200" kern="1200" dirty="0">
              <a:latin typeface="Bahnschrift SemiBold" panose="020B0502040204020203" pitchFamily="34" charset="0"/>
            </a:rPr>
            <a:t>.</a:t>
          </a:r>
        </a:p>
      </dsp:txBody>
      <dsp:txXfrm>
        <a:off x="205369" y="3539235"/>
        <a:ext cx="8134541" cy="118255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F43E4F-09C1-46EB-92D7-31CE80418C61}">
      <dsp:nvSpPr>
        <dsp:cNvPr id="0" name=""/>
        <dsp:cNvSpPr/>
      </dsp:nvSpPr>
      <dsp:spPr>
        <a:xfrm rot="5400000">
          <a:off x="926460" y="-732082"/>
          <a:ext cx="1467962" cy="2963273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100" kern="1200"/>
            <a:t>Τι είναι το συναίσθημα;</a:t>
          </a:r>
          <a:endParaRPr lang="el-GR" sz="2100" kern="1200" dirty="0"/>
        </a:p>
      </dsp:txBody>
      <dsp:txXfrm rot="-5400000">
        <a:off x="672684" y="260233"/>
        <a:ext cx="1975515" cy="978642"/>
      </dsp:txXfrm>
    </dsp:sp>
    <dsp:sp modelId="{FCCE348C-F518-40BD-BF68-FD36345BE81F}">
      <dsp:nvSpPr>
        <dsp:cNvPr id="0" name=""/>
        <dsp:cNvSpPr/>
      </dsp:nvSpPr>
      <dsp:spPr>
        <a:xfrm>
          <a:off x="3643504" y="705608"/>
          <a:ext cx="1636937" cy="8800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9342A1-1FA2-445C-B3C9-8864E5D53E5F}">
      <dsp:nvSpPr>
        <dsp:cNvPr id="0" name=""/>
        <dsp:cNvSpPr/>
      </dsp:nvSpPr>
      <dsp:spPr>
        <a:xfrm rot="5400000">
          <a:off x="1278874" y="1405910"/>
          <a:ext cx="174797" cy="307911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800" kern="1200"/>
        </a:p>
      </dsp:txBody>
      <dsp:txXfrm rot="-5400000">
        <a:off x="1263636" y="1501600"/>
        <a:ext cx="205274" cy="116531"/>
      </dsp:txXfrm>
    </dsp:sp>
    <dsp:sp modelId="{F09F3816-189A-42D0-8981-B1AC6E629B83}">
      <dsp:nvSpPr>
        <dsp:cNvPr id="0" name=""/>
        <dsp:cNvSpPr/>
      </dsp:nvSpPr>
      <dsp:spPr>
        <a:xfrm rot="5400000">
          <a:off x="2445235" y="316410"/>
          <a:ext cx="1376332" cy="2974005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Τι περικλείει;</a:t>
          </a:r>
        </a:p>
      </dsp:txBody>
      <dsp:txXfrm rot="-5400000">
        <a:off x="2142066" y="1344636"/>
        <a:ext cx="1982670" cy="917554"/>
      </dsp:txXfrm>
    </dsp:sp>
    <dsp:sp modelId="{6A80238A-C205-48F8-B087-57A45CBF28E1}">
      <dsp:nvSpPr>
        <dsp:cNvPr id="0" name=""/>
        <dsp:cNvSpPr/>
      </dsp:nvSpPr>
      <dsp:spPr>
        <a:xfrm>
          <a:off x="0" y="1951206"/>
          <a:ext cx="1584132" cy="8800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9D0360-DE98-410A-A6CD-1B9B8FC853AE}">
      <dsp:nvSpPr>
        <dsp:cNvPr id="0" name=""/>
        <dsp:cNvSpPr/>
      </dsp:nvSpPr>
      <dsp:spPr>
        <a:xfrm rot="4807575">
          <a:off x="273071" y="1141493"/>
          <a:ext cx="354479" cy="441622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600" kern="1200"/>
        </a:p>
      </dsp:txBody>
      <dsp:txXfrm rot="-5400000">
        <a:off x="303104" y="1244144"/>
        <a:ext cx="294414" cy="23631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C99AE7-C0E6-485B-AB3F-DD7D539CBABB}">
      <dsp:nvSpPr>
        <dsp:cNvPr id="0" name=""/>
        <dsp:cNvSpPr/>
      </dsp:nvSpPr>
      <dsp:spPr>
        <a:xfrm rot="10800000">
          <a:off x="905252" y="0"/>
          <a:ext cx="7642605" cy="1519335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69985" tIns="87630" rIns="163576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300" kern="1200"/>
            <a:t>Η γενική τάση άγχους που είναι έτοιμο να εμφανιστεί σε κάθε κατάλληλο περιεχόμενο παραστάσεων που επηρεάζει την κρίση και επιλέγει τις προσδοκίες.</a:t>
          </a:r>
        </a:p>
      </dsp:txBody>
      <dsp:txXfrm rot="10800000">
        <a:off x="1285086" y="0"/>
        <a:ext cx="7262771" cy="1519335"/>
      </dsp:txXfrm>
    </dsp:sp>
    <dsp:sp modelId="{F4EBB6DB-AD04-4558-BF72-2DE32748CF99}">
      <dsp:nvSpPr>
        <dsp:cNvPr id="0" name=""/>
        <dsp:cNvSpPr/>
      </dsp:nvSpPr>
      <dsp:spPr>
        <a:xfrm>
          <a:off x="6971" y="298579"/>
          <a:ext cx="966023" cy="94083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D03030-279D-40A8-8385-FFBD41B9C272}">
      <dsp:nvSpPr>
        <dsp:cNvPr id="0" name=""/>
        <dsp:cNvSpPr/>
      </dsp:nvSpPr>
      <dsp:spPr>
        <a:xfrm>
          <a:off x="0" y="260701"/>
          <a:ext cx="3374074" cy="2193148"/>
        </a:xfrm>
        <a:prstGeom prst="roundRect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/>
            <a:t>Το υπερβολικό μέγεθος άγχους προσδοκίας ονομάζεται «αγχώδη νεύρωση».</a:t>
          </a:r>
        </a:p>
      </dsp:txBody>
      <dsp:txXfrm>
        <a:off x="107061" y="367762"/>
        <a:ext cx="3159952" cy="197902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184796-91E8-42AA-B183-710EBBEC6E10}">
      <dsp:nvSpPr>
        <dsp:cNvPr id="0" name=""/>
        <dsp:cNvSpPr/>
      </dsp:nvSpPr>
      <dsp:spPr>
        <a:xfrm>
          <a:off x="0" y="0"/>
          <a:ext cx="2099703" cy="2099703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600" kern="1200" dirty="0"/>
            <a:t>Τι μπορεί να γίνει αντικείμενο φοβίας;</a:t>
          </a:r>
        </a:p>
      </dsp:txBody>
      <dsp:txXfrm>
        <a:off x="102499" y="102499"/>
        <a:ext cx="1894705" cy="189470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EE7278-A746-49DA-8228-9879B3C0FCF3}">
      <dsp:nvSpPr>
        <dsp:cNvPr id="0" name=""/>
        <dsp:cNvSpPr/>
      </dsp:nvSpPr>
      <dsp:spPr>
        <a:xfrm>
          <a:off x="4840454" y="1931125"/>
          <a:ext cx="1759137" cy="129134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50B6A28-2B4B-49DC-B6A5-4131AA682933}">
      <dsp:nvSpPr>
        <dsp:cNvPr id="0" name=""/>
        <dsp:cNvSpPr/>
      </dsp:nvSpPr>
      <dsp:spPr>
        <a:xfrm>
          <a:off x="4401812" y="339640"/>
          <a:ext cx="2584169" cy="1407718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/>
            <a:t>Οι δύο μορφές άγχους </a:t>
          </a:r>
          <a:r>
            <a:rPr lang="el-GR" sz="1800" kern="1200" dirty="0">
              <a:sym typeface="Wingdings" panose="05000000000000000000" pitchFamily="2" charset="2"/>
            </a:rPr>
            <a:t></a:t>
          </a:r>
          <a:r>
            <a:rPr lang="el-GR" sz="1800" kern="1200" dirty="0"/>
            <a:t> άγχος προσδοκίας και άγχος που συνδέεται με τις φοβίες, είναι ανεξάρτητες μεταξύ τους. </a:t>
          </a:r>
        </a:p>
      </dsp:txBody>
      <dsp:txXfrm>
        <a:off x="4401812" y="339640"/>
        <a:ext cx="2584169" cy="1407718"/>
      </dsp:txXfrm>
    </dsp:sp>
    <dsp:sp modelId="{308AA5A1-C28E-4B1D-9ABC-D0B32B40EF4B}">
      <dsp:nvSpPr>
        <dsp:cNvPr id="0" name=""/>
        <dsp:cNvSpPr/>
      </dsp:nvSpPr>
      <dsp:spPr>
        <a:xfrm>
          <a:off x="5694819" y="2218513"/>
          <a:ext cx="1392453" cy="1491479"/>
        </a:xfrm>
        <a:prstGeom prst="ellipse">
          <a:avLst/>
        </a:prstGeom>
        <a:solidFill>
          <a:schemeClr val="accent2">
            <a:alpha val="50000"/>
            <a:hueOff val="549268"/>
            <a:satOff val="-9762"/>
            <a:lumOff val="31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0FDBBC3-6045-44D3-AFA8-15032FE53B9C}">
      <dsp:nvSpPr>
        <dsp:cNvPr id="0" name=""/>
        <dsp:cNvSpPr/>
      </dsp:nvSpPr>
      <dsp:spPr>
        <a:xfrm>
          <a:off x="7578041" y="1558400"/>
          <a:ext cx="2448931" cy="1541787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Η μία δεν είναι σαν μια ανώτερη βαθμίδα της άλλης, δε συμπίπτουν παρά μόνο κατ’ εξαίρεση και τυχαία.</a:t>
          </a:r>
        </a:p>
      </dsp:txBody>
      <dsp:txXfrm>
        <a:off x="7578041" y="1558400"/>
        <a:ext cx="2448931" cy="1541787"/>
      </dsp:txXfrm>
    </dsp:sp>
    <dsp:sp modelId="{7465A43D-2ED2-4312-B8C9-FC7654E80C21}">
      <dsp:nvSpPr>
        <dsp:cNvPr id="0" name=""/>
        <dsp:cNvSpPr/>
      </dsp:nvSpPr>
      <dsp:spPr>
        <a:xfrm>
          <a:off x="5877706" y="3317815"/>
          <a:ext cx="1026680" cy="842708"/>
        </a:xfrm>
        <a:prstGeom prst="ellipse">
          <a:avLst/>
        </a:prstGeom>
        <a:solidFill>
          <a:schemeClr val="accent2">
            <a:alpha val="50000"/>
            <a:hueOff val="1098536"/>
            <a:satOff val="-19523"/>
            <a:lumOff val="62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04A2AEA-1D5C-4EA6-A4C8-02FDE82AC3B4}">
      <dsp:nvSpPr>
        <dsp:cNvPr id="0" name=""/>
        <dsp:cNvSpPr/>
      </dsp:nvSpPr>
      <dsp:spPr>
        <a:xfrm>
          <a:off x="7578041" y="3639958"/>
          <a:ext cx="2448931" cy="1722779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Η εντονότερη γενική τάση άγχους δε χρειάζεται να δηλώνεται με φοβίες.</a:t>
          </a:r>
        </a:p>
      </dsp:txBody>
      <dsp:txXfrm>
        <a:off x="7578041" y="3639958"/>
        <a:ext cx="2448931" cy="1722779"/>
      </dsp:txXfrm>
    </dsp:sp>
    <dsp:sp modelId="{FC459D55-2999-4762-8C0C-0C2432EDF05F}">
      <dsp:nvSpPr>
        <dsp:cNvPr id="0" name=""/>
        <dsp:cNvSpPr/>
      </dsp:nvSpPr>
      <dsp:spPr>
        <a:xfrm>
          <a:off x="5110417" y="3623808"/>
          <a:ext cx="1219211" cy="1006978"/>
        </a:xfrm>
        <a:prstGeom prst="ellipse">
          <a:avLst/>
        </a:prstGeom>
        <a:solidFill>
          <a:schemeClr val="accent2">
            <a:alpha val="50000"/>
            <a:hueOff val="1647804"/>
            <a:satOff val="-29285"/>
            <a:lumOff val="94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ADD0B26-E735-4839-93B2-42D943FBB4CE}">
      <dsp:nvSpPr>
        <dsp:cNvPr id="0" name=""/>
        <dsp:cNvSpPr/>
      </dsp:nvSpPr>
      <dsp:spPr>
        <a:xfrm>
          <a:off x="3535676" y="4964777"/>
          <a:ext cx="3306238" cy="1407718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Κάποιες φοβίες φαίνεται να αποκτώνται σε μεγάλη ηλικία ενώ κάποιες άλλες υπάρχουν εξ’ αρχής.</a:t>
          </a:r>
        </a:p>
      </dsp:txBody>
      <dsp:txXfrm>
        <a:off x="3535676" y="4964777"/>
        <a:ext cx="3306238" cy="1407718"/>
      </dsp:txXfrm>
    </dsp:sp>
    <dsp:sp modelId="{0236F201-3296-4E5F-A357-AC45432B10BA}">
      <dsp:nvSpPr>
        <dsp:cNvPr id="0" name=""/>
        <dsp:cNvSpPr/>
      </dsp:nvSpPr>
      <dsp:spPr>
        <a:xfrm>
          <a:off x="4212494" y="3152356"/>
          <a:ext cx="1707825" cy="1173626"/>
        </a:xfrm>
        <a:prstGeom prst="ellipse">
          <a:avLst/>
        </a:prstGeom>
        <a:solidFill>
          <a:schemeClr val="accent2">
            <a:alpha val="50000"/>
            <a:hueOff val="2197072"/>
            <a:satOff val="-39046"/>
            <a:lumOff val="125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E072560-4C60-4077-A5DD-0ADC42C5864E}">
      <dsp:nvSpPr>
        <dsp:cNvPr id="0" name=""/>
        <dsp:cNvSpPr/>
      </dsp:nvSpPr>
      <dsp:spPr>
        <a:xfrm>
          <a:off x="423301" y="3248077"/>
          <a:ext cx="4010443" cy="1722779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Οι φοβίες του πρώτου είδους έχουν τη σημασία σοβαρών ασθενειών.</a:t>
          </a:r>
        </a:p>
      </dsp:txBody>
      <dsp:txXfrm>
        <a:off x="423301" y="3248077"/>
        <a:ext cx="4010443" cy="1722779"/>
      </dsp:txXfrm>
    </dsp:sp>
    <dsp:sp modelId="{F05EE4A4-D8BD-4392-A4C9-F7827959AD61}">
      <dsp:nvSpPr>
        <dsp:cNvPr id="0" name=""/>
        <dsp:cNvSpPr/>
      </dsp:nvSpPr>
      <dsp:spPr>
        <a:xfrm>
          <a:off x="4361487" y="2375269"/>
          <a:ext cx="1375026" cy="1177967"/>
        </a:xfrm>
        <a:prstGeom prst="ellipse">
          <a:avLst/>
        </a:prstGeom>
        <a:solidFill>
          <a:schemeClr val="accent2">
            <a:alpha val="50000"/>
            <a:hueOff val="2746340"/>
            <a:satOff val="-48808"/>
            <a:lumOff val="156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331E5CD-622C-427B-985D-275CB694F5AD}">
      <dsp:nvSpPr>
        <dsp:cNvPr id="0" name=""/>
        <dsp:cNvSpPr/>
      </dsp:nvSpPr>
      <dsp:spPr>
        <a:xfrm>
          <a:off x="338128" y="1584526"/>
          <a:ext cx="3989235" cy="1722779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Τις φοβίες στο σύνολο τους τις κατατάσσουμε σε </a:t>
          </a:r>
          <a:r>
            <a:rPr lang="el-GR" sz="2000" b="1" kern="1200" dirty="0"/>
            <a:t>αγχώδη υστερία</a:t>
          </a:r>
          <a:r>
            <a:rPr lang="el-GR" sz="2000" kern="1200" dirty="0"/>
            <a:t>. Μια πάθηση δηλαδή που συγγενεύει στενά με την υστερία.</a:t>
          </a:r>
        </a:p>
      </dsp:txBody>
      <dsp:txXfrm>
        <a:off x="338128" y="1584526"/>
        <a:ext cx="3989235" cy="172277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2CC57-FBF6-4095-96DD-781C1E413298}">
      <dsp:nvSpPr>
        <dsp:cNvPr id="0" name=""/>
        <dsp:cNvSpPr/>
      </dsp:nvSpPr>
      <dsp:spPr>
        <a:xfrm>
          <a:off x="369565" y="246"/>
          <a:ext cx="4231345" cy="151818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000" kern="1200" dirty="0"/>
            <a:t>Αυτές οι καταστάσεις ονομάζονται «ισοδύναμα άγχους»</a:t>
          </a:r>
        </a:p>
      </dsp:txBody>
      <dsp:txXfrm>
        <a:off x="369565" y="246"/>
        <a:ext cx="4231345" cy="15181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l-GR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6931CB1-834E-4C04-98F1-1C9CB5AEE06E}" type="datetime1">
              <a:rPr lang="el-GR" smtClean="0"/>
              <a:t>14/3/2022</a:t>
            </a:fld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06BD15E-A83F-499B-AE2F-72149146BFF5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2833932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l-GR" noProof="0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33CF7D6-8E8B-4E60-BE40-B8C6FABBB7BB}" type="datetime1">
              <a:rPr lang="el-GR" noProof="0" smtClean="0"/>
              <a:t>14/3/2022</a:t>
            </a:fld>
            <a:endParaRPr lang="el-GR" noProof="0" dirty="0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l-GR" noProof="0" dirty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 eaLnBrk="1" latinLnBrk="0" hangingPunct="1"/>
            <a:r>
              <a:rPr lang="el-GR" noProof="0" dirty="0"/>
              <a:t>Επεξεργασία στυλ υποδείγματος κειμένου</a:t>
            </a:r>
          </a:p>
          <a:p>
            <a:pPr lvl="1" rtl="0"/>
            <a:r>
              <a:rPr lang="el-GR" noProof="0" dirty="0"/>
              <a:t>Δεύτερου επιπέδου</a:t>
            </a:r>
          </a:p>
          <a:p>
            <a:pPr lvl="2" rtl="0"/>
            <a:r>
              <a:rPr lang="el-GR" noProof="0" dirty="0"/>
              <a:t>Τρίτου επιπέδου</a:t>
            </a:r>
          </a:p>
          <a:p>
            <a:pPr lvl="3" rtl="0"/>
            <a:r>
              <a:rPr lang="el-GR" noProof="0" dirty="0"/>
              <a:t>Τέταρτου επιπέδου</a:t>
            </a:r>
          </a:p>
          <a:p>
            <a:pPr lvl="4" rtl="0"/>
            <a:r>
              <a:rPr lang="el-GR" noProof="0" dirty="0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l-GR" noProof="0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BD6FFF6-EFF5-46FA-B62C-F141E1274D59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7556670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4BD6FFF6-EFF5-46FA-B62C-F141E1274D59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05229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4BD6FFF6-EFF5-46FA-B62C-F141E1274D59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90614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4BD6FFF6-EFF5-46FA-B62C-F141E1274D59}" type="slidenum">
              <a:rPr lang="el-GR" noProof="0" smtClean="0"/>
              <a:t>3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3334755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4BD6FFF6-EFF5-46FA-B62C-F141E1274D59}" type="slidenum">
              <a:rPr lang="el-GR" noProof="0" smtClean="0"/>
              <a:t>4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30725839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4BD6FFF6-EFF5-46FA-B62C-F141E1274D59}" type="slidenum">
              <a:rPr lang="el-GR" noProof="0" smtClean="0"/>
              <a:t>5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3061116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Εικόνα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Τίτλος 13"/>
          <p:cNvSpPr>
            <a:spLocks noGrp="1"/>
          </p:cNvSpPr>
          <p:nvPr>
            <p:ph type="ctrTitle" hasCustomPrompt="1"/>
          </p:nvPr>
        </p:nvSpPr>
        <p:spPr>
          <a:xfrm>
            <a:off x="1910080" y="1179705"/>
            <a:ext cx="9875520" cy="1472184"/>
          </a:xfrm>
          <a:prstGeom prst="rect">
            <a:avLst/>
          </a:prstGeom>
        </p:spPr>
        <p:txBody>
          <a:bodyPr rtlCol="0" anchor="b"/>
          <a:lstStyle>
            <a:lvl1pPr algn="ctr" rtl="0">
              <a:defRPr/>
            </a:lvl1pPr>
            <a:extLst/>
          </a:lstStyle>
          <a:p>
            <a:pPr rtl="0"/>
            <a:r>
              <a:rPr lang="el-GR" noProof="0" dirty="0"/>
              <a:t>Κάντε κλικ για να επεξεργαστείτε το Στυλ υποδείγματος τίτλου</a:t>
            </a:r>
          </a:p>
        </p:txBody>
      </p:sp>
      <p:sp>
        <p:nvSpPr>
          <p:cNvPr id="22" name="Υπότιτλος 21"/>
          <p:cNvSpPr>
            <a:spLocks noGrp="1"/>
          </p:cNvSpPr>
          <p:nvPr>
            <p:ph type="subTitle" idx="1"/>
          </p:nvPr>
        </p:nvSpPr>
        <p:spPr>
          <a:xfrm>
            <a:off x="1910080" y="2669871"/>
            <a:ext cx="9875520" cy="1752600"/>
          </a:xfrm>
          <a:prstGeom prst="rect">
            <a:avLst/>
          </a:prstGeom>
        </p:spPr>
        <p:txBody>
          <a:bodyPr tIns="0" rtlCol="0"/>
          <a:lstStyle>
            <a:lvl1pPr marL="27432" indent="0" algn="ctr">
              <a:buNone/>
              <a:defRPr sz="2600" b="1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pPr rtl="0"/>
            <a:r>
              <a:rPr lang="el-GR" noProof="0"/>
              <a:t>Στυλ κύριου υπότιτλου</a:t>
            </a:r>
            <a:endParaRPr kumimoji="0" lang="el-GR" noProof="0" dirty="0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12675D4-1E91-4827-93B7-382CED38B474}" type="datetime1">
              <a:rPr lang="el-GR" noProof="0" smtClean="0"/>
              <a:t>14/3/2022</a:t>
            </a:fld>
            <a:endParaRPr lang="el-GR" noProof="0" dirty="0"/>
          </a:p>
        </p:txBody>
      </p:sp>
      <p:sp>
        <p:nvSpPr>
          <p:cNvPr id="20" name="Θέση υποσέλιδου 19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l-GR" noProof="0" dirty="0"/>
              <a:t>Προσθήκη υποσέλιδου</a:t>
            </a:r>
          </a:p>
        </p:txBody>
      </p:sp>
      <p:sp>
        <p:nvSpPr>
          <p:cNvPr id="10" name="Θέση αριθμού διαφάνειας 9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407272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 noProof="0" dirty="0"/>
              <a:t>Κάντε κλικ για να επεξεργαστείτε το Στυλ υποδείγματος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 vert="eaVert" rtlCol="0"/>
          <a:lstStyle/>
          <a:p>
            <a:pPr lvl="0" rtl="0" eaLnBrk="1" latinLnBrk="0" hangingPunct="1"/>
            <a:r>
              <a:rPr lang="el-GR" noProof="0"/>
              <a:t>Στυλ υποδείγματος κειμένου</a:t>
            </a:r>
          </a:p>
          <a:p>
            <a:pPr lvl="1" rtl="0" eaLnBrk="1" latinLnBrk="0" hangingPunct="1"/>
            <a:r>
              <a:rPr lang="el-GR" noProof="0"/>
              <a:t>Δεύτερου επιπέδου</a:t>
            </a:r>
          </a:p>
          <a:p>
            <a:pPr lvl="2" rtl="0" eaLnBrk="1" latinLnBrk="0" hangingPunct="1"/>
            <a:r>
              <a:rPr lang="el-GR" noProof="0"/>
              <a:t>Τρίτου επιπέδου</a:t>
            </a:r>
          </a:p>
          <a:p>
            <a:pPr lvl="3" rtl="0" eaLnBrk="1" latinLnBrk="0" hangingPunct="1"/>
            <a:r>
              <a:rPr lang="el-GR" noProof="0"/>
              <a:t>Τέταρτου επιπέδου</a:t>
            </a:r>
          </a:p>
          <a:p>
            <a:pPr lvl="4" rtl="0" eaLnBrk="1" latinLnBrk="0" hangingPunct="1"/>
            <a:r>
              <a:rPr lang="el-GR" noProof="0"/>
              <a:t>Πέμπτου επιπέδου</a:t>
            </a:r>
            <a:endParaRPr kumimoji="0" lang="el-GR" noProof="0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829D6994-8921-4EEB-B31B-7A55285039A2}" type="datetime1">
              <a:rPr lang="el-GR" noProof="0" smtClean="0"/>
              <a:t>14/3/2022</a:t>
            </a:fld>
            <a:endParaRPr lang="el-GR" noProof="0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l-GR" noProof="0" dirty="0"/>
              <a:t>Προσθήκη υποσέλιδου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17499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 hasCustomPrompt="1"/>
          </p:nvPr>
        </p:nvSpPr>
        <p:spPr>
          <a:xfrm>
            <a:off x="9144000" y="274640"/>
            <a:ext cx="2438400" cy="5851525"/>
          </a:xfrm>
          <a:prstGeom prst="rect">
            <a:avLst/>
          </a:prstGeo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el-GR" noProof="0" dirty="0"/>
              <a:t>Κάντε κλικ για να επεξεργαστείτε το Στυλ υποδείγματος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  <a:prstGeom prst="rect">
            <a:avLst/>
          </a:prstGeom>
        </p:spPr>
        <p:txBody>
          <a:bodyPr vert="eaVert" rtlCol="0"/>
          <a:lstStyle/>
          <a:p>
            <a:pPr lvl="0" rtl="0" eaLnBrk="1" latinLnBrk="0" hangingPunct="1"/>
            <a:r>
              <a:rPr lang="el-GR" noProof="0"/>
              <a:t>Στυλ υποδείγματος κειμένου</a:t>
            </a:r>
          </a:p>
          <a:p>
            <a:pPr lvl="1" rtl="0" eaLnBrk="1" latinLnBrk="0" hangingPunct="1"/>
            <a:r>
              <a:rPr lang="el-GR" noProof="0"/>
              <a:t>Δεύτερου επιπέδου</a:t>
            </a:r>
          </a:p>
          <a:p>
            <a:pPr lvl="2" rtl="0" eaLnBrk="1" latinLnBrk="0" hangingPunct="1"/>
            <a:r>
              <a:rPr lang="el-GR" noProof="0"/>
              <a:t>Τρίτου επιπέδου</a:t>
            </a:r>
          </a:p>
          <a:p>
            <a:pPr lvl="3" rtl="0" eaLnBrk="1" latinLnBrk="0" hangingPunct="1"/>
            <a:r>
              <a:rPr lang="el-GR" noProof="0"/>
              <a:t>Τέταρτου επιπέδου</a:t>
            </a:r>
          </a:p>
          <a:p>
            <a:pPr lvl="4" rtl="0" eaLnBrk="1" latinLnBrk="0" hangingPunct="1"/>
            <a:r>
              <a:rPr lang="el-GR" noProof="0"/>
              <a:t>Πέμπτου επιπέδου</a:t>
            </a:r>
            <a:endParaRPr kumimoji="0" lang="el-GR" noProof="0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869F720B-7338-47E8-9E66-41B51F13C0A0}" type="datetime1">
              <a:rPr lang="el-GR" noProof="0" smtClean="0"/>
              <a:t>14/3/2022</a:t>
            </a:fld>
            <a:endParaRPr lang="el-GR" noProof="0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l-GR" noProof="0" dirty="0"/>
              <a:t>Προσθήκη υποσέλιδου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319435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 noProof="0" dirty="0"/>
              <a:t>Κάντε κλικ για να επεξεργαστείτε το Στυλ υποδείγματος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 rtlCol="0"/>
          <a:lstStyle/>
          <a:p>
            <a:pPr lvl="0" rtl="0" eaLnBrk="1" latinLnBrk="0" hangingPunct="1"/>
            <a:r>
              <a:rPr lang="el-GR" noProof="0"/>
              <a:t>Στυλ υποδείγματος κειμένου</a:t>
            </a:r>
          </a:p>
          <a:p>
            <a:pPr lvl="1" rtl="0" eaLnBrk="1" latinLnBrk="0" hangingPunct="1"/>
            <a:r>
              <a:rPr lang="el-GR" noProof="0"/>
              <a:t>Δεύτερου επιπέδου</a:t>
            </a:r>
          </a:p>
          <a:p>
            <a:pPr lvl="2" rtl="0" eaLnBrk="1" latinLnBrk="0" hangingPunct="1"/>
            <a:r>
              <a:rPr lang="el-GR" noProof="0"/>
              <a:t>Τρίτου επιπέδου</a:t>
            </a:r>
          </a:p>
          <a:p>
            <a:pPr lvl="3" rtl="0" eaLnBrk="1" latinLnBrk="0" hangingPunct="1"/>
            <a:r>
              <a:rPr lang="el-GR" noProof="0"/>
              <a:t>Τέταρτου επιπέδου</a:t>
            </a:r>
          </a:p>
          <a:p>
            <a:pPr lvl="4" rtl="0" eaLnBrk="1" latinLnBrk="0" hangingPunct="1"/>
            <a:r>
              <a:rPr lang="el-GR" noProof="0"/>
              <a:t>Πέμπτου επιπέδου</a:t>
            </a:r>
            <a:endParaRPr kumimoji="0" lang="el-GR" noProof="0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F865D0F1-1951-4605-B394-5B6438394975}" type="datetime1">
              <a:rPr lang="el-GR" noProof="0" smtClean="0"/>
              <a:t>14/3/2022</a:t>
            </a:fld>
            <a:endParaRPr lang="el-GR" noProof="0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l-GR" noProof="0" dirty="0"/>
              <a:t>Προσθήκη υποσέλιδου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63998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  <p15:guide id="2" pos="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>
          <a:xfrm>
            <a:off x="1828800" y="2600325"/>
            <a:ext cx="8534400" cy="2286000"/>
          </a:xfrm>
          <a:prstGeom prst="rect">
            <a:avLst/>
          </a:prstGeom>
        </p:spPr>
        <p:txBody>
          <a:bodyPr rtlCol="0" anchor="t"/>
          <a:lstStyle>
            <a:lvl1pPr algn="l" rtl="0">
              <a:lnSpc>
                <a:spcPts val="4500"/>
              </a:lnSpc>
              <a:buNone/>
              <a:defRPr sz="4000" b="1" cap="all"/>
            </a:lvl1pPr>
            <a:extLst/>
          </a:lstStyle>
          <a:p>
            <a:pPr rtl="0"/>
            <a:r>
              <a:rPr lang="el-GR" noProof="0" dirty="0"/>
              <a:t>Κάντε κλικ για να επεξεργαστείτε το Στυλ υποδείγματος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828800" y="1066800"/>
            <a:ext cx="8534400" cy="1509712"/>
          </a:xfrm>
          <a:prstGeom prst="rect">
            <a:avLst/>
          </a:prstGeom>
        </p:spPr>
        <p:txBody>
          <a:bodyPr rtlCol="0"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rtl="0" eaLnBrk="1" latinLnBrk="0" hangingPunct="1"/>
            <a:r>
              <a:rPr lang="el-GR" noProof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5B3227BE-A74E-4B8F-87F2-93846C1B991D}" type="datetime1">
              <a:rPr lang="el-GR" noProof="0" smtClean="0"/>
              <a:t>14/3/2022</a:t>
            </a:fld>
            <a:endParaRPr lang="el-GR" noProof="0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l-GR" noProof="0" dirty="0"/>
              <a:t>Προσθήκη υποσέλιδου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406615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>
          <a:xfrm>
            <a:off x="1914144" y="274320"/>
            <a:ext cx="9997440" cy="1143000"/>
          </a:xfrm>
          <a:prstGeom prst="rect">
            <a:avLst/>
          </a:prstGeo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 noProof="0" dirty="0"/>
              <a:t>Κάντε κλικ για να επεξεργαστείτε το Στυλ υποδείγματος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  <a:prstGeom prst="rect">
            <a:avLst/>
          </a:prstGeo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rtl="0" eaLnBrk="1" latinLnBrk="0" hangingPunct="1"/>
            <a:r>
              <a:rPr lang="el-GR" noProof="0"/>
              <a:t>Στυλ υποδείγματος κειμένου</a:t>
            </a:r>
          </a:p>
          <a:p>
            <a:pPr lvl="1" rtl="0" eaLnBrk="1" latinLnBrk="0" hangingPunct="1"/>
            <a:r>
              <a:rPr lang="el-GR" noProof="0"/>
              <a:t>Δεύτερου επιπέδου</a:t>
            </a:r>
          </a:p>
          <a:p>
            <a:pPr lvl="2" rtl="0" eaLnBrk="1" latinLnBrk="0" hangingPunct="1"/>
            <a:r>
              <a:rPr lang="el-GR" noProof="0"/>
              <a:t>Τρίτου επιπέδου</a:t>
            </a:r>
          </a:p>
          <a:p>
            <a:pPr lvl="3" rtl="0" eaLnBrk="1" latinLnBrk="0" hangingPunct="1"/>
            <a:r>
              <a:rPr lang="el-GR" noProof="0"/>
              <a:t>Τέταρτου επιπέδου</a:t>
            </a:r>
          </a:p>
          <a:p>
            <a:pPr lvl="4" rtl="0" eaLnBrk="1" latinLnBrk="0" hangingPunct="1"/>
            <a:r>
              <a:rPr lang="el-GR" noProof="0"/>
              <a:t>Πέμπτου επιπέδου</a:t>
            </a:r>
            <a:endParaRPr kumimoji="0" lang="el-GR" noProof="0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  <a:prstGeom prst="rect">
            <a:avLst/>
          </a:prstGeo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rtl="0" eaLnBrk="1" latinLnBrk="0" hangingPunct="1"/>
            <a:r>
              <a:rPr lang="el-GR" noProof="0"/>
              <a:t>Στυλ υποδείγματος κειμένου</a:t>
            </a:r>
          </a:p>
          <a:p>
            <a:pPr lvl="1" rtl="0" eaLnBrk="1" latinLnBrk="0" hangingPunct="1"/>
            <a:r>
              <a:rPr lang="el-GR" noProof="0"/>
              <a:t>Δεύτερου επιπέδου</a:t>
            </a:r>
          </a:p>
          <a:p>
            <a:pPr lvl="2" rtl="0" eaLnBrk="1" latinLnBrk="0" hangingPunct="1"/>
            <a:r>
              <a:rPr lang="el-GR" noProof="0"/>
              <a:t>Τρίτου επιπέδου</a:t>
            </a:r>
          </a:p>
          <a:p>
            <a:pPr lvl="3" rtl="0" eaLnBrk="1" latinLnBrk="0" hangingPunct="1"/>
            <a:r>
              <a:rPr lang="el-GR" noProof="0"/>
              <a:t>Τέταρτου επιπέδου</a:t>
            </a:r>
          </a:p>
          <a:p>
            <a:pPr lvl="4" rtl="0" eaLnBrk="1" latinLnBrk="0" hangingPunct="1"/>
            <a:r>
              <a:rPr lang="el-GR" noProof="0"/>
              <a:t>Πέμπτου επιπέδου</a:t>
            </a:r>
            <a:endParaRPr kumimoji="0" lang="el-GR" noProof="0" dirty="0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FAE7B3FA-8A58-4401-AF2F-1FF047D798B0}" type="datetime1">
              <a:rPr lang="el-GR" noProof="0" smtClean="0"/>
              <a:t>14/3/2022</a:t>
            </a:fld>
            <a:endParaRPr lang="el-GR" noProof="0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l-GR" noProof="0" dirty="0"/>
              <a:t>Προσθήκη υποσέλιδου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307845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>
          <a:xfrm>
            <a:off x="609600" y="5160336"/>
            <a:ext cx="10972800" cy="1143000"/>
          </a:xfrm>
          <a:prstGeom prst="rect">
            <a:avLst/>
          </a:prstGeom>
        </p:spPr>
        <p:txBody>
          <a:bodyPr rtlCol="0" anchor="ctr"/>
          <a:lstStyle>
            <a:lvl1pPr algn="ctr" rtl="0">
              <a:defRPr sz="4500" b="1" cap="none" baseline="0"/>
            </a:lvl1pPr>
            <a:extLst/>
          </a:lstStyle>
          <a:p>
            <a:pPr rtl="0"/>
            <a:r>
              <a:rPr lang="el-GR" noProof="0" dirty="0"/>
              <a:t>Κάντε κλικ για να επεξεργαστείτε το Στυλ υποδείγματος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prstGeom prst="rect">
            <a:avLst/>
          </a:prstGeom>
          <a:noFill/>
          <a:ln w="10795">
            <a:solidFill>
              <a:schemeClr val="bg1"/>
            </a:solidFill>
            <a:miter lim="800000"/>
          </a:ln>
        </p:spPr>
        <p:txBody>
          <a:bodyPr rtlCol="0"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1">
                <a:solidFill>
                  <a:schemeClr val="accent1">
                    <a:lumMod val="50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rtl="0" eaLnBrk="1" latinLnBrk="0" hangingPunct="1"/>
            <a:r>
              <a:rPr lang="el-GR" noProof="0"/>
              <a:t>Στυλ υποδείγματος κειμένου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prstGeom prst="rect">
            <a:avLst/>
          </a:prstGeom>
          <a:ln w="10795">
            <a:solidFill>
              <a:schemeClr val="bg1"/>
            </a:solidFill>
            <a:prstDash val="dash"/>
            <a:miter lim="800000"/>
          </a:ln>
        </p:spPr>
        <p:txBody>
          <a:bodyPr rtlCol="0"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rtl="0" eaLnBrk="1" latinLnBrk="0" hangingPunct="1"/>
            <a:r>
              <a:rPr lang="el-GR" noProof="0"/>
              <a:t>Στυλ υποδείγματος κειμένου</a:t>
            </a:r>
          </a:p>
          <a:p>
            <a:pPr lvl="1" rtl="0" eaLnBrk="1" latinLnBrk="0" hangingPunct="1"/>
            <a:r>
              <a:rPr lang="el-GR" noProof="0"/>
              <a:t>Δεύτερου επιπέδου</a:t>
            </a:r>
          </a:p>
          <a:p>
            <a:pPr lvl="2" rtl="0" eaLnBrk="1" latinLnBrk="0" hangingPunct="1"/>
            <a:r>
              <a:rPr lang="el-GR" noProof="0"/>
              <a:t>Τρίτου επιπέδου</a:t>
            </a:r>
          </a:p>
          <a:p>
            <a:pPr lvl="3" rtl="0" eaLnBrk="1" latinLnBrk="0" hangingPunct="1"/>
            <a:r>
              <a:rPr lang="el-GR" noProof="0"/>
              <a:t>Τέταρτου επιπέδου</a:t>
            </a:r>
          </a:p>
          <a:p>
            <a:pPr lvl="4" rtl="0" eaLnBrk="1" latinLnBrk="0" hangingPunct="1"/>
            <a:r>
              <a:rPr lang="el-GR" noProof="0"/>
              <a:t>Πέμπτου επιπέδου</a:t>
            </a:r>
            <a:endParaRPr kumimoji="0" lang="el-GR" noProof="0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prstGeom prst="rect">
            <a:avLst/>
          </a:prstGeom>
          <a:noFill/>
          <a:ln w="10795">
            <a:solidFill>
              <a:schemeClr val="bg1"/>
            </a:solidFill>
            <a:miter lim="800000"/>
          </a:ln>
        </p:spPr>
        <p:txBody>
          <a:bodyPr rtlCol="0"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1">
                <a:solidFill>
                  <a:schemeClr val="accent1">
                    <a:lumMod val="50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rtl="0" eaLnBrk="1" latinLnBrk="0" hangingPunct="1"/>
            <a:r>
              <a:rPr lang="el-GR" noProof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prstGeom prst="rect">
            <a:avLst/>
          </a:prstGeom>
          <a:ln w="10795">
            <a:solidFill>
              <a:schemeClr val="bg1"/>
            </a:solidFill>
            <a:prstDash val="dash"/>
            <a:miter lim="800000"/>
          </a:ln>
        </p:spPr>
        <p:txBody>
          <a:bodyPr rtlCol="0"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rtl="0" eaLnBrk="1" latinLnBrk="0" hangingPunct="1"/>
            <a:r>
              <a:rPr lang="el-GR" noProof="0"/>
              <a:t>Στυλ υποδείγματος κειμένου</a:t>
            </a:r>
          </a:p>
          <a:p>
            <a:pPr lvl="1" rtl="0" eaLnBrk="1" latinLnBrk="0" hangingPunct="1"/>
            <a:r>
              <a:rPr lang="el-GR" noProof="0"/>
              <a:t>Δεύτερου επιπέδου</a:t>
            </a:r>
          </a:p>
          <a:p>
            <a:pPr lvl="2" rtl="0" eaLnBrk="1" latinLnBrk="0" hangingPunct="1"/>
            <a:r>
              <a:rPr lang="el-GR" noProof="0"/>
              <a:t>Τρίτου επιπέδου</a:t>
            </a:r>
          </a:p>
          <a:p>
            <a:pPr lvl="3" rtl="0" eaLnBrk="1" latinLnBrk="0" hangingPunct="1"/>
            <a:r>
              <a:rPr lang="el-GR" noProof="0"/>
              <a:t>Τέταρτου επιπέδου</a:t>
            </a:r>
          </a:p>
          <a:p>
            <a:pPr lvl="4" rtl="0" eaLnBrk="1" latinLnBrk="0" hangingPunct="1"/>
            <a:r>
              <a:rPr lang="el-GR" noProof="0"/>
              <a:t>Πέμπτου επιπέδου</a:t>
            </a:r>
            <a:endParaRPr kumimoji="0" lang="el-GR" noProof="0" dirty="0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329B80AE-2B76-4929-964A-0A229FD530CB}" type="datetime1">
              <a:rPr lang="el-GR" noProof="0" smtClean="0"/>
              <a:t>14/3/2022</a:t>
            </a:fld>
            <a:endParaRPr lang="el-GR" noProof="0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l-GR" noProof="0" dirty="0"/>
              <a:t>Προσθήκη υποσέλιδου</a:t>
            </a: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235893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>
          <a:xfrm>
            <a:off x="1914144" y="274320"/>
            <a:ext cx="9997440" cy="1143000"/>
          </a:xfrm>
          <a:prstGeom prst="rect">
            <a:avLst/>
          </a:prstGeom>
        </p:spPr>
        <p:txBody>
          <a:bodyPr rtlCol="0" anchor="ctr"/>
          <a:lstStyle>
            <a:lvl1pPr rtl="0">
              <a:defRPr/>
            </a:lvl1pPr>
          </a:lstStyle>
          <a:p>
            <a:pPr rtl="0"/>
            <a:r>
              <a:rPr lang="el-GR" noProof="0" dirty="0"/>
              <a:t>Κάντε κλικ για να επεξεργαστείτε το Στυλ υποδείγματος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D6BA3D0A-0144-434E-B884-53AB773DB4EA}" type="datetime1">
              <a:rPr lang="el-GR" noProof="0" smtClean="0"/>
              <a:t>14/3/2022</a:t>
            </a:fld>
            <a:endParaRPr lang="el-GR" noProof="0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l-GR" noProof="0" dirty="0"/>
              <a:t>Προσθήκη υποσέλιδου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86065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73FF10BA-78E5-4FBD-8419-1752C0DEEFDB}" type="datetime1">
              <a:rPr lang="el-GR" noProof="0" smtClean="0"/>
              <a:t>14/3/2022</a:t>
            </a:fld>
            <a:endParaRPr lang="el-GR" noProof="0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l-GR" noProof="0" dirty="0"/>
              <a:t>Προσθήκη υποσέλιδου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86097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>
          <a:xfrm>
            <a:off x="609600" y="216778"/>
            <a:ext cx="5080000" cy="1162050"/>
          </a:xfrm>
          <a:prstGeom prst="rect">
            <a:avLst/>
          </a:prstGeom>
          <a:ln>
            <a:noFill/>
          </a:ln>
        </p:spPr>
        <p:txBody>
          <a:bodyPr rtlCol="0" anchor="b"/>
          <a:lstStyle>
            <a:lvl1pPr algn="l" rtl="0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pPr rtl="0"/>
            <a:r>
              <a:rPr lang="el-GR" noProof="0" dirty="0"/>
              <a:t>Κάντε κλικ για να επεξεργαστείτε το Στυλ υποδείγματος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  <a:prstGeom prst="rect">
            <a:avLst/>
          </a:prstGeom>
        </p:spPr>
        <p:txBody>
          <a:bodyPr rtlCol="0"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rtl="0" eaLnBrk="1" latinLnBrk="0" hangingPunct="1"/>
            <a:r>
              <a:rPr lang="el-GR" noProof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  <a:prstGeom prst="rect">
            <a:avLst/>
          </a:prstGeo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rtl="0" eaLnBrk="1" latinLnBrk="0" hangingPunct="1"/>
            <a:r>
              <a:rPr lang="el-GR" noProof="0"/>
              <a:t>Στυλ υποδείγματος κειμένου</a:t>
            </a:r>
          </a:p>
          <a:p>
            <a:pPr lvl="1" rtl="0" eaLnBrk="1" latinLnBrk="0" hangingPunct="1"/>
            <a:r>
              <a:rPr lang="el-GR" noProof="0"/>
              <a:t>Δεύτερου επιπέδου</a:t>
            </a:r>
          </a:p>
          <a:p>
            <a:pPr lvl="2" rtl="0" eaLnBrk="1" latinLnBrk="0" hangingPunct="1"/>
            <a:r>
              <a:rPr lang="el-GR" noProof="0"/>
              <a:t>Τρίτου επιπέδου</a:t>
            </a:r>
          </a:p>
          <a:p>
            <a:pPr lvl="3" rtl="0" eaLnBrk="1" latinLnBrk="0" hangingPunct="1"/>
            <a:r>
              <a:rPr lang="el-GR" noProof="0"/>
              <a:t>Τέταρτου επιπέδου</a:t>
            </a:r>
          </a:p>
          <a:p>
            <a:pPr lvl="4" rtl="0" eaLnBrk="1" latinLnBrk="0" hangingPunct="1"/>
            <a:r>
              <a:rPr lang="el-GR" noProof="0"/>
              <a:t>Πέμπτου επιπέδου</a:t>
            </a:r>
            <a:endParaRPr kumimoji="0" lang="el-GR" noProof="0" dirty="0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89FD97E9-FFEB-43F9-AF21-51CE71A931B8}" type="datetime1">
              <a:rPr lang="el-GR" noProof="0" smtClean="0"/>
              <a:t>14/3/2022</a:t>
            </a:fld>
            <a:endParaRPr lang="el-GR" noProof="0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l-GR" noProof="0" dirty="0"/>
              <a:t>Προσθήκη υποσέλιδου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54254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>
          <a:xfrm>
            <a:off x="7849195" y="1066800"/>
            <a:ext cx="3657600" cy="1981200"/>
          </a:xfrm>
          <a:prstGeom prst="rect">
            <a:avLst/>
          </a:prstGeom>
        </p:spPr>
        <p:txBody>
          <a:bodyPr rtlCol="0" anchor="b">
            <a:noAutofit/>
          </a:bodyPr>
          <a:lstStyle>
            <a:lvl1pPr algn="l" rtl="0">
              <a:buNone/>
              <a:defRPr sz="2100" b="1">
                <a:effectLst/>
              </a:defRPr>
            </a:lvl1pPr>
            <a:extLst/>
          </a:lstStyle>
          <a:p>
            <a:pPr rtl="0"/>
            <a:r>
              <a:rPr lang="el-GR" noProof="0" dirty="0"/>
              <a:t>Κάντε κλικ για να επεξεργαστείτε το Στυλ υποδείγματος τίτλου</a:t>
            </a:r>
          </a:p>
        </p:txBody>
      </p:sp>
      <p:sp>
        <p:nvSpPr>
          <p:cNvPr id="8" name="Ορθογώνιο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l-GR" sz="32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Θέση εικόνας 2" descr="Ένα κενό πλαίσιο κράτησης θέσης, για να προσθέσετε μια εικόνα. Κάντε κλικ στο πλαίσιο κράτησης θέσης και επιλέξτε την εικόνα που θέλετε να προσθέσετε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rtlCol="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lang="el-GR" noProof="0"/>
              <a:t>Κάντε κλικ στο εικονίδιο για να προσθέσετε εικόνα</a:t>
            </a:r>
            <a:endParaRPr kumimoji="0" lang="el-GR" noProof="0" dirty="0"/>
          </a:p>
        </p:txBody>
      </p:sp>
      <p:sp>
        <p:nvSpPr>
          <p:cNvPr id="9" name="Ορθογώνιο 1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l-GR" sz="1800" noProof="0" dirty="0"/>
          </a:p>
        </p:txBody>
      </p:sp>
      <p:sp>
        <p:nvSpPr>
          <p:cNvPr id="10" name="Ορθογώνιο 2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l-GR" sz="1800" noProof="0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  <a:prstGeom prst="rect">
            <a:avLst/>
          </a:prstGeom>
        </p:spPr>
        <p:txBody>
          <a:bodyPr rtlCol="0"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rtl="0" eaLnBrk="1" latinLnBrk="0" hangingPunct="1"/>
            <a:r>
              <a:rPr lang="el-GR" noProof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723BF336-4F3E-4A55-9120-A0913103F439}" type="datetime1">
              <a:rPr lang="el-GR" noProof="0" smtClean="0"/>
              <a:t>14/3/2022</a:t>
            </a:fld>
            <a:endParaRPr lang="el-GR" noProof="0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l-GR" noProof="0" dirty="0"/>
              <a:t>Προσθήκη υποσέλιδου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/>
          <a:lstStyle/>
          <a:p>
            <a:pPr rtl="0"/>
            <a:fld id="{401CF334-2D5C-4859-84A6-CA7E6E43FAEB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3636752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Ομάδα 5"/>
          <p:cNvGrpSpPr/>
          <p:nvPr/>
        </p:nvGrpSpPr>
        <p:grpSpPr>
          <a:xfrm>
            <a:off x="7148" y="-54"/>
            <a:ext cx="12188952" cy="6858054"/>
            <a:chOff x="7148" y="-54"/>
            <a:chExt cx="12188952" cy="6858054"/>
          </a:xfrm>
        </p:grpSpPr>
        <p:sp>
          <p:nvSpPr>
            <p:cNvPr id="4" name="Ορθογώνιο 3"/>
            <p:cNvSpPr/>
            <p:nvPr/>
          </p:nvSpPr>
          <p:spPr>
            <a:xfrm>
              <a:off x="7148" y="0"/>
              <a:ext cx="12188952" cy="6858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noProof="0" dirty="0"/>
            </a:p>
          </p:txBody>
        </p:sp>
        <p:sp>
          <p:nvSpPr>
            <p:cNvPr id="15" name="Ορθογώνιο 14"/>
            <p:cNvSpPr/>
            <p:nvPr/>
          </p:nvSpPr>
          <p:spPr bwMode="invGray">
            <a:xfrm>
              <a:off x="1473566" y="-54"/>
              <a:ext cx="96070" cy="6858054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 w="25400" cap="rnd" cmpd="sng" algn="ctr">
              <a:noFill/>
              <a:prstDash val="solid"/>
            </a:ln>
            <a:effectLst>
              <a:outerShdw blurRad="38550" dist="38000" dir="10800000" algn="tl" rotWithShape="0">
                <a:schemeClr val="bg2">
                  <a:shade val="20000"/>
                  <a:satMod val="110000"/>
                  <a:alpha val="25000"/>
                </a:schemeClr>
              </a:outerShdw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 eaLnBrk="1" latinLnBrk="0" hangingPunct="1"/>
              <a:endParaRPr kumimoji="0" lang="el-GR" sz="1800" noProof="0" dirty="0"/>
            </a:p>
          </p:txBody>
        </p:sp>
        <p:pic>
          <p:nvPicPr>
            <p:cNvPr id="3" name="Εικόνα 2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8" y="0"/>
              <a:ext cx="1495425" cy="6858000"/>
            </a:xfrm>
            <a:prstGeom prst="rect">
              <a:avLst/>
            </a:prstGeom>
          </p:spPr>
        </p:pic>
      </p:grpSp>
      <p:sp>
        <p:nvSpPr>
          <p:cNvPr id="16" name="Θέση τίτλου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rtlCol="0" anchor="ctr">
            <a:noAutofit/>
          </a:bodyPr>
          <a:lstStyle/>
          <a:p>
            <a:pPr rtl="0"/>
            <a:r>
              <a:rPr lang="el-GR" noProof="0" dirty="0"/>
              <a:t>Κάντε κλικ για να επεξεργαστείτε το Στυλ υποδείγματος τίτλου</a:t>
            </a:r>
          </a:p>
        </p:txBody>
      </p:sp>
      <p:sp>
        <p:nvSpPr>
          <p:cNvPr id="17" name="Θέση κειμένου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 rtl="0" eaLnBrk="1" latinLnBrk="0" hangingPunct="1"/>
            <a:r>
              <a:rPr lang="el-GR" noProof="0" dirty="0"/>
              <a:t>Επεξεργασία στυλ υποδείγματος κειμένου</a:t>
            </a:r>
          </a:p>
          <a:p>
            <a:pPr lvl="1" rtl="0" eaLnBrk="1" latinLnBrk="0" hangingPunct="1"/>
            <a:r>
              <a:rPr lang="el-GR" noProof="0" dirty="0"/>
              <a:t>Δεύτερου επιπέδου</a:t>
            </a:r>
          </a:p>
          <a:p>
            <a:pPr lvl="2" rtl="0" eaLnBrk="1" latinLnBrk="0" hangingPunct="1"/>
            <a:r>
              <a:rPr lang="el-GR" noProof="0" dirty="0"/>
              <a:t>Τρίτου επιπέδου</a:t>
            </a:r>
          </a:p>
          <a:p>
            <a:pPr lvl="3" rtl="0" eaLnBrk="1" latinLnBrk="0" hangingPunct="1"/>
            <a:r>
              <a:rPr lang="el-GR" noProof="0" dirty="0"/>
              <a:t>Τέταρτου επιπέδου</a:t>
            </a:r>
          </a:p>
          <a:p>
            <a:pPr lvl="4" rtl="0" eaLnBrk="1" latinLnBrk="0" hangingPunct="1"/>
            <a:r>
              <a:rPr lang="el-GR" noProof="0" dirty="0"/>
              <a:t>Πέμπτου επιπέδου</a:t>
            </a:r>
          </a:p>
        </p:txBody>
      </p:sp>
      <p:sp>
        <p:nvSpPr>
          <p:cNvPr id="18" name="Θέση ημερομηνίας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rtl="0"/>
            <a:fld id="{06883B89-DE00-4FA1-9F76-3CFC200F25D8}" type="datetime1">
              <a:rPr lang="el-GR" noProof="0" smtClean="0"/>
              <a:t>14/3/2022</a:t>
            </a:fld>
            <a:endParaRPr lang="el-GR" noProof="0" dirty="0"/>
          </a:p>
        </p:txBody>
      </p:sp>
      <p:sp>
        <p:nvSpPr>
          <p:cNvPr id="19" name="Θέση υποσέλιδου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 anchor="b"/>
          <a:lstStyle>
            <a:lvl1pPr eaLnBrk="1" latinLnBrk="0" hangingPunct="1">
              <a:defRPr kumimoji="0" sz="1100">
                <a:solidFill>
                  <a:schemeClr val="tx2"/>
                </a:solidFill>
                <a:effectLst/>
              </a:defRPr>
            </a:lvl1pPr>
            <a:extLst/>
          </a:lstStyle>
          <a:p>
            <a:pPr rtl="0"/>
            <a:r>
              <a:rPr lang="el-GR" noProof="0" dirty="0"/>
              <a:t>Προσθήκη υποσέλιδου</a:t>
            </a:r>
          </a:p>
        </p:txBody>
      </p:sp>
      <p:sp>
        <p:nvSpPr>
          <p:cNvPr id="20" name="Θέση αριθμού διαφάνειας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 anchor="b"/>
          <a:lstStyle>
            <a:lvl1pPr algn="ctr" eaLnBrk="1" latinLnBrk="0" hangingPunct="1">
              <a:defRPr kumimoji="0" sz="1100">
                <a:solidFill>
                  <a:schemeClr val="tx2"/>
                </a:solidFill>
                <a:effectLst/>
              </a:defRPr>
            </a:lvl1pPr>
            <a:extLst/>
          </a:lstStyle>
          <a:p>
            <a:pPr rtl="0"/>
            <a:fld id="{401CF334-2D5C-4859-84A6-CA7E6E43FAEB}" type="slidenum">
              <a:rPr lang="el-GR" noProof="0" smtClean="0"/>
              <a:pPr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1260038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lnSpc>
          <a:spcPts val="4200"/>
        </a:lnSpc>
        <a:spcBef>
          <a:spcPct val="0"/>
        </a:spcBef>
        <a:buNone/>
        <a:defRPr kumimoji="0" sz="4000" b="1" kern="1200">
          <a:solidFill>
            <a:schemeClr val="accent2">
              <a:lumMod val="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Wingdings 2"/>
        <a:buChar char=""/>
        <a:defRPr kumimoji="0" sz="32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>
            <a:lumMod val="50000"/>
          </a:schemeClr>
        </a:buClr>
        <a:buFont typeface="Verdana"/>
        <a:buChar char="◦"/>
        <a:defRPr kumimoji="0" sz="28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>
            <a:lumMod val="75000"/>
          </a:schemeClr>
        </a:buClr>
        <a:buFont typeface="Wingdings 2"/>
        <a:buChar char=""/>
        <a:defRPr kumimoji="0" sz="24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>
            <a:lumMod val="75000"/>
          </a:schemeClr>
        </a:buClr>
        <a:buFont typeface="Wingdings 2"/>
        <a:buChar char=""/>
        <a:defRPr kumimoji="0" sz="20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>
            <a:lumMod val="75000"/>
          </a:schemeClr>
        </a:buClr>
        <a:buFont typeface="Wingdings 2"/>
        <a:buChar char=""/>
        <a:defRPr kumimoji="0" sz="20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  <p:extLst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7512" userDrawn="1">
          <p15:clr>
            <a:srgbClr val="F26B43"/>
          </p15:clr>
        </p15:guide>
        <p15:guide id="3" pos="1176" userDrawn="1">
          <p15:clr>
            <a:srgbClr val="F26B43"/>
          </p15:clr>
        </p15:guide>
        <p15:guide id="4" orient="horz" pos="3936" userDrawn="1">
          <p15:clr>
            <a:srgbClr val="F26B43"/>
          </p15:clr>
        </p15:guide>
        <p15:guide id="5" orient="horz" pos="888" userDrawn="1">
          <p15:clr>
            <a:srgbClr val="F26B43"/>
          </p15:clr>
        </p15:guide>
        <p15:guide id="6" orient="horz" pos="1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12.pn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910080" y="1197687"/>
            <a:ext cx="9875520" cy="1472184"/>
          </a:xfrm>
        </p:spPr>
        <p:txBody>
          <a:bodyPr rtlCol="0"/>
          <a:lstStyle/>
          <a:p>
            <a:pPr rtl="0"/>
            <a:r>
              <a:rPr lang="el-GR" sz="4300" dirty="0"/>
              <a:t>Εισαγωγή στην Ψυχανάλυση 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l-GR" sz="2800" dirty="0">
                <a:solidFill>
                  <a:schemeClr val="accent2">
                    <a:lumMod val="50000"/>
                  </a:schemeClr>
                </a:solidFill>
              </a:rPr>
              <a:t>Κεφάλαιο: Άγχος</a:t>
            </a:r>
          </a:p>
          <a:p>
            <a:pPr rtl="0"/>
            <a:endParaRPr lang="el-GR" sz="2800" dirty="0">
              <a:solidFill>
                <a:schemeClr val="accent2">
                  <a:lumMod val="50000"/>
                </a:schemeClr>
              </a:solidFill>
            </a:endParaRPr>
          </a:p>
          <a:p>
            <a:pPr rtl="0"/>
            <a:endParaRPr lang="el-GR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43051" y="5399501"/>
            <a:ext cx="4609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" lvl="0" algn="ctr">
              <a:spcBef>
                <a:spcPts val="600"/>
              </a:spcBef>
              <a:buClr>
                <a:srgbClr val="94B6D2">
                  <a:lumMod val="50000"/>
                </a:srgbClr>
              </a:buClr>
              <a:buSzPct val="80000"/>
            </a:pPr>
            <a:r>
              <a:rPr lang="el-GR" sz="3200" b="1">
                <a:solidFill>
                  <a:srgbClr val="94B6D2">
                    <a:lumMod val="50000"/>
                  </a:srgbClr>
                </a:solidFill>
              </a:rPr>
              <a:t>ΣΙΓΚΜΟΥΝΤ ΦΡΟΫΝΤ</a:t>
            </a:r>
            <a:endParaRPr lang="el-GR" sz="3200" b="1" dirty="0">
              <a:solidFill>
                <a:srgbClr val="94B6D2">
                  <a:lumMod val="50000"/>
                </a:srgbClr>
              </a:solidFill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051" y="127721"/>
            <a:ext cx="3013394" cy="1126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904108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47052" y="177281"/>
            <a:ext cx="6568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400" b="1" dirty="0">
                <a:solidFill>
                  <a:schemeClr val="accent2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Νευρωτικό Άγχος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56793" y="2138875"/>
            <a:ext cx="3797559" cy="523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l-GR" sz="2800" b="1" dirty="0"/>
              <a:t>Άγχος προσδοκίας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14350" y="3854248"/>
            <a:ext cx="4985075" cy="138499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l-GR" sz="2800" b="1" dirty="0"/>
              <a:t>Ψυχικά συνδεδεμένη που σχετίζεται με ορισμένα αντικείμενα ή καταστάσεις.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31020" y="1969597"/>
            <a:ext cx="4133461" cy="138499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l-GR" sz="2800" b="1" dirty="0"/>
              <a:t>Άγχος ως συνοδευτικό των υστερικών συμπτωμάτων.</a:t>
            </a:r>
          </a:p>
        </p:txBody>
      </p:sp>
      <p:cxnSp>
        <p:nvCxnSpPr>
          <p:cNvPr id="7" name="Ευθύγραμμο βέλος σύνδεσης 6"/>
          <p:cNvCxnSpPr>
            <a:stCxn id="2" idx="2"/>
          </p:cNvCxnSpPr>
          <p:nvPr/>
        </p:nvCxnSpPr>
        <p:spPr>
          <a:xfrm flipH="1">
            <a:off x="2733869" y="946722"/>
            <a:ext cx="3797559" cy="11921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Ευθύγραμμο βέλος σύνδεσης 8"/>
          <p:cNvCxnSpPr>
            <a:stCxn id="2" idx="2"/>
          </p:cNvCxnSpPr>
          <p:nvPr/>
        </p:nvCxnSpPr>
        <p:spPr>
          <a:xfrm flipH="1">
            <a:off x="6531427" y="946722"/>
            <a:ext cx="1" cy="290752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Ευθύγραμμο βέλος σύνδεσης 10"/>
          <p:cNvCxnSpPr>
            <a:stCxn id="2" idx="2"/>
            <a:endCxn id="5" idx="0"/>
          </p:cNvCxnSpPr>
          <p:nvPr/>
        </p:nvCxnSpPr>
        <p:spPr>
          <a:xfrm>
            <a:off x="6531428" y="946722"/>
            <a:ext cx="3466323" cy="10228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Εικόνα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133" y="3854248"/>
            <a:ext cx="2298441" cy="14499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Εικόνα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201" y="3854248"/>
            <a:ext cx="2022799" cy="15238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600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Άγχος προσδοκίας</a:t>
            </a:r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7722950"/>
              </p:ext>
            </p:extLst>
          </p:nvPr>
        </p:nvGraphicFramePr>
        <p:xfrm>
          <a:off x="1914144" y="1447800"/>
          <a:ext cx="10103686" cy="1519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914144" y="3004457"/>
            <a:ext cx="61582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/>
              <a:t>Τα άτομα που βιώνουν αυτήν την μορφή άγχους:</a:t>
            </a:r>
            <a:br>
              <a:rPr lang="el-GR" sz="2400" dirty="0"/>
            </a:br>
            <a:r>
              <a:rPr lang="el-GR" sz="24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dirty="0"/>
              <a:t>προβλέπουν από όλες τις πιθανότητες πάντα την πιο τρομακτική,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dirty="0"/>
              <a:t>ερμηνεύουν το τυχαίο γεγονός ως σημάδι συμφοράς και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dirty="0"/>
              <a:t>αξιοποιούν κάθε αβεβαιότητα στη χειρότερη έννοιά της.</a:t>
            </a:r>
          </a:p>
        </p:txBody>
      </p:sp>
      <p:graphicFrame>
        <p:nvGraphicFramePr>
          <p:cNvPr id="7" name="Διάγραμμα 6"/>
          <p:cNvGraphicFramePr/>
          <p:nvPr>
            <p:extLst>
              <p:ext uri="{D42A27DB-BD31-4B8C-83A1-F6EECF244321}">
                <p14:modId xmlns:p14="http://schemas.microsoft.com/office/powerpoint/2010/main" val="3332544688"/>
              </p:ext>
            </p:extLst>
          </p:nvPr>
        </p:nvGraphicFramePr>
        <p:xfrm>
          <a:off x="8537510" y="3406331"/>
          <a:ext cx="3374074" cy="27145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6041829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  <p:bldP spid="5" grpId="0"/>
      <p:bldGraphic spid="7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312572"/>
            <a:ext cx="11904617" cy="83696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l-GR" sz="2800" cap="none" dirty="0">
                <a:ea typeface="+mn-ea"/>
                <a:cs typeface="+mn-cs"/>
              </a:rPr>
              <a:t>Ψυχικά συνδεδεμένη που σχετίζεται με ορισμένα αντικείμενα ή καταστάσεις.</a:t>
            </a:r>
            <a:br>
              <a:rPr lang="el-GR" sz="2800" cap="none" dirty="0">
                <a:solidFill>
                  <a:prstClr val="black"/>
                </a:solidFill>
                <a:ea typeface="+mn-ea"/>
                <a:cs typeface="+mn-cs"/>
              </a:rPr>
            </a:br>
            <a:endParaRPr lang="el-GR" dirty="0"/>
          </a:p>
        </p:txBody>
      </p:sp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1597833853"/>
              </p:ext>
            </p:extLst>
          </p:nvPr>
        </p:nvGraphicFramePr>
        <p:xfrm>
          <a:off x="-69668" y="2768388"/>
          <a:ext cx="2508068" cy="2099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217713" y="840377"/>
            <a:ext cx="11469189" cy="705393"/>
          </a:xfrm>
          <a:ln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el-GR" dirty="0">
                <a:solidFill>
                  <a:schemeClr val="tx1"/>
                </a:solidFill>
              </a:rPr>
              <a:t>Είναι το άγχος που συναντάμε στις εξαιρετικά ποικιλόμορφες και συχνά πολύ παράξενες «φοβίες».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76847" y="1677337"/>
            <a:ext cx="10215153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/>
              <a:t>Υπάρχουν τρεις κατηγορίες φοβιών.</a:t>
            </a:r>
          </a:p>
          <a:p>
            <a:endParaRPr lang="el-GR" sz="2400" b="1" dirty="0"/>
          </a:p>
          <a:p>
            <a:r>
              <a:rPr lang="el-GR" sz="2400" b="1" dirty="0"/>
              <a:t>1</a:t>
            </a:r>
            <a:r>
              <a:rPr lang="el-GR" sz="2400" b="1" baseline="30000" dirty="0"/>
              <a:t>η</a:t>
            </a:r>
            <a:r>
              <a:rPr lang="el-GR" sz="2400" b="1" dirty="0"/>
              <a:t> : </a:t>
            </a:r>
            <a:r>
              <a:rPr lang="el-GR" sz="2200" dirty="0"/>
              <a:t>Τα αντικείμενα ή καταστάσεις που και για εμάς είναι τρομακτικές και γι’ αυτό δεν μας φαίνονται ακατανόητες ακόμη και αν η ένταση τους είναι υπερβολικά μεγάλη.</a:t>
            </a:r>
            <a:br>
              <a:rPr lang="el-GR" sz="2200" dirty="0"/>
            </a:br>
            <a:r>
              <a:rPr lang="el-GR" sz="2200" dirty="0"/>
              <a:t>Κάρολος Δαρβίνος: «</a:t>
            </a:r>
            <a:r>
              <a:rPr lang="el-GR" sz="2200" b="1" dirty="0"/>
              <a:t>αναπόφευκτο άγχος</a:t>
            </a:r>
            <a:r>
              <a:rPr lang="el-GR" sz="2200" dirty="0"/>
              <a:t>» </a:t>
            </a:r>
          </a:p>
          <a:p>
            <a:r>
              <a:rPr lang="el-GR" sz="2200" b="1" dirty="0"/>
              <a:t>2</a:t>
            </a:r>
            <a:r>
              <a:rPr lang="el-GR" sz="2200" b="1" baseline="30000" dirty="0"/>
              <a:t>η</a:t>
            </a:r>
            <a:r>
              <a:rPr lang="el-GR" sz="2200" b="1" dirty="0"/>
              <a:t> </a:t>
            </a:r>
            <a:r>
              <a:rPr lang="el-GR" sz="2200" dirty="0"/>
              <a:t>: Είναι οι περιπτώσεις όπου εξακολουθεί να υπάρχει μια σχέση προς κάποιο κίνδυνο αλλά εμείς είμαστε συνηθισμένοι να τον υποτιμούμε και να μην θεωρούμε σημαντικό.</a:t>
            </a:r>
          </a:p>
          <a:p>
            <a:r>
              <a:rPr lang="el-GR" sz="2200" i="1" u="sng" dirty="0">
                <a:solidFill>
                  <a:srgbClr val="002060"/>
                </a:solidFill>
              </a:rPr>
              <a:t>Παράξενο: </a:t>
            </a:r>
            <a:r>
              <a:rPr lang="el-GR" sz="2200" dirty="0">
                <a:solidFill>
                  <a:srgbClr val="002060"/>
                </a:solidFill>
              </a:rPr>
              <a:t>Στις φοβίες των νευρωτικών αυτό που κεντρίζει το ενδιαφέρον δεν είναι το περιεχόμενο αλλά η </a:t>
            </a:r>
            <a:r>
              <a:rPr lang="el-GR" sz="2200" u="sng" dirty="0">
                <a:solidFill>
                  <a:srgbClr val="002060"/>
                </a:solidFill>
              </a:rPr>
              <a:t>ένταση</a:t>
            </a:r>
            <a:r>
              <a:rPr lang="el-GR" sz="2200" dirty="0">
                <a:solidFill>
                  <a:srgbClr val="002060"/>
                </a:solidFill>
              </a:rPr>
              <a:t>. </a:t>
            </a:r>
          </a:p>
          <a:p>
            <a:r>
              <a:rPr lang="el-GR" sz="2200" b="1" dirty="0"/>
              <a:t>3</a:t>
            </a:r>
            <a:r>
              <a:rPr lang="el-GR" sz="2200" b="1" baseline="30000" dirty="0"/>
              <a:t>η</a:t>
            </a:r>
            <a:r>
              <a:rPr lang="el-GR" sz="2200" b="1" dirty="0"/>
              <a:t>: </a:t>
            </a:r>
            <a:r>
              <a:rPr lang="el-GR" sz="2200" dirty="0"/>
              <a:t>Οι φοβίες που δύσκολα πλέον κατανοούμε. (</a:t>
            </a:r>
            <a:r>
              <a:rPr lang="el-GR" sz="2200" dirty="0" err="1"/>
              <a:t>π.χ</a:t>
            </a:r>
            <a:r>
              <a:rPr lang="el-GR" sz="2200" dirty="0"/>
              <a:t>) Δεν μπορούμε να πούμε ξεκάθαρα εάν ο κίνδυνος είναι ξεκάθαρα υπαρκτός.</a:t>
            </a:r>
            <a:br>
              <a:rPr lang="el-GR" sz="2200" dirty="0"/>
            </a:br>
            <a:br>
              <a:rPr lang="el-GR" sz="2200" dirty="0"/>
            </a:br>
            <a:r>
              <a:rPr lang="el-GR" sz="2000" i="1" dirty="0">
                <a:latin typeface="Bahnschrift Light SemiCondensed" panose="020B0502040204020203" pitchFamily="34" charset="0"/>
              </a:rPr>
              <a:t>Στις φοβίες με τα ζώα δεν μπορεί να πρόκειται για αντιπάθεια αλλά το αντίθετο</a:t>
            </a:r>
            <a:r>
              <a:rPr lang="el-GR" sz="2000" i="1" dirty="0"/>
              <a:t>.</a:t>
            </a:r>
            <a:endParaRPr lang="el-GR" sz="2200" i="1" dirty="0"/>
          </a:p>
          <a:p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38286754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  <p:bldP spid="4" grpId="0" build="p" animBg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Θέση περιεχομένου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1501006"/>
              </p:ext>
            </p:extLst>
          </p:nvPr>
        </p:nvGraphicFramePr>
        <p:xfrm>
          <a:off x="1593669" y="80554"/>
          <a:ext cx="10659291" cy="67034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1564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28205" y="0"/>
            <a:ext cx="10763795" cy="1143000"/>
          </a:xfrm>
        </p:spPr>
        <p:txBody>
          <a:bodyPr/>
          <a:lstStyle/>
          <a:p>
            <a:r>
              <a:rPr lang="el-GR" sz="3200" dirty="0"/>
              <a:t>Άγχος ως συνοδευτικό των υστερικών συμπτωμάτων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811382" y="1012372"/>
            <a:ext cx="9997440" cy="4800600"/>
          </a:xfrm>
        </p:spPr>
        <p:txBody>
          <a:bodyPr>
            <a:normAutofit/>
          </a:bodyPr>
          <a:lstStyle/>
          <a:p>
            <a:r>
              <a:rPr lang="el-GR" sz="2400" dirty="0">
                <a:solidFill>
                  <a:schemeClr val="tx1"/>
                </a:solidFill>
              </a:rPr>
              <a:t>Αυτό το άγχος εμφανίζεται στην υστερία ή σε οποιαδήποτε μορφή αναστάτωσης, ή εμφανίζεται ανεξάρτητο από κάθε όρο.</a:t>
            </a:r>
          </a:p>
          <a:p>
            <a:endParaRPr lang="el-GR" sz="2400" dirty="0">
              <a:solidFill>
                <a:schemeClr val="tx1"/>
              </a:solidFill>
            </a:endParaRPr>
          </a:p>
          <a:p>
            <a:r>
              <a:rPr lang="el-GR" sz="2400" dirty="0">
                <a:solidFill>
                  <a:schemeClr val="tx1"/>
                </a:solidFill>
              </a:rPr>
              <a:t>Δεν μπορεί να γίνει λόγος για κίνδυνο ή αφορμή από τη στιγμή που ο ασθενής υπερβάλλει.</a:t>
            </a:r>
          </a:p>
          <a:p>
            <a:endParaRPr lang="el-GR" sz="2400" dirty="0">
              <a:solidFill>
                <a:schemeClr val="tx1"/>
              </a:solidFill>
            </a:endParaRPr>
          </a:p>
          <a:p>
            <a:r>
              <a:rPr lang="el-GR" sz="2400" dirty="0">
                <a:solidFill>
                  <a:schemeClr val="tx1"/>
                </a:solidFill>
              </a:rPr>
              <a:t>Σε αυτές τις κρίσεις η κατάσταση άγχους μπορεί να διασπαστεί.</a:t>
            </a:r>
          </a:p>
          <a:p>
            <a:endParaRPr lang="el-GR" sz="2400" dirty="0">
              <a:solidFill>
                <a:schemeClr val="tx1"/>
              </a:solidFill>
            </a:endParaRPr>
          </a:p>
          <a:p>
            <a:r>
              <a:rPr lang="el-GR" sz="2400" b="1" dirty="0">
                <a:solidFill>
                  <a:schemeClr val="tx1"/>
                </a:solidFill>
              </a:rPr>
              <a:t>Η όλη κρίση μπορεί να εκπροσωπείται από ένα μόνο σύμπτωμα με μεγάλη ένταση, ενώ το γενικό αίσθημα άγχους μπορεί να λείπει ή να είναι ασαφές.</a:t>
            </a:r>
          </a:p>
        </p:txBody>
      </p:sp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2401899891"/>
              </p:ext>
            </p:extLst>
          </p:nvPr>
        </p:nvGraphicFramePr>
        <p:xfrm>
          <a:off x="6200503" y="5306908"/>
          <a:ext cx="5608319" cy="1518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12344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Graphic spid="4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319383" y="239179"/>
            <a:ext cx="8069943" cy="614261"/>
          </a:xfrm>
        </p:spPr>
        <p:txBody>
          <a:bodyPr/>
          <a:lstStyle/>
          <a:p>
            <a:r>
              <a:rPr lang="el-GR" dirty="0"/>
              <a:t>Διαφορά: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762035" y="1904902"/>
            <a:ext cx="4891314" cy="804849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r>
              <a:rPr lang="el-GR" dirty="0"/>
              <a:t>Άγχος ενώπιον της πραγματικότητας</a:t>
            </a:r>
          </a:p>
        </p:txBody>
      </p:sp>
      <p:sp>
        <p:nvSpPr>
          <p:cNvPr id="4" name="Υπότιτλος 2"/>
          <p:cNvSpPr txBox="1">
            <a:spLocks/>
          </p:cNvSpPr>
          <p:nvPr/>
        </p:nvSpPr>
        <p:spPr>
          <a:xfrm>
            <a:off x="6860903" y="1904902"/>
            <a:ext cx="4891314" cy="80484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tIns="0" rtlCol="0">
            <a:normAutofit/>
          </a:bodyPr>
          <a:lstStyle>
            <a:lvl1pPr marL="27432" indent="0" algn="ctr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80000"/>
              <a:buFont typeface="Wingdings 2"/>
              <a:buNone/>
              <a:defRPr kumimoji="0" sz="26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>
                  <a:lumMod val="50000"/>
                </a:schemeClr>
              </a:buClr>
              <a:buFont typeface="Verdana"/>
              <a:buNone/>
              <a:defRPr kumimoji="0" sz="28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>
                  <a:lumMod val="75000"/>
                </a:schemeClr>
              </a:buClr>
              <a:buFont typeface="Wingdings 2"/>
              <a:buNone/>
              <a:defRPr kumimoji="0"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Wingdings 2"/>
              <a:buNone/>
              <a:defRPr kumimoji="0"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>
                  <a:lumMod val="75000"/>
                </a:schemeClr>
              </a:buClr>
              <a:buFont typeface="Wingdings 2"/>
              <a:buNone/>
              <a:defRPr kumimoji="0"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l-GR" dirty="0"/>
              <a:t>Νευρωτικό άγχος</a:t>
            </a:r>
          </a:p>
        </p:txBody>
      </p:sp>
      <p:cxnSp>
        <p:nvCxnSpPr>
          <p:cNvPr id="6" name="Γωνιακή σύνδεση 5"/>
          <p:cNvCxnSpPr>
            <a:stCxn id="2" idx="2"/>
          </p:cNvCxnSpPr>
          <p:nvPr/>
        </p:nvCxnSpPr>
        <p:spPr>
          <a:xfrm rot="5400000">
            <a:off x="5554618" y="915851"/>
            <a:ext cx="862149" cy="737326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Γωνιακή σύνδεση 7"/>
          <p:cNvCxnSpPr>
            <a:stCxn id="2" idx="2"/>
          </p:cNvCxnSpPr>
          <p:nvPr/>
        </p:nvCxnSpPr>
        <p:spPr>
          <a:xfrm rot="16200000" flipH="1">
            <a:off x="6307909" y="899886"/>
            <a:ext cx="862149" cy="769256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319383" y="2987040"/>
            <a:ext cx="3666309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2400" dirty="0"/>
              <a:t>Είναι μια αντίδραση στον κίνδυνο.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23612" y="2987040"/>
            <a:ext cx="3666309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2400" dirty="0"/>
              <a:t>Ο κίνδυνος παίζει ελάχιστο ή καθόλου ρόλο.</a:t>
            </a: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" y="3939449"/>
            <a:ext cx="4441372" cy="2835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5617029" y="4990012"/>
            <a:ext cx="6287588" cy="15696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dirty="0"/>
              <a:t>Μπορούμε να συσχετίσουμε αυτές τις δύο μορφές;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dirty="0"/>
              <a:t>Πως κατανοούμε το νευρωτικό άγχος;</a:t>
            </a:r>
          </a:p>
        </p:txBody>
      </p:sp>
      <p:cxnSp>
        <p:nvCxnSpPr>
          <p:cNvPr id="14" name="Ευθύγραμμο βέλος σύνδεσης 13"/>
          <p:cNvCxnSpPr/>
          <p:nvPr/>
        </p:nvCxnSpPr>
        <p:spPr>
          <a:xfrm flipH="1" flipV="1">
            <a:off x="2098766" y="1627613"/>
            <a:ext cx="3886926" cy="335369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26422" y="154043"/>
            <a:ext cx="4545875" cy="120032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l-GR" sz="2400" dirty="0"/>
              <a:t>Όπου υπάρχει άγχος θα πρέπει να υπάρχει και κάτι το οποίο το προκαλεί.</a:t>
            </a:r>
          </a:p>
        </p:txBody>
      </p:sp>
    </p:spTree>
    <p:extLst>
      <p:ext uri="{BB962C8B-B14F-4D97-AF65-F5344CB8AC3E}">
        <p14:creationId xmlns:p14="http://schemas.microsoft.com/office/powerpoint/2010/main" val="31602191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  <p:bldP spid="12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914144" y="0"/>
            <a:ext cx="9997440" cy="762000"/>
          </a:xfrm>
        </p:spPr>
        <p:txBody>
          <a:bodyPr/>
          <a:lstStyle/>
          <a:p>
            <a:pPr algn="ctr"/>
            <a:r>
              <a:rPr lang="el-GR" sz="2800" dirty="0"/>
              <a:t>Πως κατανοούμε το νευρωτικό άγχος; </a:t>
            </a:r>
            <a:r>
              <a:rPr lang="el-GR" sz="2800" dirty="0">
                <a:solidFill>
                  <a:srgbClr val="002060"/>
                </a:solidFill>
              </a:rPr>
              <a:t>( 3 τρόποι)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89845" y="740229"/>
            <a:ext cx="6141285" cy="5921828"/>
          </a:xfrm>
          <a:solidFill>
            <a:schemeClr val="bg2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596646" indent="-514350">
              <a:buFont typeface="+mj-lt"/>
              <a:buAutoNum type="arabicParenR"/>
            </a:pPr>
            <a:r>
              <a:rPr lang="el-GR" sz="2400" b="1" dirty="0">
                <a:solidFill>
                  <a:schemeClr val="tx1"/>
                </a:solidFill>
              </a:rPr>
              <a:t>Το άγχος προσδοκίας ή γενική τάση άγχους εξαρτάται στενά από συγκεκριμένες διεργασίες στη σεξουαλική ζωή, δηλαδή από ορισμένες  χρήσεις της λίμπιντο.</a:t>
            </a:r>
          </a:p>
          <a:p>
            <a:pPr marL="596646" indent="-514350">
              <a:buFont typeface="+mj-lt"/>
              <a:buAutoNum type="arabicParenR"/>
            </a:pPr>
            <a:endParaRPr lang="el-GR" sz="2400" dirty="0">
              <a:solidFill>
                <a:schemeClr val="tx1"/>
              </a:solidFill>
            </a:endParaRPr>
          </a:p>
          <a:p>
            <a:pPr marL="82296" indent="0">
              <a:buNone/>
            </a:pPr>
            <a:r>
              <a:rPr lang="el-GR" sz="2400" dirty="0">
                <a:solidFill>
                  <a:schemeClr val="tx1"/>
                </a:solidFill>
              </a:rPr>
              <a:t>Αυτό προκύπτει σε άτομα που εκτίθενται σε μάταιοι διέγερση. </a:t>
            </a:r>
            <a:r>
              <a:rPr lang="el-GR" sz="1600" dirty="0" err="1">
                <a:solidFill>
                  <a:schemeClr val="tx1"/>
                </a:solidFill>
              </a:rPr>
              <a:t>Π.χ</a:t>
            </a:r>
            <a:endParaRPr lang="el-GR" sz="1600" dirty="0">
              <a:solidFill>
                <a:schemeClr val="tx1"/>
              </a:solidFill>
            </a:endParaRPr>
          </a:p>
          <a:p>
            <a:pPr marL="82296" indent="0">
              <a:buNone/>
            </a:pPr>
            <a:br>
              <a:rPr lang="el-GR" sz="2400" dirty="0">
                <a:solidFill>
                  <a:schemeClr val="tx1"/>
                </a:solidFill>
              </a:rPr>
            </a:br>
            <a:r>
              <a:rPr lang="el-GR" sz="2400" dirty="0">
                <a:solidFill>
                  <a:schemeClr val="tx1"/>
                </a:solidFill>
              </a:rPr>
              <a:t>Σε αυτές τις συνθήκες η </a:t>
            </a:r>
            <a:r>
              <a:rPr lang="el-GR" sz="2400" dirty="0" err="1">
                <a:solidFill>
                  <a:schemeClr val="tx1"/>
                </a:solidFill>
              </a:rPr>
              <a:t>λιπμιντική</a:t>
            </a:r>
            <a:r>
              <a:rPr lang="el-GR" sz="2400" dirty="0">
                <a:solidFill>
                  <a:schemeClr val="tx1"/>
                </a:solidFill>
              </a:rPr>
              <a:t> διέγερση σβήνει και στη θέση της εμφανίζεται το άγχος </a:t>
            </a:r>
            <a:r>
              <a:rPr lang="el-GR" sz="2400" dirty="0">
                <a:solidFill>
                  <a:schemeClr val="tx1"/>
                </a:solidFill>
                <a:sym typeface="Wingdings" panose="05000000000000000000" pitchFamily="2" charset="2"/>
              </a:rPr>
              <a:t> τόσο υπό την μορφή του άγχους προσδοκίας όσο και υπό την μορφή κρίσεων ισοδύναμων μιας κρίσης.</a:t>
            </a:r>
            <a:endParaRPr lang="el-GR" sz="2400" dirty="0">
              <a:solidFill>
                <a:schemeClr val="tx1"/>
              </a:solidFill>
            </a:endParaRP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453051" y="740229"/>
            <a:ext cx="5738949" cy="5447211"/>
          </a:xfrm>
          <a:solidFill>
            <a:schemeClr val="bg2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l-GR" sz="2400" dirty="0">
                <a:solidFill>
                  <a:schemeClr val="tx1"/>
                </a:solidFill>
              </a:rPr>
              <a:t>Υπάρχει μια άποψη πως τα άτιμα αυτά τείνουν εκ των προτέρων σε άγχος και γι’ αυτόν τον λόγο είναι επιφυλακτικοί.</a:t>
            </a:r>
          </a:p>
          <a:p>
            <a:endParaRPr lang="el-GR" sz="2400" dirty="0">
              <a:solidFill>
                <a:schemeClr val="tx1"/>
              </a:solidFill>
            </a:endParaRPr>
          </a:p>
          <a:p>
            <a:r>
              <a:rPr lang="el-GR" sz="2400" dirty="0">
                <a:solidFill>
                  <a:schemeClr val="tx1"/>
                </a:solidFill>
              </a:rPr>
              <a:t>Αυτό αντικρούει κατηγορηματικά η συμπεριφορά των </a:t>
            </a:r>
            <a:r>
              <a:rPr lang="el-GR" sz="2400" dirty="0" err="1">
                <a:solidFill>
                  <a:schemeClr val="tx1"/>
                </a:solidFill>
              </a:rPr>
              <a:t>γυναικών.</a:t>
            </a:r>
            <a:r>
              <a:rPr lang="el-GR" sz="1800" dirty="0" err="1">
                <a:solidFill>
                  <a:schemeClr val="tx1"/>
                </a:solidFill>
              </a:rPr>
              <a:t>π.χ</a:t>
            </a:r>
            <a:endParaRPr lang="el-GR" sz="1800" dirty="0">
              <a:solidFill>
                <a:schemeClr val="tx1"/>
              </a:solidFill>
            </a:endParaRPr>
          </a:p>
          <a:p>
            <a:endParaRPr lang="el-GR" sz="1800" dirty="0">
              <a:solidFill>
                <a:schemeClr val="tx1"/>
              </a:solidFill>
            </a:endParaRPr>
          </a:p>
          <a:p>
            <a:r>
              <a:rPr lang="el-GR" sz="2400" dirty="0">
                <a:solidFill>
                  <a:schemeClr val="tx1"/>
                </a:solidFill>
              </a:rPr>
              <a:t>Η διακεκομμένη συνουσία παίζει λιγότερο ρόλο σε αναίσθητες ή λιγότερο </a:t>
            </a:r>
            <a:r>
              <a:rPr lang="el-GR" sz="2400" dirty="0" err="1">
                <a:solidFill>
                  <a:schemeClr val="tx1"/>
                </a:solidFill>
              </a:rPr>
              <a:t>λιμπιντικές</a:t>
            </a:r>
            <a:r>
              <a:rPr lang="el-GR" sz="2400" dirty="0">
                <a:solidFill>
                  <a:schemeClr val="tx1"/>
                </a:solidFill>
              </a:rPr>
              <a:t> γυναίκες</a:t>
            </a:r>
          </a:p>
        </p:txBody>
      </p:sp>
    </p:spTree>
    <p:extLst>
      <p:ext uri="{BB962C8B-B14F-4D97-AF65-F5344CB8AC3E}">
        <p14:creationId xmlns:p14="http://schemas.microsoft.com/office/powerpoint/2010/main" val="2058858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11766" y="465908"/>
            <a:ext cx="785513" cy="622663"/>
          </a:xfrm>
          <a:solidFill>
            <a:schemeClr val="bg2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l-GR" dirty="0"/>
              <a:t>1)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097279" y="339633"/>
            <a:ext cx="5617030" cy="6113418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l-GR" sz="2400" dirty="0">
                <a:solidFill>
                  <a:schemeClr val="tx1"/>
                </a:solidFill>
                <a:latin typeface="Bahnschrift SemiBold SemiConden" panose="020B0502040204020203" pitchFamily="34" charset="0"/>
              </a:rPr>
              <a:t>Η αποχή έχει την ίδια σημασία για τη δημιουργία των καταστάσεων άγχους, αλλά μόνο όταν η λίμπιντο που στερείται την ικανοποιητική </a:t>
            </a:r>
            <a:r>
              <a:rPr lang="el-GR" sz="2400" dirty="0" err="1">
                <a:solidFill>
                  <a:schemeClr val="tx1"/>
                </a:solidFill>
                <a:latin typeface="Bahnschrift SemiBold SemiConden" panose="020B0502040204020203" pitchFamily="34" charset="0"/>
              </a:rPr>
              <a:t>εκφόρτιση</a:t>
            </a:r>
            <a:r>
              <a:rPr lang="el-GR" sz="2400" dirty="0">
                <a:solidFill>
                  <a:schemeClr val="tx1"/>
                </a:solidFill>
                <a:latin typeface="Bahnschrift SemiBold SemiConden" panose="020B0502040204020203" pitchFamily="34" charset="0"/>
              </a:rPr>
              <a:t> είναι αντίστοιχα ισχυρή και δεν έχει εξουδετερωθεί στο μεγαλύτερο μέρος της μέσω της μετουσίωσης. </a:t>
            </a:r>
          </a:p>
          <a:p>
            <a:endParaRPr lang="el-GR" sz="2400" dirty="0">
              <a:solidFill>
                <a:schemeClr val="tx1"/>
              </a:solidFill>
              <a:latin typeface="Bahnschrift SemiBold SemiConden" panose="020B0502040204020203" pitchFamily="34" charset="0"/>
            </a:endParaRPr>
          </a:p>
          <a:p>
            <a:r>
              <a:rPr lang="el-GR" sz="2400" dirty="0">
                <a:solidFill>
                  <a:schemeClr val="tx1"/>
                </a:solidFill>
                <a:latin typeface="Bahnschrift SemiBold SemiConden" panose="020B0502040204020203" pitchFamily="34" charset="0"/>
              </a:rPr>
              <a:t>Ακόμα και όταν μιλάμε για διαμόρφωση του χαρακτήρα διαπιστώνουμε ότι ο σεξουαλικός περιορισμός συμβαδίζει με μια τάση άγχους, ενώ η ελεύθερη ικανοποίηση των σεξουαλικών αναγκών  συμβαδίζει με τόλμη και έλλειψη φόβου.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7130575" y="592182"/>
            <a:ext cx="4930793" cy="280416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l-GR" dirty="0">
                <a:solidFill>
                  <a:schemeClr val="tx1"/>
                </a:solidFill>
                <a:latin typeface="Bahnschrift SemiBold SemiConden" panose="020B0502040204020203" pitchFamily="34" charset="0"/>
              </a:rPr>
              <a:t>Όσο και οι σχέσεις τροποποιούνται από πολιτισμικές επιρροές, εξακολουθεί να ισχύει ότι το άγχος συνδέεται με τον σεξουαλικό περιορισμό.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14176" y="3762102"/>
            <a:ext cx="4763589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2400" dirty="0"/>
              <a:t>Δεν είναι φανερό ότι το άγχος προκύπτει από τη λίμπιντο. Είναι γνωστό μόνο το ότι η λίμπιντο </a:t>
            </a:r>
            <a:r>
              <a:rPr lang="el-GR" sz="2400" u="sng" dirty="0"/>
              <a:t>λείπει</a:t>
            </a:r>
            <a:r>
              <a:rPr lang="el-GR" sz="2400" dirty="0"/>
              <a:t> και τη θέση της μπορεί να παρατηρηθεί το άγχος.</a:t>
            </a:r>
          </a:p>
        </p:txBody>
      </p:sp>
    </p:spTree>
    <p:extLst>
      <p:ext uri="{BB962C8B-B14F-4D97-AF65-F5344CB8AC3E}">
        <p14:creationId xmlns:p14="http://schemas.microsoft.com/office/powerpoint/2010/main" val="27250646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build="p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8852" y="413657"/>
            <a:ext cx="924850" cy="857794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el-GR" dirty="0"/>
              <a:t>2)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323702" y="222068"/>
            <a:ext cx="5458533" cy="4663440"/>
          </a:xfrm>
          <a:solidFill>
            <a:schemeClr val="bg2"/>
          </a:solidFill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el-GR" dirty="0">
                <a:solidFill>
                  <a:schemeClr val="tx1"/>
                </a:solidFill>
              </a:rPr>
              <a:t>Στις ψυχονευρώσεις, ειδικά στην υστερία, τα συμπτώματα συνοδεύονται με το άγχος, εμφανίζεται όμως συχνά και ένα αδέσμευτο άγχος που εκδηλώνεται ως κρίση ή ως μόνιμη κατάσταση.</a:t>
            </a:r>
          </a:p>
          <a:p>
            <a:endParaRPr lang="el-GR" dirty="0">
              <a:solidFill>
                <a:schemeClr val="tx1"/>
              </a:solidFill>
            </a:endParaRPr>
          </a:p>
          <a:p>
            <a:r>
              <a:rPr lang="el-GR" dirty="0">
                <a:solidFill>
                  <a:schemeClr val="tx1"/>
                </a:solidFill>
              </a:rPr>
              <a:t>Οι ασθενείς δεν είναι σε θέσει να αναγνωρίζουν το τι φοβούνται και συνδέουν το άγχος με τις φοβίες τους.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err="1"/>
              <a:t>Π.χ</a:t>
            </a:r>
            <a:r>
              <a:rPr lang="el-GR" dirty="0"/>
              <a:t> </a:t>
            </a:r>
          </a:p>
          <a:p>
            <a:pPr marL="82296" indent="0">
              <a:buNone/>
            </a:pPr>
            <a:r>
              <a:rPr lang="el-GR" dirty="0">
                <a:solidFill>
                  <a:schemeClr val="tx1"/>
                </a:solidFill>
              </a:rPr>
              <a:t>«δεν έχει βιώσει την απώθηση και έχει φτάσει στην συνείδηση» </a:t>
            </a:r>
            <a:r>
              <a:rPr lang="el-GR" dirty="0">
                <a:solidFill>
                  <a:schemeClr val="tx1"/>
                </a:solidFill>
                <a:sym typeface="Wingdings" panose="05000000000000000000" pitchFamily="2" charset="2"/>
              </a:rPr>
              <a:t> η διαδικασία μετάβασης από την απώθηση στην συνείδηση θα συνοδευόταν από ένα συγκεκριμένο συναίσθημα για τη κανονική πορεία. Αλλά τώρα αυτό το συναίσθημα αντικαθίσταται από το άγχος.</a:t>
            </a:r>
            <a:endParaRPr lang="el-GR" dirty="0">
              <a:solidFill>
                <a:schemeClr val="tx1"/>
              </a:solidFill>
            </a:endParaRPr>
          </a:p>
        </p:txBody>
      </p:sp>
      <p:graphicFrame>
        <p:nvGraphicFramePr>
          <p:cNvPr id="6" name="Διάγραμμα 5"/>
          <p:cNvGraphicFramePr/>
          <p:nvPr>
            <p:extLst>
              <p:ext uri="{D42A27DB-BD31-4B8C-83A1-F6EECF244321}">
                <p14:modId xmlns:p14="http://schemas.microsoft.com/office/powerpoint/2010/main" val="2139434063"/>
              </p:ext>
            </p:extLst>
          </p:nvPr>
        </p:nvGraphicFramePr>
        <p:xfrm>
          <a:off x="1696428" y="5024846"/>
          <a:ext cx="4887252" cy="14790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470656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0"/>
            <a:ext cx="879565" cy="669112"/>
          </a:xfrm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/>
          <a:lstStyle/>
          <a:p>
            <a:r>
              <a:rPr lang="el-GR" dirty="0"/>
              <a:t>3)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837508" y="127981"/>
            <a:ext cx="7027818" cy="681916"/>
          </a:xfrm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>
            <a:noAutofit/>
          </a:bodyPr>
          <a:lstStyle/>
          <a:p>
            <a:r>
              <a:rPr lang="el-GR" sz="2400" dirty="0"/>
              <a:t>Οι ασθενείς με ψυχαναγκαστικές πράξεις είναι απαλλαγμένοι από το άγχος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191587" y="1217386"/>
            <a:ext cx="5190310" cy="2884349"/>
          </a:xfrm>
          <a:ln>
            <a:solidFill>
              <a:schemeClr val="tx1">
                <a:lumMod val="85000"/>
                <a:lumOff val="15000"/>
              </a:schemeClr>
            </a:solidFill>
            <a:prstDash val="solid"/>
          </a:ln>
        </p:spPr>
        <p:txBody>
          <a:bodyPr>
            <a:noAutofit/>
          </a:bodyPr>
          <a:lstStyle/>
          <a:p>
            <a:r>
              <a:rPr lang="el-GR" dirty="0">
                <a:solidFill>
                  <a:schemeClr val="tx1"/>
                </a:solidFill>
              </a:rPr>
              <a:t>Όταν καλούνται να εγκαταλείψουν τον ψυχαναγκασμό τους, τότε εμφανίζεται ένα τεράστιο άγχος, που τους «υποχρεώνει» να εκτελέσουν πάλι τον ψυχαναγκασμό τους.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half" idx="3"/>
          </p:nvPr>
        </p:nvSpPr>
        <p:spPr>
          <a:xfrm>
            <a:off x="5860868" y="1532236"/>
            <a:ext cx="5817326" cy="1698643"/>
          </a:xfrm>
        </p:spPr>
        <p:txBody>
          <a:bodyPr>
            <a:normAutofit/>
          </a:bodyPr>
          <a:lstStyle/>
          <a:p>
            <a:r>
              <a:rPr lang="el-GR" b="0" dirty="0">
                <a:solidFill>
                  <a:schemeClr val="tx1"/>
                </a:solidFill>
              </a:rPr>
              <a:t>Έτσι, κατανοούμε ότι </a:t>
            </a:r>
            <a:r>
              <a:rPr lang="el-GR" dirty="0">
                <a:solidFill>
                  <a:schemeClr val="tx1"/>
                </a:solidFill>
              </a:rPr>
              <a:t>το άγχος καλύπτεται από την ψυχαναγκαστική πράξη και μοναδικός λόγος που εκτελείται αυτή η πράξη είναι η απαλλαγή του ατόμου από το άγχος.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22124" y="3422466"/>
            <a:ext cx="4868091" cy="1358538"/>
          </a:xfrm>
          <a:ln>
            <a:solidFill>
              <a:schemeClr val="tx1">
                <a:lumMod val="85000"/>
                <a:lumOff val="15000"/>
              </a:schemeClr>
            </a:solidFill>
            <a:prstDash val="solid"/>
          </a:ln>
        </p:spPr>
        <p:txBody>
          <a:bodyPr>
            <a:normAutofit fontScale="92500" lnSpcReduction="10000"/>
          </a:bodyPr>
          <a:lstStyle/>
          <a:p>
            <a:r>
              <a:rPr lang="el-GR" dirty="0">
                <a:solidFill>
                  <a:schemeClr val="tx1"/>
                </a:solidFill>
              </a:rPr>
              <a:t>Στην περίπτωση της </a:t>
            </a:r>
            <a:r>
              <a:rPr lang="el-GR" u="sng" dirty="0">
                <a:solidFill>
                  <a:schemeClr val="tx1"/>
                </a:solidFill>
              </a:rPr>
              <a:t>ψυχαναγκαστικής νεύρωσης </a:t>
            </a:r>
            <a:r>
              <a:rPr lang="el-GR" dirty="0">
                <a:solidFill>
                  <a:schemeClr val="tx1"/>
                </a:solidFill>
              </a:rPr>
              <a:t>το άγχος αντικαθίσταται με το σχηματισμό των συμπτωμάτων.</a:t>
            </a:r>
          </a:p>
        </p:txBody>
      </p:sp>
      <p:sp>
        <p:nvSpPr>
          <p:cNvPr id="7" name="Ελεύθερη σχεδίαση 6"/>
          <p:cNvSpPr/>
          <p:nvPr/>
        </p:nvSpPr>
        <p:spPr>
          <a:xfrm>
            <a:off x="5468983" y="513427"/>
            <a:ext cx="4516593" cy="1167327"/>
          </a:xfrm>
          <a:custGeom>
            <a:avLst/>
            <a:gdLst>
              <a:gd name="connsiteX0" fmla="*/ 0 w 4516593"/>
              <a:gd name="connsiteY0" fmla="*/ 1167327 h 1167327"/>
              <a:gd name="connsiteX1" fmla="*/ 1541417 w 4516593"/>
              <a:gd name="connsiteY1" fmla="*/ 845110 h 1167327"/>
              <a:gd name="connsiteX2" fmla="*/ 1672046 w 4516593"/>
              <a:gd name="connsiteY2" fmla="*/ 1141202 h 1167327"/>
              <a:gd name="connsiteX3" fmla="*/ 2281646 w 4516593"/>
              <a:gd name="connsiteY3" fmla="*/ 662230 h 1167327"/>
              <a:gd name="connsiteX4" fmla="*/ 2299063 w 4516593"/>
              <a:gd name="connsiteY4" fmla="*/ 1062824 h 1167327"/>
              <a:gd name="connsiteX5" fmla="*/ 4458788 w 4516593"/>
              <a:gd name="connsiteY5" fmla="*/ 379 h 1167327"/>
              <a:gd name="connsiteX6" fmla="*/ 3901440 w 4516593"/>
              <a:gd name="connsiteY6" fmla="*/ 940904 h 1167327"/>
              <a:gd name="connsiteX7" fmla="*/ 3953691 w 4516593"/>
              <a:gd name="connsiteY7" fmla="*/ 958322 h 1167327"/>
              <a:gd name="connsiteX8" fmla="*/ 3944983 w 4516593"/>
              <a:gd name="connsiteY8" fmla="*/ 967030 h 1167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16593" h="1167327">
                <a:moveTo>
                  <a:pt x="0" y="1167327"/>
                </a:moveTo>
                <a:cubicBezTo>
                  <a:pt x="631371" y="1008395"/>
                  <a:pt x="1262743" y="849464"/>
                  <a:pt x="1541417" y="845110"/>
                </a:cubicBezTo>
                <a:cubicBezTo>
                  <a:pt x="1820091" y="840756"/>
                  <a:pt x="1548675" y="1171682"/>
                  <a:pt x="1672046" y="1141202"/>
                </a:cubicBezTo>
                <a:cubicBezTo>
                  <a:pt x="1795417" y="1110722"/>
                  <a:pt x="2177143" y="675293"/>
                  <a:pt x="2281646" y="662230"/>
                </a:cubicBezTo>
                <a:cubicBezTo>
                  <a:pt x="2386149" y="649167"/>
                  <a:pt x="1936206" y="1173132"/>
                  <a:pt x="2299063" y="1062824"/>
                </a:cubicBezTo>
                <a:cubicBezTo>
                  <a:pt x="2661920" y="952516"/>
                  <a:pt x="4191725" y="20699"/>
                  <a:pt x="4458788" y="379"/>
                </a:cubicBezTo>
                <a:cubicBezTo>
                  <a:pt x="4725851" y="-19941"/>
                  <a:pt x="3985623" y="781247"/>
                  <a:pt x="3901440" y="940904"/>
                </a:cubicBezTo>
                <a:cubicBezTo>
                  <a:pt x="3817257" y="1100561"/>
                  <a:pt x="3946434" y="953968"/>
                  <a:pt x="3953691" y="958322"/>
                </a:cubicBezTo>
                <a:cubicBezTo>
                  <a:pt x="3960948" y="962676"/>
                  <a:pt x="3952965" y="964853"/>
                  <a:pt x="3944983" y="967030"/>
                </a:cubicBezTo>
              </a:path>
            </a:pathLst>
          </a:cu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88" y="4650009"/>
            <a:ext cx="3070308" cy="16647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34207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build="p" animBg="1"/>
      <p:bldP spid="5" grpId="0" build="p" animBg="1"/>
      <p:bldP spid="6" grpId="0" build="p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Τίτλος 12"/>
          <p:cNvSpPr>
            <a:spLocks noGrp="1"/>
          </p:cNvSpPr>
          <p:nvPr>
            <p:ph type="title"/>
          </p:nvPr>
        </p:nvSpPr>
        <p:spPr>
          <a:xfrm>
            <a:off x="1663624" y="299580"/>
            <a:ext cx="10528376" cy="1148219"/>
          </a:xfrm>
          <a:ln>
            <a:noFill/>
          </a:ln>
        </p:spPr>
        <p:txBody>
          <a:bodyPr rtlCol="0">
            <a:normAutofit/>
          </a:bodyPr>
          <a:lstStyle/>
          <a:p>
            <a:pPr algn="ctr" rtl="0"/>
            <a:r>
              <a:rPr lang="el-GR" dirty="0"/>
              <a:t>Γενικά:</a:t>
            </a:r>
          </a:p>
        </p:txBody>
      </p:sp>
      <p:sp>
        <p:nvSpPr>
          <p:cNvPr id="14" name="Θέση περιεχομένου 13"/>
          <p:cNvSpPr>
            <a:spLocks noGrp="1"/>
          </p:cNvSpPr>
          <p:nvPr>
            <p:ph idx="1"/>
          </p:nvPr>
        </p:nvSpPr>
        <p:spPr>
          <a:xfrm>
            <a:off x="1914144" y="1447800"/>
            <a:ext cx="9935478" cy="2472847"/>
          </a:xfrm>
        </p:spPr>
        <p:txBody>
          <a:bodyPr rtlCol="0"/>
          <a:lstStyle/>
          <a:p>
            <a:pPr lvl="0"/>
            <a:r>
              <a:rPr lang="el-GR" dirty="0"/>
              <a:t>Το άγχος είναι μια συναισθηματική κατάσταση.</a:t>
            </a:r>
          </a:p>
          <a:p>
            <a:pPr lvl="0"/>
            <a:endParaRPr lang="el-GR" dirty="0"/>
          </a:p>
          <a:p>
            <a:pPr lvl="0"/>
            <a:r>
              <a:rPr lang="el-GR" dirty="0"/>
              <a:t>Οι νευρικοί έχουν μεγαλύτερο και πιο έντονο άγχος.</a:t>
            </a:r>
          </a:p>
        </p:txBody>
      </p:sp>
      <p:graphicFrame>
        <p:nvGraphicFramePr>
          <p:cNvPr id="2" name="Διάγραμμα 1"/>
          <p:cNvGraphicFramePr/>
          <p:nvPr>
            <p:extLst>
              <p:ext uri="{D42A27DB-BD31-4B8C-83A1-F6EECF244321}">
                <p14:modId xmlns:p14="http://schemas.microsoft.com/office/powerpoint/2010/main" val="3482907693"/>
              </p:ext>
            </p:extLst>
          </p:nvPr>
        </p:nvGraphicFramePr>
        <p:xfrm>
          <a:off x="6075122" y="3319396"/>
          <a:ext cx="5774499" cy="35386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630466" y="4634630"/>
            <a:ext cx="2855934" cy="110799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sz="6600" b="1" dirty="0">
                <a:solidFill>
                  <a:schemeClr val="tx2">
                    <a:lumMod val="50000"/>
                  </a:schemeClr>
                </a:solidFill>
              </a:rPr>
              <a:t>ΓΙΑΤΙ;;;</a:t>
            </a:r>
          </a:p>
        </p:txBody>
      </p:sp>
      <p:cxnSp>
        <p:nvCxnSpPr>
          <p:cNvPr id="7" name="Γωνιακή σύνδεση 6"/>
          <p:cNvCxnSpPr/>
          <p:nvPr/>
        </p:nvCxnSpPr>
        <p:spPr>
          <a:xfrm flipV="1">
            <a:off x="4990011" y="3735977"/>
            <a:ext cx="1872343" cy="775063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86007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build="p"/>
      <p:bldGraphic spid="2" grpId="0">
        <p:bldAsOne/>
      </p:bldGraphic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2911781165"/>
              </p:ext>
            </p:extLst>
          </p:nvPr>
        </p:nvGraphicFramePr>
        <p:xfrm>
          <a:off x="0" y="957943"/>
          <a:ext cx="3824805" cy="4432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86190" y="426720"/>
            <a:ext cx="8605810" cy="6244046"/>
          </a:xfrm>
        </p:spPr>
        <p:txBody>
          <a:bodyPr>
            <a:normAutofit/>
          </a:bodyPr>
          <a:lstStyle/>
          <a:p>
            <a:r>
              <a:rPr lang="el-GR" sz="2400" dirty="0">
                <a:solidFill>
                  <a:schemeClr val="tx1"/>
                </a:solidFill>
              </a:rPr>
              <a:t>Αποτέλεσμα των διεργασιών της απώθησης θα είναι:</a:t>
            </a:r>
            <a:br>
              <a:rPr lang="el-GR" sz="2400" dirty="0">
                <a:solidFill>
                  <a:schemeClr val="tx1"/>
                </a:solidFill>
              </a:rPr>
            </a:br>
            <a:br>
              <a:rPr lang="el-GR" sz="2400" dirty="0">
                <a:solidFill>
                  <a:schemeClr val="tx1"/>
                </a:solidFill>
              </a:rPr>
            </a:br>
            <a:r>
              <a:rPr lang="el-GR" sz="2400" b="1" dirty="0">
                <a:solidFill>
                  <a:schemeClr val="tx1"/>
                </a:solidFill>
              </a:rPr>
              <a:t>α) </a:t>
            </a:r>
            <a:r>
              <a:rPr lang="el-GR" sz="2400" dirty="0">
                <a:solidFill>
                  <a:schemeClr val="tx1"/>
                </a:solidFill>
              </a:rPr>
              <a:t>ή μια καθαρή ανάπτυξη άγχους</a:t>
            </a:r>
            <a:br>
              <a:rPr lang="el-GR" sz="2400" dirty="0">
                <a:solidFill>
                  <a:schemeClr val="tx1"/>
                </a:solidFill>
              </a:rPr>
            </a:br>
            <a:r>
              <a:rPr lang="el-GR" sz="2400" b="1" dirty="0">
                <a:solidFill>
                  <a:schemeClr val="tx1"/>
                </a:solidFill>
              </a:rPr>
              <a:t>β) </a:t>
            </a:r>
            <a:r>
              <a:rPr lang="el-GR" sz="2400" dirty="0">
                <a:solidFill>
                  <a:schemeClr val="tx1"/>
                </a:solidFill>
              </a:rPr>
              <a:t>ή άγχος με σχηματισμό συμπτωμάτων</a:t>
            </a:r>
            <a:br>
              <a:rPr lang="el-GR" sz="2400" dirty="0">
                <a:solidFill>
                  <a:schemeClr val="tx1"/>
                </a:solidFill>
              </a:rPr>
            </a:br>
            <a:r>
              <a:rPr lang="el-GR" sz="2400" b="1" dirty="0">
                <a:solidFill>
                  <a:schemeClr val="tx1"/>
                </a:solidFill>
              </a:rPr>
              <a:t>γ) </a:t>
            </a:r>
            <a:r>
              <a:rPr lang="el-GR" sz="2400" dirty="0">
                <a:solidFill>
                  <a:schemeClr val="tx1"/>
                </a:solidFill>
              </a:rPr>
              <a:t>ή ένας πιο ολοκληρωμένος σχηματισμός συμπτωμάτων χωρίς άγχος.</a:t>
            </a:r>
          </a:p>
          <a:p>
            <a:endParaRPr lang="el-GR" sz="2400" dirty="0">
              <a:solidFill>
                <a:schemeClr val="tx1"/>
              </a:solidFill>
            </a:endParaRPr>
          </a:p>
          <a:p>
            <a:r>
              <a:rPr lang="el-GR" sz="2400" dirty="0">
                <a:solidFill>
                  <a:schemeClr val="tx1"/>
                </a:solidFill>
              </a:rPr>
              <a:t>Στην </a:t>
            </a:r>
            <a:r>
              <a:rPr lang="el-GR" sz="2400" b="1" dirty="0">
                <a:solidFill>
                  <a:schemeClr val="tx1"/>
                </a:solidFill>
              </a:rPr>
              <a:t>αγχώδη νεύρωση</a:t>
            </a:r>
            <a:r>
              <a:rPr lang="el-GR" sz="2400" dirty="0">
                <a:solidFill>
                  <a:schemeClr val="tx1"/>
                </a:solidFill>
              </a:rPr>
              <a:t>: Η εκτροπή της λίμπιντο από την κανονική της χρήση δημιουργεί άγχος στο πεδίο των </a:t>
            </a:r>
            <a:r>
              <a:rPr lang="el-GR" sz="2400" u="sng" dirty="0">
                <a:solidFill>
                  <a:schemeClr val="tx1"/>
                </a:solidFill>
              </a:rPr>
              <a:t>σωματικών λειτουργιών </a:t>
            </a:r>
            <a:br>
              <a:rPr lang="el-GR" sz="2400" u="sng" dirty="0">
                <a:solidFill>
                  <a:schemeClr val="tx1"/>
                </a:solidFill>
              </a:rPr>
            </a:br>
            <a:br>
              <a:rPr lang="el-GR" sz="2400" u="sng" dirty="0">
                <a:solidFill>
                  <a:schemeClr val="tx1"/>
                </a:solidFill>
              </a:rPr>
            </a:br>
            <a:r>
              <a:rPr lang="el-GR" sz="2400" dirty="0">
                <a:solidFill>
                  <a:schemeClr val="tx1"/>
                </a:solidFill>
              </a:rPr>
              <a:t>Στην </a:t>
            </a:r>
            <a:r>
              <a:rPr lang="el-GR" sz="2400" b="1" dirty="0">
                <a:solidFill>
                  <a:schemeClr val="tx1"/>
                </a:solidFill>
              </a:rPr>
              <a:t>υστερία</a:t>
            </a:r>
            <a:r>
              <a:rPr lang="el-GR" sz="2400" dirty="0">
                <a:solidFill>
                  <a:schemeClr val="tx1"/>
                </a:solidFill>
              </a:rPr>
              <a:t> και την </a:t>
            </a:r>
            <a:r>
              <a:rPr lang="el-GR" sz="2400" b="1" dirty="0">
                <a:solidFill>
                  <a:schemeClr val="tx1"/>
                </a:solidFill>
              </a:rPr>
              <a:t>ψυχαναγκαστική νεύρωση</a:t>
            </a:r>
            <a:r>
              <a:rPr lang="el-GR" sz="2400" dirty="0">
                <a:solidFill>
                  <a:schemeClr val="tx1"/>
                </a:solidFill>
              </a:rPr>
              <a:t>: Η ίδια εκτροπή με το ίδιο αποτέλεσμα μπορεί να είναι επίδραση μιας άρνησης των </a:t>
            </a:r>
            <a:r>
              <a:rPr lang="el-GR" sz="2400" u="sng" dirty="0">
                <a:solidFill>
                  <a:schemeClr val="tx1"/>
                </a:solidFill>
              </a:rPr>
              <a:t>ψυχικών αρχών</a:t>
            </a:r>
            <a:r>
              <a:rPr lang="el-GR" sz="2400" dirty="0">
                <a:solidFill>
                  <a:schemeClr val="tx1"/>
                </a:solidFill>
              </a:rPr>
              <a:t>.</a:t>
            </a:r>
            <a:endParaRPr lang="el-GR" sz="2400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7727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Διάγραμμα 6"/>
          <p:cNvGraphicFramePr/>
          <p:nvPr>
            <p:extLst>
              <p:ext uri="{D42A27DB-BD31-4B8C-83A1-F6EECF244321}">
                <p14:modId xmlns:p14="http://schemas.microsoft.com/office/powerpoint/2010/main" val="1849304181"/>
              </p:ext>
            </p:extLst>
          </p:nvPr>
        </p:nvGraphicFramePr>
        <p:xfrm>
          <a:off x="609599" y="216778"/>
          <a:ext cx="6871063" cy="1646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Θέση κειμένου 5"/>
          <p:cNvSpPr>
            <a:spLocks noGrp="1"/>
          </p:cNvSpPr>
          <p:nvPr>
            <p:ph type="body" idx="2"/>
          </p:nvPr>
        </p:nvSpPr>
        <p:spPr>
          <a:xfrm>
            <a:off x="7846424" y="240015"/>
            <a:ext cx="4078514" cy="1031436"/>
          </a:xfrm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>
            <a:noAutofit/>
          </a:bodyPr>
          <a:lstStyle/>
          <a:p>
            <a:r>
              <a:rPr lang="el-GR" sz="2000" dirty="0">
                <a:solidFill>
                  <a:schemeClr val="tx1"/>
                </a:solidFill>
              </a:rPr>
              <a:t>Η σύνδεση έρχεται από την αντίθεση του Εγώ και της λίμπιντο.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1315338" cy="3992563"/>
          </a:xfrm>
        </p:spPr>
        <p:txBody>
          <a:bodyPr>
            <a:normAutofit/>
          </a:bodyPr>
          <a:lstStyle/>
          <a:p>
            <a:r>
              <a:rPr lang="el-GR" sz="2400" dirty="0">
                <a:solidFill>
                  <a:schemeClr val="tx1"/>
                </a:solidFill>
              </a:rPr>
              <a:t>Στην περίπτωση του νευρωτικού άγχους το Εγώ καταβάλλει την ίδια προσπάθεια φυγής μπροστά στις απαιτήσεις της λίμπιντο, μεταχειρίζεται αυτόν τον εσωτερικό κίνδυνο σαν εξωτερικό.</a:t>
            </a:r>
          </a:p>
          <a:p>
            <a:endParaRPr lang="el-GR" sz="2400" dirty="0">
              <a:solidFill>
                <a:schemeClr val="tx1"/>
              </a:solidFill>
            </a:endParaRPr>
          </a:p>
          <a:p>
            <a:r>
              <a:rPr lang="el-GR" sz="2400" dirty="0">
                <a:solidFill>
                  <a:schemeClr val="tx1"/>
                </a:solidFill>
              </a:rPr>
              <a:t>Συσχέτιση:</a:t>
            </a:r>
            <a:br>
              <a:rPr lang="el-GR" sz="2400" dirty="0">
                <a:solidFill>
                  <a:schemeClr val="tx1"/>
                </a:solidFill>
              </a:rPr>
            </a:br>
            <a:r>
              <a:rPr lang="el-GR" sz="2400" dirty="0">
                <a:solidFill>
                  <a:schemeClr val="tx1"/>
                </a:solidFill>
              </a:rPr>
              <a:t>όπως η απόπειρα φυγής από τον εξωτερικό κίνδυνο αντικαθίσταται από την αντίσταση, έτσι και στην ανάπτυξη του νευρωτικού άγχους στη θέση του εμφανίζονται κάποια συμπτώματα.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263" y="4990010"/>
            <a:ext cx="3874742" cy="168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5965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6" grpId="0" build="p" animBg="1"/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910080" y="1179705"/>
            <a:ext cx="9628777" cy="962604"/>
          </a:xfrm>
        </p:spPr>
        <p:txBody>
          <a:bodyPr/>
          <a:lstStyle/>
          <a:p>
            <a:r>
              <a:rPr lang="el-GR" dirty="0"/>
              <a:t>Το άγχος στα παιδιά</a:t>
            </a:r>
          </a:p>
        </p:txBody>
      </p:sp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1677913234"/>
              </p:ext>
            </p:extLst>
          </p:nvPr>
        </p:nvGraphicFramePr>
        <p:xfrm>
          <a:off x="1910080" y="2669871"/>
          <a:ext cx="9875520" cy="175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309257" y="4476206"/>
            <a:ext cx="5538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/>
              <a:t>Η αξία αυτής της διάκρισης αμφισβητείται από τη συμπεριφορά των παιδιών.</a:t>
            </a:r>
          </a:p>
        </p:txBody>
      </p:sp>
      <p:cxnSp>
        <p:nvCxnSpPr>
          <p:cNvPr id="7" name="Ευθύγραμμο βέλος σύνδεσης 6"/>
          <p:cNvCxnSpPr/>
          <p:nvPr/>
        </p:nvCxnSpPr>
        <p:spPr>
          <a:xfrm flipH="1" flipV="1">
            <a:off x="2194560" y="2046514"/>
            <a:ext cx="1201783" cy="2664823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306286" y="1382277"/>
            <a:ext cx="88827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l-GR" sz="2400" dirty="0"/>
              <a:t>Γιατί;</a:t>
            </a:r>
          </a:p>
        </p:txBody>
      </p:sp>
    </p:spTree>
    <p:extLst>
      <p:ext uri="{BB962C8B-B14F-4D97-AF65-F5344CB8AC3E}">
        <p14:creationId xmlns:p14="http://schemas.microsoft.com/office/powerpoint/2010/main" val="19376831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  <p:bldP spid="5" grpId="0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72046" y="65315"/>
            <a:ext cx="10239538" cy="1143000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el-GR" sz="2800" b="0" dirty="0">
                <a:solidFill>
                  <a:schemeClr val="tx1"/>
                </a:solidFill>
              </a:rPr>
              <a:t>Γιατί αμφισβητείται η αξία της διάκρισης των δύο μορφών άγχους από τη συμπεριφορά των παιδιών;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09302" y="1524000"/>
            <a:ext cx="5216435" cy="5190309"/>
          </a:xfr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596646" indent="-514350">
              <a:buFont typeface="+mj-lt"/>
              <a:buAutoNum type="arabicPeriod"/>
            </a:pPr>
            <a:r>
              <a:rPr lang="el-GR" sz="2400" b="1" dirty="0">
                <a:solidFill>
                  <a:schemeClr val="tx1"/>
                </a:solidFill>
              </a:rPr>
              <a:t>Δίνουμε έντονη ροπή προς το άγχος ενώπιον της πραγματικότητας και αυτή η τάση μεταφέρεται κληρονομικά.</a:t>
            </a:r>
            <a:br>
              <a:rPr lang="el-GR" sz="2400" dirty="0">
                <a:solidFill>
                  <a:schemeClr val="tx1"/>
                </a:solidFill>
              </a:rPr>
            </a:br>
            <a:endParaRPr lang="el-GR" sz="2400" dirty="0">
              <a:solidFill>
                <a:schemeClr val="tx1"/>
              </a:solidFill>
            </a:endParaRPr>
          </a:p>
          <a:p>
            <a:pPr marL="82296" indent="0">
              <a:buNone/>
            </a:pPr>
            <a:endParaRPr lang="el-GR" sz="2400" dirty="0">
              <a:solidFill>
                <a:schemeClr val="tx1"/>
              </a:solidFill>
            </a:endParaRPr>
          </a:p>
          <a:p>
            <a:pPr marL="82296" indent="0">
              <a:buNone/>
            </a:pPr>
            <a:r>
              <a:rPr lang="el-GR" sz="2400" dirty="0">
                <a:solidFill>
                  <a:schemeClr val="tx1"/>
                </a:solidFill>
              </a:rPr>
              <a:t>Λόγω της άγνοιας και της αδυναμίας του καταλαμβάνεται από το άγχος μπροστά σε οτιδήποτε νέο αλλά και μπροστά σε κάτι οικείο που σε εμάς πλέον δεν προκαλεί άγχος.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773783" y="1523999"/>
            <a:ext cx="6137801" cy="5190309"/>
          </a:xfr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539496" indent="-457200">
              <a:buAutoNum type="arabicPeriod" startAt="2"/>
            </a:pPr>
            <a:r>
              <a:rPr lang="el-GR" sz="2400" b="1" dirty="0">
                <a:solidFill>
                  <a:schemeClr val="tx1"/>
                </a:solidFill>
              </a:rPr>
              <a:t>Όλα τα παιδιά δεν παρουσιάζουν την ίδια τάση άγχους.</a:t>
            </a:r>
            <a:br>
              <a:rPr lang="el-GR" sz="2400" dirty="0">
                <a:solidFill>
                  <a:schemeClr val="tx1"/>
                </a:solidFill>
              </a:rPr>
            </a:br>
            <a:endParaRPr lang="el-GR" sz="2400" dirty="0">
              <a:solidFill>
                <a:schemeClr val="tx1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chemeClr val="tx1"/>
                </a:solidFill>
              </a:rPr>
              <a:t>Τα παιδιά που παρουσιάζουν έναν ιδιαίτερο φόβο, αργότερα αποδεικνύονται ως νευρικοί.</a:t>
            </a:r>
            <a:br>
              <a:rPr lang="el-GR" sz="2400" dirty="0">
                <a:solidFill>
                  <a:schemeClr val="tx1"/>
                </a:solidFill>
              </a:rPr>
            </a:br>
            <a:endParaRPr lang="el-GR" sz="2400" dirty="0">
              <a:solidFill>
                <a:schemeClr val="tx1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l-GR" sz="2400" dirty="0">
                <a:solidFill>
                  <a:schemeClr val="tx1"/>
                </a:solidFill>
              </a:rPr>
              <a:t>Η νευρωτική προδιάθεση αποκαλύπτεται από μια ροπή προς το άγχος εν. πραγματικότητας και καταλήγουμε ότι το παιδί/έφηβος, φοβούνται το ύψος της λίμπιντο τους ακριβώς </a:t>
            </a:r>
            <a:r>
              <a:rPr lang="el-GR" sz="2400" u="sng" dirty="0">
                <a:solidFill>
                  <a:schemeClr val="tx1"/>
                </a:solidFill>
              </a:rPr>
              <a:t>επειδή φοβούνται τα πάντα</a:t>
            </a:r>
            <a:r>
              <a:rPr lang="el-GR" sz="2400" dirty="0">
                <a:solidFill>
                  <a:schemeClr val="tx1"/>
                </a:solidFill>
              </a:rPr>
              <a:t>.</a:t>
            </a:r>
            <a:endParaRPr lang="el-GR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9103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1854825281"/>
              </p:ext>
            </p:extLst>
          </p:nvPr>
        </p:nvGraphicFramePr>
        <p:xfrm>
          <a:off x="255452" y="1881051"/>
          <a:ext cx="3576319" cy="26510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Ευθύγραμμο βέλος σύνδεσης 5"/>
          <p:cNvCxnSpPr/>
          <p:nvPr/>
        </p:nvCxnSpPr>
        <p:spPr>
          <a:xfrm flipV="1">
            <a:off x="2377440" y="844731"/>
            <a:ext cx="2603863" cy="10363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904410" y="374469"/>
            <a:ext cx="5765075" cy="14465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200" dirty="0">
                <a:latin typeface="Calibri" panose="020F0502020204030204" pitchFamily="34" charset="0"/>
                <a:cs typeface="Calibri" panose="020F0502020204030204" pitchFamily="34" charset="0"/>
              </a:rPr>
              <a:t>Το παιδί φοβάται όχι επειδή οι ξένοι έχουν κακές προθέσεις αλλά επειδή έχει προσαρμοστεί στην όψη ενός οικείου προσώπου, κατά βάθος της μητέρας.</a:t>
            </a:r>
          </a:p>
        </p:txBody>
      </p:sp>
      <p:sp>
        <p:nvSpPr>
          <p:cNvPr id="8" name="Ελεύθερη σχεδίαση 7"/>
          <p:cNvSpPr/>
          <p:nvPr/>
        </p:nvSpPr>
        <p:spPr>
          <a:xfrm>
            <a:off x="4408760" y="1204732"/>
            <a:ext cx="1495650" cy="2179952"/>
          </a:xfrm>
          <a:custGeom>
            <a:avLst/>
            <a:gdLst>
              <a:gd name="connsiteX0" fmla="*/ 1495650 w 1495650"/>
              <a:gd name="connsiteY0" fmla="*/ 0 h 2179952"/>
              <a:gd name="connsiteX1" fmla="*/ 476747 w 1495650"/>
              <a:gd name="connsiteY1" fmla="*/ 679268 h 2179952"/>
              <a:gd name="connsiteX2" fmla="*/ 650919 w 1495650"/>
              <a:gd name="connsiteY2" fmla="*/ 914400 h 2179952"/>
              <a:gd name="connsiteX3" fmla="*/ 128404 w 1495650"/>
              <a:gd name="connsiteY3" fmla="*/ 1166948 h 2179952"/>
              <a:gd name="connsiteX4" fmla="*/ 1190850 w 1495650"/>
              <a:gd name="connsiteY4" fmla="*/ 1027611 h 2179952"/>
              <a:gd name="connsiteX5" fmla="*/ 346119 w 1495650"/>
              <a:gd name="connsiteY5" fmla="*/ 1698171 h 2179952"/>
              <a:gd name="connsiteX6" fmla="*/ 41319 w 1495650"/>
              <a:gd name="connsiteY6" fmla="*/ 2177143 h 2179952"/>
              <a:gd name="connsiteX7" fmla="*/ 1199559 w 1495650"/>
              <a:gd name="connsiteY7" fmla="*/ 1480457 h 2179952"/>
              <a:gd name="connsiteX8" fmla="*/ 1068930 w 1495650"/>
              <a:gd name="connsiteY8" fmla="*/ 1759131 h 2179952"/>
              <a:gd name="connsiteX9" fmla="*/ 1269227 w 1495650"/>
              <a:gd name="connsiteY9" fmla="*/ 1837508 h 2179952"/>
              <a:gd name="connsiteX10" fmla="*/ 1269227 w 1495650"/>
              <a:gd name="connsiteY10" fmla="*/ 1837508 h 2179952"/>
              <a:gd name="connsiteX11" fmla="*/ 1269227 w 1495650"/>
              <a:gd name="connsiteY11" fmla="*/ 1802674 h 2179952"/>
              <a:gd name="connsiteX12" fmla="*/ 1277936 w 1495650"/>
              <a:gd name="connsiteY12" fmla="*/ 1767840 h 2179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95650" h="2179952">
                <a:moveTo>
                  <a:pt x="1495650" y="0"/>
                </a:moveTo>
                <a:cubicBezTo>
                  <a:pt x="1056592" y="263434"/>
                  <a:pt x="617535" y="526868"/>
                  <a:pt x="476747" y="679268"/>
                </a:cubicBezTo>
                <a:cubicBezTo>
                  <a:pt x="335959" y="831668"/>
                  <a:pt x="708976" y="833120"/>
                  <a:pt x="650919" y="914400"/>
                </a:cubicBezTo>
                <a:cubicBezTo>
                  <a:pt x="592862" y="995680"/>
                  <a:pt x="38416" y="1148080"/>
                  <a:pt x="128404" y="1166948"/>
                </a:cubicBezTo>
                <a:cubicBezTo>
                  <a:pt x="218392" y="1185816"/>
                  <a:pt x="1154564" y="939074"/>
                  <a:pt x="1190850" y="1027611"/>
                </a:cubicBezTo>
                <a:cubicBezTo>
                  <a:pt x="1227136" y="1116148"/>
                  <a:pt x="537707" y="1506582"/>
                  <a:pt x="346119" y="1698171"/>
                </a:cubicBezTo>
                <a:cubicBezTo>
                  <a:pt x="154531" y="1889760"/>
                  <a:pt x="-100921" y="2213429"/>
                  <a:pt x="41319" y="2177143"/>
                </a:cubicBezTo>
                <a:cubicBezTo>
                  <a:pt x="183559" y="2140857"/>
                  <a:pt x="1028291" y="1550126"/>
                  <a:pt x="1199559" y="1480457"/>
                </a:cubicBezTo>
                <a:cubicBezTo>
                  <a:pt x="1370827" y="1410788"/>
                  <a:pt x="1057319" y="1699622"/>
                  <a:pt x="1068930" y="1759131"/>
                </a:cubicBezTo>
                <a:cubicBezTo>
                  <a:pt x="1080541" y="1818640"/>
                  <a:pt x="1269227" y="1837508"/>
                  <a:pt x="1269227" y="1837508"/>
                </a:cubicBezTo>
                <a:lnTo>
                  <a:pt x="1269227" y="1837508"/>
                </a:lnTo>
                <a:cubicBezTo>
                  <a:pt x="1269227" y="1831702"/>
                  <a:pt x="1267775" y="1814285"/>
                  <a:pt x="1269227" y="1802674"/>
                </a:cubicBezTo>
                <a:cubicBezTo>
                  <a:pt x="1270678" y="1791063"/>
                  <a:pt x="1274307" y="1779451"/>
                  <a:pt x="1277936" y="176784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TextBox 8"/>
          <p:cNvSpPr txBox="1"/>
          <p:nvPr/>
        </p:nvSpPr>
        <p:spPr>
          <a:xfrm>
            <a:off x="5669280" y="2165555"/>
            <a:ext cx="6522720" cy="1938992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Αυτό που μετατρέπεται σε άγχος είναι η </a:t>
            </a:r>
            <a:r>
              <a:rPr lang="el-GR" sz="2400" u="sng" dirty="0">
                <a:latin typeface="Calibri" panose="020F0502020204030204" pitchFamily="34" charset="0"/>
                <a:cs typeface="Calibri" panose="020F0502020204030204" pitchFamily="34" charset="0"/>
              </a:rPr>
              <a:t>απογοήτευση</a:t>
            </a: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 και η </a:t>
            </a:r>
            <a:r>
              <a:rPr lang="el-GR" sz="2400" u="sng" dirty="0">
                <a:latin typeface="Calibri" panose="020F0502020204030204" pitchFamily="34" charset="0"/>
                <a:cs typeface="Calibri" panose="020F0502020204030204" pitchFamily="34" charset="0"/>
              </a:rPr>
              <a:t>λαχτάρα</a:t>
            </a: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 του, δηλαδή η λίμπιντο που δεν μπορεί να χρησιμοποιηθεί, που εκείνη την περίοδο δεν μπορεί να κρατηθεί μετέωρη και εκφορτίζεται ως άγχος.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9381" y="5065370"/>
            <a:ext cx="6091647" cy="15696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Δεν είναι τυχαίο που σε μια τέτοια κατάσταση άγχους επαναλαμβάνεται ο όρος της πρώτης κατάστασης άγχους κατά την γέννηση, δηλαδή ο χωρισμός από την μητέρα.</a:t>
            </a:r>
          </a:p>
        </p:txBody>
      </p:sp>
    </p:spTree>
    <p:extLst>
      <p:ext uri="{BB962C8B-B14F-4D97-AF65-F5344CB8AC3E}">
        <p14:creationId xmlns:p14="http://schemas.microsoft.com/office/powerpoint/2010/main" val="35158193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7" grpId="0" animBg="1"/>
      <p:bldP spid="8" grpId="0" animBg="1"/>
      <p:bldP spid="9" grpId="0" animBg="1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el-GR" sz="2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Οι πρώτες φοβίες των παιδιών είναι το </a:t>
            </a:r>
            <a:r>
              <a:rPr lang="el-GR" sz="29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σκοτάδι </a:t>
            </a:r>
            <a:r>
              <a:rPr lang="el-GR" sz="2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και η </a:t>
            </a:r>
            <a:r>
              <a:rPr lang="el-GR" sz="29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μοναξιά</a:t>
            </a:r>
            <a:r>
              <a:rPr lang="el-GR" sz="2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graphicFrame>
        <p:nvGraphicFramePr>
          <p:cNvPr id="7" name="Θέση περιεχομένου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740773560"/>
              </p:ext>
            </p:extLst>
          </p:nvPr>
        </p:nvGraphicFramePr>
        <p:xfrm>
          <a:off x="95794" y="2455817"/>
          <a:ext cx="11922035" cy="4197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443114" y="1525089"/>
            <a:ext cx="2889504" cy="930728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el-GR" sz="2400" dirty="0">
                <a:solidFill>
                  <a:schemeClr val="tx1"/>
                </a:solidFill>
              </a:rPr>
              <a:t>Διατηρείται συχνά για όλη τη ζωή.</a:t>
            </a:r>
          </a:p>
        </p:txBody>
      </p:sp>
      <p:cxnSp>
        <p:nvCxnSpPr>
          <p:cNvPr id="6" name="Γωνιακή σύνδεση 5"/>
          <p:cNvCxnSpPr/>
          <p:nvPr/>
        </p:nvCxnSpPr>
        <p:spPr>
          <a:xfrm rot="10800000" flipV="1">
            <a:off x="7445829" y="1010193"/>
            <a:ext cx="1132114" cy="748937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53771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7" grpId="0">
        <p:bldAsOne/>
      </p:bldGraphic>
      <p:bldP spid="4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605280" y="274013"/>
            <a:ext cx="9689737" cy="622969"/>
          </a:xfrm>
        </p:spPr>
        <p:txBody>
          <a:bodyPr/>
          <a:lstStyle/>
          <a:p>
            <a:r>
              <a:rPr lang="el-GR" sz="3200" dirty="0">
                <a:solidFill>
                  <a:schemeClr val="tx1"/>
                </a:solidFill>
              </a:rPr>
              <a:t>Συνοπτικά για το παιδικό άγχος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57381" y="1032659"/>
            <a:ext cx="9798595" cy="2781695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541782" indent="-514350" algn="l">
              <a:buFont typeface="+mj-lt"/>
              <a:buAutoNum type="arabicPeriod"/>
            </a:pPr>
            <a:r>
              <a:rPr lang="el-GR" sz="2400" b="0" dirty="0"/>
              <a:t>Το παιδικό άγχος σχετίζεται πολύ λίγο με το άγχος ενώπιον της πραγματικότητας, αντίθετα συγγενεύει με το νευρωτικό άγχος των ενηλίκων.</a:t>
            </a:r>
          </a:p>
          <a:p>
            <a:pPr marL="541782" indent="-514350" algn="l">
              <a:buFont typeface="+mj-lt"/>
              <a:buAutoNum type="arabicPeriod"/>
            </a:pPr>
            <a:endParaRPr lang="el-GR" sz="2400" b="0" dirty="0"/>
          </a:p>
          <a:p>
            <a:pPr marL="541782" indent="-514350" algn="l">
              <a:buFont typeface="+mj-lt"/>
              <a:buAutoNum type="arabicPeriod"/>
            </a:pPr>
            <a:r>
              <a:rPr lang="el-GR" sz="2400" b="0" dirty="0"/>
              <a:t>Δημιουργείται από τη αχρησιμοποίητη λίμπιντο και αντικαθιστά το απόν αντικείμενο της αγάπης με ένα εξωτερικό αντικείμενο ή με εξωτερική κατάσταση.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804" y="4150418"/>
            <a:ext cx="2595154" cy="156966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2400" dirty="0"/>
              <a:t>Με τις φοβίες ισχύει και ότι με το παιδικό άγχος.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0" y="4084320"/>
            <a:ext cx="80118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Η αχρησιμοποίητη λίμπιντο μετατρέπεται σε άγχος ενώπιον της πραγματικότητας και θέτει έναν εξωτερικό κίνδυνο ως εκπρόσωπο των αξιώσεων της λίμπιντο.</a:t>
            </a: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406" y="4935248"/>
            <a:ext cx="1783080" cy="1783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318358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  <p:bldP spid="4" grpId="0" animBg="1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Θέση περιεχομένου 6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749172425"/>
              </p:ext>
            </p:extLst>
          </p:nvPr>
        </p:nvGraphicFramePr>
        <p:xfrm>
          <a:off x="69669" y="130629"/>
          <a:ext cx="11895908" cy="4502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367246" y="4572000"/>
            <a:ext cx="373597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2400" dirty="0"/>
              <a:t>Γίνεται η </a:t>
            </a:r>
            <a:r>
              <a:rPr lang="el-GR" sz="2400" dirty="0" err="1"/>
              <a:t>επαναστροφή</a:t>
            </a:r>
            <a:r>
              <a:rPr lang="el-GR" sz="2400" dirty="0"/>
              <a:t> στην παιδική φοβία και γίνεται η μετατροπή της λίμπιντο σε άγχος.</a:t>
            </a:r>
          </a:p>
        </p:txBody>
      </p:sp>
      <p:cxnSp>
        <p:nvCxnSpPr>
          <p:cNvPr id="10" name="Καμπύλη γραμμή σύνδεσης 9"/>
          <p:cNvCxnSpPr/>
          <p:nvPr/>
        </p:nvCxnSpPr>
        <p:spPr>
          <a:xfrm rot="10800000" flipV="1">
            <a:off x="5277394" y="3344090"/>
            <a:ext cx="4328160" cy="1323703"/>
          </a:xfrm>
          <a:prstGeom prst="curvedConnector3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4346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914144" y="287383"/>
            <a:ext cx="10121102" cy="6435634"/>
          </a:xfrm>
        </p:spPr>
        <p:txBody>
          <a:bodyPr>
            <a:normAutofit lnSpcReduction="10000"/>
          </a:bodyPr>
          <a:lstStyle/>
          <a:p>
            <a:r>
              <a:rPr lang="el-G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Το πιο ευνόητο πεπρωμένο του συναισθήματος που σχετίζεται με την απώθηση, είναι να μετατραπεί σε άγχος.</a:t>
            </a:r>
          </a:p>
          <a:p>
            <a:endParaRPr lang="el-GR" sz="28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el-G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Η μετατροπή αυτή είναι το σημαντικότερο μέρος της διεργασίας της απώθησης.</a:t>
            </a:r>
          </a:p>
          <a:p>
            <a:pPr marL="82296" indent="0">
              <a:buNone/>
            </a:pPr>
            <a:endParaRPr lang="el-GR" sz="28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el-G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Δεν γνωρίζουμε εάν υπάρχουν ασυνείδητα συναισθήματα όπως υπάρχουν οι ασυνείδητες ιδέες. </a:t>
            </a:r>
          </a:p>
          <a:p>
            <a:endParaRPr lang="el-GR" sz="28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el-G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Η ανάπτυξη του άγχους είναι στενά συνδεδεμένη με το σύστημα του ασυνείδητου.</a:t>
            </a:r>
            <a:br>
              <a:rPr lang="el-G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endParaRPr lang="el-GR" sz="28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el-G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Στις φοβίες η απώθηση αντιστοιχεί σε μια απόπειρα φυγής του Εγώ από τη λίμπιντο, η οποία γίνεται αισθητή ως κίνδυνος.</a:t>
            </a:r>
          </a:p>
        </p:txBody>
      </p:sp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3697027205"/>
              </p:ext>
            </p:extLst>
          </p:nvPr>
        </p:nvGraphicFramePr>
        <p:xfrm>
          <a:off x="95794" y="1689463"/>
          <a:ext cx="2018647" cy="28738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00573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4" grpId="0">
        <p:bldAsOne/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459" y="1529442"/>
            <a:ext cx="5899512" cy="29373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10446" y="5199017"/>
            <a:ext cx="5364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Κοτζά Σαλή Πινάρ</a:t>
            </a:r>
          </a:p>
          <a:p>
            <a:pPr algn="ctr"/>
            <a:r>
              <a:rPr lang="el-GR" dirty="0"/>
              <a:t>Ειδική Παιδαγωγός</a:t>
            </a:r>
          </a:p>
        </p:txBody>
      </p:sp>
    </p:spTree>
    <p:extLst>
      <p:ext uri="{BB962C8B-B14F-4D97-AF65-F5344CB8AC3E}">
        <p14:creationId xmlns:p14="http://schemas.microsoft.com/office/powerpoint/2010/main" val="8451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8521" y="318180"/>
            <a:ext cx="4747913" cy="2634025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rtl="0"/>
            <a:r>
              <a:rPr lang="el-GR" dirty="0"/>
              <a:t>Η ψυχανάλυση έχει διαφορετική ανάλυση του θέματος από τις σχολές τις ιατρικής.</a:t>
            </a:r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0556803"/>
              </p:ext>
            </p:extLst>
          </p:nvPr>
        </p:nvGraphicFramePr>
        <p:xfrm>
          <a:off x="6235337" y="318181"/>
          <a:ext cx="5791200" cy="58736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Εικόνα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449" y="4119155"/>
            <a:ext cx="3109670" cy="22642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470413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772759" cy="953589"/>
          </a:xfrm>
          <a:solidFill>
            <a:schemeClr val="tx1">
              <a:lumMod val="50000"/>
              <a:lumOff val="50000"/>
            </a:schemeClr>
          </a:solidFill>
          <a:ln w="57150">
            <a:solidFill>
              <a:schemeClr val="tx1"/>
            </a:solidFill>
          </a:ln>
        </p:spPr>
        <p:txBody>
          <a:bodyPr rtlCol="0"/>
          <a:lstStyle/>
          <a:p>
            <a:pPr algn="ctr" rtl="0"/>
            <a:r>
              <a:rPr lang="el-GR" sz="3600" dirty="0">
                <a:solidFill>
                  <a:schemeClr val="bg1"/>
                </a:solidFill>
                <a:latin typeface="Bookman Old Style" panose="02050604050505020204" pitchFamily="18" charset="0"/>
              </a:rPr>
              <a:t>Άγχος ενώπιον της πραγματικότητας</a:t>
            </a:r>
          </a:p>
        </p:txBody>
      </p:sp>
      <p:sp>
        <p:nvSpPr>
          <p:cNvPr id="11" name="Θέση περιεχομένου 10"/>
          <p:cNvSpPr>
            <a:spLocks noGrp="1"/>
          </p:cNvSpPr>
          <p:nvPr>
            <p:ph sz="half" idx="2"/>
          </p:nvPr>
        </p:nvSpPr>
        <p:spPr>
          <a:xfrm>
            <a:off x="6662058" y="3028406"/>
            <a:ext cx="5294812" cy="247541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/>
          <a:lstStyle/>
          <a:p>
            <a:pPr rtl="0"/>
            <a:r>
              <a:rPr lang="el-GR" dirty="0">
                <a:latin typeface="Arial Narrow" panose="020B0606020202030204" pitchFamily="34" charset="0"/>
              </a:rPr>
              <a:t>Είναι μια αντίδραση στην αντίληψη ενός εξωτερικού κινδύνου, συνδέεται με τα αντανακλαστικά της φυγής και είναι η εκδήλωση της </a:t>
            </a:r>
            <a:r>
              <a:rPr lang="el-GR" dirty="0" err="1">
                <a:latin typeface="Arial Narrow" panose="020B0606020202030204" pitchFamily="34" charset="0"/>
              </a:rPr>
              <a:t>ενόρμησης</a:t>
            </a:r>
            <a:r>
              <a:rPr lang="el-GR" dirty="0">
                <a:latin typeface="Arial Narrow" panose="020B0606020202030204" pitchFamily="34" charset="0"/>
              </a:rPr>
              <a:t> της αυτοσυντήρησης.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581477" y="1452154"/>
            <a:ext cx="5340096" cy="4663440"/>
          </a:xfrm>
        </p:spPr>
        <p:txBody>
          <a:bodyPr/>
          <a:lstStyle/>
          <a:p>
            <a:r>
              <a:rPr lang="el-GR" dirty="0">
                <a:solidFill>
                  <a:schemeClr val="tx1"/>
                </a:solidFill>
                <a:latin typeface="Arial Narrow" panose="020B0606020202030204" pitchFamily="34" charset="0"/>
              </a:rPr>
              <a:t>Το άτομο πραγματεύεται αρχικά το άγχος του για αρκετό καιρό χωρίς να χρειαστεί να μνημονεύσει καθόλου τη νευρικότητα.</a:t>
            </a:r>
          </a:p>
          <a:p>
            <a:endParaRPr lang="el-GR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r>
              <a:rPr lang="el-GR" dirty="0">
                <a:solidFill>
                  <a:schemeClr val="tx1"/>
                </a:solidFill>
                <a:latin typeface="Arial Narrow" panose="020B0606020202030204" pitchFamily="34" charset="0"/>
              </a:rPr>
              <a:t>Αυτή η κατηγορία του άγχους φαίνεται κάτι πιο </a:t>
            </a:r>
            <a:r>
              <a:rPr lang="el-GR" u="sng" dirty="0">
                <a:solidFill>
                  <a:schemeClr val="tx1"/>
                </a:solidFill>
                <a:latin typeface="Arial Narrow" panose="020B0606020202030204" pitchFamily="34" charset="0"/>
              </a:rPr>
              <a:t>λογικό</a:t>
            </a:r>
            <a:r>
              <a:rPr lang="el-GR" dirty="0">
                <a:solidFill>
                  <a:schemeClr val="tx1"/>
                </a:solidFill>
                <a:latin typeface="Arial Narrow" panose="020B0606020202030204" pitchFamily="34" charset="0"/>
              </a:rPr>
              <a:t> και </a:t>
            </a:r>
            <a:r>
              <a:rPr lang="el-GR" u="sng" dirty="0">
                <a:solidFill>
                  <a:schemeClr val="tx1"/>
                </a:solidFill>
                <a:latin typeface="Arial Narrow" panose="020B0606020202030204" pitchFamily="34" charset="0"/>
              </a:rPr>
              <a:t>κατανοητό</a:t>
            </a:r>
            <a:r>
              <a:rPr lang="el-GR" dirty="0">
                <a:solidFill>
                  <a:schemeClr val="tx1"/>
                </a:solidFill>
                <a:latin typeface="Arial Narrow" panose="020B0606020202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443457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build="p" animBg="1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7087" y="3966755"/>
            <a:ext cx="3866606" cy="2677886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rtl="0"/>
            <a:r>
              <a:rPr lang="el-GR" sz="2800" dirty="0"/>
              <a:t>Σε ποιες περιπτώσεις εμφανίζεται το άγχος ενώπιον της πραγματικότητας;</a:t>
            </a:r>
          </a:p>
        </p:txBody>
      </p:sp>
      <p:sp>
        <p:nvSpPr>
          <p:cNvPr id="10" name="Θέση περιεχομένου 9"/>
          <p:cNvSpPr>
            <a:spLocks noGrp="1"/>
          </p:cNvSpPr>
          <p:nvPr>
            <p:ph sz="half" idx="1"/>
          </p:nvPr>
        </p:nvSpPr>
        <p:spPr>
          <a:xfrm>
            <a:off x="1539677" y="69668"/>
            <a:ext cx="8579684" cy="1053737"/>
          </a:xfrm>
        </p:spPr>
        <p:txBody>
          <a:bodyPr rtlCol="0">
            <a:normAutofit fontScale="92500" lnSpcReduction="20000"/>
          </a:bodyPr>
          <a:lstStyle/>
          <a:p>
            <a:pPr rtl="0"/>
            <a:r>
              <a:rPr lang="el-GR" dirty="0">
                <a:solidFill>
                  <a:schemeClr val="tx1"/>
                </a:solidFill>
              </a:rPr>
              <a:t>Εξαρτάται από το επίπεδο των γνώσεων μας και από την αίσθηση ισχύος απέναντι σε εξωτερικό κίνδυνο.</a:t>
            </a:r>
          </a:p>
        </p:txBody>
      </p:sp>
      <p:cxnSp>
        <p:nvCxnSpPr>
          <p:cNvPr id="4" name="Ευθύγραμμο βέλος σύνδεσης 3"/>
          <p:cNvCxnSpPr/>
          <p:nvPr/>
        </p:nvCxnSpPr>
        <p:spPr>
          <a:xfrm flipV="1">
            <a:off x="1297577" y="1184366"/>
            <a:ext cx="879567" cy="278238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Θέση περιεχομένου 4"/>
          <p:cNvSpPr>
            <a:spLocks noGrp="1"/>
          </p:cNvSpPr>
          <p:nvPr>
            <p:ph sz="half" idx="2"/>
          </p:nvPr>
        </p:nvSpPr>
        <p:spPr>
          <a:xfrm>
            <a:off x="2716203" y="1184366"/>
            <a:ext cx="4147022" cy="1200329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l-GR" sz="2400" dirty="0">
                <a:solidFill>
                  <a:schemeClr val="tx1"/>
                </a:solidFill>
                <a:latin typeface="Arial Black" panose="020B0A04020102020204" pitchFamily="34" charset="0"/>
              </a:rPr>
              <a:t>Αίσθηση άγχους σε άγνωστα αντικείμενα και καταστάσεις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36525" y="1196608"/>
            <a:ext cx="3762103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2400" dirty="0">
                <a:latin typeface="Arial Black" panose="020B0A04020102020204" pitchFamily="34" charset="0"/>
              </a:rPr>
              <a:t>Αίσθηση άγχους σε γνωστά αντικείμενα και καταστάσεις.</a:t>
            </a:r>
          </a:p>
        </p:txBody>
      </p:sp>
      <p:cxnSp>
        <p:nvCxnSpPr>
          <p:cNvPr id="8" name="Ευθύγραμμο βέλος σύνδεσης 7"/>
          <p:cNvCxnSpPr/>
          <p:nvPr/>
        </p:nvCxnSpPr>
        <p:spPr>
          <a:xfrm flipH="1">
            <a:off x="5085806" y="783771"/>
            <a:ext cx="2142309" cy="33963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Ευθύγραμμο βέλος σύνδεσης 11"/>
          <p:cNvCxnSpPr/>
          <p:nvPr/>
        </p:nvCxnSpPr>
        <p:spPr>
          <a:xfrm>
            <a:off x="7228114" y="783771"/>
            <a:ext cx="1410789" cy="26125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339247" y="69668"/>
            <a:ext cx="1852753" cy="16312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*</a:t>
            </a:r>
            <a:r>
              <a:rPr lang="el-G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επειδή μπορεί να αναγνωρίσει εγκαίρως τον κίνδυνο.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75612" y="2575559"/>
            <a:ext cx="7837714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100" dirty="0"/>
              <a:t>Κάποιος θα μπορούσε να πει ότι το άγχος ενώπιον της πραγματικότητας είναι λογικό και σκόπιμο </a:t>
            </a:r>
            <a:r>
              <a:rPr lang="el-GR" sz="2100" dirty="0">
                <a:sym typeface="Wingdings" panose="05000000000000000000" pitchFamily="2" charset="2"/>
              </a:rPr>
              <a:t> χρειάζεται αναθεώρηση.</a:t>
            </a:r>
            <a:br>
              <a:rPr lang="el-GR" sz="2100" dirty="0">
                <a:sym typeface="Wingdings" panose="05000000000000000000" pitchFamily="2" charset="2"/>
              </a:rPr>
            </a:br>
            <a:endParaRPr lang="el-GR" sz="2100" dirty="0"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100" dirty="0">
                <a:sym typeface="Wingdings" panose="05000000000000000000" pitchFamily="2" charset="2"/>
              </a:rPr>
              <a:t>Η σκόπιμη συμπεριφορά σε κατάσταση άγχους θα μπορούσε να είναι η ψύχραιμη αξιολόγηση των δυνάμεων μας σε σύγκριση με την απειλή, ώστε να επιλέξουμε την καταλληλότερη κίνηση για να απαλλαχτούμε από την απειλή.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100" dirty="0"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100" dirty="0">
                <a:sym typeface="Wingdings" panose="05000000000000000000" pitchFamily="2" charset="2"/>
              </a:rPr>
              <a:t>Αντίθετα όταν το άγχος είναι υπερβολικά έντονο, αποδεικνύεται εξαιρετικά άσκοπο και παραλύει την κάθε δράση.</a:t>
            </a:r>
            <a:endParaRPr lang="el-GR" sz="2100" dirty="0"/>
          </a:p>
        </p:txBody>
      </p:sp>
    </p:spTree>
    <p:extLst>
      <p:ext uri="{BB962C8B-B14F-4D97-AF65-F5344CB8AC3E}">
        <p14:creationId xmlns:p14="http://schemas.microsoft.com/office/powerpoint/2010/main" val="35904827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build="p"/>
      <p:bldP spid="5" grpId="0" build="p" animBg="1"/>
      <p:bldP spid="6" grpId="0" animBg="1"/>
      <p:bldP spid="13" grpId="0" animBg="1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56753" y="73441"/>
            <a:ext cx="3814356" cy="1555061"/>
          </a:xfrm>
        </p:spPr>
        <p:txBody>
          <a:bodyPr>
            <a:noAutofit/>
          </a:bodyPr>
          <a:lstStyle/>
          <a:p>
            <a:r>
              <a:rPr lang="el-GR" sz="2800" dirty="0"/>
              <a:t>Καταλήγουμε ότι το άγχος δεν είναι ποτέ σκόπιμο.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78377" y="1787941"/>
            <a:ext cx="5939246" cy="4560607"/>
          </a:xfrm>
        </p:spPr>
        <p:txBody>
          <a:bodyPr>
            <a:normAutofit fontScale="92500"/>
          </a:bodyPr>
          <a:lstStyle/>
          <a:p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</a:rPr>
              <a:t>Το 1</a:t>
            </a:r>
            <a:r>
              <a:rPr lang="el-GR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ο</a:t>
            </a:r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</a:rPr>
              <a:t> στοιχείο σε κατάσταση άγχους είναι η ετοιμότητα σε κίνδυνο.</a:t>
            </a:r>
          </a:p>
          <a:p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</a:rPr>
              <a:t>Από την ετοιμότητα σε κίνδυνο προέρχεται η κινητική δράση και αυτό που αισθανόμαστε ως κατάσταση άγχους.</a:t>
            </a:r>
          </a:p>
          <a:p>
            <a:endParaRPr lang="el-G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Όσο η ανάπτυξη του άγχους περιορίζεται σε μόνο μια αφετηρία </a:t>
            </a:r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 τόσο εύκολα μετατρέπεται η αγχώδης ετοιμότητα σε δράση  και γίνεται σκόπιμα όλη η δράση.</a:t>
            </a:r>
            <a:endParaRPr lang="el-GR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322423" y="237816"/>
            <a:ext cx="5364480" cy="4114800"/>
          </a:xfrm>
          <a:ln>
            <a:solidFill>
              <a:schemeClr val="tx1"/>
            </a:solidFill>
            <a:prstDash val="solid"/>
          </a:ln>
        </p:spPr>
        <p:txBody>
          <a:bodyPr>
            <a:normAutofit lnSpcReduction="10000"/>
          </a:bodyPr>
          <a:lstStyle/>
          <a:p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</a:rPr>
              <a:t>Εκδηλώνεται με αυξημένη αισθητηριακή προσοχή και κινητική ένταση.</a:t>
            </a:r>
          </a:p>
          <a:p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</a:rPr>
              <a:t>Αυτή η προσοχή είναι ωφέλιμη και η απουσία της θα μπορούσε να έχει σοβαρές συνέπειες.</a:t>
            </a:r>
          </a:p>
          <a:p>
            <a:pPr marL="118872" indent="0">
              <a:buNone/>
            </a:pPr>
            <a:r>
              <a:rPr lang="el-GR" dirty="0"/>
              <a:t>_______________________________</a:t>
            </a:r>
          </a:p>
          <a:p>
            <a:pPr marL="118872" indent="0">
              <a:buNone/>
            </a:pPr>
            <a:endParaRPr lang="el-GR" dirty="0"/>
          </a:p>
          <a:p>
            <a:pPr marL="118872" indent="0">
              <a:buNone/>
            </a:pPr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</a:rPr>
              <a:t>Η αγχώδης ετοιμότητα είναι το σκόπιμο στοιχείο και το άγχος είναι το άσκοπο.</a:t>
            </a:r>
          </a:p>
        </p:txBody>
      </p:sp>
      <p:cxnSp>
        <p:nvCxnSpPr>
          <p:cNvPr id="8" name="Ευθύγραμμο βέλος σύνδεσης 7"/>
          <p:cNvCxnSpPr/>
          <p:nvPr/>
        </p:nvCxnSpPr>
        <p:spPr>
          <a:xfrm flipV="1">
            <a:off x="5286103" y="844731"/>
            <a:ext cx="1166948" cy="165462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Ευθύγραμμο βέλος σύνδεσης 9"/>
          <p:cNvCxnSpPr/>
          <p:nvPr/>
        </p:nvCxnSpPr>
        <p:spPr>
          <a:xfrm flipV="1">
            <a:off x="5773783" y="4284617"/>
            <a:ext cx="966651" cy="162850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Εικόνα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399" y="4697959"/>
            <a:ext cx="2812869" cy="1867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653024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6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ln w="12700"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el-GR" dirty="0"/>
              <a:t>Άγχος  |  Φόβος  |   Τρόμος</a:t>
            </a:r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9053407"/>
              </p:ext>
            </p:extLst>
          </p:nvPr>
        </p:nvGraphicFramePr>
        <p:xfrm>
          <a:off x="69668" y="1558834"/>
          <a:ext cx="11188202" cy="5133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69804" y="3013786"/>
            <a:ext cx="3041780" cy="23083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l-GR" sz="2400" dirty="0">
                <a:latin typeface="Bahnschrift SemiBold" panose="020B0502040204020203" pitchFamily="34" charset="0"/>
              </a:rPr>
              <a:t>Θα μπορούσαμε να πούμε: </a:t>
            </a:r>
          </a:p>
          <a:p>
            <a:r>
              <a:rPr lang="el-GR" sz="2400" dirty="0">
                <a:latin typeface="Bahnschrift SemiBold" panose="020B0502040204020203" pitchFamily="34" charset="0"/>
              </a:rPr>
              <a:t>Ο άνθρωπος προστατεύεται από τον τρόμο μέσω άγχους.</a:t>
            </a:r>
          </a:p>
        </p:txBody>
      </p:sp>
    </p:spTree>
    <p:extLst>
      <p:ext uri="{BB962C8B-B14F-4D97-AF65-F5344CB8AC3E}">
        <p14:creationId xmlns:p14="http://schemas.microsoft.com/office/powerpoint/2010/main" val="2027638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4" grpId="0">
        <p:bldAsOne/>
      </p:bldGraphic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94266" y="97039"/>
            <a:ext cx="9702468" cy="322839"/>
          </a:xfrm>
        </p:spPr>
        <p:txBody>
          <a:bodyPr/>
          <a:lstStyle/>
          <a:p>
            <a:r>
              <a:rPr lang="el-GR" sz="3200" dirty="0"/>
              <a:t>Άγχος ενώπιον της πραγματικότητας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494266" y="600269"/>
            <a:ext cx="10560884" cy="1517780"/>
          </a:xfrm>
        </p:spPr>
        <p:txBody>
          <a:bodyPr>
            <a:normAutofit/>
          </a:bodyPr>
          <a:lstStyle/>
          <a:p>
            <a:r>
              <a:rPr lang="el-GR" sz="2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Σύμφωνα με το </a:t>
            </a:r>
            <a:r>
              <a:rPr lang="en-US" sz="2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Freud:</a:t>
            </a:r>
            <a:r>
              <a:rPr lang="el-GR" sz="2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Το άγχος είναι η υποκειμενική κατάσταση στην οποία περιέχεται κανείς, αντιλαμβανόμενος την «ανάπτυξη άγχους», και εννοούμε αυτό το μοναδικό συναίσθημα.</a:t>
            </a:r>
          </a:p>
        </p:txBody>
      </p:sp>
      <p:graphicFrame>
        <p:nvGraphicFramePr>
          <p:cNvPr id="5" name="Θέση περιεχομένου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54061916"/>
              </p:ext>
            </p:extLst>
          </p:nvPr>
        </p:nvGraphicFramePr>
        <p:xfrm>
          <a:off x="6774708" y="1548883"/>
          <a:ext cx="5280442" cy="3536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819469" y="2118049"/>
            <a:ext cx="53651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l-GR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Συγκεκριμένες κινητικές </a:t>
            </a:r>
            <a:r>
              <a:rPr lang="el-GR" sz="2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εννευρώσεις</a:t>
            </a:r>
            <a:r>
              <a:rPr lang="el-GR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 ή </a:t>
            </a:r>
            <a:r>
              <a:rPr lang="el-GR" sz="2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εκφορτίσεις</a:t>
            </a:r>
            <a:r>
              <a:rPr lang="el-GR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,</a:t>
            </a:r>
          </a:p>
          <a:p>
            <a:pPr marL="342900" indent="-342900">
              <a:buAutoNum type="arabicParenR"/>
            </a:pPr>
            <a:endParaRPr lang="el-GR" sz="2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342900" indent="-342900">
              <a:buAutoNum type="arabicParenR"/>
            </a:pPr>
            <a:r>
              <a:rPr lang="el-GR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Ορισμένες αισθήσεις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78241" y="4562669"/>
            <a:ext cx="3293706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2400" dirty="0"/>
              <a:t>Οι αντιλήψεις των κινητικών πράξεων που έχουν εκτελεστεί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06277" y="4562669"/>
            <a:ext cx="4469363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2400" dirty="0"/>
              <a:t>Άμεσες αισθήσεις ηδονής και δυσαρέσκειας που δίνουν τον βασικό τόνο στο συναίσθημα</a:t>
            </a:r>
            <a:r>
              <a:rPr lang="el-GR" dirty="0"/>
              <a:t>.</a:t>
            </a:r>
          </a:p>
        </p:txBody>
      </p:sp>
      <p:cxnSp>
        <p:nvCxnSpPr>
          <p:cNvPr id="10" name="Ευθύγραμμο βέλος σύνδεσης 9"/>
          <p:cNvCxnSpPr/>
          <p:nvPr/>
        </p:nvCxnSpPr>
        <p:spPr>
          <a:xfrm flipH="1">
            <a:off x="3517641" y="3635829"/>
            <a:ext cx="578498" cy="83353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Ευθύγραμμο βέλος σύνδεσης 11"/>
          <p:cNvCxnSpPr/>
          <p:nvPr/>
        </p:nvCxnSpPr>
        <p:spPr>
          <a:xfrm>
            <a:off x="4096139" y="3647277"/>
            <a:ext cx="3853543" cy="73500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25912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  <p:bldP spid="6" grpId="0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37591" y="123003"/>
            <a:ext cx="10437845" cy="1024661"/>
          </a:xfrm>
          <a:ln>
            <a:solidFill>
              <a:srgbClr val="002060"/>
            </a:solidFill>
          </a:ln>
        </p:spPr>
        <p:txBody>
          <a:bodyPr>
            <a:noAutofit/>
          </a:bodyPr>
          <a:lstStyle/>
          <a:p>
            <a:r>
              <a:rPr lang="el-GR" sz="2400" dirty="0"/>
              <a:t>Η συναισθηματική κατάσταση που βιώνουμε και η επανάληψη του θα μπορούσε να συγκριθεί με αυτό τις υστερικής κρίσης, δηλαδή να είναι δομημένο και να αποτελεί το καταστάλαγμα μιας ανάμνησης.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223931" y="1545807"/>
            <a:ext cx="5729000" cy="4827001"/>
          </a:xfrm>
          <a:ln>
            <a:solidFill>
              <a:srgbClr val="002060"/>
            </a:solidFill>
            <a:prstDash val="solid"/>
          </a:ln>
        </p:spPr>
        <p:txBody>
          <a:bodyPr>
            <a:normAutofit/>
          </a:bodyPr>
          <a:lstStyle/>
          <a:p>
            <a:r>
              <a:rPr lang="el-GR" dirty="0">
                <a:solidFill>
                  <a:schemeClr val="tx1"/>
                </a:solidFill>
              </a:rPr>
              <a:t>Η πρώιμη συναισθηματική κατάσταση του άγχους είναι η πράξη της γέννας.</a:t>
            </a:r>
            <a:br>
              <a:rPr lang="el-GR" dirty="0">
                <a:solidFill>
                  <a:schemeClr val="tx1"/>
                </a:solidFill>
              </a:rPr>
            </a:br>
            <a:endParaRPr lang="el-GR" dirty="0"/>
          </a:p>
          <a:p>
            <a:r>
              <a:rPr lang="el-GR" dirty="0">
                <a:solidFill>
                  <a:schemeClr val="tx1"/>
                </a:solidFill>
              </a:rPr>
              <a:t>Η πράξη αυτή αποτελεί το πρότυπο για την επίδραση ενός κινδύνου κατά της ζωής και που από τότε επαναλαμβάνεται από εμάς ως κατάσταση άγχους.</a:t>
            </a:r>
            <a:br>
              <a:rPr lang="el-GR" dirty="0">
                <a:solidFill>
                  <a:schemeClr val="tx1"/>
                </a:solidFill>
              </a:rPr>
            </a:br>
            <a:endParaRPr lang="el-GR" dirty="0">
              <a:solidFill>
                <a:schemeClr val="tx1"/>
              </a:solidFill>
            </a:endParaRPr>
          </a:p>
          <a:p>
            <a:r>
              <a:rPr lang="el-GR" dirty="0">
                <a:solidFill>
                  <a:schemeClr val="tx1"/>
                </a:solidFill>
              </a:rPr>
              <a:t>Το πρώτο άγχος ήταν τοξικό.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55092" y="1545807"/>
            <a:ext cx="5760100" cy="4369801"/>
          </a:xfrm>
          <a:ln>
            <a:solidFill>
              <a:srgbClr val="002060"/>
            </a:solidFill>
            <a:prstDash val="solid"/>
          </a:ln>
        </p:spPr>
        <p:txBody>
          <a:bodyPr>
            <a:normAutofit/>
          </a:bodyPr>
          <a:lstStyle/>
          <a:p>
            <a:r>
              <a:rPr lang="el-GR" dirty="0">
                <a:solidFill>
                  <a:schemeClr val="tx1"/>
                </a:solidFill>
              </a:rPr>
              <a:t>Δεν είναι τυχαίο ότι η πρώτη κατάσταση άγχους προήλθε από το χωρισμό από τη μητέρα.</a:t>
            </a:r>
            <a:br>
              <a:rPr lang="el-GR" dirty="0">
                <a:solidFill>
                  <a:schemeClr val="tx1"/>
                </a:solidFill>
              </a:rPr>
            </a:br>
            <a:endParaRPr lang="el-GR" dirty="0">
              <a:solidFill>
                <a:schemeClr val="tx1"/>
              </a:solidFill>
            </a:endParaRPr>
          </a:p>
          <a:p>
            <a:r>
              <a:rPr lang="el-GR" dirty="0">
                <a:solidFill>
                  <a:schemeClr val="tx1"/>
                </a:solidFill>
              </a:rPr>
              <a:t>Αυτή η κατάσταση έχει ενσωματωθεί τόσο βαθιά που έχουμε την προδιάθεση της επανάληψης.</a:t>
            </a:r>
            <a:br>
              <a:rPr lang="el-GR" dirty="0">
                <a:solidFill>
                  <a:schemeClr val="tx1"/>
                </a:solidFill>
              </a:rPr>
            </a:br>
            <a:endParaRPr lang="el-GR" dirty="0">
              <a:solidFill>
                <a:schemeClr val="tx1"/>
              </a:solidFill>
            </a:endParaRPr>
          </a:p>
          <a:p>
            <a:r>
              <a:rPr lang="el-GR" u="sng" dirty="0" err="1">
                <a:solidFill>
                  <a:schemeClr val="tx1"/>
                </a:solidFill>
              </a:rPr>
              <a:t>Μάκντοφ</a:t>
            </a:r>
            <a:r>
              <a:rPr lang="el-GR" u="sng" dirty="0">
                <a:solidFill>
                  <a:schemeClr val="tx1"/>
                </a:solidFill>
              </a:rPr>
              <a:t>: </a:t>
            </a:r>
            <a:r>
              <a:rPr lang="el-GR" dirty="0">
                <a:solidFill>
                  <a:schemeClr val="tx1"/>
                </a:solidFill>
              </a:rPr>
              <a:t>«αποκόπηκε από την κοιλιά της μητέρας του.»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48670" y="6188142"/>
            <a:ext cx="1744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*παράδειγμα</a:t>
            </a:r>
          </a:p>
        </p:txBody>
      </p:sp>
    </p:spTree>
    <p:extLst>
      <p:ext uri="{BB962C8B-B14F-4D97-AF65-F5344CB8AC3E}">
        <p14:creationId xmlns:p14="http://schemas.microsoft.com/office/powerpoint/2010/main" val="7622507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6" grpId="0" build="p" animBg="1"/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Πρότυπο σχεδίασης με πεπιεσμένα φύλλα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3565479_TF03460542" id="{D733EB4B-9155-42FC-8F60-2C1CF0B09F98}" vid="{C3F1DC80-9D17-44B5-9EDA-A720D469FC46}"/>
    </a:ext>
  </a:extLst>
</a:theme>
</file>

<file path=ppt/theme/theme2.xml><?xml version="1.0" encoding="utf-8"?>
<a:theme xmlns:a="http://schemas.openxmlformats.org/drawingml/2006/main" name="Θέμα του Offic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EFED04C-AD43-4E06-AD63-36D8B5E83787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40262f94-9f35-4ac3-9a90-690165a166b7"/>
    <ds:schemaRef ds:uri="a4f35948-e619-41b3-aa29-22878b09cfd2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0710C29-A897-44AD-9F83-BE5F874C2A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DEB5BEE-6806-4BF1-A9A7-4B4A72C0C6E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Διαφάνειες με σχέδια πεπιεσμένων φύλλων</Template>
  <TotalTime>455</TotalTime>
  <Words>2307</Words>
  <Application>Microsoft Office PowerPoint</Application>
  <PresentationFormat>Ευρεία οθόνη</PresentationFormat>
  <Paragraphs>188</Paragraphs>
  <Slides>29</Slides>
  <Notes>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14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44" baseType="lpstr">
      <vt:lpstr>Arial</vt:lpstr>
      <vt:lpstr>Arial Black</vt:lpstr>
      <vt:lpstr>Arial Narrow</vt:lpstr>
      <vt:lpstr>Bahnschrift Light SemiCondensed</vt:lpstr>
      <vt:lpstr>Bahnschrift SemiBold</vt:lpstr>
      <vt:lpstr>Bahnschrift SemiBold SemiConden</vt:lpstr>
      <vt:lpstr>Bookman Old Style</vt:lpstr>
      <vt:lpstr>Calibri</vt:lpstr>
      <vt:lpstr>Cambria Math</vt:lpstr>
      <vt:lpstr>Century Gothic</vt:lpstr>
      <vt:lpstr>Courier New</vt:lpstr>
      <vt:lpstr>Verdana</vt:lpstr>
      <vt:lpstr>Wingdings</vt:lpstr>
      <vt:lpstr>Wingdings 2</vt:lpstr>
      <vt:lpstr>Πρότυπο σχεδίασης με πεπιεσμένα φύλλα</vt:lpstr>
      <vt:lpstr>Εισαγωγή στην Ψυχανάλυση </vt:lpstr>
      <vt:lpstr>Γενικά:</vt:lpstr>
      <vt:lpstr>Η ψυχανάλυση έχει διαφορετική ανάλυση του θέματος από τις σχολές τις ιατρικής.</vt:lpstr>
      <vt:lpstr>Άγχος ενώπιον της πραγματικότητας</vt:lpstr>
      <vt:lpstr>Σε ποιες περιπτώσεις εμφανίζεται το άγχος ενώπιον της πραγματικότητας;</vt:lpstr>
      <vt:lpstr>Παρουσίαση του PowerPoint</vt:lpstr>
      <vt:lpstr>Άγχος  |  Φόβος  |   Τρόμος</vt:lpstr>
      <vt:lpstr>Άγχος ενώπιον της πραγματικότητας</vt:lpstr>
      <vt:lpstr>Παρουσίαση του PowerPoint</vt:lpstr>
      <vt:lpstr>Παρουσίαση του PowerPoint</vt:lpstr>
      <vt:lpstr>Άγχος προσδοκίας</vt:lpstr>
      <vt:lpstr>Ψυχικά συνδεδεμένη που σχετίζεται με ορισμένα αντικείμενα ή καταστάσεις. </vt:lpstr>
      <vt:lpstr>Παρουσίαση του PowerPoint</vt:lpstr>
      <vt:lpstr>Άγχος ως συνοδευτικό των υστερικών συμπτωμάτων</vt:lpstr>
      <vt:lpstr>Διαφορά:</vt:lpstr>
      <vt:lpstr>Πως κατανοούμε το νευρωτικό άγχος; ( 3 τρόποι) </vt:lpstr>
      <vt:lpstr>1) </vt:lpstr>
      <vt:lpstr>2)</vt:lpstr>
      <vt:lpstr>3)</vt:lpstr>
      <vt:lpstr>Παρουσίαση του PowerPoint</vt:lpstr>
      <vt:lpstr>Παρουσίαση του PowerPoint</vt:lpstr>
      <vt:lpstr>Το άγχος στα παιδιά</vt:lpstr>
      <vt:lpstr>Γιατί αμφισβητείται η αξία της διάκρισης των δύο μορφών άγχους από τη συμπεριφορά των παιδιών;</vt:lpstr>
      <vt:lpstr>Παρουσίαση του PowerPoint</vt:lpstr>
      <vt:lpstr>Οι πρώτες φοβίες των παιδιών είναι το σκοτάδι και η μοναξιά.</vt:lpstr>
      <vt:lpstr>Συνοπτικά για το παιδικό άγχος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Εισαγωγή στην Ψυχανάλυση</dc:title>
  <dc:creator>Πινάρ Κοτζά Σαλή</dc:creator>
  <cp:lastModifiedBy>user</cp:lastModifiedBy>
  <cp:revision>99</cp:revision>
  <dcterms:created xsi:type="dcterms:W3CDTF">2022-02-25T22:06:23Z</dcterms:created>
  <dcterms:modified xsi:type="dcterms:W3CDTF">2022-03-14T10:07:51Z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74065700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