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5" r:id="rId5"/>
    <p:sldId id="266" r:id="rId6"/>
    <p:sldId id="259" r:id="rId7"/>
    <p:sldId id="263" r:id="rId8"/>
    <p:sldId id="264" r:id="rId9"/>
    <p:sldId id="267" r:id="rId10"/>
    <p:sldId id="268" r:id="rId11"/>
    <p:sldId id="269" r:id="rId12"/>
    <p:sldId id="270" r:id="rId13"/>
    <p:sldId id="271" r:id="rId14"/>
    <p:sldId id="272" r:id="rId15"/>
    <p:sldId id="273" r:id="rId16"/>
    <p:sldId id="274" r:id="rId17"/>
    <p:sldId id="275" r:id="rId18"/>
    <p:sldId id="276" r:id="rId19"/>
    <p:sldId id="27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3/14/2022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4740E8-BFA2-42F1-B775-D87821BE03D5}"/>
              </a:ext>
            </a:extLst>
          </p:cNvPr>
          <p:cNvSpPr>
            <a:spLocks noGrp="1"/>
          </p:cNvSpPr>
          <p:nvPr>
            <p:ph type="ctrTitle"/>
          </p:nvPr>
        </p:nvSpPr>
        <p:spPr/>
        <p:txBody>
          <a:bodyPr/>
          <a:lstStyle/>
          <a:p>
            <a:r>
              <a:rPr lang="el-GR" dirty="0"/>
              <a:t>Μ.ΚΛΑΙΝ (1948)</a:t>
            </a:r>
          </a:p>
        </p:txBody>
      </p:sp>
      <p:sp>
        <p:nvSpPr>
          <p:cNvPr id="3" name="Υπότιτλος 2">
            <a:extLst>
              <a:ext uri="{FF2B5EF4-FFF2-40B4-BE49-F238E27FC236}">
                <a16:creationId xmlns:a16="http://schemas.microsoft.com/office/drawing/2014/main" id="{8116E6F6-0171-44EB-ADDE-2CDA350E4D07}"/>
              </a:ext>
            </a:extLst>
          </p:cNvPr>
          <p:cNvSpPr>
            <a:spLocks noGrp="1"/>
          </p:cNvSpPr>
          <p:nvPr>
            <p:ph type="subTitle" idx="1"/>
          </p:nvPr>
        </p:nvSpPr>
        <p:spPr/>
        <p:txBody>
          <a:bodyPr/>
          <a:lstStyle/>
          <a:p>
            <a:r>
              <a:rPr lang="el-GR" dirty="0"/>
              <a:t>ΓΙΑ ΤΗ ΘΕΩΡΙΑ ΤΟΥ ΑΓΧΟΥΣ ΚΑΙ ΤΗΣ ΕΝΟΧΗΣ</a:t>
            </a:r>
          </a:p>
          <a:p>
            <a:endParaRPr lang="el-GR" dirty="0"/>
          </a:p>
        </p:txBody>
      </p:sp>
    </p:spTree>
    <p:extLst>
      <p:ext uri="{BB962C8B-B14F-4D97-AF65-F5344CB8AC3E}">
        <p14:creationId xmlns:p14="http://schemas.microsoft.com/office/powerpoint/2010/main" val="4199183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D021EB-4B4A-4D59-8101-C8D610CFA8E1}"/>
              </a:ext>
            </a:extLst>
          </p:cNvPr>
          <p:cNvSpPr>
            <a:spLocks noGrp="1"/>
          </p:cNvSpPr>
          <p:nvPr>
            <p:ph type="title"/>
          </p:nvPr>
        </p:nvSpPr>
        <p:spPr>
          <a:xfrm>
            <a:off x="2547769" y="1286933"/>
            <a:ext cx="8911687" cy="4651023"/>
          </a:xfrm>
        </p:spPr>
        <p:txBody>
          <a:bodyPr>
            <a:normAutofit fontScale="90000"/>
          </a:bodyPr>
          <a:lstStyle/>
          <a:p>
            <a:r>
              <a:rPr lang="el-GR" sz="2400" b="1" dirty="0"/>
              <a:t> </a:t>
            </a:r>
            <a:r>
              <a:rPr lang="en-US" sz="2400" b="1" dirty="0"/>
              <a:t>                       </a:t>
            </a:r>
            <a:r>
              <a:rPr lang="el-GR" sz="2400" b="1" dirty="0"/>
              <a:t> Ενοχή και άγχος (</a:t>
            </a:r>
            <a:r>
              <a:rPr lang="en-US" sz="2400" b="1" dirty="0"/>
              <a:t>Freud</a:t>
            </a:r>
            <a:r>
              <a:rPr lang="en-US" sz="2400" dirty="0"/>
              <a:t>)</a:t>
            </a:r>
            <a:br>
              <a:rPr lang="el-GR" sz="2400" dirty="0"/>
            </a:br>
            <a:br>
              <a:rPr lang="el-GR" sz="2400" dirty="0"/>
            </a:br>
            <a:r>
              <a:rPr lang="el-GR" sz="2400" dirty="0"/>
              <a:t> Προσέγγισε το πρόβλημα της ενοχής από δύο οπτικές γωνίες:</a:t>
            </a:r>
            <a:br>
              <a:rPr lang="el-GR" sz="2400" dirty="0"/>
            </a:br>
            <a:r>
              <a:rPr lang="el-GR" sz="2400" dirty="0"/>
              <a:t> </a:t>
            </a:r>
            <a:br>
              <a:rPr lang="el-GR" sz="2400" dirty="0"/>
            </a:br>
            <a:r>
              <a:rPr lang="el-GR" sz="2400" dirty="0"/>
              <a:t> - Άγχος και ενοχή συνδέονται στενά μεταξύ τους και ο όρος ενοχή είναι κατάλληλος μόνο για τις εκδηλώσεις της συνείδησης, ως αποτέλεσμα της ανάπτυξης του υπερεγώ και υπάρχει ως επακόλουθο του οιδιπόδειου συμπλέγματος.</a:t>
            </a:r>
            <a:br>
              <a:rPr lang="el-GR" sz="2400" dirty="0"/>
            </a:br>
            <a:r>
              <a:rPr lang="el-GR" sz="2400" dirty="0"/>
              <a:t> </a:t>
            </a:r>
            <a:br>
              <a:rPr lang="el-GR" sz="2400" dirty="0"/>
            </a:br>
            <a:r>
              <a:rPr lang="el-GR" sz="2400" dirty="0"/>
              <a:t>  - Οι όροι συνείδηση και ενοχή δεν είναι ακόμη κατάλληλοι για παιδιά κάτω των 4-5 ετών και το άγχος στα πρώτα λίγα χρόνια</a:t>
            </a:r>
            <a:r>
              <a:rPr lang="en-US" sz="2400" dirty="0"/>
              <a:t> </a:t>
            </a:r>
            <a:r>
              <a:rPr lang="el-GR" sz="2400" dirty="0"/>
              <a:t>ζωής, διακρίνεται από την ενοχή.</a:t>
            </a:r>
          </a:p>
        </p:txBody>
      </p:sp>
    </p:spTree>
    <p:extLst>
      <p:ext uri="{BB962C8B-B14F-4D97-AF65-F5344CB8AC3E}">
        <p14:creationId xmlns:p14="http://schemas.microsoft.com/office/powerpoint/2010/main" val="736479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355ACA-70D2-4C84-88AB-22940E6A9A6A}"/>
              </a:ext>
            </a:extLst>
          </p:cNvPr>
          <p:cNvSpPr>
            <a:spLocks noGrp="1"/>
          </p:cNvSpPr>
          <p:nvPr>
            <p:ph type="title"/>
          </p:nvPr>
        </p:nvSpPr>
        <p:spPr>
          <a:xfrm>
            <a:off x="2028480" y="587022"/>
            <a:ext cx="8911687" cy="5779911"/>
          </a:xfrm>
        </p:spPr>
        <p:txBody>
          <a:bodyPr>
            <a:normAutofit fontScale="90000"/>
          </a:bodyPr>
          <a:lstStyle/>
          <a:p>
            <a:r>
              <a:rPr lang="el-GR" sz="2200" dirty="0"/>
              <a:t> </a:t>
            </a:r>
            <a:r>
              <a:rPr lang="el-GR" sz="2200" b="1" dirty="0"/>
              <a:t>«Μια συμβολή στην ψυχογένεση των μανιοκαταθλιπτικών καταστάσεων», </a:t>
            </a:r>
            <a:r>
              <a:rPr lang="el-GR" sz="2200" dirty="0"/>
              <a:t>διαφοροποίησε το καταθλιπτικό και διωκτικό άγχος και επισήμανε τα εξής</a:t>
            </a:r>
            <a:r>
              <a:rPr lang="en-US" sz="2200" dirty="0"/>
              <a:t>:</a:t>
            </a:r>
            <a:r>
              <a:rPr lang="el-GR" sz="2200" dirty="0"/>
              <a:t> </a:t>
            </a:r>
            <a:br>
              <a:rPr lang="el-GR" sz="2200" dirty="0"/>
            </a:br>
            <a:r>
              <a:rPr lang="el-GR" sz="2200" dirty="0"/>
              <a:t>  -  Ότι η διάκριση ανάμεσα τους δεν είναι πολύ ξεκάθαρη και κατέληξε</a:t>
            </a:r>
            <a:br>
              <a:rPr lang="el-GR" sz="2200" dirty="0"/>
            </a:br>
            <a:r>
              <a:rPr lang="el-GR" sz="2200" dirty="0"/>
              <a:t>ότι, το </a:t>
            </a:r>
            <a:r>
              <a:rPr lang="el-GR" sz="2200" b="1" dirty="0"/>
              <a:t>διωκτικό άγχος </a:t>
            </a:r>
            <a:r>
              <a:rPr lang="el-GR" sz="2200" dirty="0"/>
              <a:t>σχετίζεται κυρίως με τον αφανισμό του εγώ, ενώ το </a:t>
            </a:r>
            <a:r>
              <a:rPr lang="el-GR" sz="2200" b="1" dirty="0"/>
              <a:t>καταθλιπτικό άγχος</a:t>
            </a:r>
            <a:r>
              <a:rPr lang="el-GR" sz="2200" dirty="0"/>
              <a:t>, με την βλάβη που έχει προκληθεί στα εσωτερικά και τα εξωτερικά αγαπημένα αντικείμενα, από τις καταστροφικές ορμές του υποκειμένου. </a:t>
            </a:r>
            <a:br>
              <a:rPr lang="el-GR" sz="2200" dirty="0"/>
            </a:br>
            <a:r>
              <a:rPr lang="el-GR" sz="2200" dirty="0"/>
              <a:t> - Ότι το καταθλιπτικό άγχος συνδέεται στενά με την ενοχή και με την τάση για επανόρθωση και</a:t>
            </a:r>
            <a:br>
              <a:rPr lang="el-GR" sz="2200" dirty="0"/>
            </a:br>
            <a:r>
              <a:rPr lang="el-GR" sz="2200" dirty="0"/>
              <a:t> - Πρότεινε ότι (το καταθλιπτικό άγχος και η ενοχή) εμφανίζονται με την ενδοβολή του αντικειμένου στο σύνολο  του.</a:t>
            </a:r>
            <a:br>
              <a:rPr lang="el-GR" sz="2200" dirty="0"/>
            </a:br>
            <a:r>
              <a:rPr lang="el-GR" sz="2200" dirty="0"/>
              <a:t>- </a:t>
            </a:r>
            <a:r>
              <a:rPr lang="el-GR" sz="2200" b="1" dirty="0"/>
              <a:t>Συμπεράσματα</a:t>
            </a:r>
            <a:r>
              <a:rPr lang="en-US" sz="2200" b="1" dirty="0"/>
              <a:t>:</a:t>
            </a:r>
            <a:br>
              <a:rPr lang="el-GR" sz="2200" b="1" dirty="0"/>
            </a:br>
            <a:r>
              <a:rPr lang="en-US" sz="2200" b="1" dirty="0"/>
              <a:t>1)</a:t>
            </a:r>
            <a:r>
              <a:rPr lang="el-GR" sz="2200" dirty="0"/>
              <a:t> Το καταθλιπτικό άγχος (που έπεται της παρανοειδούς-σχιζοειδής θέσης των πρώτων 3-4 μηνών ζωής)  και η ενοχή, έχουν τις απαρχές τους  στη πιο πρώιμη σχέση αντικειμένου του βρέφους δηλ.</a:t>
            </a:r>
            <a:r>
              <a:rPr lang="en-US" sz="2200" dirty="0"/>
              <a:t> </a:t>
            </a:r>
            <a:r>
              <a:rPr lang="el-GR" sz="2200" dirty="0"/>
              <a:t>στο μαστό της μητέρας</a:t>
            </a:r>
            <a:br>
              <a:rPr lang="el-GR" sz="2200" dirty="0"/>
            </a:br>
            <a:r>
              <a:rPr lang="el-GR" sz="2200" dirty="0"/>
              <a:t> </a:t>
            </a:r>
            <a:r>
              <a:rPr lang="en-US" sz="2200" b="1" dirty="0"/>
              <a:t>2)</a:t>
            </a:r>
            <a:r>
              <a:rPr lang="el-GR" sz="2200" dirty="0"/>
              <a:t> Ως προς</a:t>
            </a:r>
            <a:r>
              <a:rPr lang="en-US" sz="2200" dirty="0"/>
              <a:t> </a:t>
            </a:r>
            <a:r>
              <a:rPr lang="el-GR" sz="2200" dirty="0"/>
              <a:t>τις διαδικασίες διχασμού, οι οποίες συνεπάγονται τον διχασμό  του πρώτου αντικειμένου και των αισθημάτων προς αυτό, βρίσκονται στο αποκορύφωμά τους. </a:t>
            </a:r>
            <a:br>
              <a:rPr lang="el-GR" sz="2400" dirty="0"/>
            </a:br>
            <a:endParaRPr lang="el-GR" sz="2400" dirty="0"/>
          </a:p>
        </p:txBody>
      </p:sp>
    </p:spTree>
    <p:extLst>
      <p:ext uri="{BB962C8B-B14F-4D97-AF65-F5344CB8AC3E}">
        <p14:creationId xmlns:p14="http://schemas.microsoft.com/office/powerpoint/2010/main" val="3797872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5D708F-940A-4DD8-8D52-A66A2F305646}"/>
              </a:ext>
            </a:extLst>
          </p:cNvPr>
          <p:cNvSpPr>
            <a:spLocks noGrp="1"/>
          </p:cNvSpPr>
          <p:nvPr>
            <p:ph type="title"/>
          </p:nvPr>
        </p:nvSpPr>
        <p:spPr>
          <a:xfrm>
            <a:off x="2592924" y="624109"/>
            <a:ext cx="8911687" cy="6115357"/>
          </a:xfrm>
        </p:spPr>
        <p:txBody>
          <a:bodyPr>
            <a:normAutofit fontScale="90000"/>
          </a:bodyPr>
          <a:lstStyle/>
          <a:p>
            <a:r>
              <a:rPr lang="el-GR" sz="2400" dirty="0"/>
              <a:t>3) </a:t>
            </a:r>
            <a:r>
              <a:rPr lang="el-GR" sz="2400" b="1" dirty="0"/>
              <a:t>Μίσος και διωκτικό άγχος </a:t>
            </a:r>
            <a:r>
              <a:rPr lang="el-GR" sz="2400" dirty="0"/>
              <a:t>αποδίδονται στο ματαιωτικό (κακό)μαστό, ενώ</a:t>
            </a:r>
            <a:r>
              <a:rPr lang="el-GR" sz="2400" b="1" dirty="0"/>
              <a:t> αγάπη και καθησυχασμός </a:t>
            </a:r>
            <a:r>
              <a:rPr lang="el-GR" sz="2400" dirty="0"/>
              <a:t>στον ικανοποιητικό (καλό)μαστό.</a:t>
            </a:r>
            <a:br>
              <a:rPr lang="el-GR" sz="2400" dirty="0"/>
            </a:br>
            <a:r>
              <a:rPr lang="el-GR" sz="2400" dirty="0"/>
              <a:t> </a:t>
            </a:r>
            <a:br>
              <a:rPr lang="el-GR" sz="2400" dirty="0"/>
            </a:br>
            <a:r>
              <a:rPr lang="el-GR" sz="2400" dirty="0"/>
              <a:t> 4) </a:t>
            </a:r>
            <a:r>
              <a:rPr lang="el-GR" sz="2400" b="1" dirty="0"/>
              <a:t>Το εγώ, </a:t>
            </a:r>
            <a:r>
              <a:rPr lang="el-GR" sz="2400" dirty="0"/>
              <a:t> από την αρχή της ζωής, τείνει προς την απαρτίωση του και προς τη σύνθεση των διαφορετικών πλευρών του αντικειμένου.</a:t>
            </a:r>
            <a:br>
              <a:rPr lang="el-GR" sz="2400" dirty="0"/>
            </a:br>
            <a:r>
              <a:rPr lang="el-GR" sz="2400" dirty="0"/>
              <a:t> </a:t>
            </a:r>
            <a:br>
              <a:rPr lang="el-GR" sz="2400" dirty="0"/>
            </a:br>
            <a:r>
              <a:rPr lang="el-GR" sz="2400" dirty="0"/>
              <a:t>5) Παροδικές καταστάσεις </a:t>
            </a:r>
            <a:r>
              <a:rPr lang="el-GR" sz="2400" b="1" dirty="0"/>
              <a:t>απαρτίωσης,</a:t>
            </a:r>
            <a:r>
              <a:rPr lang="el-GR" sz="2400" dirty="0"/>
              <a:t> υπάρχουν ακόμα και στα πολύ μικρά βρέφη, που γίνονται συχνότερες και μεγαλύτερες όσο συνεχίζεται η </a:t>
            </a:r>
            <a:r>
              <a:rPr lang="el-GR" sz="2400" b="1" dirty="0"/>
              <a:t>ανάπτυξη, </a:t>
            </a:r>
            <a:r>
              <a:rPr lang="el-GR" sz="2400" dirty="0"/>
              <a:t>στις οποίες  η </a:t>
            </a:r>
            <a:r>
              <a:rPr lang="el-GR" sz="2400" b="1" dirty="0"/>
              <a:t>σχάση</a:t>
            </a:r>
            <a:r>
              <a:rPr lang="el-GR" sz="2400" dirty="0"/>
              <a:t> ανάμεσα στο καλό και τον κακό μαστό, είναι λιγότερο έντονη.</a:t>
            </a:r>
            <a:br>
              <a:rPr lang="el-GR" sz="2400" dirty="0"/>
            </a:br>
            <a:r>
              <a:rPr lang="el-GR" sz="2400" dirty="0"/>
              <a:t> </a:t>
            </a:r>
            <a:br>
              <a:rPr lang="el-GR" sz="2400" dirty="0"/>
            </a:br>
            <a:r>
              <a:rPr lang="el-GR" sz="2400" dirty="0"/>
              <a:t>6) Σύνδεσε την </a:t>
            </a:r>
            <a:r>
              <a:rPr lang="el-GR" sz="2400" b="1" dirty="0"/>
              <a:t>ανάδυση του καταθλιπτικού άγχους με τα μερικά αντικείμενα </a:t>
            </a:r>
            <a:r>
              <a:rPr lang="el-GR" sz="2400" dirty="0"/>
              <a:t>και κατέληξε ότι, η βάση του καταθλιπτικού άγχους, είναι η σύνθεση ανάμεσα σε καταστροφικές ορμές και σε αισθήματα αγάπης προς το αντικείμενο. </a:t>
            </a:r>
            <a:br>
              <a:rPr lang="el-GR" sz="2400" dirty="0"/>
            </a:br>
            <a:endParaRPr lang="el-GR" sz="2400" dirty="0"/>
          </a:p>
        </p:txBody>
      </p:sp>
    </p:spTree>
    <p:extLst>
      <p:ext uri="{BB962C8B-B14F-4D97-AF65-F5344CB8AC3E}">
        <p14:creationId xmlns:p14="http://schemas.microsoft.com/office/powerpoint/2010/main" val="3887313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0DD7F6-B950-45CC-8D2A-752C9B1376FD}"/>
              </a:ext>
            </a:extLst>
          </p:cNvPr>
          <p:cNvSpPr>
            <a:spLocks noGrp="1"/>
          </p:cNvSpPr>
          <p:nvPr>
            <p:ph type="title"/>
          </p:nvPr>
        </p:nvSpPr>
        <p:spPr>
          <a:xfrm>
            <a:off x="1896534" y="1230488"/>
            <a:ext cx="9845144" cy="4955821"/>
          </a:xfrm>
        </p:spPr>
        <p:txBody>
          <a:bodyPr>
            <a:normAutofit fontScale="90000"/>
          </a:bodyPr>
          <a:lstStyle/>
          <a:p>
            <a:r>
              <a:rPr lang="el-GR" sz="2400" dirty="0"/>
              <a:t>         Κατα</a:t>
            </a:r>
            <a:r>
              <a:rPr lang="el-GR" sz="2400" b="1" dirty="0"/>
              <a:t>θλιπτικό άγχος </a:t>
            </a:r>
            <a:r>
              <a:rPr lang="el-GR" sz="2400" dirty="0"/>
              <a:t>,</a:t>
            </a:r>
            <a:r>
              <a:rPr lang="el-GR" sz="2400" b="1" dirty="0"/>
              <a:t>ενοχή </a:t>
            </a:r>
            <a:r>
              <a:rPr lang="el-GR" sz="2400" dirty="0"/>
              <a:t>και </a:t>
            </a:r>
            <a:r>
              <a:rPr lang="el-GR" sz="2400" b="1" dirty="0"/>
              <a:t>ώθηση</a:t>
            </a:r>
            <a:r>
              <a:rPr lang="el-GR" sz="2400" dirty="0"/>
              <a:t> για επανόρθωση.</a:t>
            </a:r>
            <a:br>
              <a:rPr lang="el-GR" sz="2400" dirty="0"/>
            </a:br>
            <a:br>
              <a:rPr lang="el-GR" sz="2400" dirty="0"/>
            </a:br>
            <a:r>
              <a:rPr lang="el-GR" sz="2400" dirty="0"/>
              <a:t>- Η βάση του καταθλιπτικού άγχους, είναι η διαδικασία με την οποία το εγώ συνθέτει καταστροφικές ορμές και αισθήματα αγάπης προς ένα αντικείμενο.  H ουσία της ενοχής, είναι το αίσθημα  βλάβης που έχει υποστεί το αγαπημένο αντικείμενο και προκαλείται από τις επιθετικές ορμές του υποκειμένου. H ώθηση για αναίρεση ή η επανόρθωση αυτής της βλάβης προέρχεται από το αίσθημα ενοχής που προκάλεσε το υποκείμενο και μπορεί να θεωρηθεί ως συνέπεια του αισθήματος ενοχής. Αν η ενοχή είναι ένα στοιχείο του καταθλιπτικού άγχους, τότε το καταθλιπτικό άγχος, η ενοχή και η επανορθωτική τάση, συχνά βιώνονται ταυτόχρονα, κυρίως όταν τα αισθήματα αγάπης για το αντικείμενο υπερέχουν των καταστροφικών ορμών.</a:t>
            </a:r>
            <a:br>
              <a:rPr lang="el-GR" sz="2400" dirty="0"/>
            </a:br>
            <a:endParaRPr lang="el-GR" sz="2400" dirty="0"/>
          </a:p>
        </p:txBody>
      </p:sp>
    </p:spTree>
    <p:extLst>
      <p:ext uri="{BB962C8B-B14F-4D97-AF65-F5344CB8AC3E}">
        <p14:creationId xmlns:p14="http://schemas.microsoft.com/office/powerpoint/2010/main" val="1410946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00FE5E-2B59-4225-8AB9-1A644C138116}"/>
              </a:ext>
            </a:extLst>
          </p:cNvPr>
          <p:cNvSpPr>
            <a:spLocks noGrp="1"/>
          </p:cNvSpPr>
          <p:nvPr>
            <p:ph type="title"/>
          </p:nvPr>
        </p:nvSpPr>
        <p:spPr>
          <a:xfrm>
            <a:off x="2130079" y="1207911"/>
            <a:ext cx="8911687" cy="5023555"/>
          </a:xfrm>
        </p:spPr>
        <p:txBody>
          <a:bodyPr>
            <a:normAutofit fontScale="90000"/>
          </a:bodyPr>
          <a:lstStyle/>
          <a:p>
            <a:r>
              <a:rPr lang="el-GR" sz="2400" dirty="0"/>
              <a:t>- Στα πρώτα στάδια της ζωής το καταθλιπτικό άγχος, η ενοχή, οι διαδικασίες διχασμού και το διωκτικό άγχος βρίσκονται στο αποκορύφωμα τους. Το διωκτικό άγχος παρεμβαίνει κατά την πρόοδο προς την απαρτίωση και τα βιώματα αυτών και είναι μόνο παρωδικής φάσης. Το αγαπημένο τραυματικό αντικείμενο μετατρέπεται σε διώκτη και η ώθηση για επανόρθωση ή η αναβίωση του αγαπημένου αντικειμένου ενδέχεται να μεταβληθεί στην ανάγκη κατευθυντισμού και εξευμενισμού ενός διώκτη. Στο επόμενο  στάδιο της καταθλιπτικής θέσης, όπου το πιο απαρτιωμένο εγώ, ενδοβάλλει και εγκαθιστά ένα ενιαίο πρόσωπο, το διωκτικό άγχος επιμένει. Το βρέφος βιώνει θλίψη, κατάθλιψη, ενοχή και διωκτικό άγχος, που σχετίζεται με την κακή πλευρά του υπερεγώ,  όπου συνυπάρχουν, οι άμυνες του διωκτικού και του καταθλιπτικό άγχους.</a:t>
            </a:r>
            <a:br>
              <a:rPr lang="el-GR" sz="2400" dirty="0"/>
            </a:br>
            <a:endParaRPr lang="el-GR" sz="2400" dirty="0"/>
          </a:p>
        </p:txBody>
      </p:sp>
    </p:spTree>
    <p:extLst>
      <p:ext uri="{BB962C8B-B14F-4D97-AF65-F5344CB8AC3E}">
        <p14:creationId xmlns:p14="http://schemas.microsoft.com/office/powerpoint/2010/main" val="2987603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977139-0B86-4631-9EBA-CF5E32DA6EAC}"/>
              </a:ext>
            </a:extLst>
          </p:cNvPr>
          <p:cNvSpPr>
            <a:spLocks noGrp="1"/>
          </p:cNvSpPr>
          <p:nvPr>
            <p:ph type="title"/>
          </p:nvPr>
        </p:nvSpPr>
        <p:spPr>
          <a:xfrm>
            <a:off x="1919112" y="530578"/>
            <a:ext cx="9585500" cy="6327422"/>
          </a:xfrm>
        </p:spPr>
        <p:txBody>
          <a:bodyPr>
            <a:normAutofit fontScale="90000"/>
          </a:bodyPr>
          <a:lstStyle/>
          <a:p>
            <a:r>
              <a:rPr lang="el-GR" sz="2400" dirty="0"/>
              <a:t> Η διαφοροποίηση </a:t>
            </a:r>
            <a:r>
              <a:rPr lang="el-GR" sz="2400" b="1" dirty="0"/>
              <a:t>καταθλιπτικού και διωκτικού άγχους </a:t>
            </a:r>
            <a:r>
              <a:rPr lang="el-GR" sz="2400" dirty="0"/>
              <a:t>είναι χρήσιμη και για την ανάλυση καταθλιπτικών ασθενών. Η διάκριση τους με την ενοχή, φωτίζει την μελέτη της ανθρώπινης συμπεριφοράς και των συναισθημάτων τους(και των παιδιών).</a:t>
            </a:r>
            <a:br>
              <a:rPr lang="el-GR" sz="2400" dirty="0"/>
            </a:br>
            <a:br>
              <a:rPr lang="el-GR" sz="2400" dirty="0"/>
            </a:br>
            <a:r>
              <a:rPr lang="el-GR" sz="2400" dirty="0"/>
              <a:t>- Η </a:t>
            </a:r>
            <a:r>
              <a:rPr lang="el-GR" sz="2400" b="1" dirty="0"/>
              <a:t>ενοχή</a:t>
            </a:r>
            <a:r>
              <a:rPr lang="el-GR" sz="2400" dirty="0"/>
              <a:t> είναι αναπόσπαστο συνδεδεμένη με το άγχος και οδηγεί στην τάση επανόρθωσης που εμφανίζεται κατά τη διάρκεια των πρώτων μηνών της ζωής σε σύνδεση με τα πρώιμα στάδια του υπερεγώ.</a:t>
            </a:r>
            <a:br>
              <a:rPr lang="el-GR" sz="2400" dirty="0"/>
            </a:br>
            <a:br>
              <a:rPr lang="el-GR" sz="2400" dirty="0"/>
            </a:br>
            <a:r>
              <a:rPr lang="el-GR" sz="2400" dirty="0"/>
              <a:t>- Η αλληλένδετη σχέση ανάμεσα στον πρωταρχικό εσωτερικό κίνδυνο και στον κίνδυνο που απειλεί εξώθεν, φωτίζει το πρόβλημα του αντικειμενικού άγχους σε αντιδιαστολή προς το νευρωτικό άγχος.</a:t>
            </a:r>
            <a:br>
              <a:rPr lang="el-GR" sz="2400" dirty="0"/>
            </a:br>
            <a:br>
              <a:rPr lang="el-GR" sz="2400" dirty="0"/>
            </a:br>
            <a:r>
              <a:rPr lang="el-GR" sz="2400" dirty="0"/>
              <a:t> - Το άγχος επί του  πραγματικού, απειλεί με αφετηρία ένα εξωτερικό αντικείμενο και το νευρωτικό άγχος με αφετηρία μια </a:t>
            </a:r>
            <a:r>
              <a:rPr lang="el-GR" sz="2400" dirty="0" err="1"/>
              <a:t>ορμική</a:t>
            </a:r>
            <a:r>
              <a:rPr lang="el-GR" sz="2400" dirty="0"/>
              <a:t> απαίτηση.</a:t>
            </a:r>
            <a:br>
              <a:rPr lang="el-GR" sz="2400" dirty="0"/>
            </a:br>
            <a:r>
              <a:rPr lang="el-GR" sz="2400" dirty="0"/>
              <a:t>(Αυστηρή διάκριση ανάμεσα σε αντικειμενικό και νευρωτικό άγχος δεν μπορεί να γίνει).</a:t>
            </a:r>
            <a:br>
              <a:rPr lang="el-GR" sz="2400" dirty="0"/>
            </a:br>
            <a:endParaRPr lang="el-GR" sz="2400" dirty="0"/>
          </a:p>
        </p:txBody>
      </p:sp>
    </p:spTree>
    <p:extLst>
      <p:ext uri="{BB962C8B-B14F-4D97-AF65-F5344CB8AC3E}">
        <p14:creationId xmlns:p14="http://schemas.microsoft.com/office/powerpoint/2010/main" val="3218084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2FD7D8-78DB-415C-8868-4A338C354CC2}"/>
              </a:ext>
            </a:extLst>
          </p:cNvPr>
          <p:cNvSpPr>
            <a:spLocks noGrp="1"/>
          </p:cNvSpPr>
          <p:nvPr>
            <p:ph type="title"/>
          </p:nvPr>
        </p:nvSpPr>
        <p:spPr>
          <a:xfrm>
            <a:off x="1840089" y="338668"/>
            <a:ext cx="9393589" cy="6287910"/>
          </a:xfrm>
        </p:spPr>
        <p:txBody>
          <a:bodyPr>
            <a:normAutofit fontScale="90000"/>
          </a:bodyPr>
          <a:lstStyle/>
          <a:p>
            <a:br>
              <a:rPr lang="el-GR" sz="2200" dirty="0"/>
            </a:br>
            <a:r>
              <a:rPr lang="el-GR" sz="2200" dirty="0"/>
              <a:t>Η αντίληψη της εξωτερική πραγματικότητας και των εξωτερικών αντικειμένων από τα μικρά παιδιά συνεχώς επηρεάζεται και χρωματίζεται από τις φαντασιώσεις τους και  συνεχίζεται σε όλη τη διάρκεια της ζωής τους.</a:t>
            </a:r>
            <a:br>
              <a:rPr lang="el-GR" sz="2200" dirty="0"/>
            </a:br>
            <a:br>
              <a:rPr lang="el-GR" sz="2200" dirty="0"/>
            </a:br>
            <a:r>
              <a:rPr lang="el-GR" sz="2200" dirty="0"/>
              <a:t> - Άγχος εγείρουν οι εξωτερικές εμπειρίες ακόμα και σε φυσιολογικούς ανθρώπους, που προέρχεται από ενδοψυχικές πηγές και αντιστοιχεί στην αλληλεπίδραση ανάμεσα στην εξωτερική και στην εσωτερική ψυχική πραγματικότητα.</a:t>
            </a:r>
            <a:br>
              <a:rPr lang="el-GR" sz="2200" dirty="0"/>
            </a:br>
            <a:r>
              <a:rPr lang="el-GR" sz="2200" dirty="0"/>
              <a:t>Αν το άγχος είναι νευρωτικό, πρέπει να εξεταστεί η ποσότητα του άγχους που προέρχεται από εσωτερικές πηγές. Ο παράγοντας αυτός συνδέεται με την ικανότητα του εγώ να αναπτύξει επαρκείς άμυνες κατά του άγχους, με την αναλογία της ισχύος του άγχους προς την ισχύ του εγώ.</a:t>
            </a:r>
            <a:br>
              <a:rPr lang="el-GR" sz="2200" dirty="0"/>
            </a:br>
            <a:r>
              <a:rPr lang="el-GR" sz="2200" dirty="0"/>
              <a:t> </a:t>
            </a:r>
            <a:br>
              <a:rPr lang="el-GR" sz="2200" dirty="0"/>
            </a:br>
            <a:r>
              <a:rPr lang="el-GR" sz="2200" dirty="0"/>
              <a:t>- Επικεντρώθηκε στην αιτιότητα του άγχους και οδηγήθηκε στην κατανόηση της σχέσης ανάμεσα στην επιθετικότητα και το άγχος που βιώνει κανείς. Οι αναλύσεις μικρών παιδιών (με την τεχνική του παιχνιδιού), αποκάλυψαν ότι το άγχος στα μικρά παιδιά μπορεί να ανακουφιστεί μόνο με την ανάλυση των σαδιστικών φαντασιώσεων και των σαδιστικών ορμών τους, με μια μεγαλύτερη αξιολόγηση του μεριδίου που έχει η επιθετικότητα στο σαδισμό και στην αιτιότητα του άγχους.</a:t>
            </a:r>
            <a:br>
              <a:rPr lang="el-GR" sz="2000" dirty="0"/>
            </a:br>
            <a:endParaRPr lang="el-GR" sz="2000" dirty="0"/>
          </a:p>
        </p:txBody>
      </p:sp>
    </p:spTree>
    <p:extLst>
      <p:ext uri="{BB962C8B-B14F-4D97-AF65-F5344CB8AC3E}">
        <p14:creationId xmlns:p14="http://schemas.microsoft.com/office/powerpoint/2010/main" val="160093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63D664-0610-48E7-B821-EBF64D6C11E4}"/>
              </a:ext>
            </a:extLst>
          </p:cNvPr>
          <p:cNvSpPr>
            <a:spLocks noGrp="1"/>
          </p:cNvSpPr>
          <p:nvPr>
            <p:ph type="title"/>
          </p:nvPr>
        </p:nvSpPr>
        <p:spPr>
          <a:xfrm>
            <a:off x="1885245" y="1332089"/>
            <a:ext cx="9675812" cy="5362222"/>
          </a:xfrm>
        </p:spPr>
        <p:txBody>
          <a:bodyPr>
            <a:normAutofit fontScale="90000"/>
          </a:bodyPr>
          <a:lstStyle/>
          <a:p>
            <a:r>
              <a:rPr lang="en-US" sz="2400" b="1" dirty="0"/>
              <a:t>             &lt;&lt;</a:t>
            </a:r>
            <a:r>
              <a:rPr lang="el-GR" sz="2400" b="1" dirty="0"/>
              <a:t>Τα Πρώιμα στάδια της οιδιπόδειας σύγκρουσης</a:t>
            </a:r>
            <a:r>
              <a:rPr lang="en-US" sz="2400" b="1" dirty="0"/>
              <a:t>&gt;&gt;</a:t>
            </a:r>
            <a:br>
              <a:rPr lang="en-US" sz="2400" b="1" dirty="0"/>
            </a:br>
            <a:br>
              <a:rPr lang="el-GR" sz="2400" b="1" dirty="0"/>
            </a:br>
            <a:r>
              <a:rPr lang="el-GR" sz="2400" b="1" dirty="0"/>
              <a:t>Συμπεράσματα</a:t>
            </a:r>
            <a:r>
              <a:rPr lang="en-US" sz="2400" b="1" dirty="0"/>
              <a:t>:</a:t>
            </a:r>
            <a:r>
              <a:rPr lang="el-GR" sz="2400" b="1" dirty="0"/>
              <a:t> </a:t>
            </a:r>
            <a:br>
              <a:rPr lang="el-GR" sz="2400" b="1" dirty="0"/>
            </a:br>
            <a:br>
              <a:rPr lang="el-GR" sz="2400" dirty="0"/>
            </a:br>
            <a:r>
              <a:rPr lang="el-GR" sz="2400" dirty="0"/>
              <a:t>- Τόσο στη φυσιολογική όσο και στην παθολογική ανάπτυξη του παιδιού, το άγχος και η ενοχή που εμφανίζονται κατά τη διάρκεια του πρώτου χρόνου ζωής, συνδέονται στενά με τις διαδικασίες ενδοβολής και προβολής, με τα πρώτα στάδια ανάπτυξης του υπερεγώ και του οιδιπόδειου συμπλέγματος. Σε αυτά τα άγχη, η επιθετικότητα και οι άμυνες εναντίον της, είναι υψίστης σημασίας .</a:t>
            </a:r>
            <a:br>
              <a:rPr lang="el-GR" sz="2400" dirty="0"/>
            </a:br>
            <a:br>
              <a:rPr lang="el-GR" sz="2400" dirty="0"/>
            </a:br>
            <a:r>
              <a:rPr lang="en-US" sz="2400" dirty="0"/>
              <a:t>- </a:t>
            </a:r>
            <a:r>
              <a:rPr lang="el-GR" sz="2400" dirty="0"/>
              <a:t>Το 1927  οι ψυχαναλυτές από την Βρετανική Ψυχαναλυτική Εταιρεία συνέβαλαν στην κατανόηση και φώτισαν πληρέστερα την αλληλεπίδραση του ενστίκτου ζωής και θανάτου, καθώς και τον ρόλο της λίμπιντο σε όλες τις ψυχικές και συναισθηματικές διαδικασίες.</a:t>
            </a:r>
            <a:br>
              <a:rPr lang="el-GR" sz="2400" dirty="0"/>
            </a:br>
            <a:endParaRPr lang="el-GR" sz="2400" dirty="0"/>
          </a:p>
        </p:txBody>
      </p:sp>
    </p:spTree>
    <p:extLst>
      <p:ext uri="{BB962C8B-B14F-4D97-AF65-F5344CB8AC3E}">
        <p14:creationId xmlns:p14="http://schemas.microsoft.com/office/powerpoint/2010/main" val="2972278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8592B7-0006-4F80-81EF-C83DEEEBF7DE}"/>
              </a:ext>
            </a:extLst>
          </p:cNvPr>
          <p:cNvSpPr>
            <a:spLocks noGrp="1"/>
          </p:cNvSpPr>
          <p:nvPr>
            <p:ph type="title"/>
          </p:nvPr>
        </p:nvSpPr>
        <p:spPr>
          <a:xfrm>
            <a:off x="2423591" y="1106311"/>
            <a:ext cx="8911687" cy="5159021"/>
          </a:xfrm>
        </p:spPr>
        <p:txBody>
          <a:bodyPr>
            <a:normAutofit fontScale="90000"/>
          </a:bodyPr>
          <a:lstStyle/>
          <a:p>
            <a:r>
              <a:rPr lang="el-GR" sz="2400" dirty="0"/>
              <a:t>- Το ένστικτο θανάτου είναι ο πρωταρχικός παράγοντας για την αιτιότητα του άγχους.</a:t>
            </a:r>
            <a:br>
              <a:rPr lang="el-GR" sz="2400" dirty="0"/>
            </a:br>
            <a:r>
              <a:rPr lang="el-GR" sz="2400" dirty="0"/>
              <a:t> </a:t>
            </a:r>
            <a:br>
              <a:rPr lang="el-GR" sz="2400" dirty="0"/>
            </a:br>
            <a:r>
              <a:rPr lang="el-GR" sz="2400" dirty="0"/>
              <a:t>- Άγχος και ενοχή αφήνουν να εννοηθεί ότι το πρωταρχικό αντικείμενο εναντίον του οποίου στρέφονται οι καταστροφικές ορμές είναι το αντικείμενο της λίμπιντο.</a:t>
            </a:r>
            <a:br>
              <a:rPr lang="el-GR" sz="2400" dirty="0"/>
            </a:br>
            <a:r>
              <a:rPr lang="el-GR" sz="2400" dirty="0"/>
              <a:t> </a:t>
            </a:r>
            <a:br>
              <a:rPr lang="el-GR" sz="2400" dirty="0"/>
            </a:br>
            <a:r>
              <a:rPr lang="el-GR" sz="2400" dirty="0"/>
              <a:t>- Η  συγχώνευση καθώς και η πόλωση των δυο ενστίκτων, προκαλεί άγχος και ενοχή, όπως και ο μετριασμός των καταστροφικών ορμών από τη λίμπιντο.</a:t>
            </a:r>
            <a:br>
              <a:rPr lang="el-GR" sz="2400" dirty="0"/>
            </a:br>
            <a:r>
              <a:rPr lang="el-GR" sz="2400" dirty="0"/>
              <a:t> </a:t>
            </a:r>
            <a:br>
              <a:rPr lang="el-GR" sz="2400" dirty="0"/>
            </a:br>
            <a:r>
              <a:rPr lang="el-GR" sz="2400" dirty="0"/>
              <a:t>- Λίμπιντο και επιθετικότητα αλληλοεπιδρούν και το άγχος που εγείρεται από την αέναη δραστηριότητα του ενστίκτου θανάτου, μολονότι δεν εξαλείφεται ποτέ, εξουδετερώνεται και διατηρείται σε απόσταση από τη δύναμη του ενστίκτου ζωής.</a:t>
            </a:r>
            <a:br>
              <a:rPr lang="el-GR" sz="2400" dirty="0"/>
            </a:br>
            <a:endParaRPr lang="el-GR" sz="2400" dirty="0"/>
          </a:p>
        </p:txBody>
      </p:sp>
    </p:spTree>
    <p:extLst>
      <p:ext uri="{BB962C8B-B14F-4D97-AF65-F5344CB8AC3E}">
        <p14:creationId xmlns:p14="http://schemas.microsoft.com/office/powerpoint/2010/main" val="899789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DDFBAE-C5A6-4413-97E3-A4A777176CB4}"/>
              </a:ext>
            </a:extLst>
          </p:cNvPr>
          <p:cNvSpPr>
            <a:spLocks noGrp="1"/>
          </p:cNvSpPr>
          <p:nvPr>
            <p:ph type="title"/>
          </p:nvPr>
        </p:nvSpPr>
        <p:spPr>
          <a:xfrm>
            <a:off x="2118790" y="2178755"/>
            <a:ext cx="8911687" cy="1250245"/>
          </a:xfrm>
        </p:spPr>
        <p:txBody>
          <a:bodyPr>
            <a:normAutofit/>
          </a:bodyPr>
          <a:lstStyle/>
          <a:p>
            <a:pPr algn="ctr"/>
            <a:r>
              <a:rPr lang="el-GR" sz="2800" dirty="0"/>
              <a:t>ΕΥΧΑΡΙΣΤΩ ΠΟΛΥ</a:t>
            </a:r>
            <a:br>
              <a:rPr lang="el-GR" sz="2800" dirty="0"/>
            </a:br>
            <a:r>
              <a:rPr lang="el-GR" sz="2800" dirty="0"/>
              <a:t>ΚΑΔΗΓΙΑΝΝΟΠΟΥΛΟΥ ΓΕΩΡΓΙΑ</a:t>
            </a:r>
          </a:p>
        </p:txBody>
      </p:sp>
    </p:spTree>
    <p:extLst>
      <p:ext uri="{BB962C8B-B14F-4D97-AF65-F5344CB8AC3E}">
        <p14:creationId xmlns:p14="http://schemas.microsoft.com/office/powerpoint/2010/main" val="115688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7E40C2-BC2E-430D-88AD-BDE621C40E97}"/>
              </a:ext>
            </a:extLst>
          </p:cNvPr>
          <p:cNvSpPr>
            <a:spLocks noGrp="1"/>
          </p:cNvSpPr>
          <p:nvPr>
            <p:ph type="ctrTitle"/>
          </p:nvPr>
        </p:nvSpPr>
        <p:spPr>
          <a:xfrm>
            <a:off x="2046112" y="349954"/>
            <a:ext cx="8915399" cy="7044268"/>
          </a:xfrm>
        </p:spPr>
        <p:txBody>
          <a:bodyPr>
            <a:normAutofit/>
          </a:bodyPr>
          <a:lstStyle/>
          <a:p>
            <a:pPr marL="342900" indent="-342900">
              <a:buFont typeface="Wingdings" panose="05000000000000000000" pitchFamily="2" charset="2"/>
              <a:buChar char="§"/>
            </a:pPr>
            <a:r>
              <a:rPr lang="el-GR" sz="2200" b="1" dirty="0"/>
              <a:t>Νηπιακές καταστάσεις άγχους</a:t>
            </a:r>
            <a:br>
              <a:rPr lang="el-GR" sz="2200" dirty="0"/>
            </a:br>
            <a:br>
              <a:rPr lang="el-GR" sz="2200" dirty="0"/>
            </a:br>
            <a:r>
              <a:rPr lang="el-GR" sz="2200" dirty="0"/>
              <a:t>- Αναγνώρισε τη θεμελιώδη σημασία των σαδιστικών ορμών και φαντασιώσεων οι οποίες συγκλίνουν και κορυφώνονται στα πιο πρώιμα στάδια ανάπτυξης.</a:t>
            </a:r>
            <a:br>
              <a:rPr lang="el-GR" sz="2200" dirty="0"/>
            </a:br>
            <a:br>
              <a:rPr lang="el-GR" sz="2200" dirty="0"/>
            </a:br>
            <a:r>
              <a:rPr lang="el-GR" sz="2200" dirty="0"/>
              <a:t>- Αντιλήφθηκε ότι οι πρώιμες διαδικασίες ενδοβολής και προβολής οδηγούν στην εδραίωση μέσα στο εγώ πλάι με εξαιρετικά καλά αντικείμενα εξαιρετικά τρομακτικών και διωκτικών αντικειμένων. Αυτές οι μορφές γίνονται αντιληπτές στο φως επιθετικών ορμών και φαντασιώσεων του ίδιου του βρέφους δηλ. το βρέφος προβάλλει τη δική του επιθετικότητα στις εσωτερικές μορφές που αποτελούν μέρος του δικού του πρώιμου υπερεγώ. Το άγχος από αυτές τις πηγές προστίθεται από τις επιθετικές ορμές του βρέφους εναντίον του πρώτου αγαπημένου αντικειμένου του, τόσο του εξωτερικού όσο και του εσωτερικευμένου. </a:t>
            </a:r>
            <a:br>
              <a:rPr lang="el-GR" sz="2200" dirty="0"/>
            </a:br>
            <a:r>
              <a:rPr lang="el-GR" sz="2200" dirty="0"/>
              <a:t>.</a:t>
            </a:r>
            <a:br>
              <a:rPr lang="el-GR" dirty="0"/>
            </a:br>
            <a:endParaRPr lang="el-GR" dirty="0"/>
          </a:p>
        </p:txBody>
      </p:sp>
    </p:spTree>
    <p:extLst>
      <p:ext uri="{BB962C8B-B14F-4D97-AF65-F5344CB8AC3E}">
        <p14:creationId xmlns:p14="http://schemas.microsoft.com/office/powerpoint/2010/main" val="2459094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E0E5B3-98F8-4643-B0E7-C588CC004CC0}"/>
              </a:ext>
            </a:extLst>
          </p:cNvPr>
          <p:cNvSpPr>
            <a:spLocks noGrp="1"/>
          </p:cNvSpPr>
          <p:nvPr>
            <p:ph type="title"/>
          </p:nvPr>
        </p:nvSpPr>
        <p:spPr>
          <a:xfrm>
            <a:off x="2592924" y="485422"/>
            <a:ext cx="9068498" cy="6372578"/>
          </a:xfrm>
        </p:spPr>
        <p:txBody>
          <a:bodyPr>
            <a:normAutofit fontScale="90000"/>
          </a:bodyPr>
          <a:lstStyle/>
          <a:p>
            <a:pPr marL="342900" indent="-342900">
              <a:buFont typeface="Wingdings" panose="05000000000000000000" pitchFamily="2" charset="2"/>
              <a:buChar char="§"/>
            </a:pPr>
            <a:r>
              <a:rPr lang="el-GR" sz="2000" dirty="0"/>
              <a:t> </a:t>
            </a:r>
            <a:r>
              <a:rPr lang="el-GR" sz="2200" b="1" dirty="0"/>
              <a:t>Παθολογικές επιπτώσεις του άγχους</a:t>
            </a:r>
            <a:br>
              <a:rPr lang="el-GR" sz="2200" dirty="0"/>
            </a:br>
            <a:br>
              <a:rPr lang="el-GR" sz="2200" dirty="0"/>
            </a:br>
            <a:r>
              <a:rPr lang="el-GR" sz="2200" dirty="0"/>
              <a:t>- Αφυπνίζεται στα βρέφη από τις καταστροφικές ορμές τους και συμπέρανε ότι οι πιο πρώιμες άμυνες του εγώ(στη φυσιολογική και στην μη φυσιολογική ανάπτυξη)στρέφεται εναντίον του άγχους που αφυπνίζεται από επιθετικές ορμές και φαντασιώσεις. </a:t>
            </a:r>
            <a:br>
              <a:rPr lang="el-GR" sz="2200" dirty="0"/>
            </a:br>
            <a:r>
              <a:rPr lang="el-GR" sz="2200" dirty="0"/>
              <a:t> </a:t>
            </a:r>
            <a:br>
              <a:rPr lang="el-GR" sz="2200" dirty="0"/>
            </a:br>
            <a:r>
              <a:rPr lang="el-GR" sz="2200" dirty="0"/>
              <a:t>Ο </a:t>
            </a:r>
            <a:r>
              <a:rPr lang="el-GR" sz="2200" b="1" dirty="0" err="1"/>
              <a:t>Freud</a:t>
            </a:r>
            <a:r>
              <a:rPr lang="el-GR" sz="2200" dirty="0"/>
              <a:t> στο άρθ. για το </a:t>
            </a:r>
            <a:r>
              <a:rPr lang="el-GR" sz="2200" b="1" dirty="0"/>
              <a:t>«μαζοχισμό» </a:t>
            </a:r>
            <a:r>
              <a:rPr lang="el-GR" sz="2200" dirty="0"/>
              <a:t>(ως προς τη σχέση ανάμεσα στον μαζοχισμό και στο ένστικτο θανάτου).</a:t>
            </a:r>
            <a:br>
              <a:rPr lang="el-GR" sz="2200" dirty="0"/>
            </a:br>
            <a:r>
              <a:rPr lang="el-GR" sz="2200" dirty="0"/>
              <a:t> - Εξέτασε τα διάφορα άγχη που εμφανίζονται από τη δραστηριότητα του ενστίκτου θανάτου  και στρέφεται προς τα μέσα , χωρίς όμως να αναφέρει μεταξύ αυτών των αγχών, το φόβο του θανάτου.</a:t>
            </a:r>
            <a:br>
              <a:rPr lang="el-GR" sz="2200" dirty="0"/>
            </a:br>
            <a:r>
              <a:rPr lang="el-GR" sz="2200" dirty="0"/>
              <a:t>-  Και στο βιβλίο του </a:t>
            </a:r>
            <a:r>
              <a:rPr lang="el-GR" sz="2200" b="1" dirty="0"/>
              <a:t>«Αναστολή- σύμπτωμα και άγχος» </a:t>
            </a:r>
            <a:r>
              <a:rPr lang="el-GR" sz="2200" dirty="0"/>
              <a:t>, συζήτησε τους λόγους για τους οποίους δεν θεωρούσε τον φόβο  του θανάτου πρωταρχικό άγχος, βασιζόμενος στην παρατήρησή του ότι το ασυνείδητο φαίνεται να μην περιέχει τίποτα που θα προσέφερε οποιοδήποτε περιεχόμενο στην έννοια μας για τον αφανισμό της ζωής. Και επισήμανε ότι δεν μπορεί κανείς να έχει ποτέ βιώσει τίποτα που να μοιάζει με θάνατο, εκτός την λιποθυμία, συμπεραίνοντας ότι ο φόβος του θανάτου θα έπρεπε να θεωρηθεί ανάλογος του φόβου του  ευνουχισμού.</a:t>
            </a:r>
            <a:br>
              <a:rPr lang="el-GR" sz="2200" dirty="0"/>
            </a:br>
            <a:endParaRPr lang="el-GR" sz="2200" dirty="0"/>
          </a:p>
        </p:txBody>
      </p:sp>
    </p:spTree>
    <p:extLst>
      <p:ext uri="{BB962C8B-B14F-4D97-AF65-F5344CB8AC3E}">
        <p14:creationId xmlns:p14="http://schemas.microsoft.com/office/powerpoint/2010/main" val="217831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978D18-C0E9-4139-BEEC-3929897BAC69}"/>
              </a:ext>
            </a:extLst>
          </p:cNvPr>
          <p:cNvSpPr>
            <a:spLocks noGrp="1"/>
          </p:cNvSpPr>
          <p:nvPr>
            <p:ph type="title"/>
          </p:nvPr>
        </p:nvSpPr>
        <p:spPr>
          <a:xfrm>
            <a:off x="2671946" y="1865888"/>
            <a:ext cx="8911687" cy="4839712"/>
          </a:xfrm>
        </p:spPr>
        <p:txBody>
          <a:bodyPr>
            <a:normAutofit/>
          </a:bodyPr>
          <a:lstStyle/>
          <a:p>
            <a:r>
              <a:rPr lang="el-GR" sz="2400" dirty="0"/>
              <a:t>Μερικά χρόνια αργότερα επιχειρώντας να κατανοήσει τις νηπιακές σαδιστικές φαντασιώσεις και τις απαρχές τους, οδηγήθηκε στην υπόθεση του </a:t>
            </a:r>
            <a:r>
              <a:rPr lang="el-GR" sz="2400" dirty="0" err="1"/>
              <a:t>Freud</a:t>
            </a:r>
            <a:r>
              <a:rPr lang="el-GR" sz="2400" dirty="0"/>
              <a:t> για την πάλη ανάμεσα στο ένστικτο της ζωής και του θανάτου και στο κλινικό υλικό που αποκτήθηκε από την  ανάλυση μικρών παιδιών . Και διατύπωσε ότι το άγχος αφυπνίζεται από τον κίνδυνο που απειλεί τον οργανισμό από το ένστικτο θανάτου, ως πρωταρχικό αίτιο άγχους.</a:t>
            </a:r>
            <a:br>
              <a:rPr lang="el-GR" sz="2400" dirty="0"/>
            </a:br>
            <a:endParaRPr lang="el-GR" sz="2400" dirty="0"/>
          </a:p>
        </p:txBody>
      </p:sp>
    </p:spTree>
    <p:extLst>
      <p:ext uri="{BB962C8B-B14F-4D97-AF65-F5344CB8AC3E}">
        <p14:creationId xmlns:p14="http://schemas.microsoft.com/office/powerpoint/2010/main" val="4170330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EB3EF9-AEBC-4840-8059-088177277AF0}"/>
              </a:ext>
            </a:extLst>
          </p:cNvPr>
          <p:cNvSpPr>
            <a:spLocks noGrp="1"/>
          </p:cNvSpPr>
          <p:nvPr>
            <p:ph type="title"/>
          </p:nvPr>
        </p:nvSpPr>
        <p:spPr>
          <a:xfrm>
            <a:off x="2683235" y="1625600"/>
            <a:ext cx="8911687" cy="4775199"/>
          </a:xfrm>
        </p:spPr>
        <p:txBody>
          <a:bodyPr>
            <a:normAutofit/>
          </a:bodyPr>
          <a:lstStyle/>
          <a:p>
            <a:r>
              <a:rPr lang="el-GR" sz="2400" dirty="0"/>
              <a:t>  Η Μ. Κλάιν δεν συμμερίστηκε αυτήν την άποψη γιατί οι αναλυτικές παρατηρήσεις της έδειχναν ότι στο ασυνείδητο υπάρχει ένας φόβος αφανισμού της ζωής. Εφόσον η πάλη ανάμεσα στο ένστικτο ζωής και στο ένστικτο θανάτου διαρκεί σε όλη την διάρκεια της ζωής, αυτή η πηγή άγχους δεν εξαλείφεται ποτέ και υπεισέρχεται ως αέναος παράγοντας σε όλες τις καταστάσεις άγχους. Λαμβάνει υπόψη και τον ρόλο που παίζει η ματαίωσή εσωτερική και εξωτερική, στις μεταστροφές των καταστροφικών ορμών.(Παραδ.1)</a:t>
            </a:r>
          </a:p>
        </p:txBody>
      </p:sp>
    </p:spTree>
    <p:extLst>
      <p:ext uri="{BB962C8B-B14F-4D97-AF65-F5344CB8AC3E}">
        <p14:creationId xmlns:p14="http://schemas.microsoft.com/office/powerpoint/2010/main" val="3734782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330585-1C74-46A2-8633-4B6E1D67D3E5}"/>
              </a:ext>
            </a:extLst>
          </p:cNvPr>
          <p:cNvSpPr>
            <a:spLocks noGrp="1"/>
          </p:cNvSpPr>
          <p:nvPr>
            <p:ph type="title"/>
          </p:nvPr>
        </p:nvSpPr>
        <p:spPr>
          <a:xfrm>
            <a:off x="2592924" y="191912"/>
            <a:ext cx="8911687" cy="6400800"/>
          </a:xfrm>
        </p:spPr>
        <p:txBody>
          <a:bodyPr>
            <a:normAutofit fontScale="90000"/>
          </a:bodyPr>
          <a:lstStyle/>
          <a:p>
            <a:br>
              <a:rPr lang="el-GR" sz="2400" dirty="0"/>
            </a:br>
            <a:r>
              <a:rPr lang="el-GR" sz="2400" dirty="0"/>
              <a:t>  - </a:t>
            </a:r>
            <a:r>
              <a:rPr lang="el-GR" sz="2200" dirty="0"/>
              <a:t>Η πρώτη κατάσταση άγχους (όπως ανάφερε και ο </a:t>
            </a:r>
            <a:r>
              <a:rPr lang="el-GR" sz="2200" dirty="0" err="1"/>
              <a:t>Freud</a:t>
            </a:r>
            <a:r>
              <a:rPr lang="el-GR" sz="2200" dirty="0"/>
              <a:t>), είναι «ο φόβος του ανθρώπου μήπως καταβροχθισθεί από το τοτεμικό ζώο(πατέρα). </a:t>
            </a:r>
            <a:br>
              <a:rPr lang="el-GR" sz="2200" dirty="0"/>
            </a:br>
            <a:br>
              <a:rPr lang="el-GR" sz="2200" dirty="0"/>
            </a:br>
            <a:r>
              <a:rPr lang="el-GR" sz="2200" dirty="0"/>
              <a:t>  - Ο μαστός της μητέρας γίνεται μέσα στον ψυχισμό του βρέφους ένα καταβρωχθιστικό αντικείμενο, που σύντομα οι φόβοι αυτοί εκτείνονται στο πέος του πατέρα. </a:t>
            </a:r>
            <a:br>
              <a:rPr lang="el-GR" sz="2200" dirty="0"/>
            </a:br>
            <a:br>
              <a:rPr lang="el-GR" sz="2200" dirty="0"/>
            </a:br>
            <a:r>
              <a:rPr lang="el-GR" sz="2200" dirty="0"/>
              <a:t>  - Το εγώ γίνεται αισθητό ως περιέχον καταβροχθισμένο ή καταβροχθιστικό αντικείμενο και το υπερεγώ δημιουργείται από τον καταβροχθιστικό μαστό  στο οποίο προστίθεται και το </a:t>
            </a:r>
            <a:r>
              <a:rPr lang="el-GR" sz="2200" dirty="0" err="1"/>
              <a:t>κατβροχθιστικό</a:t>
            </a:r>
            <a:r>
              <a:rPr lang="el-GR" sz="2200" dirty="0"/>
              <a:t> πέος ως αντιπρόσωποι του ενστίκτου θανάτου. </a:t>
            </a:r>
            <a:br>
              <a:rPr lang="el-GR" sz="2200" dirty="0"/>
            </a:br>
            <a:br>
              <a:rPr lang="el-GR" sz="2200" dirty="0"/>
            </a:br>
            <a:r>
              <a:rPr lang="el-GR" sz="2200" dirty="0"/>
              <a:t>  - Το υπερεγώ διαμορφώνεται πρώτα από τον εσωτερικευμένο καλό μαστό και μετά από το καλό πέος και λειτουργούν ως ένα τροφοδοτικό βοηθητικό αντικείμενο του ενστίκτου ζωής.</a:t>
            </a:r>
            <a:br>
              <a:rPr lang="el-GR" sz="2700" dirty="0"/>
            </a:br>
            <a:r>
              <a:rPr lang="el-GR" sz="2700" dirty="0"/>
              <a:t>  </a:t>
            </a:r>
            <a:br>
              <a:rPr lang="el-GR" sz="2700" dirty="0"/>
            </a:br>
            <a:r>
              <a:rPr lang="el-GR" sz="2700" dirty="0"/>
              <a:t>- </a:t>
            </a:r>
            <a:r>
              <a:rPr lang="el-GR" sz="2200" dirty="0"/>
              <a:t>Ο φόβος του αφανισμού του καλού μαστού και η απειλεί προς τον εαυτό που ισοδυναμεί με τον φόβο του θανάτου, δημιουργούν άγχος. </a:t>
            </a:r>
            <a:br>
              <a:rPr lang="el-GR" sz="2400" dirty="0"/>
            </a:br>
            <a:endParaRPr lang="el-GR" sz="2200" dirty="0"/>
          </a:p>
        </p:txBody>
      </p:sp>
    </p:spTree>
    <p:extLst>
      <p:ext uri="{BB962C8B-B14F-4D97-AF65-F5344CB8AC3E}">
        <p14:creationId xmlns:p14="http://schemas.microsoft.com/office/powerpoint/2010/main" val="3585500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D17002-A8CF-4275-801C-534109B6883E}"/>
              </a:ext>
            </a:extLst>
          </p:cNvPr>
          <p:cNvSpPr>
            <a:spLocks noGrp="1"/>
          </p:cNvSpPr>
          <p:nvPr>
            <p:ph type="title"/>
          </p:nvPr>
        </p:nvSpPr>
        <p:spPr>
          <a:xfrm>
            <a:off x="2615502" y="1117600"/>
            <a:ext cx="8911687" cy="5621867"/>
          </a:xfrm>
        </p:spPr>
        <p:txBody>
          <a:bodyPr>
            <a:normAutofit fontScale="90000"/>
          </a:bodyPr>
          <a:lstStyle/>
          <a:p>
            <a:r>
              <a:rPr lang="el-GR" sz="2400" dirty="0"/>
              <a:t>Σχετικά με τον  </a:t>
            </a:r>
            <a:r>
              <a:rPr lang="el-GR" sz="2400" b="1" dirty="0"/>
              <a:t>φόβο του ευνουχισμού</a:t>
            </a:r>
            <a:r>
              <a:rPr lang="el-GR" sz="2400" dirty="0"/>
              <a:t>, προτείνει ότι</a:t>
            </a:r>
            <a:r>
              <a:rPr lang="en-US" sz="2400" dirty="0"/>
              <a:t>:</a:t>
            </a:r>
            <a:br>
              <a:rPr lang="en-US" sz="2400" dirty="0"/>
            </a:br>
            <a:br>
              <a:rPr lang="el-GR" sz="2400" dirty="0"/>
            </a:br>
            <a:r>
              <a:rPr lang="el-GR" sz="2400" dirty="0"/>
              <a:t>- ο φόβος θανάτου υπεισέρχεται στο φόβο του ευνουχισμού και αλληλοεπιδρούν.</a:t>
            </a:r>
            <a:br>
              <a:rPr lang="el-GR" sz="2400" dirty="0"/>
            </a:br>
            <a:br>
              <a:rPr lang="el-GR" sz="2400" dirty="0"/>
            </a:br>
            <a:r>
              <a:rPr lang="el-GR" sz="2400" dirty="0"/>
              <a:t>- </a:t>
            </a:r>
            <a:r>
              <a:rPr lang="el-GR" sz="2400" b="1" dirty="0"/>
              <a:t>Πρωταρχικό άγχος - φόβος αφανισμού </a:t>
            </a:r>
            <a:r>
              <a:rPr lang="el-GR" sz="2400" dirty="0"/>
              <a:t>(καταστροφής του εσωτερικού καλού μαστού που είναι απαραίτητο αντικείμενο για τη διατήρηση της ζωής)</a:t>
            </a:r>
            <a:r>
              <a:rPr lang="en-US" sz="2400" dirty="0"/>
              <a:t>,</a:t>
            </a:r>
            <a:r>
              <a:rPr lang="el-GR" sz="2400" dirty="0"/>
              <a:t> απορρέει από τη δραστηριότητα του ενστίκτου θανάτου και γίνεται αισθητή από το βρέφος ως μια κατακλυσμιαία επίθεση- δίωξη. </a:t>
            </a:r>
            <a:br>
              <a:rPr lang="el-GR" sz="2400" dirty="0"/>
            </a:br>
            <a:br>
              <a:rPr lang="el-GR" sz="2400" dirty="0"/>
            </a:br>
            <a:r>
              <a:rPr lang="el-GR" sz="2400" dirty="0"/>
              <a:t>- Ο ματαιωτικός (κακός) εξωτερικός μαστός γίνεται, λόγω της προβολής, ο εξωτερικός αντιπρόσωπος του ενστίκτου θανάτου και μέσω ενδοβολής ενισχύει την πρωταρχική κατάσταση κινδύνου. Αυτό οδηγεί σε μια αυξημένη ώθηση από μέρους του εγώ να προβάλει εσωτερικούς κινδύνους στον εξωτερικό κόσμο.</a:t>
            </a:r>
            <a:br>
              <a:rPr lang="el-GR" sz="2400" dirty="0"/>
            </a:br>
            <a:endParaRPr lang="el-GR" sz="2400" dirty="0"/>
          </a:p>
        </p:txBody>
      </p:sp>
    </p:spTree>
    <p:extLst>
      <p:ext uri="{BB962C8B-B14F-4D97-AF65-F5344CB8AC3E}">
        <p14:creationId xmlns:p14="http://schemas.microsoft.com/office/powerpoint/2010/main" val="1876612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5EF07B-0B2A-4067-B898-12B9B7BF1478}"/>
              </a:ext>
            </a:extLst>
          </p:cNvPr>
          <p:cNvSpPr>
            <a:spLocks noGrp="1"/>
          </p:cNvSpPr>
          <p:nvPr>
            <p:ph type="title"/>
          </p:nvPr>
        </p:nvSpPr>
        <p:spPr>
          <a:xfrm>
            <a:off x="2393245" y="462844"/>
            <a:ext cx="9122656" cy="6138334"/>
          </a:xfrm>
        </p:spPr>
        <p:txBody>
          <a:bodyPr>
            <a:normAutofit fontScale="90000"/>
          </a:bodyPr>
          <a:lstStyle/>
          <a:p>
            <a:r>
              <a:rPr lang="el-GR" sz="2000" dirty="0"/>
              <a:t> </a:t>
            </a:r>
            <a:r>
              <a:rPr lang="el-GR" sz="2200" dirty="0"/>
              <a:t>Υπάρχει μια συνεχής διακύμανση ανάμεσα στο φόβο των εσωτερικών και των εξωτερικών κακών αντικειμένων του ενστίκτου θανάτου που δρα μέσα και εκτρέπεται προς τα έξω καθόλη την διάρκεια της ζωής (αλληλεπίδραση από την αρχή της ζωής ανάμεσα στην προβολή και στην ενδοβολή).</a:t>
            </a:r>
            <a:br>
              <a:rPr lang="el-GR" sz="2200" dirty="0"/>
            </a:br>
            <a:br>
              <a:rPr lang="el-GR" sz="2200" dirty="0"/>
            </a:br>
            <a:r>
              <a:rPr lang="el-GR" sz="2200" dirty="0"/>
              <a:t> Όταν αυτή η πάλη εξωτερικευθεί ανακουφίζει το άγχος και είναι μια από τις πιο πρώιμες μεθόδους άμυνας του εγώ κατά του άγχους και ταυτόχρονα θεμελιώδης για την ανάπτυξη του βρέφους.</a:t>
            </a:r>
            <a:br>
              <a:rPr lang="el-GR" sz="2200" dirty="0"/>
            </a:br>
            <a:r>
              <a:rPr lang="el-GR" sz="2200" dirty="0"/>
              <a:t> </a:t>
            </a:r>
            <a:br>
              <a:rPr lang="el-GR" sz="2200" dirty="0"/>
            </a:br>
            <a:r>
              <a:rPr lang="el-GR" sz="2200" dirty="0"/>
              <a:t>Αυτή η εκτροπή  του ενστίκτου θανάτου προς τα έξω και το ένστικτο ζωής μέσω της λίμπιντο προσκολλάται στο εξωτερικό αντικείμενο (καλό) μαστό και γίνεται ο εξωτερικός αντιπρόσωπος του ενστίκτου ζωής. </a:t>
            </a:r>
            <a:br>
              <a:rPr lang="el-GR" sz="2200" dirty="0"/>
            </a:br>
            <a:br>
              <a:rPr lang="el-GR" sz="2200" dirty="0"/>
            </a:br>
            <a:r>
              <a:rPr lang="el-GR" sz="2200" dirty="0"/>
              <a:t>Η ενδοβολή αυτού του πρώτου αντικειμένου είναι αναπόσπαστα συνδεδεμένη με όλες τις διαδικασίες που παράγει το ένστικτο ζωής και έτσι ο καλός εξωτερικευμένος μαστός και ο καταβρωχθιστικός μαστός διαμορφώνουν τον πυρήνα του υπερεγώ με τις καλές και τις κακές πλευρές του.</a:t>
            </a:r>
            <a:br>
              <a:rPr lang="el-GR" sz="2200" dirty="0"/>
            </a:br>
            <a:endParaRPr lang="el-GR" sz="2200" dirty="0"/>
          </a:p>
        </p:txBody>
      </p:sp>
    </p:spTree>
    <p:extLst>
      <p:ext uri="{BB962C8B-B14F-4D97-AF65-F5344CB8AC3E}">
        <p14:creationId xmlns:p14="http://schemas.microsoft.com/office/powerpoint/2010/main" val="777978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327D37-E7F9-4252-B6B1-52585474C59A}"/>
              </a:ext>
            </a:extLst>
          </p:cNvPr>
          <p:cNvSpPr>
            <a:spLocks noGrp="1"/>
          </p:cNvSpPr>
          <p:nvPr>
            <p:ph type="title"/>
          </p:nvPr>
        </p:nvSpPr>
        <p:spPr>
          <a:xfrm>
            <a:off x="2276836" y="1261533"/>
            <a:ext cx="8911687" cy="4334933"/>
          </a:xfrm>
        </p:spPr>
        <p:txBody>
          <a:bodyPr>
            <a:normAutofit fontScale="90000"/>
          </a:bodyPr>
          <a:lstStyle/>
          <a:p>
            <a:r>
              <a:rPr lang="el-GR" sz="2400" b="1" dirty="0"/>
              <a:t>Παρανοειδής διαταραχές στους ενήλικες </a:t>
            </a:r>
            <a:br>
              <a:rPr lang="el-GR" sz="2400" b="1" dirty="0"/>
            </a:br>
            <a:br>
              <a:rPr lang="el-GR" sz="2400" dirty="0"/>
            </a:br>
            <a:r>
              <a:rPr lang="el-GR" sz="2400" dirty="0"/>
              <a:t>Βασίστηκε στο παρανοειδές άγχος που βιώνεται στους πρώτους λίγους μήνες ζωής.  Η ουσία των φόβων δίωξης είναι το αίσθημα ότι υπάρχει ένας διωκτικός παράγοντας ο οποίος είναι αποφασισμένος να του επιφέρει πόνο, βλάβη και τελικά αφανισμό. Αντιπροσωπεύεται από έναν ή πολλούς ανθρώπους ή ακόμη και από φυσικές δυνάμεις- μορφές και καταλήγει ότι η ρίζα του διωκτικού φόβου, είναι ο φόβος του αφανισμού του εγώ από το ένστικτο του θανάτου.</a:t>
            </a:r>
            <a:br>
              <a:rPr lang="el-GR" sz="2400" dirty="0"/>
            </a:br>
            <a:br>
              <a:rPr lang="el-GR" sz="2400" dirty="0"/>
            </a:br>
            <a:endParaRPr lang="el-GR" sz="2400" dirty="0"/>
          </a:p>
        </p:txBody>
      </p:sp>
    </p:spTree>
    <p:extLst>
      <p:ext uri="{BB962C8B-B14F-4D97-AF65-F5344CB8AC3E}">
        <p14:creationId xmlns:p14="http://schemas.microsoft.com/office/powerpoint/2010/main" val="1924539460"/>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335</TotalTime>
  <Words>2259</Words>
  <Application>Microsoft Office PowerPoint</Application>
  <PresentationFormat>Ευρεία οθόνη</PresentationFormat>
  <Paragraphs>20</Paragraphs>
  <Slides>19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Century Gothic</vt:lpstr>
      <vt:lpstr>Wingdings</vt:lpstr>
      <vt:lpstr>Wingdings 3</vt:lpstr>
      <vt:lpstr>Θρόισμα</vt:lpstr>
      <vt:lpstr>Μ.ΚΛΑΙΝ (1948)</vt:lpstr>
      <vt:lpstr>Νηπιακές καταστάσεις άγχους  - Αναγνώρισε τη θεμελιώδη σημασία των σαδιστικών ορμών και φαντασιώσεων οι οποίες συγκλίνουν και κορυφώνονται στα πιο πρώιμα στάδια ανάπτυξης.  - Αντιλήφθηκε ότι οι πρώιμες διαδικασίες ενδοβολής και προβολής οδηγούν στην εδραίωση μέσα στο εγώ πλάι με εξαιρετικά καλά αντικείμενα εξαιρετικά τρομακτικών και διωκτικών αντικειμένων. Αυτές οι μορφές γίνονται αντιληπτές στο φως επιθετικών ορμών και φαντασιώσεων του ίδιου του βρέφους δηλ. το βρέφος προβάλλει τη δική του επιθετικότητα στις εσωτερικές μορφές που αποτελούν μέρος του δικού του πρώιμου υπερεγώ. Το άγχος από αυτές τις πηγές προστίθεται από τις επιθετικές ορμές του βρέφους εναντίον του πρώτου αγαπημένου αντικειμένου του, τόσο του εξωτερικού όσο και του εσωτερικευμένου.  . </vt:lpstr>
      <vt:lpstr> Παθολογικές επιπτώσεις του άγχους  - Αφυπνίζεται στα βρέφη από τις καταστροφικές ορμές τους και συμπέρανε ότι οι πιο πρώιμες άμυνες του εγώ(στη φυσιολογική και στην μη φυσιολογική ανάπτυξη)στρέφεται εναντίον του άγχους που αφυπνίζεται από επιθετικές ορμές και φαντασιώσεις.    Ο Freud στο άρθ. για το «μαζοχισμό» (ως προς τη σχέση ανάμεσα στον μαζοχισμό και στο ένστικτο θανάτου).  - Εξέτασε τα διάφορα άγχη που εμφανίζονται από τη δραστηριότητα του ενστίκτου θανάτου  και στρέφεται προς τα μέσα , χωρίς όμως να αναφέρει μεταξύ αυτών των αγχών, το φόβο του θανάτου. -  Και στο βιβλίο του «Αναστολή- σύμπτωμα και άγχος» , συζήτησε τους λόγους για τους οποίους δεν θεωρούσε τον φόβο  του θανάτου πρωταρχικό άγχος, βασιζόμενος στην παρατήρησή του ότι το ασυνείδητο φαίνεται να μην περιέχει τίποτα που θα προσέφερε οποιοδήποτε περιεχόμενο στην έννοια μας για τον αφανισμό της ζωής. Και επισήμανε ότι δεν μπορεί κανείς να έχει ποτέ βιώσει τίποτα που να μοιάζει με θάνατο, εκτός την λιποθυμία, συμπεραίνοντας ότι ο φόβος του θανάτου θα έπρεπε να θεωρηθεί ανάλογος του φόβου του  ευνουχισμού. </vt:lpstr>
      <vt:lpstr>Μερικά χρόνια αργότερα επιχειρώντας να κατανοήσει τις νηπιακές σαδιστικές φαντασιώσεις και τις απαρχές τους, οδηγήθηκε στην υπόθεση του Freud για την πάλη ανάμεσα στο ένστικτο της ζωής και του θανάτου και στο κλινικό υλικό που αποκτήθηκε από την  ανάλυση μικρών παιδιών . Και διατύπωσε ότι το άγχος αφυπνίζεται από τον κίνδυνο που απειλεί τον οργανισμό από το ένστικτο θανάτου, ως πρωταρχικό αίτιο άγχους. </vt:lpstr>
      <vt:lpstr>  Η Μ. Κλάιν δεν συμμερίστηκε αυτήν την άποψη γιατί οι αναλυτικές παρατηρήσεις της έδειχναν ότι στο ασυνείδητο υπάρχει ένας φόβος αφανισμού της ζωής. Εφόσον η πάλη ανάμεσα στο ένστικτο ζωής και στο ένστικτο θανάτου διαρκεί σε όλη την διάρκεια της ζωής, αυτή η πηγή άγχους δεν εξαλείφεται ποτέ και υπεισέρχεται ως αέναος παράγοντας σε όλες τις καταστάσεις άγχους. Λαμβάνει υπόψη και τον ρόλο που παίζει η ματαίωσή εσωτερική και εξωτερική, στις μεταστροφές των καταστροφικών ορμών.(Παραδ.1)</vt:lpstr>
      <vt:lpstr>   - Η πρώτη κατάσταση άγχους (όπως ανάφερε και ο Freud), είναι «ο φόβος του ανθρώπου μήπως καταβροχθισθεί από το τοτεμικό ζώο(πατέρα).     - Ο μαστός της μητέρας γίνεται μέσα στον ψυχισμό του βρέφους ένα καταβρωχθιστικό αντικείμενο, που σύντομα οι φόβοι αυτοί εκτείνονται στο πέος του πατέρα.     - Το εγώ γίνεται αισθητό ως περιέχον καταβροχθισμένο ή καταβροχθιστικό αντικείμενο και το υπερεγώ δημιουργείται από τον καταβροχθιστικό μαστό  στο οποίο προστίθεται και το κατβροχθιστικό πέος ως αντιπρόσωποι του ενστίκτου θανάτου.     - Το υπερεγώ διαμορφώνεται πρώτα από τον εσωτερικευμένο καλό μαστό και μετά από το καλό πέος και λειτουργούν ως ένα τροφοδοτικό βοηθητικό αντικείμενο του ενστίκτου ζωής.    - Ο φόβος του αφανισμού του καλού μαστού και η απειλεί προς τον εαυτό που ισοδυναμεί με τον φόβο του θανάτου, δημιουργούν άγχος.  </vt:lpstr>
      <vt:lpstr>Σχετικά με τον  φόβο του ευνουχισμού, προτείνει ότι:  - ο φόβος θανάτου υπεισέρχεται στο φόβο του ευνουχισμού και αλληλοεπιδρούν.  - Πρωταρχικό άγχος - φόβος αφανισμού (καταστροφής του εσωτερικού καλού μαστού που είναι απαραίτητο αντικείμενο για τη διατήρηση της ζωής), απορρέει από τη δραστηριότητα του ενστίκτου θανάτου και γίνεται αισθητή από το βρέφος ως μια κατακλυσμιαία επίθεση- δίωξη.   - Ο ματαιωτικός (κακός) εξωτερικός μαστός γίνεται, λόγω της προβολής, ο εξωτερικός αντιπρόσωπος του ενστίκτου θανάτου και μέσω ενδοβολής ενισχύει την πρωταρχική κατάσταση κινδύνου. Αυτό οδηγεί σε μια αυξημένη ώθηση από μέρους του εγώ να προβάλει εσωτερικούς κινδύνους στον εξωτερικό κόσμο. </vt:lpstr>
      <vt:lpstr> Υπάρχει μια συνεχής διακύμανση ανάμεσα στο φόβο των εσωτερικών και των εξωτερικών κακών αντικειμένων του ενστίκτου θανάτου που δρα μέσα και εκτρέπεται προς τα έξω καθόλη την διάρκεια της ζωής (αλληλεπίδραση από την αρχή της ζωής ανάμεσα στην προβολή και στην ενδοβολή).   Όταν αυτή η πάλη εξωτερικευθεί ανακουφίζει το άγχος και είναι μια από τις πιο πρώιμες μεθόδους άμυνας του εγώ κατά του άγχους και ταυτόχρονα θεμελιώδης για την ανάπτυξη του βρέφους.   Αυτή η εκτροπή  του ενστίκτου θανάτου προς τα έξω και το ένστικτο ζωής μέσω της λίμπιντο προσκολλάται στο εξωτερικό αντικείμενο (καλό) μαστό και γίνεται ο εξωτερικός αντιπρόσωπος του ενστίκτου ζωής.   Η ενδοβολή αυτού του πρώτου αντικειμένου είναι αναπόσπαστα συνδεδεμένη με όλες τις διαδικασίες που παράγει το ένστικτο ζωής και έτσι ο καλός εξωτερικευμένος μαστός και ο καταβρωχθιστικός μαστός διαμορφώνουν τον πυρήνα του υπερεγώ με τις καλές και τις κακές πλευρές του. </vt:lpstr>
      <vt:lpstr>Παρανοειδής διαταραχές στους ενήλικες   Βασίστηκε στο παρανοειδές άγχος που βιώνεται στους πρώτους λίγους μήνες ζωής.  Η ουσία των φόβων δίωξης είναι το αίσθημα ότι υπάρχει ένας διωκτικός παράγοντας ο οποίος είναι αποφασισμένος να του επιφέρει πόνο, βλάβη και τελικά αφανισμό. Αντιπροσωπεύεται από έναν ή πολλούς ανθρώπους ή ακόμη και από φυσικές δυνάμεις- μορφές και καταλήγει ότι η ρίζα του διωκτικού φόβου, είναι ο φόβος του αφανισμού του εγώ από το ένστικτο του θανάτου.  </vt:lpstr>
      <vt:lpstr>                         Ενοχή και άγχος (Freud)   Προσέγγισε το πρόβλημα της ενοχής από δύο οπτικές γωνίες:    - Άγχος και ενοχή συνδέονται στενά μεταξύ τους και ο όρος ενοχή είναι κατάλληλος μόνο για τις εκδηλώσεις της συνείδησης, ως αποτέλεσμα της ανάπτυξης του υπερεγώ και υπάρχει ως επακόλουθο του οιδιπόδειου συμπλέγματος.     - Οι όροι συνείδηση και ενοχή δεν είναι ακόμη κατάλληλοι για παιδιά κάτω των 4-5 ετών και το άγχος στα πρώτα λίγα χρόνια ζωής, διακρίνεται από την ενοχή.</vt:lpstr>
      <vt:lpstr> «Μια συμβολή στην ψυχογένεση των μανιοκαταθλιπτικών καταστάσεων», διαφοροποίησε το καταθλιπτικό και διωκτικό άγχος και επισήμανε τα εξής:    -  Ότι η διάκριση ανάμεσα τους δεν είναι πολύ ξεκάθαρη και κατέληξε ότι, το διωκτικό άγχος σχετίζεται κυρίως με τον αφανισμό του εγώ, ενώ το καταθλιπτικό άγχος, με την βλάβη που έχει προκληθεί στα εσωτερικά και τα εξωτερικά αγαπημένα αντικείμενα, από τις καταστροφικές ορμές του υποκειμένου.   - Ότι το καταθλιπτικό άγχος συνδέεται στενά με την ενοχή και με την τάση για επανόρθωση και  - Πρότεινε ότι (το καταθλιπτικό άγχος και η ενοχή) εμφανίζονται με την ενδοβολή του αντικειμένου στο σύνολο  του. - Συμπεράσματα: 1) Το καταθλιπτικό άγχος (που έπεται της παρανοειδούς-σχιζοειδής θέσης των πρώτων 3-4 μηνών ζωής)  και η ενοχή, έχουν τις απαρχές τους  στη πιο πρώιμη σχέση αντικειμένου του βρέφους δηλ. στο μαστό της μητέρας  2) Ως προς τις διαδικασίες διχασμού, οι οποίες συνεπάγονται τον διχασμό  του πρώτου αντικειμένου και των αισθημάτων προς αυτό, βρίσκονται στο αποκορύφωμά τους.  </vt:lpstr>
      <vt:lpstr>3) Μίσος και διωκτικό άγχος αποδίδονται στο ματαιωτικό (κακό)μαστό, ενώ αγάπη και καθησυχασμός στον ικανοποιητικό (καλό)μαστό.    4) Το εγώ,  από την αρχή της ζωής, τείνει προς την απαρτίωση του και προς τη σύνθεση των διαφορετικών πλευρών του αντικειμένου.   5) Παροδικές καταστάσεις απαρτίωσης, υπάρχουν ακόμα και στα πολύ μικρά βρέφη, που γίνονται συχνότερες και μεγαλύτερες όσο συνεχίζεται η ανάπτυξη, στις οποίες  η σχάση ανάμεσα στο καλό και τον κακό μαστό, είναι λιγότερο έντονη.   6) Σύνδεσε την ανάδυση του καταθλιπτικού άγχους με τα μερικά αντικείμενα και κατέληξε ότι, η βάση του καταθλιπτικού άγχους, είναι η σύνθεση ανάμεσα σε καταστροφικές ορμές και σε αισθήματα αγάπης προς το αντικείμενο.  </vt:lpstr>
      <vt:lpstr>         Καταθλιπτικό άγχος ,ενοχή και ώθηση για επανόρθωση.  - Η βάση του καταθλιπτικού άγχους, είναι η διαδικασία με την οποία το εγώ συνθέτει καταστροφικές ορμές και αισθήματα αγάπης προς ένα αντικείμενο.  H ουσία της ενοχής, είναι το αίσθημα  βλάβης που έχει υποστεί το αγαπημένο αντικείμενο και προκαλείται από τις επιθετικές ορμές του υποκειμένου. H ώθηση για αναίρεση ή η επανόρθωση αυτής της βλάβης προέρχεται από το αίσθημα ενοχής που προκάλεσε το υποκείμενο και μπορεί να θεωρηθεί ως συνέπεια του αισθήματος ενοχής. Αν η ενοχή είναι ένα στοιχείο του καταθλιπτικού άγχους, τότε το καταθλιπτικό άγχος, η ενοχή και η επανορθωτική τάση, συχνά βιώνονται ταυτόχρονα, κυρίως όταν τα αισθήματα αγάπης για το αντικείμενο υπερέχουν των καταστροφικών ορμών. </vt:lpstr>
      <vt:lpstr>- Στα πρώτα στάδια της ζωής το καταθλιπτικό άγχος, η ενοχή, οι διαδικασίες διχασμού και το διωκτικό άγχος βρίσκονται στο αποκορύφωμα τους. Το διωκτικό άγχος παρεμβαίνει κατά την πρόοδο προς την απαρτίωση και τα βιώματα αυτών και είναι μόνο παρωδικής φάσης. Το αγαπημένο τραυματικό αντικείμενο μετατρέπεται σε διώκτη και η ώθηση για επανόρθωση ή η αναβίωση του αγαπημένου αντικειμένου ενδέχεται να μεταβληθεί στην ανάγκη κατευθυντισμού και εξευμενισμού ενός διώκτη. Στο επόμενο  στάδιο της καταθλιπτικής θέσης, όπου το πιο απαρτιωμένο εγώ, ενδοβάλλει και εγκαθιστά ένα ενιαίο πρόσωπο, το διωκτικό άγχος επιμένει. Το βρέφος βιώνει θλίψη, κατάθλιψη, ενοχή και διωκτικό άγχος, που σχετίζεται με την κακή πλευρά του υπερεγώ,  όπου συνυπάρχουν, οι άμυνες του διωκτικού και του καταθλιπτικό άγχους. </vt:lpstr>
      <vt:lpstr> Η διαφοροποίηση καταθλιπτικού και διωκτικού άγχους είναι χρήσιμη και για την ανάλυση καταθλιπτικών ασθενών. Η διάκριση τους με την ενοχή, φωτίζει την μελέτη της ανθρώπινης συμπεριφοράς και των συναισθημάτων τους(και των παιδιών).  - Η ενοχή είναι αναπόσπαστο συνδεδεμένη με το άγχος και οδηγεί στην τάση επανόρθωσης που εμφανίζεται κατά τη διάρκεια των πρώτων μηνών της ζωής σε σύνδεση με τα πρώιμα στάδια του υπερεγώ.  - Η αλληλένδετη σχέση ανάμεσα στον πρωταρχικό εσωτερικό κίνδυνο και στον κίνδυνο που απειλεί εξώθεν, φωτίζει το πρόβλημα του αντικειμενικού άγχους σε αντιδιαστολή προς το νευρωτικό άγχος.   - Το άγχος επί του  πραγματικού, απειλεί με αφετηρία ένα εξωτερικό αντικείμενο και το νευρωτικό άγχος με αφετηρία μια ορμική απαίτηση. (Αυστηρή διάκριση ανάμεσα σε αντικειμενικό και νευρωτικό άγχος δεν μπορεί να γίνει). </vt:lpstr>
      <vt:lpstr> Η αντίληψη της εξωτερική πραγματικότητας και των εξωτερικών αντικειμένων από τα μικρά παιδιά συνεχώς επηρεάζεται και χρωματίζεται από τις φαντασιώσεις τους και  συνεχίζεται σε όλη τη διάρκεια της ζωής τους.   - Άγχος εγείρουν οι εξωτερικές εμπειρίες ακόμα και σε φυσιολογικούς ανθρώπους, που προέρχεται από ενδοψυχικές πηγές και αντιστοιχεί στην αλληλεπίδραση ανάμεσα στην εξωτερική και στην εσωτερική ψυχική πραγματικότητα. Αν το άγχος είναι νευρωτικό, πρέπει να εξεταστεί η ποσότητα του άγχους που προέρχεται από εσωτερικές πηγές. Ο παράγοντας αυτός συνδέεται με την ικανότητα του εγώ να αναπτύξει επαρκείς άμυνες κατά του άγχους, με την αναλογία της ισχύος του άγχους προς την ισχύ του εγώ.   - Επικεντρώθηκε στην αιτιότητα του άγχους και οδηγήθηκε στην κατανόηση της σχέσης ανάμεσα στην επιθετικότητα και το άγχος που βιώνει κανείς. Οι αναλύσεις μικρών παιδιών (με την τεχνική του παιχνιδιού), αποκάλυψαν ότι το άγχος στα μικρά παιδιά μπορεί να ανακουφιστεί μόνο με την ανάλυση των σαδιστικών φαντασιώσεων και των σαδιστικών ορμών τους, με μια μεγαλύτερη αξιολόγηση του μεριδίου που έχει η επιθετικότητα στο σαδισμό και στην αιτιότητα του άγχους. </vt:lpstr>
      <vt:lpstr>             &lt;&lt;Τα Πρώιμα στάδια της οιδιπόδειας σύγκρουσης&gt;&gt;  Συμπεράσματα:   - Τόσο στη φυσιολογική όσο και στην παθολογική ανάπτυξη του παιδιού, το άγχος και η ενοχή που εμφανίζονται κατά τη διάρκεια του πρώτου χρόνου ζωής, συνδέονται στενά με τις διαδικασίες ενδοβολής και προβολής, με τα πρώτα στάδια ανάπτυξης του υπερεγώ και του οιδιπόδειου συμπλέγματος. Σε αυτά τα άγχη, η επιθετικότητα και οι άμυνες εναντίον της, είναι υψίστης σημασίας .  - Το 1927  οι ψυχαναλυτές από την Βρετανική Ψυχαναλυτική Εταιρεία συνέβαλαν στην κατανόηση και φώτισαν πληρέστερα την αλληλεπίδραση του ενστίκτου ζωής και θανάτου, καθώς και τον ρόλο της λίμπιντο σε όλες τις ψυχικές και συναισθηματικές διαδικασίες. </vt:lpstr>
      <vt:lpstr>- Το ένστικτο θανάτου είναι ο πρωταρχικός παράγοντας για την αιτιότητα του άγχους.   - Άγχος και ενοχή αφήνουν να εννοηθεί ότι το πρωταρχικό αντικείμενο εναντίον του οποίου στρέφονται οι καταστροφικές ορμές είναι το αντικείμενο της λίμπιντο.   - Η  συγχώνευση καθώς και η πόλωση των δυο ενστίκτων, προκαλεί άγχος και ενοχή, όπως και ο μετριασμός των καταστροφικών ορμών από τη λίμπιντο.   - Λίμπιντο και επιθετικότητα αλληλοεπιδρούν και το άγχος που εγείρεται από την αέναη δραστηριότητα του ενστίκτου θανάτου, μολονότι δεν εξαλείφεται ποτέ, εξουδετερώνεται και διατηρείται σε απόσταση από τη δύναμη του ενστίκτου ζωής. </vt:lpstr>
      <vt:lpstr>ΕΥΧΑΡΙΣΤΩ ΠΟΛΥ ΚΑΔΗΓΙΑΝΝΟΠΟΥΛΟΥ ΓΕΩΡΓΙΑ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Μ.ΚΛΑΙΝ (1948)</dc:title>
  <dc:creator>ΔΗΜΗΤΡΗΣ</dc:creator>
  <cp:lastModifiedBy>user</cp:lastModifiedBy>
  <cp:revision>116</cp:revision>
  <dcterms:created xsi:type="dcterms:W3CDTF">2022-03-09T20:52:10Z</dcterms:created>
  <dcterms:modified xsi:type="dcterms:W3CDTF">2022-03-14T10:08:30Z</dcterms:modified>
</cp:coreProperties>
</file>