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57" r:id="rId4"/>
    <p:sldId id="258" r:id="rId5"/>
    <p:sldId id="259" r:id="rId6"/>
    <p:sldId id="276" r:id="rId7"/>
    <p:sldId id="260" r:id="rId8"/>
    <p:sldId id="277"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8" r:id="rId22"/>
    <p:sldId id="273" r:id="rId23"/>
    <p:sldId id="274" r:id="rId24"/>
  </p:sldIdLst>
  <p:sldSz cx="9144000" cy="6858000" type="screen4x3"/>
  <p:notesSz cx="6797675" cy="992663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7" d="100"/>
          <a:sy n="77" d="100"/>
        </p:scale>
        <p:origin x="-117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E57148B-83E7-4B83-9471-3EE262910683}" type="datetimeFigureOut">
              <a:rPr lang="el-GR" smtClean="0"/>
              <a:pPr/>
              <a:t>05/06/2018</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B86A40D-97B8-43F7-A2B9-845632B4400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extLst/>
          </a:lstStyle>
          <a:p>
            <a:fld id="{6E57148B-83E7-4B83-9471-3EE262910683}" type="datetimeFigureOut">
              <a:rPr lang="el-GR" smtClean="0"/>
              <a:pPr/>
              <a:t>05/06/2018</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extLst/>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B86A40D-97B8-43F7-A2B9-845632B4400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E57148B-83E7-4B83-9471-3EE262910683}" type="datetimeFigureOut">
              <a:rPr lang="el-GR" smtClean="0"/>
              <a:pPr/>
              <a:t>05/06/2018</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extLst/>
          </a:lstStyle>
          <a:p>
            <a:fld id="{9B86A40D-97B8-43F7-A2B9-845632B4400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6E57148B-83E7-4B83-9471-3EE262910683}" type="datetimeFigureOut">
              <a:rPr lang="el-GR" smtClean="0"/>
              <a:pPr/>
              <a:t>05/06/2018</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extLst/>
          </a:lstStyle>
          <a:p>
            <a:fld id="{6E57148B-83E7-4B83-9471-3EE262910683}" type="datetimeFigureOut">
              <a:rPr lang="el-GR" smtClean="0"/>
              <a:pPr/>
              <a:t>05/06/2018</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9B86A40D-97B8-43F7-A2B9-845632B44001}"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E57148B-83E7-4B83-9471-3EE262910683}" type="datetimeFigureOut">
              <a:rPr lang="el-GR" smtClean="0"/>
              <a:pPr/>
              <a:t>05/06/2018</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B86A40D-97B8-43F7-A2B9-845632B4400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2915816" y="533400"/>
            <a:ext cx="5976664" cy="4839816"/>
          </a:xfrm>
        </p:spPr>
        <p:txBody>
          <a:bodyPr/>
          <a:lstStyle/>
          <a:p>
            <a:pPr algn="ctr"/>
            <a:r>
              <a:rPr lang="el-GR" sz="3200" dirty="0" smtClean="0">
                <a:latin typeface="Comic Sans MS" pitchFamily="66" charset="0"/>
              </a:rPr>
              <a:t>ΚΙΝΗΤΗ ΜΟΝΑΔΑ ΨΥΧΙΚΗΣ ΥΓΕΙΑΣ ΝΟΜΟΥ ΦΩΚΙΔΑΣ </a:t>
            </a:r>
            <a:br>
              <a:rPr lang="el-GR" sz="3200" dirty="0" smtClean="0">
                <a:latin typeface="Comic Sans MS" pitchFamily="66" charset="0"/>
              </a:rPr>
            </a:br>
            <a:r>
              <a:rPr lang="el-GR" sz="3200" dirty="0" smtClean="0">
                <a:latin typeface="Comic Sans MS" pitchFamily="66" charset="0"/>
              </a:rPr>
              <a:t>ΤΗΣ ΕΤΑΙΡΙΑΣ ΚΟΙΝΩΝΙΚΗΣ ΨΥΧΙΑΤΡΙΚΗΣ ΚΑΙ ΨΥΧΙΚΗΣ ΥΓΕΙΑΣ</a:t>
            </a:r>
            <a:endParaRPr lang="el-GR" sz="32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771800" y="2564904"/>
            <a:ext cx="6120680" cy="1080120"/>
          </a:xfrm>
        </p:spPr>
        <p:txBody>
          <a:bodyPr>
            <a:normAutofit/>
          </a:bodyPr>
          <a:lstStyle/>
          <a:p>
            <a:pPr algn="ctr"/>
            <a:r>
              <a:rPr lang="el-GR" sz="3200" dirty="0" smtClean="0">
                <a:latin typeface="Comic Sans MS" pitchFamily="66" charset="0"/>
              </a:rPr>
              <a:t>Τα ατομικά χαρακτηριστικά</a:t>
            </a:r>
            <a:endParaRPr lang="el-GR" sz="3200" dirty="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987824" y="188640"/>
            <a:ext cx="5904656" cy="6480720"/>
          </a:xfrm>
        </p:spPr>
        <p:txBody>
          <a:bodyPr/>
          <a:lstStyle/>
          <a:p>
            <a:pPr algn="ctr"/>
            <a:r>
              <a:rPr lang="el-GR" sz="3200" dirty="0" smtClean="0">
                <a:latin typeface="Comic Sans MS" pitchFamily="66" charset="0"/>
              </a:rPr>
              <a:t>Τα παιδιά που εκφοβίζουν </a:t>
            </a:r>
            <a:endParaRPr lang="en-US" sz="3200" dirty="0" smtClean="0">
              <a:latin typeface="Comic Sans MS" pitchFamily="66" charset="0"/>
            </a:endParaRPr>
          </a:p>
          <a:p>
            <a:pPr algn="just">
              <a:buFont typeface="Wingdings" pitchFamily="2" charset="2"/>
              <a:buChar char="Ø"/>
            </a:pPr>
            <a:r>
              <a:rPr lang="el-GR" sz="2800" dirty="0" smtClean="0">
                <a:latin typeface="Comic Sans MS" pitchFamily="66" charset="0"/>
              </a:rPr>
              <a:t>χρησιμοποιούν πιο συχνά τη βία στις σχέσεις τους με τα υπόλοιπα παιδιά </a:t>
            </a:r>
            <a:endParaRPr lang="en-US" sz="2800" dirty="0" smtClean="0">
              <a:latin typeface="Comic Sans MS" pitchFamily="66" charset="0"/>
            </a:endParaRPr>
          </a:p>
          <a:p>
            <a:pPr algn="just">
              <a:buFont typeface="Wingdings" pitchFamily="2" charset="2"/>
              <a:buChar char="Ø"/>
            </a:pPr>
            <a:r>
              <a:rPr lang="el-GR" sz="2800" dirty="0" smtClean="0">
                <a:latin typeface="Comic Sans MS" pitchFamily="66" charset="0"/>
              </a:rPr>
              <a:t>θυμώνουν πιο εύκολα </a:t>
            </a:r>
            <a:endParaRPr lang="en-US" sz="2800" dirty="0" smtClean="0">
              <a:latin typeface="Comic Sans MS" pitchFamily="66" charset="0"/>
            </a:endParaRPr>
          </a:p>
          <a:p>
            <a:pPr algn="just">
              <a:buFont typeface="Wingdings" pitchFamily="2" charset="2"/>
              <a:buChar char="Ø"/>
            </a:pPr>
            <a:r>
              <a:rPr lang="el-GR" sz="2800" dirty="0" smtClean="0">
                <a:latin typeface="Comic Sans MS" pitchFamily="66" charset="0"/>
              </a:rPr>
              <a:t>θέλουν να κυριαρχούν </a:t>
            </a:r>
            <a:endParaRPr lang="en-US" sz="2800" dirty="0" smtClean="0">
              <a:latin typeface="Comic Sans MS" pitchFamily="66" charset="0"/>
            </a:endParaRPr>
          </a:p>
          <a:p>
            <a:pPr algn="just">
              <a:buFont typeface="Wingdings" pitchFamily="2" charset="2"/>
              <a:buChar char="Ø"/>
            </a:pPr>
            <a:r>
              <a:rPr lang="el-GR" sz="2800" dirty="0" smtClean="0">
                <a:latin typeface="Comic Sans MS" pitchFamily="66" charset="0"/>
              </a:rPr>
              <a:t>έχουν συνήθως μεγαλύτερη σωματική δύναμη από τα παιδιά που εκφοβίζουν </a:t>
            </a:r>
            <a:endParaRPr lang="en-US" sz="2800" dirty="0" smtClean="0">
              <a:latin typeface="Comic Sans MS" pitchFamily="66" charset="0"/>
            </a:endParaRPr>
          </a:p>
          <a:p>
            <a:pPr algn="just">
              <a:buFont typeface="Wingdings" pitchFamily="2" charset="2"/>
              <a:buChar char="Ø"/>
            </a:pPr>
            <a:r>
              <a:rPr lang="el-GR" sz="2800" dirty="0" smtClean="0">
                <a:latin typeface="Comic Sans MS" pitchFamily="66" charset="0"/>
              </a:rPr>
              <a:t>δεν μπορούν να μπουν εύκολα στη θέση του άλλου </a:t>
            </a:r>
            <a:endParaRPr lang="en-US" sz="2800" dirty="0" smtClean="0">
              <a:latin typeface="Comic Sans MS" pitchFamily="66" charset="0"/>
            </a:endParaRPr>
          </a:p>
          <a:p>
            <a:pPr algn="just">
              <a:buFont typeface="Wingdings" pitchFamily="2" charset="2"/>
              <a:buChar char="Ø"/>
            </a:pPr>
            <a:r>
              <a:rPr lang="el-GR" sz="2800" dirty="0" smtClean="0">
                <a:latin typeface="Comic Sans MS" pitchFamily="66" charset="0"/>
              </a:rPr>
              <a:t>δεν ενδιαφέρονται πολύ για τα συναισθήματα των άλλων</a:t>
            </a:r>
            <a:endParaRPr lang="el-GR" sz="2800" dirty="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771800" y="188640"/>
            <a:ext cx="6192688" cy="6336704"/>
          </a:xfrm>
        </p:spPr>
        <p:txBody>
          <a:bodyPr/>
          <a:lstStyle/>
          <a:p>
            <a:pPr algn="ctr"/>
            <a:r>
              <a:rPr lang="el-GR" sz="2800" dirty="0" smtClean="0">
                <a:latin typeface="Comic Sans MS" pitchFamily="66" charset="0"/>
              </a:rPr>
              <a:t>Τα παιδιά που πέφτουν θύματα εκφοβισμού </a:t>
            </a:r>
            <a:endParaRPr lang="en-US" sz="2800" dirty="0" smtClean="0">
              <a:latin typeface="Comic Sans MS" pitchFamily="66" charset="0"/>
            </a:endParaRPr>
          </a:p>
          <a:p>
            <a:pPr algn="just">
              <a:buFont typeface="Wingdings" pitchFamily="2" charset="2"/>
              <a:buChar char="Ø"/>
            </a:pPr>
            <a:r>
              <a:rPr lang="el-GR" sz="2300" dirty="0" smtClean="0">
                <a:latin typeface="Comic Sans MS" pitchFamily="66" charset="0"/>
              </a:rPr>
              <a:t>νιώθουν περισσότερο άγχος και ανασφάλεια</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 είναι συνήθως ευαίσθητα, ήσυχα και ντροπαλά </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κλαίνε συχνά και δεν έχουν πολλούς φίλους</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 δεν πιστεύουν πολύ στον εαυτό τους </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δεν διεκδικούν αυτό που θέλουν και υποχωρούν εύκολα </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διαφέρουν ως προς κάτι (μπορεί να έχουν, για παράδειγμα, μια αναπηρία ή να είναι από άλλη χώρα) </a:t>
            </a:r>
            <a:endParaRPr lang="en-US" sz="2300" dirty="0" smtClean="0">
              <a:latin typeface="Comic Sans MS" pitchFamily="66" charset="0"/>
            </a:endParaRPr>
          </a:p>
          <a:p>
            <a:pPr algn="just">
              <a:buFont typeface="Wingdings" pitchFamily="2" charset="2"/>
              <a:buChar char="Ø"/>
            </a:pPr>
            <a:r>
              <a:rPr lang="el-GR" sz="2300" dirty="0" smtClean="0">
                <a:latin typeface="Comic Sans MS" pitchFamily="66" charset="0"/>
              </a:rPr>
              <a:t>φαίνεται να τα πηγαίνουν καλύτερα με τους μεγάλους από ότι με τους συνομήλικούς τους</a:t>
            </a:r>
            <a:endParaRPr lang="el-GR" sz="2300" dirty="0">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915816" y="188640"/>
            <a:ext cx="6048672" cy="6408712"/>
          </a:xfrm>
        </p:spPr>
        <p:txBody>
          <a:bodyPr/>
          <a:lstStyle/>
          <a:p>
            <a:r>
              <a:rPr lang="el-GR" sz="2400" dirty="0" smtClean="0">
                <a:latin typeface="Comic Sans MS" pitchFamily="66" charset="0"/>
              </a:rPr>
              <a:t>Πολύ σημαντικό ρόλο, όμως, παίζουν και:</a:t>
            </a:r>
            <a:endParaRPr lang="en-US" sz="2400" dirty="0" smtClean="0">
              <a:latin typeface="Comic Sans MS" pitchFamily="66" charset="0"/>
            </a:endParaRPr>
          </a:p>
          <a:p>
            <a:pPr algn="just">
              <a:buFont typeface="Wingdings" pitchFamily="2" charset="2"/>
              <a:buChar char="Ø"/>
            </a:pPr>
            <a:r>
              <a:rPr lang="el-GR" sz="2400" b="1" dirty="0" smtClean="0">
                <a:latin typeface="Comic Sans MS" pitchFamily="66" charset="0"/>
              </a:rPr>
              <a:t>Η οικογένεια</a:t>
            </a:r>
            <a:r>
              <a:rPr lang="el-GR" b="1" dirty="0" smtClean="0">
                <a:latin typeface="Comic Sans MS" pitchFamily="66" charset="0"/>
              </a:rPr>
              <a:t> </a:t>
            </a:r>
            <a:r>
              <a:rPr lang="el-GR" dirty="0" smtClean="0">
                <a:latin typeface="Comic Sans MS" pitchFamily="66" charset="0"/>
              </a:rPr>
              <a:t>και ο τρόπος που μεγαλώνουμε: Τα παιδιά που εκφοβίζουν μπορεί να μεγαλώνουν σε οικογένειες που δεν τους βάζουν κανόνες και δεν τα ελέγχουν. Μπορεί ακόμη να επαινούν την επιθετική τους συμπεριφορά. Επιπλέον συμβαίνει, όταν οι γονείς τους τα τιμωρούν πολύ σκληρά, τους φέρονται χωρίς ζεστασιά και τρυφερότητα ή δείχνουν να μην ενδιαφέρονται για αυτά και να τα απορρίπτουν. Πολλές φορές, μπορεί μέσα στο σπίτι να υπάρχουν καβγάδες και βία που επηρεάζουν αρνητικά όλα τα παιδιά.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Τα παιδιά πάλι που γίνονται ευκολότερα θύματα εκφοβισμού μπορεί να έχουν γονείς που τα προστατεύουν υπερβολικά και δεν τα βοηθούν να αποκτήσουν ανεξαρτησία</a:t>
            </a:r>
            <a:r>
              <a:rPr lang="el-GR" dirty="0" smtClean="0"/>
              <a:t> και </a:t>
            </a:r>
            <a:r>
              <a:rPr lang="el-GR" dirty="0" smtClean="0">
                <a:latin typeface="Comic Sans MS" pitchFamily="66" charset="0"/>
              </a:rPr>
              <a:t>αυτονομία.</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915816" y="188640"/>
            <a:ext cx="6048672" cy="6480720"/>
          </a:xfrm>
        </p:spPr>
        <p:txBody>
          <a:bodyPr/>
          <a:lstStyle/>
          <a:p>
            <a:pPr algn="ctr"/>
            <a:r>
              <a:rPr lang="el-GR" sz="3200" dirty="0" smtClean="0">
                <a:latin typeface="Comic Sans MS" pitchFamily="66" charset="0"/>
              </a:rPr>
              <a:t>Το σχολείο </a:t>
            </a:r>
            <a:endParaRPr lang="en-US" sz="3200" dirty="0" smtClean="0">
              <a:latin typeface="Comic Sans MS" pitchFamily="66" charset="0"/>
            </a:endParaRPr>
          </a:p>
          <a:p>
            <a:pPr algn="just"/>
            <a:r>
              <a:rPr lang="el-GR" sz="2400" dirty="0" smtClean="0">
                <a:latin typeface="Comic Sans MS" pitchFamily="66" charset="0"/>
              </a:rPr>
              <a:t>Για τον εκφοβισμό ευθύνεται πολλές φορές και το σχολείο: </a:t>
            </a:r>
            <a:endParaRPr lang="en-US" sz="2400" dirty="0" smtClean="0">
              <a:latin typeface="Comic Sans MS" pitchFamily="66" charset="0"/>
            </a:endParaRPr>
          </a:p>
          <a:p>
            <a:pPr algn="just"/>
            <a:r>
              <a:rPr lang="el-GR" sz="2400" dirty="0" smtClean="0">
                <a:latin typeface="Comic Sans MS" pitchFamily="66" charset="0"/>
              </a:rPr>
              <a:t>Όταν ανέχεται, δικαιολογεί ή αδιαφορεί για τα περιστατικά εκφοβισμού, όταν ενδιαφέρεται περισσότερο για τους βαθμούς και λιγότερο για τη συμπεριφορά των παιδιών, όταν προωθεί την ανταγωνιστικότητα και όχι τη συνεργασία ανάμεσα στα παιδιά ή όταν είναι πολύ αυστηρό και δεν επικοινωνεί με τα παιδιά, τότε τα περιστατικά εκφοβισμού αυξάνονται.</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260648"/>
            <a:ext cx="6048672" cy="6336704"/>
          </a:xfrm>
        </p:spPr>
        <p:txBody>
          <a:bodyPr/>
          <a:lstStyle/>
          <a:p>
            <a:pPr algn="ctr"/>
            <a:r>
              <a:rPr lang="el-GR" sz="2800" dirty="0" smtClean="0">
                <a:latin typeface="Comic Sans MS" pitchFamily="66" charset="0"/>
              </a:rPr>
              <a:t>Η κοινωνία: </a:t>
            </a:r>
            <a:endParaRPr lang="en-US" sz="2800" dirty="0" smtClean="0">
              <a:latin typeface="Comic Sans MS" pitchFamily="66" charset="0"/>
            </a:endParaRPr>
          </a:p>
          <a:p>
            <a:pPr algn="just"/>
            <a:r>
              <a:rPr lang="el-GR" sz="2400" dirty="0" smtClean="0">
                <a:latin typeface="Comic Sans MS" pitchFamily="66" charset="0"/>
              </a:rPr>
              <a:t>Όταν οι άνθρωποι σε μια κοινωνία πιστεύουν πως ο εκφοβισμός είναι μια αποδεκτή μορφή συμπεριφοράς, ότι η επιθετικότητα επιτρέπεται ( κυρίως στα αγόρια), όταν χρησιμοποιούν τη βία σαν τρόπο επικοινωνίας στις σχέσεις τους, όταν εφαρμόζουν πολύ αυστηρά μέτρα πειθαρχίας και τιμωρίας, όταν δεν αποδέχονται όσους είναι διαφορετικοί και δεν σέβονται τα ανθρώπινα δικαιώματα, όταν ενδιαφέρονται μόνο για το δικό τους συμφέρον, αδιαφορώντας για τους άλλους, τότε υπάρχει εκφοβισμός.</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188640"/>
            <a:ext cx="6120680" cy="6480720"/>
          </a:xfrm>
        </p:spPr>
        <p:txBody>
          <a:bodyPr/>
          <a:lstStyle/>
          <a:p>
            <a:pPr algn="ctr"/>
            <a:endParaRPr lang="en-US" dirty="0" smtClean="0"/>
          </a:p>
          <a:p>
            <a:pPr algn="ctr"/>
            <a:r>
              <a:rPr lang="el-GR" sz="2800" dirty="0" smtClean="0">
                <a:latin typeface="Comic Sans MS" pitchFamily="66" charset="0"/>
              </a:rPr>
              <a:t>Τα μέσα μαζικής ενημέρωσης:</a:t>
            </a:r>
            <a:endParaRPr lang="en-US" sz="2800" dirty="0" smtClean="0">
              <a:latin typeface="Comic Sans MS" pitchFamily="66" charset="0"/>
            </a:endParaRPr>
          </a:p>
          <a:p>
            <a:pPr algn="ctr"/>
            <a:endParaRPr lang="en-US" dirty="0" smtClean="0"/>
          </a:p>
          <a:p>
            <a:pPr algn="ctr"/>
            <a:endParaRPr lang="en-US" dirty="0" smtClean="0"/>
          </a:p>
          <a:p>
            <a:pPr algn="just"/>
            <a:r>
              <a:rPr lang="el-GR" dirty="0" smtClean="0"/>
              <a:t> </a:t>
            </a:r>
            <a:r>
              <a:rPr lang="el-GR" sz="2400" dirty="0" smtClean="0">
                <a:latin typeface="Comic Sans MS" pitchFamily="66" charset="0"/>
              </a:rPr>
              <a:t>Όταν προβάλλουν συνεχώς σκηνές βίας, δίνουν το μήνυμα πως η βία και ο εκφοβισμός είναι οι μόνοι τρόποι για να λύνουμε τις διαφορές μας.</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188640"/>
            <a:ext cx="6120680" cy="6480720"/>
          </a:xfrm>
        </p:spPr>
        <p:txBody>
          <a:bodyPr/>
          <a:lstStyle/>
          <a:p>
            <a:pPr algn="ctr"/>
            <a:r>
              <a:rPr lang="el-GR" sz="2800" dirty="0" smtClean="0">
                <a:latin typeface="Comic Sans MS" pitchFamily="66" charset="0"/>
              </a:rPr>
              <a:t>Ποιες είναι οι συνέπειες του εκφοβισμού;</a:t>
            </a:r>
            <a:endParaRPr lang="en-US" sz="2800" dirty="0" smtClean="0">
              <a:latin typeface="Comic Sans MS" pitchFamily="66" charset="0"/>
            </a:endParaRPr>
          </a:p>
          <a:p>
            <a:pPr algn="ctr"/>
            <a:endParaRPr lang="en-US" dirty="0" smtClean="0"/>
          </a:p>
          <a:p>
            <a:pPr algn="just"/>
            <a:r>
              <a:rPr lang="el-GR" sz="2400" dirty="0" smtClean="0">
                <a:latin typeface="Comic Sans MS" pitchFamily="66" charset="0"/>
              </a:rPr>
              <a:t>Τα παιδιά που εκφοβίζονται: </a:t>
            </a:r>
            <a:endParaRPr lang="en-US" sz="2400" dirty="0" smtClean="0">
              <a:latin typeface="Comic Sans MS" pitchFamily="66" charset="0"/>
            </a:endParaRPr>
          </a:p>
          <a:p>
            <a:pPr algn="just"/>
            <a:r>
              <a:rPr lang="el-GR" sz="2400" dirty="0" smtClean="0">
                <a:latin typeface="Comic Sans MS" pitchFamily="66" charset="0"/>
              </a:rPr>
              <a:t>έχουν περισσότερες πιθανότητες να παρουσιάσουν μια σειρά από προβλήματα που γίνονται πιο έντονα, όταν ο εκφοβισμός διαρκεί για μεγάλο χρονικό διάστημα. </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188640"/>
            <a:ext cx="6120680" cy="6480720"/>
          </a:xfrm>
        </p:spPr>
        <p:txBody>
          <a:bodyPr>
            <a:normAutofit lnSpcReduction="10000"/>
          </a:bodyPr>
          <a:lstStyle/>
          <a:p>
            <a:pPr algn="l"/>
            <a:r>
              <a:rPr lang="el-GR" sz="2400" b="1" dirty="0" smtClean="0">
                <a:latin typeface="Comic Sans MS" pitchFamily="66" charset="0"/>
              </a:rPr>
              <a:t>Μπορεί να νιώθουν:</a:t>
            </a:r>
            <a:endParaRPr lang="en-US" sz="2400" b="1" dirty="0" smtClean="0">
              <a:latin typeface="Comic Sans MS" pitchFamily="66" charset="0"/>
            </a:endParaRPr>
          </a:p>
          <a:p>
            <a:pPr algn="just">
              <a:buFont typeface="Wingdings" pitchFamily="2" charset="2"/>
              <a:buChar char="Ø"/>
            </a:pPr>
            <a:r>
              <a:rPr lang="el-GR" dirty="0" smtClean="0"/>
              <a:t> </a:t>
            </a:r>
            <a:r>
              <a:rPr lang="el-GR" dirty="0" smtClean="0">
                <a:latin typeface="Comic Sans MS" pitchFamily="66" charset="0"/>
              </a:rPr>
              <a:t>θλίψη, στενοχώρια ή και κατάθλιψη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χαμηλή αυτοεκτίμηση μοναξιά και απομόνωση</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αίσθηση πανικού δυσκολία συγκέντρωσης και προσοχής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αδυναμία να αντιδράσουν και απελπισία με σκέψεις να κάνουν κακό στον εαυτό τους</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μεγάλη δυσκολία να ξεπεράσουν τον εκφοβισμό που έζησαν</a:t>
            </a:r>
            <a:r>
              <a:rPr lang="en-US" dirty="0" smtClean="0">
                <a:latin typeface="Comic Sans MS" pitchFamily="66" charset="0"/>
              </a:rPr>
              <a:t>.</a:t>
            </a:r>
            <a:r>
              <a:rPr lang="el-GR" dirty="0" smtClean="0">
                <a:latin typeface="Comic Sans MS" pitchFamily="66" charset="0"/>
              </a:rPr>
              <a:t> </a:t>
            </a:r>
            <a:endParaRPr lang="en-US" dirty="0" smtClean="0">
              <a:latin typeface="Comic Sans MS" pitchFamily="66" charset="0"/>
            </a:endParaRPr>
          </a:p>
          <a:p>
            <a:pPr algn="just"/>
            <a:r>
              <a:rPr lang="el-GR" b="1" dirty="0" smtClean="0">
                <a:latin typeface="Comic Sans MS" pitchFamily="66" charset="0"/>
              </a:rPr>
              <a:t>Επίσης, έχουν μεγαλύτερες πιθανότητες: </a:t>
            </a:r>
            <a:endParaRPr lang="en-US" b="1" dirty="0" smtClean="0">
              <a:latin typeface="Comic Sans MS" pitchFamily="66" charset="0"/>
            </a:endParaRPr>
          </a:p>
          <a:p>
            <a:pPr algn="just">
              <a:buFont typeface="Wingdings" pitchFamily="2" charset="2"/>
              <a:buChar char="Ø"/>
            </a:pPr>
            <a:r>
              <a:rPr lang="el-GR" dirty="0" smtClean="0">
                <a:latin typeface="Comic Sans MS" pitchFamily="66" charset="0"/>
              </a:rPr>
              <a:t>να παρουσιάσουν σωματικά προβλήματα (συχνούς πονοκεφάλους,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πόνους στο στομάχι και δυσκολίες ύπνου)</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να νιώθουν αγωνία για τις κοινωνικές τους σχέσεις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να έχουν λίγους φίλους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να μη θέλουν να πάνε στο σχολείο ή να μην τα πηγαίνουν καλά στο σχολείο</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915816" y="188640"/>
            <a:ext cx="6048672" cy="6669360"/>
          </a:xfrm>
        </p:spPr>
        <p:txBody>
          <a:bodyPr>
            <a:normAutofit lnSpcReduction="10000"/>
          </a:bodyPr>
          <a:lstStyle/>
          <a:p>
            <a:pPr algn="just"/>
            <a:r>
              <a:rPr lang="el-GR" b="1" dirty="0" smtClean="0">
                <a:latin typeface="Comic Sans MS" pitchFamily="66" charset="0"/>
              </a:rPr>
              <a:t>Τα παιδιά-δράστες: </a:t>
            </a:r>
            <a:endParaRPr lang="en-US" b="1" dirty="0" smtClean="0">
              <a:latin typeface="Comic Sans MS" pitchFamily="66" charset="0"/>
            </a:endParaRPr>
          </a:p>
          <a:p>
            <a:pPr algn="just"/>
            <a:r>
              <a:rPr lang="el-GR" dirty="0" smtClean="0">
                <a:latin typeface="Comic Sans MS" pitchFamily="66" charset="0"/>
              </a:rPr>
              <a:t>φαίνεται πως έχουν περισσότερες πιθανότητες να εμφανίσουν: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σχολική αποτυχία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διάσπαση προσοχής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νευρικότητα και υπερκινητικότητα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κατάθλιψη </a:t>
            </a:r>
            <a:endParaRPr lang="en-US" dirty="0" smtClean="0">
              <a:latin typeface="Comic Sans MS" pitchFamily="66" charset="0"/>
            </a:endParaRPr>
          </a:p>
          <a:p>
            <a:pPr algn="just"/>
            <a:r>
              <a:rPr lang="el-GR" dirty="0" smtClean="0">
                <a:latin typeface="Comic Sans MS" pitchFamily="66" charset="0"/>
              </a:rPr>
              <a:t>Ορισμένα από τα παραπάνω προβλήματα πολλές φορές συνεχίζονται, για αυτό και, όταν τα παιδιά που εκφοβίζουν μεγαλώσουν, μπορεί έχουν περισσότερες πιθανότητες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 να συμπεριφέρονται με βίαιο τρόπο στην οικογένειά τους,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να έχουν δυσκολίες στην επαγγελματική τους ζωή </a:t>
            </a:r>
            <a:endParaRPr lang="en-US" dirty="0" smtClean="0">
              <a:latin typeface="Comic Sans MS" pitchFamily="66" charset="0"/>
            </a:endParaRPr>
          </a:p>
          <a:p>
            <a:pPr algn="just">
              <a:buFont typeface="Wingdings" pitchFamily="2" charset="2"/>
              <a:buChar char="Ø"/>
            </a:pPr>
            <a:r>
              <a:rPr lang="el-GR" dirty="0" smtClean="0">
                <a:latin typeface="Comic Sans MS" pitchFamily="66" charset="0"/>
              </a:rPr>
              <a:t>να έχουν επικίνδυνες συμπεριφορές (κάπνισμα, χρήση αλκοόλ ή ναρκωτικών ουσιών, παράνομες πράξεις)</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3354442" y="1268760"/>
            <a:ext cx="5114778" cy="3372352"/>
          </a:xfrm>
        </p:spPr>
        <p:txBody>
          <a:bodyPr/>
          <a:lstStyle/>
          <a:p>
            <a:pPr algn="ctr"/>
            <a:r>
              <a:rPr lang="el-GR" sz="2800" b="1" dirty="0" smtClean="0">
                <a:latin typeface="Comic Sans MS" pitchFamily="66" charset="0"/>
              </a:rPr>
              <a:t>ΕΝΔΟΣΧΟΛΙΚΗ ΒΙΑ</a:t>
            </a:r>
          </a:p>
          <a:p>
            <a:pPr algn="ctr"/>
            <a:endParaRPr lang="el-GR" dirty="0" smtClean="0">
              <a:latin typeface="Comic Sans MS" pitchFamily="66" charset="0"/>
            </a:endParaRPr>
          </a:p>
          <a:p>
            <a:pPr algn="ctr"/>
            <a:endParaRPr lang="el-GR" dirty="0" smtClean="0">
              <a:latin typeface="Comic Sans MS" pitchFamily="66" charset="0"/>
            </a:endParaRPr>
          </a:p>
          <a:p>
            <a:pPr algn="ctr"/>
            <a:endParaRPr lang="el-GR" dirty="0" smtClean="0">
              <a:latin typeface="Comic Sans MS" pitchFamily="66" charset="0"/>
            </a:endParaRPr>
          </a:p>
          <a:p>
            <a:pPr algn="ctr"/>
            <a:r>
              <a:rPr lang="el-GR" dirty="0" smtClean="0">
                <a:latin typeface="Comic Sans MS" pitchFamily="66" charset="0"/>
              </a:rPr>
              <a:t>Μαρία Μπαλωμένου</a:t>
            </a:r>
          </a:p>
          <a:p>
            <a:pPr algn="ctr"/>
            <a:r>
              <a:rPr lang="el-GR" dirty="0" smtClean="0">
                <a:latin typeface="Comic Sans MS" pitchFamily="66" charset="0"/>
              </a:rPr>
              <a:t>Κοινωνική Λειτουργός</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188640"/>
            <a:ext cx="6120680" cy="6408712"/>
          </a:xfrm>
        </p:spPr>
        <p:txBody>
          <a:bodyPr/>
          <a:lstStyle/>
          <a:p>
            <a:pPr algn="just"/>
            <a:r>
              <a:rPr lang="el-GR" sz="2400" b="1" dirty="0" smtClean="0">
                <a:latin typeface="Comic Sans MS" pitchFamily="66" charset="0"/>
              </a:rPr>
              <a:t>Τα παιδιά-παρατηρητές: </a:t>
            </a:r>
            <a:endParaRPr lang="en-US" sz="2400" b="1" dirty="0" smtClean="0">
              <a:latin typeface="Comic Sans MS" pitchFamily="66" charset="0"/>
            </a:endParaRPr>
          </a:p>
          <a:p>
            <a:pPr algn="just"/>
            <a:r>
              <a:rPr lang="el-GR" sz="2400" dirty="0" smtClean="0">
                <a:latin typeface="Comic Sans MS" pitchFamily="66" charset="0"/>
              </a:rPr>
              <a:t>Αρνητικές είναι οι συνέπειες και για όσα παιδιά βλέπουν τα περιστατικά εκφοβισμού να συμβαίνουν γύρω τους, χωρίς να μπορούν να κάνουν κάτι γι’ αυτό. Συχνά νιώθουν ότι θα μπορούσαν να είναι τα ίδια στη θέση του θύματος και φοβούνται πολύ. </a:t>
            </a:r>
            <a:endParaRPr lang="en-US" sz="2400" dirty="0" smtClean="0">
              <a:latin typeface="Comic Sans MS" pitchFamily="66" charset="0"/>
            </a:endParaRPr>
          </a:p>
          <a:p>
            <a:pPr algn="just"/>
            <a:endParaRPr lang="en-US" sz="2400" dirty="0" smtClean="0">
              <a:latin typeface="Comic Sans MS" pitchFamily="66" charset="0"/>
            </a:endParaRPr>
          </a:p>
          <a:p>
            <a:pPr algn="just"/>
            <a:r>
              <a:rPr lang="el-GR" sz="2400" dirty="0" smtClean="0">
                <a:latin typeface="Comic Sans MS" pitchFamily="66" charset="0"/>
              </a:rPr>
              <a:t>Μπορεί ακόμη να: </a:t>
            </a:r>
            <a:endParaRPr lang="en-US" sz="2400" dirty="0" smtClean="0">
              <a:latin typeface="Comic Sans MS" pitchFamily="66" charset="0"/>
            </a:endParaRPr>
          </a:p>
          <a:p>
            <a:pPr algn="just">
              <a:buFont typeface="Wingdings" pitchFamily="2" charset="2"/>
              <a:buChar char="Ø"/>
            </a:pPr>
            <a:r>
              <a:rPr lang="el-GR" sz="2400" dirty="0" smtClean="0">
                <a:latin typeface="Comic Sans MS" pitchFamily="66" charset="0"/>
              </a:rPr>
              <a:t>νιώθουν άγχος και ανασφάλεια </a:t>
            </a:r>
            <a:endParaRPr lang="en-US" sz="2400" dirty="0" smtClean="0">
              <a:latin typeface="Comic Sans MS" pitchFamily="66" charset="0"/>
            </a:endParaRPr>
          </a:p>
          <a:p>
            <a:pPr algn="just">
              <a:buFont typeface="Wingdings" pitchFamily="2" charset="2"/>
              <a:buChar char="Ø"/>
            </a:pPr>
            <a:r>
              <a:rPr lang="el-GR" sz="2400" dirty="0" smtClean="0">
                <a:latin typeface="Comic Sans MS" pitchFamily="66" charset="0"/>
              </a:rPr>
              <a:t>νιώθουν θλίψη, αδυναμία και αποτυχία </a:t>
            </a:r>
            <a:endParaRPr lang="en-US" sz="2400" dirty="0" smtClean="0">
              <a:latin typeface="Comic Sans MS" pitchFamily="66" charset="0"/>
            </a:endParaRPr>
          </a:p>
          <a:p>
            <a:pPr algn="just">
              <a:buFont typeface="Wingdings" pitchFamily="2" charset="2"/>
              <a:buChar char="Ø"/>
            </a:pPr>
            <a:r>
              <a:rPr lang="el-GR" sz="2400" dirty="0" smtClean="0">
                <a:latin typeface="Comic Sans MS" pitchFamily="66" charset="0"/>
              </a:rPr>
              <a:t> θεωρούν αρνητικό το κλίμα στο σχολείο </a:t>
            </a:r>
            <a:endParaRPr lang="en-US" sz="2400" dirty="0" smtClean="0">
              <a:latin typeface="Comic Sans MS" pitchFamily="66" charset="0"/>
            </a:endParaRPr>
          </a:p>
          <a:p>
            <a:pPr algn="just">
              <a:buFont typeface="Wingdings" pitchFamily="2" charset="2"/>
              <a:buChar char="Ø"/>
            </a:pPr>
            <a:r>
              <a:rPr lang="el-GR" sz="2400" dirty="0" smtClean="0">
                <a:latin typeface="Comic Sans MS" pitchFamily="66" charset="0"/>
              </a:rPr>
              <a:t> να μην τα πηγαίνουν καλά στο σχολείο</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endParaRPr lang="el-GR" dirty="0"/>
          </a:p>
        </p:txBody>
      </p:sp>
      <p:sp>
        <p:nvSpPr>
          <p:cNvPr id="3" name="2 - Υπότιτλος"/>
          <p:cNvSpPr>
            <a:spLocks noGrp="1"/>
          </p:cNvSpPr>
          <p:nvPr>
            <p:ph type="subTitle" idx="1"/>
          </p:nvPr>
        </p:nvSpPr>
        <p:spPr/>
        <p:txBody>
          <a:bodyPr/>
          <a:lstStyle/>
          <a:p>
            <a:endParaRPr lang="el-GR"/>
          </a:p>
        </p:txBody>
      </p:sp>
      <p:pic>
        <p:nvPicPr>
          <p:cNvPr id="3075" name="Picture 3" descr="C:\Users\user23\Desktop\αφίσα bullying1.jpg"/>
          <p:cNvPicPr>
            <a:picLocks noChangeAspect="1" noChangeArrowheads="1"/>
          </p:cNvPicPr>
          <p:nvPr/>
        </p:nvPicPr>
        <p:blipFill>
          <a:blip r:embed="rId2" cstate="print"/>
          <a:srcRect/>
          <a:stretch>
            <a:fillRect/>
          </a:stretch>
        </p:blipFill>
        <p:spPr bwMode="auto">
          <a:xfrm>
            <a:off x="-304800" y="-228600"/>
            <a:ext cx="9753600" cy="731520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771800" y="188640"/>
            <a:ext cx="6192688" cy="6669360"/>
          </a:xfrm>
        </p:spPr>
        <p:txBody>
          <a:bodyPr>
            <a:normAutofit/>
          </a:bodyPr>
          <a:lstStyle/>
          <a:p>
            <a:pPr algn="just"/>
            <a:endParaRPr lang="en-US" dirty="0" smtClean="0"/>
          </a:p>
          <a:p>
            <a:pPr algn="ctr"/>
            <a:r>
              <a:rPr lang="el-GR" b="1" dirty="0" smtClean="0">
                <a:latin typeface="Comic Sans MS" pitchFamily="66" charset="0"/>
              </a:rPr>
              <a:t>Βιβλιογραφία </a:t>
            </a:r>
            <a:endParaRPr lang="en-US" b="1" dirty="0" smtClean="0">
              <a:latin typeface="Comic Sans MS" pitchFamily="66" charset="0"/>
            </a:endParaRPr>
          </a:p>
          <a:p>
            <a:pPr algn="ctr"/>
            <a:endParaRPr lang="en-US" dirty="0" smtClean="0">
              <a:latin typeface="Comic Sans MS" pitchFamily="66" charset="0"/>
            </a:endParaRPr>
          </a:p>
          <a:p>
            <a:pPr algn="ctr"/>
            <a:endParaRPr lang="en-US" dirty="0" smtClean="0">
              <a:latin typeface="Comic Sans MS" pitchFamily="66" charset="0"/>
            </a:endParaRPr>
          </a:p>
          <a:p>
            <a:pPr algn="just">
              <a:buFont typeface="Wingdings" pitchFamily="2" charset="2"/>
              <a:buChar char="Ø"/>
            </a:pPr>
            <a:r>
              <a:rPr lang="en-US" dirty="0" err="1" smtClean="0">
                <a:latin typeface="Comic Sans MS" pitchFamily="66" charset="0"/>
              </a:rPr>
              <a:t>Olweus</a:t>
            </a:r>
            <a:r>
              <a:rPr lang="en-US" dirty="0" smtClean="0">
                <a:latin typeface="Comic Sans MS" pitchFamily="66" charset="0"/>
              </a:rPr>
              <a:t>, D., 2009, </a:t>
            </a:r>
            <a:r>
              <a:rPr lang="el-GR" dirty="0" smtClean="0">
                <a:latin typeface="Comic Sans MS" pitchFamily="66" charset="0"/>
              </a:rPr>
              <a:t>Εκφοβισμός και βία στο σχολείο, </a:t>
            </a:r>
            <a:r>
              <a:rPr lang="el-GR" dirty="0" err="1" smtClean="0">
                <a:latin typeface="Comic Sans MS" pitchFamily="66" charset="0"/>
              </a:rPr>
              <a:t>εκδ</a:t>
            </a:r>
            <a:r>
              <a:rPr lang="el-GR" dirty="0" smtClean="0">
                <a:latin typeface="Comic Sans MS" pitchFamily="66" charset="0"/>
              </a:rPr>
              <a:t>. ΕΨΥΠΕ </a:t>
            </a:r>
            <a:endParaRPr lang="en-US" dirty="0" smtClean="0">
              <a:latin typeface="Comic Sans MS" pitchFamily="66" charset="0"/>
            </a:endParaRPr>
          </a:p>
          <a:p>
            <a:pPr algn="just">
              <a:buFont typeface="Wingdings" pitchFamily="2" charset="2"/>
              <a:buChar char="Ø"/>
            </a:pPr>
            <a:r>
              <a:rPr lang="en-US" dirty="0" err="1" smtClean="0">
                <a:latin typeface="Comic Sans MS" pitchFamily="66" charset="0"/>
              </a:rPr>
              <a:t>O’Moore</a:t>
            </a:r>
            <a:r>
              <a:rPr lang="en-US" dirty="0" smtClean="0">
                <a:latin typeface="Comic Sans MS" pitchFamily="66" charset="0"/>
              </a:rPr>
              <a:t>, M. &amp; Minton, S. 2004. Dealing with Bullying in Schools. London: Paul Chapman Publishing </a:t>
            </a:r>
          </a:p>
          <a:p>
            <a:pPr algn="just">
              <a:buFont typeface="Wingdings" pitchFamily="2" charset="2"/>
              <a:buChar char="Ø"/>
            </a:pPr>
            <a:r>
              <a:rPr lang="en-US" dirty="0" smtClean="0">
                <a:latin typeface="Comic Sans MS" pitchFamily="66" charset="0"/>
              </a:rPr>
              <a:t>Rigby, K., 2008, </a:t>
            </a:r>
            <a:r>
              <a:rPr lang="el-GR" dirty="0" smtClean="0">
                <a:latin typeface="Comic Sans MS" pitchFamily="66" charset="0"/>
              </a:rPr>
              <a:t>Σχολικός εκφοβισμός, </a:t>
            </a:r>
            <a:r>
              <a:rPr lang="el-GR" dirty="0" err="1" smtClean="0">
                <a:latin typeface="Comic Sans MS" pitchFamily="66" charset="0"/>
              </a:rPr>
              <a:t>εκδ.Τόπος</a:t>
            </a:r>
            <a:r>
              <a:rPr lang="el-GR" dirty="0" smtClean="0">
                <a:latin typeface="Comic Sans MS" pitchFamily="66" charset="0"/>
              </a:rPr>
              <a:t> </a:t>
            </a:r>
            <a:endParaRPr lang="en-US" dirty="0" smtClean="0">
              <a:latin typeface="Comic Sans MS" pitchFamily="66" charset="0"/>
            </a:endParaRPr>
          </a:p>
          <a:p>
            <a:pPr algn="just">
              <a:buFont typeface="Wingdings" pitchFamily="2" charset="2"/>
              <a:buChar char="Ø"/>
            </a:pPr>
            <a:endParaRPr lang="en-US" dirty="0" smtClean="0">
              <a:latin typeface="Comic Sans MS" pitchFamily="66" charset="0"/>
            </a:endParaRPr>
          </a:p>
          <a:p>
            <a:pPr algn="just">
              <a:buFont typeface="Wingdings" pitchFamily="2" charset="2"/>
              <a:buChar char="Ø"/>
            </a:pP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3059832" y="2924944"/>
            <a:ext cx="5409388" cy="1512168"/>
          </a:xfrm>
        </p:spPr>
        <p:txBody>
          <a:bodyPr>
            <a:normAutofit/>
          </a:bodyPr>
          <a:lstStyle/>
          <a:p>
            <a:pPr algn="ctr"/>
            <a:r>
              <a:rPr lang="el-GR" sz="3200" dirty="0" smtClean="0">
                <a:latin typeface="Comic Sans MS" pitchFamily="66" charset="0"/>
              </a:rPr>
              <a:t>ΣΑΣ ΕΥΧΑΡΙΣΤΩ</a:t>
            </a:r>
            <a:endParaRPr lang="el-GR" sz="3200"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332656"/>
            <a:ext cx="6120680" cy="6264696"/>
          </a:xfrm>
        </p:spPr>
        <p:txBody>
          <a:bodyPr/>
          <a:lstStyle/>
          <a:p>
            <a:endParaRPr lang="el-GR" dirty="0"/>
          </a:p>
        </p:txBody>
      </p:sp>
      <p:pic>
        <p:nvPicPr>
          <p:cNvPr id="1026" name="Picture 2" descr="C:\Users\user23\Desktop\ελυτης.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699792" y="0"/>
            <a:ext cx="6444208" cy="6858000"/>
          </a:xfrm>
        </p:spPr>
        <p:txBody>
          <a:bodyPr>
            <a:noAutofit/>
          </a:bodyPr>
          <a:lstStyle/>
          <a:p>
            <a:pPr algn="just"/>
            <a:r>
              <a:rPr lang="el-GR" sz="2300" dirty="0" smtClean="0">
                <a:latin typeface="Comic Sans MS" pitchFamily="66" charset="0"/>
              </a:rPr>
              <a:t>Σύμφωνα με τον Olweus (2009), ένας μαθητής γίνεται αντικείμενο εκφοβισμού ή θυματοποιείται όταν υφίσταται, κατ’ επανάληψη και κατ’ εξακολούθηση διάφορες μορφές βίαιης συμπεριφοράς από έναν ή περισσότερους άλλους μαθητές. Προκειμένου να χαρακτηριστεί μια βίαιη πράξη ως περιστατικό «σχολικού εκφοβισμού» θα πρέπει αυτή να είναι εμπρόθετη, αδικαιολόγητη, συστηματική και επαναλαμβανόμενη, να ασκείται από ένα πιο δυνατό παιδί ή μια ομάδα παιδιών σε κάποιον πιο αδύναμο (υπάρχει πάντα διαφορά δύναμης), στόχος της να είναι να προκαλέσει φόβο, ανησυχία, σωματική και ψυχική οδύνη στο παιδί που θυματοποιείται, αντλώντας το πιο δυνατό παιδί, απ’ την πράξη αυτή, κάποιο όφελος (π.χ. αίσθημα ικανοποίησης, απόκτηση κύρους, δημοφιλίας κ.λπ.), ενώ το πιο αδύναμο παιδί δεν μπορεί να υπερασπιστεί τον εαυτό του.</a:t>
            </a:r>
            <a:endParaRPr lang="el-GR" sz="2300"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699792" y="0"/>
            <a:ext cx="6444208" cy="6858000"/>
          </a:xfrm>
        </p:spPr>
        <p:txBody>
          <a:bodyPr>
            <a:normAutofit lnSpcReduction="10000"/>
          </a:bodyPr>
          <a:lstStyle/>
          <a:p>
            <a:pPr algn="just"/>
            <a:r>
              <a:rPr lang="el-GR" dirty="0" smtClean="0">
                <a:latin typeface="Comic Sans MS" pitchFamily="66" charset="0"/>
              </a:rPr>
              <a:t>Ο σχολικός εκφοβισμός μπορεί να εκδηλωθεί με διάφορες μορφές όπως: </a:t>
            </a:r>
          </a:p>
          <a:p>
            <a:pPr algn="just">
              <a:buFont typeface="Wingdings" pitchFamily="2" charset="2"/>
              <a:buChar char="Ø"/>
            </a:pPr>
            <a:r>
              <a:rPr lang="el-GR" b="1" dirty="0" smtClean="0">
                <a:latin typeface="Comic Sans MS" pitchFamily="66" charset="0"/>
              </a:rPr>
              <a:t>Σωματικά</a:t>
            </a:r>
            <a:r>
              <a:rPr lang="en-US" b="1" dirty="0" smtClean="0">
                <a:latin typeface="Comic Sans MS" pitchFamily="66" charset="0"/>
              </a:rPr>
              <a:t>:</a:t>
            </a:r>
            <a:r>
              <a:rPr lang="el-GR" dirty="0" smtClean="0">
                <a:latin typeface="Comic Sans MS" pitchFamily="66" charset="0"/>
              </a:rPr>
              <a:t> με τη μορφή σωματικών επιθέσεων περιλαμβάνοντας κάθε είδους χτυπήματα, λεκτικά όπου κάποιος γίνεται σταθερά στόχος και αποδέκτης πειραγμάτων, φραστικών επιθέσεων, προσβολών, </a:t>
            </a:r>
          </a:p>
          <a:p>
            <a:pPr algn="just">
              <a:buFont typeface="Wingdings" pitchFamily="2" charset="2"/>
              <a:buChar char="Ø"/>
            </a:pPr>
            <a:r>
              <a:rPr lang="el-GR" b="1" dirty="0" smtClean="0">
                <a:latin typeface="Comic Sans MS" pitchFamily="66" charset="0"/>
              </a:rPr>
              <a:t>ψυχολογικά</a:t>
            </a:r>
            <a:r>
              <a:rPr lang="el-GR" dirty="0" smtClean="0">
                <a:latin typeface="Comic Sans MS" pitchFamily="66" charset="0"/>
              </a:rPr>
              <a:t> ως αποδέκτης απειλών, διάδοση φημών, εκβιασμούς, </a:t>
            </a:r>
          </a:p>
          <a:p>
            <a:pPr algn="just">
              <a:buFont typeface="Wingdings" pitchFamily="2" charset="2"/>
              <a:buChar char="Ø"/>
            </a:pPr>
            <a:r>
              <a:rPr lang="el-GR" b="1" dirty="0" smtClean="0">
                <a:latin typeface="Comic Sans MS" pitchFamily="66" charset="0"/>
              </a:rPr>
              <a:t>κοινωνικά </a:t>
            </a:r>
            <a:r>
              <a:rPr lang="el-GR" dirty="0" smtClean="0">
                <a:latin typeface="Comic Sans MS" pitchFamily="66" charset="0"/>
              </a:rPr>
              <a:t>μέσω του αποκλεισμού κάποιου από τη συμμετοχή σε συντροφιές, ομαδικά παιχνίδια και κοινωνικές δραστηριότητες, </a:t>
            </a:r>
          </a:p>
          <a:p>
            <a:pPr algn="just">
              <a:buFont typeface="Wingdings" pitchFamily="2" charset="2"/>
              <a:buChar char="Ø"/>
            </a:pPr>
            <a:r>
              <a:rPr lang="el-GR" b="1" dirty="0" smtClean="0">
                <a:latin typeface="Comic Sans MS" pitchFamily="66" charset="0"/>
              </a:rPr>
              <a:t>σεξουαλικά</a:t>
            </a:r>
            <a:r>
              <a:rPr lang="el-GR" dirty="0" smtClean="0">
                <a:latin typeface="Comic Sans MS" pitchFamily="66" charset="0"/>
              </a:rPr>
              <a:t> όπου αφορά σε ανήθικες χειρονομίες, ανεπιθύμητο άγγιγμα, υβριστικά σχόλια με σεξουαλικό περιεχόμενο, μέχρι και σοβαρές σεξουαλικές επιθέσεις, και </a:t>
            </a:r>
          </a:p>
          <a:p>
            <a:pPr algn="just">
              <a:buFont typeface="Wingdings" pitchFamily="2" charset="2"/>
              <a:buChar char="Ø"/>
            </a:pPr>
            <a:r>
              <a:rPr lang="el-GR" b="1" dirty="0" smtClean="0">
                <a:latin typeface="Comic Sans MS" pitchFamily="66" charset="0"/>
              </a:rPr>
              <a:t>ηλεκτρονικά</a:t>
            </a:r>
            <a:r>
              <a:rPr lang="el-GR" dirty="0" smtClean="0">
                <a:latin typeface="Comic Sans MS" pitchFamily="66" charset="0"/>
              </a:rPr>
              <a:t> διαμέσω του Internet και των κινητών τηλεφώνων τελευταίας τεχνολογίας, όπου αποστέλλεται απειλητικό ή υβριστικό υλικό με email, sms ή/και μέσω ιστοσελίδων κοινωνικής δικτύωσης –</a:t>
            </a:r>
            <a:r>
              <a:rPr lang="en-US" dirty="0" smtClean="0">
                <a:latin typeface="Comic Sans MS" pitchFamily="66" charset="0"/>
              </a:rPr>
              <a:t>facebook. </a:t>
            </a:r>
            <a:endParaRPr lang="el-GR"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endParaRPr lang="el-GR" dirty="0"/>
          </a:p>
        </p:txBody>
      </p:sp>
      <p:sp>
        <p:nvSpPr>
          <p:cNvPr id="3" name="2 - Υπότιτλος"/>
          <p:cNvSpPr>
            <a:spLocks noGrp="1"/>
          </p:cNvSpPr>
          <p:nvPr>
            <p:ph type="subTitle" idx="1"/>
          </p:nvPr>
        </p:nvSpPr>
        <p:spPr/>
        <p:txBody>
          <a:bodyPr/>
          <a:lstStyle/>
          <a:p>
            <a:endParaRPr lang="el-GR"/>
          </a:p>
        </p:txBody>
      </p:sp>
      <p:pic>
        <p:nvPicPr>
          <p:cNvPr id="1026" name="Picture 2" descr="C:\Users\user23\Desktop\images.jpg"/>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699792" y="0"/>
            <a:ext cx="6444208" cy="6669360"/>
          </a:xfrm>
        </p:spPr>
        <p:txBody>
          <a:bodyPr/>
          <a:lstStyle/>
          <a:p>
            <a:endParaRPr lang="el-GR" dirty="0" smtClean="0"/>
          </a:p>
          <a:p>
            <a:pPr algn="just"/>
            <a:r>
              <a:rPr lang="el-GR" sz="2400" dirty="0" smtClean="0">
                <a:latin typeface="Comic Sans MS" pitchFamily="66" charset="0"/>
              </a:rPr>
              <a:t>Είναι σημαντικό να επισημανθεί ότι</a:t>
            </a:r>
            <a:r>
              <a:rPr lang="en-US" sz="2400" dirty="0" smtClean="0">
                <a:latin typeface="Comic Sans MS" pitchFamily="66" charset="0"/>
              </a:rPr>
              <a:t>:</a:t>
            </a:r>
          </a:p>
          <a:p>
            <a:pPr algn="just"/>
            <a:r>
              <a:rPr lang="el-GR" sz="2400" dirty="0" smtClean="0">
                <a:latin typeface="Comic Sans MS" pitchFamily="66" charset="0"/>
              </a:rPr>
              <a:t> ο εκφοβισμός είναι κατά κύριο λόγο ένα ομαδικό φαινόμενο που δεν αφορά μόνο στο μαθητή που εκφοβίζει και σε εκείνον που εκφοβίζεται, αλλά αφορά και σε όλους εκείνους που είναι παρόντες ή γνωρίζουν την ύπαρξή του, δηλαδή στους παρατηρητές, μαθητές και ενήλικες. </a:t>
            </a:r>
          </a:p>
          <a:p>
            <a:pPr algn="just"/>
            <a:r>
              <a:rPr lang="el-GR" sz="2400" dirty="0" smtClean="0">
                <a:latin typeface="Comic Sans MS" pitchFamily="66" charset="0"/>
              </a:rPr>
              <a:t>Σύμφωνα με διάφορες έρευνες, ο ρόλος των παρατηρητών, τόσο των μαθητών όσο και των ενηλίκων (π.χ. εκπαιδευτικών), και η στάση (παθητική ή ενεργητική) που αυτοί υιοθετούν μπροστά σε ένα περιστατικό εκφοβισμού, είναι καθοριστικά για την ενίσχυση ή την αποδυνάμωση του φαινομένου.</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endParaRPr lang="el-GR"/>
          </a:p>
        </p:txBody>
      </p:sp>
      <p:sp>
        <p:nvSpPr>
          <p:cNvPr id="3" name="2 - Υπότιτλος"/>
          <p:cNvSpPr>
            <a:spLocks noGrp="1"/>
          </p:cNvSpPr>
          <p:nvPr>
            <p:ph type="subTitle" idx="1"/>
          </p:nvPr>
        </p:nvSpPr>
        <p:spPr/>
        <p:txBody>
          <a:bodyPr/>
          <a:lstStyle/>
          <a:p>
            <a:endParaRPr lang="el-GR"/>
          </a:p>
        </p:txBody>
      </p:sp>
      <p:pic>
        <p:nvPicPr>
          <p:cNvPr id="2050" name="Picture 2" descr="C:\Users\user23\Desktop\49328-1092371394110327.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843808" y="188640"/>
            <a:ext cx="6120680" cy="6408712"/>
          </a:xfrm>
        </p:spPr>
        <p:txBody>
          <a:bodyPr>
            <a:normAutofit/>
          </a:bodyPr>
          <a:lstStyle/>
          <a:p>
            <a:pPr algn="just"/>
            <a:r>
              <a:rPr lang="el-GR" sz="2400" dirty="0" smtClean="0">
                <a:latin typeface="Comic Sans MS" pitchFamily="66" charset="0"/>
              </a:rPr>
              <a:t>Αναφορικά με την αιτιολογία του φαινομένου, η βία που ασκείται στο περιβάλλον του σχολείου αποτελεί σύνθετο και πολυπαραγοντικό φαινόμενο, στην εκδήλωση του οποίου συμβάλλουν πλήθος ατομικών και περιβαλλοντικών μεταβλητών όπως τα ατομικά - ιδιοσυγκρασιακά χαρακτηριστικά κάθε παιδιού, τα χαρακτηριστικά της οικογένειας, το ψυχολογικό κλίμα του εκάστοτε σχολείου, ο τρόπος που προβάλλεται και απενοχοποιείται η βία από τα μέσα μαζική ενημέρωσης και το Internet, τα σύγχρονα κοινωνικοοικονομικά προβλήματα, όπως η οικονομική κρίση, που διαμορφώνουν ένα πλαίσιο στο οποίο ευνοείται η εκδήλωση βίαιων συμπεριφορών. </a:t>
            </a:r>
            <a:endParaRPr lang="el-GR" sz="2400" dirty="0">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135</TotalTime>
  <Words>1221</Words>
  <Application>Microsoft Office PowerPoint</Application>
  <PresentationFormat>Προβολή στην οθόνη (4:3)</PresentationFormat>
  <Paragraphs>90</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Αφθονία</vt:lpstr>
      <vt:lpstr>ΚΙΝΗΤΗ ΜΟΝΑΔΑ ΨΥΧΙΚΗΣ ΥΓΕΙΑΣ ΝΟΜΟΥ ΦΩΚΙΔΑΣ  ΤΗΣ ΕΤΑΙΡΙΑΣ ΚΟΙΝΩΝΙΚΗΣ ΨΥΧΙΑΤΡΙΚΗΣ ΚΑΙ ΨΥΧΙΚΗΣ ΥΓΕΙΑΣ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ΟΛΟΙ ΜΑΖΙ ΜΙΑ ΑΓΚΑΛΙΑ</dc:title>
  <dc:creator>user23</dc:creator>
  <cp:lastModifiedBy>NIKI</cp:lastModifiedBy>
  <cp:revision>23</cp:revision>
  <cp:lastPrinted>2018-06-05T06:22:00Z</cp:lastPrinted>
  <dcterms:created xsi:type="dcterms:W3CDTF">2018-06-04T11:46:59Z</dcterms:created>
  <dcterms:modified xsi:type="dcterms:W3CDTF">2018-06-05T06:24:22Z</dcterms:modified>
</cp:coreProperties>
</file>