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5"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5AD7DDA-E201-4E67-A174-8EC4E9C13F31}" type="datetimeFigureOut">
              <a:rPr lang="el-GR" smtClean="0"/>
              <a:pPr/>
              <a:t>27/5/2021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38387C0-3E8A-475E-AC29-A71C289C783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AD7DDA-E201-4E67-A174-8EC4E9C13F31}" type="datetimeFigureOut">
              <a:rPr lang="el-GR" smtClean="0"/>
              <a:pPr/>
              <a:t>27/5/2021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8387C0-3E8A-475E-AC29-A71C289C783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707904" y="1916832"/>
            <a:ext cx="6552728" cy="1535832"/>
          </a:xfrm>
        </p:spPr>
        <p:txBody>
          <a:bodyPr>
            <a:normAutofit fontScale="90000"/>
          </a:bodyPr>
          <a:lstStyle/>
          <a:p>
            <a:br>
              <a:rPr lang="el-GR" dirty="0"/>
            </a:br>
            <a:br>
              <a:rPr lang="el-GR" dirty="0"/>
            </a:br>
            <a:br>
              <a:rPr lang="el-GR" dirty="0"/>
            </a:br>
            <a:r>
              <a:rPr lang="el-GR" dirty="0"/>
              <a:t>Η Πανδώρα </a:t>
            </a:r>
            <a:br>
              <a:rPr lang="el-GR" dirty="0"/>
            </a:br>
            <a:br>
              <a:rPr lang="el-GR" dirty="0"/>
            </a:br>
            <a:r>
              <a:rPr lang="el-GR" dirty="0"/>
              <a:t> </a:t>
            </a:r>
            <a:r>
              <a:rPr lang="el-GR" i="1" dirty="0"/>
              <a:t>Έργα και Ημέραι</a:t>
            </a:r>
            <a:br>
              <a:rPr lang="el-GR" dirty="0"/>
            </a:br>
            <a:endParaRPr lang="el-GR" dirty="0"/>
          </a:p>
        </p:txBody>
      </p:sp>
      <p:pic>
        <p:nvPicPr>
          <p:cNvPr id="13314" name="Picture 2" descr="Ca' Rezzonico - Il vaso di Pandora (Inv.70) - Pietro della Vecchia.jpg"/>
          <p:cNvPicPr>
            <a:picLocks noChangeAspect="1" noChangeArrowheads="1"/>
          </p:cNvPicPr>
          <p:nvPr/>
        </p:nvPicPr>
        <p:blipFill>
          <a:blip r:embed="rId2" cstate="print"/>
          <a:srcRect/>
          <a:stretch>
            <a:fillRect/>
          </a:stretch>
        </p:blipFill>
        <p:spPr bwMode="auto">
          <a:xfrm>
            <a:off x="179512" y="188640"/>
            <a:ext cx="4896544" cy="648072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περιεχομένου"/>
          <p:cNvSpPr txBox="1">
            <a:spLocks noGrp="1"/>
          </p:cNvSpPr>
          <p:nvPr>
            <p:ph sz="quarter" idx="1"/>
          </p:nvPr>
        </p:nvSpPr>
        <p:spPr>
          <a:xfrm>
            <a:off x="301752" y="332656"/>
            <a:ext cx="8503920" cy="6130909"/>
          </a:xfrm>
          <a:prstGeom prst="rect">
            <a:avLst/>
          </a:prstGeom>
          <a:noFill/>
        </p:spPr>
        <p:txBody>
          <a:bodyPr wrap="square" rtlCol="0">
            <a:spAutoFit/>
          </a:bodyPr>
          <a:lstStyle/>
          <a:p>
            <a:pPr algn="just"/>
            <a:r>
              <a:rPr lang="el-GR" sz="3400" dirty="0"/>
              <a:t> </a:t>
            </a:r>
            <a:r>
              <a:rPr lang="el-GR" sz="3600" dirty="0"/>
              <a:t>Όταν ο Δίας κατάλαβε </a:t>
            </a:r>
            <a:r>
              <a:rPr lang="en-US" sz="3600" dirty="0"/>
              <a:t>o</a:t>
            </a:r>
            <a:r>
              <a:rPr lang="el-GR" sz="3600" dirty="0"/>
              <a:t>τι ο Προμηθέας (κατά τη </a:t>
            </a:r>
            <a:r>
              <a:rPr lang="el-GR" sz="3600" i="1" dirty="0"/>
              <a:t>Θεογονία)</a:t>
            </a:r>
            <a:r>
              <a:rPr lang="el-GR" sz="3600" dirty="0"/>
              <a:t> έκλεψε την ιερή φωτιά, εξοργισμένος έβαλε τον Ήφαιστο να πλάσει από νερό και χώμα ένα πλάσμα που να μοιάζει σε αθάνατη θεά, αλλά να έχει τη φωνή και τη δύναμη ανθρώπου. </a:t>
            </a:r>
            <a:endParaRPr lang="en-US" sz="3600" dirty="0"/>
          </a:p>
          <a:p>
            <a:pPr algn="just"/>
            <a:endParaRPr lang="en-US" sz="1500" dirty="0"/>
          </a:p>
          <a:p>
            <a:pPr algn="just"/>
            <a:r>
              <a:rPr lang="el-GR" sz="3600" dirty="0"/>
              <a:t>Ως τίμημα της κλεμμένης φωτιάς ο Δίας έστειλε στους ανθρώπους ένα μεγάλο κακό, την Πανδώρα.</a:t>
            </a:r>
          </a:p>
          <a:p>
            <a:endParaRPr lang="el-GR"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51520" y="332656"/>
            <a:ext cx="8435280" cy="6192688"/>
          </a:xfrm>
        </p:spPr>
        <p:txBody>
          <a:bodyPr>
            <a:normAutofit/>
          </a:bodyPr>
          <a:lstStyle/>
          <a:p>
            <a:pPr algn="just"/>
            <a:r>
              <a:rPr lang="el-GR" dirty="0"/>
              <a:t>Η Αθηνά της έμαθε να υφαίνει και η Αφροδίτη την έκανε ποθητή, ενώ ο Δίας, όπως αναφέρει ο Ησίοδος, έβαλε τον Ερμή να της δώσει ξεδιάντροπο μυαλό και πανούργα φύση και να της διδάξει τα ψέματα. Της δόθηκαν σαν δώρα επίσης τα χαρίσματα της Πειθούς και των Χαρίτων και ο Ερμής της έδωσε και ομιλία. </a:t>
            </a:r>
            <a:endParaRPr lang="en-US" dirty="0"/>
          </a:p>
          <a:p>
            <a:pPr algn="just"/>
            <a:endParaRPr lang="en-US" dirty="0"/>
          </a:p>
          <a:p>
            <a:pPr algn="just"/>
            <a:r>
              <a:rPr lang="el-GR" dirty="0"/>
              <a:t>Ονομάστηκε </a:t>
            </a:r>
            <a:r>
              <a:rPr lang="el-GR" b="1" dirty="0"/>
              <a:t>Πανδώρα</a:t>
            </a:r>
            <a:r>
              <a:rPr lang="el-GR" dirty="0"/>
              <a:t> επειδή κάθε θεός της έδωσε κι ένα δώρο και παρόλο που  το όνομα της σημαίνει «όλα τα δώρα» ήταν βαρύ χτύπημα για τους θνητούς.</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51520" y="404664"/>
            <a:ext cx="8435280" cy="6336704"/>
          </a:xfrm>
        </p:spPr>
        <p:txBody>
          <a:bodyPr>
            <a:normAutofit/>
          </a:bodyPr>
          <a:lstStyle/>
          <a:p>
            <a:pPr algn="just"/>
            <a:r>
              <a:rPr lang="el-GR" dirty="0"/>
              <a:t>Ύστερα ο Δίας είπε στον Ερμή να παραδώσει την Πανδώρα ως δώρο στον Επιμηθέα, τον αδελφό του Προμηθέα. Αυτός δεν αναλογίστηκε τη συμβουλή του αδελφού του (ο οποίος κατείχε τη δύναμη της πρόβλεψης) «να μη δεχτεί ποτέ δώρο από τον Δία και να το στείλει πίσω επειδή μπορεί να αποδεικνυόταν βλαβερό για τους ανθρώπους». </a:t>
            </a:r>
            <a:endParaRPr lang="en-US" dirty="0"/>
          </a:p>
          <a:p>
            <a:pPr algn="just"/>
            <a:endParaRPr lang="el-GR" sz="1000" dirty="0"/>
          </a:p>
          <a:p>
            <a:pPr algn="just"/>
            <a:r>
              <a:rPr lang="el-GR" sz="3000" dirty="0"/>
              <a:t>Ο Επιμηθέας</a:t>
            </a:r>
            <a:r>
              <a:rPr lang="en-US" sz="3000" dirty="0"/>
              <a:t> </a:t>
            </a:r>
            <a:r>
              <a:rPr lang="el-GR" sz="3000" dirty="0"/>
              <a:t>κατάλαβε το λάθος του όταν πια έγινε το κακό. Γιατί μέχρι τότε οι φυλές των ανθρώπων που ζούσαν στη γη ήταν μακριά από τα δεινά, τους πόνους και τις νόσους</a:t>
            </a:r>
            <a:r>
              <a:rPr lang="en-US" sz="3000" dirty="0"/>
              <a:t>. </a:t>
            </a:r>
            <a:endParaRPr lang="el-GR" sz="3000" dirty="0"/>
          </a:p>
          <a:p>
            <a:endParaRPr lang="el-GR" dirty="0"/>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179512" y="332656"/>
            <a:ext cx="8784976" cy="6264696"/>
          </a:xfrm>
        </p:spPr>
        <p:txBody>
          <a:bodyPr>
            <a:normAutofit/>
          </a:bodyPr>
          <a:lstStyle/>
          <a:p>
            <a:pPr algn="just"/>
            <a:r>
              <a:rPr lang="el-GR" dirty="0"/>
              <a:t>Στην Ησιόδεια εκδοχή του μύθου η Πανδώρα παρουσιάζεται να κρατά ένα πιθάρι από το οποίο έχει αφαιρέσει το μεγάλο καπάκι, αφήνοντας έτσι να ξεφύγουν όλα τα κακά, τιμωρίες που επιβάλλουν οι θεοί στους ανθρώπους, φέρνοντάς τους τη θλίψη. </a:t>
            </a:r>
            <a:endParaRPr lang="en-US" dirty="0"/>
          </a:p>
          <a:p>
            <a:pPr algn="just"/>
            <a:endParaRPr lang="el-GR" sz="1000" dirty="0"/>
          </a:p>
          <a:p>
            <a:pPr algn="just"/>
            <a:r>
              <a:rPr lang="el-GR" dirty="0"/>
              <a:t>Από τη στιγμή που οι συμφορές ξεχείλισαν έξω στον κόσμο μόνο η Ελπίδα έμεινε μέσα στο άθραυστο μεγάλο πιθάρι και δεν πέταξε έξω γιατί την κράτησε εκεί το πώμα με τη θέληση του Δία και γέμισε η πλάση αρρώστιες και δυστυχία που έπλητταν μέρα νύχτα τους θνητούς σιωπηρά</a:t>
            </a:r>
          </a:p>
          <a:p>
            <a:endParaRPr lang="el-GR" dirty="0"/>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179512" y="404664"/>
            <a:ext cx="8626160" cy="6336704"/>
          </a:xfrm>
        </p:spPr>
        <p:txBody>
          <a:bodyPr>
            <a:normAutofit lnSpcReduction="10000"/>
          </a:bodyPr>
          <a:lstStyle/>
          <a:p>
            <a:pPr algn="just"/>
            <a:r>
              <a:rPr lang="el-GR" sz="4800" dirty="0"/>
              <a:t>Παρόλο που ο Προμηθέας στέλνει την ελπίδα στους ανθρώπους, η Πανδώρα την κρατά μέσα σε ένα πιθάρι</a:t>
            </a:r>
            <a:endParaRPr lang="en-US" sz="4800" dirty="0"/>
          </a:p>
          <a:p>
            <a:pPr algn="just">
              <a:buNone/>
            </a:pPr>
            <a:endParaRPr lang="en-US" dirty="0"/>
          </a:p>
          <a:p>
            <a:pPr algn="just"/>
            <a:r>
              <a:rPr lang="en-US" sz="4800" b="1" dirty="0"/>
              <a:t>A</a:t>
            </a:r>
            <a:r>
              <a:rPr lang="el-GR" sz="4800" b="1" dirty="0"/>
              <a:t>ν και η ελπίδα υπάρχει για όλους δεν είναι πάντα ευεργέτημα </a:t>
            </a:r>
            <a:r>
              <a:rPr lang="el-GR" sz="4800" b="1" dirty="0" err="1"/>
              <a:t>γι’αυτόν</a:t>
            </a:r>
            <a:r>
              <a:rPr lang="el-GR" sz="4800" b="1" dirty="0"/>
              <a:t> που την διαθέτει</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51520" y="404664"/>
            <a:ext cx="8435280" cy="6192688"/>
          </a:xfrm>
        </p:spPr>
        <p:txBody>
          <a:bodyPr>
            <a:normAutofit fontScale="92500" lnSpcReduction="10000"/>
          </a:bodyPr>
          <a:lstStyle/>
          <a:p>
            <a:pPr algn="just"/>
            <a:r>
              <a:rPr lang="el-GR" sz="4000" dirty="0"/>
              <a:t>Ο </a:t>
            </a:r>
            <a:r>
              <a:rPr lang="en-US" sz="4000" dirty="0"/>
              <a:t>Jean-Pierre </a:t>
            </a:r>
            <a:r>
              <a:rPr lang="en-US" sz="4000" dirty="0" err="1"/>
              <a:t>Vernant</a:t>
            </a:r>
            <a:r>
              <a:rPr lang="en-US" sz="4000" dirty="0"/>
              <a:t> </a:t>
            </a:r>
            <a:r>
              <a:rPr lang="el-GR" sz="4000" dirty="0"/>
              <a:t>μιλά για τα θέματα του Προμηθέα και της Πανδώρας ως τις δυο όψεις του ίδιου νομίσματος. </a:t>
            </a:r>
            <a:endParaRPr lang="en-US" sz="4000" dirty="0"/>
          </a:p>
          <a:p>
            <a:pPr algn="just"/>
            <a:endParaRPr lang="en-US" dirty="0"/>
          </a:p>
          <a:p>
            <a:pPr algn="just"/>
            <a:r>
              <a:rPr lang="el-GR" sz="4000" dirty="0"/>
              <a:t>Της ιστορίας δηλαδή της ανθρώπινης αθλιότητας. Η ανάγκη να μοχθήσει κανείς δουλεύοντας τη </a:t>
            </a:r>
            <a:r>
              <a:rPr lang="el-GR" sz="4000" dirty="0" err="1"/>
              <a:t>γή</a:t>
            </a:r>
            <a:r>
              <a:rPr lang="el-GR" sz="4000" dirty="0"/>
              <a:t>… να γεννηθεί και να πεθάνει, να έχει καθημερινά την αγωνία και συνάμα την ελπίδα για ένα αβέβαιο αύριο </a:t>
            </a:r>
          </a:p>
          <a:p>
            <a:pPr>
              <a:buNone/>
            </a:pP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440</Words>
  <Application>Microsoft Office PowerPoint</Application>
  <PresentationFormat>Προβολή στην οθόνη (4:3)</PresentationFormat>
  <Paragraphs>19</Paragraphs>
  <Slides>7</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7</vt:i4>
      </vt:variant>
    </vt:vector>
  </HeadingPairs>
  <TitlesOfParts>
    <vt:vector size="10" baseType="lpstr">
      <vt:lpstr>Arial</vt:lpstr>
      <vt:lpstr>Calibri</vt:lpstr>
      <vt:lpstr>Θέμα του Office</vt:lpstr>
      <vt:lpstr>   Η Πανδώρα    Έργα και Ημέραι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Πανδώρα    Έργα και Ημέραι</dc:title>
  <dc:creator>user</dc:creator>
  <cp:lastModifiedBy>user</cp:lastModifiedBy>
  <cp:revision>18</cp:revision>
  <dcterms:created xsi:type="dcterms:W3CDTF">2021-03-09T10:28:01Z</dcterms:created>
  <dcterms:modified xsi:type="dcterms:W3CDTF">2021-05-27T08:43:29Z</dcterms:modified>
</cp:coreProperties>
</file>