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33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84" r:id="rId3"/>
    <p:sldId id="285" r:id="rId4"/>
    <p:sldId id="258" r:id="rId5"/>
    <p:sldId id="259" r:id="rId6"/>
    <p:sldId id="260" r:id="rId7"/>
    <p:sldId id="286" r:id="rId8"/>
    <p:sldId id="261" r:id="rId9"/>
    <p:sldId id="257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3" r:id="rId22"/>
    <p:sldId id="274" r:id="rId23"/>
    <p:sldId id="275" r:id="rId24"/>
    <p:sldId id="276" r:id="rId25"/>
    <p:sldId id="277" r:id="rId26"/>
    <p:sldId id="278" r:id="rId27"/>
    <p:sldId id="279" r:id="rId28"/>
    <p:sldId id="280" r:id="rId29"/>
    <p:sldId id="281" r:id="rId30"/>
    <p:sldId id="282" r:id="rId31"/>
    <p:sldId id="283" r:id="rId32"/>
    <p:sldId id="287" r:id="rId33"/>
    <p:sldId id="288" r:id="rId34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66" d="100"/>
          <a:sy n="66" d="100"/>
        </p:scale>
        <p:origin x="-1506" y="-14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Διαφάνεια τίτλου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14 - Ορθογώνιο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18 - Ορθογώνιο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17 - Ορθογώνιο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15 - Ορθογώνιο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11 - Ορθογώνιο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8 - Υπότιτλος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l-GR" smtClean="0"/>
              <a:t>Κάντε κλικ για να επεξεργαστείτε τον υπότιτλο του υποδείγματος</a:t>
            </a:r>
            <a:endParaRPr kumimoji="0" lang="en-US"/>
          </a:p>
        </p:txBody>
      </p:sp>
      <p:sp>
        <p:nvSpPr>
          <p:cNvPr id="28" name="27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16/6/2018</a:t>
            </a:fld>
            <a:endParaRPr lang="el-GR"/>
          </a:p>
        </p:txBody>
      </p:sp>
      <p:sp>
        <p:nvSpPr>
          <p:cNvPr id="17" name="16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Ευθεία γραμμή σύνδεσης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9 - Ορθογώνιο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12 - Έλλειψη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13 - Έλλειψη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28 - Θέση αριθμού διαφάνειας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8" name="7 - Τίτλος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16/6/2018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Κατακόρυφος τίτλος και Κείμενο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- Ορθογώνιο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7 - Ορθογώνιο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8 - Ορθογώνιο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9 - Ορθογώνιο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10 - Ορθογώνιο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11 - Ορθογώνιο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12 - Ευθεία γραμμή σύνδεσης"/>
          <p:cNvSpPr>
            <a:spLocks noChangeShapeType="1"/>
          </p:cNvSpPr>
          <p:nvPr/>
        </p:nvSpPr>
        <p:spPr bwMode="auto">
          <a:xfrm rot="5400000">
            <a:off x="4021836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13 - Έλλειψη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14 - Έλλειψη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>
          <a:xfrm>
            <a:off x="6915912" y="3009901"/>
            <a:ext cx="457200" cy="441325"/>
          </a:xfrm>
        </p:spPr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16/6/2018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16/6/2018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>
          <a:xfrm>
            <a:off x="4361688" y="1026372"/>
            <a:ext cx="457200" cy="441325"/>
          </a:xfrm>
        </p:spPr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8" name="7 - Θέση περιεχομένου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Κεφαλίδα ενότητας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16 - Ορθογώνιο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14 - Ορθογώνιο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15 - Ορθογώνιο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17 - Ορθογώνιο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18 - Ορθογώνιο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11 - Ορθογώνιο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13" name="12 - Ορθογώνιο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13 - Ορθογώνιο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16/6/2018</a:t>
            </a:fld>
            <a:endParaRPr lang="el-GR"/>
          </a:p>
        </p:txBody>
      </p:sp>
      <p:sp>
        <p:nvSpPr>
          <p:cNvPr id="8" name="7 - Ευθεία γραμμή σύνδεσης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9 - Έλλειψη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- Έλλειψη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>
          <a:xfrm>
            <a:off x="5791200" y="6409944"/>
            <a:ext cx="3044952" cy="365760"/>
          </a:xfrm>
        </p:spPr>
        <p:txBody>
          <a:bodyPr/>
          <a:lstStyle/>
          <a:p>
            <a:fld id="{2342CEA3-3058-4D43-AE35-B3DA76CB4003}" type="datetimeFigureOut">
              <a:rPr lang="el-GR" smtClean="0"/>
              <a:pPr/>
              <a:t>16/6/2018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8" name="7 - Ευθεία γραμμή σύνδεσης"/>
          <p:cNvSpPr>
            <a:spLocks noChangeShapeType="1"/>
          </p:cNvSpPr>
          <p:nvPr/>
        </p:nvSpPr>
        <p:spPr bwMode="auto">
          <a:xfrm flipV="1">
            <a:off x="4563080" y="1575652"/>
            <a:ext cx="8921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9 - Θέση περιεχομένου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12" name="11 - Θέση περιεχομένου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Σύγκριση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9 - Ευθεία γραμμή σύνδεσης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19 - Ορθογώνιο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18 - Ορθογώνιο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1" name="20 - Ορθογώνιο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2" name="21 - Ορθογώνιο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10 - Ορθογώνιο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12 - Ορθογώνιο"/>
          <p:cNvSpPr>
            <a:spLocks noChangeArrowheads="1"/>
          </p:cNvSpPr>
          <p:nvPr/>
        </p:nvSpPr>
        <p:spPr bwMode="auto"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7" name="6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16/6/2018</a:t>
            </a:fld>
            <a:endParaRPr lang="el-GR"/>
          </a:p>
        </p:txBody>
      </p:sp>
      <p:sp>
        <p:nvSpPr>
          <p:cNvPr id="8" name="7 - Θέση υποσέλιδου"/>
          <p:cNvSpPr>
            <a:spLocks noGrp="1"/>
          </p:cNvSpPr>
          <p:nvPr>
            <p:ph type="ftr" sz="quarter" idx="11"/>
          </p:nvPr>
        </p:nvSpPr>
        <p:spPr>
          <a:xfrm>
            <a:off x="304800" y="6409944"/>
            <a:ext cx="3581400" cy="365760"/>
          </a:xfrm>
        </p:spPr>
        <p:txBody>
          <a:bodyPr/>
          <a:lstStyle/>
          <a:p>
            <a:endParaRPr lang="el-GR"/>
          </a:p>
        </p:txBody>
      </p:sp>
      <p:sp>
        <p:nvSpPr>
          <p:cNvPr id="15" name="14 - Ευθεία γραμμή σύνδεσης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17 - Ορθογώνιο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23 - Θέση περιεχομένου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26" name="25 - Θέση περιεχομένου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25" name="24 - Έλλειψη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26 - Έλλειψη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- Θέση αριθμού διαφάνειας"/>
          <p:cNvSpPr>
            <a:spLocks noGrp="1"/>
          </p:cNvSpPr>
          <p:nvPr>
            <p:ph type="sldNum" sz="quarter" idx="12"/>
          </p:nvPr>
        </p:nvSpPr>
        <p:spPr>
          <a:xfrm>
            <a:off x="4343400" y="1042416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23" name="22 - Τίτλος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16/6/2018</a:t>
            </a:fld>
            <a:endParaRPr lang="el-GR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>
          <a:xfrm>
            <a:off x="4343400" y="1036020"/>
            <a:ext cx="457200" cy="441325"/>
          </a:xfrm>
        </p:spPr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- Ορθογώνιο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7 - Ορθογώνιο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9 - Ορθογώνιο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8 - Ορθογώνιο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4 - Ορθογώνιο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6" name="5 - Ορθογώνιο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1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16/6/2018</a:t>
            </a:fld>
            <a:endParaRPr lang="el-GR"/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Περιεχόμενο με λεζάντα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18 - Ορθογώνιο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14 - Ορθογώνιο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17 - Ορθογώνιο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15 - Ορθογώνιο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16 - Ορθογώνιο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3" name="12 - Ορθογώνιο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8" name="7 - Ορθογώνιο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8 - Ευθεία γραμμή σύνδεσης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19 - Θέση περιεχομένου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10" name="9 - Έλλειψη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- Έλλειψη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21" name="20 - Ορθογώνιο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16/6/2018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383280" cy="365760"/>
          </a:xfrm>
        </p:spPr>
        <p:txBody>
          <a:bodyPr/>
          <a:lstStyle/>
          <a:p>
            <a:endParaRPr lang="el-G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20 - Ευθεία γραμμή σύνδεσης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18 - Ορθογώνιο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15 - Ορθογώνιο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16 - Ορθογώνιο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17 - Ορθογώνιο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19 - Ορθογώνιο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7 - Ορθογώνιο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14 - Ορθογώνιο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11 - Έλλειψη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12 - Έλλειψη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εικόνας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l-GR" smtClean="0"/>
              <a:t>Κάντε κλικ στο εικονίδιο για να προσθέσετε μια εικόνα</a:t>
            </a:r>
            <a:endParaRPr kumimoji="0" lang="en-US" dirty="0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22" name="21 - Ορθογώνιο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>
          <a:xfrm>
            <a:off x="5788152" y="6404984"/>
            <a:ext cx="3044952" cy="365760"/>
          </a:xfrm>
        </p:spPr>
        <p:txBody>
          <a:bodyPr/>
          <a:lstStyle/>
          <a:p>
            <a:fld id="{2342CEA3-3058-4D43-AE35-B3DA76CB4003}" type="datetimeFigureOut">
              <a:rPr lang="el-GR" smtClean="0"/>
              <a:pPr/>
              <a:t>16/6/2018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584448" cy="365760"/>
          </a:xfrm>
        </p:spPr>
        <p:txBody>
          <a:bodyPr/>
          <a:lstStyle/>
          <a:p>
            <a:endParaRPr lang="el-G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16 - Ορθογώνιο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15 - Ορθογώνιο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17 - Ορθογώνιο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18 - Ορθογώνιο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8 - Ορθογώνιο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13 - Θέση ημερομηνίας"/>
          <p:cNvSpPr>
            <a:spLocks noGrp="1"/>
          </p:cNvSpPr>
          <p:nvPr>
            <p:ph type="dt" sz="half" idx="2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fld id="{2342CEA3-3058-4D43-AE35-B3DA76CB4003}" type="datetimeFigureOut">
              <a:rPr lang="el-GR" smtClean="0"/>
              <a:pPr/>
              <a:t>16/6/2018</a:t>
            </a:fld>
            <a:endParaRPr lang="el-GR"/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3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endParaRPr lang="el-GR"/>
          </a:p>
        </p:txBody>
      </p:sp>
      <p:sp>
        <p:nvSpPr>
          <p:cNvPr id="8" name="7 - Ορθογώνιο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9 - Ευθεία γραμμή σύνδεσης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11 - Έλλειψη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14 - Έλλειψη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22 - Θέση αριθμού διαφάνειας"/>
          <p:cNvSpPr>
            <a:spLocks noGrp="1"/>
          </p:cNvSpPr>
          <p:nvPr>
            <p:ph type="sldNum" sz="quarter" idx="4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22" name="21 - Θέση τίτλου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13" name="12 - Θέση κειμένου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kumimoji="0" lang="el-GR" smtClean="0"/>
              <a:t>Δεύτερου επιπέδου</a:t>
            </a:r>
          </a:p>
          <a:p>
            <a:pPr lvl="2" eaLnBrk="1" latinLnBrk="0" hangingPunct="1"/>
            <a:r>
              <a:rPr kumimoji="0" lang="el-GR" smtClean="0"/>
              <a:t>Τρίτου επιπέδου</a:t>
            </a:r>
          </a:p>
          <a:p>
            <a:pPr lvl="3" eaLnBrk="1" latinLnBrk="0" hangingPunct="1"/>
            <a:r>
              <a:rPr kumimoji="0" lang="el-GR" smtClean="0"/>
              <a:t>Τέταρτου επιπέδου</a:t>
            </a:r>
          </a:p>
          <a:p>
            <a:pPr lvl="4" eaLnBrk="1" latinLnBrk="0" hangingPunct="1"/>
            <a:r>
              <a:rPr kumimoji="0" lang="el-GR" smtClean="0"/>
              <a:t>Πέμπτου επιπέδου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9.xml"/><Relationship Id="rId1" Type="http://schemas.openxmlformats.org/officeDocument/2006/relationships/audio" Target="file:///G:\&#924;&#927;&#933;&#931;&#921;&#922;&#919;\dp\Air%20-%20Johann%20Sebastian%20Bach.m4a" TargetMode="Externa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8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/>
            </a:r>
            <a:br>
              <a:rPr lang="en-US" dirty="0" smtClean="0"/>
            </a:br>
            <a:r>
              <a:rPr lang="el-GR" dirty="0" smtClean="0"/>
              <a:t>ΠΕΝΘΟΣ ΚΑΙ ΜΕΛΑΓΧΟΛΙΑ</a:t>
            </a:r>
            <a:endParaRPr lang="el-GR" dirty="0"/>
          </a:p>
        </p:txBody>
      </p:sp>
      <p:pic>
        <p:nvPicPr>
          <p:cNvPr id="5" name="4 - Θέση εικόνας" descr="61kJ3V0uEcL.jpg"/>
          <p:cNvPicPr>
            <a:picLocks noGrp="1" noChangeAspect="1"/>
          </p:cNvPicPr>
          <p:nvPr>
            <p:ph type="pic" idx="1"/>
          </p:nvPr>
        </p:nvPicPr>
        <p:blipFill>
          <a:blip r:embed="rId3" cstate="print"/>
          <a:srcRect t="22727" b="22727"/>
          <a:stretch>
            <a:fillRect/>
          </a:stretch>
        </p:blipFill>
        <p:spPr>
          <a:xfrm>
            <a:off x="3000374" y="548680"/>
            <a:ext cx="5964113" cy="4328120"/>
          </a:xfrm>
        </p:spPr>
      </p:pic>
      <p:sp>
        <p:nvSpPr>
          <p:cNvPr id="3" name="2 - Υπότιτλος"/>
          <p:cNvSpPr>
            <a:spLocks noGrp="1"/>
          </p:cNvSpPr>
          <p:nvPr>
            <p:ph type="body" sz="half" idx="2"/>
          </p:nvPr>
        </p:nvSpPr>
        <p:spPr>
          <a:xfrm>
            <a:off x="179512" y="990600"/>
            <a:ext cx="2639888" cy="5257800"/>
          </a:xfrm>
        </p:spPr>
        <p:txBody>
          <a:bodyPr>
            <a:normAutofit/>
          </a:bodyPr>
          <a:lstStyle/>
          <a:p>
            <a:r>
              <a:rPr lang="en-US" sz="2400" dirty="0" smtClean="0"/>
              <a:t>Sigmund Freud</a:t>
            </a:r>
          </a:p>
          <a:p>
            <a:endParaRPr lang="en-US" dirty="0" smtClean="0"/>
          </a:p>
          <a:p>
            <a:endParaRPr lang="en-US" dirty="0" smtClean="0"/>
          </a:p>
          <a:p>
            <a:r>
              <a:rPr lang="el-GR" sz="3200" dirty="0" smtClean="0"/>
              <a:t>Δοκίμια </a:t>
            </a:r>
            <a:r>
              <a:rPr lang="el-GR" sz="3200" dirty="0" err="1" smtClean="0"/>
              <a:t>Μετα</a:t>
            </a:r>
            <a:r>
              <a:rPr lang="en-US" sz="3200" dirty="0" smtClean="0"/>
              <a:t> </a:t>
            </a:r>
            <a:r>
              <a:rPr lang="el-GR" sz="3200" dirty="0" smtClean="0"/>
              <a:t>ψυχολογίας</a:t>
            </a:r>
          </a:p>
          <a:p>
            <a:r>
              <a:rPr lang="el-GR" sz="3200" dirty="0" smtClean="0"/>
              <a:t>1915</a:t>
            </a:r>
            <a:endParaRPr lang="el-GR" sz="3200" dirty="0"/>
          </a:p>
        </p:txBody>
      </p:sp>
      <p:pic>
        <p:nvPicPr>
          <p:cNvPr id="6" name="Air - Johann Sebastian Bach.m4a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8604448" y="6309320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38733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Ο μελαγχολικός άρρωστος</a:t>
            </a:r>
            <a:endParaRPr lang="el-GR" dirty="0"/>
          </a:p>
        </p:txBody>
      </p:sp>
      <p:sp>
        <p:nvSpPr>
          <p:cNvPr id="8" name="7 - Θέση περιεχομένου"/>
          <p:cNvSpPr>
            <a:spLocks noGrp="1"/>
          </p:cNvSpPr>
          <p:nvPr>
            <p:ph sz="half"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l-GR" dirty="0" smtClean="0"/>
              <a:t>Πενιχρότητα Εγώ: ανάξιο, ανίκανο, ηθικά καταδικαστέο</a:t>
            </a:r>
          </a:p>
          <a:p>
            <a:r>
              <a:rPr lang="el-GR" dirty="0" smtClean="0"/>
              <a:t>Κατάκριση, αυτομομφή, αναμονή απόρριψης και τιμωρίας. </a:t>
            </a:r>
          </a:p>
          <a:p>
            <a:r>
              <a:rPr lang="el-GR" dirty="0" smtClean="0"/>
              <a:t>Αυτοκριτική που επεκτείνεται και στο παρελθόν, παραλήρημα μηδαμινότητας, κυρίως ηθικής υφής.</a:t>
            </a:r>
          </a:p>
          <a:p>
            <a:r>
              <a:rPr lang="el-GR" dirty="0" smtClean="0"/>
              <a:t>Συμπτώματα: αϋπνία, άρνηση τροφής, εξουθένωση της ενόρμησης ζωής.</a:t>
            </a: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l-GR" dirty="0" smtClean="0"/>
              <a:t>Μερική </a:t>
            </a:r>
            <a:r>
              <a:rPr lang="el-GR" dirty="0" err="1" smtClean="0"/>
              <a:t>αυτογνωσία….ωστόσο</a:t>
            </a:r>
            <a:r>
              <a:rPr lang="el-GR" dirty="0" smtClean="0"/>
              <a:t>,</a:t>
            </a:r>
          </a:p>
          <a:p>
            <a:endParaRPr lang="el-GR" dirty="0" smtClean="0"/>
          </a:p>
          <a:p>
            <a:endParaRPr lang="el-GR" dirty="0"/>
          </a:p>
        </p:txBody>
      </p:sp>
      <p:pic>
        <p:nvPicPr>
          <p:cNvPr id="6" name="5 - Θέση περιεχομένου" descr="images (7)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4716016" y="1484784"/>
            <a:ext cx="4248472" cy="4824536"/>
          </a:xfr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Ο μελαγχολικός άρρωστος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l-GR" dirty="0" smtClean="0"/>
              <a:t>Αυτό που φθείρει το Εγώ είναι αποτέλεσμα της άγνωστης διαδικασίας (που αντιστοιχεί στο πένθος)</a:t>
            </a:r>
          </a:p>
          <a:p>
            <a:r>
              <a:rPr lang="el-GR" u="sng" dirty="0" smtClean="0"/>
              <a:t>ΕΡΩΤΗΜΑ 1</a:t>
            </a:r>
            <a:r>
              <a:rPr lang="el-GR" dirty="0" smtClean="0"/>
              <a:t>: σχετικά με τη μερική αυτογνωσία: γιατί πρέπει να αρρωστήσει για να έχει πρόσβαση σε αυτήν το άτομο;</a:t>
            </a:r>
          </a:p>
          <a:p>
            <a:r>
              <a:rPr lang="el-GR" dirty="0" smtClean="0"/>
              <a:t>Είτε αντιστοιχεί στην αλήθεια είτε όχι ο αυτοδιασυρμός, το άτομο είναι άρρωστο</a:t>
            </a:r>
          </a:p>
          <a:p>
            <a:r>
              <a:rPr lang="el-GR" dirty="0" smtClean="0"/>
              <a:t>Ωστόσο δεν αντιστοιχεί ο βαθμός και η πραγματική αιτιολόγηση και</a:t>
            </a:r>
          </a:p>
          <a:p>
            <a:r>
              <a:rPr lang="el-GR" dirty="0" smtClean="0"/>
              <a:t>Απουσιάζει το </a:t>
            </a:r>
            <a:r>
              <a:rPr lang="el-GR" b="1" dirty="0" smtClean="0"/>
              <a:t>αίσθημα ντροπής</a:t>
            </a:r>
            <a:r>
              <a:rPr lang="el-GR" dirty="0" smtClean="0"/>
              <a:t>! ( θα αναμενόταν για τις τύψεις και τις αυτομομφές). Αντίθετα,</a:t>
            </a:r>
          </a:p>
          <a:p>
            <a:r>
              <a:rPr lang="el-GR" b="1" dirty="0" smtClean="0"/>
              <a:t>Υπάρχει ικανοποίηση για  την έκθεση του εαυτού του</a:t>
            </a:r>
            <a:r>
              <a:rPr lang="el-GR" dirty="0" smtClean="0"/>
              <a:t>. (στην ουσία, η υποτίμηση αφορά κάποιον άλλον)</a:t>
            </a:r>
          </a:p>
          <a:p>
            <a:r>
              <a:rPr lang="el-GR" u="sng" dirty="0" smtClean="0"/>
              <a:t>ΕΡΩΤΗΜΑ 2</a:t>
            </a:r>
            <a:r>
              <a:rPr lang="el-GR" dirty="0" smtClean="0"/>
              <a:t>: </a:t>
            </a:r>
            <a:r>
              <a:rPr lang="el-GR" dirty="0" smtClean="0"/>
              <a:t>  ποιος ο λόγος για να χάσει τον αυτοσεβασμό του;</a:t>
            </a:r>
            <a:endParaRPr lang="el-GR" dirty="0" smtClean="0"/>
          </a:p>
          <a:p>
            <a:endParaRPr lang="el-GR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Μία αντίφαση…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ctr">
              <a:buNone/>
            </a:pPr>
            <a:r>
              <a:rPr lang="el-GR" dirty="0" smtClean="0"/>
              <a:t>Απώλεια Αντικειμένου  - Απώλεια Εγώ</a:t>
            </a:r>
            <a:endParaRPr lang="el-GR" dirty="0"/>
          </a:p>
        </p:txBody>
      </p:sp>
      <p:pic>
        <p:nvPicPr>
          <p:cNvPr id="2050" name="Picture 2" descr="C:\Users\Αντώνης\Desktop\Νέος φάκελος\αρχείο λήψης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68334" y="2420888"/>
            <a:ext cx="4511057" cy="316835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Μελαγχολία και συγκρότηση του Εγώ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/>
          </a:bodyPr>
          <a:lstStyle/>
          <a:p>
            <a:r>
              <a:rPr lang="el-GR" dirty="0" smtClean="0"/>
              <a:t>Ένα τμήμα του Εγώ αντιτίθεται στο άλλο, το επικρίνει</a:t>
            </a:r>
          </a:p>
          <a:p>
            <a:r>
              <a:rPr lang="el-GR" dirty="0" smtClean="0"/>
              <a:t>Το τμήμα αυτό μετατρέπεται σε αντικείμενο</a:t>
            </a:r>
          </a:p>
          <a:p>
            <a:r>
              <a:rPr lang="el-GR" dirty="0" smtClean="0"/>
              <a:t>Το τμήμα που επικρίνει, μπορεί να αυτονομηθεί (φαίνεται και σε άλλες περιστάσεις). </a:t>
            </a:r>
          </a:p>
          <a:p>
            <a:r>
              <a:rPr lang="el-GR" dirty="0" smtClean="0"/>
              <a:t>Διακρίνεται από το Εγώ, ως  Ηθική Συνείδηση</a:t>
            </a:r>
          </a:p>
          <a:p>
            <a:r>
              <a:rPr lang="el-GR" dirty="0" smtClean="0"/>
              <a:t>3 σημαντικοί θεσμοί του Εγώ: Λογοκρισία – Έλεγχος Πραγματικότητας – Ηθική Συνείδηση</a:t>
            </a:r>
          </a:p>
          <a:p>
            <a:r>
              <a:rPr lang="el-GR" dirty="0" smtClean="0"/>
              <a:t>Η ηθική συνείδηση μπορεί να νοσεί μεμονωμένα (ΘΕΣΗ 1), βλ. μελαγχολία: ηθική αποστροφή απέναντι στο ίδιο το Εγώ</a:t>
            </a:r>
            <a:r>
              <a:rPr lang="en-US" dirty="0" smtClean="0"/>
              <a:t>, </a:t>
            </a:r>
            <a:r>
              <a:rPr lang="el-GR" dirty="0" smtClean="0"/>
              <a:t>προβάλλει πιο έντονα από άλλες μειονεξίες</a:t>
            </a:r>
            <a:endParaRPr lang="el-GR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Ερμηνεία της αντίφασης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el-GR" i="1" dirty="0" smtClean="0"/>
              <a:t>«Οι κατηγορίες που απευθύνει ο ασθενής στον εαυτό του, αφορούν ΑΛΛΟ πρόσωπο, το οποίο αγαπά, είχε αγαπήσει ή έπρεπε να αγαπά.»</a:t>
            </a:r>
          </a:p>
          <a:p>
            <a:endParaRPr lang="el-GR" dirty="0" smtClean="0"/>
          </a:p>
          <a:p>
            <a:r>
              <a:rPr lang="el-GR" sz="2200" dirty="0" smtClean="0"/>
              <a:t>Τα δεδομένα επιβεβαιώνουν τις υποθέσεις</a:t>
            </a:r>
          </a:p>
          <a:p>
            <a:r>
              <a:rPr lang="el-GR" sz="2200" dirty="0" smtClean="0"/>
              <a:t>Οι αυτομομφές αφορούν σε ένα αντικείμενο Αγάπης, οι οποίες </a:t>
            </a:r>
            <a:r>
              <a:rPr lang="el-GR" sz="2200" b="1" dirty="0" smtClean="0"/>
              <a:t>έχουν αντιστραφεί στο ίδιο το Εγώ </a:t>
            </a:r>
            <a:r>
              <a:rPr lang="el-GR" sz="2200" dirty="0" smtClean="0"/>
              <a:t>του ασθενή</a:t>
            </a:r>
          </a:p>
          <a:p>
            <a:r>
              <a:rPr lang="el-GR" sz="2200" dirty="0" smtClean="0"/>
              <a:t>Τυχόν βάσιμες αυτομομφές, λειτουργούν ως </a:t>
            </a:r>
            <a:r>
              <a:rPr lang="el-GR" sz="2200" b="1" dirty="0" smtClean="0"/>
              <a:t>απόκρυψη</a:t>
            </a:r>
            <a:r>
              <a:rPr lang="el-GR" sz="2200" dirty="0" smtClean="0"/>
              <a:t> της αληθινής κατάστασης.</a:t>
            </a:r>
          </a:p>
          <a:p>
            <a:r>
              <a:rPr lang="el-GR" sz="2200" dirty="0" smtClean="0"/>
              <a:t>Υπάρχει η </a:t>
            </a:r>
            <a:r>
              <a:rPr lang="el-GR" sz="2200" b="1" dirty="0" smtClean="0"/>
              <a:t>αίσθηση προσβολής ή αδικίας, εξέγερσης</a:t>
            </a:r>
          </a:p>
          <a:p>
            <a:r>
              <a:rPr lang="el-GR" sz="2200" dirty="0" smtClean="0"/>
              <a:t>Η εξέγερση μεταβάλλεται σε μελαγχολία.</a:t>
            </a:r>
            <a:endParaRPr lang="el-GR" sz="22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Πως;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270248" cy="5297760"/>
          </a:xfrm>
        </p:spPr>
        <p:txBody>
          <a:bodyPr>
            <a:normAutofit/>
          </a:bodyPr>
          <a:lstStyle/>
          <a:p>
            <a:r>
              <a:rPr lang="el-GR" sz="1800" dirty="0" smtClean="0"/>
              <a:t>Εν αρχή ην το Αντικείμενο (σύνδεση της </a:t>
            </a:r>
            <a:r>
              <a:rPr lang="en-US" sz="1800" dirty="0" smtClean="0"/>
              <a:t>libido</a:t>
            </a:r>
            <a:r>
              <a:rPr lang="en-GB" sz="1800" dirty="0" smtClean="0"/>
              <a:t> </a:t>
            </a:r>
            <a:r>
              <a:rPr lang="el-GR" sz="1800" dirty="0" smtClean="0"/>
              <a:t>με πρόσωπο)</a:t>
            </a:r>
          </a:p>
          <a:p>
            <a:r>
              <a:rPr lang="el-GR" sz="1800" dirty="0" smtClean="0"/>
              <a:t>Εξαιτίας μιας προσβολής ή απογοήτευσης, η σχέση κλονίστηκε</a:t>
            </a:r>
          </a:p>
          <a:p>
            <a:r>
              <a:rPr lang="el-GR" sz="1800" dirty="0" smtClean="0"/>
              <a:t>Αποτέλεσμα: όχι  μετάθεση της  </a:t>
            </a:r>
            <a:r>
              <a:rPr lang="en-US" sz="1800" dirty="0" smtClean="0"/>
              <a:t>libido, </a:t>
            </a:r>
            <a:r>
              <a:rPr lang="el-GR" sz="1800" dirty="0" smtClean="0"/>
              <a:t>αλλά απόσυρση στο Εγώ</a:t>
            </a:r>
          </a:p>
          <a:p>
            <a:r>
              <a:rPr lang="el-GR" sz="1800" dirty="0" smtClean="0"/>
              <a:t>Στο Εγώ: προκύπτει </a:t>
            </a:r>
            <a:r>
              <a:rPr lang="el-GR" sz="1800" b="1" dirty="0" smtClean="0"/>
              <a:t>ταυτοποίηση του Εγώ </a:t>
            </a:r>
            <a:r>
              <a:rPr lang="el-GR" sz="1800" dirty="0" smtClean="0"/>
              <a:t>με το </a:t>
            </a:r>
            <a:r>
              <a:rPr lang="el-GR" sz="1800" b="1" dirty="0" smtClean="0"/>
              <a:t>εγκαταλελειμμένο Α</a:t>
            </a:r>
            <a:r>
              <a:rPr lang="el-GR" sz="1800" dirty="0" smtClean="0"/>
              <a:t>. (βλ. Δ </a:t>
            </a:r>
            <a:r>
              <a:rPr lang="el-GR" sz="1800" dirty="0" smtClean="0"/>
              <a:t>13). </a:t>
            </a:r>
            <a:r>
              <a:rPr lang="el-GR" sz="1800" dirty="0" smtClean="0"/>
              <a:t>Η σκιά του Α στο Εγώ. Το τμήμα αυτό του Εγώ αντιμετωπίζεται ως Α</a:t>
            </a:r>
          </a:p>
          <a:p>
            <a:pPr>
              <a:buNone/>
            </a:pPr>
            <a:r>
              <a:rPr lang="el-GR" sz="1800" dirty="0" smtClean="0"/>
              <a:t>Και έτσι, </a:t>
            </a:r>
          </a:p>
          <a:p>
            <a:r>
              <a:rPr lang="el-GR" sz="1800" dirty="0" smtClean="0"/>
              <a:t>Σύγκρουση: Εγώ </a:t>
            </a:r>
            <a:r>
              <a:rPr lang="en-US" sz="1800" dirty="0" err="1" smtClean="0"/>
              <a:t>v.s</a:t>
            </a:r>
            <a:r>
              <a:rPr lang="en-US" sz="1800" dirty="0" smtClean="0"/>
              <a:t>. A =&gt; </a:t>
            </a:r>
            <a:r>
              <a:rPr lang="el-GR" sz="1800" dirty="0" smtClean="0"/>
              <a:t>Τροποποιημένο Εγώ </a:t>
            </a:r>
            <a:r>
              <a:rPr lang="en-US" sz="1800" dirty="0" err="1" smtClean="0"/>
              <a:t>v.s</a:t>
            </a:r>
            <a:r>
              <a:rPr lang="en-US" sz="1800" dirty="0" smtClean="0"/>
              <a:t>. </a:t>
            </a:r>
            <a:r>
              <a:rPr lang="el-GR" sz="1800" dirty="0" smtClean="0"/>
              <a:t>Κριτική Δραστηριότητα Εγώ (το μετέπειτα Υπερεγώ)</a:t>
            </a:r>
          </a:p>
          <a:p>
            <a:endParaRPr lang="el-GR" dirty="0" smtClean="0"/>
          </a:p>
          <a:p>
            <a:endParaRPr lang="el-GR" dirty="0"/>
          </a:p>
        </p:txBody>
      </p:sp>
      <p:pic>
        <p:nvPicPr>
          <p:cNvPr id="8" name="7 - Θέση περιεχομένου" descr="αρχείο λήψης (1)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4932040" y="1700808"/>
            <a:ext cx="3744416" cy="4104456"/>
          </a:xfrm>
        </p:spPr>
      </p:pic>
      <p:sp>
        <p:nvSpPr>
          <p:cNvPr id="21506" name="AutoShape 2" descr="Image result for ÏÎºÎ¹Î¬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l-GR"/>
          </a:p>
        </p:txBody>
      </p:sp>
      <p:sp>
        <p:nvSpPr>
          <p:cNvPr id="21508" name="AutoShape 4" descr="Image result for ÏÎºÎ¹Î¬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l-GR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ταυτοποίηση</a:t>
            </a:r>
            <a:endParaRPr lang="el-GR" dirty="0"/>
          </a:p>
        </p:txBody>
      </p:sp>
      <p:sp>
        <p:nvSpPr>
          <p:cNvPr id="5" name="4 - Θέση κειμένου"/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3 - Θέση κειμένου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None/>
            </a:pPr>
            <a:endParaRPr lang="el-GR" dirty="0" smtClean="0"/>
          </a:p>
          <a:p>
            <a:pPr>
              <a:buNone/>
            </a:pPr>
            <a:endParaRPr lang="el-GR" dirty="0" smtClean="0"/>
          </a:p>
          <a:p>
            <a:pPr algn="ctr">
              <a:buNone/>
            </a:pPr>
            <a:r>
              <a:rPr lang="el-GR" dirty="0" smtClean="0"/>
              <a:t>Η ψυχολογική διαδικασία κατά την οποία το υποκείμενο αφομοιώνει μια πλευρά, στάση, χαρακτηριστικά ενός άλλου αντικειμένου (προσώπου) και μεταβάλλεται μερικά ή ολότελα σύμφωνα με αυτό το πρότυπο</a:t>
            </a:r>
            <a:endParaRPr lang="el-GR" dirty="0"/>
          </a:p>
        </p:txBody>
      </p:sp>
      <p:pic>
        <p:nvPicPr>
          <p:cNvPr id="20481" name="Picture 1" descr="C:\Users\Αντώνης\Desktop\Νέος φάκελος\αρχείο λήψης (2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1988840"/>
            <a:ext cx="2376264" cy="417646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προϋποθέσεις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l-GR" b="1" dirty="0" smtClean="0"/>
              <a:t>Ισχυρή καθήλωση </a:t>
            </a:r>
            <a:r>
              <a:rPr lang="el-GR" dirty="0" smtClean="0"/>
              <a:t>σε ένα αντικ. αγάπης</a:t>
            </a:r>
          </a:p>
          <a:p>
            <a:r>
              <a:rPr lang="el-GR" dirty="0" smtClean="0"/>
              <a:t>Ταυτόχρονα και αντιφατικά, η αντίσταση της αντικειμενοτρόπου αγάπης, να είναι αδύναμη (δεν έχει τη δυναμική να επενδύει σε συνέχεια) = η επιλογή του Α έχει γίνει σε </a:t>
            </a:r>
            <a:r>
              <a:rPr lang="el-GR" b="1" dirty="0" smtClean="0"/>
              <a:t>ναρκισσιστική βάση  </a:t>
            </a:r>
            <a:r>
              <a:rPr lang="el-GR" dirty="0" smtClean="0"/>
              <a:t>(Ο. </a:t>
            </a:r>
            <a:r>
              <a:rPr lang="en-US" dirty="0" smtClean="0"/>
              <a:t>Rank)</a:t>
            </a:r>
            <a:r>
              <a:rPr lang="el-GR" dirty="0" smtClean="0"/>
              <a:t> : σε περίπτωση κακής εξέλιξης, παλινδρόμηση στο ναρκισσισμό</a:t>
            </a:r>
          </a:p>
          <a:p>
            <a:r>
              <a:rPr lang="el-GR" dirty="0" smtClean="0"/>
              <a:t>Η ναρκισσιστική ταυτοποίηση με το Α γίνεται </a:t>
            </a:r>
            <a:r>
              <a:rPr lang="el-GR" b="1" dirty="0" smtClean="0"/>
              <a:t>υποκατάστατο της ερωτικής επένδυσης</a:t>
            </a:r>
            <a:r>
              <a:rPr lang="el-GR" dirty="0" smtClean="0"/>
              <a:t>, η σχέση αγάπης δεν εγκαταλείπεται, παρά τη σύγκρουση (βλ. μηχανισμός στις ναρκισσιστικές παθήσεις)</a:t>
            </a:r>
          </a:p>
          <a:p>
            <a:r>
              <a:rPr lang="el-GR" b="1" dirty="0" smtClean="0"/>
              <a:t>Αμφιθυμική σύγκρουση </a:t>
            </a:r>
            <a:r>
              <a:rPr lang="el-GR" dirty="0" smtClean="0"/>
              <a:t>(θα εξηγηθεί αργότερα βλ. Δ17)</a:t>
            </a:r>
            <a:endParaRPr lang="el-GR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Από την επιλογή Α στον πρωτογενή ναρκισσισμό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err="1" smtClean="0"/>
              <a:t>Landauer</a:t>
            </a:r>
            <a:r>
              <a:rPr lang="en-US" dirty="0" smtClean="0"/>
              <a:t>, </a:t>
            </a:r>
            <a:r>
              <a:rPr lang="el-GR" dirty="0" smtClean="0"/>
              <a:t>παλινδρόμηση</a:t>
            </a:r>
          </a:p>
          <a:p>
            <a:endParaRPr lang="el-GR" dirty="0" smtClean="0"/>
          </a:p>
          <a:p>
            <a:r>
              <a:rPr lang="el-GR" dirty="0" smtClean="0"/>
              <a:t>Ταυτοποίηση: προκαταρκτικό στάδιο στην επιλογή Α </a:t>
            </a:r>
          </a:p>
          <a:p>
            <a:r>
              <a:rPr lang="el-GR" dirty="0" smtClean="0"/>
              <a:t>Ενσωμάτωση Α (στοματικό στάδιο, καταβρόχθιση)</a:t>
            </a:r>
          </a:p>
          <a:p>
            <a:r>
              <a:rPr lang="en-US" dirty="0" smtClean="0"/>
              <a:t>Abraham</a:t>
            </a:r>
            <a:r>
              <a:rPr lang="el-GR" dirty="0" smtClean="0"/>
              <a:t>: βλ. άρνηση λήψης τροφής στις βαριές μορφές μελαγχολίας</a:t>
            </a:r>
          </a:p>
          <a:p>
            <a:r>
              <a:rPr lang="el-GR" dirty="0" smtClean="0"/>
              <a:t>Με γενίκευση: γνώρισμα της μελαγχολίας, η παλινδρόμηση από την α/επένδυση στη στοματική φάση (περίοδος ναρκισσισμού)</a:t>
            </a:r>
            <a:endParaRPr lang="en-US" dirty="0" smtClean="0"/>
          </a:p>
          <a:p>
            <a:endParaRPr lang="en-US" dirty="0" smtClean="0"/>
          </a:p>
          <a:p>
            <a:endParaRPr lang="el-GR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Νευρώσεις και ταυτοποιήσεις με το Α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l-GR" dirty="0" smtClean="0"/>
              <a:t>Γνώριμος μηχανισμός σχηματισμού συμπτωμάτων (βλ. υστερία)</a:t>
            </a:r>
          </a:p>
          <a:p>
            <a:endParaRPr lang="el-GR" dirty="0" smtClean="0"/>
          </a:p>
          <a:p>
            <a:pPr algn="ctr">
              <a:buNone/>
            </a:pPr>
            <a:r>
              <a:rPr lang="el-GR" dirty="0" smtClean="0"/>
              <a:t> Διαφορά: </a:t>
            </a:r>
          </a:p>
          <a:p>
            <a:r>
              <a:rPr lang="el-GR" dirty="0" smtClean="0"/>
              <a:t>Ναρκισσιστική ταυτοποίηση: το Α εγκαταλείπεται</a:t>
            </a:r>
          </a:p>
          <a:p>
            <a:r>
              <a:rPr lang="el-GR" dirty="0" smtClean="0"/>
              <a:t>Υστερική ταυτοποίηση: η επένδυση διατηρείται</a:t>
            </a:r>
          </a:p>
          <a:p>
            <a:endParaRPr lang="el-GR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Αντώνης\Desktop\Νέος φάκελος\Freud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7" y="332656"/>
            <a:ext cx="8496944" cy="583264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Μελαγχολία…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l-GR" dirty="0" smtClean="0"/>
              <a:t>Πένθος + </a:t>
            </a:r>
            <a:r>
              <a:rPr lang="el-GR" b="1" dirty="0" smtClean="0"/>
              <a:t>Παλινδρόμηση λόγω ναρκισσιστικής επιλογής Α</a:t>
            </a:r>
          </a:p>
          <a:p>
            <a:r>
              <a:rPr lang="el-GR" b="1" dirty="0" smtClean="0"/>
              <a:t>Η απώλεια αποκαλύπτει την αμφιθυμία </a:t>
            </a:r>
            <a:r>
              <a:rPr lang="el-GR" dirty="0" smtClean="0"/>
              <a:t>που διέπει τις σχέσεις αγάπης (αμφιθυμική σύγκρουση)</a:t>
            </a:r>
          </a:p>
          <a:p>
            <a:r>
              <a:rPr lang="el-GR" dirty="0" smtClean="0"/>
              <a:t>Αντίστροφα, η αμφιθυμική σύγκρουση </a:t>
            </a:r>
            <a:r>
              <a:rPr lang="el-GR" b="1" dirty="0" smtClean="0"/>
              <a:t>μετατρέπει το πένθος σε παθολογικό</a:t>
            </a:r>
            <a:r>
              <a:rPr lang="el-GR" dirty="0" smtClean="0"/>
              <a:t> (βλ. ψυχαναγκαστικό πένθος, όπου το Υ αισθάνεται υπεύθυνο για την απώλεια του Α) </a:t>
            </a:r>
          </a:p>
          <a:p>
            <a:r>
              <a:rPr lang="el-GR" b="1" dirty="0" err="1" smtClean="0"/>
              <a:t>Εκλυτικές</a:t>
            </a:r>
            <a:r>
              <a:rPr lang="el-GR" b="1" dirty="0" smtClean="0"/>
              <a:t> αιτίες</a:t>
            </a:r>
            <a:r>
              <a:rPr lang="el-GR" dirty="0" smtClean="0"/>
              <a:t>: περιλαμβάνουν εκτός από το θάνατο και περιπτώσεις όπου υπάρχει </a:t>
            </a:r>
            <a:r>
              <a:rPr lang="el-GR" i="1" dirty="0" smtClean="0"/>
              <a:t>προσβολή, εγκατάλειψη, απογοήτευση, καταστάσεις αγάπης – μίσους.</a:t>
            </a:r>
          </a:p>
          <a:p>
            <a:r>
              <a:rPr lang="el-GR" dirty="0" smtClean="0"/>
              <a:t>Το μίσος στρέφεται ενάντια στο </a:t>
            </a:r>
            <a:r>
              <a:rPr lang="el-GR" dirty="0" err="1" smtClean="0"/>
              <a:t>υποκατάστο</a:t>
            </a:r>
            <a:r>
              <a:rPr lang="el-GR" dirty="0" smtClean="0"/>
              <a:t> Α, προσβάλλει το Α και προκαλείται </a:t>
            </a:r>
            <a:r>
              <a:rPr lang="el-GR" b="1" dirty="0" smtClean="0"/>
              <a:t>σαδιστική ικανοποίηση εν μέσω οδύνης</a:t>
            </a:r>
            <a:r>
              <a:rPr lang="el-GR" dirty="0" smtClean="0"/>
              <a:t>! (βλ. αντιστοιχία με ψυχαναγκαστικές  νευρώσεις – ροπές σαδιστικές, μίσους που στρέφονται  ενάντια στο ίδιο το Υ)</a:t>
            </a:r>
          </a:p>
          <a:p>
            <a:r>
              <a:rPr lang="el-GR" b="1" dirty="0" smtClean="0"/>
              <a:t>Εκδίκηση μέσω αυτοτιμωρίας</a:t>
            </a:r>
            <a:r>
              <a:rPr lang="el-GR" dirty="0" smtClean="0"/>
              <a:t>, βασανισμός των άλλων μέσω της ασθένειας, αλλά και </a:t>
            </a:r>
            <a:r>
              <a:rPr lang="el-GR" b="1" dirty="0" smtClean="0"/>
              <a:t>απόκρυψη της  επιθετικότητας</a:t>
            </a:r>
            <a:r>
              <a:rPr lang="el-GR" dirty="0" smtClean="0"/>
              <a:t>, λόγω του έμμεσου τρόπου.</a:t>
            </a:r>
          </a:p>
          <a:p>
            <a:r>
              <a:rPr lang="el-GR" dirty="0" smtClean="0"/>
              <a:t>Το πρόσωπο που αφορά τον ασθενή, βρίσκεται στο περιβάλλον του. </a:t>
            </a:r>
            <a:endParaRPr lang="el-GR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Στάδια και μελαγχολία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l-GR" dirty="0" smtClean="0"/>
              <a:t>Διττό το πεπρωμένο της ερωτικής επένδυσης στη Μ.</a:t>
            </a:r>
          </a:p>
          <a:p>
            <a:r>
              <a:rPr lang="el-GR" dirty="0" smtClean="0"/>
              <a:t>Ένα τμήμα ταυτοποιείται μέσω παλινδρόμησης (</a:t>
            </a:r>
            <a:r>
              <a:rPr lang="el-GR" b="1" dirty="0" smtClean="0"/>
              <a:t>στοματικό</a:t>
            </a:r>
            <a:r>
              <a:rPr lang="el-GR" dirty="0" smtClean="0"/>
              <a:t>)</a:t>
            </a:r>
          </a:p>
          <a:p>
            <a:r>
              <a:rPr lang="el-GR" dirty="0" smtClean="0"/>
              <a:t>Ένα άλλο έχει επανέλθει μέσω της αμφιθυμικής σύγκρουσης (</a:t>
            </a:r>
            <a:r>
              <a:rPr lang="el-GR" b="1" dirty="0" smtClean="0"/>
              <a:t>σαδιστικό στάδιο</a:t>
            </a:r>
            <a:r>
              <a:rPr lang="el-GR" dirty="0" smtClean="0"/>
              <a:t>) – πιο κοντά στη σύγκρουση.</a:t>
            </a:r>
          </a:p>
          <a:p>
            <a:r>
              <a:rPr lang="el-GR" b="1" dirty="0" smtClean="0"/>
              <a:t>Αυτοκτονία:</a:t>
            </a:r>
            <a:r>
              <a:rPr lang="el-GR" dirty="0" smtClean="0"/>
              <a:t> εξηγείται με το σαδισμό που προαναφέρθηκε. Εδώ, </a:t>
            </a:r>
            <a:r>
              <a:rPr lang="el-GR" b="1" dirty="0" smtClean="0"/>
              <a:t>το Εγώ </a:t>
            </a:r>
            <a:r>
              <a:rPr lang="el-GR" dirty="0" smtClean="0"/>
              <a:t>αντιμετωπίζει τον εαυτό του ως Αντικείμενο και </a:t>
            </a:r>
            <a:r>
              <a:rPr lang="el-GR" b="1" dirty="0" smtClean="0"/>
              <a:t>στρέφει εντός την επιθετικότητα</a:t>
            </a:r>
          </a:p>
          <a:p>
            <a:pPr>
              <a:buNone/>
            </a:pPr>
            <a:endParaRPr lang="el-GR" dirty="0" smtClean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- Τίτλος"/>
          <p:cNvSpPr>
            <a:spLocks noGrp="1"/>
          </p:cNvSpPr>
          <p:nvPr>
            <p:ph type="title"/>
          </p:nvPr>
        </p:nvSpPr>
        <p:spPr>
          <a:xfrm>
            <a:off x="0" y="260648"/>
            <a:ext cx="8836152" cy="792088"/>
          </a:xfrm>
        </p:spPr>
        <p:txBody>
          <a:bodyPr>
            <a:normAutofit/>
          </a:bodyPr>
          <a:lstStyle/>
          <a:p>
            <a:pPr algn="r"/>
            <a:r>
              <a:rPr lang="el-GR" sz="2800" dirty="0" smtClean="0"/>
              <a:t>σ</a:t>
            </a:r>
            <a:r>
              <a:rPr lang="el-GR" sz="2800" dirty="0" smtClean="0"/>
              <a:t>την ακραία ερωτική κατάσταση και την αυτοκτονία</a:t>
            </a:r>
            <a:endParaRPr lang="el-GR" sz="2800" dirty="0"/>
          </a:p>
        </p:txBody>
      </p:sp>
      <p:sp>
        <p:nvSpPr>
          <p:cNvPr id="8" name="7 - Θέση περιεχομένου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ctr">
              <a:buNone/>
            </a:pPr>
            <a:r>
              <a:rPr lang="el-GR" dirty="0" smtClean="0"/>
              <a:t>Το Εγώ συντρίβεται από το Αντικείμενο</a:t>
            </a:r>
          </a:p>
          <a:p>
            <a:endParaRPr lang="el-GR" dirty="0"/>
          </a:p>
        </p:txBody>
      </p:sp>
      <p:pic>
        <p:nvPicPr>
          <p:cNvPr id="14337" name="Picture 1" descr="C:\Users\Αντώνης\Desktop\Νέος φάκελος\Systimiki-Therapeia-Penthos-kai-apoleia-2.jpg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1137997" y="2132856"/>
            <a:ext cx="7394443" cy="424847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sz="quarter" idx="2"/>
          </p:nvPr>
        </p:nvSpPr>
        <p:spPr>
          <a:xfrm>
            <a:off x="301752" y="1412776"/>
            <a:ext cx="4041648" cy="4877011"/>
          </a:xfrm>
        </p:spPr>
        <p:txBody>
          <a:bodyPr>
            <a:normAutofit fontScale="85000" lnSpcReduction="20000"/>
          </a:bodyPr>
          <a:lstStyle/>
          <a:p>
            <a:r>
              <a:rPr lang="el-GR" dirty="0" smtClean="0"/>
              <a:t>Τάση της  ασθένειας να μεταπίπτει από μία κατάσταση όπου τα συμπτώματα αντιστρέφονται (μανιακή φάση)</a:t>
            </a:r>
          </a:p>
          <a:p>
            <a:endParaRPr lang="el-GR" dirty="0" smtClean="0"/>
          </a:p>
          <a:p>
            <a:r>
              <a:rPr lang="el-GR" dirty="0" smtClean="0"/>
              <a:t>Διαφορετικές εκδοχές της μελαγχολίας. Από τη μη εμφάνιση μανίας εώς την «κυκλική παραφροσύνη»</a:t>
            </a:r>
          </a:p>
          <a:p>
            <a:endParaRPr lang="el-GR" dirty="0" smtClean="0"/>
          </a:p>
          <a:p>
            <a:r>
              <a:rPr lang="el-GR" dirty="0" smtClean="0"/>
              <a:t>Η επέκταση της ψυχαναλυτικής εξήγησης της μελαγχολίας, περιλαμβάνει τη μανία</a:t>
            </a:r>
            <a:endParaRPr lang="el-GR" dirty="0"/>
          </a:p>
        </p:txBody>
      </p:sp>
      <p:pic>
        <p:nvPicPr>
          <p:cNvPr id="7" name="6 - Θέση περιεχομένου" descr="images (10).jpg"/>
          <p:cNvPicPr>
            <a:picLocks noGrp="1" noChangeAspect="1"/>
          </p:cNvPicPr>
          <p:nvPr>
            <p:ph sz="quarter" idx="4"/>
          </p:nvPr>
        </p:nvPicPr>
        <p:blipFill>
          <a:blip r:embed="rId2" cstate="print"/>
          <a:stretch>
            <a:fillRect/>
          </a:stretch>
        </p:blipFill>
        <p:spPr>
          <a:xfrm>
            <a:off x="4788024" y="2276872"/>
            <a:ext cx="4162000" cy="4032448"/>
          </a:xfrm>
        </p:spPr>
      </p:pic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ιδιαιτερότητα</a:t>
            </a:r>
            <a:endParaRPr lang="el-GR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Πόθεν;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926288"/>
          </a:xfrm>
        </p:spPr>
        <p:txBody>
          <a:bodyPr>
            <a:normAutofit fontScale="92500"/>
          </a:bodyPr>
          <a:lstStyle/>
          <a:p>
            <a:pPr>
              <a:buNone/>
            </a:pPr>
            <a:r>
              <a:rPr lang="el-GR" dirty="0" smtClean="0"/>
              <a:t>Α) ψυχαναλυτική εντύπωση: η μανία δεν έχει διαφορετικό περιεχόμενο από τη </a:t>
            </a:r>
            <a:r>
              <a:rPr lang="el-GR" dirty="0" err="1" smtClean="0"/>
              <a:t>μελαγχολία∙</a:t>
            </a:r>
            <a:r>
              <a:rPr lang="el-GR" dirty="0" smtClean="0"/>
              <a:t> </a:t>
            </a:r>
          </a:p>
          <a:p>
            <a:pPr>
              <a:buNone/>
            </a:pPr>
            <a:r>
              <a:rPr lang="el-GR" dirty="0" smtClean="0"/>
              <a:t>Στη Μ το Εγώ υποκύπτει στο σύμπλεγμα</a:t>
            </a:r>
          </a:p>
          <a:p>
            <a:pPr>
              <a:buNone/>
            </a:pPr>
            <a:r>
              <a:rPr lang="el-GR" dirty="0" smtClean="0"/>
              <a:t>Στη </a:t>
            </a:r>
            <a:r>
              <a:rPr lang="el-GR" dirty="0" err="1" smtClean="0"/>
              <a:t>Μν</a:t>
            </a:r>
            <a:r>
              <a:rPr lang="el-GR" dirty="0" smtClean="0"/>
              <a:t> το Εγώ έχει κυριαρχήσει ή το έχει απομακρύνει </a:t>
            </a:r>
          </a:p>
          <a:p>
            <a:pPr>
              <a:buNone/>
            </a:pPr>
            <a:endParaRPr lang="el-GR" dirty="0" smtClean="0"/>
          </a:p>
          <a:p>
            <a:pPr>
              <a:buNone/>
            </a:pPr>
            <a:r>
              <a:rPr lang="el-GR" dirty="0" smtClean="0"/>
              <a:t>Β) Εμπειρία: πίσω από κάθε εκδήλωση </a:t>
            </a:r>
            <a:r>
              <a:rPr lang="el-GR" dirty="0" err="1" smtClean="0"/>
              <a:t>μν</a:t>
            </a:r>
            <a:r>
              <a:rPr lang="el-GR" dirty="0" smtClean="0"/>
              <a:t>, αποδεσμεύεται ενέργεια (απωθητική δαπάνη ενέργειας),  η οποία εκφορτίζεται. Το Εγώ θριαμβεύει: έντονη ροπή για δράση, υπερθυμία </a:t>
            </a:r>
            <a:r>
              <a:rPr lang="en-US" dirty="0" err="1" smtClean="0"/>
              <a:t>v.s</a:t>
            </a:r>
            <a:r>
              <a:rPr lang="en-US" dirty="0" smtClean="0"/>
              <a:t>. </a:t>
            </a:r>
            <a:r>
              <a:rPr lang="el-GR" dirty="0" smtClean="0"/>
              <a:t>Κατάθλιψης, μελαγχολίας</a:t>
            </a:r>
          </a:p>
          <a:p>
            <a:pPr>
              <a:buNone/>
            </a:pPr>
            <a:endParaRPr lang="el-GR" dirty="0" smtClean="0"/>
          </a:p>
          <a:p>
            <a:pPr>
              <a:buNone/>
            </a:pPr>
            <a:r>
              <a:rPr lang="el-GR" dirty="0" smtClean="0"/>
              <a:t>Ωστόσο, χωρίς να γνωρίζει από τι αποδεσμεύεται. </a:t>
            </a:r>
            <a:endParaRPr lang="el-GR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Συμπέρασμα: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l-GR" dirty="0" smtClean="0"/>
              <a:t>Στη μανία το Εγώ μάλλον έχει ξεπεράσει την απώλεια (ή το πένθος ή καί το ίδιο το αντικείμενο)</a:t>
            </a:r>
          </a:p>
          <a:p>
            <a:r>
              <a:rPr lang="el-GR" dirty="0" smtClean="0"/>
              <a:t>Το ενεργειακό φορτίο (το οποίο ήταν δεσμευμένο στη συνθήκη Μ) διαθέσιμο για νέες επενδύσεις </a:t>
            </a:r>
          </a:p>
          <a:p>
            <a:r>
              <a:rPr lang="el-GR" dirty="0" smtClean="0"/>
              <a:t>Άπληστη αναζήτηση νέων αντικειμενοτρόπων επενδύσεων (ένδειξη αποδέσμευσης από το Α)</a:t>
            </a:r>
          </a:p>
          <a:p>
            <a:endParaRPr lang="el-GR" dirty="0" smtClean="0"/>
          </a:p>
          <a:p>
            <a:r>
              <a:rPr lang="el-GR" dirty="0" smtClean="0"/>
              <a:t>ΕΡΩΤΗΜΑ: Γιατί στο πένθος δεν υπάρχει έστω ένας μικρός θρίαμβος του Εγώ; </a:t>
            </a:r>
          </a:p>
          <a:p>
            <a:r>
              <a:rPr lang="el-GR" dirty="0" smtClean="0"/>
              <a:t>Υ: το Εγώ αποδέχεται την ετυμηγορία της πραγματικότητας, ότι «το Α δεν υπάρχει πια» (διακοπή του δεσμού με το Α). Επιπλέον, οικονομικά, έχει δαπανηθεί –ίσως- αρκετή ενέργεια στη διεργασία του πένθους, για «ορμή επενδύσεων».   </a:t>
            </a:r>
            <a:endParaRPr lang="el-GR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«Διεργασία» Μελαγχολίας - ερωτήματα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l-GR" dirty="0" smtClean="0"/>
              <a:t>Τοπογραφία: σε ποια ψυχικά συστήματα συντελείται;</a:t>
            </a:r>
          </a:p>
          <a:p>
            <a:r>
              <a:rPr lang="el-GR" dirty="0" smtClean="0"/>
              <a:t>Ποιο τμήμα από τις ψυχικές διαδικασίες της Μ αναφέρεται στις ασυνείδητες αντικ. επενδύσεις</a:t>
            </a:r>
          </a:p>
          <a:p>
            <a:r>
              <a:rPr lang="el-GR" dirty="0" smtClean="0"/>
              <a:t>Ποιο τμήμα – μέσω της ταυτοποίησης – στο υποκατάστατο εντός του Εγώ; </a:t>
            </a:r>
          </a:p>
          <a:p>
            <a:r>
              <a:rPr lang="el-GR" dirty="0" smtClean="0"/>
              <a:t>Η </a:t>
            </a:r>
            <a:r>
              <a:rPr lang="en-US" dirty="0" smtClean="0"/>
              <a:t>libido </a:t>
            </a:r>
            <a:r>
              <a:rPr lang="el-GR" dirty="0" smtClean="0"/>
              <a:t>εγκαταλείπει την </a:t>
            </a:r>
            <a:r>
              <a:rPr lang="el-GR" dirty="0" err="1" smtClean="0"/>
              <a:t>ασυν</a:t>
            </a:r>
            <a:r>
              <a:rPr lang="el-GR" dirty="0" smtClean="0"/>
              <a:t>. αναπαράσταση του </a:t>
            </a:r>
            <a:r>
              <a:rPr lang="el-GR" dirty="0" smtClean="0"/>
              <a:t>Α.  Η  </a:t>
            </a:r>
            <a:r>
              <a:rPr lang="el-GR" dirty="0" err="1" smtClean="0"/>
              <a:t>αναπαρ</a:t>
            </a:r>
            <a:r>
              <a:rPr lang="el-GR" dirty="0" smtClean="0"/>
              <a:t>. απαρτίζεται από πλήθος εντυπώσεων (ίχνη, ασυνείδητες πηγές). Η απόσυρση γίνεται μαζικά ή σταδιακά; Με ποια σειρά; </a:t>
            </a:r>
          </a:p>
          <a:p>
            <a:r>
              <a:rPr lang="el-GR" dirty="0" smtClean="0"/>
              <a:t>Η απόσυρση σταδιακή τόσο για πένθος όσο και για τη Μ (ομοιότητες στην οικονομία)</a:t>
            </a:r>
          </a:p>
          <a:p>
            <a:r>
              <a:rPr lang="el-GR" dirty="0" smtClean="0"/>
              <a:t>Η έκβαση σε Π/Μ κρίνεται από τη σημαντικότητα του Α  για το Εγώ. </a:t>
            </a:r>
            <a:endParaRPr lang="el-GR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«Διεργασία» Μελαγχολίας 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l-GR" dirty="0" smtClean="0"/>
              <a:t>Περιεχόμενο Μ &gt; περιεχόμενο Πένθους</a:t>
            </a:r>
          </a:p>
          <a:p>
            <a:r>
              <a:rPr lang="el-GR" dirty="0" smtClean="0"/>
              <a:t>Η σχέση με το Α , ενέχει την αμφιθυμική σύγκρουση (</a:t>
            </a:r>
            <a:r>
              <a:rPr lang="el-GR" i="1" dirty="0" smtClean="0"/>
              <a:t>ιδιοσυστασιακή</a:t>
            </a:r>
            <a:r>
              <a:rPr lang="el-GR" dirty="0" smtClean="0"/>
              <a:t>: συνδέεται με  όλες τις σχέσεις αγάπης ή </a:t>
            </a:r>
          </a:p>
          <a:p>
            <a:pPr>
              <a:buNone/>
            </a:pPr>
            <a:r>
              <a:rPr lang="el-GR" dirty="0" smtClean="0"/>
              <a:t>   </a:t>
            </a:r>
            <a:r>
              <a:rPr lang="el-GR" i="1" dirty="0" smtClean="0"/>
              <a:t>παραγόμενη</a:t>
            </a:r>
            <a:r>
              <a:rPr lang="el-GR" dirty="0" smtClean="0"/>
              <a:t> από εμπειρίες: απειλή απώλειας του Α)</a:t>
            </a:r>
          </a:p>
          <a:p>
            <a:pPr>
              <a:buNone/>
            </a:pPr>
            <a:endParaRPr lang="el-GR" dirty="0" smtClean="0"/>
          </a:p>
          <a:p>
            <a:pPr>
              <a:buNone/>
            </a:pPr>
            <a:r>
              <a:rPr lang="el-GR" dirty="0" err="1" smtClean="0"/>
              <a:t>Εκλυτικές</a:t>
            </a:r>
            <a:r>
              <a:rPr lang="el-GR" dirty="0" smtClean="0"/>
              <a:t> αιτίες Μ &gt; </a:t>
            </a:r>
            <a:r>
              <a:rPr lang="el-GR" dirty="0" err="1" smtClean="0"/>
              <a:t>εκλυτικές</a:t>
            </a:r>
            <a:r>
              <a:rPr lang="el-GR" dirty="0" smtClean="0"/>
              <a:t> αιτίες Π (πραγματική απώλεια)</a:t>
            </a:r>
          </a:p>
          <a:p>
            <a:pPr>
              <a:buNone/>
            </a:pPr>
            <a:endParaRPr lang="el-GR" dirty="0" smtClean="0"/>
          </a:p>
          <a:p>
            <a:pPr>
              <a:buNone/>
            </a:pPr>
            <a:endParaRPr lang="el-GR" dirty="0" smtClean="0"/>
          </a:p>
          <a:p>
            <a:pPr>
              <a:buNone/>
            </a:pPr>
            <a:endParaRPr lang="el-GR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Αμφιθυμία στη Μελαγχολία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l-GR" dirty="0" smtClean="0"/>
              <a:t>Μίσος: για αποδέσμευση της </a:t>
            </a:r>
            <a:r>
              <a:rPr lang="en-US" dirty="0" smtClean="0"/>
              <a:t>libido</a:t>
            </a:r>
          </a:p>
          <a:p>
            <a:r>
              <a:rPr lang="en-GB" dirty="0" smtClean="0"/>
              <a:t>A</a:t>
            </a:r>
            <a:r>
              <a:rPr lang="el-GR" dirty="0" err="1" smtClean="0"/>
              <a:t>γάπη</a:t>
            </a:r>
            <a:r>
              <a:rPr lang="el-GR" dirty="0" smtClean="0"/>
              <a:t>: για διατήρηση της </a:t>
            </a:r>
            <a:r>
              <a:rPr lang="en-US" dirty="0" smtClean="0"/>
              <a:t>libido</a:t>
            </a:r>
            <a:r>
              <a:rPr lang="el-GR" dirty="0" smtClean="0"/>
              <a:t> σε θέση ενάντια στην επιθετικότητα</a:t>
            </a:r>
          </a:p>
        </p:txBody>
      </p:sp>
      <p:pic>
        <p:nvPicPr>
          <p:cNvPr id="8194" name="Picture 2" descr="Image result for Î±Î³Î¬ÏÎ· ÎºÎ±Î¹ Î¼Î¯ÏÎ¿Ï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19672" y="2915892"/>
            <a:ext cx="5328592" cy="332099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τοπογραφία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l-GR" dirty="0" smtClean="0"/>
              <a:t>Σύγκρουση-εις: στο </a:t>
            </a:r>
            <a:r>
              <a:rPr lang="el-GR" dirty="0" err="1" smtClean="0"/>
              <a:t>Ασν</a:t>
            </a:r>
            <a:r>
              <a:rPr lang="el-GR" dirty="0" smtClean="0"/>
              <a:t>. (μνημονικά ίχνη ≠ λεκτικές επενδύσεις)</a:t>
            </a:r>
          </a:p>
          <a:p>
            <a:r>
              <a:rPr lang="el-GR" dirty="0" smtClean="0"/>
              <a:t>Στο πένθος: κινήσεις στο </a:t>
            </a:r>
            <a:r>
              <a:rPr lang="el-GR" dirty="0" err="1" smtClean="0"/>
              <a:t>Ασν</a:t>
            </a:r>
            <a:r>
              <a:rPr lang="el-GR" dirty="0" smtClean="0"/>
              <a:t> , αλλά και κατεύθυνση προς το Συν. </a:t>
            </a:r>
          </a:p>
          <a:p>
            <a:r>
              <a:rPr lang="el-GR" dirty="0" smtClean="0"/>
              <a:t>Η ιδιοσυστασιακή αμφιθυμία ανήκει στο απωθημένο</a:t>
            </a:r>
          </a:p>
          <a:p>
            <a:r>
              <a:rPr lang="el-GR" dirty="0" smtClean="0"/>
              <a:t>Οι εμπειρίες επίσης, εγείρουν ενδεχομένως απωθημένο υλικό</a:t>
            </a:r>
          </a:p>
          <a:p>
            <a:r>
              <a:rPr lang="el-GR" dirty="0" smtClean="0"/>
              <a:t>Η παλινδρόμηση της </a:t>
            </a:r>
            <a:r>
              <a:rPr lang="en-US" dirty="0" smtClean="0"/>
              <a:t>libido</a:t>
            </a:r>
            <a:r>
              <a:rPr lang="en-GB" dirty="0" smtClean="0"/>
              <a:t>, </a:t>
            </a:r>
            <a:r>
              <a:rPr lang="el-GR" dirty="0" smtClean="0"/>
              <a:t>στο Συν. εκφράζεται ως σύγκρουση ανάμεσα στο Εγώ και τον Κριτικό παράγοντα (επικρίσεις: το μετέπειτα Υπερεγώ)</a:t>
            </a:r>
          </a:p>
          <a:p>
            <a:endParaRPr lang="el-G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4 - Θέση περιεχομένου" descr="images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3059832" y="548681"/>
            <a:ext cx="5904656" cy="5688631"/>
          </a:xfrm>
        </p:spPr>
      </p:pic>
      <p:sp>
        <p:nvSpPr>
          <p:cNvPr id="4" name="3 - Θέση κειμένου"/>
          <p:cNvSpPr>
            <a:spLocks noGrp="1"/>
          </p:cNvSpPr>
          <p:nvPr>
            <p:ph type="body" idx="2"/>
          </p:nvPr>
        </p:nvSpPr>
        <p:spPr/>
        <p:txBody>
          <a:bodyPr>
            <a:normAutofit/>
          </a:bodyPr>
          <a:lstStyle/>
          <a:p>
            <a:r>
              <a:rPr lang="el-GR" sz="2800" dirty="0" smtClean="0"/>
              <a:t> Ο Μαρίνος ήρθε;! Θα πούμε για το πένθος και τη μελαγχολία, αυτά πότε θα τα μάθετε;…</a:t>
            </a:r>
            <a:endParaRPr lang="el-GR" sz="2800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Περάτωση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l-GR" dirty="0" smtClean="0"/>
              <a:t>Πένθος: εξαναγκάζει το Εγώ να απαρνηθεί το Α (κηρύττει το Α νεκρό)</a:t>
            </a:r>
          </a:p>
          <a:p>
            <a:endParaRPr lang="el-GR" dirty="0" smtClean="0"/>
          </a:p>
          <a:p>
            <a:r>
              <a:rPr lang="el-GR" dirty="0" smtClean="0"/>
              <a:t>Μελαγχολία: η </a:t>
            </a:r>
            <a:r>
              <a:rPr lang="el-GR" dirty="0" err="1" smtClean="0"/>
              <a:t>αμφιθ</a:t>
            </a:r>
            <a:r>
              <a:rPr lang="el-GR" dirty="0" smtClean="0"/>
              <a:t>. σύγκρουση χαλαρώνει την  καθήλωση της </a:t>
            </a:r>
            <a:r>
              <a:rPr lang="en-US" dirty="0" smtClean="0"/>
              <a:t> libido </a:t>
            </a:r>
            <a:r>
              <a:rPr lang="el-GR" dirty="0" smtClean="0"/>
              <a:t>στο Α (υποτίμηση, διασυρμός, εκμηδενισμός – φόνος του Α)</a:t>
            </a:r>
          </a:p>
          <a:p>
            <a:r>
              <a:rPr lang="el-GR" dirty="0" smtClean="0"/>
              <a:t>Περάτωση: είτε με εξάντληση της οργής είτε λόγω του ότι το Α γίνεται ανάξιο και εγκαταλείπεται. </a:t>
            </a:r>
          </a:p>
          <a:p>
            <a:r>
              <a:rPr lang="el-GR" dirty="0" smtClean="0"/>
              <a:t>Το Εγώ νιώθει ικανοποίηση ως ανώτερο ή καλύτερο από το Α</a:t>
            </a:r>
            <a:endParaRPr lang="el-GR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Τελευταία ερωτήματα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926288"/>
          </a:xfrm>
        </p:spPr>
        <p:txBody>
          <a:bodyPr>
            <a:normAutofit fontScale="92500"/>
          </a:bodyPr>
          <a:lstStyle/>
          <a:p>
            <a:r>
              <a:rPr lang="el-GR" dirty="0" smtClean="0"/>
              <a:t>Ποιος ο λόγος εμφάνισης της μανίας;</a:t>
            </a:r>
          </a:p>
          <a:p>
            <a:r>
              <a:rPr lang="el-GR" dirty="0" smtClean="0"/>
              <a:t>3 προϋποθέσεις μελαγχολίας: </a:t>
            </a:r>
            <a:r>
              <a:rPr lang="el-GR" b="1" dirty="0" smtClean="0"/>
              <a:t>Απώλεια</a:t>
            </a:r>
            <a:r>
              <a:rPr lang="el-GR" dirty="0" smtClean="0"/>
              <a:t> – </a:t>
            </a:r>
            <a:r>
              <a:rPr lang="el-GR" b="1" dirty="0" smtClean="0"/>
              <a:t>Αμφιθυμία</a:t>
            </a:r>
            <a:r>
              <a:rPr lang="el-GR" dirty="0" smtClean="0"/>
              <a:t> – </a:t>
            </a:r>
            <a:r>
              <a:rPr lang="el-GR" b="1" dirty="0" smtClean="0"/>
              <a:t>Παλινδρόμηση της </a:t>
            </a:r>
            <a:r>
              <a:rPr lang="en-US" b="1" dirty="0" smtClean="0"/>
              <a:t>libido</a:t>
            </a:r>
            <a:r>
              <a:rPr lang="en-GB" b="1" dirty="0" smtClean="0"/>
              <a:t> </a:t>
            </a:r>
            <a:r>
              <a:rPr lang="el-GR" b="1" dirty="0" smtClean="0"/>
              <a:t>στο Εγώ</a:t>
            </a:r>
            <a:r>
              <a:rPr lang="el-GR" dirty="0" smtClean="0"/>
              <a:t>. Οι δύο πρώτες απαντώνται στο πένθος και στις εμμονές. Η τρίτη ίσως σχετίζεται με το ξεδίπλωμα της </a:t>
            </a:r>
            <a:r>
              <a:rPr lang="en-US" dirty="0" smtClean="0"/>
              <a:t>libido </a:t>
            </a:r>
            <a:r>
              <a:rPr lang="el-GR" dirty="0" smtClean="0"/>
              <a:t>κατά το πέρας της διεργασίας του πένθους και συνδέεται με τη μανία</a:t>
            </a:r>
          </a:p>
          <a:p>
            <a:r>
              <a:rPr lang="el-GR" dirty="0" smtClean="0"/>
              <a:t>Η σύγκρουση στο Εγώ, ανοιχτή πληγή που απαιτεί ισχυρή αντεπένδυση. </a:t>
            </a:r>
          </a:p>
          <a:p>
            <a:pPr>
              <a:buNone/>
            </a:pPr>
            <a:endParaRPr lang="el-GR" dirty="0" smtClean="0"/>
          </a:p>
          <a:p>
            <a:r>
              <a:rPr lang="el-GR" dirty="0" smtClean="0"/>
              <a:t>Η μελέτη του προβλήματος της  μανίας συνεχίζεται στο Ομαδική Ψυχολογία και Ανάλυση του Εγώ (1921)</a:t>
            </a:r>
          </a:p>
          <a:p>
            <a:pPr>
              <a:buNone/>
            </a:pPr>
            <a:endParaRPr lang="el-GR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4" name="3 - Θέση περιεχομένου" descr="images (1)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1763688" y="1772816"/>
            <a:ext cx="6192688" cy="4397705"/>
          </a:xfrm>
          <a:effectLst>
            <a:innerShdw blurRad="63500" dist="50800" dir="13500000">
              <a:prstClr val="black">
                <a:alpha val="50000"/>
              </a:prstClr>
            </a:innerShdw>
          </a:effectLst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4" name="3 - Θέση περιεχομένου" descr="images (6)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827585" y="1706078"/>
            <a:ext cx="7488832" cy="4459226"/>
          </a:xfr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Πρώτον!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el-GR" dirty="0" smtClean="0"/>
          </a:p>
          <a:p>
            <a:endParaRPr lang="el-GR" dirty="0" smtClean="0"/>
          </a:p>
          <a:p>
            <a:r>
              <a:rPr lang="el-GR" dirty="0" smtClean="0"/>
              <a:t>Υπάρχουν περιορισμοί  (δεν υπάρχει ενιαία κλινική οντότητα)</a:t>
            </a:r>
          </a:p>
          <a:p>
            <a:endParaRPr lang="el-GR" dirty="0" smtClean="0"/>
          </a:p>
          <a:p>
            <a:endParaRPr lang="el-GR" dirty="0" smtClean="0"/>
          </a:p>
          <a:p>
            <a:r>
              <a:rPr lang="el-GR" dirty="0" smtClean="0"/>
              <a:t>Πορίσματα όχι καθολικά</a:t>
            </a:r>
          </a:p>
          <a:p>
            <a:endParaRPr lang="el-GR" dirty="0" smtClean="0"/>
          </a:p>
          <a:p>
            <a:endParaRPr lang="el-GR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Ομοιότητες - διαφορές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l-GR" dirty="0" smtClean="0"/>
              <a:t>Πένθος: </a:t>
            </a:r>
            <a:r>
              <a:rPr lang="el-GR" sz="2400" dirty="0" smtClean="0"/>
              <a:t>Αντίδραση στην απώλεια ενός προσώπου, ιδέας (π.χ. πατρίδα, ελευθερία, ιδανικό)</a:t>
            </a:r>
          </a:p>
          <a:p>
            <a:pPr>
              <a:buNone/>
            </a:pPr>
            <a:endParaRPr lang="el-GR" dirty="0" smtClean="0"/>
          </a:p>
          <a:p>
            <a:r>
              <a:rPr lang="el-GR" dirty="0" smtClean="0"/>
              <a:t>Μελαγχολία </a:t>
            </a:r>
          </a:p>
          <a:p>
            <a:pPr lvl="4"/>
            <a:r>
              <a:rPr lang="el-GR" dirty="0" smtClean="0"/>
              <a:t>Αλγεινή κατάθλιψη</a:t>
            </a:r>
          </a:p>
          <a:p>
            <a:pPr lvl="4"/>
            <a:r>
              <a:rPr lang="el-GR" dirty="0" smtClean="0"/>
              <a:t>Αναστολή ενδιαφέροντος </a:t>
            </a:r>
          </a:p>
          <a:p>
            <a:pPr lvl="4"/>
            <a:r>
              <a:rPr lang="el-GR" dirty="0" smtClean="0"/>
              <a:t>Απώλεια ικανότητας για αγάπη</a:t>
            </a:r>
          </a:p>
          <a:p>
            <a:pPr lvl="4"/>
            <a:r>
              <a:rPr lang="el-GR" dirty="0" smtClean="0">
                <a:solidFill>
                  <a:srgbClr val="FF0000"/>
                </a:solidFill>
              </a:rPr>
              <a:t>Μείωση συναισθήματος αυτοεκτίμησης </a:t>
            </a:r>
            <a:r>
              <a:rPr lang="el-GR" dirty="0" smtClean="0"/>
              <a:t>(αυτομομφές, διασυρμοί, παραληρητική προσμονή τιμωρίας) ≠ </a:t>
            </a:r>
            <a:r>
              <a:rPr lang="el-GR" dirty="0" smtClean="0">
                <a:solidFill>
                  <a:srgbClr val="7030A0"/>
                </a:solidFill>
              </a:rPr>
              <a:t>Πένθους </a:t>
            </a:r>
            <a:r>
              <a:rPr lang="el-GR" dirty="0" smtClean="0"/>
              <a:t>(η </a:t>
            </a:r>
            <a:r>
              <a:rPr lang="el-GR" i="1" dirty="0" smtClean="0"/>
              <a:t>περιστολή και ο περιορισμός του Εγώ</a:t>
            </a:r>
            <a:r>
              <a:rPr lang="el-GR" dirty="0" smtClean="0"/>
              <a:t>, σχετίζονται με την απώλεια του προσώπου)</a:t>
            </a:r>
          </a:p>
          <a:p>
            <a:pPr lvl="4"/>
            <a:endParaRPr lang="el-GR" dirty="0" smtClean="0">
              <a:solidFill>
                <a:srgbClr val="7030A0"/>
              </a:solidFill>
            </a:endParaRPr>
          </a:p>
          <a:p>
            <a:pPr lvl="4"/>
            <a:endParaRPr lang="el-GR" dirty="0" smtClean="0"/>
          </a:p>
          <a:p>
            <a:pPr lvl="4"/>
            <a:endParaRPr lang="el-GR" dirty="0" smtClean="0">
              <a:solidFill>
                <a:srgbClr val="7030A0"/>
              </a:solidFill>
            </a:endParaRPr>
          </a:p>
          <a:p>
            <a:pPr lvl="4"/>
            <a:endParaRPr lang="el-GR" dirty="0" smtClean="0">
              <a:solidFill>
                <a:srgbClr val="7030A0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251520" y="836712"/>
            <a:ext cx="2966864" cy="990600"/>
          </a:xfrm>
        </p:spPr>
        <p:txBody>
          <a:bodyPr/>
          <a:lstStyle/>
          <a:p>
            <a:r>
              <a:rPr lang="el-GR" sz="3200" dirty="0" smtClean="0"/>
              <a:t>Διεργασία πένθους</a:t>
            </a:r>
            <a:endParaRPr lang="el-GR" sz="3200" dirty="0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534816" cy="4472136"/>
          </a:xfrm>
        </p:spPr>
        <p:txBody>
          <a:bodyPr>
            <a:normAutofit fontScale="62500" lnSpcReduction="20000"/>
          </a:bodyPr>
          <a:lstStyle/>
          <a:p>
            <a:r>
              <a:rPr lang="el-GR" sz="2900" dirty="0" smtClean="0">
                <a:solidFill>
                  <a:schemeClr val="tx1"/>
                </a:solidFill>
              </a:rPr>
              <a:t>Το αγαπημένο Α δεν υπάρχει πια</a:t>
            </a:r>
            <a:r>
              <a:rPr lang="en-US" sz="2900" dirty="0" smtClean="0">
                <a:solidFill>
                  <a:schemeClr val="tx1"/>
                </a:solidFill>
              </a:rPr>
              <a:t> =&gt; </a:t>
            </a:r>
            <a:r>
              <a:rPr lang="el-GR" sz="2900" dirty="0" smtClean="0">
                <a:solidFill>
                  <a:schemeClr val="tx1"/>
                </a:solidFill>
              </a:rPr>
              <a:t>απόσυρση της </a:t>
            </a:r>
            <a:r>
              <a:rPr lang="en-US" sz="2900" dirty="0" smtClean="0">
                <a:solidFill>
                  <a:schemeClr val="tx1"/>
                </a:solidFill>
              </a:rPr>
              <a:t>libido</a:t>
            </a:r>
            <a:r>
              <a:rPr lang="en-GB" sz="2900" dirty="0" smtClean="0">
                <a:solidFill>
                  <a:schemeClr val="tx1"/>
                </a:solidFill>
              </a:rPr>
              <a:t> </a:t>
            </a:r>
            <a:r>
              <a:rPr lang="el-GR" sz="2900" dirty="0" smtClean="0">
                <a:solidFill>
                  <a:schemeClr val="tx1"/>
                </a:solidFill>
              </a:rPr>
              <a:t>από τους δεσμούς με το αντικείμενο. Λόγω άρνησης της απώλειας και ανάγκης διατήρησης του απολεσθέντος Α  μπορεί να προκύψει μέχρι και ψευδαισθητική ψύχωση της επιθυμίας </a:t>
            </a:r>
          </a:p>
          <a:p>
            <a:r>
              <a:rPr lang="el-GR" sz="2900" dirty="0" smtClean="0">
                <a:solidFill>
                  <a:schemeClr val="tx1"/>
                </a:solidFill>
              </a:rPr>
              <a:t>Επικρατεί εν τέλει η πραγματικότητα, ωστόσο χρειάζεται χρόνος κι ενέργεια, διαδικασία οδυνηρή</a:t>
            </a:r>
          </a:p>
          <a:p>
            <a:endParaRPr lang="el-GR" dirty="0"/>
          </a:p>
        </p:txBody>
      </p:sp>
      <p:pic>
        <p:nvPicPr>
          <p:cNvPr id="5" name="4 - Θέση περιεχομένου" descr="darkness-light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3132138" y="1570254"/>
            <a:ext cx="5630862" cy="3641291"/>
          </a:xfr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πένθος</a:t>
            </a:r>
            <a:endParaRPr lang="el-GR" dirty="0"/>
          </a:p>
        </p:txBody>
      </p:sp>
      <p:sp>
        <p:nvSpPr>
          <p:cNvPr id="5" name="4 - Θέση περιεχομένου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l-GR" dirty="0" smtClean="0"/>
              <a:t>Στο τέλος της διεργασίας του πένθους το Εγώ επανακτά την ελευθερία και αποβάλλει τις αναστολές </a:t>
            </a:r>
          </a:p>
          <a:p>
            <a:endParaRPr lang="el-GR" dirty="0"/>
          </a:p>
        </p:txBody>
      </p:sp>
      <p:pic>
        <p:nvPicPr>
          <p:cNvPr id="7" name="6 - Θέση περιεχομένου" descr="images (9)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4943029" y="1700808"/>
            <a:ext cx="3888432" cy="3888432"/>
          </a:xfr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Μελαγχολία</a:t>
            </a:r>
            <a:endParaRPr lang="el-GR" dirty="0"/>
          </a:p>
        </p:txBody>
      </p:sp>
      <p:pic>
        <p:nvPicPr>
          <p:cNvPr id="5" name="4 - Θέση εικόνας" descr="images (2).jpg"/>
          <p:cNvPicPr>
            <a:picLocks noGrp="1" noChangeAspect="1"/>
          </p:cNvPicPr>
          <p:nvPr>
            <p:ph type="pic" idx="1"/>
          </p:nvPr>
        </p:nvPicPr>
        <p:blipFill>
          <a:blip r:embed="rId2" cstate="print"/>
          <a:srcRect t="1453" b="1453"/>
          <a:stretch>
            <a:fillRect/>
          </a:stretch>
        </p:blipFill>
        <p:spPr/>
      </p:pic>
      <p:sp>
        <p:nvSpPr>
          <p:cNvPr id="3" name="2 - Θέση περιεχομένου"/>
          <p:cNvSpPr>
            <a:spLocks noGrp="1"/>
          </p:cNvSpPr>
          <p:nvPr>
            <p:ph type="body" sz="half" idx="2"/>
          </p:nvPr>
        </p:nvSpPr>
        <p:spPr/>
        <p:txBody>
          <a:bodyPr>
            <a:noAutofit/>
          </a:bodyPr>
          <a:lstStyle/>
          <a:p>
            <a:r>
              <a:rPr lang="el-GR" sz="1800" dirty="0" smtClean="0"/>
              <a:t>Το Α δεν είναι πάντα νεκρό, αλλά απωλέσθηκε ως Α αγάπης - Η απώλεια  περισσότερο ιδεατή</a:t>
            </a:r>
          </a:p>
          <a:p>
            <a:r>
              <a:rPr lang="el-GR" sz="1800" dirty="0" smtClean="0"/>
              <a:t>Ενίοτε υποθέτουμε το Α, δεν το διακρίνουμε (ούτε ο ασθενής)</a:t>
            </a:r>
          </a:p>
          <a:p>
            <a:r>
              <a:rPr lang="el-GR" sz="1800" dirty="0" smtClean="0"/>
              <a:t>Άλλοτε, γνωστό το «ποιος» απωλέσθηκε, όχι το «τι»</a:t>
            </a:r>
          </a:p>
          <a:p>
            <a:r>
              <a:rPr lang="el-GR" sz="1800" dirty="0" smtClean="0"/>
              <a:t>Η απώλεια άγνωστη στη Συνείδηση. </a:t>
            </a:r>
            <a:endParaRPr lang="el-GR" sz="18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- Θέση κειμένου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Πένθος</a:t>
            </a:r>
            <a:endParaRPr lang="el-GR" dirty="0"/>
          </a:p>
        </p:txBody>
      </p:sp>
      <p:sp>
        <p:nvSpPr>
          <p:cNvPr id="7" name="6 - Θέση κειμένου"/>
          <p:cNvSpPr>
            <a:spLocks noGrp="1"/>
          </p:cNvSpPr>
          <p:nvPr>
            <p:ph type="body" sz="half" idx="3"/>
          </p:nvPr>
        </p:nvSpPr>
        <p:spPr/>
        <p:txBody>
          <a:bodyPr/>
          <a:lstStyle/>
          <a:p>
            <a:r>
              <a:rPr lang="el-GR" dirty="0" smtClean="0"/>
              <a:t>Μελαγχολία</a:t>
            </a:r>
            <a:endParaRPr lang="el-GR" dirty="0"/>
          </a:p>
        </p:txBody>
      </p:sp>
      <p:sp>
        <p:nvSpPr>
          <p:cNvPr id="6" name="5 - Θέση περιεχομένου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r>
              <a:rPr lang="el-GR" sz="1800" b="1" dirty="0" smtClean="0"/>
              <a:t>Απώλεια </a:t>
            </a:r>
            <a:r>
              <a:rPr lang="el-GR" sz="1800" dirty="0" smtClean="0"/>
              <a:t>γνωστή στο Σ</a:t>
            </a:r>
          </a:p>
          <a:p>
            <a:r>
              <a:rPr lang="el-GR" sz="1800" b="1" dirty="0" smtClean="0"/>
              <a:t>Αναστολή</a:t>
            </a:r>
            <a:r>
              <a:rPr lang="el-GR" sz="1800" dirty="0" smtClean="0"/>
              <a:t>, απουσία ενδιαφέροντος λόγω απορρόφησης του Εγώ από το πένθος</a:t>
            </a:r>
          </a:p>
          <a:p>
            <a:r>
              <a:rPr lang="el-GR" sz="1800" dirty="0" smtClean="0"/>
              <a:t>Φτωχότερος ο κόσμος λόγω απώλειας Α</a:t>
            </a:r>
          </a:p>
          <a:p>
            <a:endParaRPr lang="el-GR" dirty="0"/>
          </a:p>
        </p:txBody>
      </p:sp>
      <p:sp>
        <p:nvSpPr>
          <p:cNvPr id="8" name="7 - Θέση περιεχομένου"/>
          <p:cNvSpPr>
            <a:spLocks noGrp="1"/>
          </p:cNvSpPr>
          <p:nvPr>
            <p:ph sz="quarter" idx="4"/>
          </p:nvPr>
        </p:nvSpPr>
        <p:spPr/>
        <p:txBody>
          <a:bodyPr>
            <a:normAutofit/>
          </a:bodyPr>
          <a:lstStyle/>
          <a:p>
            <a:r>
              <a:rPr lang="el-GR" sz="1800" b="1" dirty="0" smtClean="0"/>
              <a:t>Απώλεια</a:t>
            </a:r>
            <a:r>
              <a:rPr lang="el-GR" sz="1800" dirty="0" smtClean="0"/>
              <a:t> άγνωστη στη συνείδηση</a:t>
            </a:r>
          </a:p>
          <a:p>
            <a:r>
              <a:rPr lang="el-GR" sz="1800" b="1" dirty="0" smtClean="0"/>
              <a:t>Αναστολή</a:t>
            </a:r>
            <a:r>
              <a:rPr lang="el-GR" sz="1800" dirty="0" smtClean="0"/>
              <a:t>: αινιγματική (άγνωστο το τι απορροφά τον άρρωστο)</a:t>
            </a:r>
          </a:p>
          <a:p>
            <a:endParaRPr lang="el-GR" sz="1800" dirty="0" smtClean="0"/>
          </a:p>
          <a:p>
            <a:r>
              <a:rPr lang="el-GR" sz="1800" dirty="0" smtClean="0"/>
              <a:t>Φτωχότερο το Εγώ, λόγω  της απώλειας Α (</a:t>
            </a:r>
            <a:r>
              <a:rPr lang="el-GR" sz="1600" b="1" dirty="0" smtClean="0"/>
              <a:t>μείωση της αξιότητας του Εγώ</a:t>
            </a:r>
            <a:r>
              <a:rPr lang="el-GR" sz="1800" dirty="0" smtClean="0"/>
              <a:t>)</a:t>
            </a:r>
            <a:endParaRPr lang="el-GR" sz="1800" dirty="0"/>
          </a:p>
        </p:txBody>
      </p:sp>
      <p:sp>
        <p:nvSpPr>
          <p:cNvPr id="4" name="3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Διαφορές</a:t>
            </a:r>
            <a:endParaRPr lang="el-GR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Δημοτικός">
  <a:themeElements>
    <a:clrScheme name="Δημοτικός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Δημοτικός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Δημοτικός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Civic</Template>
  <TotalTime>984</TotalTime>
  <Words>1757</Words>
  <Application>Microsoft Office PowerPoint</Application>
  <PresentationFormat>Προβολή στην οθόνη (4:3)</PresentationFormat>
  <Paragraphs>176</Paragraphs>
  <Slides>33</Slides>
  <Notes>0</Notes>
  <HiddenSlides>0</HiddenSlides>
  <MMClips>1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33</vt:i4>
      </vt:variant>
    </vt:vector>
  </HeadingPairs>
  <TitlesOfParts>
    <vt:vector size="34" baseType="lpstr">
      <vt:lpstr>Δημοτικός</vt:lpstr>
      <vt:lpstr> ΠΕΝΘΟΣ ΚΑΙ ΜΕΛΑΓΧΟΛΙΑ</vt:lpstr>
      <vt:lpstr>Διαφάνεια 2</vt:lpstr>
      <vt:lpstr>Διαφάνεια 3</vt:lpstr>
      <vt:lpstr>Πρώτον!</vt:lpstr>
      <vt:lpstr>Ομοιότητες - διαφορές</vt:lpstr>
      <vt:lpstr>Διεργασία πένθους</vt:lpstr>
      <vt:lpstr>πένθος</vt:lpstr>
      <vt:lpstr>Μελαγχολία</vt:lpstr>
      <vt:lpstr>Διαφορές</vt:lpstr>
      <vt:lpstr>Ο μελαγχολικός άρρωστος</vt:lpstr>
      <vt:lpstr>Ο μελαγχολικός άρρωστος</vt:lpstr>
      <vt:lpstr>Μία αντίφαση…</vt:lpstr>
      <vt:lpstr>Μελαγχολία και συγκρότηση του Εγώ</vt:lpstr>
      <vt:lpstr>Ερμηνεία της αντίφασης</vt:lpstr>
      <vt:lpstr>Πως;</vt:lpstr>
      <vt:lpstr>ταυτοποίηση</vt:lpstr>
      <vt:lpstr>προϋποθέσεις</vt:lpstr>
      <vt:lpstr>Από την επιλογή Α στον πρωτογενή ναρκισσισμό</vt:lpstr>
      <vt:lpstr>Νευρώσεις και ταυτοποιήσεις με το Α</vt:lpstr>
      <vt:lpstr>Μελαγχολία…</vt:lpstr>
      <vt:lpstr>Στάδια και μελαγχολία</vt:lpstr>
      <vt:lpstr>στην ακραία ερωτική κατάσταση και την αυτοκτονία</vt:lpstr>
      <vt:lpstr>ιδιαιτερότητα</vt:lpstr>
      <vt:lpstr>Πόθεν;</vt:lpstr>
      <vt:lpstr>Συμπέρασμα:</vt:lpstr>
      <vt:lpstr>«Διεργασία» Μελαγχολίας - ερωτήματα</vt:lpstr>
      <vt:lpstr>«Διεργασία» Μελαγχολίας </vt:lpstr>
      <vt:lpstr>Αμφιθυμία στη Μελαγχολία</vt:lpstr>
      <vt:lpstr>τοπογραφία</vt:lpstr>
      <vt:lpstr>Περάτωση</vt:lpstr>
      <vt:lpstr>Τελευταία ερωτήματα</vt:lpstr>
      <vt:lpstr>Διαφάνεια 32</vt:lpstr>
      <vt:lpstr>Διαφάνεια 33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ΠΕΝΘΟΣ ΚΑΙ ΜΕΛΑΓΧΟΛΙΑ</dc:title>
  <dc:creator>Αντώνης Πελεκάνος</dc:creator>
  <cp:lastModifiedBy>Αντώνης Πελεκάνος</cp:lastModifiedBy>
  <cp:revision>133</cp:revision>
  <dcterms:created xsi:type="dcterms:W3CDTF">2018-06-14T14:03:17Z</dcterms:created>
  <dcterms:modified xsi:type="dcterms:W3CDTF">2018-06-16T11:11:33Z</dcterms:modified>
</cp:coreProperties>
</file>