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1" r:id="rId3"/>
    <p:sldId id="262" r:id="rId4"/>
    <p:sldId id="257" r:id="rId5"/>
    <p:sldId id="263" r:id="rId6"/>
    <p:sldId id="264" r:id="rId7"/>
    <p:sldId id="265" r:id="rId8"/>
    <p:sldId id="266" r:id="rId9"/>
    <p:sldId id="267" r:id="rId10"/>
    <p:sldId id="268" r:id="rId11"/>
    <p:sldId id="269" r:id="rId12"/>
    <p:sldId id="270" r:id="rId13"/>
    <p:sldId id="271" r:id="rId14"/>
    <p:sldId id="273" r:id="rId15"/>
    <p:sldId id="274" r:id="rId16"/>
    <p:sldId id="275"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0" d="100"/>
          <a:sy n="80" d="100"/>
        </p:scale>
        <p:origin x="-312"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10/26/2017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inred.gr/" TargetMode="External"/><Relationship Id="rId2" Type="http://schemas.openxmlformats.org/officeDocument/2006/relationships/hyperlink" Target="http://www.iatropedia.gr/" TargetMode="External"/><Relationship Id="rId1" Type="http://schemas.openxmlformats.org/officeDocument/2006/relationships/slideLayout" Target="../slideLayouts/slideLayout2.xml"/><Relationship Id="rId4" Type="http://schemas.openxmlformats.org/officeDocument/2006/relationships/hyperlink" Target="http://www.hearingvoices.gr/"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a:solidFill>
                  <a:srgbClr val="C00000"/>
                </a:solidFill>
              </a:rPr>
              <a:t>Ακούγοντας φωνές ή Ακουστικές ψευδαισθήσεις </a:t>
            </a:r>
          </a:p>
        </p:txBody>
      </p:sp>
      <p:sp>
        <p:nvSpPr>
          <p:cNvPr id="3" name="Υπότιτλος 2"/>
          <p:cNvSpPr>
            <a:spLocks noGrp="1"/>
          </p:cNvSpPr>
          <p:nvPr>
            <p:ph type="subTitle" idx="1"/>
          </p:nvPr>
        </p:nvSpPr>
        <p:spPr/>
        <p:txBody>
          <a:bodyPr>
            <a:normAutofit fontScale="85000" lnSpcReduction="10000"/>
          </a:bodyPr>
          <a:lstStyle/>
          <a:p>
            <a:r>
              <a:rPr lang="el-GR" b="1" dirty="0"/>
              <a:t>Μαρία </a:t>
            </a:r>
            <a:r>
              <a:rPr lang="el-GR" b="1" dirty="0" err="1"/>
              <a:t>Μαναγλιώτη</a:t>
            </a:r>
            <a:r>
              <a:rPr lang="el-GR" b="1" dirty="0"/>
              <a:t>, Γιώτα </a:t>
            </a:r>
            <a:r>
              <a:rPr lang="el-GR" b="1" dirty="0" err="1"/>
              <a:t>Ζωμένου</a:t>
            </a:r>
            <a:r>
              <a:rPr lang="el-GR" b="1" dirty="0"/>
              <a:t>, Μαρία Ελευθερίου, Τασία </a:t>
            </a:r>
            <a:r>
              <a:rPr lang="el-GR" b="1" dirty="0" err="1"/>
              <a:t>Μαλισιόβα</a:t>
            </a:r>
            <a:endParaRPr lang="el-GR" b="1" dirty="0"/>
          </a:p>
          <a:p>
            <a:r>
              <a:rPr lang="el-GR" b="1" dirty="0"/>
              <a:t>Συντονισμός: Δέσποινα </a:t>
            </a:r>
            <a:r>
              <a:rPr lang="el-GR" b="1" dirty="0" smtClean="0"/>
              <a:t>Παπαϊωάννου</a:t>
            </a:r>
          </a:p>
          <a:p>
            <a:r>
              <a:rPr lang="el-GR" b="1" dirty="0" smtClean="0"/>
              <a:t>Εκπαιδευτικό Μονάδων Ψυχοκοινωνικής Αποκατάστασης, Ε.Κ.Ψ.&amp;Ψ.Υ. Δομή Φωκίδας</a:t>
            </a:r>
            <a:endParaRPr lang="el-GR" b="1" dirty="0"/>
          </a:p>
          <a:p>
            <a:endParaRPr lang="el-GR" dirty="0"/>
          </a:p>
        </p:txBody>
      </p:sp>
    </p:spTree>
    <p:extLst>
      <p:ext uri="{BB962C8B-B14F-4D97-AF65-F5344CB8AC3E}">
        <p14:creationId xmlns:p14="http://schemas.microsoft.com/office/powerpoint/2010/main" val="9529147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chemeClr val="accent1">
                    <a:lumMod val="75000"/>
                  </a:schemeClr>
                </a:solidFill>
              </a:rPr>
              <a:t>Τρόποι αντιμετώπισης – θεραπεία</a:t>
            </a:r>
          </a:p>
        </p:txBody>
      </p:sp>
      <p:sp>
        <p:nvSpPr>
          <p:cNvPr id="3" name="Θέση περιεχομένου 2"/>
          <p:cNvSpPr>
            <a:spLocks noGrp="1"/>
          </p:cNvSpPr>
          <p:nvPr>
            <p:ph idx="1"/>
          </p:nvPr>
        </p:nvSpPr>
        <p:spPr/>
        <p:txBody>
          <a:bodyPr/>
          <a:lstStyle/>
          <a:p>
            <a:r>
              <a:rPr lang="el-GR" b="1" dirty="0"/>
              <a:t>Φαρμακευτική </a:t>
            </a:r>
            <a:r>
              <a:rPr lang="el-GR" b="1" dirty="0" smtClean="0"/>
              <a:t>θεραπεία</a:t>
            </a:r>
          </a:p>
          <a:p>
            <a:pPr marL="0" indent="0">
              <a:buNone/>
            </a:pPr>
            <a:r>
              <a:rPr lang="el-GR" dirty="0" smtClean="0"/>
              <a:t>Το </a:t>
            </a:r>
            <a:r>
              <a:rPr lang="el-GR" dirty="0"/>
              <a:t>κύριο μέσο θεραπείας για τις ακουστικές ψευδαισθήσεις είναι τα </a:t>
            </a:r>
            <a:r>
              <a:rPr lang="el-GR" dirty="0" err="1"/>
              <a:t>αντιψυχωτικά</a:t>
            </a:r>
            <a:r>
              <a:rPr lang="el-GR" dirty="0"/>
              <a:t> φάρμακα τα οποία επηρεάζουν το μεταβολισμό της </a:t>
            </a:r>
            <a:r>
              <a:rPr lang="el-GR" dirty="0" err="1"/>
              <a:t>ντοπαμίνης</a:t>
            </a:r>
            <a:r>
              <a:rPr lang="el-GR" dirty="0"/>
              <a:t>. Εάν η κύρια διάγνωση είναι μια διαταραχή της διάθεσης (με ψυχωτικά χαρακτηριστικά), τότε προστίθεται και αντίστοιχη φαρμακευτική αγωγή (π.χ., αντικαταθλιπτικά ή σταθεροποιητές της </a:t>
            </a:r>
            <a:r>
              <a:rPr lang="el-GR" dirty="0" smtClean="0"/>
              <a:t>διάθεσης</a:t>
            </a:r>
            <a:endParaRPr lang="el-GR" dirty="0"/>
          </a:p>
        </p:txBody>
      </p:sp>
    </p:spTree>
    <p:extLst>
      <p:ext uri="{BB962C8B-B14F-4D97-AF65-F5344CB8AC3E}">
        <p14:creationId xmlns:p14="http://schemas.microsoft.com/office/powerpoint/2010/main" val="1229460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chemeClr val="accent1">
                    <a:lumMod val="75000"/>
                  </a:schemeClr>
                </a:solidFill>
              </a:rPr>
              <a:t>Τρόποι αντιμετώπισης – θεραπεία</a:t>
            </a:r>
          </a:p>
        </p:txBody>
      </p:sp>
      <p:sp>
        <p:nvSpPr>
          <p:cNvPr id="3" name="Θέση περιεχομένου 2"/>
          <p:cNvSpPr>
            <a:spLocks noGrp="1"/>
          </p:cNvSpPr>
          <p:nvPr>
            <p:ph idx="1"/>
          </p:nvPr>
        </p:nvSpPr>
        <p:spPr/>
        <p:txBody>
          <a:bodyPr/>
          <a:lstStyle/>
          <a:p>
            <a:r>
              <a:rPr lang="el-GR" b="1" dirty="0" smtClean="0"/>
              <a:t>Ψυχοθεραπεία</a:t>
            </a:r>
            <a:endParaRPr lang="el-GR" dirty="0"/>
          </a:p>
          <a:p>
            <a:pPr marL="0" indent="0">
              <a:buNone/>
            </a:pPr>
            <a:r>
              <a:rPr lang="el-GR" dirty="0"/>
              <a:t>Η </a:t>
            </a:r>
            <a:r>
              <a:rPr lang="el-GR" b="1" dirty="0" err="1"/>
              <a:t>Γνωσιακή-συμπεριφορική</a:t>
            </a:r>
            <a:r>
              <a:rPr lang="el-GR" b="1" dirty="0"/>
              <a:t> θεραπεία </a:t>
            </a:r>
            <a:r>
              <a:rPr lang="el-GR" dirty="0"/>
              <a:t>έχει αποδειχθεί ότι βοηθά στη μείωση της συχνότητας και της δυσανεξίας που προκαλείται από τις ακουστικές ψευδαισθήσεις</a:t>
            </a:r>
            <a:r>
              <a:rPr lang="el-GR" dirty="0" smtClean="0"/>
              <a:t>.</a:t>
            </a:r>
          </a:p>
          <a:p>
            <a:pPr marL="0" indent="0">
              <a:buNone/>
            </a:pPr>
            <a:r>
              <a:rPr lang="el-GR" dirty="0" smtClean="0"/>
              <a:t> </a:t>
            </a:r>
            <a:r>
              <a:rPr lang="el-GR" dirty="0"/>
              <a:t>Η </a:t>
            </a:r>
            <a:r>
              <a:rPr lang="el-GR" b="1" dirty="0" smtClean="0"/>
              <a:t>Υποστηρικτική </a:t>
            </a:r>
            <a:r>
              <a:rPr lang="el-GR" b="1" dirty="0"/>
              <a:t>ψυχοθεραπεία </a:t>
            </a:r>
            <a:r>
              <a:rPr lang="el-GR" dirty="0" smtClean="0"/>
              <a:t>έχει </a:t>
            </a:r>
            <a:r>
              <a:rPr lang="el-GR" dirty="0"/>
              <a:t>αποδειχθεί ότι μειώνει τη συχνότητα των ακουστικών ψευδαισθήσεων</a:t>
            </a:r>
            <a:r>
              <a:rPr lang="el-GR" dirty="0" smtClean="0"/>
              <a:t>.</a:t>
            </a:r>
          </a:p>
          <a:p>
            <a:pPr marL="0" indent="0">
              <a:buNone/>
            </a:pPr>
            <a:r>
              <a:rPr lang="el-GR" b="1" dirty="0" smtClean="0"/>
              <a:t> </a:t>
            </a:r>
            <a:r>
              <a:rPr lang="el-GR" b="1" dirty="0"/>
              <a:t>Άλλες γνωστικές και </a:t>
            </a:r>
            <a:r>
              <a:rPr lang="el-GR" b="1" dirty="0" err="1"/>
              <a:t>συμπεριφορικές</a:t>
            </a:r>
            <a:r>
              <a:rPr lang="el-GR" b="1" dirty="0"/>
              <a:t> θεραπείες </a:t>
            </a:r>
            <a:r>
              <a:rPr lang="el-GR" dirty="0"/>
              <a:t>έχουν χρησιμοποιηθεί με διαφορετικού βαθμού επιτυχία.</a:t>
            </a:r>
          </a:p>
          <a:p>
            <a:endParaRPr lang="el-GR" dirty="0"/>
          </a:p>
        </p:txBody>
      </p:sp>
    </p:spTree>
    <p:extLst>
      <p:ext uri="{BB962C8B-B14F-4D97-AF65-F5344CB8AC3E}">
        <p14:creationId xmlns:p14="http://schemas.microsoft.com/office/powerpoint/2010/main" val="3917582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chemeClr val="accent1">
                    <a:lumMod val="75000"/>
                  </a:schemeClr>
                </a:solidFill>
              </a:rPr>
              <a:t>Τρόποι αντιμετώπισης – θεραπεία</a:t>
            </a:r>
          </a:p>
        </p:txBody>
      </p:sp>
      <p:sp>
        <p:nvSpPr>
          <p:cNvPr id="3" name="Θέση περιεχομένου 2"/>
          <p:cNvSpPr>
            <a:spLocks noGrp="1"/>
          </p:cNvSpPr>
          <p:nvPr>
            <p:ph idx="1"/>
          </p:nvPr>
        </p:nvSpPr>
        <p:spPr/>
        <p:txBody>
          <a:bodyPr/>
          <a:lstStyle/>
          <a:p>
            <a:r>
              <a:rPr lang="el-GR" b="1" dirty="0" smtClean="0"/>
              <a:t>Ο συνδυασμός ψυχοθεραπείας και φαρμακευτικής θεραπείας</a:t>
            </a:r>
            <a:endParaRPr lang="el-GR" b="1" dirty="0"/>
          </a:p>
        </p:txBody>
      </p:sp>
    </p:spTree>
    <p:extLst>
      <p:ext uri="{BB962C8B-B14F-4D97-AF65-F5344CB8AC3E}">
        <p14:creationId xmlns:p14="http://schemas.microsoft.com/office/powerpoint/2010/main" val="20755566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Τρόποι αντιμετώπισης – θεραπεία</a:t>
            </a:r>
          </a:p>
        </p:txBody>
      </p:sp>
      <p:sp>
        <p:nvSpPr>
          <p:cNvPr id="3" name="Θέση περιεχομένου 2"/>
          <p:cNvSpPr>
            <a:spLocks noGrp="1"/>
          </p:cNvSpPr>
          <p:nvPr>
            <p:ph idx="1"/>
          </p:nvPr>
        </p:nvSpPr>
        <p:spPr/>
        <p:txBody>
          <a:bodyPr>
            <a:normAutofit fontScale="85000" lnSpcReduction="10000"/>
          </a:bodyPr>
          <a:lstStyle/>
          <a:p>
            <a:pPr marL="0" indent="0">
              <a:buNone/>
            </a:pPr>
            <a:r>
              <a:rPr lang="el-GR" dirty="0" smtClean="0">
                <a:solidFill>
                  <a:schemeClr val="accent1">
                    <a:lumMod val="75000"/>
                  </a:schemeClr>
                </a:solidFill>
              </a:rPr>
              <a:t>   </a:t>
            </a:r>
            <a:r>
              <a:rPr lang="el-GR" b="1" dirty="0" smtClean="0">
                <a:solidFill>
                  <a:schemeClr val="accent1">
                    <a:lumMod val="75000"/>
                  </a:schemeClr>
                </a:solidFill>
              </a:rPr>
              <a:t>Σημαντικό!</a:t>
            </a:r>
          </a:p>
          <a:p>
            <a:r>
              <a:rPr lang="el-GR" dirty="0" smtClean="0"/>
              <a:t>Η </a:t>
            </a:r>
            <a:r>
              <a:rPr lang="el-GR" dirty="0"/>
              <a:t>ψυχοθεραπεία βασίζεται στην δημιουργία εμπιστοσύνης μεταξύ του θεραπευτή και του </a:t>
            </a:r>
            <a:r>
              <a:rPr lang="el-GR" dirty="0" err="1"/>
              <a:t>θεραπευόμενου</a:t>
            </a:r>
            <a:r>
              <a:rPr lang="el-GR" dirty="0"/>
              <a:t> </a:t>
            </a:r>
            <a:endParaRPr lang="el-GR" dirty="0" smtClean="0"/>
          </a:p>
          <a:p>
            <a:r>
              <a:rPr lang="el-GR" dirty="0" smtClean="0"/>
              <a:t>Ο </a:t>
            </a:r>
            <a:r>
              <a:rPr lang="el-GR" dirty="0"/>
              <a:t>θεραπευτής αποφεύγει να κρύβει πράγματα από τον </a:t>
            </a:r>
            <a:r>
              <a:rPr lang="el-GR" dirty="0" err="1"/>
              <a:t>θεραπευόμενο</a:t>
            </a:r>
            <a:r>
              <a:rPr lang="el-GR" dirty="0"/>
              <a:t>.</a:t>
            </a:r>
          </a:p>
          <a:p>
            <a:r>
              <a:rPr lang="el-GR" dirty="0"/>
              <a:t>Ο θεραπευτής οφείλει να είναι συνεπής στην ώρα των συναντήσεων του με τον ενδιαφερόμενο</a:t>
            </a:r>
            <a:r>
              <a:rPr lang="el-GR" dirty="0" smtClean="0"/>
              <a:t>.</a:t>
            </a:r>
          </a:p>
          <a:p>
            <a:r>
              <a:rPr lang="el-GR" dirty="0"/>
              <a:t>Αρχικά ο θεραπευτής αποφεύγει να έρθει σε άμεση αντιπαράθεση με το εξωπραγματικό στοιχείο των ακουστικών </a:t>
            </a:r>
            <a:r>
              <a:rPr lang="el-GR" dirty="0" smtClean="0"/>
              <a:t>ψευδαισθήσεων.</a:t>
            </a:r>
          </a:p>
          <a:p>
            <a:r>
              <a:rPr lang="el-GR" dirty="0"/>
              <a:t> Το περιεχόμενο συχνά παρέχει σπουδαίες ενδείξεις για τους φόβους και τις επιθυμίες </a:t>
            </a:r>
            <a:r>
              <a:rPr lang="el-GR" dirty="0" smtClean="0"/>
              <a:t>του </a:t>
            </a:r>
            <a:r>
              <a:rPr lang="el-GR" dirty="0" err="1" smtClean="0"/>
              <a:t>θεραπευόμενου</a:t>
            </a:r>
            <a:r>
              <a:rPr lang="el-GR" dirty="0" smtClean="0"/>
              <a:t> </a:t>
            </a:r>
            <a:r>
              <a:rPr lang="el-GR" dirty="0"/>
              <a:t>και μπορεί να προσδιορίζει γενικές πλευρές της </a:t>
            </a:r>
            <a:r>
              <a:rPr lang="el-GR" dirty="0" err="1"/>
              <a:t>ενδοψυχικής</a:t>
            </a:r>
            <a:r>
              <a:rPr lang="el-GR" dirty="0"/>
              <a:t> σύγκρουσης</a:t>
            </a:r>
            <a:r>
              <a:rPr lang="el-GR" dirty="0" smtClean="0"/>
              <a:t>.</a:t>
            </a:r>
          </a:p>
          <a:p>
            <a:r>
              <a:rPr lang="el-GR" dirty="0" smtClean="0"/>
              <a:t>Ο θεραπευτής προσπαθεί </a:t>
            </a:r>
            <a:r>
              <a:rPr lang="el-GR" dirty="0"/>
              <a:t>μέσα από την ψυχοθεραπευτική σχέση </a:t>
            </a:r>
            <a:r>
              <a:rPr lang="el-GR" dirty="0" smtClean="0"/>
              <a:t>να διερευνήσει πως </a:t>
            </a:r>
            <a:r>
              <a:rPr lang="el-GR" dirty="0"/>
              <a:t>οι </a:t>
            </a:r>
            <a:r>
              <a:rPr lang="el-GR" dirty="0" smtClean="0"/>
              <a:t>φωνές αυτές </a:t>
            </a:r>
            <a:r>
              <a:rPr lang="el-GR" dirty="0"/>
              <a:t>μπορεί να τον </a:t>
            </a:r>
            <a:r>
              <a:rPr lang="el-GR" dirty="0" smtClean="0"/>
              <a:t>επηρεάζουν να </a:t>
            </a:r>
            <a:r>
              <a:rPr lang="el-GR" dirty="0"/>
              <a:t>ζήσει παραγωγικά, ποιες περιστάσεις προκαλούν ή εντείνουν τις φωνές, αλλά και ποιο σκοπό εξυπηρετούν αυτές.</a:t>
            </a:r>
          </a:p>
          <a:p>
            <a:endParaRPr lang="el-GR" dirty="0"/>
          </a:p>
        </p:txBody>
      </p:sp>
    </p:spTree>
    <p:extLst>
      <p:ext uri="{BB962C8B-B14F-4D97-AF65-F5344CB8AC3E}">
        <p14:creationId xmlns:p14="http://schemas.microsoft.com/office/powerpoint/2010/main" val="41169617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chemeClr val="accent1">
                    <a:lumMod val="75000"/>
                  </a:schemeClr>
                </a:solidFill>
              </a:rPr>
              <a:t>Τρόποι αντιμετώπισης – θεραπεία</a:t>
            </a:r>
          </a:p>
        </p:txBody>
      </p:sp>
      <p:sp>
        <p:nvSpPr>
          <p:cNvPr id="3" name="Θέση περιεχομένου 2"/>
          <p:cNvSpPr>
            <a:spLocks noGrp="1"/>
          </p:cNvSpPr>
          <p:nvPr>
            <p:ph idx="1"/>
          </p:nvPr>
        </p:nvSpPr>
        <p:spPr/>
        <p:txBody>
          <a:bodyPr/>
          <a:lstStyle/>
          <a:p>
            <a:r>
              <a:rPr lang="el-GR" b="1" dirty="0"/>
              <a:t>Κίνημα των Ανθρώπων που Ακούνε </a:t>
            </a:r>
            <a:r>
              <a:rPr lang="el-GR" b="1" dirty="0" smtClean="0"/>
              <a:t>Φωνές</a:t>
            </a:r>
          </a:p>
          <a:p>
            <a:pPr marL="0" indent="0">
              <a:buNone/>
            </a:pPr>
            <a:r>
              <a:rPr lang="el-GR" dirty="0" smtClean="0"/>
              <a:t>Το </a:t>
            </a:r>
            <a:r>
              <a:rPr lang="el-GR" dirty="0"/>
              <a:t>Κίνημα των Ανθρώπων που Ακούνε Φωνές (βασισμένο σε 15 χρόνια εμπειρίας και έρευνας) αναγνωρίζει πως ο καλύτερος τρόπος να τις αντιμετωπίσει κάποιος είναι να τις θεωρεί μια πραγματική και φυσιολογική εμπειρία, η οποία σημαίνει κάτι για το άτομο που τις έχει, να ακούει κανείς το άτομο και να μιλά για το περιεχόμενο των φωνών, των οραμάτων κ.ά., να προσπαθήσει να καταλάβει τι σημαίνουν οι φωνές για το ίδιο το άτομο μέσα στα πλαίσια αναφοράς των πεποιθήσεών του και να προσπαθήσει να τις εντάξει στην ιστορία ζωής του ατόμου.</a:t>
            </a:r>
          </a:p>
          <a:p>
            <a:endParaRPr lang="el-GR" dirty="0"/>
          </a:p>
        </p:txBody>
      </p:sp>
    </p:spTree>
    <p:extLst>
      <p:ext uri="{BB962C8B-B14F-4D97-AF65-F5344CB8AC3E}">
        <p14:creationId xmlns:p14="http://schemas.microsoft.com/office/powerpoint/2010/main" val="19111529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Βιβλιογραφία - πηγές</a:t>
            </a:r>
            <a:endParaRPr lang="el-GR" dirty="0"/>
          </a:p>
        </p:txBody>
      </p:sp>
      <p:sp>
        <p:nvSpPr>
          <p:cNvPr id="3" name="Θέση περιεχομένου 2"/>
          <p:cNvSpPr>
            <a:spLocks noGrp="1"/>
          </p:cNvSpPr>
          <p:nvPr>
            <p:ph idx="1"/>
          </p:nvPr>
        </p:nvSpPr>
        <p:spPr/>
        <p:txBody>
          <a:bodyPr>
            <a:normAutofit/>
          </a:bodyPr>
          <a:lstStyle/>
          <a:p>
            <a:r>
              <a:rPr lang="el-GR" dirty="0"/>
              <a:t>Μάνος Ν. 1988,«Βασικά στοιχεία Κλινικής Ψυχιατρικής», εκδόσεις </a:t>
            </a:r>
            <a:r>
              <a:rPr lang="el-GR" dirty="0" err="1"/>
              <a:t>University</a:t>
            </a:r>
            <a:r>
              <a:rPr lang="el-GR" dirty="0"/>
              <a:t> </a:t>
            </a:r>
            <a:r>
              <a:rPr lang="el-GR" dirty="0" err="1"/>
              <a:t>Studio</a:t>
            </a:r>
            <a:r>
              <a:rPr lang="el-GR" dirty="0"/>
              <a:t> </a:t>
            </a:r>
            <a:r>
              <a:rPr lang="el-GR" dirty="0" err="1"/>
              <a:t>Press</a:t>
            </a:r>
            <a:r>
              <a:rPr lang="el-GR" dirty="0"/>
              <a:t>, Θεσσαλονίκη</a:t>
            </a:r>
            <a:r>
              <a:rPr lang="el-GR" dirty="0" smtClean="0"/>
              <a:t>.</a:t>
            </a:r>
          </a:p>
          <a:p>
            <a:r>
              <a:rPr lang="el-GR" dirty="0" err="1" smtClean="0"/>
              <a:t>Πολυζόπουλος</a:t>
            </a:r>
            <a:r>
              <a:rPr lang="el-GR" dirty="0"/>
              <a:t> </a:t>
            </a:r>
            <a:r>
              <a:rPr lang="el-GR" dirty="0" smtClean="0"/>
              <a:t>Ε., «Ακούω φωνές στο κεφάλι μου»,</a:t>
            </a:r>
            <a:r>
              <a:rPr lang="en-US" dirty="0"/>
              <a:t> </a:t>
            </a:r>
            <a:r>
              <a:rPr lang="en-US" dirty="0">
                <a:hlinkClick r:id="rId2"/>
              </a:rPr>
              <a:t>http://</a:t>
            </a:r>
            <a:r>
              <a:rPr lang="en-US" dirty="0" smtClean="0">
                <a:hlinkClick r:id="rId2"/>
              </a:rPr>
              <a:t>www.iatropedia.gr</a:t>
            </a:r>
            <a:endParaRPr lang="el-GR" dirty="0" smtClean="0"/>
          </a:p>
          <a:p>
            <a:r>
              <a:rPr lang="el-GR" dirty="0" smtClean="0"/>
              <a:t>Πολύζου Β., </a:t>
            </a:r>
            <a:r>
              <a:rPr lang="en-US" dirty="0"/>
              <a:t>http://</a:t>
            </a:r>
            <a:r>
              <a:rPr lang="en-US" dirty="0" smtClean="0"/>
              <a:t>medlabgr.blogspot.com</a:t>
            </a:r>
            <a:endParaRPr lang="el-GR" dirty="0" smtClean="0"/>
          </a:p>
          <a:p>
            <a:r>
              <a:rPr lang="el-GR" dirty="0" smtClean="0"/>
              <a:t>«Ακούγοντας φωνές», </a:t>
            </a:r>
            <a:r>
              <a:rPr lang="en-US" dirty="0" smtClean="0">
                <a:hlinkClick r:id="rId3"/>
              </a:rPr>
              <a:t>www.inred.gr</a:t>
            </a:r>
            <a:endParaRPr lang="el-GR" dirty="0" smtClean="0"/>
          </a:p>
          <a:p>
            <a:r>
              <a:rPr lang="en-US" dirty="0" smtClean="0">
                <a:hlinkClick r:id="rId4"/>
              </a:rPr>
              <a:t>www.hearingvoices.gr</a:t>
            </a:r>
            <a:endParaRPr lang="en-US" dirty="0" smtClean="0"/>
          </a:p>
          <a:p>
            <a:endParaRPr lang="el-GR" dirty="0"/>
          </a:p>
        </p:txBody>
      </p:sp>
    </p:spTree>
    <p:extLst>
      <p:ext uri="{BB962C8B-B14F-4D97-AF65-F5344CB8AC3E}">
        <p14:creationId xmlns:p14="http://schemas.microsoft.com/office/powerpoint/2010/main" val="24102345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                   </a:t>
            </a:r>
            <a:r>
              <a:rPr lang="el-GR" dirty="0" smtClean="0">
                <a:solidFill>
                  <a:srgbClr val="C00000"/>
                </a:solidFill>
              </a:rPr>
              <a:t>Ευχαριστούμε!</a:t>
            </a:r>
            <a:endParaRPr lang="el-GR" dirty="0">
              <a:solidFill>
                <a:srgbClr val="C00000"/>
              </a:solidFill>
            </a:endParaRPr>
          </a:p>
        </p:txBody>
      </p:sp>
    </p:spTree>
    <p:extLst>
      <p:ext uri="{BB962C8B-B14F-4D97-AF65-F5344CB8AC3E}">
        <p14:creationId xmlns:p14="http://schemas.microsoft.com/office/powerpoint/2010/main" val="2444295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Διαταραχές της αντίληψης</a:t>
            </a:r>
            <a:endParaRPr lang="el-GR" dirty="0"/>
          </a:p>
        </p:txBody>
      </p:sp>
      <p:sp>
        <p:nvSpPr>
          <p:cNvPr id="3" name="Θέση περιεχομένου 2"/>
          <p:cNvSpPr>
            <a:spLocks noGrp="1"/>
          </p:cNvSpPr>
          <p:nvPr>
            <p:ph idx="1"/>
          </p:nvPr>
        </p:nvSpPr>
        <p:spPr/>
        <p:txBody>
          <a:bodyPr/>
          <a:lstStyle/>
          <a:p>
            <a:r>
              <a:rPr lang="el-GR" b="1" dirty="0">
                <a:solidFill>
                  <a:schemeClr val="accent1">
                    <a:lumMod val="75000"/>
                  </a:schemeClr>
                </a:solidFill>
              </a:rPr>
              <a:t>Ψευδαισθήσεις</a:t>
            </a:r>
            <a:r>
              <a:rPr lang="el-GR" dirty="0" smtClean="0"/>
              <a:t>: το </a:t>
            </a:r>
            <a:r>
              <a:rPr lang="el-GR" dirty="0"/>
              <a:t>άτομο βλέπει, ακούει ή αισθάνεται κάτι που δεν υπάρχει στην </a:t>
            </a:r>
            <a:r>
              <a:rPr lang="el-GR" dirty="0" smtClean="0"/>
              <a:t>πραγματικότητα, π.χ. ακούει κάποιος να λένε το όνομα του σε ένα ήσυχο δωμάτιο.</a:t>
            </a:r>
          </a:p>
          <a:p>
            <a:r>
              <a:rPr lang="el-GR" b="1" dirty="0">
                <a:solidFill>
                  <a:schemeClr val="accent1">
                    <a:lumMod val="75000"/>
                  </a:schemeClr>
                </a:solidFill>
              </a:rPr>
              <a:t>Παραισθήσεις</a:t>
            </a:r>
            <a:r>
              <a:rPr lang="el-GR" dirty="0">
                <a:solidFill>
                  <a:schemeClr val="accent1">
                    <a:lumMod val="75000"/>
                  </a:schemeClr>
                </a:solidFill>
              </a:rPr>
              <a:t>: </a:t>
            </a:r>
            <a:r>
              <a:rPr lang="el-GR" dirty="0" smtClean="0"/>
              <a:t>το άτομο </a:t>
            </a:r>
            <a:r>
              <a:rPr lang="el-GR" dirty="0"/>
              <a:t>βλέπει, ακούει ή αισθάνεται ως διαφορετικό ή τροποποιημένο κάτι που όντως </a:t>
            </a:r>
            <a:r>
              <a:rPr lang="el-GR" dirty="0" smtClean="0"/>
              <a:t>υπάρχει, π.χ. ακούει κάποιος το όνομά του στο σφύριγμα του τρένου. </a:t>
            </a:r>
            <a:endParaRPr lang="el-GR" dirty="0"/>
          </a:p>
        </p:txBody>
      </p:sp>
    </p:spTree>
    <p:extLst>
      <p:ext uri="{BB962C8B-B14F-4D97-AF65-F5344CB8AC3E}">
        <p14:creationId xmlns:p14="http://schemas.microsoft.com/office/powerpoint/2010/main" val="3717058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ψευδαίσθηση είναι αισθητηριακή αντίληψη ενώ δεν υπάρχει εξωτερικό ερέθισμα.</a:t>
            </a:r>
          </a:p>
        </p:txBody>
      </p:sp>
      <p:sp>
        <p:nvSpPr>
          <p:cNvPr id="3" name="Θέση περιεχομένου 2"/>
          <p:cNvSpPr>
            <a:spLocks noGrp="1"/>
          </p:cNvSpPr>
          <p:nvPr>
            <p:ph idx="1"/>
          </p:nvPr>
        </p:nvSpPr>
        <p:spPr/>
        <p:txBody>
          <a:bodyPr/>
          <a:lstStyle/>
          <a:p>
            <a:pPr marL="0" indent="0">
              <a:buNone/>
            </a:pPr>
            <a:r>
              <a:rPr lang="el-GR" dirty="0" smtClean="0"/>
              <a:t>Μπορεί </a:t>
            </a:r>
            <a:r>
              <a:rPr lang="el-GR" dirty="0"/>
              <a:t>να </a:t>
            </a:r>
            <a:r>
              <a:rPr lang="el-GR" dirty="0" smtClean="0"/>
              <a:t>είναι: </a:t>
            </a:r>
          </a:p>
          <a:p>
            <a:r>
              <a:rPr lang="el-GR" b="1" dirty="0" smtClean="0"/>
              <a:t>ακουστικές</a:t>
            </a:r>
          </a:p>
          <a:p>
            <a:r>
              <a:rPr lang="el-GR" b="1" dirty="0" smtClean="0"/>
              <a:t>οπτικές</a:t>
            </a:r>
          </a:p>
          <a:p>
            <a:r>
              <a:rPr lang="el-GR" b="1" dirty="0" smtClean="0"/>
              <a:t>οσφρητικές</a:t>
            </a:r>
          </a:p>
          <a:p>
            <a:r>
              <a:rPr lang="el-GR" b="1" dirty="0" smtClean="0"/>
              <a:t>γευστικές </a:t>
            </a:r>
          </a:p>
          <a:p>
            <a:r>
              <a:rPr lang="el-GR" b="1" dirty="0" smtClean="0"/>
              <a:t>απτικές </a:t>
            </a:r>
          </a:p>
          <a:p>
            <a:r>
              <a:rPr lang="el-GR" b="1" dirty="0" smtClean="0"/>
              <a:t>σωματικές</a:t>
            </a:r>
            <a:endParaRPr lang="el-GR" b="1" dirty="0"/>
          </a:p>
        </p:txBody>
      </p:sp>
    </p:spTree>
    <p:extLst>
      <p:ext uri="{BB962C8B-B14F-4D97-AF65-F5344CB8AC3E}">
        <p14:creationId xmlns:p14="http://schemas.microsoft.com/office/powerpoint/2010/main" val="250602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Ορισμός</a:t>
            </a:r>
            <a:br>
              <a:rPr lang="el-GR" dirty="0"/>
            </a:br>
            <a:endParaRPr lang="el-GR" dirty="0"/>
          </a:p>
        </p:txBody>
      </p:sp>
      <p:sp>
        <p:nvSpPr>
          <p:cNvPr id="3" name="Θέση περιεχομένου 2"/>
          <p:cNvSpPr>
            <a:spLocks noGrp="1"/>
          </p:cNvSpPr>
          <p:nvPr>
            <p:ph idx="1"/>
          </p:nvPr>
        </p:nvSpPr>
        <p:spPr/>
        <p:txBody>
          <a:bodyPr/>
          <a:lstStyle/>
          <a:p>
            <a:r>
              <a:rPr lang="el-GR" sz="2400" b="1" dirty="0" smtClean="0">
                <a:solidFill>
                  <a:schemeClr val="accent1">
                    <a:lumMod val="75000"/>
                  </a:schemeClr>
                </a:solidFill>
              </a:rPr>
              <a:t>«Φωνές» ή Ακουστικές </a:t>
            </a:r>
            <a:r>
              <a:rPr lang="el-GR" sz="2400" b="1" dirty="0">
                <a:solidFill>
                  <a:schemeClr val="accent1">
                    <a:lumMod val="75000"/>
                  </a:schemeClr>
                </a:solidFill>
              </a:rPr>
              <a:t>ψευδαισθήσεις</a:t>
            </a:r>
            <a:r>
              <a:rPr lang="el-GR" sz="2400" dirty="0"/>
              <a:t>: </a:t>
            </a:r>
            <a:endParaRPr lang="el-GR" sz="2400" dirty="0" smtClean="0"/>
          </a:p>
          <a:p>
            <a:pPr marL="0" indent="0">
              <a:buNone/>
            </a:pPr>
            <a:r>
              <a:rPr lang="el-GR" sz="2400" dirty="0" smtClean="0"/>
              <a:t>Διαταραχές </a:t>
            </a:r>
            <a:r>
              <a:rPr lang="el-GR" sz="2400" dirty="0"/>
              <a:t>της αντίληψης, στις οποίες το άτομο ακούει κάτι που δεν υπάρχει στην πραγματικότητα, παρά τα στοιχεία για το αντίθετο.</a:t>
            </a:r>
          </a:p>
        </p:txBody>
      </p:sp>
    </p:spTree>
    <p:extLst>
      <p:ext uri="{BB962C8B-B14F-4D97-AF65-F5344CB8AC3E}">
        <p14:creationId xmlns:p14="http://schemas.microsoft.com/office/powerpoint/2010/main" val="2277305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C00000"/>
                </a:solidFill>
              </a:rPr>
              <a:t>Ιστορικά στοιχεία</a:t>
            </a:r>
          </a:p>
        </p:txBody>
      </p:sp>
      <p:sp>
        <p:nvSpPr>
          <p:cNvPr id="3" name="Θέση περιεχομένου 2"/>
          <p:cNvSpPr>
            <a:spLocks noGrp="1"/>
          </p:cNvSpPr>
          <p:nvPr>
            <p:ph idx="1"/>
          </p:nvPr>
        </p:nvSpPr>
        <p:spPr/>
        <p:txBody>
          <a:bodyPr/>
          <a:lstStyle/>
          <a:p>
            <a:r>
              <a:rPr lang="el-GR" dirty="0"/>
              <a:t>Στην αρχαιότητα και σε πολλούς πολιτισμούς αντιμετώπιζαν τις ακουστικές ψευδαισθήσεις με δέος και δεισιδαιμονία. Ως εκ τούτου, θεωρήθηκαν είτε ως δώρο είτε ως κατάρα από το Θεό ή τους θεούς (ανάλογα με τη συγκεκριμένη κουλτούρα). </a:t>
            </a:r>
            <a:endParaRPr lang="el-GR" dirty="0" smtClean="0"/>
          </a:p>
          <a:p>
            <a:r>
              <a:rPr lang="el-GR" dirty="0" smtClean="0"/>
              <a:t>Αργότερα </a:t>
            </a:r>
            <a:r>
              <a:rPr lang="el-GR" dirty="0"/>
              <a:t>στον Μεσαίωνα, οι πάσχοντες από ακουστικές ψευδαισθήσεις αντιμετωπίζοντας ως δαιμονισμένοι και συχνά δικάζονταν από την Ιερά Εξέταση ως μάγοι ή μάγισσες</a:t>
            </a:r>
            <a:r>
              <a:rPr lang="el-GR" dirty="0" smtClean="0"/>
              <a:t>.</a:t>
            </a:r>
          </a:p>
          <a:p>
            <a:r>
              <a:rPr lang="el-GR" dirty="0" smtClean="0"/>
              <a:t> </a:t>
            </a:r>
            <a:r>
              <a:rPr lang="el-GR" dirty="0"/>
              <a:t>Πολύ αργότερα στον Διαφωτισμό εγκλείονταν στα άσυλα, προδρόμους των ψυχιατρικών νοσοκομείων.</a:t>
            </a:r>
          </a:p>
          <a:p>
            <a:r>
              <a:rPr lang="el-GR" dirty="0"/>
              <a:t>Η επικρατούσα θεωρία στο δυτικό κόσμο για την βιολογική προέλευση των ακουστικών ψευδαισθήσεων αρχίζει στα τέλη του 18ου αιώνα με την υπόθεση ότι αυτές ήταν το αποτέλεσμα ασθένειας στον εγκέφαλο.</a:t>
            </a:r>
          </a:p>
          <a:p>
            <a:endParaRPr lang="el-GR" dirty="0"/>
          </a:p>
        </p:txBody>
      </p:sp>
    </p:spTree>
    <p:extLst>
      <p:ext uri="{BB962C8B-B14F-4D97-AF65-F5344CB8AC3E}">
        <p14:creationId xmlns:p14="http://schemas.microsoft.com/office/powerpoint/2010/main" val="3677898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Είδη ακουστικών ψευδαισθήσεων – φωνών</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smtClean="0"/>
              <a:t>Μη-λεκτικές: περιλαμβάνουν </a:t>
            </a:r>
            <a:r>
              <a:rPr lang="el-GR" dirty="0"/>
              <a:t>ακουστικά βιώματα ήχων ή θορύβων</a:t>
            </a:r>
            <a:r>
              <a:rPr lang="el-GR" dirty="0" smtClean="0"/>
              <a:t>,</a:t>
            </a:r>
          </a:p>
          <a:p>
            <a:r>
              <a:rPr lang="el-GR" dirty="0" smtClean="0"/>
              <a:t> Λεκτικές: περιλαμβάνουν λέξεις</a:t>
            </a:r>
            <a:r>
              <a:rPr lang="el-GR" dirty="0"/>
              <a:t>, φράσεις ή συνεχή ομιλία</a:t>
            </a:r>
            <a:r>
              <a:rPr lang="el-GR" dirty="0" smtClean="0"/>
              <a:t>.</a:t>
            </a:r>
          </a:p>
          <a:p>
            <a:pPr marL="0" indent="0">
              <a:buNone/>
            </a:pPr>
            <a:r>
              <a:rPr lang="el-GR" dirty="0" smtClean="0"/>
              <a:t>Η «φωνή» ή οι «φωνές» ενδέχεται:</a:t>
            </a:r>
          </a:p>
          <a:p>
            <a:pPr>
              <a:buFont typeface="+mj-lt"/>
              <a:buAutoNum type="arabicPeriod"/>
            </a:pPr>
            <a:r>
              <a:rPr lang="el-GR" dirty="0" smtClean="0"/>
              <a:t>Να λέει φωνακτά τις σκέψεις του ατόμου. </a:t>
            </a:r>
          </a:p>
          <a:p>
            <a:pPr>
              <a:buFont typeface="+mj-lt"/>
              <a:buAutoNum type="arabicPeriod"/>
            </a:pPr>
            <a:r>
              <a:rPr lang="el-GR" dirty="0" smtClean="0"/>
              <a:t> Να απευθύνονται στο άτομο </a:t>
            </a:r>
            <a:r>
              <a:rPr lang="el-GR" dirty="0"/>
              <a:t>στο δεύτερο </a:t>
            </a:r>
            <a:r>
              <a:rPr lang="el-GR" dirty="0" smtClean="0"/>
              <a:t>πρόσωπο. </a:t>
            </a:r>
          </a:p>
          <a:p>
            <a:pPr>
              <a:buFont typeface="+mj-lt"/>
              <a:buAutoNum type="arabicPeriod"/>
            </a:pPr>
            <a:r>
              <a:rPr lang="el-GR" dirty="0" smtClean="0"/>
              <a:t>Να </a:t>
            </a:r>
            <a:r>
              <a:rPr lang="el-GR" dirty="0"/>
              <a:t>αναφέρονται σ’ </a:t>
            </a:r>
            <a:r>
              <a:rPr lang="el-GR" dirty="0" smtClean="0"/>
              <a:t>αυτό </a:t>
            </a:r>
            <a:r>
              <a:rPr lang="el-GR" dirty="0"/>
              <a:t>στο τρίτο πρόσωπο (αυτός, αυτή</a:t>
            </a:r>
            <a:r>
              <a:rPr lang="el-GR" dirty="0" smtClean="0"/>
              <a:t>...).</a:t>
            </a:r>
          </a:p>
          <a:p>
            <a:pPr>
              <a:buFont typeface="+mj-lt"/>
              <a:buAutoNum type="arabicPeriod"/>
            </a:pPr>
            <a:r>
              <a:rPr lang="el-GR" dirty="0" smtClean="0"/>
              <a:t>Να συνομιλούν </a:t>
            </a:r>
            <a:r>
              <a:rPr lang="el-GR" dirty="0"/>
              <a:t>μεταξύ τους γι’ </a:t>
            </a:r>
            <a:r>
              <a:rPr lang="el-GR" dirty="0" smtClean="0"/>
              <a:t>αυτό.</a:t>
            </a:r>
          </a:p>
          <a:p>
            <a:pPr>
              <a:buFont typeface="+mj-lt"/>
              <a:buAutoNum type="arabicPeriod"/>
            </a:pPr>
            <a:r>
              <a:rPr lang="el-GR" dirty="0" smtClean="0"/>
              <a:t>Να του υποδεικνύουν ή να το διατάζουν τι να πράξει.</a:t>
            </a:r>
          </a:p>
          <a:p>
            <a:pPr marL="0" indent="0">
              <a:buNone/>
            </a:pPr>
            <a:r>
              <a:rPr lang="el-GR" dirty="0" smtClean="0"/>
              <a:t> </a:t>
            </a:r>
            <a:r>
              <a:rPr lang="el-GR" dirty="0"/>
              <a:t>Κατά κανόνα το περιεχόμενό τους είναι υβριστικό, απειλητικό ή </a:t>
            </a:r>
            <a:r>
              <a:rPr lang="el-GR" dirty="0" smtClean="0"/>
              <a:t>επικριτικό, </a:t>
            </a:r>
            <a:r>
              <a:rPr lang="el-GR" dirty="0"/>
              <a:t>μπορεί ωστόσο να είναι </a:t>
            </a:r>
            <a:r>
              <a:rPr lang="el-GR" dirty="0" smtClean="0"/>
              <a:t>φιλικό</a:t>
            </a:r>
            <a:r>
              <a:rPr lang="el-GR" dirty="0"/>
              <a:t>, εξυψωτικό ή υποστηρικτικό («κακές» και «καλές» φωνές, αντίστοιχα). </a:t>
            </a:r>
          </a:p>
        </p:txBody>
      </p:sp>
    </p:spTree>
    <p:extLst>
      <p:ext uri="{BB962C8B-B14F-4D97-AF65-F5344CB8AC3E}">
        <p14:creationId xmlns:p14="http://schemas.microsoft.com/office/powerpoint/2010/main" val="2604319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chemeClr val="accent1">
                    <a:lumMod val="75000"/>
                  </a:schemeClr>
                </a:solidFill>
              </a:rPr>
              <a:t>Πιθανές αιτίες</a:t>
            </a:r>
          </a:p>
        </p:txBody>
      </p:sp>
      <p:sp>
        <p:nvSpPr>
          <p:cNvPr id="3" name="Θέση περιεχομένου 2"/>
          <p:cNvSpPr>
            <a:spLocks noGrp="1"/>
          </p:cNvSpPr>
          <p:nvPr>
            <p:ph idx="1"/>
          </p:nvPr>
        </p:nvSpPr>
        <p:spPr/>
        <p:txBody>
          <a:bodyPr>
            <a:normAutofit lnSpcReduction="10000"/>
          </a:bodyPr>
          <a:lstStyle/>
          <a:p>
            <a:r>
              <a:rPr lang="el-GR" dirty="0"/>
              <a:t>Οι ακουστικές ψευδαισθήσεις </a:t>
            </a:r>
            <a:r>
              <a:rPr lang="el-GR" dirty="0" smtClean="0"/>
              <a:t>ή «φωνές» είναι </a:t>
            </a:r>
            <a:r>
              <a:rPr lang="el-GR" dirty="0"/>
              <a:t>το κυρίαρχο σύμπτωμα στις </a:t>
            </a:r>
            <a:r>
              <a:rPr lang="el-GR" b="1" dirty="0"/>
              <a:t>ψυχώσεις και κυρίως στην </a:t>
            </a:r>
            <a:r>
              <a:rPr lang="el-GR" b="1" dirty="0" smtClean="0"/>
              <a:t>Σχιζοφρένεια</a:t>
            </a:r>
            <a:r>
              <a:rPr lang="el-GR" dirty="0" smtClean="0"/>
              <a:t> σε συνδυασμό πάντα με άλλα συμπτώματα. </a:t>
            </a:r>
            <a:endParaRPr lang="el-GR" dirty="0"/>
          </a:p>
          <a:p>
            <a:r>
              <a:rPr lang="el-GR" b="1" dirty="0" smtClean="0"/>
              <a:t>Λειτουργικές </a:t>
            </a:r>
            <a:r>
              <a:rPr lang="el-GR" b="1" dirty="0"/>
              <a:t>όσο και δομικές ανωμαλίες στον εγκέφαλο</a:t>
            </a:r>
            <a:r>
              <a:rPr lang="el-GR" dirty="0"/>
              <a:t>, μπορεί να προκαλέσουν ακουστικές ψευδαισθήσεις. </a:t>
            </a:r>
            <a:r>
              <a:rPr lang="el-GR" dirty="0" smtClean="0"/>
              <a:t>Μελέτες καταδεικνύουν </a:t>
            </a:r>
            <a:r>
              <a:rPr lang="el-GR" dirty="0"/>
              <a:t>μεταβολές στην φαιά ουσία του μετωπιαίου λοβού. </a:t>
            </a:r>
            <a:endParaRPr lang="el-GR" dirty="0" smtClean="0"/>
          </a:p>
          <a:p>
            <a:r>
              <a:rPr lang="el-GR" b="1" dirty="0"/>
              <a:t>Οι Διαταραχές του Συναισθήματος </a:t>
            </a:r>
            <a:r>
              <a:rPr lang="el-GR" dirty="0" smtClean="0"/>
              <a:t>μπορεί να προκαλέσουν </a:t>
            </a:r>
            <a:r>
              <a:rPr lang="el-GR" dirty="0"/>
              <a:t>ακουστικές </a:t>
            </a:r>
            <a:r>
              <a:rPr lang="el-GR" dirty="0" smtClean="0"/>
              <a:t>ψευδαισθήσεις</a:t>
            </a:r>
            <a:r>
              <a:rPr lang="el-GR" dirty="0"/>
              <a:t>.</a:t>
            </a:r>
            <a:r>
              <a:rPr lang="el-GR" dirty="0" smtClean="0"/>
              <a:t> Σύμπτωμα της </a:t>
            </a:r>
            <a:r>
              <a:rPr lang="el-GR" b="1" dirty="0" smtClean="0"/>
              <a:t>κατάθλιψης</a:t>
            </a:r>
            <a:r>
              <a:rPr lang="el-GR" dirty="0" smtClean="0"/>
              <a:t>, συνήθως σύντονο (σύμφωνο) με την συναισθηματική κατάσταση π.χ. οι «φωνές» που κατηγορούν το άτομο για αμαρτίες και λάθη του. Στην </a:t>
            </a:r>
            <a:r>
              <a:rPr lang="el-GR" b="1" dirty="0" smtClean="0"/>
              <a:t>Διπολική διαταραχή </a:t>
            </a:r>
            <a:r>
              <a:rPr lang="el-GR" dirty="0" smtClean="0"/>
              <a:t>στη φάση της </a:t>
            </a:r>
            <a:r>
              <a:rPr lang="el-GR" b="1" dirty="0" smtClean="0"/>
              <a:t>μανίας</a:t>
            </a:r>
            <a:r>
              <a:rPr lang="el-GR" dirty="0" smtClean="0"/>
              <a:t> να εμφανιστούν ακουστικές ψευδαισθήσεις που το περιεχόμενο τους είναι σύντονο με την συναισθηματική κατάσταση π.χ. η φωνή του Θεού λέει στο άτομο την ειδική αποστολή του.</a:t>
            </a:r>
          </a:p>
        </p:txBody>
      </p:sp>
    </p:spTree>
    <p:extLst>
      <p:ext uri="{BB962C8B-B14F-4D97-AF65-F5344CB8AC3E}">
        <p14:creationId xmlns:p14="http://schemas.microsoft.com/office/powerpoint/2010/main" val="2623444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chemeClr val="accent1">
                    <a:lumMod val="75000"/>
                  </a:schemeClr>
                </a:solidFill>
              </a:rPr>
              <a:t>Πιθανές αιτίες</a:t>
            </a:r>
            <a:br>
              <a:rPr lang="el-GR" dirty="0">
                <a:solidFill>
                  <a:schemeClr val="accent1">
                    <a:lumMod val="75000"/>
                  </a:schemeClr>
                </a:solidFill>
              </a:rPr>
            </a:br>
            <a:r>
              <a:rPr lang="el-GR" sz="2000" b="1" dirty="0">
                <a:solidFill>
                  <a:schemeClr val="accent1">
                    <a:lumMod val="75000"/>
                  </a:schemeClr>
                </a:solidFill>
              </a:rPr>
              <a:t>Ακουστικές ψευδαισθήσεις που δεν συσχετίζονται με κάποια </a:t>
            </a:r>
            <a:r>
              <a:rPr lang="el-GR" sz="2000" b="1" dirty="0" smtClean="0">
                <a:solidFill>
                  <a:schemeClr val="accent1">
                    <a:lumMod val="75000"/>
                  </a:schemeClr>
                </a:solidFill>
              </a:rPr>
              <a:t>διαταραχή</a:t>
            </a:r>
            <a:r>
              <a:rPr lang="el-GR" dirty="0">
                <a:solidFill>
                  <a:schemeClr val="accent1">
                    <a:lumMod val="75000"/>
                  </a:schemeClr>
                </a:solidFill>
              </a:rPr>
              <a:t/>
            </a:r>
            <a:br>
              <a:rPr lang="el-GR" dirty="0">
                <a:solidFill>
                  <a:schemeClr val="accent1">
                    <a:lumMod val="75000"/>
                  </a:schemeClr>
                </a:solidFill>
              </a:rPr>
            </a:br>
            <a:endParaRPr lang="el-GR" dirty="0">
              <a:solidFill>
                <a:schemeClr val="accent1">
                  <a:lumMod val="75000"/>
                </a:schemeClr>
              </a:solidFill>
            </a:endParaRPr>
          </a:p>
        </p:txBody>
      </p:sp>
      <p:sp>
        <p:nvSpPr>
          <p:cNvPr id="3" name="Θέση περιεχομένου 2"/>
          <p:cNvSpPr>
            <a:spLocks noGrp="1"/>
          </p:cNvSpPr>
          <p:nvPr>
            <p:ph idx="1"/>
          </p:nvPr>
        </p:nvSpPr>
        <p:spPr/>
        <p:txBody>
          <a:bodyPr>
            <a:normAutofit/>
          </a:bodyPr>
          <a:lstStyle/>
          <a:p>
            <a:pPr marL="0" indent="0">
              <a:buNone/>
            </a:pPr>
            <a:r>
              <a:rPr lang="el-GR" dirty="0" smtClean="0"/>
              <a:t>Ως αποτέλεσμα: </a:t>
            </a:r>
          </a:p>
          <a:p>
            <a:r>
              <a:rPr lang="el-GR" b="1" dirty="0" smtClean="0"/>
              <a:t>Έντονου στρες </a:t>
            </a:r>
          </a:p>
          <a:p>
            <a:r>
              <a:rPr lang="el-GR" b="1" dirty="0"/>
              <a:t>Έ</a:t>
            </a:r>
            <a:r>
              <a:rPr lang="el-GR" b="1" dirty="0" smtClean="0"/>
              <a:t>λλειψης ύπνου</a:t>
            </a:r>
          </a:p>
          <a:p>
            <a:r>
              <a:rPr lang="el-GR" b="1" dirty="0" smtClean="0"/>
              <a:t> Χρήσης ναρκωτικών</a:t>
            </a:r>
          </a:p>
          <a:p>
            <a:r>
              <a:rPr lang="el-GR" b="1" dirty="0"/>
              <a:t>Ά</a:t>
            </a:r>
            <a:r>
              <a:rPr lang="el-GR" b="1" dirty="0" smtClean="0"/>
              <a:t>λλων οργανικών καταστάσεων.</a:t>
            </a:r>
          </a:p>
          <a:p>
            <a:r>
              <a:rPr lang="el-GR" dirty="0" smtClean="0"/>
              <a:t> </a:t>
            </a:r>
            <a:r>
              <a:rPr lang="el-GR" b="1" dirty="0" smtClean="0"/>
              <a:t>Υψηλή </a:t>
            </a:r>
            <a:r>
              <a:rPr lang="el-GR" b="1" dirty="0"/>
              <a:t>κατανάλωση </a:t>
            </a:r>
            <a:r>
              <a:rPr lang="el-GR" b="1" dirty="0" smtClean="0"/>
              <a:t>καφεΐνης</a:t>
            </a:r>
            <a:r>
              <a:rPr lang="el-GR" dirty="0" smtClean="0"/>
              <a:t>. </a:t>
            </a:r>
            <a:endParaRPr lang="el-GR" dirty="0"/>
          </a:p>
          <a:p>
            <a:r>
              <a:rPr lang="el-GR" b="1" dirty="0" err="1" smtClean="0"/>
              <a:t>Εμβοών</a:t>
            </a:r>
            <a:r>
              <a:rPr lang="el-GR" b="1" dirty="0" smtClean="0"/>
              <a:t> </a:t>
            </a:r>
            <a:r>
              <a:rPr lang="el-GR" dirty="0" smtClean="0"/>
              <a:t>Στις </a:t>
            </a:r>
            <a:r>
              <a:rPr lang="el-GR" dirty="0" err="1"/>
              <a:t>εμβοές</a:t>
            </a:r>
            <a:r>
              <a:rPr lang="el-GR" dirty="0"/>
              <a:t> ο ήχος ή οι ήχοι "ακούγονται" χωρίς να υπάρχει εξωτερική ακουστική πηγή για τον </a:t>
            </a:r>
            <a:r>
              <a:rPr lang="el-GR" dirty="0" smtClean="0"/>
              <a:t>ήχο. ο </a:t>
            </a:r>
            <a:r>
              <a:rPr lang="el-GR" dirty="0"/>
              <a:t>εγκέφαλος ερμηνεύει ένα εσωτερικά παραγόμενο ηλεκτρομαγνητικό σήμα ως ένα ακουστικό ερέθισμα.</a:t>
            </a:r>
          </a:p>
          <a:p>
            <a:endParaRPr lang="el-GR" dirty="0"/>
          </a:p>
        </p:txBody>
      </p:sp>
    </p:spTree>
    <p:extLst>
      <p:ext uri="{BB962C8B-B14F-4D97-AF65-F5344CB8AC3E}">
        <p14:creationId xmlns:p14="http://schemas.microsoft.com/office/powerpoint/2010/main" val="91550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chemeClr val="accent1">
                    <a:lumMod val="75000"/>
                  </a:schemeClr>
                </a:solidFill>
              </a:rPr>
              <a:t>Τρόποι </a:t>
            </a:r>
            <a:r>
              <a:rPr lang="el-GR" dirty="0" smtClean="0">
                <a:solidFill>
                  <a:schemeClr val="accent1">
                    <a:lumMod val="75000"/>
                  </a:schemeClr>
                </a:solidFill>
              </a:rPr>
              <a:t>διερεύνησης</a:t>
            </a:r>
            <a:endParaRPr lang="el-GR" dirty="0">
              <a:solidFill>
                <a:schemeClr val="accent1">
                  <a:lumMod val="75000"/>
                </a:schemeClr>
              </a:solidFill>
            </a:endParaRPr>
          </a:p>
        </p:txBody>
      </p:sp>
      <p:sp>
        <p:nvSpPr>
          <p:cNvPr id="3" name="Θέση περιεχομένου 2"/>
          <p:cNvSpPr>
            <a:spLocks noGrp="1"/>
          </p:cNvSpPr>
          <p:nvPr>
            <p:ph idx="1"/>
          </p:nvPr>
        </p:nvSpPr>
        <p:spPr/>
        <p:txBody>
          <a:bodyPr>
            <a:normAutofit fontScale="92500" lnSpcReduction="10000"/>
          </a:bodyPr>
          <a:lstStyle/>
          <a:p>
            <a:r>
              <a:rPr lang="el-GR" dirty="0" smtClean="0"/>
              <a:t>Ερωτήσεις </a:t>
            </a:r>
            <a:r>
              <a:rPr lang="el-GR" dirty="0"/>
              <a:t>για </a:t>
            </a:r>
            <a:r>
              <a:rPr lang="el-GR" b="1" dirty="0"/>
              <a:t>αποκάλυψη ύπαρξης </a:t>
            </a:r>
            <a:r>
              <a:rPr lang="el-GR" b="1" dirty="0" smtClean="0"/>
              <a:t>ακουστικών ψευδαισθήσεων ή «φωνών»</a:t>
            </a:r>
            <a:r>
              <a:rPr lang="el-GR" dirty="0" smtClean="0"/>
              <a:t>: </a:t>
            </a:r>
          </a:p>
          <a:p>
            <a:pPr marL="0" indent="0">
              <a:buNone/>
            </a:pPr>
            <a:r>
              <a:rPr lang="el-GR" dirty="0" smtClean="0"/>
              <a:t>    «Ακούτε </a:t>
            </a:r>
            <a:r>
              <a:rPr lang="el-GR" dirty="0"/>
              <a:t>ποτέ φωνές </a:t>
            </a:r>
            <a:r>
              <a:rPr lang="el-GR" dirty="0" smtClean="0"/>
              <a:t>που </a:t>
            </a:r>
            <a:r>
              <a:rPr lang="el-GR" dirty="0"/>
              <a:t>οι άλλοι δεν μπορούν να </a:t>
            </a:r>
            <a:r>
              <a:rPr lang="el-GR" dirty="0" smtClean="0"/>
              <a:t>ακούσουν;»</a:t>
            </a:r>
          </a:p>
          <a:p>
            <a:r>
              <a:rPr lang="el-GR" dirty="0"/>
              <a:t>Ε</a:t>
            </a:r>
            <a:r>
              <a:rPr lang="el-GR" dirty="0" smtClean="0"/>
              <a:t>ξακρίβωση </a:t>
            </a:r>
            <a:r>
              <a:rPr lang="el-GR" dirty="0"/>
              <a:t>του </a:t>
            </a:r>
            <a:r>
              <a:rPr lang="el-GR" b="1" dirty="0"/>
              <a:t>τι ακούει</a:t>
            </a:r>
            <a:r>
              <a:rPr lang="el-GR" dirty="0"/>
              <a:t> το άτομο καθώς και </a:t>
            </a:r>
            <a:r>
              <a:rPr lang="el-GR" b="1" dirty="0"/>
              <a:t>η ταυτότητα </a:t>
            </a:r>
            <a:r>
              <a:rPr lang="el-GR" dirty="0"/>
              <a:t>του </a:t>
            </a:r>
            <a:r>
              <a:rPr lang="el-GR" dirty="0" smtClean="0"/>
              <a:t>ομιλητή </a:t>
            </a:r>
            <a:r>
              <a:rPr lang="el-GR" dirty="0"/>
              <a:t>ή των ομιλητών</a:t>
            </a:r>
            <a:r>
              <a:rPr lang="el-GR" dirty="0" smtClean="0"/>
              <a:t>.</a:t>
            </a:r>
          </a:p>
          <a:p>
            <a:r>
              <a:rPr lang="el-GR" b="1" dirty="0" smtClean="0"/>
              <a:t>Διερεύνηση των περιστάσεων </a:t>
            </a:r>
            <a:r>
              <a:rPr lang="el-GR" dirty="0"/>
              <a:t>στις οποίες συμβαίνουν, με παράλληλη προσοχή σε πιθανούς </a:t>
            </a:r>
            <a:r>
              <a:rPr lang="el-GR" b="1" dirty="0"/>
              <a:t>συντελεστικούς παράγοντες </a:t>
            </a:r>
            <a:r>
              <a:rPr lang="el-GR" dirty="0"/>
              <a:t>π.χ. «Τι συνέβαινε όταν ακούγατε τις </a:t>
            </a:r>
            <a:r>
              <a:rPr lang="el-GR" dirty="0" smtClean="0"/>
              <a:t>φωνές;»</a:t>
            </a:r>
          </a:p>
          <a:p>
            <a:r>
              <a:rPr lang="el-GR" b="1" dirty="0" smtClean="0"/>
              <a:t>Διερεύνηση του περιεχομένου </a:t>
            </a:r>
            <a:r>
              <a:rPr lang="el-GR" b="1" dirty="0"/>
              <a:t>των ψευδαισθήσεων </a:t>
            </a:r>
            <a:r>
              <a:rPr lang="el-GR" dirty="0"/>
              <a:t>π.χ. απειλητικές, καλοήθεις, μεγαλείου, κατηγορίας, θρησκευτικές, σεξουαλικές κ.λπ</a:t>
            </a:r>
            <a:r>
              <a:rPr lang="el-GR" dirty="0" smtClean="0"/>
              <a:t>. Και αν σχετίζονται με κάτι που συνέβη στο παρελθόν του ατόμου ή συμβαίνει τώρα</a:t>
            </a:r>
            <a:endParaRPr lang="el-GR" dirty="0"/>
          </a:p>
          <a:p>
            <a:r>
              <a:rPr lang="el-GR" b="1" dirty="0"/>
              <a:t>Διερεύνηση αν η συνείδηση του ατόμου είναι καθαρή ή </a:t>
            </a:r>
            <a:r>
              <a:rPr lang="el-GR" b="1" dirty="0" smtClean="0"/>
              <a:t>θολωμένη</a:t>
            </a:r>
            <a:endParaRPr lang="el-GR" b="1" dirty="0"/>
          </a:p>
          <a:p>
            <a:pPr marL="0" indent="0">
              <a:buNone/>
            </a:pPr>
            <a:r>
              <a:rPr lang="el-GR" dirty="0" smtClean="0"/>
              <a:t>      </a:t>
            </a:r>
            <a:endParaRPr lang="el-GR" dirty="0"/>
          </a:p>
        </p:txBody>
      </p:sp>
    </p:spTree>
    <p:extLst>
      <p:ext uri="{BB962C8B-B14F-4D97-AF65-F5344CB8AC3E}">
        <p14:creationId xmlns:p14="http://schemas.microsoft.com/office/powerpoint/2010/main" val="296425088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198</TotalTime>
  <Words>1057</Words>
  <Application>Microsoft Office PowerPoint</Application>
  <PresentationFormat>Προσαρμογή</PresentationFormat>
  <Paragraphs>81</Paragraphs>
  <Slides>16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16</vt:i4>
      </vt:variant>
    </vt:vector>
  </HeadingPairs>
  <TitlesOfParts>
    <vt:vector size="17" baseType="lpstr">
      <vt:lpstr>Wisp</vt:lpstr>
      <vt:lpstr>Ακούγοντας φωνές ή Ακουστικές ψευδαισθήσεις </vt:lpstr>
      <vt:lpstr>Διαταραχές της αντίληψης</vt:lpstr>
      <vt:lpstr>Η ψευδαίσθηση είναι αισθητηριακή αντίληψη ενώ δεν υπάρχει εξωτερικό ερέθισμα.</vt:lpstr>
      <vt:lpstr>Ορισμός </vt:lpstr>
      <vt:lpstr>Ιστορικά στοιχεία</vt:lpstr>
      <vt:lpstr>Είδη ακουστικών ψευδαισθήσεων – φωνών</vt:lpstr>
      <vt:lpstr>Πιθανές αιτίες</vt:lpstr>
      <vt:lpstr>Πιθανές αιτίες Ακουστικές ψευδαισθήσεις που δεν συσχετίζονται με κάποια διαταραχή </vt:lpstr>
      <vt:lpstr>Τρόποι διερεύνησης</vt:lpstr>
      <vt:lpstr>Τρόποι αντιμετώπισης – θεραπεία</vt:lpstr>
      <vt:lpstr>Τρόποι αντιμετώπισης – θεραπεία</vt:lpstr>
      <vt:lpstr>Τρόποι αντιμετώπισης – θεραπεία</vt:lpstr>
      <vt:lpstr>Τρόποι αντιμετώπισης – θεραπεία</vt:lpstr>
      <vt:lpstr>Τρόποι αντιμετώπισης – θεραπεία</vt:lpstr>
      <vt:lpstr>Βιβλιογραφία - πηγές</vt:lpstr>
      <vt:lpstr>                   Ευχαριστούμε!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Ακούγοντας φωνές ή Ακουστικές ψευδαισθήσεις</dc:title>
  <dc:creator>Δέσποινα</dc:creator>
  <cp:lastModifiedBy>ekps4</cp:lastModifiedBy>
  <cp:revision>63</cp:revision>
  <dcterms:created xsi:type="dcterms:W3CDTF">2017-09-27T03:52:56Z</dcterms:created>
  <dcterms:modified xsi:type="dcterms:W3CDTF">2017-10-26T08:08:19Z</dcterms:modified>
</cp:coreProperties>
</file>