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5" r:id="rId7"/>
    <p:sldId id="261" r:id="rId8"/>
    <p:sldId id="262"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80" d="100"/>
          <a:sy n="80" d="100"/>
        </p:scale>
        <p:origin x="-84" y="-9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C0B7B00-D960-4767-8EA8-CB39569E1409}" type="datetimeFigureOut">
              <a:rPr lang="el-GR" smtClean="0"/>
              <a:pPr/>
              <a:t>14/1/2022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3143344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C0B7B00-D960-4767-8EA8-CB39569E1409}" type="datetimeFigureOut">
              <a:rPr lang="el-GR" smtClean="0"/>
              <a:pPr/>
              <a:t>14/1/2022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3950377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C0B7B00-D960-4767-8EA8-CB39569E1409}" type="datetimeFigureOut">
              <a:rPr lang="el-GR" smtClean="0"/>
              <a:pPr/>
              <a:t>14/1/2022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2732432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C0B7B00-D960-4767-8EA8-CB39569E1409}" type="datetimeFigureOut">
              <a:rPr lang="el-GR" smtClean="0"/>
              <a:pPr/>
              <a:t>14/1/2022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144366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C0B7B00-D960-4767-8EA8-CB39569E1409}" type="datetimeFigureOut">
              <a:rPr lang="el-GR" smtClean="0"/>
              <a:pPr/>
              <a:t>14/1/2022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66857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C0B7B00-D960-4767-8EA8-CB39569E1409}" type="datetimeFigureOut">
              <a:rPr lang="el-GR" smtClean="0"/>
              <a:pPr/>
              <a:t>14/1/2022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3154877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C0B7B00-D960-4767-8EA8-CB39569E1409}" type="datetimeFigureOut">
              <a:rPr lang="el-GR" smtClean="0"/>
              <a:pPr/>
              <a:t>14/1/2022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342738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3C0B7B00-D960-4767-8EA8-CB39569E1409}" type="datetimeFigureOut">
              <a:rPr lang="el-GR" smtClean="0"/>
              <a:pPr/>
              <a:t>14/1/2022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2855552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0B7B00-D960-4767-8EA8-CB39569E1409}" type="datetimeFigureOut">
              <a:rPr lang="el-GR" smtClean="0"/>
              <a:pPr/>
              <a:t>14/1/2022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3704479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C0B7B00-D960-4767-8EA8-CB39569E1409}" type="datetimeFigureOut">
              <a:rPr lang="el-GR" smtClean="0"/>
              <a:pPr/>
              <a:t>14/1/2022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192696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C0B7B00-D960-4767-8EA8-CB39569E1409}" type="datetimeFigureOut">
              <a:rPr lang="el-GR" smtClean="0"/>
              <a:pPr/>
              <a:t>14/1/2022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115428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B7B00-D960-4767-8EA8-CB39569E1409}" type="datetimeFigureOut">
              <a:rPr lang="el-GR" smtClean="0"/>
              <a:pPr/>
              <a:t>14/1/2022</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66A12-D472-44BC-8D2C-6F7A4690C9FA}" type="slidenum">
              <a:rPr lang="el-GR" smtClean="0"/>
              <a:pPr/>
              <a:t>‹#›</a:t>
            </a:fld>
            <a:endParaRPr lang="el-GR"/>
          </a:p>
        </p:txBody>
      </p:sp>
    </p:spTree>
    <p:extLst>
      <p:ext uri="{BB962C8B-B14F-4D97-AF65-F5344CB8AC3E}">
        <p14:creationId xmlns="" xmlns:p14="http://schemas.microsoft.com/office/powerpoint/2010/main" val="127575776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770897-9E22-4433-8DA9-F28C7D3F8A74}"/>
              </a:ext>
            </a:extLst>
          </p:cNvPr>
          <p:cNvSpPr>
            <a:spLocks noGrp="1"/>
          </p:cNvSpPr>
          <p:nvPr>
            <p:ph type="ctrTitle"/>
          </p:nvPr>
        </p:nvSpPr>
        <p:spPr/>
        <p:txBody>
          <a:bodyPr>
            <a:normAutofit/>
          </a:bodyPr>
          <a:lstStyle/>
          <a:p>
            <a:r>
              <a:rPr lang="el-GR" sz="4000" b="1" dirty="0"/>
              <a:t>Η Απουσία ως Τραύμα: Από τον </a:t>
            </a:r>
            <a:r>
              <a:rPr lang="en-US" sz="4000" b="1" dirty="0"/>
              <a:t>Freud </a:t>
            </a:r>
            <a:r>
              <a:rPr lang="el-GR" sz="4000" b="1" dirty="0"/>
              <a:t>στην Σύγχρονη Ψυχανάλυση</a:t>
            </a:r>
          </a:p>
        </p:txBody>
      </p:sp>
      <p:sp>
        <p:nvSpPr>
          <p:cNvPr id="3" name="Υπότιτλος 2">
            <a:extLst>
              <a:ext uri="{FF2B5EF4-FFF2-40B4-BE49-F238E27FC236}">
                <a16:creationId xmlns="" xmlns:a16="http://schemas.microsoft.com/office/drawing/2014/main" id="{16865926-508E-4413-9B4E-75379853C051}"/>
              </a:ext>
            </a:extLst>
          </p:cNvPr>
          <p:cNvSpPr>
            <a:spLocks noGrp="1"/>
          </p:cNvSpPr>
          <p:nvPr>
            <p:ph type="subTitle" idx="1"/>
          </p:nvPr>
        </p:nvSpPr>
        <p:spPr/>
        <p:txBody>
          <a:bodyPr/>
          <a:lstStyle/>
          <a:p>
            <a:endParaRPr lang="el-GR" dirty="0"/>
          </a:p>
          <a:p>
            <a:endParaRPr lang="el-GR" dirty="0"/>
          </a:p>
          <a:p>
            <a:r>
              <a:rPr lang="el-GR" sz="2800" dirty="0"/>
              <a:t>Γεωργία Χαλκιά</a:t>
            </a:r>
          </a:p>
        </p:txBody>
      </p:sp>
      <p:pic>
        <p:nvPicPr>
          <p:cNvPr id="2050" name="Picture 2" descr="C:\Users\user\Desktop\το-τραύμα-λέξης-που-συλλαβίζουν-σε-ξύλινο-χωρίζει-τετράγωνα-122392846.jpg"/>
          <p:cNvPicPr>
            <a:picLocks noChangeAspect="1" noChangeArrowheads="1"/>
          </p:cNvPicPr>
          <p:nvPr/>
        </p:nvPicPr>
        <p:blipFill>
          <a:blip r:embed="rId2"/>
          <a:srcRect/>
          <a:stretch>
            <a:fillRect/>
          </a:stretch>
        </p:blipFill>
        <p:spPr bwMode="auto">
          <a:xfrm>
            <a:off x="9757558" y="0"/>
            <a:ext cx="2434442" cy="1825831"/>
          </a:xfrm>
          <a:prstGeom prst="rect">
            <a:avLst/>
          </a:prstGeom>
          <a:noFill/>
        </p:spPr>
      </p:pic>
    </p:spTree>
    <p:extLst>
      <p:ext uri="{BB962C8B-B14F-4D97-AF65-F5344CB8AC3E}">
        <p14:creationId xmlns="" xmlns:p14="http://schemas.microsoft.com/office/powerpoint/2010/main" val="835797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A21CB9F2-6BC0-410C-8B70-9B45E77CE929}"/>
              </a:ext>
            </a:extLst>
          </p:cNvPr>
          <p:cNvSpPr>
            <a:spLocks noGrp="1"/>
          </p:cNvSpPr>
          <p:nvPr>
            <p:ph idx="1"/>
          </p:nvPr>
        </p:nvSpPr>
        <p:spPr>
          <a:xfrm>
            <a:off x="838200" y="310896"/>
            <a:ext cx="10515600" cy="5866067"/>
          </a:xfrm>
        </p:spPr>
        <p:txBody>
          <a:bodyPr>
            <a:normAutofit/>
          </a:bodyPr>
          <a:lstStyle/>
          <a:p>
            <a:pPr>
              <a:buFont typeface="Wingdings" panose="05000000000000000000" pitchFamily="2" charset="2"/>
              <a:buChar char="q"/>
            </a:pPr>
            <a:r>
              <a:rPr lang="el-GR" sz="2000" dirty="0"/>
              <a:t>Όταν η τρύπα αντιπροσωπεύει ένα μη- αναπαρασταθέν τραύμα, που δεν συνέβη, το ότι δεν συνέβη είναι η πραγματικότητα, δηλαδή το αρνητικό, θεωρείται πολύτιμο</a:t>
            </a:r>
          </a:p>
          <a:p>
            <a:pPr>
              <a:buFont typeface="Wingdings" panose="05000000000000000000" pitchFamily="2" charset="2"/>
              <a:buChar char="q"/>
            </a:pPr>
            <a:r>
              <a:rPr lang="el-GR" sz="2000" dirty="0"/>
              <a:t>Το άδειο δημιουργείται όταν τα εμπόδια καταρρέουν και τα όρια διαλύονται</a:t>
            </a:r>
          </a:p>
          <a:p>
            <a:pPr>
              <a:buFont typeface="Wingdings" panose="05000000000000000000" pitchFamily="2" charset="2"/>
              <a:buChar char="q"/>
            </a:pPr>
            <a:r>
              <a:rPr lang="el-GR" sz="2000" dirty="0"/>
              <a:t>Μια ψυχική τρύπα προκύπτει από την </a:t>
            </a:r>
            <a:r>
              <a:rPr lang="el-GR" sz="2000" dirty="0" err="1"/>
              <a:t>αποεπένδυση</a:t>
            </a:r>
            <a:r>
              <a:rPr lang="el-GR" sz="2000" dirty="0"/>
              <a:t> των αντικειμένων που καταλήγουν να είναι άδεια, όπου δεν υπάρχει αναπαράσταση του αντικειμένου, απλώς συναισθηματική έλλειψη</a:t>
            </a:r>
          </a:p>
          <a:p>
            <a:pPr>
              <a:buFont typeface="Wingdings" panose="05000000000000000000" pitchFamily="2" charset="2"/>
              <a:buChar char="q"/>
            </a:pPr>
            <a:r>
              <a:rPr lang="el-GR" sz="2000" dirty="0"/>
              <a:t>Το κενό διάστημα αντιστοιχεί σε ρήξη της συνέχειας της ζωής, που αναφέρεται στο τραύμα</a:t>
            </a:r>
          </a:p>
          <a:p>
            <a:pPr>
              <a:buFont typeface="Wingdings" panose="05000000000000000000" pitchFamily="2" charset="2"/>
              <a:buChar char="q"/>
            </a:pPr>
            <a:r>
              <a:rPr lang="el-GR" sz="2000" dirty="0"/>
              <a:t>Οι </a:t>
            </a:r>
            <a:r>
              <a:rPr lang="en-US" sz="2000" dirty="0" err="1"/>
              <a:t>Botella</a:t>
            </a:r>
            <a:r>
              <a:rPr lang="en-US" sz="2000" dirty="0"/>
              <a:t> </a:t>
            </a:r>
            <a:r>
              <a:rPr lang="el-GR" sz="2000" dirty="0"/>
              <a:t>συνδέουν το τραύμα με την απουσία, αυτό που δεν έχει ακόμη βιωθεί και μπορεί να υπονοηθεί ότι υφίσταται μέσω ατυχημάτων της σκέψης, που μαρτυρούν την παρουσία μιας διαταραχής που οφείλεται στο περιεχόμενο του γεγονότος, γιατί δεν έχει γίνει κατανοητό, οπότε το εγώ βιώνει κάτι τέτοιο ως τραυματικό</a:t>
            </a:r>
          </a:p>
          <a:p>
            <a:pPr>
              <a:buFont typeface="Wingdings" panose="05000000000000000000" pitchFamily="2" charset="2"/>
              <a:buChar char="q"/>
            </a:pPr>
            <a:endParaRPr lang="el-GR" sz="2000" dirty="0"/>
          </a:p>
        </p:txBody>
      </p:sp>
    </p:spTree>
    <p:extLst>
      <p:ext uri="{BB962C8B-B14F-4D97-AF65-F5344CB8AC3E}">
        <p14:creationId xmlns="" xmlns:p14="http://schemas.microsoft.com/office/powerpoint/2010/main" val="109681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727DEFA-CA86-49FC-A93B-D59B97263030}"/>
              </a:ext>
            </a:extLst>
          </p:cNvPr>
          <p:cNvSpPr>
            <a:spLocks noGrp="1"/>
          </p:cNvSpPr>
          <p:nvPr>
            <p:ph idx="1"/>
          </p:nvPr>
        </p:nvSpPr>
        <p:spPr>
          <a:xfrm>
            <a:off x="838200" y="427839"/>
            <a:ext cx="10515600" cy="5749124"/>
          </a:xfrm>
        </p:spPr>
        <p:txBody>
          <a:bodyPr>
            <a:normAutofit/>
          </a:bodyPr>
          <a:lstStyle/>
          <a:p>
            <a:pPr>
              <a:buFont typeface="Wingdings" panose="05000000000000000000" pitchFamily="2" charset="2"/>
              <a:buChar char="q"/>
            </a:pPr>
            <a:endParaRPr lang="el-GR" sz="2000" dirty="0"/>
          </a:p>
          <a:p>
            <a:pPr>
              <a:buFont typeface="Wingdings" panose="05000000000000000000" pitchFamily="2" charset="2"/>
              <a:buChar char="q"/>
            </a:pPr>
            <a:r>
              <a:rPr lang="el-GR" sz="2000" dirty="0"/>
              <a:t>Το «όχι» του ασυνείδητου συνδέεται με το άγνωστο και αυτό που δεν μπορεί να γίνει γνωστό</a:t>
            </a:r>
          </a:p>
          <a:p>
            <a:pPr>
              <a:buFont typeface="Wingdings" panose="05000000000000000000" pitchFamily="2" charset="2"/>
              <a:buChar char="q"/>
            </a:pPr>
            <a:endParaRPr lang="el-GR" sz="2000" dirty="0"/>
          </a:p>
          <a:p>
            <a:pPr>
              <a:buFont typeface="Wingdings" panose="05000000000000000000" pitchFamily="2" charset="2"/>
              <a:buChar char="q"/>
            </a:pPr>
            <a:r>
              <a:rPr lang="el-GR" sz="2000" dirty="0"/>
              <a:t>Ο </a:t>
            </a:r>
            <a:r>
              <a:rPr lang="en-US" sz="2000" dirty="0"/>
              <a:t>Freud </a:t>
            </a:r>
            <a:r>
              <a:rPr lang="el-GR" sz="2000" dirty="0"/>
              <a:t>συνέδεσε την απουσία με το τραύμα ως μεταφορά, σε κάθε τραύμα υπάρχει μια τρύπα</a:t>
            </a:r>
          </a:p>
          <a:p>
            <a:pPr>
              <a:buFont typeface="Wingdings" panose="05000000000000000000" pitchFamily="2" charset="2"/>
              <a:buChar char="q"/>
            </a:pPr>
            <a:endParaRPr lang="el-GR" sz="2000" dirty="0"/>
          </a:p>
          <a:p>
            <a:pPr>
              <a:buFont typeface="Wingdings" panose="05000000000000000000" pitchFamily="2" charset="2"/>
              <a:buChar char="q"/>
            </a:pPr>
            <a:r>
              <a:rPr lang="el-GR" sz="2000" dirty="0"/>
              <a:t>Στην ψυχική σφαίρα μια εσωτερική αιμορραγία, όπως μια πληγή, η διέγερση χάνει την ενεργητικότητα σαν να διέρχεται μέσω μιας τρύπας</a:t>
            </a:r>
          </a:p>
          <a:p>
            <a:pPr marL="0" indent="0">
              <a:buNone/>
            </a:pPr>
            <a:endParaRPr lang="en-US" sz="2000" dirty="0"/>
          </a:p>
          <a:p>
            <a:pPr>
              <a:buFont typeface="Wingdings" panose="05000000000000000000" pitchFamily="2" charset="2"/>
              <a:buChar char="q"/>
            </a:pPr>
            <a:r>
              <a:rPr lang="en-US" sz="2000" dirty="0"/>
              <a:t>O Freud </a:t>
            </a:r>
            <a:r>
              <a:rPr lang="el-GR" sz="2000" dirty="0"/>
              <a:t>διαμόρφωσε μία ερμηνεία για τον ψυχισμό αποδίδοντας </a:t>
            </a:r>
            <a:r>
              <a:rPr lang="el-GR" sz="2000" u="sng" dirty="0"/>
              <a:t>μία τριπλή λειτουργία </a:t>
            </a:r>
            <a:r>
              <a:rPr lang="el-GR" sz="2000" dirty="0"/>
              <a:t>του διαχωρισμού: 1) του ασυνείδητου από το συνειδητό 2) της μνήμης από την αντίληψη και 3) της ποσότητας από την ποιότητα</a:t>
            </a:r>
          </a:p>
          <a:p>
            <a:pPr>
              <a:buFont typeface="Wingdings" panose="05000000000000000000" pitchFamily="2" charset="2"/>
              <a:buChar char="q"/>
            </a:pPr>
            <a:endParaRPr lang="el-GR" sz="2000" dirty="0"/>
          </a:p>
          <a:p>
            <a:pPr>
              <a:buFont typeface="Wingdings" panose="05000000000000000000" pitchFamily="2" charset="2"/>
              <a:buChar char="q"/>
            </a:pPr>
            <a:endParaRPr lang="el-GR" sz="2000" dirty="0"/>
          </a:p>
          <a:p>
            <a:pPr>
              <a:buFont typeface="Wingdings" panose="05000000000000000000" pitchFamily="2" charset="2"/>
              <a:buChar char="q"/>
            </a:pPr>
            <a:endParaRPr lang="el-GR" sz="2000" dirty="0"/>
          </a:p>
        </p:txBody>
      </p:sp>
    </p:spTree>
    <p:extLst>
      <p:ext uri="{BB962C8B-B14F-4D97-AF65-F5344CB8AC3E}">
        <p14:creationId xmlns="" xmlns:p14="http://schemas.microsoft.com/office/powerpoint/2010/main" val="10965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76897DA-C03B-4D89-9D76-4FB4BE6BDE54}"/>
              </a:ext>
            </a:extLst>
          </p:cNvPr>
          <p:cNvSpPr>
            <a:spLocks noGrp="1"/>
          </p:cNvSpPr>
          <p:nvPr>
            <p:ph idx="1"/>
          </p:nvPr>
        </p:nvSpPr>
        <p:spPr>
          <a:xfrm>
            <a:off x="838200" y="310393"/>
            <a:ext cx="10515600" cy="5866570"/>
          </a:xfrm>
        </p:spPr>
        <p:txBody>
          <a:bodyPr>
            <a:normAutofit lnSpcReduction="10000"/>
          </a:bodyPr>
          <a:lstStyle/>
          <a:p>
            <a:pPr>
              <a:buFont typeface="Wingdings" panose="05000000000000000000" pitchFamily="2" charset="2"/>
              <a:buChar char="q"/>
            </a:pPr>
            <a:endParaRPr lang="el-GR" sz="2000" dirty="0"/>
          </a:p>
          <a:p>
            <a:pPr>
              <a:buFont typeface="Wingdings" panose="05000000000000000000" pitchFamily="2" charset="2"/>
              <a:buChar char="q"/>
            </a:pPr>
            <a:r>
              <a:rPr lang="el-GR" sz="2000" dirty="0"/>
              <a:t>Μια εξέλιξη του φράγματος επαφής είναι η ελαστική μεμβράνη και ο φραγμός στα ερεθίσματα, που έχουν θέση προστατευτική ασπίδα ενάντια στα ερεθίσματα. Η ασπίδα αποτελεί το εξωτερικό στρώμα μεμβράνης, για να προστατέψει τα βαθύτερα στρώματα</a:t>
            </a:r>
          </a:p>
          <a:p>
            <a:pPr>
              <a:buFont typeface="Wingdings" panose="05000000000000000000" pitchFamily="2" charset="2"/>
              <a:buChar char="q"/>
            </a:pPr>
            <a:endParaRPr lang="el-GR" sz="2000" dirty="0"/>
          </a:p>
          <a:p>
            <a:pPr>
              <a:buFont typeface="Wingdings" panose="05000000000000000000" pitchFamily="2" charset="2"/>
              <a:buChar char="q"/>
            </a:pPr>
            <a:r>
              <a:rPr lang="el-GR" sz="2000" u="sng" dirty="0"/>
              <a:t>Όσον αφορά την ασπίδα</a:t>
            </a:r>
            <a:r>
              <a:rPr lang="el-GR" sz="2000" dirty="0"/>
              <a:t>: 1) Δεν μπορεί να λειτουργήσει ως αμυντικό σύστημα ενάντια στα εσωτερικά ερεθίσματα, 2) Υπερασπίζεται τον οργανισμό από την πραγματικότητα μέσα από την οργάνωση των ερεθισμάτων και 3) Μπορεί να παραβιαστεί</a:t>
            </a:r>
          </a:p>
          <a:p>
            <a:pPr marL="0" indent="0">
              <a:buNone/>
            </a:pPr>
            <a:endParaRPr lang="el-GR" sz="2000" dirty="0"/>
          </a:p>
          <a:p>
            <a:pPr>
              <a:buFont typeface="Wingdings" panose="05000000000000000000" pitchFamily="2" charset="2"/>
              <a:buChar char="q"/>
            </a:pPr>
            <a:r>
              <a:rPr lang="el-GR" sz="2000" dirty="0"/>
              <a:t>Η ασπίδα δεν μπορεί να λειτουργήσει ως μέσο άμυνας στα ανυπόφορα ερεθίσματα και η υπερβολική διέγερση έχει ως αποτέλεσμα την δημιουργία τραύματος. Όταν οι εξωτερικές διεγέρσεις είναι ισχυρές και διαπερνούν την ασπίδα, λαμβάνει χώρα μία παραβίαση, όπου η αρχή της ευχαρίστησης τίθεται εκτός λειτουργίας και ανακύπτει το πρόβλημα ελέγχου της ποσότητας της διέγερσης</a:t>
            </a:r>
          </a:p>
          <a:p>
            <a:pPr marL="0" indent="0">
              <a:buNone/>
            </a:pPr>
            <a:endParaRPr lang="el-GR" sz="2000" dirty="0"/>
          </a:p>
          <a:p>
            <a:pPr>
              <a:buFont typeface="Wingdings" panose="05000000000000000000" pitchFamily="2" charset="2"/>
              <a:buChar char="q"/>
            </a:pPr>
            <a:r>
              <a:rPr lang="el-GR" sz="2000" dirty="0"/>
              <a:t>Ένα αρνητικό τραύμα συνδέει την κατάσταση με την άρνηση, δηλαδή ότι το αντικείμενο δεν είναι εκεί</a:t>
            </a:r>
            <a:r>
              <a:rPr lang="en-US" sz="2000" dirty="0"/>
              <a:t>. </a:t>
            </a:r>
            <a:r>
              <a:rPr lang="el-GR" sz="2000" dirty="0"/>
              <a:t>Επηρεάζεται ο τρόπος που το βρέφος προσπαθεί να εσωτερικεύσει την αναπαράσταση του αντικειμένου , αναφέρεται σε κάτι που δεν έχει εγγραφεί στα μνημονικά ίχνη</a:t>
            </a:r>
            <a:r>
              <a:rPr lang="en-US" sz="2000" dirty="0"/>
              <a:t>. </a:t>
            </a:r>
            <a:r>
              <a:rPr lang="el-GR" sz="2000" dirty="0"/>
              <a:t>Το σώμα θυμάται έναν απροσδιόριστο πόνο, σαν κάτι να είναι άδειο, το οποίο όμως, το αρνείται- Μια αμυντική στάση, η οποία έχει περιέλθει σε αχρηστία</a:t>
            </a:r>
          </a:p>
          <a:p>
            <a:pPr marL="0" indent="0">
              <a:buNone/>
            </a:pPr>
            <a:endParaRPr lang="el-GR" sz="2000" dirty="0"/>
          </a:p>
          <a:p>
            <a:pPr>
              <a:buFont typeface="Wingdings" panose="05000000000000000000" pitchFamily="2" charset="2"/>
              <a:buChar char="q"/>
            </a:pPr>
            <a:endParaRPr lang="el-GR" sz="2000" dirty="0"/>
          </a:p>
          <a:p>
            <a:pPr>
              <a:buFont typeface="Wingdings" panose="05000000000000000000" pitchFamily="2" charset="2"/>
              <a:buChar char="q"/>
            </a:pPr>
            <a:endParaRPr lang="el-GR" sz="2000" dirty="0"/>
          </a:p>
          <a:p>
            <a:pPr>
              <a:buFont typeface="Wingdings" panose="05000000000000000000" pitchFamily="2" charset="2"/>
              <a:buChar char="q"/>
            </a:pPr>
            <a:endParaRPr lang="el-GR" sz="2000" dirty="0"/>
          </a:p>
        </p:txBody>
      </p:sp>
    </p:spTree>
    <p:extLst>
      <p:ext uri="{BB962C8B-B14F-4D97-AF65-F5344CB8AC3E}">
        <p14:creationId xmlns="" xmlns:p14="http://schemas.microsoft.com/office/powerpoint/2010/main" val="1245023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A93EE90-9FCB-4A57-A8F1-AE2C066BAAE5}"/>
              </a:ext>
            </a:extLst>
          </p:cNvPr>
          <p:cNvSpPr>
            <a:spLocks noGrp="1"/>
          </p:cNvSpPr>
          <p:nvPr>
            <p:ph type="title"/>
          </p:nvPr>
        </p:nvSpPr>
        <p:spPr>
          <a:xfrm>
            <a:off x="838200" y="365126"/>
            <a:ext cx="10515600" cy="490552"/>
          </a:xfrm>
        </p:spPr>
        <p:txBody>
          <a:bodyPr>
            <a:normAutofit/>
          </a:bodyPr>
          <a:lstStyle/>
          <a:p>
            <a:r>
              <a:rPr lang="el-GR" sz="2800" b="1" dirty="0"/>
              <a:t>ΣΥΝΤΟΜΟ ΚΛΙΝΙΚΟ ΥΛΙΚΟ</a:t>
            </a:r>
          </a:p>
        </p:txBody>
      </p:sp>
      <p:sp>
        <p:nvSpPr>
          <p:cNvPr id="3" name="Θέση περιεχομένου 2">
            <a:extLst>
              <a:ext uri="{FF2B5EF4-FFF2-40B4-BE49-F238E27FC236}">
                <a16:creationId xmlns="" xmlns:a16="http://schemas.microsoft.com/office/drawing/2014/main" id="{6606D613-8F2D-4E51-B17C-A12CE37EC01D}"/>
              </a:ext>
            </a:extLst>
          </p:cNvPr>
          <p:cNvSpPr>
            <a:spLocks noGrp="1"/>
          </p:cNvSpPr>
          <p:nvPr>
            <p:ph idx="1"/>
          </p:nvPr>
        </p:nvSpPr>
        <p:spPr>
          <a:xfrm>
            <a:off x="838200" y="1073791"/>
            <a:ext cx="10515600" cy="5103172"/>
          </a:xfrm>
        </p:spPr>
        <p:txBody>
          <a:bodyPr>
            <a:normAutofit/>
          </a:bodyPr>
          <a:lstStyle/>
          <a:p>
            <a:pPr>
              <a:buFont typeface="Wingdings" panose="05000000000000000000" pitchFamily="2" charset="2"/>
              <a:buChar char="q"/>
            </a:pPr>
            <a:r>
              <a:rPr lang="el-GR" sz="2000" dirty="0"/>
              <a:t>Ο ασθενής Α. περιγράφει: «Σας έχω πει ότι στην βάπτισή μου όλοι φορούσαν μαύρα και έκλαιγαν» (λόγω του θανάτου του πατέρα και του σοβαρού τραυματισμού της μητέρας σε τροχαίο ατύχημα) και συνέχισε λέγοντας κάτι που λογικά ήταν φαντασίωσή του και όχι μνήμη: «Θα πρέπει να φορούσαν μαύρα, να έκλαιγαν, και όταν μου άλλαζαν τις πάνες, τα καυτά δάκρυά τους θα έκαιγαν το μικροσκοπικό μου σώμα. Παρόλο που δεν καταλάβαινα τίποτε, κάτι θα πρέπει να ένιωθα, και αυτό θα πρέπει να είναι φρικιαστικό. Γεννήθηκα μέσα στον θάνατο»</a:t>
            </a:r>
          </a:p>
          <a:p>
            <a:pPr>
              <a:buNone/>
            </a:pPr>
            <a:endParaRPr lang="el-GR" sz="2000" dirty="0"/>
          </a:p>
          <a:p>
            <a:pPr>
              <a:buFont typeface="Wingdings" panose="05000000000000000000" pitchFamily="2" charset="2"/>
              <a:buChar char="q"/>
            </a:pPr>
            <a:r>
              <a:rPr lang="el-GR" sz="2000" dirty="0"/>
              <a:t>Μία κωδικοποίηση αυτής της φράσης είναι ότι ήταν ένας ασυνείδητος τρόπος να δημιουργήσει ένα τραύμα μέσα από μία μη-αγχωτική κατάσταση για να δείξει ότι κάποτε συνέβη κάτι τρομακτικό</a:t>
            </a:r>
          </a:p>
        </p:txBody>
      </p:sp>
    </p:spTree>
    <p:extLst>
      <p:ext uri="{BB962C8B-B14F-4D97-AF65-F5344CB8AC3E}">
        <p14:creationId xmlns="" xmlns:p14="http://schemas.microsoft.com/office/powerpoint/2010/main" val="249843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296883"/>
            <a:ext cx="10515600" cy="5880080"/>
          </a:xfrm>
        </p:spPr>
        <p:txBody>
          <a:bodyPr/>
          <a:lstStyle/>
          <a:p>
            <a:pPr>
              <a:buFont typeface="Wingdings" pitchFamily="2" charset="2"/>
              <a:buChar char="q"/>
            </a:pPr>
            <a:r>
              <a:rPr lang="el-GR" sz="2000" dirty="0"/>
              <a:t>Το εξιστορούσε σαν να ανήκε σε κάποιον άλλον, δεν είναι σαφές σε τι είδους τραύμα αναφέρεται και δεν βιώνει κανένα συναίσθημα. Χρησιμοποιείται ως παράδειγμα για να αναπαρασταθεί το τραύμα της απουσίας, που δεν είχε βιωθεί ως απώλεια ή άγχος αποχωρισμού</a:t>
            </a:r>
          </a:p>
          <a:p>
            <a:pPr>
              <a:buNone/>
            </a:pPr>
            <a:endParaRPr lang="el-GR" sz="2000" dirty="0"/>
          </a:p>
          <a:p>
            <a:pPr>
              <a:buFont typeface="Wingdings" pitchFamily="2" charset="2"/>
              <a:buChar char="q"/>
            </a:pPr>
            <a:r>
              <a:rPr lang="el-GR" sz="2000" dirty="0"/>
              <a:t>Ο ασθενής αναφέρει τις απροσδιόριστες αισθήσεις μόνο όταν το τραύμα ήρθε στην επιφάνεια</a:t>
            </a:r>
          </a:p>
          <a:p>
            <a:pPr>
              <a:buNone/>
            </a:pPr>
            <a:endParaRPr lang="el-GR" sz="2000" dirty="0"/>
          </a:p>
          <a:p>
            <a:pPr>
              <a:buFont typeface="Wingdings" pitchFamily="2" charset="2"/>
              <a:buChar char="q"/>
            </a:pPr>
            <a:r>
              <a:rPr lang="el-GR" sz="2000" dirty="0"/>
              <a:t>Η φαντασίωση του Α. για τα καυτά δάκρυα παρέπεμπαν σε ένα αρνητικό τραύμα με καψίματα στο σώμα. Ο ίδιος περιέγραψε τον εαυτό του ως ένα ξεφτισμένο φελλό, καθώς περιέγραφε πως δεν μπορούσε να λειτουργήσει ως προστατευτική ασπίδα, η οποία δεν είχε επενδυθεί </a:t>
            </a:r>
            <a:r>
              <a:rPr lang="el-GR" sz="2000" dirty="0" err="1"/>
              <a:t>λιβιδινικά</a:t>
            </a:r>
            <a:r>
              <a:rPr lang="el-GR" sz="2000" dirty="0"/>
              <a:t>, για να γίνει ένα ναρκισσιστικό περίβλημα, που θα παρέχει μία βασική αίσθηση συναισθηματικής υγείας</a:t>
            </a:r>
          </a:p>
          <a:p>
            <a:pPr>
              <a:buNone/>
            </a:pPr>
            <a:endParaRPr lang="el-GR" sz="2000" dirty="0"/>
          </a:p>
          <a:p>
            <a:pPr>
              <a:buFont typeface="Wingdings" pitchFamily="2" charset="2"/>
              <a:buChar char="q"/>
            </a:pPr>
            <a:r>
              <a:rPr lang="el-GR" sz="2000" dirty="0"/>
              <a:t>Ο Α. θα μπορούσε να περιγράψει το ναρκισσιστικό τραύμα μόνο μέσα από σωματικές αισθήσεις (καψίματα στο σώμα)</a:t>
            </a:r>
          </a:p>
          <a:p>
            <a:pPr>
              <a:buFont typeface="Wingdings" pitchFamily="2" charset="2"/>
              <a:buChar char="q"/>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2433b815df9e2b428de815fa2b8d667b.jpg"/>
          <p:cNvPicPr>
            <a:picLocks noGrp="1" noChangeAspect="1" noChangeArrowheads="1"/>
          </p:cNvPicPr>
          <p:nvPr>
            <p:ph idx="1"/>
          </p:nvPr>
        </p:nvPicPr>
        <p:blipFill>
          <a:blip r:embed="rId2"/>
          <a:srcRect/>
          <a:stretch>
            <a:fillRect/>
          </a:stretch>
        </p:blipFill>
        <p:spPr bwMode="auto">
          <a:xfrm>
            <a:off x="0" y="0"/>
            <a:ext cx="12192000"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a:t>Αναπαραστάσεις της Απουσίας και η Προστατευτική Ασπίδα</a:t>
            </a:r>
          </a:p>
        </p:txBody>
      </p:sp>
      <p:sp>
        <p:nvSpPr>
          <p:cNvPr id="3" name="2 - Θέση περιεχομένου"/>
          <p:cNvSpPr>
            <a:spLocks noGrp="1"/>
          </p:cNvSpPr>
          <p:nvPr>
            <p:ph idx="1"/>
          </p:nvPr>
        </p:nvSpPr>
        <p:spPr>
          <a:xfrm>
            <a:off x="838200" y="1330036"/>
            <a:ext cx="10515600" cy="4846927"/>
          </a:xfrm>
        </p:spPr>
        <p:txBody>
          <a:bodyPr>
            <a:normAutofit lnSpcReduction="10000"/>
          </a:bodyPr>
          <a:lstStyle/>
          <a:p>
            <a:pPr>
              <a:buFont typeface="Wingdings" pitchFamily="2" charset="2"/>
              <a:buChar char="q"/>
            </a:pPr>
            <a:r>
              <a:rPr lang="el-GR" sz="2000" dirty="0"/>
              <a:t>Στην θεωρία των σχέσεων αντικειμένου, οι εκδηλώσεις της απουσίας παρουσιάζονται ως άδειο, ως κακή παρουσία, ως άδειο, ως κακή παρουσία, ως τρύπα, ως η εμπειρία της μαύρης τρύπας και του κενού</a:t>
            </a:r>
          </a:p>
          <a:p>
            <a:pPr>
              <a:buFont typeface="Wingdings" pitchFamily="2" charset="2"/>
              <a:buChar char="q"/>
            </a:pPr>
            <a:r>
              <a:rPr lang="el-GR" sz="2000" dirty="0"/>
              <a:t>Η αναπαράσταση της απουσίας στη δημιουργική της διάσταση, συνίσταται στη δυνατότητα μεταμόρφωσης του «τίποτα» σε «κάτι», ενώ στην καταστροφική της μορφή εμφανίζεται ως κενό και ανυπαρξία και μη-αναπαρασταθέν</a:t>
            </a:r>
          </a:p>
          <a:p>
            <a:pPr>
              <a:buFont typeface="Wingdings" pitchFamily="2" charset="2"/>
              <a:buChar char="q"/>
            </a:pPr>
            <a:r>
              <a:rPr lang="el-GR" sz="2000" u="sng" dirty="0"/>
              <a:t>Στην </a:t>
            </a:r>
            <a:r>
              <a:rPr lang="el-GR" sz="2000" u="sng" dirty="0" err="1"/>
              <a:t>κλαϊνική</a:t>
            </a:r>
            <a:r>
              <a:rPr lang="el-GR" sz="2000" u="sng" dirty="0"/>
              <a:t> θεωρία</a:t>
            </a:r>
            <a:r>
              <a:rPr lang="el-GR" sz="2000" dirty="0"/>
              <a:t>, όταν η προστατευτική ασπίδα αποτυγχάνει, σημαίνει ότι το εσωτερικό αντικείμενο έχει εγκατασταθεί επισφαλώς και καταλήγει σε ένα μερικό δέρμα με διαρροές δημιουργώντας τρύπες, με αποτέλεσμα το εσωτερικό αντικείμενο να μην μπορεί να διατηρήσει την συνοχή της προσωπικότητας</a:t>
            </a:r>
          </a:p>
          <a:p>
            <a:pPr>
              <a:buFont typeface="Wingdings" pitchFamily="2" charset="2"/>
              <a:buChar char="q"/>
            </a:pPr>
            <a:r>
              <a:rPr lang="el-GR" sz="2000" u="sng" dirty="0"/>
              <a:t>Η </a:t>
            </a:r>
            <a:r>
              <a:rPr lang="el-GR" sz="2000" u="sng" dirty="0" err="1"/>
              <a:t>μετα</a:t>
            </a:r>
            <a:r>
              <a:rPr lang="el-GR" sz="2000" u="sng" dirty="0"/>
              <a:t>-φροϋδική παράδοση</a:t>
            </a:r>
            <a:r>
              <a:rPr lang="el-GR" sz="2000" dirty="0"/>
              <a:t> αναφέρεται στο «εγώ-δέρμα-</a:t>
            </a:r>
            <a:r>
              <a:rPr lang="el-GR" sz="2000" dirty="0" err="1"/>
              <a:t>περίβλημ</a:t>
            </a:r>
            <a:r>
              <a:rPr lang="el-GR" sz="2000" dirty="0"/>
              <a:t>α» λειτουργώντας ως ναρκισσιστικό περίβλημα και ως σουρωτήρι, που οι σκέψεις συγκρατούνται με δυσκολία</a:t>
            </a:r>
          </a:p>
          <a:p>
            <a:pPr>
              <a:buFont typeface="Wingdings" pitchFamily="2" charset="2"/>
              <a:buChar char="q"/>
            </a:pPr>
            <a:r>
              <a:rPr lang="el-GR" sz="2000" dirty="0"/>
              <a:t>Η δημιουργία του ναρκισσιστικού περιβλήματος προηγείται των διαδικασιών της προβολής και </a:t>
            </a:r>
            <a:r>
              <a:rPr lang="el-GR" sz="2000" dirty="0" err="1"/>
              <a:t>ενδοβολής</a:t>
            </a:r>
            <a:r>
              <a:rPr lang="el-GR" sz="2000" dirty="0"/>
              <a:t> </a:t>
            </a:r>
          </a:p>
          <a:p>
            <a:pPr>
              <a:buFont typeface="Wingdings" pitchFamily="2" charset="2"/>
              <a:buChar char="q"/>
            </a:pPr>
            <a:r>
              <a:rPr lang="el-GR" sz="2000" dirty="0"/>
              <a:t>Όταν η προστατευτική ασπίδα επενδύεται ναρκισσιστικά, γίνεται ψευδαισθητική και καθιστά το άτομο άτρωτο ως μια αμυντική αντίδραση στην ψυχική τρύπα και στην συνέχεια της σκέψης</a:t>
            </a:r>
          </a:p>
          <a:p>
            <a:pPr>
              <a:buFont typeface="Wingdings" pitchFamily="2" charset="2"/>
              <a:buChar char="q"/>
            </a:pPr>
            <a:endParaRPr lang="el-G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a:t>Η μεταφορά της μαύρης τρύπας και το Ναρκισσιστικό Περίβλημα</a:t>
            </a:r>
          </a:p>
        </p:txBody>
      </p:sp>
      <p:sp>
        <p:nvSpPr>
          <p:cNvPr id="3" name="2 - Θέση περιεχομένου"/>
          <p:cNvSpPr>
            <a:spLocks noGrp="1"/>
          </p:cNvSpPr>
          <p:nvPr>
            <p:ph idx="1"/>
          </p:nvPr>
        </p:nvSpPr>
        <p:spPr>
          <a:xfrm>
            <a:off x="838200" y="1353787"/>
            <a:ext cx="10515600" cy="5035138"/>
          </a:xfrm>
        </p:spPr>
        <p:txBody>
          <a:bodyPr>
            <a:normAutofit/>
          </a:bodyPr>
          <a:lstStyle/>
          <a:p>
            <a:pPr>
              <a:buFont typeface="Wingdings" pitchFamily="2" charset="2"/>
              <a:buChar char="q"/>
            </a:pPr>
            <a:r>
              <a:rPr lang="el-GR" sz="2000" dirty="0"/>
              <a:t>Ο όρος </a:t>
            </a:r>
            <a:r>
              <a:rPr lang="el-GR" sz="2000" u="sng" dirty="0"/>
              <a:t>μαύρη τρύπα</a:t>
            </a:r>
            <a:r>
              <a:rPr lang="el-GR" sz="2000" dirty="0"/>
              <a:t>, ως μεταφορά για τον ψυχικό χώρο και αναπαράσταση απουσίας, έχει την ικανότητα να καταπίνει τα πάντα, λειτουργεί σαν ένας εσωτερικός σαμποτέρ και σε σοβαρότερες ψυχοπαθολογίες, ως καταβροχθιστική δύναμη</a:t>
            </a:r>
          </a:p>
          <a:p>
            <a:pPr>
              <a:buFont typeface="Wingdings" pitchFamily="2" charset="2"/>
              <a:buChar char="q"/>
            </a:pPr>
            <a:r>
              <a:rPr lang="el-GR" sz="2000" dirty="0"/>
              <a:t>Ο </a:t>
            </a:r>
            <a:r>
              <a:rPr lang="en-US" sz="2000" dirty="0" err="1"/>
              <a:t>Grotstein</a:t>
            </a:r>
            <a:r>
              <a:rPr lang="en-US" sz="2000" dirty="0"/>
              <a:t> </a:t>
            </a:r>
            <a:r>
              <a:rPr lang="el-GR" sz="2000" dirty="0"/>
              <a:t>υποστηρίζει ότι η μαύρη τρύπα δεν είναι απλώς κάτι στατικά άδειο, αλλά μια κατάρρευση εκ των έσω, μια κεντρομόλος έλξη προς το κενό </a:t>
            </a:r>
          </a:p>
          <a:p>
            <a:pPr>
              <a:buFont typeface="Wingdings" pitchFamily="2" charset="2"/>
              <a:buChar char="q"/>
            </a:pPr>
            <a:r>
              <a:rPr lang="el-GR" sz="2000" dirty="0"/>
              <a:t>Δεν αναπτύσσονται οι ανθρώπινες σχέσεις και η επίγνωση απουσίας σχέσεων εξαλείφεται με κάθε κόστος. Έτσι προσπαθεί να κατανοήσει την απουσία ως αίσθηση του άδειου μέσα από την διαλεκτική της έλλειψης νοήματος και της ανυπαρξίας</a:t>
            </a:r>
          </a:p>
          <a:p>
            <a:pPr>
              <a:buFont typeface="Wingdings" pitchFamily="2" charset="2"/>
              <a:buChar char="q"/>
            </a:pPr>
            <a:r>
              <a:rPr lang="el-GR" sz="2000" dirty="0"/>
              <a:t>Για την </a:t>
            </a:r>
            <a:r>
              <a:rPr lang="en-US" sz="2000" dirty="0"/>
              <a:t>Klein </a:t>
            </a:r>
            <a:r>
              <a:rPr lang="el-GR" sz="2000" dirty="0"/>
              <a:t>δεν υπάρχει έλλειψη υπό την έννοια της ανυπαρξίας. Με την μαύρη τρύπα κατανοείται η έκταση και η  φύση της απουσίας ως άγχους αποχωρισμού, όπου το τρομοκρατημένο παιδί μπροστά στο ενδεχόμενο να μην επιστρέψει το αγαπημένο αντικείμενο, προσπαθεί μέσα από τις φαντασιώσεις του να συμπληρώσει το κενό με διωκτικά αντικείμενα. Έτσι, οργανώνεται ο ψυχισμός, γιατί αν αποτύχει το παιδί θα παρασυρθεί σε έναν κόσμο έλλειψης νοήματος</a:t>
            </a:r>
          </a:p>
          <a:p>
            <a:pPr>
              <a:buFont typeface="Wingdings" pitchFamily="2" charset="2"/>
              <a:buChar char="q"/>
            </a:pP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CF6A79F8-97E5-43A4-9B5B-81BDC14FCF79}"/>
              </a:ext>
            </a:extLst>
          </p:cNvPr>
          <p:cNvSpPr>
            <a:spLocks noGrp="1"/>
          </p:cNvSpPr>
          <p:nvPr>
            <p:ph type="title"/>
          </p:nvPr>
        </p:nvSpPr>
        <p:spPr>
          <a:xfrm>
            <a:off x="838200" y="128017"/>
            <a:ext cx="10515600" cy="1152143"/>
          </a:xfrm>
        </p:spPr>
        <p:txBody>
          <a:bodyPr>
            <a:normAutofit/>
          </a:bodyPr>
          <a:lstStyle/>
          <a:p>
            <a:r>
              <a:rPr lang="el-GR" sz="2800" b="1" dirty="0"/>
              <a:t>Οι απόψεις του</a:t>
            </a:r>
            <a:r>
              <a:rPr lang="en-US" sz="2800" b="1" dirty="0"/>
              <a:t> Green </a:t>
            </a:r>
            <a:r>
              <a:rPr lang="el-GR" sz="2800" b="1" dirty="0"/>
              <a:t>για την Απουσία ως Πρωτογενή Κατάσταση, ως Ψυχική Τρύπα και ως Κενό </a:t>
            </a:r>
          </a:p>
        </p:txBody>
      </p:sp>
      <p:sp>
        <p:nvSpPr>
          <p:cNvPr id="3" name="Θέση περιεχομένου 2">
            <a:extLst>
              <a:ext uri="{FF2B5EF4-FFF2-40B4-BE49-F238E27FC236}">
                <a16:creationId xmlns="" xmlns:a16="http://schemas.microsoft.com/office/drawing/2014/main" id="{A494D01E-480C-4879-848B-ED2970D87ECA}"/>
              </a:ext>
            </a:extLst>
          </p:cNvPr>
          <p:cNvSpPr>
            <a:spLocks noGrp="1"/>
          </p:cNvSpPr>
          <p:nvPr>
            <p:ph idx="1"/>
          </p:nvPr>
        </p:nvSpPr>
        <p:spPr>
          <a:xfrm>
            <a:off x="838200" y="1280160"/>
            <a:ext cx="10515600" cy="5266944"/>
          </a:xfrm>
        </p:spPr>
        <p:txBody>
          <a:bodyPr>
            <a:normAutofit/>
          </a:bodyPr>
          <a:lstStyle/>
          <a:p>
            <a:pPr>
              <a:buFont typeface="Wingdings" panose="05000000000000000000" pitchFamily="2" charset="2"/>
              <a:buChar char="q"/>
            </a:pPr>
            <a:r>
              <a:rPr lang="el-GR" sz="2000" dirty="0"/>
              <a:t>Η αρνητική ψευδαίσθηση αναφέρεται στην ικανότητα του υποκειμένου να αντιλαμβάνεται την απουσία του αντικειμένου. Αυτή η ικανότητα αποτελεί την προϋπόθεση της ικανότητας για σκέψη. Όταν λειτουργεί καταστροφικά, τότε το υποκείμενο δεν αντιλαμβάνεται αυτό που θα έπρεπε να είναι εκεί και δημιουργεί αποδιοργάνωση που συνοδεύεται από εξασθένηση της ψυχικής αναπαράστασης και δημιουργείται το κενό</a:t>
            </a:r>
          </a:p>
          <a:p>
            <a:pPr>
              <a:buFont typeface="Wingdings" panose="05000000000000000000" pitchFamily="2" charset="2"/>
              <a:buChar char="q"/>
            </a:pPr>
            <a:r>
              <a:rPr lang="el-GR" sz="2000" dirty="0"/>
              <a:t>Το αντικείμενο εξαφανίζεται από τον ψυχισμό και διαγράφεται του σώματος λόγω παρατεταμένης απουσίας, κενών κατά την μεταφορά από το ασυνείδητο στο συνειδητό και </a:t>
            </a:r>
            <a:r>
              <a:rPr lang="el-GR" sz="2000" dirty="0" err="1"/>
              <a:t>αποεπένδυση</a:t>
            </a:r>
            <a:r>
              <a:rPr lang="el-GR" sz="2000" dirty="0"/>
              <a:t>. Όταν κάτι λείπει, αφήνει κενό και σε περιπτώσεις τραυματικών βιωμάτων καταλήγουν σε αποτυχία αναπαράστασης</a:t>
            </a:r>
          </a:p>
          <a:p>
            <a:pPr>
              <a:buFont typeface="Wingdings" panose="05000000000000000000" pitchFamily="2" charset="2"/>
              <a:buChar char="q"/>
            </a:pPr>
            <a:r>
              <a:rPr lang="el-GR" sz="2000" dirty="0"/>
              <a:t>Όταν αποτυγχάνει η ανάκτηση της σύνδεσης με το αντικείμενο, το αποτέλεσμα είναι η αιμορραγία της αναπαράστασης, ένας πόνος χωρίς την εικόνα του τραύματος</a:t>
            </a:r>
          </a:p>
          <a:p>
            <a:pPr>
              <a:buFont typeface="Wingdings" panose="05000000000000000000" pitchFamily="2" charset="2"/>
              <a:buChar char="q"/>
            </a:pPr>
            <a:r>
              <a:rPr lang="el-GR" sz="2000" dirty="0"/>
              <a:t>Η τρύπα λειτουργεί ως ένα εσωτερικό κενό, που παύει να δημιουργεί νοήματα, λόγω της μαζικής </a:t>
            </a:r>
            <a:r>
              <a:rPr lang="el-GR" sz="2000" dirty="0" err="1"/>
              <a:t>αποεπένδυσης</a:t>
            </a:r>
            <a:r>
              <a:rPr lang="el-GR" sz="2000" dirty="0"/>
              <a:t>, που αφήνει ίχνη στο ασυνείδητο. Δεν υπάρχουν μνημονικά ίχνη του καλού αντικειμένου και δεν είναι δυνατόν να υπάρξει σκέψη</a:t>
            </a:r>
          </a:p>
          <a:p>
            <a:pPr>
              <a:buFont typeface="Wingdings" panose="05000000000000000000" pitchFamily="2" charset="2"/>
              <a:buChar char="q"/>
            </a:pPr>
            <a:endParaRPr lang="el-GR" sz="2000" dirty="0"/>
          </a:p>
        </p:txBody>
      </p:sp>
    </p:spTree>
    <p:extLst>
      <p:ext uri="{BB962C8B-B14F-4D97-AF65-F5344CB8AC3E}">
        <p14:creationId xmlns="" xmlns:p14="http://schemas.microsoft.com/office/powerpoint/2010/main" val="199945774"/>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683</TotalTime>
  <Words>1254</Words>
  <Application>Microsoft Office PowerPoint</Application>
  <PresentationFormat>Προσαρμογή</PresentationFormat>
  <Paragraphs>56</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Office Theme</vt:lpstr>
      <vt:lpstr>Η Απουσία ως Τραύμα: Από τον Freud στην Σύγχρονη Ψυχανάλυση</vt:lpstr>
      <vt:lpstr>Διαφάνεια 2</vt:lpstr>
      <vt:lpstr>Διαφάνεια 3</vt:lpstr>
      <vt:lpstr>ΣΥΝΤΟΜΟ ΚΛΙΝΙΚΟ ΥΛΙΚΟ</vt:lpstr>
      <vt:lpstr>Διαφάνεια 5</vt:lpstr>
      <vt:lpstr>Διαφάνεια 6</vt:lpstr>
      <vt:lpstr>Αναπαραστάσεις της Απουσίας και η Προστατευτική Ασπίδα</vt:lpstr>
      <vt:lpstr>Η μεταφορά της μαύρης τρύπας και το Ναρκισσιστικό Περίβλημα</vt:lpstr>
      <vt:lpstr>Οι απόψεις του Green για την Απουσία ως Πρωτογενή Κατάσταση, ως Ψυχική Τρύπα και ως Κενό </vt:lpstr>
      <vt:lpstr>Διαφάνεια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Απουσία ως Τραύμα: Από τον Freud στην Σύγχρονη Ψυχανάλυση</dc:title>
  <dc:creator>psixiatr16 psixiatr</dc:creator>
  <cp:lastModifiedBy>user</cp:lastModifiedBy>
  <cp:revision>59</cp:revision>
  <dcterms:created xsi:type="dcterms:W3CDTF">2022-01-05T09:19:51Z</dcterms:created>
  <dcterms:modified xsi:type="dcterms:W3CDTF">2022-01-14T12:07:34Z</dcterms:modified>
</cp:coreProperties>
</file>