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89" r:id="rId2"/>
    <p:sldId id="292" r:id="rId3"/>
    <p:sldId id="293" r:id="rId4"/>
    <p:sldId id="311" r:id="rId5"/>
    <p:sldId id="312" r:id="rId6"/>
    <p:sldId id="265" r:id="rId7"/>
    <p:sldId id="318" r:id="rId8"/>
    <p:sldId id="319" r:id="rId9"/>
    <p:sldId id="320" r:id="rId10"/>
    <p:sldId id="313" r:id="rId11"/>
    <p:sldId id="314" r:id="rId12"/>
    <p:sldId id="310" r:id="rId13"/>
    <p:sldId id="315" r:id="rId14"/>
    <p:sldId id="316" r:id="rId15"/>
    <p:sldId id="317" r:id="rId16"/>
    <p:sldId id="285" r:id="rId17"/>
  </p:sldIdLst>
  <p:sldSz cx="9144000" cy="6858000" type="screen4x3"/>
  <p:notesSz cx="6797675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>
        <p:scale>
          <a:sx n="76" d="100"/>
          <a:sy n="76" d="100"/>
        </p:scale>
        <p:origin x="-118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18B5C-58F4-4930-AE93-7A407C600E53}" type="datetimeFigureOut">
              <a:rPr lang="el-GR" smtClean="0"/>
              <a:t>26/10/2017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C8871-32F4-464C-A2C2-5E35A180CA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67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C8871-32F4-464C-A2C2-5E35A180CA2C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27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66AF7-BDB9-4E23-9357-5890D0947542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E2370-EEE7-4767-98D5-A7B26DB50B8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1F4D9-8F58-484C-928C-2D6771C329CC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60C4A-9D2B-4D06-9B82-683ACC82F39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85809-7906-4059-9563-7AA5AA638630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F302E-EA10-4904-BFAD-C5D48658A63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F8B1-D311-4C76-8DE5-400F057442EA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22009-85B8-4E52-BBB9-E53E8E8BE8B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F52D3D6-3749-40C3-8577-F772140183A7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862F63-D2D8-4FD3-8509-D89A3B56863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41A69-0A55-4787-92F9-79920121A9A7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74C7D-4200-4C99-9912-F126102119F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6D5BE-A644-494A-9794-0A1D3E0CAA29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82C86-027D-4262-B446-D0BD31B7B3F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96D51-DD03-431B-BDA7-2F31925F0337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923F6-D1D7-4F8A-9F94-1A86CE77EF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8B6F-6BE3-44DA-8A66-84C73C03118C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7DC45-409F-4F8F-9457-BFA8D7A6942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14BD2-11EB-45D9-99AC-4F32F0C7A88E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1D9F6-21D2-4E1F-9E27-1C5CC0AE6F4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2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40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EDEE21-F3B0-487E-B823-0644D5E6F2F7}" type="datetimeFigureOut">
              <a:rPr lang="el-GR"/>
              <a:pPr>
                <a:defRPr/>
              </a:pPr>
              <a:t>26/10/2017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75DC03-664A-472B-9790-924D26D3EA3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8" r:id="rId4"/>
    <p:sldLayoutId id="2147483709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E7BC2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E7BC29"/>
        </a:buClr>
        <a:buFont typeface="Georgia" pitchFamily="18" charset="0"/>
        <a:buChar char="▫"/>
        <a:defRPr sz="2000" kern="1200">
          <a:solidFill>
            <a:srgbClr val="E7BC2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59632" y="2852936"/>
            <a:ext cx="6336704" cy="1509712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  «ΕΠΑΓΓΕΛΜΑΤΙΚΗ ΕΞΟΥΘΕΝΩΣΗ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l-GR" sz="2400" b="1" dirty="0" smtClean="0">
                <a:solidFill>
                  <a:schemeClr val="tx1"/>
                </a:solidFill>
              </a:rPr>
              <a:t>ΚΑΙ ΕΡΓΑΣΙΑΚΟ ΣΤΡΕΣ ΣΕ ΣΩΦΡΟΝΙΣΤΙΚΟΥΣ ΥΠΑΛΛΗΛΟΥΣ»</a:t>
            </a:r>
          </a:p>
          <a:p>
            <a:pPr algn="ctr"/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1763688" y="5529426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latin typeface="+mn-lt"/>
              </a:rPr>
              <a:t>Σταυρίδη Δήμητρα, Κοινωνική Λειτουργός</a:t>
            </a:r>
          </a:p>
          <a:p>
            <a:pPr algn="ctr"/>
            <a:r>
              <a:rPr lang="el-GR" sz="2000" b="1" dirty="0" smtClean="0">
                <a:latin typeface="+mn-lt"/>
              </a:rPr>
              <a:t>Δροσερού Χριστίνα, Ψυχολόγος - Ψυχοθεραπεύτρια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511256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290770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 Οργανικό επίπεδο (ψυχοσωματικά προβλήματα)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endParaRPr lang="el-GR" altLang="zh-CN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 Ψυχολογικό επίπεδο (επίπεδο συμπεριφοράς, συναισθηματικό επίπεδο, γνωστικό επίπεδο)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endParaRPr lang="el-GR" altLang="zh-CN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Επιρροή της σωματικής, ψυχικής και κοινωνικής ευεξίας του προσωπικού μειώνοντας την απόδοσή τους στην εργασία και επηρεάζοντας αρνητικά τη σχετιζόμενη με την υγεία ποιότητα ζωής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778024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Επιπτώσεις «Εργασιακού Στρες</a:t>
            </a:r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»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699701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529208" y="1700808"/>
            <a:ext cx="8507288" cy="4752528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Ψυχολογική </a:t>
            </a:r>
            <a:r>
              <a:rPr lang="el-GR" sz="2400" dirty="0"/>
              <a:t>επιβάρυνση λόγω ειδικών συνθηκών </a:t>
            </a:r>
            <a:endParaRPr lang="el-GR" altLang="zh-CN" sz="2400" b="1" dirty="0" smtClean="0"/>
          </a:p>
          <a:p>
            <a:pPr eaLnBrk="1" hangingPunct="1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Καταστάσεις </a:t>
            </a:r>
            <a:r>
              <a:rPr lang="el-GR" sz="2400" dirty="0"/>
              <a:t>έντασης και </a:t>
            </a:r>
            <a:r>
              <a:rPr lang="el-GR" sz="2400" dirty="0" smtClean="0"/>
              <a:t>εγρήγορσης, αυξημένες </a:t>
            </a:r>
            <a:r>
              <a:rPr lang="el-GR" sz="2400" dirty="0"/>
              <a:t>απαιτήσεις ετοιμότητας, </a:t>
            </a:r>
            <a:r>
              <a:rPr lang="el-GR" sz="2400" dirty="0" smtClean="0"/>
              <a:t>γρήγορων αντανακλαστικών </a:t>
            </a:r>
            <a:r>
              <a:rPr lang="el-GR" sz="2400" dirty="0"/>
              <a:t>και </a:t>
            </a:r>
            <a:r>
              <a:rPr lang="el-GR" sz="2400" dirty="0" smtClean="0"/>
              <a:t>σωστής κρίσης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Κίνδυνοι </a:t>
            </a:r>
            <a:r>
              <a:rPr lang="el-GR" sz="2400" dirty="0"/>
              <a:t>του </a:t>
            </a:r>
            <a:r>
              <a:rPr lang="el-GR" sz="2400" dirty="0" smtClean="0"/>
              <a:t>επαγγέλματος, το </a:t>
            </a:r>
            <a:r>
              <a:rPr lang="el-GR" sz="2400" dirty="0"/>
              <a:t>αποπνικτικό </a:t>
            </a:r>
            <a:r>
              <a:rPr lang="el-GR" sz="2400" dirty="0" smtClean="0"/>
              <a:t>περιβάλλον των φυλακών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Ελλείψεις σε </a:t>
            </a:r>
            <a:r>
              <a:rPr lang="el-GR" sz="2400" dirty="0"/>
              <a:t>προσωπικό και σε </a:t>
            </a:r>
            <a:r>
              <a:rPr lang="el-GR" sz="2400" dirty="0" smtClean="0"/>
              <a:t>υποδομές, μείωση δυνατοτήτων </a:t>
            </a:r>
            <a:r>
              <a:rPr lang="el-GR" sz="2400" dirty="0"/>
              <a:t>παροχής ρεπό </a:t>
            </a:r>
            <a:r>
              <a:rPr lang="el-GR" sz="2400" dirty="0" smtClean="0"/>
              <a:t>ή άδειας, </a:t>
            </a:r>
            <a:r>
              <a:rPr lang="el-GR" sz="2400" dirty="0"/>
              <a:t>ωράρια </a:t>
            </a:r>
            <a:r>
              <a:rPr lang="el-GR" sz="2400" dirty="0" smtClean="0"/>
              <a:t>εργασίας, εναλλαγές </a:t>
            </a:r>
            <a:r>
              <a:rPr lang="el-GR" sz="2400" dirty="0"/>
              <a:t>των ωρών βάρδιας </a:t>
            </a:r>
            <a:endParaRPr lang="el-GR" sz="2400" dirty="0" smtClean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Εργασία με κρατούμενους – ειδικές συνθήκες εργασιακής</a:t>
            </a:r>
            <a:br>
              <a:rPr lang="el-GR" sz="2400" dirty="0" smtClean="0"/>
            </a:br>
            <a:r>
              <a:rPr lang="el-GR" sz="2400" dirty="0" smtClean="0"/>
              <a:t>ψυχολογίας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Αναταραχές κρατουμένων που κρατούν </a:t>
            </a:r>
            <a:r>
              <a:rPr lang="el-GR" sz="2400" dirty="0"/>
              <a:t>το προσωπικό σε </a:t>
            </a:r>
            <a:r>
              <a:rPr lang="el-GR" sz="2400" dirty="0" smtClean="0"/>
              <a:t>επιφυλακή δημιουργούν </a:t>
            </a:r>
            <a:r>
              <a:rPr lang="el-GR" sz="2400" dirty="0"/>
              <a:t>άγχος και κούραση </a:t>
            </a:r>
            <a:endParaRPr lang="el-GR" sz="2400" dirty="0" smtClean="0"/>
          </a:p>
          <a:p>
            <a:pPr marL="109537" indent="0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 smtClean="0"/>
              <a:t> </a:t>
            </a:r>
          </a:p>
          <a:p>
            <a:pPr marL="109537" indent="0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 </a:t>
            </a:r>
            <a:br>
              <a:rPr lang="el-GR" sz="2400" dirty="0"/>
            </a:br>
            <a:r>
              <a:rPr lang="el-GR" sz="2400" dirty="0"/>
              <a:t> </a:t>
            </a:r>
            <a:br>
              <a:rPr lang="el-GR" sz="2400" dirty="0"/>
            </a:br>
            <a:r>
              <a:rPr lang="el-GR" altLang="zh-CN" sz="2400" dirty="0" smtClean="0"/>
              <a:t> 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489992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Η ψυχολογία των εργαζόμενων στις φυλακές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703425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107504" y="1916832"/>
            <a:ext cx="8712968" cy="3670756"/>
          </a:xfrm>
        </p:spPr>
        <p:txBody>
          <a:bodyPr/>
          <a:lstStyle/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 </a:t>
            </a:r>
            <a:r>
              <a:rPr lang="el-GR" sz="2400" dirty="0" smtClean="0"/>
              <a:t>Απομάκρυνση </a:t>
            </a:r>
            <a:r>
              <a:rPr lang="el-GR" sz="2400" dirty="0" err="1" smtClean="0"/>
              <a:t>στρεσσογόνων</a:t>
            </a:r>
            <a:r>
              <a:rPr lang="el-GR" sz="2400" dirty="0" smtClean="0"/>
              <a:t> παραγόντων, μείωση </a:t>
            </a:r>
            <a:r>
              <a:rPr lang="el-GR" sz="2400" dirty="0"/>
              <a:t>– για κάποιο διάστημα τουλάχιστον – των </a:t>
            </a:r>
            <a:r>
              <a:rPr lang="el-GR" sz="2400" dirty="0" smtClean="0"/>
              <a:t>απαιτήσεων και ευθυνών, ανάπτυξη </a:t>
            </a:r>
            <a:r>
              <a:rPr lang="el-GR" sz="2400" dirty="0"/>
              <a:t>δεξιοτήτων </a:t>
            </a:r>
            <a:r>
              <a:rPr lang="el-GR" sz="2400" dirty="0" smtClean="0"/>
              <a:t>στο κομμάτι της δουλειάς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/>
              <a:t> </a:t>
            </a:r>
            <a:r>
              <a:rPr lang="el-GR" sz="2400" dirty="0" smtClean="0"/>
              <a:t>Χρήση</a:t>
            </a:r>
            <a:r>
              <a:rPr lang="el-GR" sz="2400" dirty="0"/>
              <a:t> </a:t>
            </a:r>
            <a:r>
              <a:rPr lang="el-GR" sz="2400" dirty="0" smtClean="0"/>
              <a:t>αδειών </a:t>
            </a:r>
            <a:r>
              <a:rPr lang="el-GR" sz="2400" dirty="0"/>
              <a:t>και ρεπό, όταν η κατάσταση γίνεται δύσκολα </a:t>
            </a:r>
            <a:r>
              <a:rPr lang="el-GR" sz="2400" dirty="0" smtClean="0"/>
              <a:t>υποφερτή,</a:t>
            </a:r>
            <a:r>
              <a:rPr lang="el-GR" sz="2400" dirty="0"/>
              <a:t> αλλαγή θέσης ή </a:t>
            </a:r>
            <a:r>
              <a:rPr lang="el-GR" sz="2400" dirty="0" smtClean="0"/>
              <a:t>πόστου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Κοινωνική στήριξη από οικογενειακό ή άμεσο κοινωνικό περιβάλλον 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Επίσκεψη </a:t>
            </a:r>
            <a:r>
              <a:rPr lang="el-GR" sz="2400" dirty="0"/>
              <a:t>σε ειδικό επιστήμονα προκειμένου να </a:t>
            </a:r>
            <a:r>
              <a:rPr lang="el-GR" sz="2400" dirty="0" smtClean="0"/>
              <a:t>πάρει επαγγελματική</a:t>
            </a:r>
            <a:r>
              <a:rPr lang="el-GR" sz="2400" dirty="0"/>
              <a:t> </a:t>
            </a:r>
            <a:r>
              <a:rPr lang="el-GR" sz="2400" dirty="0" smtClean="0"/>
              <a:t>βοήθεια </a:t>
            </a:r>
          </a:p>
          <a:p>
            <a:pPr marL="109537" indent="0" eaLnBrk="1" hangingPunct="1"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 smtClean="0"/>
              <a:t>     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23528" y="778024"/>
            <a:ext cx="8064896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Στρατηγικές Διαχείρισης εργασιακού στρες (1)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91149" y="5661248"/>
            <a:ext cx="176522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>
                <a:latin typeface="+mn-lt"/>
              </a:rPr>
              <a:t>(</a:t>
            </a:r>
            <a:r>
              <a:rPr lang="el-GR" sz="1600" dirty="0" err="1">
                <a:latin typeface="+mn-lt"/>
              </a:rPr>
              <a:t>Μπινιώρη</a:t>
            </a:r>
            <a:r>
              <a:rPr lang="el-GR" sz="1600" dirty="0">
                <a:latin typeface="+mn-lt"/>
              </a:rPr>
              <a:t>, 2006)</a:t>
            </a:r>
            <a:r>
              <a:rPr lang="el-GR" sz="2000" dirty="0">
                <a:latin typeface="+mn-lt"/>
              </a:rPr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251520" y="1844824"/>
            <a:ext cx="8784976" cy="3848943"/>
          </a:xfrm>
        </p:spPr>
        <p:txBody>
          <a:bodyPr/>
          <a:lstStyle/>
          <a:p>
            <a:pPr marL="109537" indent="0" eaLnBrk="1" hangingPunct="1"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 smtClean="0"/>
              <a:t>4 βασικοί τρόποι χειρισμού εργασιακού στρες:</a:t>
            </a:r>
          </a:p>
          <a:p>
            <a:pPr marL="109537" indent="0" eaLnBrk="1" hangingPunct="1">
              <a:buClr>
                <a:schemeClr val="accent2">
                  <a:lumMod val="50000"/>
                </a:schemeClr>
              </a:buClr>
              <a:buNone/>
            </a:pP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Εντοπισμός αιτιών στρες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Αλλαγή του τρόπου που βλέπουμε ορισμένες καταστάσεις (μεγαλύτερη αισιοδοξία, θετικός τρόπος σκέψης)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Τεχνικές χαλάρωσης (πχ. συγκέντρωση στον εαυτό, αναπνοή </a:t>
            </a:r>
            <a:r>
              <a:rPr lang="el-GR" sz="2400" smtClean="0"/>
              <a:t>κα.), τεχνικές </a:t>
            </a:r>
            <a:r>
              <a:rPr lang="el-GR" sz="2400" dirty="0" smtClean="0"/>
              <a:t>γνωστικής </a:t>
            </a:r>
            <a:r>
              <a:rPr lang="el-GR" sz="2400" dirty="0"/>
              <a:t>αντιμετώπισης </a:t>
            </a:r>
            <a:r>
              <a:rPr lang="el-GR" sz="2400" dirty="0" smtClean="0"/>
              <a:t>(εκλογίκευση, ανοχή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καταστάσεων που δεν μπορούν να </a:t>
            </a:r>
            <a:r>
              <a:rPr lang="el-GR" sz="2400" dirty="0" smtClean="0"/>
              <a:t>αποφευχθούν)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Φροντίδα εαυτού (</a:t>
            </a:r>
            <a:r>
              <a:rPr lang="el-GR" sz="2400" dirty="0"/>
              <a:t>ύπνος, φαγητό, ξεκούραση, άσκηση, ελεύθερος </a:t>
            </a:r>
            <a:r>
              <a:rPr lang="el-GR" sz="2400" dirty="0" smtClean="0"/>
              <a:t>χρόνος)  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     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064896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Στρατηγικές Διαχείρισης εργασιακού στρες (2)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9180" y="5981799"/>
            <a:ext cx="19688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>
                <a:latin typeface="+mn-lt"/>
              </a:rPr>
              <a:t>(Αρβανιτίδης, 2007) </a:t>
            </a:r>
            <a:r>
              <a:rPr lang="el-GR" sz="1600" dirty="0" smtClean="0">
                <a:latin typeface="+mn-lt"/>
              </a:rPr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981210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8676456" cy="4680520"/>
          </a:xfrm>
        </p:spPr>
        <p:txBody>
          <a:bodyPr/>
          <a:lstStyle/>
          <a:p>
            <a:pPr marL="109537" indent="0" eaLnBrk="1" hangingPunct="1">
              <a:lnSpc>
                <a:spcPct val="20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 smtClean="0"/>
              <a:t>    Σε επίπεδο οργάνωσης: 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Ακριβείς </a:t>
            </a:r>
            <a:r>
              <a:rPr lang="el-GR" sz="2400" dirty="0"/>
              <a:t>περιγραφές </a:t>
            </a:r>
            <a:r>
              <a:rPr lang="el-GR" sz="2400" dirty="0" smtClean="0"/>
              <a:t>έργου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Οριζόντια </a:t>
            </a:r>
            <a:r>
              <a:rPr lang="el-GR" sz="2400" dirty="0"/>
              <a:t>μετακίνηση </a:t>
            </a:r>
            <a:r>
              <a:rPr lang="el-GR" sz="2400" dirty="0" smtClean="0"/>
              <a:t>εργαζομένων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Επανασχεδιασμός </a:t>
            </a:r>
            <a:r>
              <a:rPr lang="el-GR" sz="2400" dirty="0"/>
              <a:t>εργασιακού </a:t>
            </a:r>
            <a:r>
              <a:rPr lang="el-GR" sz="2400" dirty="0" smtClean="0"/>
              <a:t>χώρου, βάσει εργονομικών αρχών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Σχηματισμός </a:t>
            </a:r>
            <a:r>
              <a:rPr lang="el-GR" sz="2400" dirty="0"/>
              <a:t>κοινών επιτροπών εργαζομένων και </a:t>
            </a:r>
            <a:r>
              <a:rPr lang="el-GR" sz="2400" dirty="0" smtClean="0"/>
              <a:t>διοίκησης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 Ειδική </a:t>
            </a:r>
            <a:r>
              <a:rPr lang="el-GR" sz="2400" dirty="0"/>
              <a:t>εκπαίδευση και κατάρτιση με την </a:t>
            </a:r>
            <a:r>
              <a:rPr lang="el-GR" sz="2400" dirty="0" smtClean="0"/>
              <a:t>αλλαγή αντικειμένου</a:t>
            </a:r>
            <a:endParaRPr lang="el-GR" sz="2400" dirty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Δημιουργία </a:t>
            </a:r>
            <a:r>
              <a:rPr lang="el-GR" sz="2400" dirty="0"/>
              <a:t>ειδικών χώρων μέριμνας και φροντίδας παιδιών</a:t>
            </a:r>
            <a:br>
              <a:rPr lang="el-GR" sz="2400" dirty="0"/>
            </a:br>
            <a:r>
              <a:rPr lang="el-GR" sz="2400" dirty="0" smtClean="0"/>
              <a:t>εργαζομένων</a:t>
            </a:r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sz="2400" dirty="0" smtClean="0"/>
              <a:t>Αναθεώρηση </a:t>
            </a:r>
            <a:r>
              <a:rPr lang="el-GR" sz="2400" dirty="0"/>
              <a:t>μεθόδων και δεικτών </a:t>
            </a:r>
            <a:r>
              <a:rPr lang="el-GR" sz="2400" dirty="0" smtClean="0"/>
              <a:t>αξιολόγησης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     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95536" y="634008"/>
            <a:ext cx="8064896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Στρατηγικές Διαχείρισης εργασιακού στρες (3)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01850" y="6237312"/>
            <a:ext cx="1446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>
                <a:latin typeface="+mn-lt"/>
              </a:rPr>
              <a:t>(</a:t>
            </a:r>
            <a:r>
              <a:rPr lang="el-GR" sz="1600" dirty="0" err="1">
                <a:latin typeface="+mn-lt"/>
              </a:rPr>
              <a:t>Κάντας</a:t>
            </a:r>
            <a:r>
              <a:rPr lang="el-GR" sz="1600" dirty="0">
                <a:latin typeface="+mn-lt"/>
              </a:rPr>
              <a:t>, 1995)</a:t>
            </a:r>
            <a:br>
              <a:rPr lang="el-GR" sz="1600" dirty="0">
                <a:latin typeface="+mn-lt"/>
              </a:rPr>
            </a:b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011478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251520" y="1484784"/>
            <a:ext cx="8676456" cy="4680520"/>
          </a:xfrm>
        </p:spPr>
        <p:txBody>
          <a:bodyPr/>
          <a:lstStyle/>
          <a:p>
            <a:pPr marL="109537" indent="0" eaLnBrk="1" hangingPunct="1">
              <a:lnSpc>
                <a:spcPct val="20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400" dirty="0" smtClean="0"/>
              <a:t>    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     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95536" y="634008"/>
            <a:ext cx="8064896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Βιβλιογραφία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i="1" dirty="0" smtClean="0">
              <a:latin typeface="+mn-lt"/>
            </a:endParaRPr>
          </a:p>
          <a:p>
            <a:r>
              <a:rPr lang="el-GR" sz="1600" dirty="0">
                <a:latin typeface="+mn-lt"/>
              </a:rPr>
              <a:t>Αντωνίου, Α.-Σ. (2007). Σύνδρομο επαγγελματικής εξουθένωσης: Αίτια, επιπτώσεις και τρόποι αντιμετώπισης. Στο Α.-Σ. Αντωνίου (</a:t>
            </a:r>
            <a:r>
              <a:rPr lang="el-GR" sz="1600" dirty="0" err="1">
                <a:latin typeface="+mn-lt"/>
              </a:rPr>
              <a:t>Eπιμ</a:t>
            </a:r>
            <a:r>
              <a:rPr lang="el-GR" sz="1600" dirty="0">
                <a:latin typeface="+mn-lt"/>
              </a:rPr>
              <a:t>.), </a:t>
            </a:r>
            <a:r>
              <a:rPr lang="el-GR" sz="1600" i="1" dirty="0">
                <a:latin typeface="+mn-lt"/>
              </a:rPr>
              <a:t>Ψυχολογία υγείας στο χώρο εργασίας </a:t>
            </a:r>
            <a:r>
              <a:rPr lang="el-GR" sz="1600" dirty="0">
                <a:latin typeface="+mn-lt"/>
              </a:rPr>
              <a:t>(σελ. 185-216). Αθήνα: Π.Χ. </a:t>
            </a:r>
            <a:r>
              <a:rPr lang="el-GR" sz="1600" dirty="0" smtClean="0">
                <a:latin typeface="+mn-lt"/>
              </a:rPr>
              <a:t>Πασχαλίδης</a:t>
            </a:r>
          </a:p>
          <a:p>
            <a:endParaRPr lang="el-GR" sz="1600" dirty="0" smtClean="0">
              <a:latin typeface="+mn-lt"/>
            </a:endParaRPr>
          </a:p>
          <a:p>
            <a:r>
              <a:rPr lang="el-GR" sz="1600" dirty="0">
                <a:latin typeface="+mn-lt"/>
              </a:rPr>
              <a:t>Αρβανιτίδης, Α. (2007). </a:t>
            </a:r>
            <a:r>
              <a:rPr lang="el-GR" sz="1600" i="1" dirty="0">
                <a:latin typeface="+mn-lt"/>
              </a:rPr>
              <a:t>Στοιχεία Ψυχολογίας, </a:t>
            </a:r>
            <a:r>
              <a:rPr lang="el-GR" sz="1600" dirty="0">
                <a:latin typeface="+mn-lt"/>
              </a:rPr>
              <a:t>σημειώσεις από την παράδοση μαθημάτων στη Σχολή Προσωπικού Καταστημάτων </a:t>
            </a:r>
            <a:r>
              <a:rPr lang="el-GR" sz="1600" dirty="0" smtClean="0">
                <a:latin typeface="+mn-lt"/>
              </a:rPr>
              <a:t>Κράτησης</a:t>
            </a:r>
          </a:p>
          <a:p>
            <a:endParaRPr lang="el-GR" sz="1600" dirty="0">
              <a:latin typeface="+mn-lt"/>
            </a:endParaRPr>
          </a:p>
          <a:p>
            <a:r>
              <a:rPr lang="el-GR" sz="1600" dirty="0" err="1">
                <a:latin typeface="+mn-lt"/>
              </a:rPr>
              <a:t>Κάντας</a:t>
            </a:r>
            <a:r>
              <a:rPr lang="el-GR" sz="1600" dirty="0">
                <a:latin typeface="+mn-lt"/>
              </a:rPr>
              <a:t>, Α. (1995). </a:t>
            </a:r>
            <a:r>
              <a:rPr lang="el-GR" sz="1600" i="1" dirty="0">
                <a:latin typeface="+mn-lt"/>
              </a:rPr>
              <a:t>Οργανωτική – Βιομηχανική Ψυχολογία (μέρος 3ο), </a:t>
            </a:r>
            <a:r>
              <a:rPr lang="el-GR" sz="1600" dirty="0">
                <a:latin typeface="+mn-lt"/>
              </a:rPr>
              <a:t>Αθήνα, Ελληνικά </a:t>
            </a:r>
            <a:r>
              <a:rPr lang="el-GR" sz="1600" dirty="0" smtClean="0">
                <a:latin typeface="+mn-lt"/>
              </a:rPr>
              <a:t>Γράμματα</a:t>
            </a:r>
          </a:p>
          <a:p>
            <a:r>
              <a:rPr lang="el-GR" sz="1600" dirty="0">
                <a:latin typeface="+mn-lt"/>
              </a:rPr>
              <a:t/>
            </a:r>
            <a:br>
              <a:rPr lang="el-GR" sz="1600" dirty="0">
                <a:latin typeface="+mn-lt"/>
              </a:rPr>
            </a:br>
            <a:r>
              <a:rPr lang="el-GR" sz="1600" dirty="0" err="1">
                <a:latin typeface="+mn-lt"/>
              </a:rPr>
              <a:t>Μπινιώρη</a:t>
            </a:r>
            <a:r>
              <a:rPr lang="el-GR" sz="1600" dirty="0">
                <a:latin typeface="+mn-lt"/>
              </a:rPr>
              <a:t>, Α. (2006). </a:t>
            </a:r>
            <a:r>
              <a:rPr lang="el-GR" sz="1600" i="1" dirty="0">
                <a:latin typeface="+mn-lt"/>
              </a:rPr>
              <a:t>Στοιχεία Ψυχολογίας, </a:t>
            </a:r>
            <a:r>
              <a:rPr lang="el-GR" sz="1600" dirty="0">
                <a:latin typeface="+mn-lt"/>
              </a:rPr>
              <a:t>σημειώσεις από την παράδοση μαθημάτων στη Σχολή Προσωπικού Καταστημάτων Κράτησης</a:t>
            </a:r>
            <a:br>
              <a:rPr lang="el-GR" sz="1600" dirty="0">
                <a:latin typeface="+mn-lt"/>
              </a:rPr>
            </a:br>
            <a:endParaRPr lang="el-GR" sz="1600" dirty="0" smtClean="0">
              <a:latin typeface="+mn-lt"/>
            </a:endParaRPr>
          </a:p>
          <a:p>
            <a:r>
              <a:rPr lang="en-GB" sz="1600" dirty="0" err="1">
                <a:latin typeface="+mn-lt"/>
              </a:rPr>
              <a:t>Maslach</a:t>
            </a:r>
            <a:r>
              <a:rPr lang="en-GB" sz="1600" dirty="0">
                <a:latin typeface="+mn-lt"/>
              </a:rPr>
              <a:t> C., </a:t>
            </a:r>
            <a:r>
              <a:rPr lang="en-GB" sz="1600" dirty="0" err="1">
                <a:latin typeface="+mn-lt"/>
              </a:rPr>
              <a:t>Jac</a:t>
            </a:r>
            <a:r>
              <a:rPr lang="en-US" sz="1600" dirty="0">
                <a:latin typeface="+mn-lt"/>
              </a:rPr>
              <a:t>k</a:t>
            </a:r>
            <a:r>
              <a:rPr lang="en-GB" sz="1600" dirty="0">
                <a:latin typeface="+mn-lt"/>
              </a:rPr>
              <a:t>son S.E</a:t>
            </a:r>
            <a:r>
              <a:rPr lang="en-US" sz="1600" dirty="0">
                <a:latin typeface="+mn-lt"/>
              </a:rPr>
              <a:t> (</a:t>
            </a:r>
            <a:r>
              <a:rPr lang="en-GB" sz="1600" dirty="0">
                <a:latin typeface="+mn-lt"/>
              </a:rPr>
              <a:t>1981</a:t>
            </a:r>
            <a:r>
              <a:rPr lang="en-US" sz="1600" dirty="0">
                <a:latin typeface="+mn-lt"/>
              </a:rPr>
              <a:t>)</a:t>
            </a:r>
            <a:r>
              <a:rPr lang="en-GB" sz="1600" dirty="0">
                <a:latin typeface="+mn-lt"/>
              </a:rPr>
              <a:t>. The measurement of experienced</a:t>
            </a:r>
            <a:r>
              <a:rPr lang="el-GR" sz="1600" dirty="0">
                <a:latin typeface="+mn-lt"/>
              </a:rPr>
              <a:t> </a:t>
            </a:r>
            <a:r>
              <a:rPr lang="en-GB" sz="1600" dirty="0">
                <a:latin typeface="+mn-lt"/>
              </a:rPr>
              <a:t>burnout, </a:t>
            </a:r>
            <a:r>
              <a:rPr lang="en-GB" sz="1600" i="1" dirty="0">
                <a:latin typeface="+mn-lt"/>
              </a:rPr>
              <a:t>Journal of Occupational Behaviour</a:t>
            </a:r>
            <a:r>
              <a:rPr lang="en-US" sz="1600" dirty="0">
                <a:latin typeface="+mn-lt"/>
              </a:rPr>
              <a:t>,</a:t>
            </a:r>
            <a:r>
              <a:rPr lang="en-GB" sz="1600" dirty="0">
                <a:latin typeface="+mn-lt"/>
              </a:rPr>
              <a:t> Р. 99-113</a:t>
            </a:r>
            <a:endParaRPr lang="el-GR" sz="1600" dirty="0">
              <a:latin typeface="+mn-lt"/>
            </a:endParaRPr>
          </a:p>
          <a:p>
            <a:r>
              <a:rPr lang="el-GR" sz="1600" dirty="0">
                <a:latin typeface="+mn-lt"/>
              </a:rPr>
              <a:t/>
            </a:r>
            <a:br>
              <a:rPr lang="el-GR" sz="1600" dirty="0">
                <a:latin typeface="+mn-lt"/>
              </a:rPr>
            </a:br>
            <a:r>
              <a:rPr lang="en-US" sz="1600" dirty="0" smtClean="0">
                <a:latin typeface="+mn-lt"/>
              </a:rPr>
              <a:t>National </a:t>
            </a:r>
            <a:r>
              <a:rPr lang="en-US" sz="1600" dirty="0">
                <a:latin typeface="+mn-lt"/>
              </a:rPr>
              <a:t>Institute for Occupational Safety and </a:t>
            </a:r>
            <a:r>
              <a:rPr lang="en-US" sz="1600" dirty="0" smtClean="0">
                <a:latin typeface="+mn-lt"/>
              </a:rPr>
              <a:t>Health</a:t>
            </a:r>
            <a:r>
              <a:rPr lang="el-GR" sz="1600" dirty="0" smtClean="0">
                <a:latin typeface="+mn-lt"/>
              </a:rPr>
              <a:t> (</a:t>
            </a:r>
            <a:r>
              <a:rPr lang="en-US" sz="1600" dirty="0" smtClean="0">
                <a:latin typeface="+mn-lt"/>
              </a:rPr>
              <a:t>1999</a:t>
            </a:r>
            <a:r>
              <a:rPr lang="el-GR" sz="1600" dirty="0" smtClean="0">
                <a:latin typeface="+mn-lt"/>
              </a:rPr>
              <a:t>)</a:t>
            </a:r>
            <a:r>
              <a:rPr lang="en-US" sz="1600" dirty="0" smtClean="0">
                <a:latin typeface="+mn-lt"/>
              </a:rPr>
              <a:t>. </a:t>
            </a:r>
            <a:r>
              <a:rPr lang="en-US" sz="1600" i="1" dirty="0">
                <a:latin typeface="+mn-lt"/>
              </a:rPr>
              <a:t>Stress at work</a:t>
            </a:r>
            <a:r>
              <a:rPr lang="en-US" sz="1600" dirty="0">
                <a:latin typeface="+mn-lt"/>
              </a:rPr>
              <a:t>. DHHS (NIOSH</a:t>
            </a:r>
            <a:r>
              <a:rPr lang="en-US" sz="1600" dirty="0" smtClean="0">
                <a:latin typeface="+mn-lt"/>
              </a:rPr>
              <a:t>),</a:t>
            </a:r>
            <a:r>
              <a:rPr lang="el-GR" sz="1600" dirty="0" smtClean="0">
                <a:latin typeface="+mn-lt"/>
              </a:rPr>
              <a:t> </a:t>
            </a:r>
            <a:r>
              <a:rPr lang="en-US" sz="1600" dirty="0" smtClean="0">
                <a:latin typeface="+mn-lt"/>
              </a:rPr>
              <a:t>Cincinnati </a:t>
            </a:r>
            <a:r>
              <a:rPr lang="en-US" sz="1600" dirty="0">
                <a:latin typeface="+mn-lt"/>
              </a:rPr>
              <a:t>(OH</a:t>
            </a:r>
            <a:r>
              <a:rPr lang="en-US" sz="1600" dirty="0" smtClean="0">
                <a:latin typeface="+mn-lt"/>
              </a:rPr>
              <a:t>),</a:t>
            </a:r>
            <a:r>
              <a:rPr lang="el-GR" sz="1600" dirty="0" smtClean="0">
                <a:latin typeface="+mn-lt"/>
              </a:rPr>
              <a:t> </a:t>
            </a:r>
            <a:r>
              <a:rPr lang="en-US" sz="1600" dirty="0" smtClean="0">
                <a:latin typeface="+mn-lt"/>
              </a:rPr>
              <a:t>99–101</a:t>
            </a:r>
            <a:endParaRPr lang="el-GR" sz="1600" dirty="0">
              <a:latin typeface="+mn-lt"/>
            </a:endParaRPr>
          </a:p>
          <a:p>
            <a:endParaRPr lang="el-GR" sz="1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050866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755576" y="2060848"/>
            <a:ext cx="7992888" cy="26642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683568" y="2764085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el-GR" sz="2800" b="1" dirty="0" smtClean="0">
                <a:latin typeface="+mn-lt"/>
              </a:rPr>
              <a:t>ΕΥΧΑΡΙΣΤΟΥΜΕ ΠΟΛΥ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el-GR" sz="2800" b="1" dirty="0" smtClean="0">
                <a:latin typeface="+mn-lt"/>
              </a:rPr>
              <a:t>ΓΙΑ ΤΗ ΠΡΟΣΟΧΗ ΣΑΣ</a:t>
            </a:r>
            <a:endParaRPr lang="en-US" sz="2800" b="1" dirty="0" smtClean="0">
              <a:latin typeface="+mn-lt"/>
            </a:endParaRPr>
          </a:p>
          <a:p>
            <a:endParaRPr lang="el-GR" sz="2800" dirty="0">
              <a:latin typeface="+mn-lt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7931224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«Επαγγελματική Εξουθένωση»</a:t>
            </a:r>
            <a:r>
              <a:rPr lang="en-US" altLang="zh-CN" sz="32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8229600" cy="36004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US" sz="2400" i="1" dirty="0" smtClean="0"/>
              <a:t>    </a:t>
            </a:r>
            <a:r>
              <a:rPr lang="en-US" sz="2400" i="1" u="sng" dirty="0" err="1" smtClean="0"/>
              <a:t>Maslach</a:t>
            </a:r>
            <a:r>
              <a:rPr lang="en-US" sz="2400" i="1" u="sng" dirty="0" smtClean="0"/>
              <a:t> : </a:t>
            </a:r>
          </a:p>
          <a:p>
            <a:pPr algn="just" eaLnBrk="1" hangingPunct="1">
              <a:buNone/>
            </a:pPr>
            <a:endParaRPr lang="en-US" sz="2400" i="1" u="sng" dirty="0" smtClean="0"/>
          </a:p>
          <a:p>
            <a:pPr algn="just"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i="1" dirty="0" smtClean="0"/>
              <a:t>«απώλεια ενδιαφέροντος για τους ανθρώπους με τους οποίους κάποιος εργάζεται, συμπεριλαμβανομένης της σωματικής εξάντλησης»</a:t>
            </a:r>
          </a:p>
          <a:p>
            <a:pPr algn="just"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i="1" dirty="0" smtClean="0"/>
              <a:t>«χαρακτηρίζεται από συναισθηματική εξάντληση όπου ο επαγγελματίας δεν έχει πλέον καθόλου θετικά αισθήματα συμπάθειας ή σεβασμού για τους πελάτες ή ασθενείς»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8144" y="5610726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buClr>
                <a:schemeClr val="accent2">
                  <a:lumMod val="50000"/>
                </a:schemeClr>
              </a:buClr>
            </a:pPr>
            <a:r>
              <a:rPr lang="en-US" sz="1600" dirty="0" err="1" smtClean="0">
                <a:latin typeface="+mn-lt"/>
              </a:rPr>
              <a:t>Maslach</a:t>
            </a:r>
            <a:r>
              <a:rPr lang="el-GR" sz="1600" dirty="0">
                <a:latin typeface="+mn-lt"/>
              </a:rPr>
              <a:t> </a:t>
            </a:r>
            <a:r>
              <a:rPr lang="en-US" sz="1600" dirty="0" smtClean="0">
                <a:latin typeface="+mn-lt"/>
              </a:rPr>
              <a:t>&amp; Jackson (</a:t>
            </a:r>
            <a:r>
              <a:rPr lang="en-US" sz="1600" dirty="0">
                <a:latin typeface="+mn-lt"/>
              </a:rPr>
              <a:t>1986)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7931224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Διαστάσεις «Επαγγελματικής Εξουθένωσης»</a:t>
            </a:r>
            <a:r>
              <a:rPr lang="en-US" altLang="zh-CN" sz="32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179512" y="1484784"/>
            <a:ext cx="8964488" cy="4324350"/>
          </a:xfrm>
        </p:spPr>
        <p:txBody>
          <a:bodyPr/>
          <a:lstStyle/>
          <a:p>
            <a:pPr eaLnBrk="1" hangingPunct="1">
              <a:buNone/>
            </a:pPr>
            <a:endParaRPr lang="en-US" sz="2400" i="1" u="sng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b="1" i="1" dirty="0" smtClean="0"/>
              <a:t>Συναισθηματική εξάντληση </a:t>
            </a:r>
            <a:r>
              <a:rPr lang="el-GR" sz="2400" i="1" dirty="0" smtClean="0"/>
              <a:t>(</a:t>
            </a:r>
            <a:r>
              <a:rPr lang="en-US" sz="2400" i="1" dirty="0" smtClean="0"/>
              <a:t>emotional exhaustion</a:t>
            </a:r>
            <a:r>
              <a:rPr lang="el-GR" sz="2400" i="1" dirty="0" smtClean="0"/>
              <a:t>)</a:t>
            </a:r>
            <a:r>
              <a:rPr lang="el-GR" sz="2400" dirty="0" smtClean="0"/>
              <a:t>: αίσθηση ψυχικής και σωματικής κόπωσης, απώλεια ενέργειας και διάθεσης</a:t>
            </a:r>
          </a:p>
          <a:p>
            <a:pPr eaLnBrk="1" hangingPunct="1">
              <a:buFont typeface="Wingdings" pitchFamily="2" charset="2"/>
              <a:buChar char="ü"/>
            </a:pP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b="1" i="1" dirty="0" smtClean="0"/>
              <a:t>Αποπροσωποποίηση</a:t>
            </a:r>
            <a:r>
              <a:rPr lang="el-GR" sz="2400" b="1" dirty="0" smtClean="0"/>
              <a:t> </a:t>
            </a:r>
            <a:r>
              <a:rPr lang="el-GR" sz="2400" i="1" dirty="0" smtClean="0"/>
              <a:t>(</a:t>
            </a:r>
            <a:r>
              <a:rPr lang="en-US" sz="2400" i="1" dirty="0" smtClean="0"/>
              <a:t>depersonalization</a:t>
            </a:r>
            <a:r>
              <a:rPr lang="el-GR" sz="2400" i="1" dirty="0" smtClean="0"/>
              <a:t>)</a:t>
            </a:r>
            <a:r>
              <a:rPr lang="el-GR" sz="2400" dirty="0" smtClean="0"/>
              <a:t>: απομάκρυνση και αποξένωση του εργαζομένου από τους αποδέκτες των υπηρεσιών του, κυνική και αρνητική συμπεριφορά απέναντί τους</a:t>
            </a:r>
          </a:p>
          <a:p>
            <a:pPr eaLnBrk="1" hangingPunct="1">
              <a:buFont typeface="Wingdings" pitchFamily="2" charset="2"/>
              <a:buChar char="ü"/>
            </a:pP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b="1" i="1" dirty="0" smtClean="0"/>
              <a:t>Αίσθηση μειωμένης προσωπικής επίτευξης</a:t>
            </a:r>
            <a:r>
              <a:rPr lang="el-GR" sz="2400" b="1" dirty="0" smtClean="0"/>
              <a:t> </a:t>
            </a:r>
            <a:r>
              <a:rPr lang="el-GR" sz="2400" i="1" dirty="0" smtClean="0"/>
              <a:t>(</a:t>
            </a:r>
            <a:r>
              <a:rPr lang="en-US" sz="2400" i="1" dirty="0" smtClean="0"/>
              <a:t>personal accomplishment</a:t>
            </a:r>
            <a:r>
              <a:rPr lang="el-GR" sz="2400" i="1" dirty="0" smtClean="0"/>
              <a:t>)</a:t>
            </a:r>
            <a:r>
              <a:rPr lang="el-GR" sz="2400" dirty="0" smtClean="0"/>
              <a:t>: αίσθηση του εργαζομένου ότι δεν μπορεί να προσφέρει στον χώρο εργασίας του και αυτό συνεπάγεται μείωση της απόδοσής του</a:t>
            </a:r>
            <a:endParaRPr lang="en-US" sz="2400" dirty="0" smtClean="0"/>
          </a:p>
        </p:txBody>
      </p:sp>
      <p:sp>
        <p:nvSpPr>
          <p:cNvPr id="5" name="4 - TextBox"/>
          <p:cNvSpPr txBox="1"/>
          <p:nvPr/>
        </p:nvSpPr>
        <p:spPr>
          <a:xfrm>
            <a:off x="6948264" y="6309320"/>
            <a:ext cx="2195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+mn-lt"/>
              </a:rPr>
              <a:t>(Αντωνίου, 2007)</a:t>
            </a:r>
            <a:endParaRPr lang="el-GR" sz="1600" dirty="0">
              <a:latin typeface="+mn-lt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107504" y="332656"/>
            <a:ext cx="892899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Αίτια εμφάνισης «Επαγγελματικής Εξουθένωσης»</a:t>
            </a:r>
            <a:r>
              <a:rPr lang="en-US" altLang="zh-CN" sz="32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179512" y="980728"/>
            <a:ext cx="8964488" cy="4324350"/>
          </a:xfrm>
        </p:spPr>
        <p:txBody>
          <a:bodyPr/>
          <a:lstStyle/>
          <a:p>
            <a:pPr eaLnBrk="1" hangingPunct="1">
              <a:buNone/>
            </a:pPr>
            <a:endParaRPr lang="en-US" sz="2400" i="1" u="sng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Υπερβολικές απαιτήσεις, συνεχής </a:t>
            </a:r>
            <a:r>
              <a:rPr lang="el-GR" sz="2400" dirty="0"/>
              <a:t>έντονη δραστηριότητα </a:t>
            </a:r>
            <a:r>
              <a:rPr lang="el-GR" sz="2400" dirty="0" smtClean="0"/>
              <a:t>και μεγάλο φάσμα </a:t>
            </a:r>
            <a:r>
              <a:rPr lang="el-GR" sz="2400" dirty="0"/>
              <a:t>καθηκόντων </a:t>
            </a:r>
            <a:br>
              <a:rPr lang="el-GR" sz="2400" dirty="0"/>
            </a:b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Προβλήματα σχέσεων </a:t>
            </a:r>
            <a:r>
              <a:rPr lang="el-GR" sz="2400" dirty="0"/>
              <a:t>και επικοινωνίας μεταξύ των </a:t>
            </a:r>
            <a:r>
              <a:rPr lang="el-GR" sz="2400" dirty="0" smtClean="0"/>
              <a:t>συναδέλφων, αντιπαραθέσεις, ανταγωνισμός και συγκρούσεις 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Χαώδες </a:t>
            </a:r>
            <a:r>
              <a:rPr lang="el-GR" sz="2400" dirty="0"/>
              <a:t>επαγγελματικό </a:t>
            </a:r>
            <a:r>
              <a:rPr lang="el-GR" sz="2400" dirty="0" smtClean="0"/>
              <a:t>περιβάλλον, ασάφεια</a:t>
            </a:r>
            <a:r>
              <a:rPr lang="el-GR" sz="2400" dirty="0"/>
              <a:t> </a:t>
            </a:r>
            <a:r>
              <a:rPr lang="el-GR" sz="2400" dirty="0" smtClean="0"/>
              <a:t>καθηκόντων </a:t>
            </a:r>
            <a:r>
              <a:rPr lang="el-GR" sz="2400" dirty="0"/>
              <a:t>και </a:t>
            </a:r>
            <a:r>
              <a:rPr lang="el-GR" sz="2400" dirty="0" smtClean="0"/>
              <a:t>αρμοδιοτήτων, αβεβαιότητα </a:t>
            </a:r>
            <a:r>
              <a:rPr lang="el-GR" sz="2400" dirty="0"/>
              <a:t>του </a:t>
            </a:r>
            <a:r>
              <a:rPr lang="el-GR" sz="2400" dirty="0" smtClean="0"/>
              <a:t>εργαζόμενου, μονοτονία, πλήξη και έλλειψη </a:t>
            </a:r>
            <a:r>
              <a:rPr lang="el-GR" sz="2400" dirty="0"/>
              <a:t>ενδιαφέροντος από το αντικείμενο εργασίας </a:t>
            </a: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/>
              <a:t>Καταστάσεις όπου ο εργαζόμενος νιώθει ότι δεν έχει </a:t>
            </a:r>
            <a:r>
              <a:rPr lang="el-GR" sz="2400" dirty="0" smtClean="0"/>
              <a:t>κανέναν έλεγχο στις αποφάσεις </a:t>
            </a:r>
            <a:r>
              <a:rPr lang="el-GR" sz="2400" dirty="0"/>
              <a:t>που αφορούν τα καθήκοντά του και τους όρους εργασίας του </a:t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endParaRPr lang="en-US" sz="2400" dirty="0" smtClean="0"/>
          </a:p>
        </p:txBody>
      </p:sp>
      <p:sp>
        <p:nvSpPr>
          <p:cNvPr id="5" name="4 - TextBox"/>
          <p:cNvSpPr txBox="1"/>
          <p:nvPr/>
        </p:nvSpPr>
        <p:spPr>
          <a:xfrm>
            <a:off x="6948264" y="6309320"/>
            <a:ext cx="2195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l-GR" sz="1600" dirty="0" err="1" smtClean="0">
                <a:solidFill>
                  <a:prstClr val="black"/>
                </a:solidFill>
                <a:latin typeface="Times New Roman"/>
              </a:rPr>
              <a:t>Μπινιώρη</a:t>
            </a:r>
            <a:r>
              <a:rPr lang="el-GR" sz="1600" dirty="0" smtClean="0">
                <a:solidFill>
                  <a:prstClr val="black"/>
                </a:solidFill>
                <a:latin typeface="Times New Roman"/>
              </a:rPr>
              <a:t>, 2006)</a:t>
            </a:r>
            <a:endParaRPr lang="el-GR" sz="1600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223285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107504" y="634008"/>
            <a:ext cx="892899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Πιθανές επιπτώσεις «Επαγγελματικής Εξουθένωσης»</a:t>
            </a:r>
            <a:r>
              <a:rPr lang="en-US" altLang="zh-CN" sz="32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179512" y="1552922"/>
            <a:ext cx="8964488" cy="4324350"/>
          </a:xfrm>
        </p:spPr>
        <p:txBody>
          <a:bodyPr/>
          <a:lstStyle/>
          <a:p>
            <a:pPr eaLnBrk="1" hangingPunct="1">
              <a:buNone/>
            </a:pPr>
            <a:endParaRPr lang="en-US" sz="2400" i="1" u="sng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Απώλεια αίσθησης</a:t>
            </a:r>
            <a:r>
              <a:rPr lang="el-GR" sz="2400" dirty="0"/>
              <a:t> </a:t>
            </a:r>
            <a:r>
              <a:rPr lang="el-GR" sz="2400" dirty="0" smtClean="0"/>
              <a:t>χαράς</a:t>
            </a:r>
            <a:r>
              <a:rPr lang="el-GR" sz="2400" dirty="0"/>
              <a:t>, </a:t>
            </a:r>
            <a:r>
              <a:rPr lang="el-GR" sz="2400" dirty="0" smtClean="0"/>
              <a:t>ευερεθιστότητα, έντονη </a:t>
            </a:r>
            <a:r>
              <a:rPr lang="el-GR" sz="2400" dirty="0"/>
              <a:t>κριτική, </a:t>
            </a:r>
            <a:r>
              <a:rPr lang="el-GR" sz="2400" dirty="0" smtClean="0"/>
              <a:t>κυνισμός και σαρκαστική διάθεση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Απώλεια υπομονής, νεύρα με συναδέλφους ή </a:t>
            </a:r>
            <a:r>
              <a:rPr lang="el-GR" sz="2400" dirty="0"/>
              <a:t>άλλους που </a:t>
            </a:r>
            <a:r>
              <a:rPr lang="el-GR" sz="2400" dirty="0" smtClean="0"/>
              <a:t>σχετίζονται με </a:t>
            </a:r>
            <a:r>
              <a:rPr lang="el-GR" sz="2400" dirty="0"/>
              <a:t>το </a:t>
            </a:r>
            <a:r>
              <a:rPr lang="el-GR" sz="2400" dirty="0" smtClean="0"/>
              <a:t>χώρο </a:t>
            </a:r>
            <a:r>
              <a:rPr lang="el-GR" sz="2400" dirty="0"/>
              <a:t>εργασίας τους, </a:t>
            </a:r>
            <a:r>
              <a:rPr lang="el-GR" sz="2400" dirty="0" smtClean="0"/>
              <a:t>αντιμετώπιση των δυσκολιών στον εργασιακό χώρο </a:t>
            </a:r>
            <a:r>
              <a:rPr lang="el-GR" sz="2400" dirty="0"/>
              <a:t>ως </a:t>
            </a:r>
            <a:r>
              <a:rPr lang="el-GR" sz="2400" dirty="0" smtClean="0"/>
              <a:t>ανυπέρβλητες, απώλεια αισιοδοξίας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Σωματικές </a:t>
            </a:r>
            <a:r>
              <a:rPr lang="el-GR" sz="2400" dirty="0"/>
              <a:t>ενοχλήσεις, όπως πονοκεφάλους, πόνους στον αυχένα ή </a:t>
            </a:r>
            <a:r>
              <a:rPr lang="el-GR" sz="2400" dirty="0" smtClean="0"/>
              <a:t>στην πλάτη</a:t>
            </a:r>
            <a:r>
              <a:rPr lang="el-GR" sz="2400" dirty="0"/>
              <a:t>, </a:t>
            </a:r>
            <a:r>
              <a:rPr lang="el-GR" sz="2400" dirty="0" smtClean="0"/>
              <a:t>αίσθηση μιας συνεχής κούρασης 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 smtClean="0"/>
          </a:p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Πιθανή κατάχρηση αλκοόλ, βουλιμικές τάσεις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endParaRPr lang="en-US" sz="2400" dirty="0" smtClean="0"/>
          </a:p>
        </p:txBody>
      </p:sp>
      <p:sp>
        <p:nvSpPr>
          <p:cNvPr id="5" name="4 - TextBox"/>
          <p:cNvSpPr txBox="1"/>
          <p:nvPr/>
        </p:nvSpPr>
        <p:spPr>
          <a:xfrm>
            <a:off x="6840760" y="6237312"/>
            <a:ext cx="2195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l-GR" sz="1600" dirty="0" err="1" smtClean="0">
                <a:solidFill>
                  <a:prstClr val="black"/>
                </a:solidFill>
                <a:latin typeface="Times New Roman"/>
              </a:rPr>
              <a:t>Μπινιώρη</a:t>
            </a:r>
            <a:r>
              <a:rPr lang="el-GR" sz="1600" dirty="0" smtClean="0">
                <a:solidFill>
                  <a:prstClr val="black"/>
                </a:solidFill>
                <a:latin typeface="Times New Roman"/>
              </a:rPr>
              <a:t>, 2006)</a:t>
            </a:r>
            <a:endParaRPr lang="el-GR" sz="1600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996403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2907704"/>
          </a:xfrm>
        </p:spPr>
        <p:txBody>
          <a:bodyPr/>
          <a:lstStyle/>
          <a:p>
            <a:pPr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 Εναλλακτική χρήση των όρων: εργασιακό άγχος, στρες στη δουλειά και εργασιακό στρες</a:t>
            </a:r>
          </a:p>
          <a:p>
            <a:pPr eaLnBrk="1" hangingPunct="1">
              <a:buFont typeface="Wingdings" pitchFamily="2" charset="2"/>
              <a:buChar char="ü"/>
            </a:pPr>
            <a:endParaRPr lang="el-GR" altLang="zh-CN" sz="2400" dirty="0" smtClean="0"/>
          </a:p>
          <a:p>
            <a:pPr algn="just" eaLnBrk="1" hangingPunct="1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altLang="zh-CN" sz="2400" dirty="0" smtClean="0"/>
              <a:t> </a:t>
            </a:r>
            <a:r>
              <a:rPr lang="el-GR" sz="2400" dirty="0" smtClean="0"/>
              <a:t>«Το  σύνολο  των  επιβλαβών  σωματικών  και  ψυχικών αντιδράσεων που εκδηλώνονται όταν οι απαιτήσεις της εργασίας δεν είναι αναλογικές με τις ικανότητες, τους πόρους  ή  τις  ανάγκες  του  εργαζομένου»</a:t>
            </a:r>
            <a:endParaRPr lang="el-GR" altLang="zh-CN" sz="2400" dirty="0" smtClean="0"/>
          </a:p>
        </p:txBody>
      </p:sp>
      <p:sp>
        <p:nvSpPr>
          <p:cNvPr id="4" name="3 - TextBox"/>
          <p:cNvSpPr txBox="1"/>
          <p:nvPr/>
        </p:nvSpPr>
        <p:spPr>
          <a:xfrm>
            <a:off x="5220072" y="4077072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dirty="0" smtClean="0">
                <a:latin typeface="+mn-lt"/>
              </a:rPr>
              <a:t>(</a:t>
            </a:r>
            <a:r>
              <a:rPr lang="el-GR" sz="1600" dirty="0" err="1" smtClean="0">
                <a:latin typeface="+mn-lt"/>
              </a:rPr>
              <a:t>National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Institute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for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Occupational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Safety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and</a:t>
            </a:r>
            <a:r>
              <a:rPr lang="el-GR" sz="1600" dirty="0" smtClean="0">
                <a:latin typeface="+mn-lt"/>
              </a:rPr>
              <a:t> </a:t>
            </a:r>
            <a:r>
              <a:rPr lang="el-GR" sz="1600" dirty="0" err="1" smtClean="0">
                <a:latin typeface="+mn-lt"/>
              </a:rPr>
              <a:t>Health</a:t>
            </a:r>
            <a:r>
              <a:rPr lang="el-GR" sz="1600" dirty="0" smtClean="0">
                <a:latin typeface="+mn-lt"/>
              </a:rPr>
              <a:t>, 1999)</a:t>
            </a:r>
            <a:endParaRPr lang="el-GR" sz="1600" dirty="0">
              <a:latin typeface="+mn-lt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«Εργασιακό Στρες»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4797152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>
                <a:latin typeface="+mn-lt"/>
              </a:rPr>
              <a:t>Κ</a:t>
            </a:r>
            <a:r>
              <a:rPr lang="el-GR" sz="2400" dirty="0" smtClean="0">
                <a:latin typeface="+mn-lt"/>
              </a:rPr>
              <a:t>ατάσταση </a:t>
            </a:r>
            <a:r>
              <a:rPr lang="el-GR" sz="2400" dirty="0">
                <a:latin typeface="+mn-lt"/>
              </a:rPr>
              <a:t>κατά την </a:t>
            </a:r>
            <a:r>
              <a:rPr lang="el-GR" sz="2400" dirty="0" smtClean="0">
                <a:latin typeface="+mn-lt"/>
              </a:rPr>
              <a:t>οποία συσσωρεύονται </a:t>
            </a:r>
            <a:r>
              <a:rPr lang="el-GR" sz="2400" dirty="0" err="1">
                <a:latin typeface="+mn-lt"/>
              </a:rPr>
              <a:t>αγχογόνες</a:t>
            </a:r>
            <a:r>
              <a:rPr lang="el-GR" sz="2400" dirty="0">
                <a:latin typeface="+mn-lt"/>
              </a:rPr>
              <a:t> καταστάσεις που σχετίζονται με την εργασία ή </a:t>
            </a:r>
            <a:r>
              <a:rPr lang="el-GR" sz="2400" dirty="0" smtClean="0">
                <a:latin typeface="+mn-lt"/>
              </a:rPr>
              <a:t>με το </a:t>
            </a:r>
            <a:r>
              <a:rPr lang="el-GR" sz="2400" dirty="0">
                <a:latin typeface="+mn-lt"/>
              </a:rPr>
              <a:t>άγχος που πηγάζει από </a:t>
            </a:r>
            <a:r>
              <a:rPr lang="el-GR" sz="2400" dirty="0" smtClean="0">
                <a:latin typeface="+mn-lt"/>
              </a:rPr>
              <a:t>μία συγκεκριμένη </a:t>
            </a:r>
            <a:r>
              <a:rPr lang="el-GR" sz="2400" dirty="0">
                <a:latin typeface="+mn-lt"/>
              </a:rPr>
              <a:t>εργασιακή </a:t>
            </a:r>
            <a:r>
              <a:rPr lang="el-GR" sz="2400" dirty="0" smtClean="0">
                <a:latin typeface="+mn-lt"/>
              </a:rPr>
              <a:t>κατάσταση</a:t>
            </a:r>
            <a:r>
              <a:rPr lang="el-GR" sz="2400" dirty="0">
                <a:latin typeface="+mn-lt"/>
              </a:rPr>
              <a:t/>
            </a:r>
            <a:br>
              <a:rPr lang="el-GR" sz="2400" dirty="0">
                <a:latin typeface="+mn-lt"/>
              </a:rPr>
            </a:br>
            <a:r>
              <a:rPr lang="el-GR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76256" y="6186790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+mn-lt"/>
              </a:rPr>
              <a:t>(</a:t>
            </a:r>
            <a:r>
              <a:rPr lang="el-GR" sz="1600" dirty="0" err="1" smtClean="0">
                <a:latin typeface="+mn-lt"/>
              </a:rPr>
              <a:t>Κάντας</a:t>
            </a:r>
            <a:r>
              <a:rPr lang="el-GR" sz="1600" dirty="0" smtClean="0">
                <a:latin typeface="+mn-lt"/>
              </a:rPr>
              <a:t>, 1995</a:t>
            </a:r>
            <a:r>
              <a:rPr lang="el-GR" sz="1600" dirty="0">
                <a:latin typeface="+mn-lt"/>
              </a:rPr>
              <a:t>)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539552" y="1772816"/>
            <a:ext cx="8280920" cy="4896544"/>
          </a:xfrm>
        </p:spPr>
        <p:txBody>
          <a:bodyPr/>
          <a:lstStyle/>
          <a:p>
            <a:pPr marL="109537" indent="0" algn="ctr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000" b="1" dirty="0"/>
              <a:t>ΓΕΝΙΚΕΣ ΑΙΤΙΕΣ ΕΡΓΑΣΙΑΚΟΥ ΑΓΧΟΥΣ </a:t>
            </a:r>
            <a:endParaRPr lang="el-GR" sz="2000" b="1" dirty="0" smtClean="0"/>
          </a:p>
          <a:p>
            <a:pPr marL="109537" indent="0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endParaRPr lang="el-GR" sz="2000" b="1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Οργανωτικά </a:t>
            </a:r>
            <a:r>
              <a:rPr lang="el-GR" sz="2400" dirty="0"/>
              <a:t>προβλήματα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Ανεπαρκής </a:t>
            </a:r>
            <a:r>
              <a:rPr lang="el-GR" sz="2400" dirty="0"/>
              <a:t>στήριξη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Πολλές </a:t>
            </a:r>
            <a:r>
              <a:rPr lang="el-GR" sz="2400" dirty="0"/>
              <a:t>ή μοναχικές ώρες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Χαμηλό </a:t>
            </a:r>
            <a:r>
              <a:rPr lang="el-GR" sz="2400" dirty="0"/>
              <a:t>κύρος, μισθός και δυνατότητες εξέλιξης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Άχρηστα </a:t>
            </a:r>
            <a:r>
              <a:rPr lang="el-GR" sz="2400" dirty="0"/>
              <a:t>τυπικά και διαδικασίες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Αβεβαιότητα </a:t>
            </a:r>
            <a:r>
              <a:rPr lang="el-GR" sz="2400" dirty="0"/>
              <a:t>και </a:t>
            </a:r>
            <a:r>
              <a:rPr lang="el-GR" sz="2400" dirty="0" smtClean="0"/>
              <a:t>ανασφάλεια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Αίτια εμφάνισης «Εργασιακού Στρες»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(1)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1787130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539552" y="1772816"/>
            <a:ext cx="7992888" cy="4896544"/>
          </a:xfrm>
        </p:spPr>
        <p:txBody>
          <a:bodyPr/>
          <a:lstStyle/>
          <a:p>
            <a:pPr marL="109537" indent="0" algn="ctr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000" b="1" dirty="0" smtClean="0"/>
              <a:t>ΑΙΤΙΕΣ </a:t>
            </a:r>
            <a:r>
              <a:rPr lang="el-GR" sz="2000" b="1" dirty="0"/>
              <a:t>ΕΡΓΑΣΙΑΚΟΥ ΑΓΧΟΥΣ ΠΟΥ ΣΧΕΤΙΖΟΝΤΑΙ ΜΕ ΤΑ ΚΑΘΗΚΟΝΤΑ </a:t>
            </a:r>
            <a:endParaRPr lang="el-GR" sz="2000" b="1" dirty="0" smtClean="0"/>
          </a:p>
          <a:p>
            <a:pPr marL="109537" indent="0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endParaRPr lang="el-GR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Δύσκολοι προϊστάμενοι και/ή υφιστάμενοι </a:t>
            </a:r>
            <a:endParaRPr lang="el-GR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Ανεπαρκής </a:t>
            </a:r>
            <a:r>
              <a:rPr lang="el-GR" sz="2400" dirty="0"/>
              <a:t>εκπαίδευση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Συναισθηματικές </a:t>
            </a:r>
            <a:r>
              <a:rPr lang="el-GR" sz="2400" dirty="0"/>
              <a:t>σχέσεις </a:t>
            </a:r>
            <a:r>
              <a:rPr lang="el-GR" sz="2400" dirty="0" smtClean="0"/>
              <a:t>προϊσταμένους/υφισταμένους </a:t>
            </a:r>
            <a:endParaRPr lang="el-GR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Ευθύνες </a:t>
            </a:r>
            <a:r>
              <a:rPr lang="el-GR" sz="2400" dirty="0"/>
              <a:t>της εργασίας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Αδυναμία </a:t>
            </a:r>
            <a:r>
              <a:rPr lang="el-GR" sz="2400" dirty="0"/>
              <a:t>βοήθειας ή αποτελεσματικής δράσης</a:t>
            </a:r>
            <a:endParaRPr lang="el-GR" altLang="zh-CN" sz="2400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Αίτια εμφάνισης «Εργασιακού Στρες»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(2)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647965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467544" y="1484784"/>
            <a:ext cx="8676456" cy="4536504"/>
          </a:xfrm>
        </p:spPr>
        <p:txBody>
          <a:bodyPr/>
          <a:lstStyle/>
          <a:p>
            <a:pPr marL="109537" indent="0" algn="ctr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r>
              <a:rPr lang="el-GR" sz="2000" b="1" dirty="0"/>
              <a:t>ΕΙΔΙΚΕΣ ΑΙΤΙΕΣ ΕΡΓΑΣΙΑΚΟΥ ΑΓΧΟΥΣ </a:t>
            </a:r>
            <a:endParaRPr lang="el-GR" sz="2000" b="1" dirty="0" smtClean="0"/>
          </a:p>
          <a:p>
            <a:pPr marL="109537" indent="0" algn="ctr"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None/>
            </a:pPr>
            <a:endParaRPr lang="el-GR" sz="2000" b="1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Ασαφής </a:t>
            </a:r>
            <a:r>
              <a:rPr lang="el-GR" sz="2400" dirty="0"/>
              <a:t>περιγραφή καθηκόντων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Αντικρουόμενοι </a:t>
            </a:r>
            <a:r>
              <a:rPr lang="el-GR" sz="2400" dirty="0"/>
              <a:t>ρόλοι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Ουτοπικές </a:t>
            </a:r>
            <a:r>
              <a:rPr lang="el-GR" sz="2400" dirty="0"/>
              <a:t>υψηλές προσδοκίες (τελειομανία)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Έλλειψη </a:t>
            </a:r>
            <a:r>
              <a:rPr lang="el-GR" sz="2400" dirty="0"/>
              <a:t>δυνατότητας επιρροής στη λήψη αποφάσεων (αδυναμία)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Συχνές </a:t>
            </a:r>
            <a:r>
              <a:rPr lang="el-GR" sz="2400" dirty="0"/>
              <a:t>συγκρούσεις με </a:t>
            </a:r>
            <a:r>
              <a:rPr lang="el-GR" sz="2400" dirty="0" smtClean="0"/>
              <a:t>ανωτέρους και/ή συναδέλφους</a:t>
            </a:r>
            <a:endParaRPr lang="el-GR" sz="2400" dirty="0"/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Απομόνωση </a:t>
            </a:r>
            <a:r>
              <a:rPr lang="el-GR" sz="2400" dirty="0"/>
              <a:t>από τη στήριξη των συναδέλφων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Έλλειψη </a:t>
            </a:r>
            <a:r>
              <a:rPr lang="el-GR" sz="2400" dirty="0"/>
              <a:t>ποικιλίας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Μικρή </a:t>
            </a:r>
            <a:r>
              <a:rPr lang="el-GR" sz="2400" dirty="0"/>
              <a:t>επικοινωνία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Ακατάλληλη </a:t>
            </a:r>
            <a:r>
              <a:rPr lang="el-GR" sz="2400" dirty="0"/>
              <a:t>ηγεσία 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l-GR" sz="2400" dirty="0" smtClean="0"/>
              <a:t>Ανικανότητα </a:t>
            </a:r>
            <a:r>
              <a:rPr lang="el-GR" sz="2400" dirty="0"/>
              <a:t>ολοκλήρωσης μιας εργασίας 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7848872" cy="1066800"/>
          </a:xfrm>
        </p:spPr>
        <p:txBody>
          <a:bodyPr/>
          <a:lstStyle/>
          <a:p>
            <a:pPr algn="ctr" eaLnBrk="1" hangingPunct="1"/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Αίτια εμφάνισης «Εργασιακού Στρες»</a:t>
            </a:r>
            <a:r>
              <a:rPr lang="en-US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 </a:t>
            </a:r>
            <a:r>
              <a:rPr lang="el-GR" altLang="zh-CN" sz="3200" b="1" i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SimSun" pitchFamily="2" charset="-122"/>
              </a:rPr>
              <a:t>(3)</a:t>
            </a:r>
            <a:endParaRPr lang="en-US" sz="3200" b="1" i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277237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Προσαρμοσμένος 1">
      <a:dk1>
        <a:sysClr val="windowText" lastClr="000000"/>
      </a:dk1>
      <a:lt1>
        <a:sysClr val="window" lastClr="FFFFFF"/>
      </a:lt1>
      <a:dk2>
        <a:srgbClr val="C3B5D9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2817</TotalTime>
  <Words>788</Words>
  <Application>Microsoft Office PowerPoint</Application>
  <PresentationFormat>Προβολή στην οθόνη (4:3)</PresentationFormat>
  <Paragraphs>124</Paragraphs>
  <Slides>16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Αστικό</vt:lpstr>
      <vt:lpstr>Παρουσίαση του PowerPoint</vt:lpstr>
      <vt:lpstr>«Επαγγελματική Εξουθένωση» </vt:lpstr>
      <vt:lpstr>Διαστάσεις «Επαγγελματικής Εξουθένωσης» </vt:lpstr>
      <vt:lpstr>Αίτια εμφάνισης «Επαγγελματικής Εξουθένωσης» </vt:lpstr>
      <vt:lpstr>Πιθανές επιπτώσεις «Επαγγελματικής Εξουθένωσης» </vt:lpstr>
      <vt:lpstr>«Εργασιακό Στρες» </vt:lpstr>
      <vt:lpstr>Αίτια εμφάνισης «Εργασιακού Στρες» (1)</vt:lpstr>
      <vt:lpstr>Αίτια εμφάνισης «Εργασιακού Στρες» (2)</vt:lpstr>
      <vt:lpstr>Αίτια εμφάνισης «Εργασιακού Στρες» (3)</vt:lpstr>
      <vt:lpstr>Επιπτώσεις «Εργασιακού Στρες»</vt:lpstr>
      <vt:lpstr>Η ψυχολογία των εργαζόμενων στις φυλακές</vt:lpstr>
      <vt:lpstr>Στρατηγικές Διαχείρισης εργασιακού στρες (1) </vt:lpstr>
      <vt:lpstr>Στρατηγικές Διαχείρισης εργασιακού στρες (2) </vt:lpstr>
      <vt:lpstr>Στρατηγικές Διαχείρισης εργασιακού στρες (3) </vt:lpstr>
      <vt:lpstr>Βιβλιογραφία </vt:lpstr>
      <vt:lpstr>Παρουσίαση του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Λογιστική και άλλες μορφές απάτης στο δημόσιο τομέα – Τρόποι αντιμετώπισης</dc:title>
  <dc:creator>christina</dc:creator>
  <cp:lastModifiedBy>ekps4</cp:lastModifiedBy>
  <cp:revision>248</cp:revision>
  <cp:lastPrinted>2017-10-04T06:03:46Z</cp:lastPrinted>
  <dcterms:created xsi:type="dcterms:W3CDTF">2015-05-23T17:13:31Z</dcterms:created>
  <dcterms:modified xsi:type="dcterms:W3CDTF">2017-10-26T08:06:55Z</dcterms:modified>
</cp:coreProperties>
</file>