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  <p:sldMasterId id="2147483866" r:id="rId2"/>
  </p:sldMasterIdLst>
  <p:notesMasterIdLst>
    <p:notesMasterId r:id="rId25"/>
  </p:notesMasterIdLst>
  <p:sldIdLst>
    <p:sldId id="258" r:id="rId3"/>
    <p:sldId id="335" r:id="rId4"/>
    <p:sldId id="364" r:id="rId5"/>
    <p:sldId id="365" r:id="rId6"/>
    <p:sldId id="366" r:id="rId7"/>
    <p:sldId id="380" r:id="rId8"/>
    <p:sldId id="367" r:id="rId9"/>
    <p:sldId id="370" r:id="rId10"/>
    <p:sldId id="371" r:id="rId11"/>
    <p:sldId id="372" r:id="rId12"/>
    <p:sldId id="373" r:id="rId13"/>
    <p:sldId id="374" r:id="rId14"/>
    <p:sldId id="375" r:id="rId15"/>
    <p:sldId id="369" r:id="rId16"/>
    <p:sldId id="359" r:id="rId17"/>
    <p:sldId id="363" r:id="rId18"/>
    <p:sldId id="362" r:id="rId19"/>
    <p:sldId id="376" r:id="rId20"/>
    <p:sldId id="381" r:id="rId21"/>
    <p:sldId id="377" r:id="rId22"/>
    <p:sldId id="333" r:id="rId23"/>
    <p:sldId id="379" r:id="rId24"/>
  </p:sldIdLst>
  <p:sldSz cx="9144000" cy="6858000" type="screen4x3"/>
  <p:notesSz cx="6858000" cy="9144000"/>
  <p:defaultTextStyle>
    <a:defPPr>
      <a:defRPr lang="el-GR"/>
    </a:defPPr>
    <a:lvl1pPr marL="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80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58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39" algn="l" defTabSz="91436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>
        <p:scale>
          <a:sx n="70" d="100"/>
          <a:sy n="70" d="100"/>
        </p:scale>
        <p:origin x="-129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B2A56-858C-4737-B5A8-546720BB8F72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F6007-A736-4CF7-9882-7CD06E687A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033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7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1849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21691"/>
            <a:ext cx="8229600" cy="452596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pic>
        <p:nvPicPr>
          <p:cNvPr id="7" name="logo HIGGS.png"/>
          <p:cNvPicPr/>
          <p:nvPr userDrawn="1"/>
        </p:nvPicPr>
        <p:blipFill rotWithShape="1">
          <a:blip r:embed="rId2">
            <a:extLst/>
          </a:blip>
          <a:srcRect l="2300" t="3017" r="4821" b="11680"/>
          <a:stretch/>
        </p:blipFill>
        <p:spPr>
          <a:xfrm>
            <a:off x="7121600" y="5933600"/>
            <a:ext cx="1872000" cy="756000"/>
          </a:xfrm>
          <a:prstGeom prst="rect">
            <a:avLst/>
          </a:prstGeom>
          <a:solidFill>
            <a:schemeClr val="accent1">
              <a:alpha val="54000"/>
            </a:schemeClr>
          </a:solidFill>
          <a:ln w="12700">
            <a:miter lim="400000"/>
          </a:ln>
          <a:effectLst>
            <a:reflection endPos="0" dist="50800" dir="5400000" sy="-100000" algn="bl" rotWithShape="0"/>
          </a:effec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70" y="5949280"/>
            <a:ext cx="556406" cy="7416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3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6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1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58" indent="0">
              <a:buNone/>
              <a:defRPr sz="1600" b="1"/>
            </a:lvl8pPr>
            <a:lvl9pPr marL="3657439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180" indent="0">
              <a:buNone/>
              <a:defRPr sz="2000" b="1"/>
            </a:lvl2pPr>
            <a:lvl3pPr marL="914360" indent="0">
              <a:buNone/>
              <a:defRPr sz="1800" b="1"/>
            </a:lvl3pPr>
            <a:lvl4pPr marL="1371540" indent="0">
              <a:buNone/>
              <a:defRPr sz="1600" b="1"/>
            </a:lvl4pPr>
            <a:lvl5pPr marL="1828720" indent="0">
              <a:buNone/>
              <a:defRPr sz="1600" b="1"/>
            </a:lvl5pPr>
            <a:lvl6pPr marL="2285900" indent="0">
              <a:buNone/>
              <a:defRPr sz="1600" b="1"/>
            </a:lvl6pPr>
            <a:lvl7pPr marL="2743080" indent="0">
              <a:buNone/>
              <a:defRPr sz="1600" b="1"/>
            </a:lvl7pPr>
            <a:lvl8pPr marL="3200258" indent="0">
              <a:buNone/>
              <a:defRPr sz="1600" b="1"/>
            </a:lvl8pPr>
            <a:lvl9pPr marL="3657439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2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41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360" rtl="0" eaLnBrk="1" latinLnBrk="0" hangingPunct="1">
              <a:spcBef>
                <a:spcPct val="0"/>
              </a:spcBef>
              <a:buNone/>
              <a:tabLst>
                <a:tab pos="3830470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80" indent="0">
              <a:buNone/>
              <a:defRPr sz="1200"/>
            </a:lvl2pPr>
            <a:lvl3pPr marL="914360" indent="0">
              <a:buNone/>
              <a:defRPr sz="10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58" indent="0">
              <a:buNone/>
              <a:defRPr sz="900"/>
            </a:lvl8pPr>
            <a:lvl9pPr marL="3657439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180" indent="0">
              <a:buNone/>
              <a:defRPr sz="2800"/>
            </a:lvl2pPr>
            <a:lvl3pPr marL="914360" indent="0">
              <a:buNone/>
              <a:defRPr sz="2400"/>
            </a:lvl3pPr>
            <a:lvl4pPr marL="1371540" indent="0">
              <a:buNone/>
              <a:defRPr sz="2000"/>
            </a:lvl4pPr>
            <a:lvl5pPr marL="1828720" indent="0">
              <a:buNone/>
              <a:defRPr sz="2000"/>
            </a:lvl5pPr>
            <a:lvl6pPr marL="2285900" indent="0">
              <a:buNone/>
              <a:defRPr sz="2000"/>
            </a:lvl6pPr>
            <a:lvl7pPr marL="2743080" indent="0">
              <a:buNone/>
              <a:defRPr sz="2000"/>
            </a:lvl7pPr>
            <a:lvl8pPr marL="3200258" indent="0">
              <a:buNone/>
              <a:defRPr sz="2000"/>
            </a:lvl8pPr>
            <a:lvl9pPr marL="3657439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41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180" indent="0">
              <a:buNone/>
              <a:defRPr sz="1200"/>
            </a:lvl2pPr>
            <a:lvl3pPr marL="914360" indent="0">
              <a:buNone/>
              <a:defRPr sz="1000"/>
            </a:lvl3pPr>
            <a:lvl4pPr marL="1371540" indent="0">
              <a:buNone/>
              <a:defRPr sz="900"/>
            </a:lvl4pPr>
            <a:lvl5pPr marL="1828720" indent="0">
              <a:buNone/>
              <a:defRPr sz="900"/>
            </a:lvl5pPr>
            <a:lvl6pPr marL="2285900" indent="0">
              <a:buNone/>
              <a:defRPr sz="900"/>
            </a:lvl6pPr>
            <a:lvl7pPr marL="2743080" indent="0">
              <a:buNone/>
              <a:defRPr sz="900"/>
            </a:lvl7pPr>
            <a:lvl8pPr marL="3200258" indent="0">
              <a:buNone/>
              <a:defRPr sz="900"/>
            </a:lvl8pPr>
            <a:lvl9pPr marL="3657439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6" tIns="45718" rIns="91436" bIns="45718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1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F15A11F-A35D-44AA-9C76-B5985469D3A4}" type="datetimeFigureOut">
              <a:rPr lang="el-GR" smtClean="0"/>
              <a:t>7/11/2018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10"/>
            <a:ext cx="3481754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1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DCAA77F-A947-43C0-ACCF-962E4FCF5B3D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/>
      </p:par>
    </p:tnLst>
  </p:timing>
  <p:txStyles>
    <p:titleStyle>
      <a:lvl1pPr algn="l" defTabSz="914360" rtl="0" eaLnBrk="1" latinLnBrk="0" hangingPunct="1">
        <a:spcBef>
          <a:spcPct val="0"/>
        </a:spcBef>
        <a:buNone/>
        <a:tabLst>
          <a:tab pos="3830470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08" indent="-274308" algn="l" defTabSz="91436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16" indent="-182872" algn="l" defTabSz="91436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indent="-228590" algn="l" defTabSz="91436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668" indent="-228590" algn="l" defTabSz="91436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976" indent="-228590" algn="l" defTabSz="91436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566" indent="-182872" algn="l" defTabSz="91436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56" indent="-182872" algn="l" defTabSz="91436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746" indent="-182872" algn="l" defTabSz="91436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336" indent="-182872" algn="l" defTabSz="91436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0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8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9" algn="l" defTabSz="9143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38"/>
          <p:cNvSpPr/>
          <p:nvPr userDrawn="1"/>
        </p:nvSpPr>
        <p:spPr>
          <a:xfrm>
            <a:off x="0" y="593"/>
            <a:ext cx="9209716" cy="6889750"/>
          </a:xfrm>
          <a:prstGeom prst="rect">
            <a:avLst/>
          </a:prstGeom>
          <a:solidFill>
            <a:srgbClr val="EC9B31"/>
          </a:solidFill>
          <a:ln w="25400">
            <a:solidFill>
              <a:srgbClr val="000000">
                <a:alpha val="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algn="ctr" defTabSz="245354"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4000" kern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sym typeface="Gill Sans"/>
            </a:endParaRPr>
          </a:p>
        </p:txBody>
      </p:sp>
      <p:sp>
        <p:nvSpPr>
          <p:cNvPr id="8" name="Shape 39"/>
          <p:cNvSpPr/>
          <p:nvPr userDrawn="1"/>
        </p:nvSpPr>
        <p:spPr>
          <a:xfrm>
            <a:off x="2242813" y="4834869"/>
            <a:ext cx="4678973" cy="273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 sz="3600">
                <a:solidFill>
                  <a:srgbClr val="23232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algn="ctr" defTabSz="346694">
              <a:defRPr sz="1800">
                <a:solidFill>
                  <a:srgbClr val="000000"/>
                </a:solidFill>
              </a:defRPr>
            </a:pPr>
            <a:r>
              <a:rPr sz="1500" kern="0" dirty="0"/>
              <a:t>Higher Incubator Giving Growth and Sustainability</a:t>
            </a:r>
          </a:p>
        </p:txBody>
      </p:sp>
      <p:sp>
        <p:nvSpPr>
          <p:cNvPr id="9" name="Shape 40"/>
          <p:cNvSpPr/>
          <p:nvPr userDrawn="1"/>
        </p:nvSpPr>
        <p:spPr>
          <a:xfrm flipV="1">
            <a:off x="2433640" y="4730545"/>
            <a:ext cx="4298519" cy="206"/>
          </a:xfrm>
          <a:prstGeom prst="line">
            <a:avLst/>
          </a:prstGeom>
          <a:ln w="25400">
            <a:solidFill>
              <a:srgbClr val="232323"/>
            </a:solidFill>
            <a:miter lim="400000"/>
          </a:ln>
        </p:spPr>
        <p:txBody>
          <a:bodyPr lIns="0" tIns="0" rIns="0" bIns="0" anchor="ctr"/>
          <a:lstStyle/>
          <a:p>
            <a:pPr defTabSz="19201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0" name="Shape 41"/>
          <p:cNvSpPr/>
          <p:nvPr userDrawn="1"/>
        </p:nvSpPr>
        <p:spPr>
          <a:xfrm flipV="1">
            <a:off x="2419352" y="5187952"/>
            <a:ext cx="4298519" cy="205"/>
          </a:xfrm>
          <a:prstGeom prst="line">
            <a:avLst/>
          </a:prstGeom>
          <a:ln w="25400">
            <a:solidFill>
              <a:srgbClr val="232323"/>
            </a:solidFill>
            <a:miter lim="400000"/>
          </a:ln>
        </p:spPr>
        <p:txBody>
          <a:bodyPr lIns="0" tIns="0" rIns="0" bIns="0" anchor="ctr"/>
          <a:lstStyle/>
          <a:p>
            <a:pPr defTabSz="192016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ysClr val="windowText" lastClr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1" name="Shape 42"/>
          <p:cNvSpPr/>
          <p:nvPr userDrawn="1"/>
        </p:nvSpPr>
        <p:spPr>
          <a:xfrm>
            <a:off x="3047644" y="5405617"/>
            <a:ext cx="3114442" cy="2123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21336" tIns="21336" rIns="21336" bIns="21336" anchor="ctr">
            <a:spAutoFit/>
          </a:bodyPr>
          <a:lstStyle>
            <a:lvl1pPr>
              <a:defRPr sz="2700">
                <a:solidFill>
                  <a:srgbClr val="232323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algn="ctr" defTabSz="346694">
              <a:defRPr sz="1800">
                <a:solidFill>
                  <a:srgbClr val="000000"/>
                </a:solidFill>
              </a:defRPr>
            </a:pPr>
            <a:r>
              <a:rPr lang="el-GR" sz="1100" kern="0" dirty="0" smtClean="0"/>
              <a:t>ΕΥΡΩΠΑΙΚΕΣ</a:t>
            </a:r>
            <a:r>
              <a:rPr lang="el-GR" sz="1100" kern="0" baseline="0" dirty="0" smtClean="0"/>
              <a:t> ΧΡΗΜΑΤΟΔΟΤΙΚΕΣ ΕΥΚΑΙΡΙΕΣ</a:t>
            </a:r>
            <a:endParaRPr sz="1100" kern="0" dirty="0"/>
          </a:p>
        </p:txBody>
      </p:sp>
      <p:pic>
        <p:nvPicPr>
          <p:cNvPr id="12" name="logo HIGGS.png"/>
          <p:cNvPicPr/>
          <p:nvPr userDrawn="1"/>
        </p:nvPicPr>
        <p:blipFill>
          <a:blip r:embed="rId3">
            <a:extLst/>
          </a:blip>
          <a:stretch>
            <a:fillRect/>
          </a:stretch>
        </p:blipFill>
        <p:spPr>
          <a:xfrm>
            <a:off x="2771800" y="2060848"/>
            <a:ext cx="3311664" cy="165455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48" y="6356821"/>
            <a:ext cx="2126816" cy="280569"/>
          </a:xfrm>
          <a:prstGeom prst="rect">
            <a:avLst/>
          </a:prstGeom>
        </p:spPr>
      </p:pic>
      <p:sp>
        <p:nvSpPr>
          <p:cNvPr id="14" name="Shape 864"/>
          <p:cNvSpPr/>
          <p:nvPr userDrawn="1"/>
        </p:nvSpPr>
        <p:spPr>
          <a:xfrm>
            <a:off x="1241851" y="6165304"/>
            <a:ext cx="2270832" cy="181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21336" tIns="21336" rIns="21336" bIns="21336" anchor="ctr">
            <a:spAutoFit/>
          </a:bodyPr>
          <a:lstStyle>
            <a:lvl1pPr>
              <a:defRPr sz="3600">
                <a:solidFill>
                  <a:srgbClr val="FFFFFF"/>
                </a:solidFill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 defTabSz="346694">
              <a:defRPr sz="1800">
                <a:solidFill>
                  <a:srgbClr val="000000"/>
                </a:solidFill>
              </a:defRPr>
            </a:pPr>
            <a:r>
              <a:rPr lang="en-US" sz="900" kern="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Founding Donor</a:t>
            </a:r>
            <a:r>
              <a:rPr lang="el-GR" sz="900" kern="0" dirty="0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 / Ιδρυτικός Δωρητής</a:t>
            </a:r>
          </a:p>
        </p:txBody>
      </p:sp>
    </p:spTree>
    <p:extLst>
      <p:ext uri="{BB962C8B-B14F-4D97-AF65-F5344CB8AC3E}">
        <p14:creationId xmlns:p14="http://schemas.microsoft.com/office/powerpoint/2010/main" val="306190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</p:sldLayoutIdLst>
  <p:timing>
    <p:tnLst>
      <p:par>
        <p:cTn id="1" dur="indefinite" restart="never" nodeType="tmRoot"/>
      </p:par>
    </p:tnLst>
  </p:timing>
  <p:txStyles>
    <p:titleStyle>
      <a:lvl1pPr algn="ctr" defTabSz="192016" rtl="0" eaLnBrk="1" latinLnBrk="0" hangingPunct="1">
        <a:spcBef>
          <a:spcPct val="0"/>
        </a:spcBef>
        <a:buNone/>
        <a:defRPr sz="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12" indent="-144012" algn="l" defTabSz="192016" rtl="0" eaLnBrk="1" latinLnBrk="0" hangingPunct="1">
        <a:spcBef>
          <a:spcPct val="20000"/>
        </a:spcBef>
        <a:buFont typeface="Arial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12025" indent="-120010" algn="l" defTabSz="192016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480039" indent="-96008" algn="l" defTabSz="192016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54" indent="-96008" algn="l" defTabSz="192016" rtl="0" eaLnBrk="1" latinLnBrk="0" hangingPunct="1">
        <a:spcBef>
          <a:spcPct val="20000"/>
        </a:spcBef>
        <a:buFont typeface="Arial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70" indent="-96008" algn="l" defTabSz="192016" rtl="0" eaLnBrk="1" latinLnBrk="0" hangingPunct="1">
        <a:spcBef>
          <a:spcPct val="20000"/>
        </a:spcBef>
        <a:buFont typeface="Arial"/>
        <a:buChar char="»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56086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01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17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132" indent="-96008" algn="l" defTabSz="192016" rtl="0" eaLnBrk="1" latinLnBrk="0" hangingPunct="1">
        <a:spcBef>
          <a:spcPct val="20000"/>
        </a:spcBef>
        <a:buFont typeface="Arial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2016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84032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46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8062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60078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094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10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24" algn="l" defTabSz="192016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www.thehellenicinitiative.org/wp-content/uploads/2017/01/THI-white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6165304"/>
            <a:ext cx="1354975" cy="491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234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Βασικό στοιχείο η ανάγκη σε εκπαίδευση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4525963"/>
          </a:xfrm>
        </p:spPr>
        <p:txBody>
          <a:bodyPr>
            <a:noAutofit/>
          </a:bodyPr>
          <a:lstStyle/>
          <a:p>
            <a:r>
              <a:rPr lang="el-GR" sz="3000" dirty="0" smtClean="0"/>
              <a:t>Έχουμε εντοπίσει μια έλλειψη σε εκπαίδευση; Είτε γενικά είτε ως προς το εκπαιδευτικό υλικό;</a:t>
            </a:r>
          </a:p>
          <a:p>
            <a:endParaRPr lang="el-GR" sz="3000" dirty="0"/>
          </a:p>
          <a:p>
            <a:r>
              <a:rPr lang="el-GR" sz="3000" dirty="0" smtClean="0"/>
              <a:t>Ανταλλαγή βέλτιστων πρακτικών</a:t>
            </a:r>
          </a:p>
          <a:p>
            <a:endParaRPr lang="el-GR" sz="3000" dirty="0"/>
          </a:p>
          <a:p>
            <a:r>
              <a:rPr lang="el-GR" sz="3000" dirty="0" smtClean="0"/>
              <a:t>Καινοτομία – ανάπτυξη κάτι καινούργιου</a:t>
            </a:r>
          </a:p>
          <a:p>
            <a:endParaRPr lang="el-GR" sz="3000" dirty="0"/>
          </a:p>
          <a:p>
            <a:r>
              <a:rPr lang="el-GR" sz="3000" dirty="0" smtClean="0"/>
              <a:t>Προσοχή: λεπτή γραμμή μεταξύ των δύο!</a:t>
            </a:r>
            <a:endParaRPr lang="el-GR" sz="2600" dirty="0" smtClean="0"/>
          </a:p>
        </p:txBody>
      </p:sp>
    </p:spTree>
    <p:extLst>
      <p:ext uri="{BB962C8B-B14F-4D97-AF65-F5344CB8AC3E}">
        <p14:creationId xmlns:p14="http://schemas.microsoft.com/office/powerpoint/2010/main" val="320630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Συνήθης τρόπος εργασίας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4525963"/>
          </a:xfrm>
        </p:spPr>
        <p:txBody>
          <a:bodyPr>
            <a:noAutofit/>
          </a:bodyPr>
          <a:lstStyle/>
          <a:p>
            <a:pPr marL="274308" lvl="1" indent="-274308"/>
            <a:r>
              <a:rPr lang="el-GR" sz="3000" dirty="0" smtClean="0"/>
              <a:t>Έρευνα σε </a:t>
            </a:r>
            <a:r>
              <a:rPr lang="el-GR" sz="3000" dirty="0"/>
              <a:t>όλες τις συμμετέχουσες χώρες επί συγκεκριμένου </a:t>
            </a:r>
            <a:r>
              <a:rPr lang="el-GR" sz="3000" dirty="0" smtClean="0"/>
              <a:t>ζητήματος</a:t>
            </a:r>
          </a:p>
          <a:p>
            <a:pPr marL="640052" lvl="2" indent="-274308"/>
            <a:r>
              <a:rPr lang="en-US" sz="3000" dirty="0" smtClean="0"/>
              <a:t>ATSIV: </a:t>
            </a:r>
            <a:r>
              <a:rPr lang="el-GR" sz="3000" dirty="0" smtClean="0"/>
              <a:t>Ερωτηματολόγια και </a:t>
            </a:r>
            <a:r>
              <a:rPr lang="en-US" sz="3000" dirty="0" smtClean="0"/>
              <a:t>focus groups </a:t>
            </a:r>
            <a:r>
              <a:rPr lang="el-GR" sz="3000" dirty="0" smtClean="0"/>
              <a:t>επί προτεραιοποίησης αναγκών εργαζομένων σε ΜΚΟ</a:t>
            </a:r>
            <a:endParaRPr lang="el-GR" sz="3000" dirty="0"/>
          </a:p>
          <a:p>
            <a:pPr marL="274308" lvl="1" indent="-274308"/>
            <a:r>
              <a:rPr lang="el-GR" sz="3000" dirty="0" smtClean="0"/>
              <a:t>Ανάπτυξη εκπαιδευτικού υλικού</a:t>
            </a:r>
            <a:endParaRPr lang="el-GR" sz="3000" dirty="0"/>
          </a:p>
          <a:p>
            <a:pPr marL="640052" lvl="2" indent="-274308"/>
            <a:r>
              <a:rPr lang="en-US" sz="3000" dirty="0"/>
              <a:t>ATSIV: </a:t>
            </a:r>
            <a:r>
              <a:rPr lang="en-US" sz="3000" dirty="0" smtClean="0"/>
              <a:t>Digital Marketing, Crowd-funding, Networking</a:t>
            </a:r>
            <a:endParaRPr lang="el-GR" sz="3000" dirty="0"/>
          </a:p>
          <a:p>
            <a:r>
              <a:rPr lang="el-GR" sz="3000" dirty="0" smtClean="0"/>
              <a:t>Ανάπτυξη τρόπου εκπαίδευσης</a:t>
            </a:r>
            <a:endParaRPr lang="en-US" sz="3000" dirty="0" smtClean="0"/>
          </a:p>
          <a:p>
            <a:pPr marL="640052" lvl="2" indent="-274308"/>
            <a:r>
              <a:rPr lang="en-US" sz="3000" dirty="0"/>
              <a:t>ATSIV: </a:t>
            </a:r>
            <a:r>
              <a:rPr lang="en-US" sz="3000" dirty="0" smtClean="0"/>
              <a:t>Online game</a:t>
            </a:r>
            <a:endParaRPr lang="el-GR" sz="3000" dirty="0"/>
          </a:p>
        </p:txBody>
      </p:sp>
    </p:spTree>
    <p:extLst>
      <p:ext uri="{BB962C8B-B14F-4D97-AF65-F5344CB8AC3E}">
        <p14:creationId xmlns:p14="http://schemas.microsoft.com/office/powerpoint/2010/main" val="86014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Συνήθης τρόπος εργασίας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4525963"/>
          </a:xfrm>
        </p:spPr>
        <p:txBody>
          <a:bodyPr>
            <a:noAutofit/>
          </a:bodyPr>
          <a:lstStyle/>
          <a:p>
            <a:pPr marL="274308" lvl="1" indent="-274308"/>
            <a:r>
              <a:rPr lang="el-GR" sz="3000" dirty="0" smtClean="0"/>
              <a:t>Πιλοτικό </a:t>
            </a:r>
            <a:r>
              <a:rPr lang="en-US" sz="3000" dirty="0" smtClean="0"/>
              <a:t>testing </a:t>
            </a:r>
            <a:r>
              <a:rPr lang="el-GR" sz="3000" dirty="0" smtClean="0"/>
              <a:t>υλικού (όχι υποχρεωτικά)</a:t>
            </a:r>
          </a:p>
          <a:p>
            <a:pPr marL="640052" lvl="2" indent="-274308"/>
            <a:r>
              <a:rPr lang="en-US" sz="3000" dirty="0" smtClean="0"/>
              <a:t>ATSIV: </a:t>
            </a:r>
            <a:r>
              <a:rPr lang="el-GR" sz="3000" dirty="0" smtClean="0"/>
              <a:t>θα τεστάρουμε τις 3 πίστες του </a:t>
            </a:r>
            <a:r>
              <a:rPr lang="en-US" sz="3000" dirty="0" smtClean="0"/>
              <a:t>online game</a:t>
            </a:r>
            <a:endParaRPr lang="el-GR" sz="3000" dirty="0"/>
          </a:p>
          <a:p>
            <a:pPr marL="274308" lvl="1" indent="-274308"/>
            <a:r>
              <a:rPr lang="el-GR" sz="3000" dirty="0" smtClean="0"/>
              <a:t>Διάχυση</a:t>
            </a:r>
            <a:endParaRPr lang="el-GR" sz="3000" dirty="0"/>
          </a:p>
          <a:p>
            <a:pPr marL="640052" lvl="2" indent="-274308"/>
            <a:r>
              <a:rPr lang="en-US" sz="3000" dirty="0"/>
              <a:t>ATSIV: newsletter, website, </a:t>
            </a:r>
            <a:r>
              <a:rPr lang="en-US" sz="3000" dirty="0" smtClean="0"/>
              <a:t>events</a:t>
            </a:r>
            <a:r>
              <a:rPr lang="el-GR" sz="3000" dirty="0" smtClean="0"/>
              <a:t>, </a:t>
            </a:r>
            <a:r>
              <a:rPr lang="el-GR" sz="3000" dirty="0"/>
              <a:t>επιστημονικά </a:t>
            </a:r>
            <a:r>
              <a:rPr lang="el-GR" sz="3000" dirty="0" smtClean="0"/>
              <a:t>άρθρα</a:t>
            </a:r>
          </a:p>
          <a:p>
            <a:pPr marL="274308" lvl="1" indent="-274308"/>
            <a:endParaRPr lang="el-GR" sz="3000" dirty="0" smtClean="0"/>
          </a:p>
          <a:p>
            <a:pPr marL="274308" lvl="1" indent="-274308"/>
            <a:r>
              <a:rPr lang="el-GR" sz="3000" dirty="0" smtClean="0"/>
              <a:t>Καινοτομία </a:t>
            </a:r>
            <a:r>
              <a:rPr lang="en-US" sz="3000" dirty="0" smtClean="0"/>
              <a:t>ATSIV: </a:t>
            </a:r>
            <a:r>
              <a:rPr lang="el-GR" sz="3000" dirty="0" smtClean="0"/>
              <a:t>νέο υλικό που δεν υπάρχει, </a:t>
            </a:r>
            <a:r>
              <a:rPr lang="en-US" sz="3000" dirty="0" smtClean="0"/>
              <a:t>online game</a:t>
            </a:r>
            <a:endParaRPr lang="el-GR" sz="3000" dirty="0"/>
          </a:p>
          <a:p>
            <a:pPr marL="365744" lvl="2" indent="0">
              <a:buNone/>
            </a:pPr>
            <a:endParaRPr lang="el-GR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7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Optimum </a:t>
            </a:r>
            <a:r>
              <a:rPr lang="el-GR" dirty="0" smtClean="0"/>
              <a:t>σχήμα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4525963"/>
          </a:xfrm>
        </p:spPr>
        <p:txBody>
          <a:bodyPr>
            <a:noAutofit/>
          </a:bodyPr>
          <a:lstStyle/>
          <a:p>
            <a:pPr marL="274308" lvl="1" indent="-274308"/>
            <a:r>
              <a:rPr lang="el-GR" sz="3000" dirty="0" smtClean="0"/>
              <a:t>Πολυσυλλεκτικό (τομείς): </a:t>
            </a:r>
            <a:r>
              <a:rPr lang="el-GR" sz="3000" dirty="0" smtClean="0"/>
              <a:t>πανεπιστ</a:t>
            </a:r>
            <a:r>
              <a:rPr lang="el-GR" sz="3000" dirty="0" smtClean="0"/>
              <a:t>ήμια</a:t>
            </a:r>
            <a:r>
              <a:rPr lang="el-GR" sz="3000" dirty="0" smtClean="0"/>
              <a:t>, </a:t>
            </a:r>
            <a:r>
              <a:rPr lang="el-GR" sz="3000" dirty="0" smtClean="0"/>
              <a:t>ΜΚΟ, άλλες ομάδες, δήμοι, εταιρείες (προσοχή)</a:t>
            </a:r>
          </a:p>
          <a:p>
            <a:pPr marL="274308" lvl="1" indent="-274308"/>
            <a:endParaRPr lang="el-GR" sz="3000" dirty="0"/>
          </a:p>
          <a:p>
            <a:pPr marL="274308" lvl="1" indent="-274308"/>
            <a:r>
              <a:rPr lang="el-GR" sz="3000" dirty="0" smtClean="0"/>
              <a:t>Πολυσυλλεκτικό (γεωγραφία): κύματα διεύρυνσης ΕΕ – σίγουρα και από τα νέα 13 κράτη μέλη.</a:t>
            </a:r>
            <a:endParaRPr lang="el-GR" sz="3000" dirty="0"/>
          </a:p>
          <a:p>
            <a:pPr marL="274308" lvl="1" indent="-274308"/>
            <a:endParaRPr lang="el-GR" sz="3000" dirty="0" smtClean="0"/>
          </a:p>
          <a:p>
            <a:pPr marL="274308" lvl="1" indent="-274308"/>
            <a:r>
              <a:rPr lang="el-GR" sz="3000" dirty="0" smtClean="0"/>
              <a:t>Προσοχή στις μετακινήσεις – όχι πολλοί φορείς από περιφέρειες χωρών για λόγους οικονομικούς.</a:t>
            </a:r>
            <a:endParaRPr lang="el-GR" sz="3000" dirty="0"/>
          </a:p>
        </p:txBody>
      </p:sp>
    </p:spTree>
    <p:extLst>
      <p:ext uri="{BB962C8B-B14F-4D97-AF65-F5344CB8AC3E}">
        <p14:creationId xmlns:p14="http://schemas.microsoft.com/office/powerpoint/2010/main" val="33258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οικονομικά	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dirty="0" smtClean="0"/>
              <a:t>500 / 250 ευρώ ανά μήνα</a:t>
            </a:r>
          </a:p>
          <a:p>
            <a:endParaRPr lang="el-GR" dirty="0"/>
          </a:p>
          <a:p>
            <a:r>
              <a:rPr lang="el-GR" dirty="0" smtClean="0"/>
              <a:t>Μισθοδοσία</a:t>
            </a:r>
          </a:p>
          <a:p>
            <a:endParaRPr lang="el-GR" dirty="0"/>
          </a:p>
          <a:p>
            <a:r>
              <a:rPr lang="el-GR" dirty="0" smtClean="0"/>
              <a:t>Μεταφορές (575 €)</a:t>
            </a:r>
          </a:p>
          <a:p>
            <a:endParaRPr lang="el-GR" dirty="0"/>
          </a:p>
          <a:p>
            <a:r>
              <a:rPr lang="el-GR" dirty="0" smtClean="0"/>
              <a:t>Εκδηλώσεις (100/200€)</a:t>
            </a:r>
          </a:p>
          <a:p>
            <a:endParaRPr lang="el-GR" dirty="0"/>
          </a:p>
          <a:p>
            <a:r>
              <a:rPr lang="el-GR" dirty="0" smtClean="0"/>
              <a:t>Εκπαιδεύσεις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306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Ευρωπαϊκές Χρηματοδοτήσεις</a:t>
            </a:r>
            <a:endParaRPr lang="el-GR" sz="4000" dirty="0"/>
          </a:p>
        </p:txBody>
      </p:sp>
      <p:sp>
        <p:nvSpPr>
          <p:cNvPr id="3" name="Ορθογώνιο 2"/>
          <p:cNvSpPr/>
          <p:nvPr/>
        </p:nvSpPr>
        <p:spPr>
          <a:xfrm>
            <a:off x="611560" y="1628800"/>
            <a:ext cx="806369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000" b="1" dirty="0" smtClean="0"/>
              <a:t>ΑΙΤΗΣΕΙΣ ΚΕΝΤΡΙΚΑ - ΒΡΥΞΕΛΛΕΣ</a:t>
            </a:r>
            <a:endParaRPr lang="el-GR" sz="3000" b="1" dirty="0"/>
          </a:p>
        </p:txBody>
      </p:sp>
      <p:sp>
        <p:nvSpPr>
          <p:cNvPr id="4" name="Ορθογώνιο 3"/>
          <p:cNvSpPr/>
          <p:nvPr/>
        </p:nvSpPr>
        <p:spPr>
          <a:xfrm>
            <a:off x="611560" y="2636912"/>
            <a:ext cx="2016224" cy="8640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ERASMUS +</a:t>
            </a:r>
            <a:endParaRPr lang="el-GR" sz="2000" dirty="0"/>
          </a:p>
        </p:txBody>
      </p:sp>
      <p:sp>
        <p:nvSpPr>
          <p:cNvPr id="8" name="Ορθογώνιο 7"/>
          <p:cNvSpPr/>
          <p:nvPr/>
        </p:nvSpPr>
        <p:spPr>
          <a:xfrm>
            <a:off x="3636120" y="2637502"/>
            <a:ext cx="2016000" cy="8640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EAA Grants</a:t>
            </a:r>
            <a:endParaRPr lang="el-GR" sz="2000" dirty="0"/>
          </a:p>
        </p:txBody>
      </p:sp>
      <p:sp>
        <p:nvSpPr>
          <p:cNvPr id="10" name="Ορθογώνιο 9"/>
          <p:cNvSpPr/>
          <p:nvPr/>
        </p:nvSpPr>
        <p:spPr>
          <a:xfrm>
            <a:off x="6659250" y="2637502"/>
            <a:ext cx="2016000" cy="8640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AMIF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359485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017E-7 L -1.66667E-6 0.1679 C -1.66667E-6 0.24306 -0.1 0.3358 -0.18142 0.3358 L -0.36215 0.3358 " pathEditMode="relative" rAng="5400000" ptsTypes="FfFF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08" y="167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91263" y="1556792"/>
            <a:ext cx="8254162" cy="3733875"/>
          </a:xfrm>
        </p:spPr>
        <p:txBody>
          <a:bodyPr>
            <a:noAutofit/>
          </a:bodyPr>
          <a:lstStyle/>
          <a:p>
            <a:r>
              <a:rPr lang="el-GR" sz="2600" dirty="0" smtClean="0"/>
              <a:t>Βελτίωση των διαδικασιών ασύλου στα κράτη μέλη</a:t>
            </a:r>
          </a:p>
          <a:p>
            <a:endParaRPr lang="en-US" sz="2600" dirty="0"/>
          </a:p>
          <a:p>
            <a:r>
              <a:rPr lang="el-GR" sz="2600" dirty="0" smtClean="0"/>
              <a:t>Υποστήριξη νόμιμης μετανάστευσης στη βάση των αναγκών της έυρωπαϊκής αγοράς εργασίας και αποτελεσματικής ενσωμάτωσης</a:t>
            </a:r>
            <a:endParaRPr lang="en-US" sz="2600" dirty="0"/>
          </a:p>
          <a:p>
            <a:endParaRPr lang="el-GR" sz="2600" dirty="0" smtClean="0"/>
          </a:p>
          <a:p>
            <a:r>
              <a:rPr lang="el-GR" sz="2600" dirty="0" smtClean="0"/>
              <a:t>Ενδυνάμωση της δίκαιης και ασφαλούς επιστροφής υποκόων τρίτων χωρών</a:t>
            </a:r>
          </a:p>
          <a:p>
            <a:endParaRPr lang="el-GR" sz="2600" dirty="0" smtClean="0"/>
          </a:p>
          <a:p>
            <a:r>
              <a:rPr lang="el-GR" sz="2600" dirty="0" smtClean="0"/>
              <a:t>Αλληλλεγύη ανάμεσα στα κράτη μέλη</a:t>
            </a:r>
            <a:endParaRPr lang="en-US" sz="2600" dirty="0"/>
          </a:p>
        </p:txBody>
      </p:sp>
      <p:sp>
        <p:nvSpPr>
          <p:cNvPr id="4" name="AutoShape 2" descr="Image result for europe for citizens"/>
          <p:cNvSpPr>
            <a:spLocks noChangeAspect="1" noChangeArrowheads="1"/>
          </p:cNvSpPr>
          <p:nvPr/>
        </p:nvSpPr>
        <p:spPr bwMode="auto">
          <a:xfrm>
            <a:off x="155575" y="-1790700"/>
            <a:ext cx="56197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5" name="AutoShape 4" descr="Image result for europe for citizens"/>
          <p:cNvSpPr>
            <a:spLocks noChangeAspect="1" noChangeArrowheads="1"/>
          </p:cNvSpPr>
          <p:nvPr/>
        </p:nvSpPr>
        <p:spPr bwMode="auto">
          <a:xfrm>
            <a:off x="307975" y="-1638300"/>
            <a:ext cx="56197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AutoShape 6" descr="Image result for europe for citizens"/>
          <p:cNvSpPr>
            <a:spLocks noChangeAspect="1" noChangeArrowheads="1"/>
          </p:cNvSpPr>
          <p:nvPr/>
        </p:nvSpPr>
        <p:spPr bwMode="auto">
          <a:xfrm>
            <a:off x="460375" y="-1485900"/>
            <a:ext cx="56197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2" name="TextBox 1"/>
          <p:cNvSpPr txBox="1"/>
          <p:nvPr/>
        </p:nvSpPr>
        <p:spPr>
          <a:xfrm>
            <a:off x="472200" y="707960"/>
            <a:ext cx="84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Asylum, Migration and Integration Fund (2014-2020)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4246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499992" y="908720"/>
            <a:ext cx="3665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b="1" dirty="0"/>
              <a:t>≈ </a:t>
            </a:r>
            <a:r>
              <a:rPr lang="el-GR" sz="3000" b="1" dirty="0" smtClean="0"/>
              <a:t>Αρχές </a:t>
            </a:r>
            <a:r>
              <a:rPr lang="el-GR" sz="3000" b="1" dirty="0"/>
              <a:t>κάθε έτους</a:t>
            </a:r>
          </a:p>
        </p:txBody>
      </p:sp>
      <p:pic>
        <p:nvPicPr>
          <p:cNvPr id="7188" name="Picture 20" descr="Deadlines, Part 1: Setting Deadlin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0658"/>
            <a:ext cx="3140206" cy="1962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9" name="Picture 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708920"/>
            <a:ext cx="1958497" cy="168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655250" y="2924944"/>
            <a:ext cx="3665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b="1" dirty="0" smtClean="0"/>
              <a:t>450</a:t>
            </a:r>
            <a:r>
              <a:rPr lang="en-US" sz="3000" b="1" dirty="0" smtClean="0"/>
              <a:t>K – </a:t>
            </a:r>
            <a:r>
              <a:rPr lang="el-GR" sz="3000" b="1" dirty="0" smtClean="0"/>
              <a:t>1</a:t>
            </a:r>
            <a:r>
              <a:rPr lang="en-US" sz="3000" b="1" dirty="0" smtClean="0"/>
              <a:t> </a:t>
            </a:r>
            <a:r>
              <a:rPr lang="el-GR" sz="3000" b="1" dirty="0" smtClean="0"/>
              <a:t>εκατ. €</a:t>
            </a:r>
          </a:p>
          <a:p>
            <a:pPr algn="ctr"/>
            <a:r>
              <a:rPr lang="el-GR" sz="3000" b="1" dirty="0" smtClean="0"/>
              <a:t>≈ 25 εκατ. / έτος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74360" y="5368255"/>
            <a:ext cx="41764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b="1" dirty="0" smtClean="0"/>
              <a:t>Συγχρηματοδότηση: 90%</a:t>
            </a:r>
            <a:endParaRPr lang="el-GR" sz="3000" b="1" dirty="0"/>
          </a:p>
        </p:txBody>
      </p:sp>
    </p:spTree>
    <p:extLst>
      <p:ext uri="{BB962C8B-B14F-4D97-AF65-F5344CB8AC3E}">
        <p14:creationId xmlns:p14="http://schemas.microsoft.com/office/powerpoint/2010/main" val="266965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Προκήρυξη 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Προθεσμία: 31 Ιανουαρίου 2019</a:t>
            </a:r>
          </a:p>
          <a:p>
            <a:pPr marL="0" indent="0">
              <a:buNone/>
            </a:pPr>
            <a:endParaRPr lang="el-GR" dirty="0"/>
          </a:p>
          <a:p>
            <a:pPr>
              <a:buFont typeface="Wingdings" pitchFamily="2" charset="2"/>
              <a:buChar char="q"/>
            </a:pPr>
            <a:r>
              <a:rPr lang="el-GR" dirty="0" smtClean="0"/>
              <a:t>  </a:t>
            </a:r>
            <a:r>
              <a:rPr lang="en-US" dirty="0" smtClean="0"/>
              <a:t>Local </a:t>
            </a:r>
            <a:r>
              <a:rPr lang="en-US" dirty="0"/>
              <a:t>and regional integration networks </a:t>
            </a:r>
            <a:endParaRPr lang="el-GR" dirty="0" smtClean="0"/>
          </a:p>
          <a:p>
            <a:pPr>
              <a:buFont typeface="Wingdings" pitchFamily="2" charset="2"/>
              <a:buChar char="q"/>
            </a:pPr>
            <a:r>
              <a:rPr lang="el-GR" dirty="0"/>
              <a:t> </a:t>
            </a:r>
            <a:r>
              <a:rPr lang="el-GR" dirty="0" smtClean="0"/>
              <a:t> </a:t>
            </a:r>
            <a:r>
              <a:rPr lang="en-US" dirty="0"/>
              <a:t>Legal migration projects with third countries </a:t>
            </a:r>
            <a:endParaRPr lang="el-GR" dirty="0" smtClean="0"/>
          </a:p>
          <a:p>
            <a:pPr>
              <a:buFont typeface="Wingdings" pitchFamily="2" charset="2"/>
              <a:buChar char="q"/>
            </a:pPr>
            <a:r>
              <a:rPr lang="el-GR" dirty="0"/>
              <a:t> </a:t>
            </a:r>
            <a:r>
              <a:rPr lang="el-GR" dirty="0" smtClean="0"/>
              <a:t> </a:t>
            </a:r>
            <a:r>
              <a:rPr lang="en-US" dirty="0"/>
              <a:t>Support to victims of trafficking in human beings </a:t>
            </a:r>
            <a:endParaRPr lang="el-GR" dirty="0" smtClean="0"/>
          </a:p>
          <a:p>
            <a:pPr>
              <a:buFont typeface="Wingdings" pitchFamily="2" charset="2"/>
              <a:buChar char="q"/>
            </a:pPr>
            <a:r>
              <a:rPr lang="el-GR" dirty="0" smtClean="0"/>
              <a:t>  </a:t>
            </a:r>
            <a:r>
              <a:rPr lang="en-US" dirty="0"/>
              <a:t>Care for migrant minors, including unaccompanied minors </a:t>
            </a:r>
            <a:endParaRPr lang="el-GR" dirty="0" smtClean="0"/>
          </a:p>
          <a:p>
            <a:pPr>
              <a:buFont typeface="Wingdings" pitchFamily="2" charset="2"/>
              <a:buChar char="q"/>
            </a:pPr>
            <a:r>
              <a:rPr lang="el-GR" dirty="0"/>
              <a:t> </a:t>
            </a:r>
            <a:r>
              <a:rPr lang="el-GR" dirty="0" smtClean="0"/>
              <a:t> </a:t>
            </a:r>
            <a:r>
              <a:rPr lang="en-US" dirty="0" smtClean="0"/>
              <a:t>Engagement </a:t>
            </a:r>
            <a:r>
              <a:rPr lang="en-US" dirty="0"/>
              <a:t>of diaspora communities on awareness raising </a:t>
            </a:r>
          </a:p>
        </p:txBody>
      </p:sp>
    </p:spTree>
    <p:extLst>
      <p:ext uri="{BB962C8B-B14F-4D97-AF65-F5344CB8AC3E}">
        <p14:creationId xmlns:p14="http://schemas.microsoft.com/office/powerpoint/2010/main" val="356211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6686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l-GR" b="0" dirty="0"/>
              <a:t>EEA Grants: Χρηματοδοτικός Μηχανισμός του Ευρωπαϊκού Οικονομικού Χώρου (ΕΟΧ) 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>2014-2021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11349"/>
            <a:ext cx="8229600" cy="4525963"/>
          </a:xfrm>
        </p:spPr>
        <p:txBody>
          <a:bodyPr/>
          <a:lstStyle/>
          <a:p>
            <a:r>
              <a:rPr lang="el-GR" dirty="0"/>
              <a:t>α</a:t>
            </a:r>
            <a:r>
              <a:rPr lang="el-GR" dirty="0" smtClean="0"/>
              <a:t>ναμένεται η πρόσκληση ενδιαφέροντος – τέλος του 2018/αρχές του 2019</a:t>
            </a:r>
          </a:p>
          <a:p>
            <a:endParaRPr lang="el-GR" dirty="0" smtClean="0"/>
          </a:p>
          <a:p>
            <a:r>
              <a:rPr lang="el-GR" dirty="0" smtClean="0"/>
              <a:t>εθνικό σημείο διαχείρισης της χρηματοδότησης </a:t>
            </a:r>
          </a:p>
          <a:p>
            <a:endParaRPr lang="el-GR" dirty="0" smtClean="0"/>
          </a:p>
          <a:p>
            <a:r>
              <a:rPr lang="el-GR" dirty="0" smtClean="0"/>
              <a:t>προτεραιότητες προγράμματος:</a:t>
            </a:r>
          </a:p>
          <a:p>
            <a:pPr lvl="1"/>
            <a:r>
              <a:rPr lang="el-GR" dirty="0" smtClean="0"/>
              <a:t>Ι: τοπική ανάπτυξη &amp; μείωση της φτώχειας (</a:t>
            </a:r>
            <a:r>
              <a:rPr lang="el-GR" dirty="0"/>
              <a:t>6.500.000</a:t>
            </a:r>
            <a:r>
              <a:rPr lang="el-GR" dirty="0" smtClean="0"/>
              <a:t>€)</a:t>
            </a:r>
          </a:p>
          <a:p>
            <a:pPr lvl="1"/>
            <a:r>
              <a:rPr lang="el-GR" dirty="0" smtClean="0"/>
              <a:t>ΙΙ: άσυλο και μετανάστευση (16.500.000€)</a:t>
            </a:r>
          </a:p>
          <a:p>
            <a:endParaRPr lang="el-GR" dirty="0" smtClean="0"/>
          </a:p>
          <a:p>
            <a:r>
              <a:rPr lang="el-GR" dirty="0" smtClean="0"/>
              <a:t>αλλαγές στα έγγραφα (αίτηση, προϋπολογισμός)</a:t>
            </a:r>
          </a:p>
          <a:p>
            <a:pPr marL="0" indent="0"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530677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Ευρωπαϊκές Χρηματοδοτήσεις</a:t>
            </a:r>
            <a:endParaRPr lang="el-GR" sz="4000" dirty="0"/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267" y="1772816"/>
            <a:ext cx="3600400" cy="3600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44008" y="1837096"/>
            <a:ext cx="424847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600" b="1" dirty="0" smtClean="0"/>
              <a:t>Ευρωπαϊκοί πόροι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600" b="1" dirty="0" smtClean="0"/>
              <a:t>Σχεδιασμός ανά προγραμματική περίοδο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600" b="1" dirty="0" smtClean="0"/>
              <a:t>Προκηρύξεις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600" b="1" dirty="0" smtClean="0"/>
              <a:t>Τακτικότητα προκηρύξεων</a:t>
            </a:r>
          </a:p>
        </p:txBody>
      </p:sp>
    </p:spTree>
    <p:extLst>
      <p:ext uri="{BB962C8B-B14F-4D97-AF65-F5344CB8AC3E}">
        <p14:creationId xmlns:p14="http://schemas.microsoft.com/office/powerpoint/2010/main" val="140928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Ειδικά σημεία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Πολυσυλλεκτική σύμπραξη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Παρουσία βασικών κρατών υποδοχής / διατήρησης προσφύγων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Πρόσβαση στο πεδίο</a:t>
            </a:r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13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Ευρωπαϊκές Χρηματοδοτήσεις</a:t>
            </a:r>
            <a:endParaRPr lang="el-GR" sz="4000" dirty="0"/>
          </a:p>
        </p:txBody>
      </p:sp>
      <p:sp>
        <p:nvSpPr>
          <p:cNvPr id="3" name="Ορθογώνιο 2"/>
          <p:cNvSpPr/>
          <p:nvPr/>
        </p:nvSpPr>
        <p:spPr>
          <a:xfrm>
            <a:off x="611560" y="1628800"/>
            <a:ext cx="806369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000" b="1" dirty="0" smtClean="0"/>
              <a:t>ΑΙΤΗΣΕΙΣ ΚΕΝΤΡΙΚΑ - ΒΡΥΞΕΛΛΕΣ</a:t>
            </a:r>
            <a:endParaRPr lang="el-GR" sz="3000" b="1" dirty="0"/>
          </a:p>
        </p:txBody>
      </p:sp>
      <p:sp>
        <p:nvSpPr>
          <p:cNvPr id="4" name="Ορθογώνιο 3"/>
          <p:cNvSpPr/>
          <p:nvPr/>
        </p:nvSpPr>
        <p:spPr>
          <a:xfrm>
            <a:off x="611560" y="2636912"/>
            <a:ext cx="2016224" cy="8640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ERASMUS +</a:t>
            </a:r>
            <a:endParaRPr lang="el-GR" sz="2000" dirty="0"/>
          </a:p>
        </p:txBody>
      </p:sp>
      <p:sp>
        <p:nvSpPr>
          <p:cNvPr id="8" name="Ορθογώνιο 7"/>
          <p:cNvSpPr/>
          <p:nvPr/>
        </p:nvSpPr>
        <p:spPr>
          <a:xfrm>
            <a:off x="3605630" y="2637502"/>
            <a:ext cx="2016000" cy="8640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EEA Grants</a:t>
            </a:r>
            <a:endParaRPr lang="el-GR" sz="2000" dirty="0"/>
          </a:p>
        </p:txBody>
      </p:sp>
      <p:sp>
        <p:nvSpPr>
          <p:cNvPr id="10" name="Ορθογώνιο 9"/>
          <p:cNvSpPr/>
          <p:nvPr/>
        </p:nvSpPr>
        <p:spPr>
          <a:xfrm>
            <a:off x="6659250" y="2637502"/>
            <a:ext cx="2016000" cy="8640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AMIF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98661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20"/>
          <a:stretch/>
        </p:blipFill>
        <p:spPr>
          <a:xfrm>
            <a:off x="3059832" y="2420888"/>
            <a:ext cx="2486025" cy="169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467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Ευρωπαϊκές Χρηματοδοτήσεις</a:t>
            </a:r>
            <a:endParaRPr lang="el-GR" sz="4000" dirty="0"/>
          </a:p>
        </p:txBody>
      </p:sp>
      <p:sp>
        <p:nvSpPr>
          <p:cNvPr id="3" name="Ορθογώνιο 2"/>
          <p:cNvSpPr/>
          <p:nvPr/>
        </p:nvSpPr>
        <p:spPr>
          <a:xfrm>
            <a:off x="611560" y="1628800"/>
            <a:ext cx="806369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000" b="1" dirty="0" smtClean="0"/>
              <a:t>ΑΙΤΗΣΕΙΣ ΚΕΝΤΡΙΚΑ - ΒΡΥΞΕΛΛΕΣ</a:t>
            </a:r>
            <a:endParaRPr lang="el-GR" sz="3000" b="1" dirty="0"/>
          </a:p>
        </p:txBody>
      </p:sp>
      <p:sp>
        <p:nvSpPr>
          <p:cNvPr id="8" name="Ορθογώνιο 7"/>
          <p:cNvSpPr/>
          <p:nvPr/>
        </p:nvSpPr>
        <p:spPr>
          <a:xfrm>
            <a:off x="611560" y="2637502"/>
            <a:ext cx="2016000" cy="8640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ERASMUS+</a:t>
            </a:r>
            <a:endParaRPr lang="el-GR" sz="2000" b="1" dirty="0"/>
          </a:p>
        </p:txBody>
      </p:sp>
      <p:sp>
        <p:nvSpPr>
          <p:cNvPr id="9" name="Ορθογώνιο 8"/>
          <p:cNvSpPr/>
          <p:nvPr/>
        </p:nvSpPr>
        <p:spPr>
          <a:xfrm>
            <a:off x="3636120" y="2637502"/>
            <a:ext cx="2016000" cy="8640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AMIF</a:t>
            </a:r>
            <a:endParaRPr lang="el-GR" sz="2000" dirty="0"/>
          </a:p>
        </p:txBody>
      </p:sp>
      <p:sp>
        <p:nvSpPr>
          <p:cNvPr id="10" name="Ορθογώνιο 9"/>
          <p:cNvSpPr/>
          <p:nvPr/>
        </p:nvSpPr>
        <p:spPr>
          <a:xfrm>
            <a:off x="6659250" y="2637502"/>
            <a:ext cx="2016000" cy="8640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EEA Grants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57282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22017E-7 L 0.04323 2.22017E-7 C 0.06267 2.22017E-7 0.08663 0.0895 0.08663 0.16258 L 0.08663 0.32516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162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91263" y="1556792"/>
            <a:ext cx="8254162" cy="3733875"/>
          </a:xfrm>
        </p:spPr>
        <p:txBody>
          <a:bodyPr>
            <a:noAutofit/>
          </a:bodyPr>
          <a:lstStyle/>
          <a:p>
            <a:r>
              <a:rPr lang="en-US" sz="2600" dirty="0" smtClean="0"/>
              <a:t>KA1: </a:t>
            </a:r>
            <a:r>
              <a:rPr lang="el-GR" sz="2600" dirty="0" smtClean="0"/>
              <a:t>Κινητικότητα</a:t>
            </a:r>
          </a:p>
          <a:p>
            <a:endParaRPr lang="en-US" sz="2600" dirty="0"/>
          </a:p>
          <a:p>
            <a:r>
              <a:rPr lang="el-GR" sz="2600" dirty="0" smtClean="0"/>
              <a:t>ΚΑ2: Συνεργασία για την καινοτομία και βέλτιστες πρακτικές</a:t>
            </a:r>
            <a:endParaRPr lang="en-US" sz="2600" dirty="0"/>
          </a:p>
          <a:p>
            <a:endParaRPr lang="el-GR" sz="2600" dirty="0" smtClean="0"/>
          </a:p>
          <a:p>
            <a:r>
              <a:rPr lang="el-GR" sz="2600" dirty="0" smtClean="0"/>
              <a:t>ΚΑ3: Προτάσεις πολιτικής</a:t>
            </a:r>
            <a:endParaRPr lang="en-US" sz="2600" dirty="0"/>
          </a:p>
        </p:txBody>
      </p:sp>
      <p:sp>
        <p:nvSpPr>
          <p:cNvPr id="4" name="AutoShape 2" descr="Image result for europe for citizens"/>
          <p:cNvSpPr>
            <a:spLocks noChangeAspect="1" noChangeArrowheads="1"/>
          </p:cNvSpPr>
          <p:nvPr/>
        </p:nvSpPr>
        <p:spPr bwMode="auto">
          <a:xfrm>
            <a:off x="155575" y="-1790700"/>
            <a:ext cx="56197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5" name="AutoShape 4" descr="Image result for europe for citizens"/>
          <p:cNvSpPr>
            <a:spLocks noChangeAspect="1" noChangeArrowheads="1"/>
          </p:cNvSpPr>
          <p:nvPr/>
        </p:nvSpPr>
        <p:spPr bwMode="auto">
          <a:xfrm>
            <a:off x="307975" y="-1638300"/>
            <a:ext cx="56197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6" name="AutoShape 6" descr="Image result for europe for citizens"/>
          <p:cNvSpPr>
            <a:spLocks noChangeAspect="1" noChangeArrowheads="1"/>
          </p:cNvSpPr>
          <p:nvPr/>
        </p:nvSpPr>
        <p:spPr bwMode="auto">
          <a:xfrm>
            <a:off x="460375" y="-1485900"/>
            <a:ext cx="56197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" name="AutoShape 2" descr="Image result for erasmus+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Image result for erasmus+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6" descr="Image result for erasmus+ logo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0" name="Picture 8" descr="Image result for erasmus+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67" y="312737"/>
            <a:ext cx="3404369" cy="1050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56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499992" y="908720"/>
            <a:ext cx="36650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b="1" dirty="0" smtClean="0">
                <a:solidFill>
                  <a:srgbClr val="FF0000"/>
                </a:solidFill>
              </a:rPr>
              <a:t>29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  <a:r>
              <a:rPr lang="el-GR" sz="3000" b="1" dirty="0" smtClean="0">
                <a:solidFill>
                  <a:srgbClr val="FF0000"/>
                </a:solidFill>
              </a:rPr>
              <a:t>Μαρτίου, 12:00 </a:t>
            </a:r>
            <a:r>
              <a:rPr lang="en-US" sz="3000" b="1" dirty="0" smtClean="0">
                <a:solidFill>
                  <a:srgbClr val="FF0000"/>
                </a:solidFill>
              </a:rPr>
              <a:t>CET</a:t>
            </a:r>
            <a:endParaRPr lang="el-GR" sz="3000" b="1" dirty="0">
              <a:solidFill>
                <a:srgbClr val="FF0000"/>
              </a:solidFill>
            </a:endParaRPr>
          </a:p>
        </p:txBody>
      </p:sp>
      <p:pic>
        <p:nvPicPr>
          <p:cNvPr id="7188" name="Picture 20" descr="Deadlines, Part 1: Setting Deadlin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0658"/>
            <a:ext cx="3140206" cy="1962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9" name="Picture 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708920"/>
            <a:ext cx="1958497" cy="168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655250" y="2924944"/>
            <a:ext cx="3665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b="1" dirty="0" smtClean="0"/>
              <a:t>Έως 450.000 €</a:t>
            </a:r>
          </a:p>
        </p:txBody>
      </p:sp>
      <p:pic>
        <p:nvPicPr>
          <p:cNvPr id="7193" name="Picture 25" descr="Escape Room Singapore | Escape Game Singapore&#10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97152"/>
            <a:ext cx="1650576" cy="165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669933" y="5345441"/>
            <a:ext cx="36650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b="1" dirty="0" smtClean="0"/>
              <a:t>Έως 36</a:t>
            </a:r>
            <a:r>
              <a:rPr lang="en-US" sz="3000" b="1" dirty="0" smtClean="0"/>
              <a:t> </a:t>
            </a:r>
            <a:r>
              <a:rPr lang="el-GR" sz="3000" b="1" dirty="0" smtClean="0"/>
              <a:t>μήνες</a:t>
            </a:r>
            <a:endParaRPr lang="el-GR" sz="3000" b="1" dirty="0"/>
          </a:p>
        </p:txBody>
      </p:sp>
    </p:spTree>
    <p:extLst>
      <p:ext uri="{BB962C8B-B14F-4D97-AF65-F5344CB8AC3E}">
        <p14:creationId xmlns:p14="http://schemas.microsoft.com/office/powerpoint/2010/main" val="428943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deadlines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85" y="1628800"/>
            <a:ext cx="8508022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9707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Βασικά χαρακτηριστικά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«Εθνικός» ανταγωνισμός</a:t>
            </a:r>
          </a:p>
          <a:p>
            <a:endParaRPr lang="el-GR" dirty="0"/>
          </a:p>
          <a:p>
            <a:r>
              <a:rPr lang="en-US" dirty="0" smtClean="0"/>
              <a:t>Circa 13% </a:t>
            </a:r>
            <a:r>
              <a:rPr lang="el-GR" dirty="0" smtClean="0"/>
              <a:t>ποσοστό επιτυχίας</a:t>
            </a:r>
          </a:p>
          <a:p>
            <a:endParaRPr lang="el-GR" dirty="0"/>
          </a:p>
          <a:p>
            <a:r>
              <a:rPr lang="el-GR" dirty="0" smtClean="0"/>
              <a:t>Σημασία οι εταίροι</a:t>
            </a:r>
          </a:p>
          <a:p>
            <a:endParaRPr lang="el-GR" dirty="0"/>
          </a:p>
          <a:p>
            <a:r>
              <a:rPr lang="el-GR" dirty="0" smtClean="0"/>
              <a:t>Απλουστευμένη διαχείριση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771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βασικά		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sz="3000" dirty="0" smtClean="0"/>
          </a:p>
          <a:p>
            <a:r>
              <a:rPr lang="el-GR" sz="3000" dirty="0" smtClean="0"/>
              <a:t>Αγγλικά</a:t>
            </a:r>
          </a:p>
          <a:p>
            <a:endParaRPr lang="el-GR" sz="3000" dirty="0"/>
          </a:p>
          <a:p>
            <a:r>
              <a:rPr lang="el-GR" sz="3000" dirty="0" smtClean="0"/>
              <a:t>Συγκεκριμένες ημερομηνίες</a:t>
            </a:r>
            <a:endParaRPr lang="en-US" sz="3000" dirty="0" smtClean="0"/>
          </a:p>
          <a:p>
            <a:endParaRPr lang="en-US" sz="3000" dirty="0"/>
          </a:p>
          <a:p>
            <a:r>
              <a:rPr lang="en-US" sz="3000" dirty="0" smtClean="0"/>
              <a:t>3 </a:t>
            </a:r>
            <a:r>
              <a:rPr lang="el-GR" sz="3000" dirty="0" smtClean="0"/>
              <a:t>τουλάχιστον εταίροι από 3 διαφορετικές χώρες</a:t>
            </a:r>
            <a:endParaRPr lang="el-GR" sz="3000" dirty="0"/>
          </a:p>
        </p:txBody>
      </p:sp>
    </p:spTree>
    <p:extLst>
      <p:ext uri="{BB962C8B-B14F-4D97-AF65-F5344CB8AC3E}">
        <p14:creationId xmlns:p14="http://schemas.microsoft.com/office/powerpoint/2010/main" val="342744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αίτηση…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4525963"/>
          </a:xfrm>
        </p:spPr>
        <p:txBody>
          <a:bodyPr>
            <a:noAutofit/>
          </a:bodyPr>
          <a:lstStyle/>
          <a:p>
            <a:r>
              <a:rPr lang="el-GR" sz="3000" dirty="0" smtClean="0"/>
              <a:t>Αίτηση</a:t>
            </a:r>
          </a:p>
          <a:p>
            <a:endParaRPr lang="el-GR" sz="3000" dirty="0"/>
          </a:p>
          <a:p>
            <a:r>
              <a:rPr lang="en-US" sz="3000" dirty="0" smtClean="0"/>
              <a:t>Mandates</a:t>
            </a:r>
          </a:p>
          <a:p>
            <a:endParaRPr lang="en-US" sz="3000" dirty="0"/>
          </a:p>
          <a:p>
            <a:r>
              <a:rPr lang="el-GR" sz="3000" dirty="0" smtClean="0"/>
              <a:t>Υπεύθυνη Δήλωση</a:t>
            </a:r>
          </a:p>
          <a:p>
            <a:endParaRPr lang="el-GR" sz="3000" dirty="0"/>
          </a:p>
          <a:p>
            <a:r>
              <a:rPr lang="el-GR" sz="3000" dirty="0" smtClean="0"/>
              <a:t>Όλοι οι φορείς να έχουν γραφτεί στο </a:t>
            </a:r>
            <a:r>
              <a:rPr lang="en-US" sz="3000" dirty="0"/>
              <a:t>ECAS (European Commission Authentication </a:t>
            </a:r>
            <a:r>
              <a:rPr lang="en-US" sz="3000" dirty="0" smtClean="0"/>
              <a:t>Service) </a:t>
            </a:r>
            <a:r>
              <a:rPr lang="el-GR" sz="3000" dirty="0" smtClean="0"/>
              <a:t>και μετά στο </a:t>
            </a:r>
            <a:r>
              <a:rPr lang="en-US" sz="3000" dirty="0"/>
              <a:t>URF (Unique Registration Facility)</a:t>
            </a:r>
            <a:endParaRPr lang="el-GR" sz="3000" dirty="0"/>
          </a:p>
        </p:txBody>
      </p:sp>
    </p:spTree>
    <p:extLst>
      <p:ext uri="{BB962C8B-B14F-4D97-AF65-F5344CB8AC3E}">
        <p14:creationId xmlns:p14="http://schemas.microsoft.com/office/powerpoint/2010/main" val="308296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Πλεκτό">
  <a:themeElements>
    <a:clrScheme name="Πλεκτό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Πλεκτό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2068</TotalTime>
  <Words>506</Words>
  <Application>Microsoft Office PowerPoint</Application>
  <PresentationFormat>On-screen Show (4:3)</PresentationFormat>
  <Paragraphs>134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Πλεκτό</vt:lpstr>
      <vt:lpstr>1_Custom Design</vt:lpstr>
      <vt:lpstr>PowerPoint Presentation</vt:lpstr>
      <vt:lpstr>Ευρωπαϊκές Χρηματοδοτήσεις</vt:lpstr>
      <vt:lpstr>Ευρωπαϊκές Χρηματοδοτήσεις</vt:lpstr>
      <vt:lpstr>PowerPoint Presentation</vt:lpstr>
      <vt:lpstr>PowerPoint Presentation</vt:lpstr>
      <vt:lpstr>deadlines</vt:lpstr>
      <vt:lpstr>Βασικά χαρακτηριστικά </vt:lpstr>
      <vt:lpstr>Τα βασικά  </vt:lpstr>
      <vt:lpstr>Η αίτηση…</vt:lpstr>
      <vt:lpstr>Βασικό στοιχείο η ανάγκη σε εκπαίδευση</vt:lpstr>
      <vt:lpstr>Συνήθης τρόπος εργασίας</vt:lpstr>
      <vt:lpstr>Συνήθης τρόπος εργασίας</vt:lpstr>
      <vt:lpstr>Optimum σχήμα</vt:lpstr>
      <vt:lpstr>Τα οικονομικά </vt:lpstr>
      <vt:lpstr>Ευρωπαϊκές Χρηματοδοτήσεις</vt:lpstr>
      <vt:lpstr>PowerPoint Presentation</vt:lpstr>
      <vt:lpstr>PowerPoint Presentation</vt:lpstr>
      <vt:lpstr>Προκήρυξη 2018</vt:lpstr>
      <vt:lpstr>EEA Grants: Χρηματοδοτικός Μηχανισμός του Ευρωπαϊκού Οικονομικού Χώρου (ΕΟΧ)  2014-2021</vt:lpstr>
      <vt:lpstr>Ειδικά σημεία</vt:lpstr>
      <vt:lpstr>Ευρωπαϊκές Χρηματοδοτήσεις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Sot</dc:creator>
  <cp:lastModifiedBy>HIGGS</cp:lastModifiedBy>
  <cp:revision>73</cp:revision>
  <dcterms:created xsi:type="dcterms:W3CDTF">2016-03-21T20:19:51Z</dcterms:created>
  <dcterms:modified xsi:type="dcterms:W3CDTF">2018-11-07T14:01:53Z</dcterms:modified>
</cp:coreProperties>
</file>