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Helvetica Light"/>
      </a:defRPr>
    </a:lvl1pPr>
    <a:lvl2pPr marL="0" marR="0" indent="3429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Helvetica Light"/>
      </a:defRPr>
    </a:lvl2pPr>
    <a:lvl3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Helvetica Light"/>
      </a:defRPr>
    </a:lvl3pPr>
    <a:lvl4pPr marL="0" marR="0" indent="10287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Helvetica Light"/>
      </a:defRPr>
    </a:lvl4pPr>
    <a:lvl5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Helvetica Light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Helvetica Light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Helvetica Light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Helvetica Light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FE4"/>
          </a:solidFill>
        </a:fill>
      </a:tcStyle>
    </a:wholeTbl>
    <a:band2H>
      <a:tcTxStyle/>
      <a:tcStyle>
        <a:tcBdr/>
        <a:fill>
          <a:solidFill>
            <a:srgbClr val="E6E8F2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2E2E2"/>
          </a:solidFill>
        </a:fill>
      </a:tcStyle>
    </a:wholeTbl>
    <a:band2H>
      <a:tcTxStyle/>
      <a:tcStyle>
        <a:tcBdr/>
        <a:fill>
          <a:solidFill>
            <a:srgbClr val="F1F1F1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D7CA"/>
          </a:solidFill>
        </a:fill>
      </a:tcStyle>
    </a:wholeTbl>
    <a:band2H>
      <a:tcTxStyle/>
      <a:tcStyle>
        <a:tcBdr/>
        <a:fill>
          <a:solidFill>
            <a:srgbClr val="E7ECE6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2" d="100"/>
          <a:sy n="52" d="100"/>
        </p:scale>
        <p:origin x="-1254" y="-60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5" name="Shape 6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1557060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Κείμενο τίτλου"/>
          <p:cNvSpPr>
            <a:spLocks noGrp="1"/>
          </p:cNvSpPr>
          <p:nvPr>
            <p:ph type="title"/>
          </p:nvPr>
        </p:nvSpPr>
        <p:spPr>
          <a:xfrm>
            <a:off x="1270000" y="240861"/>
            <a:ext cx="10464800" cy="2464678"/>
          </a:xfrm>
          <a:prstGeom prst="rect">
            <a:avLst/>
          </a:prstGeom>
        </p:spPr>
        <p:txBody>
          <a:bodyPr/>
          <a:lstStyle/>
          <a:p>
            <a:r>
              <a:t>Κείμενο τίτλου</a:t>
            </a:r>
          </a:p>
        </p:txBody>
      </p:sp>
      <p:sp>
        <p:nvSpPr>
          <p:cNvPr id="12" name="Επίπεδο κύριου τμήματος ένα…"/>
          <p:cNvSpPr>
            <a:spLocks noGrp="1"/>
          </p:cNvSpPr>
          <p:nvPr>
            <p:ph type="body" idx="1"/>
          </p:nvPr>
        </p:nvSpPr>
        <p:spPr>
          <a:xfrm>
            <a:off x="1270000" y="2705537"/>
            <a:ext cx="10464800" cy="5841126"/>
          </a:xfrm>
          <a:prstGeom prst="rect">
            <a:avLst/>
          </a:prstGeom>
        </p:spPr>
        <p:txBody>
          <a:bodyPr lIns="50800" tIns="50800" rIns="50800" bIns="50800" anchor="ctr"/>
          <a:lstStyle/>
          <a:p>
            <a:r>
              <a:t>Επίπεδο κύριου τμήματος ένα</a:t>
            </a:r>
          </a:p>
          <a:p>
            <a:pPr lvl="1"/>
            <a:r>
              <a:t>Επίπεδο κύριου τμήματος δύο</a:t>
            </a:r>
          </a:p>
          <a:p>
            <a:pPr lvl="2"/>
            <a:r>
              <a:t>Επίπεδο κύριου τμήματος τρία</a:t>
            </a:r>
          </a:p>
          <a:p>
            <a:pPr lvl="3"/>
            <a:r>
              <a:t>Επίπεδο κύριου τμήματος τέσσερα</a:t>
            </a:r>
          </a:p>
          <a:p>
            <a:pPr lvl="4"/>
            <a:r>
              <a:t>Επίπεδο κύριου τμήματος πέντε</a:t>
            </a:r>
          </a:p>
        </p:txBody>
      </p:sp>
      <p:sp>
        <p:nvSpPr>
          <p:cNvPr id="13" name="Αριθμός σλάιντ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Κείμενο τίτλου"/>
          <p:cNvSpPr>
            <a:spLocks noGrp="1"/>
          </p:cNvSpPr>
          <p:nvPr>
            <p:ph type="title"/>
          </p:nvPr>
        </p:nvSpPr>
        <p:spPr>
          <a:xfrm>
            <a:off x="1270000" y="240861"/>
            <a:ext cx="10464800" cy="2464678"/>
          </a:xfrm>
          <a:prstGeom prst="rect">
            <a:avLst/>
          </a:prstGeom>
        </p:spPr>
        <p:txBody>
          <a:bodyPr/>
          <a:lstStyle/>
          <a:p>
            <a:r>
              <a:t>Κείμενο τίτλου</a:t>
            </a:r>
          </a:p>
        </p:txBody>
      </p:sp>
      <p:sp>
        <p:nvSpPr>
          <p:cNvPr id="21" name="Επίπεδο κύριου τμήματος ένα…"/>
          <p:cNvSpPr>
            <a:spLocks noGrp="1"/>
          </p:cNvSpPr>
          <p:nvPr>
            <p:ph type="body" sz="half" idx="1"/>
          </p:nvPr>
        </p:nvSpPr>
        <p:spPr>
          <a:xfrm>
            <a:off x="1270000" y="2705537"/>
            <a:ext cx="5041900" cy="5841126"/>
          </a:xfrm>
          <a:prstGeom prst="rect">
            <a:avLst/>
          </a:prstGeom>
        </p:spPr>
        <p:txBody>
          <a:bodyPr lIns="50800" tIns="50800" rIns="50800" bIns="50800" anchor="ctr"/>
          <a:lstStyle/>
          <a:p>
            <a:r>
              <a:t>Επίπεδο κύριου τμήματος ένα</a:t>
            </a:r>
          </a:p>
          <a:p>
            <a:pPr lvl="1"/>
            <a:r>
              <a:t>Επίπεδο κύριου τμήματος δύο</a:t>
            </a:r>
          </a:p>
          <a:p>
            <a:pPr lvl="2"/>
            <a:r>
              <a:t>Επίπεδο κύριου τμήματος τρία</a:t>
            </a:r>
          </a:p>
          <a:p>
            <a:pPr lvl="3"/>
            <a:r>
              <a:t>Επίπεδο κύριου τμήματος τέσσερα</a:t>
            </a:r>
          </a:p>
          <a:p>
            <a:pPr lvl="4"/>
            <a:r>
              <a:t>Επίπεδο κύριου τμήματος πέντε</a:t>
            </a:r>
          </a:p>
        </p:txBody>
      </p:sp>
      <p:sp>
        <p:nvSpPr>
          <p:cNvPr id="22" name="Αριθμός σλάιντ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Κείμενο τίτλου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Κείμενο τίτλου</a:t>
            </a:r>
          </a:p>
        </p:txBody>
      </p:sp>
      <p:sp>
        <p:nvSpPr>
          <p:cNvPr id="30" name="Επίπεδο κύριου τμήματος ένα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Επίπεδο κύριου τμήματος ένα</a:t>
            </a:r>
          </a:p>
          <a:p>
            <a:pPr lvl="1"/>
            <a:r>
              <a:t>Επίπεδο κύριου τμήματος δύο</a:t>
            </a:r>
          </a:p>
          <a:p>
            <a:pPr lvl="2"/>
            <a:r>
              <a:t>Επίπεδο κύριου τμήματος τρία</a:t>
            </a:r>
          </a:p>
          <a:p>
            <a:pPr lvl="3"/>
            <a:r>
              <a:t>Επίπεδο κύριου τμήματος τέσσερα</a:t>
            </a:r>
          </a:p>
          <a:p>
            <a:pPr lvl="4"/>
            <a:r>
              <a:t>Επίπεδο κύριου τμήματος πέντε</a:t>
            </a:r>
          </a:p>
        </p:txBody>
      </p:sp>
      <p:sp>
        <p:nvSpPr>
          <p:cNvPr id="31" name="Αριθμός σλάιντ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Κείμενο τίτλου"/>
          <p:cNvSpPr>
            <a:spLocks noGrp="1"/>
          </p:cNvSpPr>
          <p:nvPr>
            <p:ph type="title"/>
          </p:nvPr>
        </p:nvSpPr>
        <p:spPr>
          <a:xfrm>
            <a:off x="1270000" y="0"/>
            <a:ext cx="10464800" cy="494030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t>Κείμενο τίτλου</a:t>
            </a:r>
          </a:p>
        </p:txBody>
      </p:sp>
      <p:sp>
        <p:nvSpPr>
          <p:cNvPr id="39" name="Επίπεδο κύριου τμήματος ένα…"/>
          <p:cNvSpPr>
            <a:spLocks noGrp="1"/>
          </p:cNvSpPr>
          <p:nvPr>
            <p:ph type="body" sz="half" idx="1"/>
          </p:nvPr>
        </p:nvSpPr>
        <p:spPr>
          <a:xfrm>
            <a:off x="1270000" y="5029200"/>
            <a:ext cx="10464800" cy="3568700"/>
          </a:xfrm>
          <a:prstGeom prst="rect">
            <a:avLst/>
          </a:prstGeom>
        </p:spPr>
        <p:txBody>
          <a:bodyPr lIns="0" tIns="0" rIns="0" bIns="0"/>
          <a:lstStyle/>
          <a:p>
            <a:r>
              <a:t>Επίπεδο κύριου τμήματος ένα</a:t>
            </a:r>
          </a:p>
          <a:p>
            <a:pPr lvl="1"/>
            <a:r>
              <a:t>Επίπεδο κύριου τμήματος δύο</a:t>
            </a:r>
          </a:p>
          <a:p>
            <a:pPr lvl="2"/>
            <a:r>
              <a:t>Επίπεδο κύριου τμήματος τρία</a:t>
            </a:r>
          </a:p>
          <a:p>
            <a:pPr lvl="3"/>
            <a:r>
              <a:t>Επίπεδο κύριου τμήματος τέσσερα</a:t>
            </a:r>
          </a:p>
          <a:p>
            <a:pPr lvl="4"/>
            <a:r>
              <a:t>Επίπεδο κύριου τμήματος πέντε</a:t>
            </a:r>
          </a:p>
        </p:txBody>
      </p:sp>
      <p:sp>
        <p:nvSpPr>
          <p:cNvPr id="40" name="Αριθμός σλάιντ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Κείμενο τίτλου"/>
          <p:cNvSpPr>
            <a:spLocks noGrp="1"/>
          </p:cNvSpPr>
          <p:nvPr>
            <p:ph type="title"/>
          </p:nvPr>
        </p:nvSpPr>
        <p:spPr>
          <a:xfrm>
            <a:off x="650239" y="390595"/>
            <a:ext cx="11704322" cy="1885245"/>
          </a:xfrm>
          <a:prstGeom prst="rect">
            <a:avLst/>
          </a:prstGeom>
        </p:spPr>
        <p:txBody>
          <a:bodyPr lIns="45719" tIns="45719" rIns="45719" bIns="45719" anchor="t"/>
          <a:lstStyle/>
          <a:p>
            <a:r>
              <a:t>Κείμενο τίτλου</a:t>
            </a:r>
          </a:p>
        </p:txBody>
      </p:sp>
      <p:sp>
        <p:nvSpPr>
          <p:cNvPr id="48" name="Επίπεδο κύριου τμήματος ένα…"/>
          <p:cNvSpPr>
            <a:spLocks noGrp="1"/>
          </p:cNvSpPr>
          <p:nvPr>
            <p:ph type="body" idx="1"/>
          </p:nvPr>
        </p:nvSpPr>
        <p:spPr>
          <a:xfrm>
            <a:off x="650239" y="2275839"/>
            <a:ext cx="11704322" cy="7477762"/>
          </a:xfrm>
          <a:prstGeom prst="rect">
            <a:avLst/>
          </a:prstGeom>
        </p:spPr>
        <p:txBody>
          <a:bodyPr/>
          <a:lstStyle/>
          <a:p>
            <a:r>
              <a:t>Επίπεδο κύριου τμήματος ένα</a:t>
            </a:r>
          </a:p>
          <a:p>
            <a:pPr lvl="1"/>
            <a:r>
              <a:t>Επίπεδο κύριου τμήματος δύο</a:t>
            </a:r>
          </a:p>
          <a:p>
            <a:pPr lvl="2"/>
            <a:r>
              <a:t>Επίπεδο κύριου τμήματος τρία</a:t>
            </a:r>
          </a:p>
          <a:p>
            <a:pPr lvl="3"/>
            <a:r>
              <a:t>Επίπεδο κύριου τμήματος τέσσερα</a:t>
            </a:r>
          </a:p>
          <a:p>
            <a:pPr lvl="4"/>
            <a:r>
              <a:t>Επίπεδο κύριου τμήματος πέντε</a:t>
            </a:r>
          </a:p>
        </p:txBody>
      </p:sp>
      <p:sp>
        <p:nvSpPr>
          <p:cNvPr id="49" name="Αριθμός σλάιντ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Κείμενο τίτλου"/>
          <p:cNvSpPr>
            <a:spLocks noGrp="1"/>
          </p:cNvSpPr>
          <p:nvPr>
            <p:ph type="title"/>
          </p:nvPr>
        </p:nvSpPr>
        <p:spPr>
          <a:xfrm>
            <a:off x="1270000" y="3873500"/>
            <a:ext cx="10464800" cy="396240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t>Κείμενο τίτλου</a:t>
            </a:r>
          </a:p>
        </p:txBody>
      </p:sp>
      <p:sp>
        <p:nvSpPr>
          <p:cNvPr id="57" name="Επίπεδο κύριου τμήματος ένα…"/>
          <p:cNvSpPr>
            <a:spLocks noGrp="1"/>
          </p:cNvSpPr>
          <p:nvPr>
            <p:ph type="body" sz="quarter" idx="1"/>
          </p:nvPr>
        </p:nvSpPr>
        <p:spPr>
          <a:xfrm>
            <a:off x="1270000" y="7924800"/>
            <a:ext cx="10464800" cy="1828800"/>
          </a:xfrm>
          <a:prstGeom prst="rect">
            <a:avLst/>
          </a:prstGeom>
        </p:spPr>
        <p:txBody>
          <a:bodyPr lIns="0" tIns="0" rIns="0" bIns="0"/>
          <a:lstStyle/>
          <a:p>
            <a:r>
              <a:t>Επίπεδο κύριου τμήματος ένα</a:t>
            </a:r>
          </a:p>
          <a:p>
            <a:pPr lvl="1"/>
            <a:r>
              <a:t>Επίπεδο κύριου τμήματος δύο</a:t>
            </a:r>
          </a:p>
          <a:p>
            <a:pPr lvl="2"/>
            <a:r>
              <a:t>Επίπεδο κύριου τμήματος τρία</a:t>
            </a:r>
          </a:p>
          <a:p>
            <a:pPr lvl="3"/>
            <a:r>
              <a:t>Επίπεδο κύριου τμήματος τέσσερα</a:t>
            </a:r>
          </a:p>
          <a:p>
            <a:pPr lvl="4"/>
            <a:r>
              <a:t>Επίπεδο κύριου τμήματος πέντε</a:t>
            </a:r>
          </a:p>
        </p:txBody>
      </p:sp>
      <p:sp>
        <p:nvSpPr>
          <p:cNvPr id="58" name="Αριθμός σλάιντ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είμενο τίτλου"/>
          <p:cNvSpPr>
            <a:spLocks noGrp="1"/>
          </p:cNvSpPr>
          <p:nvPr>
            <p:ph type="title"/>
          </p:nvPr>
        </p:nvSpPr>
        <p:spPr>
          <a:xfrm>
            <a:off x="1270000" y="253999"/>
            <a:ext cx="10464800" cy="2438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Κείμενο τίτλου</a:t>
            </a:r>
          </a:p>
        </p:txBody>
      </p:sp>
      <p:sp>
        <p:nvSpPr>
          <p:cNvPr id="3" name="Επίπεδο κύριου τμήματος ένα…"/>
          <p:cNvSpPr>
            <a:spLocks noGrp="1"/>
          </p:cNvSpPr>
          <p:nvPr>
            <p:ph type="body" idx="1"/>
          </p:nvPr>
        </p:nvSpPr>
        <p:spPr>
          <a:xfrm>
            <a:off x="650239" y="2275839"/>
            <a:ext cx="11704322" cy="64369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/>
          <a:lstStyle/>
          <a:p>
            <a:r>
              <a:t>Επίπεδο κύριου τμήματος ένα</a:t>
            </a:r>
          </a:p>
          <a:p>
            <a:pPr lvl="1"/>
            <a:r>
              <a:t>Επίπεδο κύριου τμήματος δύο</a:t>
            </a:r>
          </a:p>
          <a:p>
            <a:pPr lvl="2"/>
            <a:r>
              <a:t>Επίπεδο κύριου τμήματος τρία</a:t>
            </a:r>
          </a:p>
          <a:p>
            <a:pPr lvl="3"/>
            <a:r>
              <a:t>Επίπεδο κύριου τμήματος τέσσερα</a:t>
            </a:r>
          </a:p>
          <a:p>
            <a:pPr lvl="4"/>
            <a:r>
              <a:t>Επίπεδο κύριου τμήματος πέντε</a:t>
            </a:r>
          </a:p>
        </p:txBody>
      </p:sp>
      <p:sp>
        <p:nvSpPr>
          <p:cNvPr id="4" name="Αριθμός σλάιντ"/>
          <p:cNvSpPr>
            <a:spLocks noGrp="1"/>
          </p:cNvSpPr>
          <p:nvPr>
            <p:ph type="sldNum" sz="quarter" idx="2"/>
          </p:nvPr>
        </p:nvSpPr>
        <p:spPr>
          <a:xfrm>
            <a:off x="9320107" y="8779792"/>
            <a:ext cx="3034454" cy="52070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 algn="r">
              <a:defRPr sz="1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Helvetica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Helvetica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Helvetica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Helvetica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Helvetica Light"/>
        </a:defRPr>
      </a:lvl5pPr>
      <a:lvl6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Helvetica Light"/>
        </a:defRPr>
      </a:lvl6pPr>
      <a:lvl7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Helvetica Light"/>
        </a:defRPr>
      </a:lvl7pPr>
      <a:lvl8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Helvetica Light"/>
        </a:defRPr>
      </a:lvl9pPr>
    </p:titleStyle>
    <p:bodyStyle>
      <a:lvl1pPr marL="0" marR="0" indent="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Tx/>
        <a:buFontTx/>
        <a:buNone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Helvetica Light"/>
        </a:defRPr>
      </a:lvl1pPr>
      <a:lvl2pPr marL="0" marR="0" indent="3429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Tx/>
        <a:buFontTx/>
        <a:buNone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Helvetica Light"/>
        </a:defRPr>
      </a:lvl2pPr>
      <a:lvl3pPr marL="0" marR="0" indent="6858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Tx/>
        <a:buFontTx/>
        <a:buNone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Helvetica Light"/>
        </a:defRPr>
      </a:lvl3pPr>
      <a:lvl4pPr marL="0" marR="0" indent="10287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Tx/>
        <a:buFontTx/>
        <a:buNone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Helvetica Light"/>
        </a:defRPr>
      </a:lvl4pPr>
      <a:lvl5pPr marL="0" marR="0" indent="13716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Tx/>
        <a:buFontTx/>
        <a:buNone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Helvetica Light"/>
        </a:defRPr>
      </a:lvl5pPr>
      <a:lvl6pPr marL="0" marR="0" indent="18288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Tx/>
        <a:buFontTx/>
        <a:buNone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Helvetica Light"/>
        </a:defRPr>
      </a:lvl6pPr>
      <a:lvl7pPr marL="0" marR="0" indent="2286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Tx/>
        <a:buFontTx/>
        <a:buNone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Helvetica Light"/>
        </a:defRPr>
      </a:lvl7pPr>
      <a:lvl8pPr marL="0" marR="0" indent="2743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Tx/>
        <a:buFontTx/>
        <a:buNone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Helvetica Light"/>
        </a:defRPr>
      </a:lvl8pPr>
      <a:lvl9pPr marL="0" marR="0" indent="3200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Tx/>
        <a:buFontTx/>
        <a:buNone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Helvetica Light"/>
        </a:defRPr>
      </a:lvl1pPr>
      <a:lvl2pPr marL="0" marR="0" indent="3429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Helvetica Light"/>
        </a:defRPr>
      </a:lvl2pPr>
      <a:lvl3pPr marL="0" marR="0" indent="6858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Helvetica Light"/>
        </a:defRPr>
      </a:lvl3pPr>
      <a:lvl4pPr marL="0" marR="0" indent="10287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Helvetica Light"/>
        </a:defRPr>
      </a:lvl4pPr>
      <a:lvl5pPr marL="0" marR="0" indent="13716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Helvetica Light"/>
        </a:defRPr>
      </a:lvl5pPr>
      <a:lvl6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Helvetica Light"/>
        </a:defRPr>
      </a:lvl6pPr>
      <a:lvl7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Helvetica Light"/>
        </a:defRPr>
      </a:lvl7pPr>
      <a:lvl8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Helvetica Light"/>
        </a:defRPr>
      </a:lvl8pPr>
      <a:lvl9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Ψυχαναλυτικό Πρίσμα"/>
          <p:cNvSpPr>
            <a:spLocks noGrp="1"/>
          </p:cNvSpPr>
          <p:nvPr>
            <p:ph type="title"/>
          </p:nvPr>
        </p:nvSpPr>
        <p:spPr>
          <a:xfrm>
            <a:off x="1979612" y="3111500"/>
            <a:ext cx="10244139" cy="12652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dirty="0" err="1"/>
              <a:t>Ψυχ</a:t>
            </a:r>
            <a:r>
              <a:rPr dirty="0"/>
              <a:t>αναλυτικό Πρίσμα</a:t>
            </a:r>
          </a:p>
        </p:txBody>
      </p:sp>
      <p:sp>
        <p:nvSpPr>
          <p:cNvPr id="68" name="ΕΚΨ&amp;ΨΥ…"/>
          <p:cNvSpPr>
            <a:spLocks noGrp="1"/>
          </p:cNvSpPr>
          <p:nvPr>
            <p:ph type="body" sz="half" idx="1"/>
          </p:nvPr>
        </p:nvSpPr>
        <p:spPr>
          <a:xfrm>
            <a:off x="1269999" y="5283200"/>
            <a:ext cx="10464802" cy="328295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endParaRPr sz="3200"/>
          </a:p>
          <a:p>
            <a:pPr algn="ctr">
              <a:spcBef>
                <a:spcPts val="0"/>
              </a:spcBef>
            </a:pPr>
            <a:endParaRPr sz="3200"/>
          </a:p>
          <a:p>
            <a:pPr algn="ctr">
              <a:spcBef>
                <a:spcPts val="0"/>
              </a:spcBef>
            </a:pPr>
            <a:r>
              <a:rPr sz="3200"/>
              <a:t>ΕΚΨ&amp;ΨΥ</a:t>
            </a:r>
          </a:p>
          <a:p>
            <a:pPr algn="ctr">
              <a:spcBef>
                <a:spcPts val="0"/>
              </a:spcBef>
            </a:pPr>
            <a:r>
              <a:rPr sz="3200"/>
              <a:t>Μ.Λαζαρίδου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Η κοινότητα είναι ο χώρος και οι άνθρωποι"/>
          <p:cNvSpPr>
            <a:spLocks noGrp="1"/>
          </p:cNvSpPr>
          <p:nvPr>
            <p:ph type="ctrTitle"/>
          </p:nvPr>
        </p:nvSpPr>
        <p:spPr>
          <a:xfrm>
            <a:off x="1269999" y="254000"/>
            <a:ext cx="10464802" cy="2438400"/>
          </a:xfrm>
          <a:prstGeom prst="rect">
            <a:avLst/>
          </a:prstGeom>
        </p:spPr>
        <p:txBody>
          <a:bodyPr>
            <a:normAutofit/>
          </a:bodyPr>
          <a:lstStyle>
            <a:lvl1pPr defTabSz="560831">
              <a:defRPr sz="7679"/>
            </a:lvl1pPr>
          </a:lstStyle>
          <a:p>
            <a:r>
              <a:t>Η κοινότητα είναι ο χώρος και οι άνθρωποι</a:t>
            </a:r>
          </a:p>
        </p:txBody>
      </p:sp>
      <p:sp>
        <p:nvSpPr>
          <p:cNvPr id="95" name="Σύμμαχος και συνεργάτης στη δουλεια μας…"/>
          <p:cNvSpPr>
            <a:spLocks noGrp="1"/>
          </p:cNvSpPr>
          <p:nvPr>
            <p:ph type="subTitle" idx="1"/>
          </p:nvPr>
        </p:nvSpPr>
        <p:spPr>
          <a:xfrm>
            <a:off x="1420812" y="2768600"/>
            <a:ext cx="10464801" cy="5715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defTabSz="525779">
              <a:spcBef>
                <a:spcPts val="3700"/>
              </a:spcBef>
              <a:buSzPct val="100000"/>
              <a:buChar char="•"/>
              <a:defRPr sz="3420"/>
            </a:pPr>
            <a:r>
              <a:t>Σύμμαχος και συνεργάτης στη δουλεια μας</a:t>
            </a:r>
          </a:p>
          <a:p>
            <a:pPr marL="342900" indent="-342900" defTabSz="525779">
              <a:spcBef>
                <a:spcPts val="3700"/>
              </a:spcBef>
              <a:buSzPct val="100000"/>
              <a:buChar char="•"/>
              <a:defRPr sz="3420"/>
            </a:pPr>
            <a:r>
              <a:t>Την ακούμε και την κατανοούμε</a:t>
            </a:r>
          </a:p>
          <a:p>
            <a:pPr marL="342900" indent="-342900" defTabSz="525779">
              <a:spcBef>
                <a:spcPts val="3700"/>
              </a:spcBef>
              <a:buSzPct val="100000"/>
              <a:buChar char="•"/>
              <a:defRPr sz="3420"/>
            </a:pPr>
            <a:r>
              <a:t>Την εκπαιδεύουμε</a:t>
            </a:r>
          </a:p>
          <a:p>
            <a:pPr marL="342900" indent="-342900" defTabSz="525779">
              <a:spcBef>
                <a:spcPts val="3700"/>
              </a:spcBef>
              <a:buSzPct val="100000"/>
              <a:buChar char="•"/>
              <a:defRPr sz="3420"/>
            </a:pPr>
            <a:r>
              <a:t>Συμμετέχουμε</a:t>
            </a:r>
          </a:p>
          <a:p>
            <a:pPr marL="342900" indent="-342900" defTabSz="525779">
              <a:spcBef>
                <a:spcPts val="3700"/>
              </a:spcBef>
              <a:buSzPct val="100000"/>
              <a:buChar char="•"/>
              <a:defRPr sz="3420"/>
            </a:pPr>
            <a:r>
              <a:t>Συνεργαζόμαστε</a:t>
            </a:r>
          </a:p>
          <a:p>
            <a:pPr marL="342900" indent="-342900" defTabSz="525779">
              <a:spcBef>
                <a:spcPts val="3700"/>
              </a:spcBef>
              <a:buSzPct val="100000"/>
              <a:buChar char="•"/>
              <a:defRPr sz="3420"/>
            </a:pPr>
            <a:r>
              <a:t>Συνδημιουργούμε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InsertedImage.jpg" descr="InsertedImage.jpg"/>
          <p:cNvPicPr>
            <a:picLocks noChangeAspect="1"/>
          </p:cNvPicPr>
          <p:nvPr/>
        </p:nvPicPr>
        <p:blipFill>
          <a:blip r:embed="rId2">
            <a:extLst/>
          </a:blip>
          <a:srcRect t="3131" b="3131"/>
          <a:stretch>
            <a:fillRect/>
          </a:stretch>
        </p:blipFill>
        <p:spPr>
          <a:xfrm>
            <a:off x="236537" y="314324"/>
            <a:ext cx="6775451" cy="4764089"/>
          </a:xfrm>
          <a:prstGeom prst="rect">
            <a:avLst/>
          </a:prstGeom>
          <a:ln w="25400">
            <a:solidFill>
              <a:srgbClr val="FFFFFF"/>
            </a:solidFill>
            <a:miter lim="0"/>
          </a:ln>
        </p:spPr>
      </p:pic>
      <p:pic>
        <p:nvPicPr>
          <p:cNvPr id="98" name="InsertedImage.jpg" descr="InsertedImage.jpg"/>
          <p:cNvPicPr>
            <a:picLocks noChangeAspect="1"/>
          </p:cNvPicPr>
          <p:nvPr/>
        </p:nvPicPr>
        <p:blipFill>
          <a:blip r:embed="rId3">
            <a:extLst/>
          </a:blip>
          <a:srcRect t="2937" b="2937"/>
          <a:stretch>
            <a:fillRect/>
          </a:stretch>
        </p:blipFill>
        <p:spPr>
          <a:xfrm>
            <a:off x="7926387" y="5707062"/>
            <a:ext cx="4718051" cy="3316289"/>
          </a:xfrm>
          <a:prstGeom prst="rect">
            <a:avLst/>
          </a:prstGeom>
          <a:ln w="25400">
            <a:solidFill>
              <a:srgbClr val="FFFFFF"/>
            </a:solidFill>
            <a:miter lim="0"/>
          </a:ln>
        </p:spPr>
      </p:pic>
      <p:pic>
        <p:nvPicPr>
          <p:cNvPr id="99" name="InsertedImage-small.jpg" descr="InsertedImage-small.jpg"/>
          <p:cNvPicPr>
            <a:picLocks noChangeAspect="1"/>
          </p:cNvPicPr>
          <p:nvPr/>
        </p:nvPicPr>
        <p:blipFill>
          <a:blip r:embed="rId4">
            <a:extLst/>
          </a:blip>
          <a:srcRect t="3131" b="3131"/>
          <a:stretch>
            <a:fillRect/>
          </a:stretch>
        </p:blipFill>
        <p:spPr>
          <a:xfrm>
            <a:off x="7912100" y="876299"/>
            <a:ext cx="4716463" cy="3316289"/>
          </a:xfrm>
          <a:prstGeom prst="rect">
            <a:avLst/>
          </a:prstGeom>
          <a:ln w="25400">
            <a:solidFill>
              <a:srgbClr val="FFFFFF"/>
            </a:solidFill>
            <a:miter lim="0"/>
          </a:ln>
        </p:spPr>
      </p:pic>
      <p:pic>
        <p:nvPicPr>
          <p:cNvPr id="100" name="InsertedImage.jpg" descr="InsertedImage.jpg"/>
          <p:cNvPicPr>
            <a:picLocks noChangeAspect="1"/>
          </p:cNvPicPr>
          <p:nvPr/>
        </p:nvPicPr>
        <p:blipFill>
          <a:blip r:embed="rId5">
            <a:extLst/>
          </a:blip>
          <a:srcRect t="2937" b="2937"/>
          <a:stretch>
            <a:fillRect/>
          </a:stretch>
        </p:blipFill>
        <p:spPr>
          <a:xfrm>
            <a:off x="1333500" y="5738812"/>
            <a:ext cx="4716463" cy="3317876"/>
          </a:xfrm>
          <a:prstGeom prst="rect">
            <a:avLst/>
          </a:prstGeom>
          <a:ln w="25400">
            <a:solidFill>
              <a:srgbClr val="FFFFFF"/>
            </a:solidFill>
            <a:miter lim="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Οι Θεραπευτές"/>
          <p:cNvSpPr>
            <a:spLocks noGrp="1"/>
          </p:cNvSpPr>
          <p:nvPr>
            <p:ph type="ctrTitle"/>
          </p:nvPr>
        </p:nvSpPr>
        <p:spPr>
          <a:xfrm>
            <a:off x="1269999" y="254000"/>
            <a:ext cx="10464802" cy="24384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Οι Θεραπευτές</a:t>
            </a:r>
          </a:p>
        </p:txBody>
      </p:sp>
      <p:sp>
        <p:nvSpPr>
          <p:cNvPr id="103" name="Χρησιμοποιούν τον εαυτό τους ως εργαλείο σχέσης, επικοινωνίας, κατανόησης…"/>
          <p:cNvSpPr>
            <a:spLocks noGrp="1"/>
          </p:cNvSpPr>
          <p:nvPr>
            <p:ph type="subTitle" idx="1"/>
          </p:nvPr>
        </p:nvSpPr>
        <p:spPr>
          <a:xfrm>
            <a:off x="1269999" y="2768600"/>
            <a:ext cx="10464802" cy="5715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73380" indent="-373380" defTabSz="572516">
              <a:spcBef>
                <a:spcPts val="4100"/>
              </a:spcBef>
              <a:buSzPct val="100000"/>
              <a:buChar char="•"/>
              <a:defRPr sz="3724"/>
            </a:pPr>
            <a:r>
              <a:t>Χρησιμοποιούν τον εαυτό τους ως εργαλείο σχέσης, επικοινωνίας, κατανόησης</a:t>
            </a:r>
          </a:p>
          <a:p>
            <a:pPr marL="373380" indent="-373380" defTabSz="572516">
              <a:spcBef>
                <a:spcPts val="4100"/>
              </a:spcBef>
              <a:buSzPct val="100000"/>
              <a:buChar char="•"/>
              <a:defRPr sz="3724"/>
            </a:pPr>
            <a:r>
              <a:t>"κρατούν" τα άγχη του ασθενούς</a:t>
            </a:r>
          </a:p>
          <a:p>
            <a:pPr marL="373380" indent="-373380" defTabSz="572516">
              <a:spcBef>
                <a:spcPts val="4100"/>
              </a:spcBef>
              <a:buSzPct val="100000"/>
              <a:buChar char="•"/>
              <a:defRPr sz="3724"/>
            </a:pPr>
            <a:r>
              <a:t>Γίνονται το "βοηθητικό εγώ" του</a:t>
            </a:r>
          </a:p>
          <a:p>
            <a:pPr marL="373380" indent="-373380" defTabSz="572516">
              <a:spcBef>
                <a:spcPts val="4100"/>
              </a:spcBef>
              <a:buSzPct val="100000"/>
              <a:buChar char="•"/>
              <a:defRPr sz="3724"/>
            </a:pPr>
            <a:r>
              <a:t>Χρειάζονται συνεχή εκπαίδευση και εποπτεία</a:t>
            </a:r>
          </a:p>
          <a:p>
            <a:pPr marL="373380" indent="-373380" defTabSz="572516">
              <a:spcBef>
                <a:spcPts val="4100"/>
              </a:spcBef>
              <a:buSzPct val="100000"/>
              <a:buChar char="•"/>
              <a:defRPr sz="3724"/>
            </a:pPr>
            <a:r>
              <a:t>Η ομαδική δουλειά είναι απαραίτητη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Παράγουμε Επιστημονικό έργο"/>
          <p:cNvSpPr>
            <a:spLocks noGrp="1"/>
          </p:cNvSpPr>
          <p:nvPr>
            <p:ph type="ctrTitle"/>
          </p:nvPr>
        </p:nvSpPr>
        <p:spPr>
          <a:xfrm>
            <a:off x="1269999" y="254000"/>
            <a:ext cx="10464802" cy="2438400"/>
          </a:xfrm>
          <a:prstGeom prst="rect">
            <a:avLst/>
          </a:prstGeom>
        </p:spPr>
        <p:txBody>
          <a:bodyPr>
            <a:normAutofit/>
          </a:bodyPr>
          <a:lstStyle>
            <a:lvl1pPr defTabSz="560831">
              <a:defRPr sz="7679"/>
            </a:lvl1pPr>
          </a:lstStyle>
          <a:p>
            <a:r>
              <a:t>Παράγουμε Επιστημονικό έργο</a:t>
            </a:r>
          </a:p>
        </p:txBody>
      </p:sp>
      <p:sp>
        <p:nvSpPr>
          <p:cNvPr id="106" name="Είναι υποχρέωση, αλλά και κίνητρο…"/>
          <p:cNvSpPr>
            <a:spLocks noGrp="1"/>
          </p:cNvSpPr>
          <p:nvPr>
            <p:ph type="subTitle" idx="1"/>
          </p:nvPr>
        </p:nvSpPr>
        <p:spPr>
          <a:xfrm>
            <a:off x="1269999" y="2768600"/>
            <a:ext cx="10464802" cy="5715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81000" indent="-381000">
              <a:buSzPct val="100000"/>
              <a:buChar char="•"/>
            </a:pPr>
            <a:r>
              <a:t>Είναι υποχρέωση, αλλά και κίνητρο</a:t>
            </a:r>
          </a:p>
          <a:p>
            <a:pPr marL="381000" indent="-381000">
              <a:buSzPct val="100000"/>
              <a:buChar char="•"/>
            </a:pPr>
            <a:r>
              <a:t>Καταγράφουμε, μελετούμε, ανακοινώνουμε, δημοσιεύουμε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3"/>
          <p:cNvSpPr>
            <a:spLocks noGrp="1"/>
          </p:cNvSpPr>
          <p:nvPr>
            <p:ph type="ctrTitle"/>
          </p:nvPr>
        </p:nvSpPr>
        <p:spPr>
          <a:xfrm>
            <a:off x="1269999" y="254000"/>
            <a:ext cx="10464802" cy="24384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3</a:t>
            </a:r>
          </a:p>
        </p:txBody>
      </p:sp>
      <p:sp>
        <p:nvSpPr>
          <p:cNvPr id="109" name="Συνεργαζόμαστε όχι μόνο μετην κοινότητα, αλλά και με τους φορείς…"/>
          <p:cNvSpPr>
            <a:spLocks noGrp="1"/>
          </p:cNvSpPr>
          <p:nvPr>
            <p:ph type="subTitle" idx="1"/>
          </p:nvPr>
        </p:nvSpPr>
        <p:spPr>
          <a:xfrm>
            <a:off x="1269999" y="2768600"/>
            <a:ext cx="10464802" cy="5715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81000" indent="-381000">
              <a:buSzPct val="100000"/>
              <a:buChar char="•"/>
            </a:pPr>
            <a:r>
              <a:t>Συνεργαζόμαστε όχι μόνο μετην κοινότητα, αλλά και με τους φορείς</a:t>
            </a:r>
          </a:p>
          <a:p>
            <a:pPr marL="381000" indent="-381000">
              <a:buSzPct val="100000"/>
              <a:buChar char="•"/>
            </a:pPr>
            <a:r>
              <a:t>Συμμαχούμε με επαγγελματίες και φορείς με την ίδια με εμάς φιλοσοφία</a:t>
            </a:r>
          </a:p>
          <a:p>
            <a:pPr marL="381000" indent="-381000">
              <a:buSzPct val="100000"/>
              <a:buChar char="•"/>
            </a:pPr>
            <a:r>
              <a:t>Δουλεύουμε μαζί με την εποπτεύουσα αρχή</a:t>
            </a:r>
          </a:p>
          <a:p>
            <a:pPr marL="381000" indent="-381000">
              <a:buSzPct val="100000"/>
              <a:buChar char="•"/>
            </a:pPr>
            <a:r>
              <a:t>Είμαστε πρωτοπόροι, αλλά όχι μόνοι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Το Ψυχαναλυτικό Πρίσμα"/>
          <p:cNvSpPr>
            <a:spLocks noGrp="1"/>
          </p:cNvSpPr>
          <p:nvPr>
            <p:ph type="ctrTitle"/>
          </p:nvPr>
        </p:nvSpPr>
        <p:spPr>
          <a:xfrm>
            <a:off x="1269999" y="254000"/>
            <a:ext cx="10464802" cy="2438400"/>
          </a:xfrm>
          <a:prstGeom prst="rect">
            <a:avLst/>
          </a:prstGeom>
        </p:spPr>
        <p:txBody>
          <a:bodyPr>
            <a:normAutofit/>
          </a:bodyPr>
          <a:lstStyle>
            <a:lvl1pPr defTabSz="560831">
              <a:defRPr sz="7679"/>
            </a:lvl1pPr>
          </a:lstStyle>
          <a:p>
            <a:r>
              <a:t>Το Ψυχαναλυτικό Πρίσμα</a:t>
            </a:r>
          </a:p>
        </p:txBody>
      </p:sp>
      <p:sp>
        <p:nvSpPr>
          <p:cNvPr id="112" name="Διατρέχει όλες τις εκφάνσεις του έργου μας…"/>
          <p:cNvSpPr>
            <a:spLocks noGrp="1"/>
          </p:cNvSpPr>
          <p:nvPr>
            <p:ph type="subTitle" idx="1"/>
          </p:nvPr>
        </p:nvSpPr>
        <p:spPr>
          <a:xfrm>
            <a:off x="1269999" y="2768600"/>
            <a:ext cx="10464802" cy="5715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54330" indent="-354330" defTabSz="543305">
              <a:spcBef>
                <a:spcPts val="3900"/>
              </a:spcBef>
              <a:buSzPct val="100000"/>
              <a:buChar char="•"/>
              <a:defRPr sz="3534"/>
            </a:pPr>
            <a:r>
              <a:t>Διατρέχει όλες τις εκφάνσεις του έργου μας</a:t>
            </a:r>
          </a:p>
          <a:p>
            <a:pPr marL="354330" indent="-354330" defTabSz="543305">
              <a:spcBef>
                <a:spcPts val="3900"/>
              </a:spcBef>
              <a:buSzPct val="100000"/>
              <a:buChar char="•"/>
              <a:defRPr sz="3534"/>
            </a:pPr>
            <a:r>
              <a:t>Είναι εργαλείο</a:t>
            </a:r>
          </a:p>
          <a:p>
            <a:pPr marL="354330" indent="-354330" defTabSz="543305">
              <a:spcBef>
                <a:spcPts val="3900"/>
              </a:spcBef>
              <a:buSzPct val="100000"/>
              <a:buChar char="•"/>
              <a:defRPr sz="3534"/>
            </a:pPr>
            <a:r>
              <a:t>Είναι ο τρόπος να κατανοούμε και να δίνουμε νόημα</a:t>
            </a:r>
          </a:p>
          <a:p>
            <a:pPr marL="354330" indent="-354330" defTabSz="543305">
              <a:spcBef>
                <a:spcPts val="3900"/>
              </a:spcBef>
              <a:buSzPct val="100000"/>
              <a:buChar char="•"/>
              <a:defRPr sz="3534"/>
            </a:pPr>
            <a:r>
              <a:t>Είναι η συνεκτική φιλοσοφία της ΕΚΨ&amp;ΨΥ</a:t>
            </a:r>
          </a:p>
          <a:p>
            <a:pPr marL="354330" indent="-354330" defTabSz="543305">
              <a:spcBef>
                <a:spcPts val="3900"/>
              </a:spcBef>
              <a:buSzPct val="100000"/>
              <a:buChar char="•"/>
              <a:defRPr sz="3534"/>
            </a:pPr>
            <a:r>
              <a:t>Συνδέει την ψυχανάλυση με τη δημόσια περίθαλψη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Τελος"/>
          <p:cNvSpPr>
            <a:spLocks noGrp="1"/>
          </p:cNvSpPr>
          <p:nvPr>
            <p:ph type="title"/>
          </p:nvPr>
        </p:nvSpPr>
        <p:spPr>
          <a:xfrm>
            <a:off x="1269999" y="1638300"/>
            <a:ext cx="10464802" cy="3302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Τελος</a:t>
            </a:r>
          </a:p>
        </p:txBody>
      </p:sp>
      <p:sp>
        <p:nvSpPr>
          <p:cNvPr id="115" name="Ευχαριστώ για την προσοχή σας"/>
          <p:cNvSpPr>
            <a:spLocks noGrp="1"/>
          </p:cNvSpPr>
          <p:nvPr>
            <p:ph type="body" sz="quarter" idx="1"/>
          </p:nvPr>
        </p:nvSpPr>
        <p:spPr>
          <a:xfrm>
            <a:off x="1269999" y="5029200"/>
            <a:ext cx="10464802" cy="11303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3200"/>
            </a:lvl1pPr>
          </a:lstStyle>
          <a:p>
            <a:pPr>
              <a:defRPr sz="3800"/>
            </a:pPr>
            <a:r>
              <a:rPr sz="3200"/>
              <a:t>Ευχαριστώ για την προσοχή σας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Το Ψυχαναλυτκό Πρίσμα"/>
          <p:cNvSpPr>
            <a:spLocks noGrp="1"/>
          </p:cNvSpPr>
          <p:nvPr>
            <p:ph type="title"/>
          </p:nvPr>
        </p:nvSpPr>
        <p:spPr>
          <a:xfrm>
            <a:off x="1269999" y="1638300"/>
            <a:ext cx="10464802" cy="3302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Το Ψυχαναλυτκό Πρίσμα</a:t>
            </a:r>
          </a:p>
        </p:txBody>
      </p:sp>
      <p:sp>
        <p:nvSpPr>
          <p:cNvPr id="71" name="Είναι έννοια που εισήχθει από τον Καθ. Π. Σακελλαρόπουλο"/>
          <p:cNvSpPr>
            <a:spLocks noGrp="1"/>
          </p:cNvSpPr>
          <p:nvPr>
            <p:ph type="body" sz="quarter" idx="1"/>
          </p:nvPr>
        </p:nvSpPr>
        <p:spPr>
          <a:xfrm>
            <a:off x="1269999" y="5029200"/>
            <a:ext cx="10464802" cy="11303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3200"/>
            </a:lvl1pPr>
          </a:lstStyle>
          <a:p>
            <a:pPr>
              <a:defRPr sz="3800"/>
            </a:pPr>
            <a:r>
              <a:rPr sz="3200"/>
              <a:t>Είναι έννοια που εισήχθει από τον Καθ. Π. Σακελλαρόπουλο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Πρόκειται για τον τρόπο με τον οποίο μπορούμε να &quot;βλέπουμε&quot; το αντικείμενο της δουλειάς μας με &quot;φακό&quot; την ψυχαναλυτική θεώρηση"/>
          <p:cNvSpPr>
            <a:spLocks noGrp="1"/>
          </p:cNvSpPr>
          <p:nvPr>
            <p:ph type="title"/>
          </p:nvPr>
        </p:nvSpPr>
        <p:spPr>
          <a:xfrm>
            <a:off x="1269999" y="1638300"/>
            <a:ext cx="10464802" cy="3302000"/>
          </a:xfrm>
          <a:prstGeom prst="rect">
            <a:avLst/>
          </a:prstGeom>
        </p:spPr>
        <p:txBody>
          <a:bodyPr>
            <a:normAutofit/>
          </a:bodyPr>
          <a:lstStyle>
            <a:lvl1pPr defTabSz="391414">
              <a:defRPr sz="5360"/>
            </a:lvl1pPr>
          </a:lstStyle>
          <a:p>
            <a:r>
              <a:t>Πρόκειται για τον τρόπο με τον οποίο μπορούμε να "βλέπουμε" το αντικείμενο της δουλειάς μας με "φακό" την ψυχαναλυτική θεώρηση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Ακολουθώντας το Ψυχαναλυτικό Πρίσμα δεν σημαίνει ότι ψυχαναλύουμε"/>
          <p:cNvSpPr>
            <a:spLocks noGrp="1"/>
          </p:cNvSpPr>
          <p:nvPr>
            <p:ph type="title"/>
          </p:nvPr>
        </p:nvSpPr>
        <p:spPr>
          <a:xfrm>
            <a:off x="1269999" y="254000"/>
            <a:ext cx="10464802" cy="2438400"/>
          </a:xfrm>
          <a:prstGeom prst="rect">
            <a:avLst/>
          </a:prstGeom>
        </p:spPr>
        <p:txBody>
          <a:bodyPr>
            <a:normAutofit/>
          </a:bodyPr>
          <a:lstStyle>
            <a:lvl1pPr defTabSz="373887">
              <a:defRPr sz="5119"/>
            </a:lvl1pPr>
          </a:lstStyle>
          <a:p>
            <a:r>
              <a:t>Ακολουθώντας το Ψυχαναλυτικό Πρίσμα δεν σημαίνει ότι ψυχαναλύουμε 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Διαθέτουμε βασικες γνώσεις ψυχαναλυτικής Θεωρίας και παίρνουμε εποπτεία ώστε:"/>
          <p:cNvSpPr>
            <a:spLocks noGrp="1"/>
          </p:cNvSpPr>
          <p:nvPr>
            <p:ph type="ctrTitle"/>
          </p:nvPr>
        </p:nvSpPr>
        <p:spPr>
          <a:xfrm>
            <a:off x="1269999" y="254000"/>
            <a:ext cx="10464802" cy="2438400"/>
          </a:xfrm>
          <a:prstGeom prst="rect">
            <a:avLst/>
          </a:prstGeom>
        </p:spPr>
        <p:txBody>
          <a:bodyPr>
            <a:normAutofit/>
          </a:bodyPr>
          <a:lstStyle>
            <a:lvl1pPr defTabSz="373887">
              <a:defRPr sz="5119"/>
            </a:lvl1pPr>
          </a:lstStyle>
          <a:p>
            <a:r>
              <a:t>Διαθέτουμε βασικες γνώσεις ψυχαναλυτικής Θεωρίας και παίρνουμε εποπτεία ώστε: </a:t>
            </a:r>
          </a:p>
        </p:txBody>
      </p:sp>
      <p:sp>
        <p:nvSpPr>
          <p:cNvPr id="78" name="Να μπορούμε να υποστηρίξουμε ψυχολογικά τους ασθενείς μας, να ακούσουμε τις οικογένειες και την Κοινότητα"/>
          <p:cNvSpPr>
            <a:spLocks noGrp="1"/>
          </p:cNvSpPr>
          <p:nvPr>
            <p:ph type="subTitle" idx="1"/>
          </p:nvPr>
        </p:nvSpPr>
        <p:spPr>
          <a:xfrm>
            <a:off x="1269999" y="2768600"/>
            <a:ext cx="10464802" cy="5715000"/>
          </a:xfrm>
          <a:prstGeom prst="rect">
            <a:avLst/>
          </a:prstGeom>
        </p:spPr>
        <p:txBody>
          <a:bodyPr>
            <a:normAutofit/>
          </a:bodyPr>
          <a:lstStyle>
            <a:lvl1pPr marL="381000" indent="-381000">
              <a:buSzPct val="100000"/>
              <a:buChar char="•"/>
            </a:lvl1pPr>
          </a:lstStyle>
          <a:p>
            <a:r>
              <a:t>Να μπορούμε να υποστηρίξουμε ψυχολογικά τους ασθενείς μας, να ακούσουμε τις οικογένειες και την Κοινότητα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Αναφορικά με τους ασθενείς:"/>
          <p:cNvSpPr>
            <a:spLocks noGrp="1"/>
          </p:cNvSpPr>
          <p:nvPr>
            <p:ph type="ctrTitle"/>
          </p:nvPr>
        </p:nvSpPr>
        <p:spPr>
          <a:xfrm>
            <a:off x="1269999" y="254000"/>
            <a:ext cx="10464802" cy="2438400"/>
          </a:xfrm>
          <a:prstGeom prst="rect">
            <a:avLst/>
          </a:prstGeom>
        </p:spPr>
        <p:txBody>
          <a:bodyPr>
            <a:normAutofit/>
          </a:bodyPr>
          <a:lstStyle>
            <a:lvl1pPr defTabSz="560831">
              <a:defRPr sz="7679"/>
            </a:lvl1pPr>
          </a:lstStyle>
          <a:p>
            <a:r>
              <a:t>Αναφορικά με τους ασθενείς:</a:t>
            </a:r>
          </a:p>
        </p:txBody>
      </p:sp>
      <p:sp>
        <p:nvSpPr>
          <p:cNvPr id="81" name="Είναι ισσότιμοι με όλους τους άλλους ανθρώπους…"/>
          <p:cNvSpPr>
            <a:spLocks noGrp="1"/>
          </p:cNvSpPr>
          <p:nvPr>
            <p:ph type="subTitle" idx="1"/>
          </p:nvPr>
        </p:nvSpPr>
        <p:spPr>
          <a:xfrm>
            <a:off x="1269999" y="2768600"/>
            <a:ext cx="10464802" cy="5715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81000" indent="-381000">
              <a:buSzPct val="100000"/>
              <a:buChar char="•"/>
            </a:pPr>
            <a:r>
              <a:t>Είναι ισσότιμοι με όλους τους άλλους ανθρώπους</a:t>
            </a:r>
          </a:p>
          <a:p>
            <a:pPr marL="381000" indent="-381000">
              <a:buSzPct val="100000"/>
              <a:buChar char="•"/>
            </a:pPr>
            <a:r>
              <a:t>Ψυχολογικοί, περιβαλλοντικοί και κοινωνικοί παράγοντες συμμετέχουν στην έναρξη, την υποτροπή και τη μορφή των συμπτωμάτων της ψυχοπαθολογίας τους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Η αντιμετώπιση των συμπτωμάτων  τους απαιτεί"/>
          <p:cNvSpPr>
            <a:spLocks noGrp="1"/>
          </p:cNvSpPr>
          <p:nvPr>
            <p:ph type="ctrTitle"/>
          </p:nvPr>
        </p:nvSpPr>
        <p:spPr>
          <a:xfrm>
            <a:off x="1269999" y="254000"/>
            <a:ext cx="10464802" cy="2438400"/>
          </a:xfrm>
          <a:prstGeom prst="rect">
            <a:avLst/>
          </a:prstGeom>
        </p:spPr>
        <p:txBody>
          <a:bodyPr>
            <a:normAutofit/>
          </a:bodyPr>
          <a:lstStyle>
            <a:lvl1pPr defTabSz="484886">
              <a:defRPr sz="6640"/>
            </a:lvl1pPr>
          </a:lstStyle>
          <a:p>
            <a:r>
              <a:t>Η αντιμετώπιση των συμπτωμάτων  τους απαιτεί</a:t>
            </a:r>
          </a:p>
        </p:txBody>
      </p:sp>
      <p:sp>
        <p:nvSpPr>
          <p:cNvPr id="84" name="Να ακούσουμε για να βρούμε τους ψυχολογικους και άλλους παράγοντες πισω από αυτά…"/>
          <p:cNvSpPr>
            <a:spLocks noGrp="1"/>
          </p:cNvSpPr>
          <p:nvPr>
            <p:ph type="subTitle" idx="1"/>
          </p:nvPr>
        </p:nvSpPr>
        <p:spPr>
          <a:xfrm>
            <a:off x="1269999" y="2768600"/>
            <a:ext cx="10464802" cy="5715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16230" indent="-316230" defTabSz="484886">
              <a:spcBef>
                <a:spcPts val="3400"/>
              </a:spcBef>
              <a:buSzPct val="100000"/>
              <a:buChar char="•"/>
              <a:defRPr sz="3154"/>
            </a:pPr>
            <a:r>
              <a:t>Να ακούσουμε για να βρούμε τους ψυχολογικους και άλλους παράγοντες πισω από αυτά</a:t>
            </a:r>
          </a:p>
          <a:p>
            <a:pPr marL="316230" indent="-316230" defTabSz="484886">
              <a:spcBef>
                <a:spcPts val="3400"/>
              </a:spcBef>
              <a:buSzPct val="100000"/>
              <a:buChar char="•"/>
              <a:defRPr sz="3154"/>
            </a:pPr>
            <a:r>
              <a:t>Να κάνουμε μαζί τους μια ζεστή, ανθρώπινη, επαγγελματική σχέση</a:t>
            </a:r>
          </a:p>
          <a:p>
            <a:pPr marL="316230" indent="-316230" defTabSz="484886">
              <a:spcBef>
                <a:spcPts val="3400"/>
              </a:spcBef>
              <a:buSzPct val="100000"/>
              <a:buChar char="•"/>
              <a:defRPr sz="3154"/>
            </a:pPr>
            <a:r>
              <a:t>Να τους υποστηρίξουμε πρωτίστως ψυχολογικά, αλλά και φαρμακευτικά, όταν χρειάζεται</a:t>
            </a:r>
          </a:p>
          <a:p>
            <a:pPr marL="316230" indent="-316230" defTabSz="484886">
              <a:spcBef>
                <a:spcPts val="3400"/>
              </a:spcBef>
              <a:buSzPct val="100000"/>
              <a:buChar char="•"/>
              <a:defRPr sz="3154"/>
            </a:pPr>
            <a:r>
              <a:t>Να παρέμβουμε στην οικογένεια και το περιβάλλον, ώστε να μειώσουμε τις συγκρούσεις και να αυξήσουμε την αποδοχή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Η οικογένεια, μαζί με τον ασθενή αποτελούν ένα σύστημα που νοσεί. Ο ασθενής εκδηλώνει  συμπτώματα"/>
          <p:cNvSpPr>
            <a:spLocks noGrp="1"/>
          </p:cNvSpPr>
          <p:nvPr>
            <p:ph type="ctrTitle"/>
          </p:nvPr>
        </p:nvSpPr>
        <p:spPr>
          <a:xfrm>
            <a:off x="1269999" y="254000"/>
            <a:ext cx="10464802" cy="2438400"/>
          </a:xfrm>
          <a:prstGeom prst="rect">
            <a:avLst/>
          </a:prstGeom>
        </p:spPr>
        <p:txBody>
          <a:bodyPr>
            <a:normAutofit/>
          </a:bodyPr>
          <a:lstStyle>
            <a:lvl1pPr defTabSz="373887">
              <a:defRPr sz="5119"/>
            </a:lvl1pPr>
          </a:lstStyle>
          <a:p>
            <a:r>
              <a:t>Η οικογένεια, μαζί με τον ασθενή αποτελούν ένα σύστημα που νοσεί. Ο ασθενής εκδηλώνει  συμπτώματα</a:t>
            </a:r>
          </a:p>
        </p:txBody>
      </p:sp>
      <p:sp>
        <p:nvSpPr>
          <p:cNvPr id="87" name="Ο ασθενής δεν αντέχει τις συγκρούσεις με την οικογένεια. Είμαστε διακριτικοί. Μεταξύ υμών και της οικογένειας του σε μία σύγκρουση θα επιλέξει την οικογένεια…"/>
          <p:cNvSpPr>
            <a:spLocks noGrp="1"/>
          </p:cNvSpPr>
          <p:nvPr>
            <p:ph type="subTitle" idx="1"/>
          </p:nvPr>
        </p:nvSpPr>
        <p:spPr>
          <a:xfrm>
            <a:off x="1269999" y="2768600"/>
            <a:ext cx="10464802" cy="5715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81000" indent="-381000">
              <a:buSzPct val="100000"/>
              <a:buChar char="•"/>
            </a:pPr>
            <a:r>
              <a:t>Ο ασθενής δεν αντέχει τις συγκρούσεις με την οικογένεια. Είμαστε διακριτικοί. Μεταξύ υμών και της οικογένειας του σε μία σύγκρουση θα επιλέξει την οικογένεια</a:t>
            </a:r>
          </a:p>
          <a:p>
            <a:pPr marL="381000" indent="-381000">
              <a:buSzPct val="100000"/>
              <a:buChar char="•"/>
            </a:pPr>
            <a:r>
              <a:t>Χωρίς να προσεγγίσουμε την οικογένεια και να αλλάξουμε τα δυναμικά δεν μπορούμε να προσδοκούμε σε μεγάλη και σταθερή βελτίωση του ασθενούς 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Ο Ασθενής ζει και πρέπει να συνεχίσει να ζει στην κοινότητα"/>
          <p:cNvSpPr>
            <a:spLocks noGrp="1"/>
          </p:cNvSpPr>
          <p:nvPr>
            <p:ph type="title"/>
          </p:nvPr>
        </p:nvSpPr>
        <p:spPr>
          <a:xfrm>
            <a:off x="1269999" y="254000"/>
            <a:ext cx="10464802" cy="2438400"/>
          </a:xfrm>
          <a:prstGeom prst="rect">
            <a:avLst/>
          </a:prstGeom>
        </p:spPr>
        <p:txBody>
          <a:bodyPr>
            <a:normAutofit/>
          </a:bodyPr>
          <a:lstStyle>
            <a:lvl1pPr defTabSz="438150">
              <a:defRPr sz="6000"/>
            </a:lvl1pPr>
          </a:lstStyle>
          <a:p>
            <a:r>
              <a:t>Ο Ασθενής ζει και πρέπει να συνεχίσει να ζει στην κοινότητα</a:t>
            </a:r>
          </a:p>
        </p:txBody>
      </p:sp>
      <p:pic>
        <p:nvPicPr>
          <p:cNvPr id="90" name="InsertedImage.jpg" descr="InsertedImage.jpg"/>
          <p:cNvPicPr>
            <a:picLocks noChangeAspect="1"/>
          </p:cNvPicPr>
          <p:nvPr/>
        </p:nvPicPr>
        <p:blipFill>
          <a:blip r:embed="rId2">
            <a:extLst/>
          </a:blip>
          <a:srcRect t="282" b="282"/>
          <a:stretch>
            <a:fillRect/>
          </a:stretch>
        </p:blipFill>
        <p:spPr>
          <a:xfrm>
            <a:off x="5773737" y="3105149"/>
            <a:ext cx="3182938" cy="4235451"/>
          </a:xfrm>
          <a:prstGeom prst="rect">
            <a:avLst/>
          </a:prstGeom>
          <a:ln w="25400">
            <a:solidFill>
              <a:srgbClr val="FFFFFF"/>
            </a:solidFill>
            <a:miter lim="0"/>
          </a:ln>
        </p:spPr>
      </p:pic>
      <p:sp>
        <p:nvSpPr>
          <p:cNvPr id="91" name="Να εργάζεται…"/>
          <p:cNvSpPr>
            <a:spLocks noGrp="1"/>
          </p:cNvSpPr>
          <p:nvPr>
            <p:ph type="body" sz="half" idx="1"/>
          </p:nvPr>
        </p:nvSpPr>
        <p:spPr>
          <a:xfrm>
            <a:off x="1269999" y="2768600"/>
            <a:ext cx="5041902" cy="5715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05873" indent="-205873">
              <a:spcBef>
                <a:spcPts val="3800"/>
              </a:spcBef>
              <a:buSzPct val="100000"/>
              <a:buChar char="•"/>
            </a:pPr>
            <a:r>
              <a:rPr sz="2800"/>
              <a:t>Να εργάζεται</a:t>
            </a:r>
          </a:p>
          <a:p>
            <a:pPr marL="205873" indent="-205873">
              <a:spcBef>
                <a:spcPts val="3800"/>
              </a:spcBef>
              <a:buSzPct val="100000"/>
              <a:buChar char="•"/>
            </a:pPr>
            <a:r>
              <a:rPr sz="2800"/>
              <a:t>Να κάνει σχέσεις</a:t>
            </a:r>
          </a:p>
          <a:p>
            <a:pPr marL="205873" indent="-205873">
              <a:spcBef>
                <a:spcPts val="3800"/>
              </a:spcBef>
              <a:buSzPct val="100000"/>
              <a:buChar char="•"/>
            </a:pPr>
            <a:r>
              <a:rPr sz="2800"/>
              <a:t>Να συμμετέχει</a:t>
            </a:r>
          </a:p>
          <a:p>
            <a:pPr marL="205873" indent="-205873">
              <a:spcBef>
                <a:spcPts val="3800"/>
              </a:spcBef>
              <a:buSzPct val="100000"/>
              <a:buChar char="•"/>
            </a:pPr>
            <a:r>
              <a:rPr sz="2800"/>
              <a:t>Να διασκεδάζει</a:t>
            </a:r>
          </a:p>
        </p:txBody>
      </p:sp>
      <p:pic>
        <p:nvPicPr>
          <p:cNvPr id="92" name="InsertedImage-small.jpg" descr="InsertedImage-small.jpg"/>
          <p:cNvPicPr>
            <a:picLocks noChangeAspect="1"/>
          </p:cNvPicPr>
          <p:nvPr/>
        </p:nvPicPr>
        <p:blipFill>
          <a:blip r:embed="rId3">
            <a:extLst/>
          </a:blip>
          <a:srcRect t="12557" b="12557"/>
          <a:stretch>
            <a:fillRect/>
          </a:stretch>
        </p:blipFill>
        <p:spPr>
          <a:xfrm>
            <a:off x="9691687" y="3429000"/>
            <a:ext cx="2693988" cy="3587751"/>
          </a:xfrm>
          <a:prstGeom prst="rect">
            <a:avLst/>
          </a:prstGeom>
          <a:ln w="25400">
            <a:solidFill>
              <a:srgbClr val="FFFFFF"/>
            </a:solidFill>
            <a:miter lim="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94EB3"/>
      </a:accent1>
      <a:accent2>
        <a:srgbClr val="1B8D14"/>
      </a:accent2>
      <a:accent3>
        <a:srgbClr val="AAAAAA"/>
      </a:accent3>
      <a:accent4>
        <a:srgbClr val="DADADA"/>
      </a:accent4>
      <a:accent5>
        <a:srgbClr val="AAB2D4"/>
      </a:accent5>
      <a:accent6>
        <a:srgbClr val="188012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Light"/>
        <a:ea typeface="Helvetica Light"/>
        <a:cs typeface="Helvetica Light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rotWithShape="0">
              <a:srgbClr val="000000">
                <a:alpha val="79998"/>
              </a:srgbClr>
            </a:outerShdw>
          </a:effectLst>
        </a:effectStyle>
        <a:effectStyle>
          <a:effectLst>
            <a:outerShdw blurRad="76200" rotWithShape="0">
              <a:srgbClr val="000000">
                <a:alpha val="79998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76200" rotWithShape="0">
            <a:srgbClr val="000000">
              <a:alpha val="79998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>
          <a:outerShdw blurRad="76200" rotWithShape="0">
            <a:srgbClr val="000000">
              <a:alpha val="79998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94EB3"/>
      </a:accent1>
      <a:accent2>
        <a:srgbClr val="1B8D14"/>
      </a:accent2>
      <a:accent3>
        <a:srgbClr val="AAAAAA"/>
      </a:accent3>
      <a:accent4>
        <a:srgbClr val="DADADA"/>
      </a:accent4>
      <a:accent5>
        <a:srgbClr val="AAB2D4"/>
      </a:accent5>
      <a:accent6>
        <a:srgbClr val="188012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Light"/>
        <a:ea typeface="Helvetica Light"/>
        <a:cs typeface="Helvetica Light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rotWithShape="0">
              <a:srgbClr val="000000">
                <a:alpha val="79998"/>
              </a:srgbClr>
            </a:outerShdw>
          </a:effectLst>
        </a:effectStyle>
        <a:effectStyle>
          <a:effectLst>
            <a:outerShdw blurRad="76200" rotWithShape="0">
              <a:srgbClr val="000000">
                <a:alpha val="79998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76200" rotWithShape="0">
            <a:srgbClr val="000000">
              <a:alpha val="79998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>
          <a:outerShdw blurRad="76200" rotWithShape="0">
            <a:srgbClr val="000000">
              <a:alpha val="79998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404</Words>
  <Application>Microsoft Office PowerPoint</Application>
  <PresentationFormat>Προσαρμογή</PresentationFormat>
  <Paragraphs>56</Paragraphs>
  <Slides>16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16</vt:i4>
      </vt:variant>
    </vt:vector>
  </HeadingPairs>
  <TitlesOfParts>
    <vt:vector size="17" baseType="lpstr">
      <vt:lpstr>Default</vt:lpstr>
      <vt:lpstr>Ψυχαναλυτικό Πρίσμα</vt:lpstr>
      <vt:lpstr>Το Ψυχαναλυτκό Πρίσμα</vt:lpstr>
      <vt:lpstr>Πρόκειται για τον τρόπο με τον οποίο μπορούμε να "βλέπουμε" το αντικείμενο της δουλειάς μας με "φακό" την ψυχαναλυτική θεώρηση</vt:lpstr>
      <vt:lpstr>Ακολουθώντας το Ψυχαναλυτικό Πρίσμα δεν σημαίνει ότι ψυχαναλύουμε </vt:lpstr>
      <vt:lpstr>Διαθέτουμε βασικες γνώσεις ψυχαναλυτικής Θεωρίας και παίρνουμε εποπτεία ώστε: </vt:lpstr>
      <vt:lpstr>Αναφορικά με τους ασθενείς:</vt:lpstr>
      <vt:lpstr>Η αντιμετώπιση των συμπτωμάτων  τους απαιτεί</vt:lpstr>
      <vt:lpstr>Η οικογένεια, μαζί με τον ασθενή αποτελούν ένα σύστημα που νοσεί. Ο ασθενής εκδηλώνει  συμπτώματα</vt:lpstr>
      <vt:lpstr>Ο Ασθενής ζει και πρέπει να συνεχίσει να ζει στην κοινότητα</vt:lpstr>
      <vt:lpstr>Η κοινότητα είναι ο χώρος και οι άνθρωποι</vt:lpstr>
      <vt:lpstr>Παρουσίαση του PowerPoint</vt:lpstr>
      <vt:lpstr>Οι Θεραπευτές</vt:lpstr>
      <vt:lpstr>Παράγουμε Επιστημονικό έργο</vt:lpstr>
      <vt:lpstr>3</vt:lpstr>
      <vt:lpstr>Το Ψυχαναλυτικό Πρίσμα</vt:lpstr>
      <vt:lpstr>Τελος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Ψυχαναλυτικό Πρίσμα</dc:title>
  <dc:creator>NIKI</dc:creator>
  <cp:lastModifiedBy>NIKI</cp:lastModifiedBy>
  <cp:revision>1</cp:revision>
  <dcterms:modified xsi:type="dcterms:W3CDTF">2017-06-01T11:35:31Z</dcterms:modified>
</cp:coreProperties>
</file>