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50406300" cy="28443238"/>
  <p:notesSz cx="9144000" cy="6858000"/>
  <p:defaultTextStyle>
    <a:defPPr>
      <a:defRPr lang="el-GR"/>
    </a:defPPr>
    <a:lvl1pPr marL="0" algn="l" defTabSz="4505615" rtl="0" eaLnBrk="1" latinLnBrk="0" hangingPunct="1">
      <a:defRPr sz="8900" kern="1200">
        <a:solidFill>
          <a:schemeClr val="tx1"/>
        </a:solidFill>
        <a:latin typeface="+mn-lt"/>
        <a:ea typeface="+mn-ea"/>
        <a:cs typeface="+mn-cs"/>
      </a:defRPr>
    </a:lvl1pPr>
    <a:lvl2pPr marL="2252807" algn="l" defTabSz="4505615" rtl="0" eaLnBrk="1" latinLnBrk="0" hangingPunct="1">
      <a:defRPr sz="8900" kern="1200">
        <a:solidFill>
          <a:schemeClr val="tx1"/>
        </a:solidFill>
        <a:latin typeface="+mn-lt"/>
        <a:ea typeface="+mn-ea"/>
        <a:cs typeface="+mn-cs"/>
      </a:defRPr>
    </a:lvl2pPr>
    <a:lvl3pPr marL="4505615" algn="l" defTabSz="4505615" rtl="0" eaLnBrk="1" latinLnBrk="0" hangingPunct="1">
      <a:defRPr sz="8900" kern="1200">
        <a:solidFill>
          <a:schemeClr val="tx1"/>
        </a:solidFill>
        <a:latin typeface="+mn-lt"/>
        <a:ea typeface="+mn-ea"/>
        <a:cs typeface="+mn-cs"/>
      </a:defRPr>
    </a:lvl3pPr>
    <a:lvl4pPr marL="6758422" algn="l" defTabSz="4505615" rtl="0" eaLnBrk="1" latinLnBrk="0" hangingPunct="1">
      <a:defRPr sz="8900" kern="1200">
        <a:solidFill>
          <a:schemeClr val="tx1"/>
        </a:solidFill>
        <a:latin typeface="+mn-lt"/>
        <a:ea typeface="+mn-ea"/>
        <a:cs typeface="+mn-cs"/>
      </a:defRPr>
    </a:lvl4pPr>
    <a:lvl5pPr marL="9011229" algn="l" defTabSz="4505615" rtl="0" eaLnBrk="1" latinLnBrk="0" hangingPunct="1">
      <a:defRPr sz="8900" kern="1200">
        <a:solidFill>
          <a:schemeClr val="tx1"/>
        </a:solidFill>
        <a:latin typeface="+mn-lt"/>
        <a:ea typeface="+mn-ea"/>
        <a:cs typeface="+mn-cs"/>
      </a:defRPr>
    </a:lvl5pPr>
    <a:lvl6pPr marL="11264036" algn="l" defTabSz="4505615" rtl="0" eaLnBrk="1" latinLnBrk="0" hangingPunct="1">
      <a:defRPr sz="8900" kern="1200">
        <a:solidFill>
          <a:schemeClr val="tx1"/>
        </a:solidFill>
        <a:latin typeface="+mn-lt"/>
        <a:ea typeface="+mn-ea"/>
        <a:cs typeface="+mn-cs"/>
      </a:defRPr>
    </a:lvl6pPr>
    <a:lvl7pPr marL="13516844" algn="l" defTabSz="4505615" rtl="0" eaLnBrk="1" latinLnBrk="0" hangingPunct="1">
      <a:defRPr sz="8900" kern="1200">
        <a:solidFill>
          <a:schemeClr val="tx1"/>
        </a:solidFill>
        <a:latin typeface="+mn-lt"/>
        <a:ea typeface="+mn-ea"/>
        <a:cs typeface="+mn-cs"/>
      </a:defRPr>
    </a:lvl7pPr>
    <a:lvl8pPr marL="15769651" algn="l" defTabSz="4505615" rtl="0" eaLnBrk="1" latinLnBrk="0" hangingPunct="1">
      <a:defRPr sz="8900" kern="1200">
        <a:solidFill>
          <a:schemeClr val="tx1"/>
        </a:solidFill>
        <a:latin typeface="+mn-lt"/>
        <a:ea typeface="+mn-ea"/>
        <a:cs typeface="+mn-cs"/>
      </a:defRPr>
    </a:lvl8pPr>
    <a:lvl9pPr marL="18022458" algn="l" defTabSz="4505615" rtl="0" eaLnBrk="1" latinLnBrk="0" hangingPunct="1">
      <a:defRPr sz="8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3" d="100"/>
          <a:sy n="33" d="100"/>
        </p:scale>
        <p:origin x="1908" y="1374"/>
      </p:cViewPr>
      <p:guideLst>
        <p:guide orient="horz" pos="8959"/>
        <p:guide pos="1587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5F254ACC-B191-4BA8-9DA9-7BD33A1D4DEC}" type="datetimeFigureOut">
              <a:rPr lang="el-GR" smtClean="0"/>
              <a:pPr/>
              <a:t>02/06/2017</a:t>
            </a:fld>
            <a:endParaRPr lang="el-GR"/>
          </a:p>
        </p:txBody>
      </p:sp>
      <p:sp>
        <p:nvSpPr>
          <p:cNvPr id="4" name="3 - Θέση εικόνας διαφάνειας"/>
          <p:cNvSpPr>
            <a:spLocks noGrp="1" noRot="1" noChangeAspect="1"/>
          </p:cNvSpPr>
          <p:nvPr>
            <p:ph type="sldImg" idx="2"/>
          </p:nvPr>
        </p:nvSpPr>
        <p:spPr>
          <a:xfrm>
            <a:off x="2293938" y="514350"/>
            <a:ext cx="4556125" cy="257175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F8C771B1-FE3F-44E2-BAEA-8352F5627332}" type="slidenum">
              <a:rPr lang="el-GR" smtClean="0"/>
              <a:pPr/>
              <a:t>‹#›</a:t>
            </a:fld>
            <a:endParaRPr lang="el-GR"/>
          </a:p>
        </p:txBody>
      </p:sp>
    </p:spTree>
    <p:extLst>
      <p:ext uri="{BB962C8B-B14F-4D97-AF65-F5344CB8AC3E}">
        <p14:creationId xmlns:p14="http://schemas.microsoft.com/office/powerpoint/2010/main" val="253370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8C771B1-FE3F-44E2-BAEA-8352F5627332}"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ctrTitle"/>
            <p:custDataLst>
              <p:tags r:id="rId1"/>
            </p:custDataLst>
          </p:nvPr>
        </p:nvSpPr>
        <p:spPr>
          <a:xfrm>
            <a:off x="14894361" y="8835841"/>
            <a:ext cx="26463308" cy="6096861"/>
          </a:xfrm>
        </p:spPr>
        <p:txBody>
          <a:bodyPr/>
          <a:lstStyle>
            <a:lvl1pPr>
              <a:buClr>
                <a:srgbClr val="FFFFFF"/>
              </a:buClr>
              <a:defRPr/>
            </a:lvl1pPr>
          </a:lstStyle>
          <a:p>
            <a:r>
              <a:rPr lang="el-GR" smtClean="0"/>
              <a:t>Kλικ για επεξεργασία του τίτλου</a:t>
            </a:r>
            <a:endParaRPr lang="en-US"/>
          </a:p>
        </p:txBody>
      </p:sp>
      <p:sp>
        <p:nvSpPr>
          <p:cNvPr id="76803" name="Rectangle 3"/>
          <p:cNvSpPr>
            <a:spLocks noGrp="1" noChangeArrowheads="1"/>
          </p:cNvSpPr>
          <p:nvPr>
            <p:ph type="subTitle" idx="1"/>
            <p:custDataLst>
              <p:tags r:id="rId2"/>
            </p:custDataLst>
          </p:nvPr>
        </p:nvSpPr>
        <p:spPr>
          <a:xfrm>
            <a:off x="14894362" y="16117835"/>
            <a:ext cx="22682835" cy="7268827"/>
          </a:xfrm>
        </p:spPr>
        <p:txBody>
          <a:bodyPr/>
          <a:lstStyle>
            <a:lvl1pPr marL="0" indent="0">
              <a:buClr>
                <a:srgbClr val="FFFFFF"/>
              </a:buClr>
              <a:buFontTx/>
              <a:buNone/>
              <a:defRPr/>
            </a:lvl1pPr>
          </a:lstStyle>
          <a:p>
            <a:r>
              <a:rPr lang="el-GR" smtClean="0"/>
              <a:t>Κάντε κλικ για να επεξεργαστείτε τον υπότιτλο του υποδείγματος</a:t>
            </a:r>
            <a:endParaRPr lang="en-US"/>
          </a:p>
        </p:txBody>
      </p:sp>
      <p:sp>
        <p:nvSpPr>
          <p:cNvPr id="76804" name="Rectangle 4"/>
          <p:cNvSpPr>
            <a:spLocks noGrp="1" noChangeArrowheads="1"/>
          </p:cNvSpPr>
          <p:nvPr>
            <p:ph type="dt" sz="half" idx="2"/>
          </p:nvPr>
        </p:nvSpPr>
        <p:spPr/>
        <p:txBody>
          <a:bodyPr/>
          <a:lstStyle>
            <a:lvl1pPr>
              <a:buClrTx/>
              <a:defRPr/>
            </a:lvl1pPr>
          </a:lstStyle>
          <a:p>
            <a:fld id="{10FD3302-2FDF-4F5C-8F35-17AC9B5536E9}" type="datetimeFigureOut">
              <a:rPr lang="el-GR" smtClean="0"/>
              <a:pPr/>
              <a:t>02/06/2017</a:t>
            </a:fld>
            <a:endParaRPr lang="el-GR"/>
          </a:p>
        </p:txBody>
      </p:sp>
      <p:sp>
        <p:nvSpPr>
          <p:cNvPr id="76805" name="Rectangle 5"/>
          <p:cNvSpPr>
            <a:spLocks noGrp="1" noChangeArrowheads="1"/>
          </p:cNvSpPr>
          <p:nvPr>
            <p:ph type="ftr" sz="quarter" idx="3"/>
          </p:nvPr>
        </p:nvSpPr>
        <p:spPr/>
        <p:txBody>
          <a:bodyPr/>
          <a:lstStyle>
            <a:lvl1pPr>
              <a:buClrTx/>
              <a:defRPr/>
            </a:lvl1pPr>
          </a:lstStyle>
          <a:p>
            <a:endParaRPr lang="el-GR"/>
          </a:p>
        </p:txBody>
      </p:sp>
      <p:sp>
        <p:nvSpPr>
          <p:cNvPr id="76806" name="Rectangle 6"/>
          <p:cNvSpPr>
            <a:spLocks noGrp="1" noChangeArrowheads="1"/>
          </p:cNvSpPr>
          <p:nvPr>
            <p:ph type="sldNum" sz="quarter" idx="4"/>
          </p:nvPr>
        </p:nvSpPr>
        <p:spPr/>
        <p:txBody>
          <a:bodyPr/>
          <a:lstStyle>
            <a:lvl1pPr>
              <a:buClrTx/>
              <a:defRPr/>
            </a:lvl1pPr>
          </a:lstStyle>
          <a:p>
            <a:fld id="{CDD96FA2-EED4-48C4-8C9A-A474A4F619EA}" type="slidenum">
              <a:rPr lang="el-GR" smtClean="0"/>
              <a:pPr/>
              <a:t>‹#›</a:t>
            </a:fld>
            <a:endParaRPr lang="el-G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41007626" y="1139051"/>
            <a:ext cx="8716089" cy="24268929"/>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4850612" y="1139051"/>
            <a:ext cx="25316911" cy="24268929"/>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3981750" y="18277416"/>
            <a:ext cx="42845355" cy="5649143"/>
          </a:xfrm>
        </p:spPr>
        <p:txBody>
          <a:bodyPr anchor="t"/>
          <a:lstStyle>
            <a:lvl1pPr algn="l">
              <a:defRPr sz="197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3981750" y="12055460"/>
            <a:ext cx="42845355" cy="6221956"/>
          </a:xfrm>
        </p:spPr>
        <p:txBody>
          <a:bodyPr anchor="b"/>
          <a:lstStyle>
            <a:lvl1pPr marL="0" indent="0">
              <a:buNone/>
              <a:defRPr sz="9900"/>
            </a:lvl1pPr>
            <a:lvl2pPr marL="2252807" indent="0">
              <a:buNone/>
              <a:defRPr sz="8900"/>
            </a:lvl2pPr>
            <a:lvl3pPr marL="4505615" indent="0">
              <a:buNone/>
              <a:defRPr sz="7900"/>
            </a:lvl3pPr>
            <a:lvl4pPr marL="6758422" indent="0">
              <a:buNone/>
              <a:defRPr sz="6900"/>
            </a:lvl4pPr>
            <a:lvl5pPr marL="9011229" indent="0">
              <a:buNone/>
              <a:defRPr sz="6900"/>
            </a:lvl5pPr>
            <a:lvl6pPr marL="11264036" indent="0">
              <a:buNone/>
              <a:defRPr sz="6900"/>
            </a:lvl6pPr>
            <a:lvl7pPr marL="13516844" indent="0">
              <a:buNone/>
              <a:defRPr sz="6900"/>
            </a:lvl7pPr>
            <a:lvl8pPr marL="15769651" indent="0">
              <a:buNone/>
              <a:defRPr sz="6900"/>
            </a:lvl8pPr>
            <a:lvl9pPr marL="18022458" indent="0">
              <a:buNone/>
              <a:defRPr sz="69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4850609" y="6636758"/>
            <a:ext cx="17012126"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32702843" y="6636758"/>
            <a:ext cx="17020875" cy="18771222"/>
          </a:xfrm>
        </p:spPr>
        <p:txBody>
          <a:bodyPr/>
          <a:lstStyle>
            <a:lvl1pPr>
              <a:defRPr sz="13800"/>
            </a:lvl1pPr>
            <a:lvl2pPr>
              <a:defRPr sz="11800"/>
            </a:lvl2pPr>
            <a:lvl3pPr>
              <a:defRPr sz="9900"/>
            </a:lvl3pPr>
            <a:lvl4pPr>
              <a:defRPr sz="8900"/>
            </a:lvl4pPr>
            <a:lvl5pPr>
              <a:defRPr sz="8900"/>
            </a:lvl5pPr>
            <a:lvl6pPr>
              <a:defRPr sz="8900"/>
            </a:lvl6pPr>
            <a:lvl7pPr>
              <a:defRPr sz="8900"/>
            </a:lvl7pPr>
            <a:lvl8pPr>
              <a:defRPr sz="8900"/>
            </a:lvl8pPr>
            <a:lvl9pPr>
              <a:defRPr sz="8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5" y="1139048"/>
            <a:ext cx="45365670" cy="474054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520315" y="6366810"/>
            <a:ext cx="22271536"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2520315" y="9020194"/>
            <a:ext cx="22271536"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25605703" y="6366810"/>
            <a:ext cx="22280285" cy="2653383"/>
          </a:xfrm>
        </p:spPr>
        <p:txBody>
          <a:bodyPr anchor="b"/>
          <a:lstStyle>
            <a:lvl1pPr marL="0" indent="0">
              <a:buNone/>
              <a:defRPr sz="11800" b="1"/>
            </a:lvl1pPr>
            <a:lvl2pPr marL="2252807" indent="0">
              <a:buNone/>
              <a:defRPr sz="9900" b="1"/>
            </a:lvl2pPr>
            <a:lvl3pPr marL="4505615" indent="0">
              <a:buNone/>
              <a:defRPr sz="8900" b="1"/>
            </a:lvl3pPr>
            <a:lvl4pPr marL="6758422" indent="0">
              <a:buNone/>
              <a:defRPr sz="7900" b="1"/>
            </a:lvl4pPr>
            <a:lvl5pPr marL="9011229" indent="0">
              <a:buNone/>
              <a:defRPr sz="7900" b="1"/>
            </a:lvl5pPr>
            <a:lvl6pPr marL="11264036" indent="0">
              <a:buNone/>
              <a:defRPr sz="7900" b="1"/>
            </a:lvl6pPr>
            <a:lvl7pPr marL="13516844" indent="0">
              <a:buNone/>
              <a:defRPr sz="7900" b="1"/>
            </a:lvl7pPr>
            <a:lvl8pPr marL="15769651" indent="0">
              <a:buNone/>
              <a:defRPr sz="7900" b="1"/>
            </a:lvl8pPr>
            <a:lvl9pPr marL="18022458" indent="0">
              <a:buNone/>
              <a:defRPr sz="79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25605703" y="9020194"/>
            <a:ext cx="22280285" cy="16387784"/>
          </a:xfrm>
        </p:spPr>
        <p:txBody>
          <a:bodyPr/>
          <a:lstStyle>
            <a:lvl1pPr>
              <a:defRPr sz="11800"/>
            </a:lvl1pPr>
            <a:lvl2pPr>
              <a:defRPr sz="9900"/>
            </a:lvl2pPr>
            <a:lvl3pPr>
              <a:defRPr sz="8900"/>
            </a:lvl3pPr>
            <a:lvl4pPr>
              <a:defRPr sz="7900"/>
            </a:lvl4pPr>
            <a:lvl5pPr>
              <a:defRPr sz="7900"/>
            </a:lvl5pPr>
            <a:lvl6pPr>
              <a:defRPr sz="7900"/>
            </a:lvl6pPr>
            <a:lvl7pPr>
              <a:defRPr sz="7900"/>
            </a:lvl7pPr>
            <a:lvl8pPr>
              <a:defRPr sz="7900"/>
            </a:lvl8pPr>
            <a:lvl9pPr>
              <a:defRPr sz="7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520318" y="1132462"/>
            <a:ext cx="16583325" cy="4819549"/>
          </a:xfrm>
        </p:spPr>
        <p:txBody>
          <a:bodyPr/>
          <a:lstStyle>
            <a:lvl1pPr algn="l">
              <a:defRPr sz="99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9707463" y="1132464"/>
            <a:ext cx="28178522" cy="24275516"/>
          </a:xfrm>
        </p:spPr>
        <p:txBody>
          <a:bodyPr/>
          <a:lstStyle>
            <a:lvl1pPr>
              <a:defRPr sz="15800"/>
            </a:lvl1pPr>
            <a:lvl2pPr>
              <a:defRPr sz="13800"/>
            </a:lvl2pPr>
            <a:lvl3pPr>
              <a:defRPr sz="11800"/>
            </a:lvl3pPr>
            <a:lvl4pPr>
              <a:defRPr sz="9900"/>
            </a:lvl4pPr>
            <a:lvl5pPr>
              <a:defRPr sz="9900"/>
            </a:lvl5pPr>
            <a:lvl6pPr>
              <a:defRPr sz="9900"/>
            </a:lvl6pPr>
            <a:lvl7pPr>
              <a:defRPr sz="9900"/>
            </a:lvl7pPr>
            <a:lvl8pPr>
              <a:defRPr sz="9900"/>
            </a:lvl8pPr>
            <a:lvl9pPr>
              <a:defRPr sz="9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2520318" y="5952013"/>
            <a:ext cx="16583325" cy="19455967"/>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879988" y="19910266"/>
            <a:ext cx="30243780" cy="2350520"/>
          </a:xfrm>
        </p:spPr>
        <p:txBody>
          <a:bodyPr/>
          <a:lstStyle>
            <a:lvl1pPr algn="l">
              <a:defRPr sz="99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9879988" y="2541456"/>
            <a:ext cx="30243780" cy="17065943"/>
          </a:xfrm>
        </p:spPr>
        <p:txBody>
          <a:bodyPr/>
          <a:lstStyle>
            <a:lvl1pPr marL="0" indent="0">
              <a:buNone/>
              <a:defRPr sz="15800"/>
            </a:lvl1pPr>
            <a:lvl2pPr marL="2252807" indent="0">
              <a:buNone/>
              <a:defRPr sz="13800"/>
            </a:lvl2pPr>
            <a:lvl3pPr marL="4505615" indent="0">
              <a:buNone/>
              <a:defRPr sz="11800"/>
            </a:lvl3pPr>
            <a:lvl4pPr marL="6758422" indent="0">
              <a:buNone/>
              <a:defRPr sz="9900"/>
            </a:lvl4pPr>
            <a:lvl5pPr marL="9011229" indent="0">
              <a:buNone/>
              <a:defRPr sz="9900"/>
            </a:lvl5pPr>
            <a:lvl6pPr marL="11264036" indent="0">
              <a:buNone/>
              <a:defRPr sz="9900"/>
            </a:lvl6pPr>
            <a:lvl7pPr marL="13516844" indent="0">
              <a:buNone/>
              <a:defRPr sz="9900"/>
            </a:lvl7pPr>
            <a:lvl8pPr marL="15769651" indent="0">
              <a:buNone/>
              <a:defRPr sz="9900"/>
            </a:lvl8pPr>
            <a:lvl9pPr marL="18022458" indent="0">
              <a:buNone/>
              <a:defRPr sz="99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9879988" y="22260786"/>
            <a:ext cx="30243780" cy="3338128"/>
          </a:xfrm>
        </p:spPr>
        <p:txBody>
          <a:bodyPr/>
          <a:lstStyle>
            <a:lvl1pPr marL="0" indent="0">
              <a:buNone/>
              <a:defRPr sz="6900"/>
            </a:lvl1pPr>
            <a:lvl2pPr marL="2252807" indent="0">
              <a:buNone/>
              <a:defRPr sz="5900"/>
            </a:lvl2pPr>
            <a:lvl3pPr marL="4505615" indent="0">
              <a:buNone/>
              <a:defRPr sz="4900"/>
            </a:lvl3pPr>
            <a:lvl4pPr marL="6758422" indent="0">
              <a:buNone/>
              <a:defRPr sz="4400"/>
            </a:lvl4pPr>
            <a:lvl5pPr marL="9011229" indent="0">
              <a:buNone/>
              <a:defRPr sz="4400"/>
            </a:lvl5pPr>
            <a:lvl6pPr marL="11264036" indent="0">
              <a:buNone/>
              <a:defRPr sz="4400"/>
            </a:lvl6pPr>
            <a:lvl7pPr marL="13516844" indent="0">
              <a:buNone/>
              <a:defRPr sz="4400"/>
            </a:lvl7pPr>
            <a:lvl8pPr marL="15769651" indent="0">
              <a:buNone/>
              <a:defRPr sz="4400"/>
            </a:lvl8pPr>
            <a:lvl9pPr marL="18022458" indent="0">
              <a:buNone/>
              <a:defRPr sz="44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10FD3302-2FDF-4F5C-8F35-17AC9B5536E9}" type="datetimeFigureOut">
              <a:rPr lang="el-GR" smtClean="0"/>
              <a:pPr/>
              <a:t>02/06/2017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CDD96FA2-EED4-48C4-8C9A-A474A4F619EA}" type="slidenum">
              <a:rPr lang="el-GR" smtClean="0"/>
              <a:pPr/>
              <a:t>‹#›</a:t>
            </a:fld>
            <a:endParaRPr lang="el-G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title"/>
            <p:custDataLst>
              <p:tags r:id="rId13"/>
            </p:custDataLst>
          </p:nvPr>
        </p:nvSpPr>
        <p:spPr bwMode="auto">
          <a:xfrm>
            <a:off x="14903116" y="1139048"/>
            <a:ext cx="34820599" cy="4740540"/>
          </a:xfrm>
          <a:prstGeom prst="rect">
            <a:avLst/>
          </a:prstGeom>
          <a:noFill/>
          <a:ln w="9525">
            <a:noFill/>
            <a:miter lim="800000"/>
            <a:headEnd/>
            <a:tailEnd/>
          </a:ln>
          <a:effectLst/>
        </p:spPr>
        <p:txBody>
          <a:bodyPr vert="horz" wrap="square" lIns="450561" tIns="225281" rIns="450561" bIns="225281" numCol="1" anchor="b" anchorCtr="0" compatLnSpc="1">
            <a:prstTxWarp prst="textNoShape">
              <a:avLst/>
            </a:prstTxWarp>
          </a:bodyPr>
          <a:lstStyle/>
          <a:p>
            <a:pPr lvl="0"/>
            <a:r>
              <a:rPr lang="el-GR" smtClean="0"/>
              <a:t>Kλικ για επεξεργασία του τίτλου</a:t>
            </a:r>
            <a:endParaRPr lang="en-US" smtClean="0"/>
          </a:p>
        </p:txBody>
      </p:sp>
      <p:sp>
        <p:nvSpPr>
          <p:cNvPr id="75779" name="Rectangle 3"/>
          <p:cNvSpPr>
            <a:spLocks noGrp="1" noChangeArrowheads="1"/>
          </p:cNvSpPr>
          <p:nvPr>
            <p:ph type="body" idx="1"/>
            <p:custDataLst>
              <p:tags r:id="rId14"/>
            </p:custDataLst>
          </p:nvPr>
        </p:nvSpPr>
        <p:spPr bwMode="auto">
          <a:xfrm>
            <a:off x="14850612" y="6636758"/>
            <a:ext cx="34873106" cy="18771222"/>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75780" name="Rectangle 4"/>
          <p:cNvSpPr>
            <a:spLocks noGrp="1" noChangeArrowheads="1"/>
          </p:cNvSpPr>
          <p:nvPr>
            <p:ph type="dt" sz="half" idx="2"/>
          </p:nvPr>
        </p:nvSpPr>
        <p:spPr bwMode="auto">
          <a:xfrm>
            <a:off x="2520315" y="25901782"/>
            <a:ext cx="11761470"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buClr>
                <a:schemeClr val="tx1"/>
              </a:buClr>
              <a:defRPr sz="6900">
                <a:cs typeface="+mn-cs"/>
              </a:defRPr>
            </a:lvl1pPr>
          </a:lstStyle>
          <a:p>
            <a:fld id="{10FD3302-2FDF-4F5C-8F35-17AC9B5536E9}" type="datetimeFigureOut">
              <a:rPr lang="el-GR" smtClean="0"/>
              <a:pPr/>
              <a:t>02/06/2017</a:t>
            </a:fld>
            <a:endParaRPr lang="el-GR"/>
          </a:p>
        </p:txBody>
      </p:sp>
      <p:sp>
        <p:nvSpPr>
          <p:cNvPr id="75781" name="Rectangle 5"/>
          <p:cNvSpPr>
            <a:spLocks noGrp="1" noChangeArrowheads="1"/>
          </p:cNvSpPr>
          <p:nvPr>
            <p:ph type="ftr" sz="quarter" idx="3"/>
          </p:nvPr>
        </p:nvSpPr>
        <p:spPr bwMode="auto">
          <a:xfrm>
            <a:off x="17222153" y="25901782"/>
            <a:ext cx="15961995"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lgn="ctr">
              <a:buClr>
                <a:schemeClr val="tx1"/>
              </a:buClr>
              <a:defRPr sz="6900">
                <a:cs typeface="+mn-cs"/>
              </a:defRPr>
            </a:lvl1pPr>
          </a:lstStyle>
          <a:p>
            <a:endParaRPr lang="el-GR"/>
          </a:p>
        </p:txBody>
      </p:sp>
      <p:sp>
        <p:nvSpPr>
          <p:cNvPr id="75782" name="Rectangle 6"/>
          <p:cNvSpPr>
            <a:spLocks noGrp="1" noChangeArrowheads="1"/>
          </p:cNvSpPr>
          <p:nvPr>
            <p:ph type="sldNum" sz="quarter" idx="4"/>
          </p:nvPr>
        </p:nvSpPr>
        <p:spPr bwMode="auto">
          <a:xfrm>
            <a:off x="36124515" y="25901782"/>
            <a:ext cx="11761470" cy="1975225"/>
          </a:xfrm>
          <a:prstGeom prst="rect">
            <a:avLst/>
          </a:prstGeom>
          <a:noFill/>
          <a:ln w="9525">
            <a:noFill/>
            <a:miter lim="800000"/>
            <a:headEnd/>
            <a:tailEnd/>
          </a:ln>
          <a:effectLst/>
        </p:spPr>
        <p:txBody>
          <a:bodyPr vert="horz" wrap="square" lIns="450561" tIns="225281" rIns="450561" bIns="225281" numCol="1" anchor="t" anchorCtr="0" compatLnSpc="1">
            <a:prstTxWarp prst="textNoShape">
              <a:avLst/>
            </a:prstTxWarp>
          </a:bodyPr>
          <a:lstStyle>
            <a:lvl1pPr algn="r">
              <a:buClr>
                <a:schemeClr val="tx1"/>
              </a:buClr>
              <a:defRPr sz="6900">
                <a:cs typeface="+mn-cs"/>
              </a:defRPr>
            </a:lvl1pPr>
          </a:lstStyle>
          <a:p>
            <a:fld id="{CDD96FA2-EED4-48C4-8C9A-A474A4F619E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fontAlgn="base" hangingPunct="1">
        <a:spcBef>
          <a:spcPct val="0"/>
        </a:spcBef>
        <a:spcAft>
          <a:spcPct val="0"/>
        </a:spcAft>
        <a:buClr>
          <a:schemeClr val="tx1"/>
        </a:buClr>
        <a:defRPr sz="15800">
          <a:solidFill>
            <a:schemeClr val="tx1"/>
          </a:solidFill>
          <a:latin typeface="+mj-lt"/>
          <a:ea typeface="+mj-ea"/>
          <a:cs typeface="+mj-cs"/>
        </a:defRPr>
      </a:lvl1pPr>
      <a:lvl2pPr algn="l" rtl="0" eaLnBrk="1" fontAlgn="base" hangingPunct="1">
        <a:spcBef>
          <a:spcPct val="0"/>
        </a:spcBef>
        <a:spcAft>
          <a:spcPct val="0"/>
        </a:spcAft>
        <a:buClr>
          <a:schemeClr val="tx1"/>
        </a:buClr>
        <a:defRPr sz="15800">
          <a:solidFill>
            <a:schemeClr val="tx1"/>
          </a:solidFill>
          <a:latin typeface="Arial" charset="0"/>
          <a:cs typeface="Arial" charset="0"/>
        </a:defRPr>
      </a:lvl2pPr>
      <a:lvl3pPr algn="l" rtl="0" eaLnBrk="1" fontAlgn="base" hangingPunct="1">
        <a:spcBef>
          <a:spcPct val="0"/>
        </a:spcBef>
        <a:spcAft>
          <a:spcPct val="0"/>
        </a:spcAft>
        <a:buClr>
          <a:schemeClr val="tx1"/>
        </a:buClr>
        <a:defRPr sz="15800">
          <a:solidFill>
            <a:schemeClr val="tx1"/>
          </a:solidFill>
          <a:latin typeface="Arial" charset="0"/>
          <a:cs typeface="Arial" charset="0"/>
        </a:defRPr>
      </a:lvl3pPr>
      <a:lvl4pPr algn="l" rtl="0" eaLnBrk="1" fontAlgn="base" hangingPunct="1">
        <a:spcBef>
          <a:spcPct val="0"/>
        </a:spcBef>
        <a:spcAft>
          <a:spcPct val="0"/>
        </a:spcAft>
        <a:buClr>
          <a:schemeClr val="tx1"/>
        </a:buClr>
        <a:defRPr sz="15800">
          <a:solidFill>
            <a:schemeClr val="tx1"/>
          </a:solidFill>
          <a:latin typeface="Arial" charset="0"/>
          <a:cs typeface="Arial" charset="0"/>
        </a:defRPr>
      </a:lvl4pPr>
      <a:lvl5pPr algn="l" rtl="0" eaLnBrk="1" fontAlgn="base" hangingPunct="1">
        <a:spcBef>
          <a:spcPct val="0"/>
        </a:spcBef>
        <a:spcAft>
          <a:spcPct val="0"/>
        </a:spcAft>
        <a:buClr>
          <a:schemeClr val="tx1"/>
        </a:buClr>
        <a:defRPr sz="15800">
          <a:solidFill>
            <a:schemeClr val="tx1"/>
          </a:solidFill>
          <a:latin typeface="Arial" charset="0"/>
          <a:cs typeface="Arial" charset="0"/>
        </a:defRPr>
      </a:lvl5pPr>
      <a:lvl6pPr marL="2252807" algn="l" rtl="0" eaLnBrk="1" fontAlgn="base" hangingPunct="1">
        <a:spcBef>
          <a:spcPct val="0"/>
        </a:spcBef>
        <a:spcAft>
          <a:spcPct val="0"/>
        </a:spcAft>
        <a:buClr>
          <a:schemeClr val="tx1"/>
        </a:buClr>
        <a:defRPr sz="15800">
          <a:solidFill>
            <a:schemeClr val="tx1"/>
          </a:solidFill>
          <a:latin typeface="Arial" charset="0"/>
          <a:cs typeface="Arial" charset="0"/>
        </a:defRPr>
      </a:lvl6pPr>
      <a:lvl7pPr marL="4505615" algn="l" rtl="0" eaLnBrk="1" fontAlgn="base" hangingPunct="1">
        <a:spcBef>
          <a:spcPct val="0"/>
        </a:spcBef>
        <a:spcAft>
          <a:spcPct val="0"/>
        </a:spcAft>
        <a:buClr>
          <a:schemeClr val="tx1"/>
        </a:buClr>
        <a:defRPr sz="15800">
          <a:solidFill>
            <a:schemeClr val="tx1"/>
          </a:solidFill>
          <a:latin typeface="Arial" charset="0"/>
          <a:cs typeface="Arial" charset="0"/>
        </a:defRPr>
      </a:lvl7pPr>
      <a:lvl8pPr marL="6758422" algn="l" rtl="0" eaLnBrk="1" fontAlgn="base" hangingPunct="1">
        <a:spcBef>
          <a:spcPct val="0"/>
        </a:spcBef>
        <a:spcAft>
          <a:spcPct val="0"/>
        </a:spcAft>
        <a:buClr>
          <a:schemeClr val="tx1"/>
        </a:buClr>
        <a:defRPr sz="15800">
          <a:solidFill>
            <a:schemeClr val="tx1"/>
          </a:solidFill>
          <a:latin typeface="Arial" charset="0"/>
          <a:cs typeface="Arial" charset="0"/>
        </a:defRPr>
      </a:lvl8pPr>
      <a:lvl9pPr marL="9011229" algn="l" rtl="0" eaLnBrk="1" fontAlgn="base" hangingPunct="1">
        <a:spcBef>
          <a:spcPct val="0"/>
        </a:spcBef>
        <a:spcAft>
          <a:spcPct val="0"/>
        </a:spcAft>
        <a:buClr>
          <a:schemeClr val="tx1"/>
        </a:buClr>
        <a:defRPr sz="15800">
          <a:solidFill>
            <a:schemeClr val="tx1"/>
          </a:solidFill>
          <a:latin typeface="Arial" charset="0"/>
          <a:cs typeface="Arial" charset="0"/>
        </a:defRPr>
      </a:lvl9pPr>
    </p:titleStyle>
    <p:bodyStyle>
      <a:lvl1pPr marL="1689605" indent="-1689605" algn="l" rtl="0" eaLnBrk="1" fontAlgn="base" hangingPunct="1">
        <a:spcBef>
          <a:spcPct val="20000"/>
        </a:spcBef>
        <a:spcAft>
          <a:spcPct val="0"/>
        </a:spcAft>
        <a:buClr>
          <a:schemeClr val="tx1"/>
        </a:buClr>
        <a:buChar char="•"/>
        <a:defRPr sz="11800">
          <a:solidFill>
            <a:schemeClr val="tx1"/>
          </a:solidFill>
          <a:latin typeface="+mn-lt"/>
          <a:ea typeface="+mn-ea"/>
          <a:cs typeface="+mn-cs"/>
        </a:defRPr>
      </a:lvl1pPr>
      <a:lvl2pPr marL="3660812" indent="-1408005" algn="l" rtl="0" eaLnBrk="1" fontAlgn="base" hangingPunct="1">
        <a:spcBef>
          <a:spcPct val="20000"/>
        </a:spcBef>
        <a:spcAft>
          <a:spcPct val="0"/>
        </a:spcAft>
        <a:buClr>
          <a:schemeClr val="tx1"/>
        </a:buClr>
        <a:buChar char="•"/>
        <a:defRPr sz="11800">
          <a:solidFill>
            <a:schemeClr val="tx1"/>
          </a:solidFill>
          <a:latin typeface="+mn-lt"/>
          <a:cs typeface="+mn-cs"/>
        </a:defRPr>
      </a:lvl2pPr>
      <a:lvl3pPr marL="5632018" indent="-1126404" algn="l" rtl="0" eaLnBrk="1" fontAlgn="base" hangingPunct="1">
        <a:spcBef>
          <a:spcPct val="20000"/>
        </a:spcBef>
        <a:spcAft>
          <a:spcPct val="0"/>
        </a:spcAft>
        <a:buClr>
          <a:schemeClr val="tx1"/>
        </a:buClr>
        <a:buChar char="•"/>
        <a:defRPr sz="11800">
          <a:solidFill>
            <a:schemeClr val="tx1"/>
          </a:solidFill>
          <a:latin typeface="+mn-lt"/>
          <a:cs typeface="+mn-cs"/>
        </a:defRPr>
      </a:lvl3pPr>
      <a:lvl4pPr marL="7884825" indent="-1126404" algn="l" rtl="0" eaLnBrk="1" fontAlgn="base" hangingPunct="1">
        <a:spcBef>
          <a:spcPct val="20000"/>
        </a:spcBef>
        <a:spcAft>
          <a:spcPct val="0"/>
        </a:spcAft>
        <a:buClr>
          <a:schemeClr val="tx1"/>
        </a:buClr>
        <a:buChar char="•"/>
        <a:defRPr sz="11800">
          <a:solidFill>
            <a:schemeClr val="tx1"/>
          </a:solidFill>
          <a:latin typeface="+mn-lt"/>
          <a:cs typeface="+mn-cs"/>
        </a:defRPr>
      </a:lvl4pPr>
      <a:lvl5pPr marL="10137633" indent="-1126404" algn="l" rtl="0" eaLnBrk="1" fontAlgn="base" hangingPunct="1">
        <a:spcBef>
          <a:spcPct val="20000"/>
        </a:spcBef>
        <a:spcAft>
          <a:spcPct val="0"/>
        </a:spcAft>
        <a:buClr>
          <a:schemeClr val="tx1"/>
        </a:buClr>
        <a:buChar char="•"/>
        <a:defRPr sz="11800">
          <a:solidFill>
            <a:schemeClr val="tx1"/>
          </a:solidFill>
          <a:latin typeface="+mn-lt"/>
          <a:cs typeface="+mn-cs"/>
        </a:defRPr>
      </a:lvl5pPr>
      <a:lvl6pPr marL="12390440" indent="-1126404" algn="l" rtl="0" eaLnBrk="1" fontAlgn="base" hangingPunct="1">
        <a:spcBef>
          <a:spcPct val="20000"/>
        </a:spcBef>
        <a:spcAft>
          <a:spcPct val="0"/>
        </a:spcAft>
        <a:buClr>
          <a:schemeClr val="tx1"/>
        </a:buClr>
        <a:buChar char="•"/>
        <a:defRPr sz="11800">
          <a:solidFill>
            <a:schemeClr val="tx1"/>
          </a:solidFill>
          <a:latin typeface="+mn-lt"/>
          <a:cs typeface="+mn-cs"/>
        </a:defRPr>
      </a:lvl6pPr>
      <a:lvl7pPr marL="14643247" indent="-1126404" algn="l" rtl="0" eaLnBrk="1" fontAlgn="base" hangingPunct="1">
        <a:spcBef>
          <a:spcPct val="20000"/>
        </a:spcBef>
        <a:spcAft>
          <a:spcPct val="0"/>
        </a:spcAft>
        <a:buClr>
          <a:schemeClr val="tx1"/>
        </a:buClr>
        <a:buChar char="•"/>
        <a:defRPr sz="11800">
          <a:solidFill>
            <a:schemeClr val="tx1"/>
          </a:solidFill>
          <a:latin typeface="+mn-lt"/>
          <a:cs typeface="+mn-cs"/>
        </a:defRPr>
      </a:lvl7pPr>
      <a:lvl8pPr marL="16896055" indent="-1126404" algn="l" rtl="0" eaLnBrk="1" fontAlgn="base" hangingPunct="1">
        <a:spcBef>
          <a:spcPct val="20000"/>
        </a:spcBef>
        <a:spcAft>
          <a:spcPct val="0"/>
        </a:spcAft>
        <a:buClr>
          <a:schemeClr val="tx1"/>
        </a:buClr>
        <a:buChar char="•"/>
        <a:defRPr sz="11800">
          <a:solidFill>
            <a:schemeClr val="tx1"/>
          </a:solidFill>
          <a:latin typeface="+mn-lt"/>
          <a:cs typeface="+mn-cs"/>
        </a:defRPr>
      </a:lvl8pPr>
      <a:lvl9pPr marL="19148862" indent="-1126404" algn="l" rtl="0" eaLnBrk="1" fontAlgn="base" hangingPunct="1">
        <a:spcBef>
          <a:spcPct val="20000"/>
        </a:spcBef>
        <a:spcAft>
          <a:spcPct val="0"/>
        </a:spcAft>
        <a:buClr>
          <a:schemeClr val="tx1"/>
        </a:buClr>
        <a:buChar char="•"/>
        <a:defRPr sz="11800">
          <a:solidFill>
            <a:schemeClr val="tx1"/>
          </a:solidFill>
          <a:latin typeface="+mn-lt"/>
          <a:cs typeface="+mn-cs"/>
        </a:defRPr>
      </a:lvl9pPr>
    </p:bodyStyle>
    <p:otherStyle>
      <a:defPPr>
        <a:defRPr lang="el-GR"/>
      </a:defPPr>
      <a:lvl1pPr marL="0" algn="l" defTabSz="4505615" rtl="0" eaLnBrk="1" latinLnBrk="0" hangingPunct="1">
        <a:defRPr sz="8900" kern="1200">
          <a:solidFill>
            <a:schemeClr val="tx1"/>
          </a:solidFill>
          <a:latin typeface="+mn-lt"/>
          <a:ea typeface="+mn-ea"/>
          <a:cs typeface="+mn-cs"/>
        </a:defRPr>
      </a:lvl1pPr>
      <a:lvl2pPr marL="2252807" algn="l" defTabSz="4505615" rtl="0" eaLnBrk="1" latinLnBrk="0" hangingPunct="1">
        <a:defRPr sz="8900" kern="1200">
          <a:solidFill>
            <a:schemeClr val="tx1"/>
          </a:solidFill>
          <a:latin typeface="+mn-lt"/>
          <a:ea typeface="+mn-ea"/>
          <a:cs typeface="+mn-cs"/>
        </a:defRPr>
      </a:lvl2pPr>
      <a:lvl3pPr marL="4505615" algn="l" defTabSz="4505615" rtl="0" eaLnBrk="1" latinLnBrk="0" hangingPunct="1">
        <a:defRPr sz="8900" kern="1200">
          <a:solidFill>
            <a:schemeClr val="tx1"/>
          </a:solidFill>
          <a:latin typeface="+mn-lt"/>
          <a:ea typeface="+mn-ea"/>
          <a:cs typeface="+mn-cs"/>
        </a:defRPr>
      </a:lvl3pPr>
      <a:lvl4pPr marL="6758422" algn="l" defTabSz="4505615" rtl="0" eaLnBrk="1" latinLnBrk="0" hangingPunct="1">
        <a:defRPr sz="8900" kern="1200">
          <a:solidFill>
            <a:schemeClr val="tx1"/>
          </a:solidFill>
          <a:latin typeface="+mn-lt"/>
          <a:ea typeface="+mn-ea"/>
          <a:cs typeface="+mn-cs"/>
        </a:defRPr>
      </a:lvl4pPr>
      <a:lvl5pPr marL="9011229" algn="l" defTabSz="4505615" rtl="0" eaLnBrk="1" latinLnBrk="0" hangingPunct="1">
        <a:defRPr sz="8900" kern="1200">
          <a:solidFill>
            <a:schemeClr val="tx1"/>
          </a:solidFill>
          <a:latin typeface="+mn-lt"/>
          <a:ea typeface="+mn-ea"/>
          <a:cs typeface="+mn-cs"/>
        </a:defRPr>
      </a:lvl5pPr>
      <a:lvl6pPr marL="11264036" algn="l" defTabSz="4505615" rtl="0" eaLnBrk="1" latinLnBrk="0" hangingPunct="1">
        <a:defRPr sz="8900" kern="1200">
          <a:solidFill>
            <a:schemeClr val="tx1"/>
          </a:solidFill>
          <a:latin typeface="+mn-lt"/>
          <a:ea typeface="+mn-ea"/>
          <a:cs typeface="+mn-cs"/>
        </a:defRPr>
      </a:lvl6pPr>
      <a:lvl7pPr marL="13516844" algn="l" defTabSz="4505615" rtl="0" eaLnBrk="1" latinLnBrk="0" hangingPunct="1">
        <a:defRPr sz="8900" kern="1200">
          <a:solidFill>
            <a:schemeClr val="tx1"/>
          </a:solidFill>
          <a:latin typeface="+mn-lt"/>
          <a:ea typeface="+mn-ea"/>
          <a:cs typeface="+mn-cs"/>
        </a:defRPr>
      </a:lvl7pPr>
      <a:lvl8pPr marL="15769651" algn="l" defTabSz="4505615" rtl="0" eaLnBrk="1" latinLnBrk="0" hangingPunct="1">
        <a:defRPr sz="8900" kern="1200">
          <a:solidFill>
            <a:schemeClr val="tx1"/>
          </a:solidFill>
          <a:latin typeface="+mn-lt"/>
          <a:ea typeface="+mn-ea"/>
          <a:cs typeface="+mn-cs"/>
        </a:defRPr>
      </a:lvl8pPr>
      <a:lvl9pPr marL="18022458" algn="l" defTabSz="4505615" rtl="0" eaLnBrk="1" latinLnBrk="0" hangingPunct="1">
        <a:defRPr sz="8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342990" y="505523"/>
            <a:ext cx="45365670" cy="3720233"/>
          </a:xfrm>
        </p:spPr>
        <p:txBody>
          <a:bodyPr>
            <a:normAutofit/>
          </a:bodyPr>
          <a:lstStyle/>
          <a:p>
            <a:pPr algn="ctr"/>
            <a:r>
              <a:rPr lang="el-GR" sz="4800" b="1" dirty="0" smtClean="0"/>
              <a:t>ΠΑΡΟΥΣΙΑΣΗ ΠΕΡΙΣΤΑΤΙΚΟΥ: ΜΕΘΟΔΟΛΟΓΙΑ ΦΡΟΝΤΙΔΑΣ ΨΥΧΙΑΤΡΙΚΟΥ ΑΣΘΕΝΟΥΣ ΜΕ ΒΕΒΑΡΥΜΕΝΗ ΟΡΓΑΝΙΚΗ ΚΑΤΑΣΤΑΣΗ ΣΕ ΜΟΝΑΔΑ ΑΝΟΙΧΤΗΣ ΦΡΟΝΤΙΔΑΣ.</a:t>
            </a:r>
            <a:br>
              <a:rPr lang="el-GR" sz="4800" b="1" dirty="0" smtClean="0"/>
            </a:br>
            <a:r>
              <a:rPr lang="el-GR" sz="4800" b="1" dirty="0" smtClean="0"/>
              <a:t>Κηπουρού Ε., Αντωνούδη Κ., Καδηγιαννοπούλου Γ., Τσιακίρη Α., Παπασιδέρη Μ., Τοπάλη Σ., Λαζαρίδου Μ.</a:t>
            </a:r>
            <a:br>
              <a:rPr lang="el-GR" sz="4800" b="1" dirty="0" smtClean="0"/>
            </a:br>
            <a:r>
              <a:rPr lang="el-GR" sz="4800" i="1" dirty="0" smtClean="0"/>
              <a:t>Εταιρία Κοινωνικής Ψυχιατρικής και Ψυχικής Υγείας</a:t>
            </a:r>
            <a:endParaRPr lang="el-GR" sz="4800" dirty="0"/>
          </a:p>
        </p:txBody>
      </p:sp>
      <p:sp>
        <p:nvSpPr>
          <p:cNvPr id="3" name="2 - Θέση περιεχομένου"/>
          <p:cNvSpPr>
            <a:spLocks noGrp="1"/>
          </p:cNvSpPr>
          <p:nvPr>
            <p:ph sz="half" idx="1"/>
          </p:nvPr>
        </p:nvSpPr>
        <p:spPr>
          <a:xfrm>
            <a:off x="557040" y="5791935"/>
            <a:ext cx="20002640" cy="22651303"/>
          </a:xfrm>
        </p:spPr>
        <p:txBody>
          <a:bodyPr>
            <a:noAutofit/>
          </a:bodyPr>
          <a:lstStyle/>
          <a:p>
            <a:pPr algn="just">
              <a:buNone/>
            </a:pPr>
            <a:r>
              <a:rPr lang="en-US" sz="3200" b="1" dirty="0" smtClean="0"/>
              <a:t>	</a:t>
            </a:r>
            <a:r>
              <a:rPr lang="el-GR" sz="3200" b="1" u="sng" dirty="0" smtClean="0"/>
              <a:t>Περίληψη:</a:t>
            </a:r>
            <a:endParaRPr lang="en-US" sz="3200" b="1" u="sng" dirty="0" smtClean="0"/>
          </a:p>
          <a:p>
            <a:pPr algn="just">
              <a:buNone/>
            </a:pPr>
            <a:r>
              <a:rPr lang="en-US" sz="3200" b="1" dirty="0" smtClean="0"/>
              <a:t>	</a:t>
            </a:r>
            <a:r>
              <a:rPr lang="el-GR" sz="3200" b="1" dirty="0" smtClean="0"/>
              <a:t>Ιστορικό ασθενούς</a:t>
            </a:r>
          </a:p>
          <a:p>
            <a:pPr algn="just">
              <a:buNone/>
            </a:pPr>
            <a:r>
              <a:rPr lang="en-US" sz="3200" dirty="0" smtClean="0"/>
              <a:t>	</a:t>
            </a:r>
            <a:r>
              <a:rPr lang="el-GR" sz="3200" dirty="0" smtClean="0"/>
              <a:t>Γυναίκα 84 ετών. Τον Μάϊο 2014 παραπέμφθηκε από Προστατευμένα Διαμερίσματα σε Οικοτροφείο 24ωρης κάλυψης, λόγω προεξάρχουσας ψυχιατρικής συμπτωματολογίας με κύριες διαταραχές προσανατολισμού και τάσεων φυγής.</a:t>
            </a:r>
          </a:p>
          <a:p>
            <a:pPr algn="just">
              <a:buNone/>
            </a:pPr>
            <a:r>
              <a:rPr lang="en-US" sz="3200" dirty="0" smtClean="0"/>
              <a:t>	</a:t>
            </a:r>
            <a:r>
              <a:rPr lang="el-GR" sz="3200" dirty="0" smtClean="0"/>
              <a:t>Διάγνωση: Άνοια μη καθοριζόμενη (F03)</a:t>
            </a:r>
          </a:p>
          <a:p>
            <a:pPr algn="just">
              <a:buNone/>
            </a:pPr>
            <a:r>
              <a:rPr lang="en-US" sz="3200" dirty="0" smtClean="0"/>
              <a:t>	</a:t>
            </a:r>
            <a:r>
              <a:rPr lang="el-GR" sz="3200" dirty="0" smtClean="0"/>
              <a:t>Σωματική κατάσταση: Σακχαρώδης Διαβήτης Τύπου ΙΙ, Υποθυρεοειδισμός, Αρθροπλαστική Γονάτου άμφω.</a:t>
            </a:r>
          </a:p>
          <a:p>
            <a:pPr algn="just">
              <a:buNone/>
            </a:pPr>
            <a:r>
              <a:rPr lang="en-US" sz="3200" b="1" dirty="0" smtClean="0"/>
              <a:t>	</a:t>
            </a:r>
            <a:r>
              <a:rPr lang="el-GR" sz="3200" b="1" dirty="0" smtClean="0"/>
              <a:t>Αρχική προσέγγιση ασθενούς</a:t>
            </a:r>
          </a:p>
          <a:p>
            <a:pPr algn="just">
              <a:buNone/>
            </a:pPr>
            <a:r>
              <a:rPr lang="en-US" sz="3200" dirty="0" smtClean="0"/>
              <a:t>	</a:t>
            </a:r>
            <a:r>
              <a:rPr lang="el-GR" sz="3200" dirty="0" smtClean="0"/>
              <a:t>Εκπόνηση πλάνου φροντίδας με προτεραιότητα τη διαχείριση θετικών και αρνητικών συμπτωμάτων της νόσου. Συνεργασία με ειδικό ιατρό για τη ρύθμιση των σωματικών παθήσεων</a:t>
            </a:r>
          </a:p>
          <a:p>
            <a:pPr algn="just">
              <a:buNone/>
            </a:pPr>
            <a:r>
              <a:rPr lang="en-US" sz="3200" b="1" dirty="0" smtClean="0"/>
              <a:t>	</a:t>
            </a:r>
            <a:r>
              <a:rPr lang="el-GR" sz="3200" b="1" dirty="0" smtClean="0"/>
              <a:t>Πορεία νόσου-Επιπλοκές</a:t>
            </a:r>
          </a:p>
          <a:p>
            <a:pPr algn="just">
              <a:buNone/>
            </a:pPr>
            <a:r>
              <a:rPr lang="en-US" sz="3200" dirty="0" smtClean="0"/>
              <a:t>	</a:t>
            </a:r>
            <a:r>
              <a:rPr lang="el-GR" sz="3200" dirty="0" smtClean="0"/>
              <a:t>Τον Σεπτέμβριο 2014 διαγνώστηκε με λοίμωξη αναπνευστικού συστήματος. Ραγδαία επιδείνωση της σωματικής κατάστασης, η οποία περιλαμβάνει διαταραχές στην κινητικότητα (δυσκαμψία, πτώσεις), δυσκαταποσία, δύσπνοια, κατακράτηση ούρων. Παραμένουν ενεργά τα θετικά συμπτώματα της ψυχικής νόσου με εναλλαγές σε συναίσθημα και διάθεση. </a:t>
            </a:r>
          </a:p>
          <a:p>
            <a:pPr algn="just">
              <a:buNone/>
            </a:pPr>
            <a:r>
              <a:rPr lang="en-US" sz="3200" dirty="0" smtClean="0"/>
              <a:t>	</a:t>
            </a:r>
            <a:r>
              <a:rPr lang="el-GR" sz="3200" dirty="0" smtClean="0"/>
              <a:t>Ιανουάριος 2015 διεγνώσθη με κατάκλιση τρίτου βαθμού στον κόκκυγα. Αντιμετωπίστηκε χειρουργικά και δέχθηκε την ανάλογη νοσηλευτική φροντίδα.</a:t>
            </a:r>
          </a:p>
          <a:p>
            <a:pPr algn="just">
              <a:buNone/>
            </a:pPr>
            <a:r>
              <a:rPr lang="en-US" sz="3200" dirty="0" smtClean="0"/>
              <a:t>	</a:t>
            </a:r>
            <a:r>
              <a:rPr lang="el-GR" sz="3200" dirty="0" smtClean="0"/>
              <a:t>Φεβρουάριος 2015 ξεκίνησαν επαναλαμβανόμενες νοσηλείες λόγω εμπύρετης κατάστασης. Διάγνωση φλεγμονή μαλακών μορίων, έλκος κατάκλισης, ενδονοσοκομειακή λοίμωξη.</a:t>
            </a:r>
          </a:p>
          <a:p>
            <a:pPr algn="just">
              <a:buNone/>
            </a:pPr>
            <a:r>
              <a:rPr lang="en-US" sz="3200" dirty="0" smtClean="0"/>
              <a:t>	</a:t>
            </a:r>
            <a:r>
              <a:rPr lang="el-GR" sz="3200" smtClean="0"/>
              <a:t>Μάιος </a:t>
            </a:r>
            <a:r>
              <a:rPr lang="el-GR" sz="3200" dirty="0" smtClean="0"/>
              <a:t>2015 παρουσίασε άπνοιες. Νοσηλεύτηκε με συνεχή παροχή οξυγόνου και τοποθετήθηκε Levin. Λοίμωξη ουροποιητικού, αναπνευστικού, κατάκλιση στον κόκκυγα, πιθανή αιματουρία, διαρροϊκές κενώσεις, συνεχώς εμπύρετη, βρόγχος και συριγμός στην αναπνοή.</a:t>
            </a:r>
          </a:p>
          <a:p>
            <a:pPr algn="just">
              <a:buNone/>
            </a:pPr>
            <a:r>
              <a:rPr lang="en-US" sz="3200" dirty="0" smtClean="0"/>
              <a:t>	</a:t>
            </a:r>
            <a:r>
              <a:rPr lang="el-GR" sz="3200" dirty="0" smtClean="0"/>
              <a:t>Ιούνιος 2015 κατέληξε στο χώρο του Οικοτροφείου.</a:t>
            </a:r>
          </a:p>
          <a:p>
            <a:pPr algn="just">
              <a:buNone/>
            </a:pPr>
            <a:r>
              <a:rPr lang="en-US" sz="3200" b="1" dirty="0" smtClean="0"/>
              <a:t>	</a:t>
            </a:r>
            <a:r>
              <a:rPr lang="el-GR" sz="3200" b="1" dirty="0" smtClean="0"/>
              <a:t>Παρεμβάσεις στον χώρο διαμονής</a:t>
            </a:r>
          </a:p>
          <a:p>
            <a:pPr algn="just">
              <a:buNone/>
            </a:pPr>
            <a:r>
              <a:rPr lang="en-US" sz="3200" dirty="0" smtClean="0"/>
              <a:t>	</a:t>
            </a:r>
            <a:r>
              <a:rPr lang="el-GR" sz="3200" dirty="0" smtClean="0"/>
              <a:t>Συνεδρίες φυσικοθεραπείας, παραμονή σε νοσηλευτικό κρεβάτι με ειδικό υπόστρωμα, νοσηλευτική φροντίδα κατάκλισης, μέτρηση ούρων και ζωτικών σημείων ανά 12ωρο, σταθερή παρακολούθηση από εξωτερικούς ειδικούς ιατρούς για την πορεία των σωματικών επιπλοκών. Απομόνωση δωματίου λόγω ψευδομονάδας.</a:t>
            </a:r>
          </a:p>
          <a:p>
            <a:pPr algn="just">
              <a:buNone/>
            </a:pPr>
            <a:r>
              <a:rPr lang="en-US" sz="3200" b="1" dirty="0" smtClean="0"/>
              <a:t>	</a:t>
            </a:r>
            <a:r>
              <a:rPr lang="el-GR" sz="3200" b="1" dirty="0" smtClean="0"/>
              <a:t>Συμπεράσματα</a:t>
            </a:r>
          </a:p>
          <a:p>
            <a:pPr algn="just">
              <a:buNone/>
            </a:pPr>
            <a:r>
              <a:rPr lang="en-US" sz="3200" dirty="0" smtClean="0"/>
              <a:t>	</a:t>
            </a:r>
            <a:r>
              <a:rPr lang="el-GR" sz="3200" dirty="0" smtClean="0"/>
              <a:t>Δεν ενδείκνυται η παραμονή και φροντίδα τόσο βεβαρυμμένων οργανικά ασθενών σε πλαίσιο ανοιχτής φροντίδας, καθώς απαιτείται εξειδικευμένος εξοπλισμός και υποδομές για την απαραίτητη διαχείριση.  </a:t>
            </a:r>
          </a:p>
          <a:p>
            <a:pPr algn="just">
              <a:buNone/>
            </a:pPr>
            <a:r>
              <a:rPr lang="en-US" sz="3200" dirty="0" smtClean="0"/>
              <a:t>	</a:t>
            </a:r>
            <a:r>
              <a:rPr lang="el-GR" sz="3200" dirty="0" smtClean="0"/>
              <a:t>Ο καθορισμός του τρόπου λειτουργίας των Μονάδων Ψυχοκοινωνικής Αποκατάστασης από τις Υπουργικές Αποφάσεις θα πρέπει να λαμβάνει υπόψη την διαχείριση ανάλογων περιστατικών.</a:t>
            </a:r>
            <a:endParaRPr lang="en" sz="3200" dirty="0" smtClean="0"/>
          </a:p>
          <a:p>
            <a:pPr algn="just">
              <a:buNone/>
            </a:pPr>
            <a:endParaRPr lang="el-GR" sz="3200" dirty="0"/>
          </a:p>
        </p:txBody>
      </p:sp>
      <p:sp>
        <p:nvSpPr>
          <p:cNvPr id="4" name="3 - Θέση περιεχομένου"/>
          <p:cNvSpPr>
            <a:spLocks noGrp="1"/>
          </p:cNvSpPr>
          <p:nvPr>
            <p:ph sz="half" idx="2"/>
          </p:nvPr>
        </p:nvSpPr>
        <p:spPr>
          <a:xfrm>
            <a:off x="22202754" y="4791803"/>
            <a:ext cx="27003564" cy="23288789"/>
          </a:xfrm>
        </p:spPr>
        <p:txBody>
          <a:bodyPr>
            <a:normAutofit/>
          </a:bodyPr>
          <a:lstStyle/>
          <a:p>
            <a:pPr algn="just">
              <a:buNone/>
            </a:pPr>
            <a:r>
              <a:rPr lang="el-GR" sz="3200" b="1" dirty="0" smtClean="0"/>
              <a:t>	Ιστορικό ασθενούς</a:t>
            </a:r>
          </a:p>
          <a:p>
            <a:pPr algn="just">
              <a:buNone/>
            </a:pPr>
            <a:r>
              <a:rPr lang="el-GR" sz="3200" dirty="0" smtClean="0"/>
              <a:t>	Πρόκειται για γυναίκα 84 ετών, η οποία παραπέμφθηκε από Προστατευμένα Διαμερίσματα σε Οικοτροφείο 24ωρης κάλυψης, λόγω προεξάρχουσας ψυχιατρικής συμπτωματολογίας με κύριες διαταραχές προσανατολισμού και τάσεων φυγής.</a:t>
            </a:r>
          </a:p>
          <a:p>
            <a:pPr algn="just">
              <a:buNone/>
            </a:pPr>
            <a:r>
              <a:rPr lang="el-GR" sz="3200" dirty="0" smtClean="0"/>
              <a:t>	Διαγνώστηκε με Άνοια μη καθοριζόμενη (F03)</a:t>
            </a:r>
          </a:p>
          <a:p>
            <a:pPr algn="just">
              <a:buNone/>
            </a:pPr>
            <a:r>
              <a:rPr lang="el-GR" sz="3200" dirty="0" smtClean="0"/>
              <a:t>	Σωματική κατάσταση: Σακχαρώδης Διαβήτης Τύπου ΙΙ, Υποθυρεοειδισμός, Αρθροπλαστική Γονάτου άμφω.</a:t>
            </a:r>
          </a:p>
          <a:p>
            <a:pPr algn="just">
              <a:buNone/>
            </a:pPr>
            <a:r>
              <a:rPr lang="el-GR" sz="3200" dirty="0" smtClean="0"/>
              <a:t>	Η κατάσταση της υγείας της </a:t>
            </a:r>
            <a:r>
              <a:rPr lang="el-GR" sz="3200" dirty="0" err="1" smtClean="0"/>
              <a:t>πληρεί</a:t>
            </a:r>
            <a:r>
              <a:rPr lang="el-GR" sz="3200" dirty="0" smtClean="0"/>
              <a:t> τα κριτήρια για χρόνια νόσο, καθώς παρουσιάζει συμπτώματα που επιμένουν για περισσότερο από τρεις μήνες, με περιόδους λανθάνουσας κατάστασης, αλλά παρατεταμένης κλινικής πορείας, η οποία εμφανίζει σταδιακές αλλαγές με την πάροδο του χρόνου, είναι πολυπαραγοντικής αιτιολογίας και καθώς δεν έχει οριστική θεραπεία, απαιτεί τη συνεχή διαχείριση για παρατεταμένη χρονική περίοδο (</a:t>
            </a:r>
            <a:r>
              <a:rPr lang="en-US" sz="3200" dirty="0" smtClean="0"/>
              <a:t>CCDPC 2006). </a:t>
            </a:r>
          </a:p>
          <a:p>
            <a:pPr algn="just">
              <a:buNone/>
            </a:pPr>
            <a:r>
              <a:rPr lang="en-US" sz="3200" dirty="0" smtClean="0"/>
              <a:t>	</a:t>
            </a:r>
            <a:r>
              <a:rPr lang="el-GR" sz="3200" b="1" dirty="0" smtClean="0"/>
              <a:t>Αρχική προσέγγιση ασθενούς</a:t>
            </a:r>
            <a:endParaRPr lang="en-US" sz="3200" b="1" dirty="0" smtClean="0"/>
          </a:p>
          <a:p>
            <a:pPr algn="just">
              <a:buNone/>
            </a:pPr>
            <a:r>
              <a:rPr lang="en-US" sz="3200" b="1" dirty="0" smtClean="0"/>
              <a:t>	</a:t>
            </a:r>
            <a:r>
              <a:rPr lang="el-GR" sz="3200" dirty="0" smtClean="0"/>
              <a:t>Εκπόνηση πλάνου φροντίδας με προτεραιότητα τη διαχείριση θετικών και αρνητικών συμπτωμάτων της νόσου. Συνεργασία με ειδικό ιατρό για τη ρύθμιση των σωματικών παθήσεων</a:t>
            </a:r>
            <a:r>
              <a:rPr lang="en-US" sz="3200" dirty="0" smtClean="0"/>
              <a:t>.</a:t>
            </a:r>
          </a:p>
          <a:p>
            <a:pPr algn="just">
              <a:buNone/>
            </a:pPr>
            <a:r>
              <a:rPr lang="en-US" sz="3200" dirty="0" smtClean="0"/>
              <a:t>	</a:t>
            </a:r>
            <a:r>
              <a:rPr lang="el-GR" sz="3200" dirty="0" smtClean="0"/>
              <a:t>Οι παρεμβάσεις εστίασαν στην παροχή της κοινωνικής υποστήριξης, η οποία διαχωρίστηκε στην αντικειμενική που αφορά στην υποστήριξη που λαμβάνει το άτομο στην πράξη και στην υποκειμενική, που αφορά στην πεποίθηση του ατόμου σχετικά με τη διαθεσιμότητα της υποστήριξης, η οποία μπορεί να είναι θετική ή αρνητική και περιλαμβάνει το τι θεωρεί το ίδιο το άτομο ότι χρειάζεται, σε αντίθεση ή σε συμφωνία με την υποστήριξη που τελικά λαμβάνει.</a:t>
            </a:r>
          </a:p>
          <a:p>
            <a:pPr algn="just">
              <a:buNone/>
            </a:pPr>
            <a:r>
              <a:rPr lang="el-GR" sz="3200" b="1" dirty="0" smtClean="0"/>
              <a:t>	Πορεία νόσου-Επιπλοκές</a:t>
            </a:r>
          </a:p>
          <a:p>
            <a:pPr algn="just">
              <a:buNone/>
            </a:pPr>
            <a:r>
              <a:rPr lang="en-US" sz="3200" dirty="0" smtClean="0"/>
              <a:t>	</a:t>
            </a:r>
            <a:r>
              <a:rPr lang="el-GR" sz="3200" dirty="0" smtClean="0"/>
              <a:t>Τον Σεπτέμβριο 2014 διαγνώστηκε με λοίμωξη αναπνευστικού συστήματος. Ραγδαία επιδείνωση της σωματικής κατάστασης, η οποία περιλαμβάνει διαταραχές στην κινητικότητα (δυσκαμψία, πτώσεις), δυσκαταποσία, δύσπνοια, κατακράτηση ούρων. Παραμένουν ενεργά τα θετικά συμπτώματα της ψυχικής νόσου με εναλλαγές σε συναίσθημα και διάθεση. </a:t>
            </a:r>
          </a:p>
          <a:p>
            <a:pPr algn="just">
              <a:buNone/>
            </a:pPr>
            <a:r>
              <a:rPr lang="en-US" sz="3200" dirty="0" smtClean="0"/>
              <a:t>	</a:t>
            </a:r>
            <a:r>
              <a:rPr lang="el-GR" sz="3200" dirty="0" smtClean="0"/>
              <a:t>Ιανουάριος 2015 διεγνώσθη με κατάκλιση τρίτου βαθμού στον κόκκυγα. Αντιμετωπίστηκε χειρουργικά και δέχθηκε την ανάλογη νοσηλευτική φροντίδα.</a:t>
            </a:r>
          </a:p>
          <a:p>
            <a:pPr algn="just">
              <a:buNone/>
            </a:pPr>
            <a:r>
              <a:rPr lang="en-US" sz="3200" dirty="0" smtClean="0"/>
              <a:t>	</a:t>
            </a:r>
            <a:r>
              <a:rPr lang="el-GR" sz="3200" dirty="0" smtClean="0"/>
              <a:t>Φεβρουάριος 2015 ξεκίνησαν επαναλαμβανόμενες νοσηλείες λόγω εμπύρετης κατάστασης. Διάγνωση φλεγμονή μαλακών μορίων, έλκος κατάκλισης, ενδονοσοκομειακή λοίμωξη.</a:t>
            </a:r>
          </a:p>
          <a:p>
            <a:pPr algn="just">
              <a:buNone/>
            </a:pPr>
            <a:r>
              <a:rPr lang="en-US" sz="3200" dirty="0" smtClean="0"/>
              <a:t>	</a:t>
            </a:r>
            <a:r>
              <a:rPr lang="el-GR" sz="3200" dirty="0" smtClean="0"/>
              <a:t>Μάιος 2015 παρουσίασε άπνοιες. Νοσηλεύτηκε με συνεχή παροχή οξυγόνου και τοποθετήθηκε Levin. Λοίμωξη ουροποιητικού, αναπνευστικού, κατάκλιση στον κόκκυγα, πιθανή αιματουρία, διαρροϊκές κενώσεις, συνεχώς εμπύρετη, βρόγχος και συριγμός στην αναπνοή.</a:t>
            </a:r>
          </a:p>
          <a:p>
            <a:pPr algn="just">
              <a:buNone/>
            </a:pPr>
            <a:r>
              <a:rPr lang="en-US" sz="3200" dirty="0" smtClean="0"/>
              <a:t>	</a:t>
            </a:r>
            <a:r>
              <a:rPr lang="el-GR" sz="3200" dirty="0" smtClean="0"/>
              <a:t>Ιούνιος 2015 κατέληξε στο χώρο του Οικοτροφείου.</a:t>
            </a:r>
          </a:p>
          <a:p>
            <a:pPr algn="just">
              <a:buNone/>
            </a:pPr>
            <a:r>
              <a:rPr lang="el-GR" sz="3200" b="1" dirty="0" smtClean="0"/>
              <a:t>	Παρεμβάσεις στον χώρο διαμονής</a:t>
            </a:r>
          </a:p>
          <a:p>
            <a:pPr algn="just">
              <a:buNone/>
            </a:pPr>
            <a:r>
              <a:rPr lang="en-US" sz="3200" dirty="0" smtClean="0"/>
              <a:t>	</a:t>
            </a:r>
            <a:r>
              <a:rPr lang="el-GR" sz="3200" dirty="0" smtClean="0"/>
              <a:t>Συνεδρίες φυσικοθεραπείας, παραμονή σε νοσηλευτικό κρεβάτι με ειδικό υπόστρωμα, νοσηλευτική φροντίδα κατάκλισης, μέτρηση ούρων και ζωτικών σημείων ανά 12ωρο, σταθερή παρακολούθηση από εξωτερικούς ειδικούς ιατρούς για την πορεία των σωματικών επιπλοκών. Απομόνωση δωματίου λόγω ψευδομονάδας.</a:t>
            </a:r>
          </a:p>
          <a:p>
            <a:pPr algn="just">
              <a:buNone/>
            </a:pPr>
            <a:r>
              <a:rPr lang="el-GR" sz="3200" dirty="0" smtClean="0"/>
              <a:t>	Οι μορφές υποστήριξης που δέχθηκε (</a:t>
            </a:r>
            <a:r>
              <a:rPr lang="en-US" sz="3200" dirty="0" smtClean="0"/>
              <a:t>Schaefer, 1981): </a:t>
            </a:r>
            <a:r>
              <a:rPr lang="el-GR" sz="3200" dirty="0" smtClean="0"/>
              <a:t>α) συναισθηματική, β) σε επίπεδο εκτίμησης, γ) από το κοινωνικό δίκτυο, δ) σε επίπεδο πληροφόρησης και την έμπρακτη/υλική/πρακτική.</a:t>
            </a:r>
          </a:p>
          <a:p>
            <a:pPr algn="just">
              <a:buNone/>
            </a:pPr>
            <a:r>
              <a:rPr lang="el-GR" sz="3200" dirty="0" smtClean="0"/>
              <a:t>	</a:t>
            </a:r>
            <a:r>
              <a:rPr lang="el-GR" sz="3200" b="1" dirty="0" smtClean="0"/>
              <a:t>Συμπεράσματα</a:t>
            </a:r>
          </a:p>
          <a:p>
            <a:pPr algn="just">
              <a:buNone/>
            </a:pPr>
            <a:r>
              <a:rPr lang="en-US" sz="3200" dirty="0" smtClean="0"/>
              <a:t>	</a:t>
            </a:r>
            <a:r>
              <a:rPr lang="el-GR" sz="3200" dirty="0" smtClean="0"/>
              <a:t>Δεν ενδείκνυται η παραμονή και φροντίδα τόσο βεβαρυμμένων οργανικά ασθενών σε πλαίσιο ανοιχτής φροντίδας, καθώς απαιτείται εξειδικευμένος εξοπλισμός και υποδομές για την απαραίτητη διαχείριση.  </a:t>
            </a:r>
          </a:p>
          <a:p>
            <a:pPr algn="just">
              <a:buNone/>
            </a:pPr>
            <a:r>
              <a:rPr lang="el-GR" sz="3200" dirty="0" smtClean="0"/>
              <a:t>	Η ολοένα αυξανόμενη διαχείριση της χρόνιας ασθένειας στο χώρο διαβίωσης των ασθενών καθιστά επιτακτική την ανάγκη έναρξης παρεμβάσεων από ειδικούς επαγγελματίες υγείας με τη μορφή προγραμμάτων εκπαίδευσης και αυτοδιαχείρισης.</a:t>
            </a:r>
          </a:p>
          <a:p>
            <a:pPr algn="just">
              <a:buNone/>
            </a:pPr>
            <a:r>
              <a:rPr lang="el-GR" sz="3200" dirty="0" smtClean="0"/>
              <a:t>	Ο καθορισμός του τρόπου λειτουργίας των Μονάδων Ψυχοκοινωνικής Αποκατάστασης από τις Υπουργικές Αποφάσεις θα πρέπει να λαμβάνει υπόψη την διαχείριση ανάλογων περιστατικών.</a:t>
            </a:r>
            <a:endParaRPr lang="en" sz="3200" dirty="0" smtClean="0"/>
          </a:p>
          <a:p>
            <a:pPr algn="just">
              <a:buNone/>
            </a:pPr>
            <a:endParaRPr lang="en-US" sz="3200" dirty="0" smtClean="0"/>
          </a:p>
          <a:p>
            <a:pPr algn="just">
              <a:buNone/>
            </a:pPr>
            <a:endParaRPr lang="el-GR" sz="3200" dirty="0" smtClean="0"/>
          </a:p>
          <a:p>
            <a:pPr algn="just">
              <a:buNone/>
            </a:pPr>
            <a:endParaRPr lang="el-GR" sz="32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heme/theme1.xml><?xml version="1.0" encoding="utf-8"?>
<a:theme xmlns:a="http://schemas.openxmlformats.org/drawingml/2006/main" name="chri_0288_slide">
  <a:themeElements>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fontScheme name="chri_0288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ri_0288_slide 1">
        <a:dk1>
          <a:srgbClr val="000000"/>
        </a:dk1>
        <a:lt1>
          <a:srgbClr val="B2DFEE"/>
        </a:lt1>
        <a:dk2>
          <a:srgbClr val="000000"/>
        </a:dk2>
        <a:lt2>
          <a:srgbClr val="B2B2B2"/>
        </a:lt2>
        <a:accent1>
          <a:srgbClr val="B3EDFF"/>
        </a:accent1>
        <a:accent2>
          <a:srgbClr val="66B3CC"/>
        </a:accent2>
        <a:accent3>
          <a:srgbClr val="D5ECF5"/>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2">
        <a:dk1>
          <a:srgbClr val="000000"/>
        </a:dk1>
        <a:lt1>
          <a:srgbClr val="B2DFEE"/>
        </a:lt1>
        <a:dk2>
          <a:srgbClr val="000000"/>
        </a:dk2>
        <a:lt2>
          <a:srgbClr val="B2B2B2"/>
        </a:lt2>
        <a:accent1>
          <a:srgbClr val="0E5CBD"/>
        </a:accent1>
        <a:accent2>
          <a:srgbClr val="3AB912"/>
        </a:accent2>
        <a:accent3>
          <a:srgbClr val="D5ECF5"/>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3">
        <a:dk1>
          <a:srgbClr val="000000"/>
        </a:dk1>
        <a:lt1>
          <a:srgbClr val="B2DFEE"/>
        </a:lt1>
        <a:dk2>
          <a:srgbClr val="000000"/>
        </a:dk2>
        <a:lt2>
          <a:srgbClr val="B2B2B2"/>
        </a:lt2>
        <a:accent1>
          <a:srgbClr val="B75314"/>
        </a:accent1>
        <a:accent2>
          <a:srgbClr val="C1760B"/>
        </a:accent2>
        <a:accent3>
          <a:srgbClr val="D5ECF5"/>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4">
        <a:dk1>
          <a:srgbClr val="000000"/>
        </a:dk1>
        <a:lt1>
          <a:srgbClr val="B2DFEE"/>
        </a:lt1>
        <a:dk2>
          <a:srgbClr val="000000"/>
        </a:dk2>
        <a:lt2>
          <a:srgbClr val="B2B2B2"/>
        </a:lt2>
        <a:accent1>
          <a:srgbClr val="1390B8"/>
        </a:accent1>
        <a:accent2>
          <a:srgbClr val="C6C606"/>
        </a:accent2>
        <a:accent3>
          <a:srgbClr val="D5ECF5"/>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
      <a:clrScheme name="chri_0288_slide 5">
        <a:dk1>
          <a:srgbClr val="000000"/>
        </a:dk1>
        <a:lt1>
          <a:srgbClr val="FFFFFF"/>
        </a:lt1>
        <a:dk2>
          <a:srgbClr val="000000"/>
        </a:dk2>
        <a:lt2>
          <a:srgbClr val="B2B2B2"/>
        </a:lt2>
        <a:accent1>
          <a:srgbClr val="B3EDFF"/>
        </a:accent1>
        <a:accent2>
          <a:srgbClr val="66B3CC"/>
        </a:accent2>
        <a:accent3>
          <a:srgbClr val="FFFFFF"/>
        </a:accent3>
        <a:accent4>
          <a:srgbClr val="000000"/>
        </a:accent4>
        <a:accent5>
          <a:srgbClr val="D6F4FF"/>
        </a:accent5>
        <a:accent6>
          <a:srgbClr val="5CA2B9"/>
        </a:accent6>
        <a:hlink>
          <a:srgbClr val="0C5569"/>
        </a:hlink>
        <a:folHlink>
          <a:srgbClr val="006D99"/>
        </a:folHlink>
      </a:clrScheme>
      <a:clrMap bg1="lt1" tx1="dk1" bg2="lt2" tx2="dk2" accent1="accent1" accent2="accent2" accent3="accent3" accent4="accent4" accent5="accent5" accent6="accent6" hlink="hlink" folHlink="folHlink"/>
    </a:extraClrScheme>
    <a:extraClrScheme>
      <a:clrScheme name="chri_0288_slide 6">
        <a:dk1>
          <a:srgbClr val="000000"/>
        </a:dk1>
        <a:lt1>
          <a:srgbClr val="FFFFFF"/>
        </a:lt1>
        <a:dk2>
          <a:srgbClr val="000000"/>
        </a:dk2>
        <a:lt2>
          <a:srgbClr val="B2B2B2"/>
        </a:lt2>
        <a:accent1>
          <a:srgbClr val="0E5CBD"/>
        </a:accent1>
        <a:accent2>
          <a:srgbClr val="3AB912"/>
        </a:accent2>
        <a:accent3>
          <a:srgbClr val="FFFFFF"/>
        </a:accent3>
        <a:accent4>
          <a:srgbClr val="000000"/>
        </a:accent4>
        <a:accent5>
          <a:srgbClr val="AAB5DB"/>
        </a:accent5>
        <a:accent6>
          <a:srgbClr val="34A70F"/>
        </a:accent6>
        <a:hlink>
          <a:srgbClr val="003242"/>
        </a:hlink>
        <a:folHlink>
          <a:srgbClr val="155700"/>
        </a:folHlink>
      </a:clrScheme>
      <a:clrMap bg1="lt1" tx1="dk1" bg2="lt2" tx2="dk2" accent1="accent1" accent2="accent2" accent3="accent3" accent4="accent4" accent5="accent5" accent6="accent6" hlink="hlink" folHlink="folHlink"/>
    </a:extraClrScheme>
    <a:extraClrScheme>
      <a:clrScheme name="chri_0288_slide 7">
        <a:dk1>
          <a:srgbClr val="000000"/>
        </a:dk1>
        <a:lt1>
          <a:srgbClr val="FFFFFF"/>
        </a:lt1>
        <a:dk2>
          <a:srgbClr val="000000"/>
        </a:dk2>
        <a:lt2>
          <a:srgbClr val="B2B2B2"/>
        </a:lt2>
        <a:accent1>
          <a:srgbClr val="B75314"/>
        </a:accent1>
        <a:accent2>
          <a:srgbClr val="C1760B"/>
        </a:accent2>
        <a:accent3>
          <a:srgbClr val="FFFFFF"/>
        </a:accent3>
        <a:accent4>
          <a:srgbClr val="000000"/>
        </a:accent4>
        <a:accent5>
          <a:srgbClr val="D8B3AA"/>
        </a:accent5>
        <a:accent6>
          <a:srgbClr val="AF6A09"/>
        </a:accent6>
        <a:hlink>
          <a:srgbClr val="004961"/>
        </a:hlink>
        <a:folHlink>
          <a:srgbClr val="650C10"/>
        </a:folHlink>
      </a:clrScheme>
      <a:clrMap bg1="lt1" tx1="dk1" bg2="lt2" tx2="dk2" accent1="accent1" accent2="accent2" accent3="accent3" accent4="accent4" accent5="accent5" accent6="accent6" hlink="hlink" folHlink="folHlink"/>
    </a:extraClrScheme>
    <a:extraClrScheme>
      <a:clrScheme name="chri_0288_slide 8">
        <a:dk1>
          <a:srgbClr val="000000"/>
        </a:dk1>
        <a:lt1>
          <a:srgbClr val="FFFFFF"/>
        </a:lt1>
        <a:dk2>
          <a:srgbClr val="000000"/>
        </a:dk2>
        <a:lt2>
          <a:srgbClr val="B2B2B2"/>
        </a:lt2>
        <a:accent1>
          <a:srgbClr val="1390B8"/>
        </a:accent1>
        <a:accent2>
          <a:srgbClr val="C6C606"/>
        </a:accent2>
        <a:accent3>
          <a:srgbClr val="FFFFFF"/>
        </a:accent3>
        <a:accent4>
          <a:srgbClr val="000000"/>
        </a:accent4>
        <a:accent5>
          <a:srgbClr val="AAC6D8"/>
        </a:accent5>
        <a:accent6>
          <a:srgbClr val="B3B305"/>
        </a:accent6>
        <a:hlink>
          <a:srgbClr val="8F390A"/>
        </a:hlink>
        <a:folHlink>
          <a:srgbClr val="51178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powerpoint_ppt_Dreamlike_flowers</Template>
  <TotalTime>80</TotalTime>
  <Words>17</Words>
  <Application>Microsoft Office PowerPoint</Application>
  <PresentationFormat>Προσαρμογή</PresentationFormat>
  <Paragraphs>42</Paragraphs>
  <Slides>1</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chri_0288_slide</vt:lpstr>
      <vt:lpstr>ΠΑΡΟΥΣΙΑΣΗ ΠΕΡΙΣΤΑΤΙΚΟΥ: ΜΕΘΟΔΟΛΟΓΙΑ ΦΡΟΝΤΙΔΑΣ ΨΥΧΙΑΤΡΙΚΟΥ ΑΣΘΕΝΟΥΣ ΜΕ ΒΕΒΑΡΥΜΕΝΗ ΟΡΓΑΝΙΚΗ ΚΑΤΑΣΤΑΣΗ ΣΕ ΜΟΝΑΔΑ ΑΝΟΙΧΤΗΣ ΦΡΟΝΤΙΔΑΣ. Κηπουρού Ε., Αντωνούδη Κ., Καδηγιαννοπούλου Γ., Τσιακίρη Α., Παπασιδέρη Μ., Τοπάλη Σ., Λαζαρίδου Μ. Εταιρία Κοινωνικής Ψυχιατρικής και Ψυχικής Υγείας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NIKI</cp:lastModifiedBy>
  <cp:revision>19</cp:revision>
  <dcterms:created xsi:type="dcterms:W3CDTF">2016-03-07T10:56:37Z</dcterms:created>
  <dcterms:modified xsi:type="dcterms:W3CDTF">2017-06-02T10:08:05Z</dcterms:modified>
</cp:coreProperties>
</file>