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4" r:id="rId5"/>
    <p:sldId id="292" r:id="rId6"/>
    <p:sldId id="276" r:id="rId7"/>
    <p:sldId id="277" r:id="rId8"/>
    <p:sldId id="278" r:id="rId9"/>
    <p:sldId id="291" r:id="rId10"/>
    <p:sldId id="283" r:id="rId11"/>
    <p:sldId id="293" r:id="rId12"/>
    <p:sldId id="280" r:id="rId13"/>
    <p:sldId id="305" r:id="rId14"/>
    <p:sldId id="281" r:id="rId15"/>
    <p:sldId id="282" r:id="rId16"/>
    <p:sldId id="295" r:id="rId17"/>
    <p:sldId id="297" r:id="rId18"/>
    <p:sldId id="261" r:id="rId19"/>
    <p:sldId id="260" r:id="rId20"/>
    <p:sldId id="270" r:id="rId21"/>
    <p:sldId id="285" r:id="rId22"/>
    <p:sldId id="286" r:id="rId23"/>
    <p:sldId id="289" r:id="rId24"/>
    <p:sldId id="302" r:id="rId25"/>
    <p:sldId id="303" r:id="rId26"/>
    <p:sldId id="304" r:id="rId27"/>
    <p:sldId id="271" r:id="rId28"/>
    <p:sldId id="287" r:id="rId29"/>
    <p:sldId id="298" r:id="rId30"/>
    <p:sldId id="288" r:id="rId31"/>
    <p:sldId id="273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081"/>
  </p:normalViewPr>
  <p:slideViewPr>
    <p:cSldViewPr snapToGrid="0" showGuides="1">
      <p:cViewPr>
        <p:scale>
          <a:sx n="74" d="100"/>
          <a:sy n="74" d="100"/>
        </p:scale>
        <p:origin x="-49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E1F87E0E-FF3E-47D3-BFF3-1936BDC1B9A7}">
      <dgm:prSet phldrT="[Κείμενο]"/>
      <dgm:spPr/>
      <dgm:t>
        <a:bodyPr/>
        <a:lstStyle/>
        <a:p>
          <a:r>
            <a:rPr lang="el-GR" dirty="0" smtClean="0"/>
            <a:t>Κοινή Φιλοσοφία</a:t>
          </a:r>
          <a:endParaRPr lang="el-GR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l-GR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l-GR"/>
        </a:p>
      </dgm:t>
    </dgm:pt>
    <dgm:pt modelId="{2356E178-4180-471B-A95D-2442FCF758CB}">
      <dgm:prSet phldrT="[Κείμενο]"/>
      <dgm:spPr/>
      <dgm:t>
        <a:bodyPr/>
        <a:lstStyle/>
        <a:p>
          <a:r>
            <a:rPr lang="el-GR" dirty="0" smtClean="0"/>
            <a:t>Εμπιστοσύνη</a:t>
          </a:r>
          <a:endParaRPr lang="el-GR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l-GR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l-GR"/>
        </a:p>
      </dgm:t>
    </dgm:pt>
    <dgm:pt modelId="{D6369594-53CA-4743-BFF7-C2D904DA742C}">
      <dgm:prSet phldrT="[Κείμενο]" custT="1"/>
      <dgm:spPr/>
      <dgm:t>
        <a:bodyPr/>
        <a:lstStyle/>
        <a:p>
          <a:r>
            <a:rPr lang="el-GR" sz="1800" dirty="0" smtClean="0"/>
            <a:t>Διαχείριση εντός του Τομέα</a:t>
          </a:r>
          <a:endParaRPr lang="el-GR" sz="1800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l-GR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l-GR"/>
        </a:p>
      </dgm:t>
    </dgm:pt>
    <dgm:pt modelId="{B626C495-F3A7-4ADE-A0FE-4E7983E98359}">
      <dgm:prSet phldrT="[Κείμενο]"/>
      <dgm:spPr/>
      <dgm:t>
        <a:bodyPr/>
        <a:lstStyle/>
        <a:p>
          <a:r>
            <a:rPr lang="el-GR" dirty="0" smtClean="0"/>
            <a:t>Συνεχιζόμενη Εκπαίδευση</a:t>
          </a:r>
          <a:endParaRPr lang="el-GR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l-GR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l-GR"/>
        </a:p>
      </dgm:t>
    </dgm:pt>
    <dgm:pt modelId="{BC2DF43D-A878-4B6A-B15F-7FFBED6EC842}">
      <dgm:prSet phldrT="[Κείμενο]" custT="1"/>
      <dgm:spPr/>
      <dgm:t>
        <a:bodyPr/>
        <a:lstStyle/>
        <a:p>
          <a:r>
            <a:rPr lang="el-GR" sz="1800" dirty="0" err="1" smtClean="0"/>
            <a:t>Αλληλο</a:t>
          </a:r>
          <a:r>
            <a:rPr lang="el-GR" sz="1800" dirty="0" smtClean="0"/>
            <a:t>-συμπληρωματικότητα</a:t>
          </a:r>
          <a:endParaRPr lang="el-GR" sz="1800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l-GR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l-GR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l-GR"/>
        </a:p>
      </dgm:t>
    </dgm:pt>
    <dgm:pt modelId="{E7BFA9EE-B858-4016-80BA-575963560F75}" type="pres">
      <dgm:prSet presAssocID="{2356E178-4180-471B-A95D-2442FCF758CB}" presName="node" presStyleLbl="vennNode1" presStyleIdx="1" presStyleCnt="5" custScaleX="160439" custScaleY="1236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55F1BD-E04A-41BF-B64D-B06E6D0468D8}" type="pres">
      <dgm:prSet presAssocID="{D6369594-53CA-4743-BFF7-C2D904DA742C}" presName="node" presStyleLbl="vennNode1" presStyleIdx="2" presStyleCnt="5" custScaleX="131679" custScaleY="1369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C6AE36-1AA5-4143-A95B-3979139E867E}" type="pres">
      <dgm:prSet presAssocID="{B626C495-F3A7-4ADE-A0FE-4E7983E98359}" presName="node" presStyleLbl="vennNode1" presStyleIdx="3" presStyleCnt="5" custScaleX="148746" custScaleY="1194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DEE663-04E6-49D6-A3C7-F8FB5F8BE33B}" type="pres">
      <dgm:prSet presAssocID="{BC2DF43D-A878-4B6A-B15F-7FFBED6EC842}" presName="node" presStyleLbl="vennNode1" presStyleIdx="4" presStyleCnt="5" custScaleX="143536" custScaleY="153835" custRadScaleRad="99130" custRadScaleInc="-11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3E121BD-148C-45E2-B1F0-3420B76F95FE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B175B1B-B5AA-4D5F-85B4-F006C6C26D4B}" type="presOf" srcId="{BC2DF43D-A878-4B6A-B15F-7FFBED6EC842}" destId="{E0DEE663-04E6-49D6-A3C7-F8FB5F8BE33B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A8AAA6D7-3F41-4820-9D6B-BE9D696E7379}" type="presOf" srcId="{62584336-D0B1-4B0E-BA5C-55B2CED1D394}" destId="{175F1DAC-7B7E-4D09-8DB8-99368C0C72D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9AAC71E-C3F3-4263-89E5-CF4A5BC2242A}" type="presOf" srcId="{D6369594-53CA-4743-BFF7-C2D904DA742C}" destId="{3255F1BD-E04A-41BF-B64D-B06E6D0468D8}" srcOrd="0" destOrd="0" presId="urn:microsoft.com/office/officeart/2005/8/layout/radial3"/>
    <dgm:cxn modelId="{2CB35ABF-6FE8-4127-BA3F-C457470DE8AE}" type="presOf" srcId="{2356E178-4180-471B-A95D-2442FCF758CB}" destId="{E7BFA9EE-B858-4016-80BA-575963560F75}" srcOrd="0" destOrd="0" presId="urn:microsoft.com/office/officeart/2005/8/layout/radial3"/>
    <dgm:cxn modelId="{7D36DAFA-DA1E-4332-A345-6CB144113DF6}" type="presOf" srcId="{B626C495-F3A7-4ADE-A0FE-4E7983E98359}" destId="{BCC6AE36-1AA5-4143-A95B-3979139E867E}" srcOrd="0" destOrd="0" presId="urn:microsoft.com/office/officeart/2005/8/layout/radial3"/>
    <dgm:cxn modelId="{2DF85AA4-D327-40A8-9454-2D424305105D}" type="presParOf" srcId="{175F1DAC-7B7E-4D09-8DB8-99368C0C72D4}" destId="{1C01A5B2-67EA-4686-B86C-CBFC598D5477}" srcOrd="0" destOrd="0" presId="urn:microsoft.com/office/officeart/2005/8/layout/radial3"/>
    <dgm:cxn modelId="{839CCDB4-DC6A-4C18-A5E8-A2B7A3831376}" type="presParOf" srcId="{1C01A5B2-67EA-4686-B86C-CBFC598D5477}" destId="{D4E6F5B5-CA2C-475F-A4B6-5AB59CD1A7CA}" srcOrd="0" destOrd="0" presId="urn:microsoft.com/office/officeart/2005/8/layout/radial3"/>
    <dgm:cxn modelId="{D4700C99-89A3-4355-9A53-E4C1DC7D2770}" type="presParOf" srcId="{1C01A5B2-67EA-4686-B86C-CBFC598D5477}" destId="{E7BFA9EE-B858-4016-80BA-575963560F75}" srcOrd="1" destOrd="0" presId="urn:microsoft.com/office/officeart/2005/8/layout/radial3"/>
    <dgm:cxn modelId="{3D3B239B-701C-4ACD-89BB-65AF02BDC903}" type="presParOf" srcId="{1C01A5B2-67EA-4686-B86C-CBFC598D5477}" destId="{3255F1BD-E04A-41BF-B64D-B06E6D0468D8}" srcOrd="2" destOrd="0" presId="urn:microsoft.com/office/officeart/2005/8/layout/radial3"/>
    <dgm:cxn modelId="{8D52C287-FF57-4B99-A9A4-2C086C13C536}" type="presParOf" srcId="{1C01A5B2-67EA-4686-B86C-CBFC598D5477}" destId="{BCC6AE36-1AA5-4143-A95B-3979139E867E}" srcOrd="3" destOrd="0" presId="urn:microsoft.com/office/officeart/2005/8/layout/radial3"/>
    <dgm:cxn modelId="{F4AF7F25-FBE6-4EC2-88EF-151EEEA1DC7F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E1F87E0E-FF3E-47D3-BFF3-1936BDC1B9A7}">
      <dgm:prSet phldrT="[Κείμενο]"/>
      <dgm:spPr/>
      <dgm:t>
        <a:bodyPr/>
        <a:lstStyle/>
        <a:p>
          <a:r>
            <a:rPr lang="el-GR" dirty="0" smtClean="0"/>
            <a:t>Κοινή Φιλοσοφία</a:t>
          </a:r>
          <a:endParaRPr lang="el-GR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l-GR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l-GR"/>
        </a:p>
      </dgm:t>
    </dgm:pt>
    <dgm:pt modelId="{2356E178-4180-471B-A95D-2442FCF758CB}">
      <dgm:prSet phldrT="[Κείμενο]"/>
      <dgm:spPr/>
      <dgm:t>
        <a:bodyPr/>
        <a:lstStyle/>
        <a:p>
          <a:r>
            <a:rPr lang="el-GR" dirty="0" smtClean="0"/>
            <a:t>Εμπιστοσύνη</a:t>
          </a:r>
          <a:endParaRPr lang="el-GR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l-GR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l-GR"/>
        </a:p>
      </dgm:t>
    </dgm:pt>
    <dgm:pt modelId="{D6369594-53CA-4743-BFF7-C2D904DA742C}">
      <dgm:prSet phldrT="[Κείμενο]" custT="1"/>
      <dgm:spPr/>
      <dgm:t>
        <a:bodyPr/>
        <a:lstStyle/>
        <a:p>
          <a:r>
            <a:rPr lang="el-GR" sz="1800" dirty="0" smtClean="0"/>
            <a:t>Διαχείριση εντός του Τομέα</a:t>
          </a:r>
          <a:endParaRPr lang="el-GR" sz="1800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l-GR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l-GR"/>
        </a:p>
      </dgm:t>
    </dgm:pt>
    <dgm:pt modelId="{B626C495-F3A7-4ADE-A0FE-4E7983E98359}">
      <dgm:prSet phldrT="[Κείμενο]"/>
      <dgm:spPr/>
      <dgm:t>
        <a:bodyPr/>
        <a:lstStyle/>
        <a:p>
          <a:r>
            <a:rPr lang="el-GR" dirty="0" smtClean="0"/>
            <a:t>Συνεχιζόμενη Εκπαίδευση</a:t>
          </a:r>
          <a:endParaRPr lang="el-GR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l-GR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l-GR"/>
        </a:p>
      </dgm:t>
    </dgm:pt>
    <dgm:pt modelId="{BC2DF43D-A878-4B6A-B15F-7FFBED6EC842}">
      <dgm:prSet phldrT="[Κείμενο]" custT="1"/>
      <dgm:spPr/>
      <dgm:t>
        <a:bodyPr/>
        <a:lstStyle/>
        <a:p>
          <a:r>
            <a:rPr lang="el-GR" sz="1800" dirty="0" err="1" smtClean="0"/>
            <a:t>Αλληλο</a:t>
          </a:r>
          <a:r>
            <a:rPr lang="el-GR" sz="1800" dirty="0" smtClean="0"/>
            <a:t>-συμπληρωματικότητα</a:t>
          </a:r>
          <a:endParaRPr lang="el-GR" sz="1800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l-GR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l-GR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l-GR"/>
        </a:p>
      </dgm:t>
    </dgm:pt>
    <dgm:pt modelId="{E7BFA9EE-B858-4016-80BA-575963560F75}" type="pres">
      <dgm:prSet presAssocID="{2356E178-4180-471B-A95D-2442FCF758CB}" presName="node" presStyleLbl="vennNode1" presStyleIdx="1" presStyleCnt="5" custScaleX="160439" custScaleY="1236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55F1BD-E04A-41BF-B64D-B06E6D0468D8}" type="pres">
      <dgm:prSet presAssocID="{D6369594-53CA-4743-BFF7-C2D904DA742C}" presName="node" presStyleLbl="vennNode1" presStyleIdx="2" presStyleCnt="5" custScaleX="131679" custScaleY="1369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C6AE36-1AA5-4143-A95B-3979139E867E}" type="pres">
      <dgm:prSet presAssocID="{B626C495-F3A7-4ADE-A0FE-4E7983E98359}" presName="node" presStyleLbl="vennNode1" presStyleIdx="3" presStyleCnt="5" custScaleX="148746" custScaleY="1194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DEE663-04E6-49D6-A3C7-F8FB5F8BE33B}" type="pres">
      <dgm:prSet presAssocID="{BC2DF43D-A878-4B6A-B15F-7FFBED6EC842}" presName="node" presStyleLbl="vennNode1" presStyleIdx="4" presStyleCnt="5" custScaleX="143536" custScaleY="153835" custRadScaleRad="99130" custRadScaleInc="-11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E6F93605-0C0C-4258-9724-5F2F9BB3BC90}" type="datetimeFigureOut">
              <a:rPr lang="el-GR" smtClean="0"/>
              <a:pPr/>
              <a:t>02/06/2017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663FFE7F-C917-439A-8026-3D301EB5CC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28F31B3D-E4E3-4A80-AB70-C5564C267266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EC0B30D-C07A-425B-A90C-BA7BEB191079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el-GR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/>
              <a:t>Κάντε κλικ για να επεξεργαστείτε το στυλ υποδείγματος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el-GR" sz="480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l-GR" sz="2400"/>
            </a:lvl1pPr>
            <a:lvl2pPr marL="457200" indent="0" latinLnBrk="0">
              <a:buNone/>
              <a:defRPr lang="el-GR" sz="2000"/>
            </a:lvl2pPr>
            <a:lvl3pPr marL="914400" indent="0" latinLnBrk="0">
              <a:buNone/>
              <a:defRPr lang="el-GR" sz="1800"/>
            </a:lvl3pPr>
            <a:lvl4pPr marL="1371600" indent="0" latinLnBrk="0">
              <a:buNone/>
              <a:defRPr lang="el-GR" sz="1600"/>
            </a:lvl4pPr>
            <a:lvl5pPr marL="1828800" indent="0" latinLnBrk="0">
              <a:buNone/>
              <a:defRPr lang="el-GR" sz="1600"/>
            </a:lvl5pPr>
            <a:lvl6pPr marL="2286000" indent="0" latinLnBrk="0">
              <a:buNone/>
              <a:defRPr lang="el-GR" sz="1600"/>
            </a:lvl6pPr>
            <a:lvl7pPr marL="2743200" indent="0" latinLnBrk="0">
              <a:buNone/>
              <a:defRPr lang="el-GR" sz="1600"/>
            </a:lvl7pPr>
            <a:lvl8pPr marL="3200400" indent="0" latinLnBrk="0">
              <a:buNone/>
              <a:defRPr lang="el-GR" sz="1600"/>
            </a:lvl8pPr>
            <a:lvl9pPr marL="3657600" indent="0" latinLnBrk="0">
              <a:buNone/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l-GR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l-GR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6" name="Πλαίσι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Πλαίσι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8" name="Πλαίσι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Πλαίσι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3" name="Πλαίσι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Κάντε κλικ για να επεξεργαστείτε το στυλ υποδείγματος </a:t>
            </a:r>
            <a:r>
              <a:rPr lang="el-GR" noProof="0" dirty="0"/>
              <a:t>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6/2/2017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l-GR" sz="8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el-G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Volumes/TOSHIBA/final/diam.wmv" TargetMode="External"/><Relationship Id="rId1" Type="http://schemas.microsoft.com/office/2007/relationships/media" Target="file://localhost/Volumes/TOSHIBA/final/diam.wmv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localhost/Volumes/TOSHIBA/final/tat.wmv" TargetMode="External"/><Relationship Id="rId1" Type="http://schemas.microsoft.com/office/2007/relationships/media" Target="file://localhost/Volumes/TOSHIBA/final/tat.wmv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C:/Users/user/Desktop/final/xwrafi11.wmv" TargetMode="External"/><Relationship Id="rId1" Type="http://schemas.microsoft.com/office/2007/relationships/media" Target="file://localhost/C:/Users/user/Desktop/final/xwrafi11.wmv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localhost/C:/Users/user/Desktop/final/Untitled.wmv" TargetMode="External"/><Relationship Id="rId1" Type="http://schemas.microsoft.com/office/2007/relationships/media" Target="file://localhost/C:/Users/user/Desktop/final/Untitled.wmv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0067" y="1901398"/>
            <a:ext cx="8686800" cy="146304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Οι Υπηρεσίες της Εταιρίας Κοινωνικής Ψυχιατρικής και Ψυχικής Υγείας στη Θράκη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400" dirty="0" smtClean="0"/>
              <a:t>Βαλεντίνη </a:t>
            </a:r>
            <a:r>
              <a:rPr lang="el-GR" sz="2400" dirty="0" err="1" smtClean="0"/>
              <a:t>Μπόχτσου</a:t>
            </a:r>
            <a:r>
              <a:rPr lang="el-GR" sz="2400" dirty="0" smtClean="0"/>
              <a:t>, Ψυχολόγος </a:t>
            </a:r>
            <a:r>
              <a:rPr lang="en-US" sz="2400" dirty="0" err="1" smtClean="0"/>
              <a:t>MSc</a:t>
            </a:r>
            <a:r>
              <a:rPr lang="en-US" sz="2400" dirty="0" smtClean="0"/>
              <a:t>. – </a:t>
            </a:r>
            <a:r>
              <a:rPr lang="el-GR" sz="2400" dirty="0" smtClean="0"/>
              <a:t>Επιστ. Υπεύθυνος </a:t>
            </a:r>
            <a:r>
              <a:rPr lang="el-GR" sz="2400" dirty="0" err="1" smtClean="0"/>
              <a:t>Πρ</a:t>
            </a:r>
            <a:r>
              <a:rPr lang="el-GR" sz="2400" dirty="0" smtClean="0"/>
              <a:t>. Διαμερισμάτων της Ε.Κ.Ψ.&amp;Ψ.Υ. στη Θράκη</a:t>
            </a:r>
            <a:br>
              <a:rPr lang="el-GR" sz="2400" dirty="0" smtClean="0"/>
            </a:br>
            <a:r>
              <a:rPr lang="el-GR" sz="2400" dirty="0" smtClean="0"/>
              <a:t>Δημήτρης </a:t>
            </a:r>
            <a:r>
              <a:rPr lang="el-GR" sz="2400" dirty="0" err="1" smtClean="0"/>
              <a:t>Ταταρίδης</a:t>
            </a:r>
            <a:r>
              <a:rPr lang="el-GR" sz="2400" dirty="0" smtClean="0"/>
              <a:t>, Ψυχολόγος </a:t>
            </a:r>
            <a:r>
              <a:rPr lang="en-US" sz="2400" dirty="0" err="1" smtClean="0"/>
              <a:t>MSc</a:t>
            </a:r>
            <a:r>
              <a:rPr lang="en-US" sz="2400" dirty="0" smtClean="0"/>
              <a:t>. – </a:t>
            </a:r>
            <a:r>
              <a:rPr lang="el-GR" sz="2400" dirty="0" smtClean="0"/>
              <a:t>Διοικητικός Διευθυντής Ε.Κ.Ψ.&amp;Ψ.Υ.</a:t>
            </a:r>
            <a:endParaRPr lang="el-GR" sz="2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82436" y="4070742"/>
            <a:ext cx="8686800" cy="438912"/>
          </a:xfrm>
        </p:spPr>
        <p:txBody>
          <a:bodyPr>
            <a:noAutofit/>
          </a:bodyPr>
          <a:lstStyle/>
          <a:p>
            <a:pPr algn="ctr"/>
            <a:r>
              <a:rPr lang="el-GR" sz="1800" dirty="0" smtClean="0"/>
              <a:t>Στρογγυλό Τραπέζι 23</a:t>
            </a:r>
          </a:p>
          <a:p>
            <a:pPr algn="ctr"/>
            <a:r>
              <a:rPr lang="el-GR" sz="1800" dirty="0" smtClean="0"/>
              <a:t>Δικτύωση Υπηρεσιών σε Τομέα Ψυχικής Υγείας: Το παράδειγμα του Τομέα Ροδόπης – Έβρου</a:t>
            </a:r>
          </a:p>
          <a:p>
            <a:pPr algn="ctr"/>
            <a:endParaRPr lang="el-GR" sz="1800" dirty="0" smtClean="0"/>
          </a:p>
          <a:p>
            <a:pPr algn="ctr"/>
            <a:r>
              <a:rPr lang="el-GR" sz="1800" dirty="0" smtClean="0"/>
              <a:t>24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Πανελλήνιο Ψυχιατρικό Συνέδριο</a:t>
            </a:r>
          </a:p>
          <a:p>
            <a:pPr algn="ctr"/>
            <a:r>
              <a:rPr lang="el-GR" sz="1800" dirty="0" smtClean="0"/>
              <a:t>Αλεξανδρούπολη, Απρίλιος 2016</a:t>
            </a:r>
          </a:p>
          <a:p>
            <a:endParaRPr lang="el-GR" sz="1800" dirty="0"/>
          </a:p>
        </p:txBody>
      </p:sp>
      <p:pic>
        <p:nvPicPr>
          <p:cNvPr id="4" name="Picture 2" descr="Y:\ΓΡΑΦΕΙΟ\ΛΟΓΟΤΥΠΑ\Logo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325346"/>
            <a:ext cx="4419600" cy="1532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di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10363200" cy="1420813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solidFill>
                  <a:schemeClr val="hlink"/>
                </a:solidFill>
              </a:rPr>
              <a:t>Παράλληλες δραστηριότητες - παρεχόμενες υπηρεσίες</a:t>
            </a:r>
            <a:r>
              <a:rPr lang="el-GR" sz="3200" b="1" dirty="0" smtClean="0"/>
              <a:t> </a:t>
            </a:r>
            <a:r>
              <a:rPr lang="el-GR" sz="3200" b="1" dirty="0" smtClean="0">
                <a:solidFill>
                  <a:schemeClr val="hlink"/>
                </a:solidFill>
                <a:latin typeface="Book Antiqua" pitchFamily="18" charset="0"/>
              </a:rPr>
              <a:t>της Ε.Κ.Ψ. &amp; Ψ.Υ. στη Θράκη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1"/>
            <a:ext cx="10363200" cy="4149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l-GR" sz="3200" b="1" dirty="0"/>
              <a:t>Εκπαίδευση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l-GR" dirty="0" smtClean="0">
                <a:latin typeface="Times New Roman" pitchFamily="18" charset="0"/>
              </a:rPr>
              <a:t>   - </a:t>
            </a:r>
            <a:r>
              <a:rPr lang="el-GR" dirty="0"/>
              <a:t>Συνεχής Εσωτερική Εκπαίδευση του προσωπικού (</a:t>
            </a:r>
            <a:r>
              <a:rPr lang="en-US" dirty="0"/>
              <a:t>in service training)</a:t>
            </a:r>
            <a:endParaRPr lang="el-GR" dirty="0"/>
          </a:p>
          <a:p>
            <a:pPr eaLnBrk="1" hangingPunct="1">
              <a:buFont typeface="Times New Roman" pitchFamily="18" charset="0"/>
              <a:buNone/>
            </a:pPr>
            <a:r>
              <a:rPr lang="el-GR" dirty="0"/>
              <a:t>   - Προπτυχιακών και Μεταπτυχιακών φοιτητών (Συνεργασία με Τμήμα Ψυχολογίας ΑΠΘ, Τμήμα Κοινωνικής Διοίκησης ΔΠΘ, ΜΠΣ στην Κοινωνική Ψυχιατρική – Ιατρική Σχολή ΔΠΘ, τμήματα Κοινωνικής Εργασίας ΑΤΕΙ)</a:t>
            </a:r>
            <a:endParaRPr lang="en-US" dirty="0"/>
          </a:p>
          <a:p>
            <a:pPr eaLnBrk="1" hangingPunct="1">
              <a:buFont typeface="Times New Roman" pitchFamily="18" charset="0"/>
              <a:buNone/>
            </a:pPr>
            <a:r>
              <a:rPr lang="en-US" dirty="0"/>
              <a:t>   - </a:t>
            </a:r>
            <a:r>
              <a:rPr lang="el-GR" dirty="0"/>
              <a:t>σε επαγγελματίες ψυχικής υγείας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l-GR" dirty="0"/>
              <a:t>   - σε άλλους επαγγελματίες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l-GR" dirty="0"/>
              <a:t>   - σε εθελοντές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7814"/>
            <a:ext cx="10363200" cy="1017587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solidFill>
                  <a:schemeClr val="hlink"/>
                </a:solidFill>
              </a:rPr>
              <a:t>Παράλληλες δραστηριότητες - παρεχόμενες υπηρεσίες</a:t>
            </a:r>
            <a:r>
              <a:rPr lang="el-GR" sz="3200" b="1" dirty="0" smtClean="0"/>
              <a:t> </a:t>
            </a:r>
            <a:r>
              <a:rPr lang="el-GR" sz="3200" b="1" dirty="0" smtClean="0">
                <a:solidFill>
                  <a:schemeClr val="hlink"/>
                </a:solidFill>
                <a:latin typeface="Book Antiqua" pitchFamily="18" charset="0"/>
              </a:rPr>
              <a:t>της Ε.Κ.Ψ. &amp; Ψ.Υ. στη Θράκη</a:t>
            </a:r>
            <a:endParaRPr lang="el-GR" sz="3200" b="1" dirty="0" smtClean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752600"/>
            <a:ext cx="10668000" cy="445452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</a:pPr>
            <a:r>
              <a:rPr lang="el-GR" sz="3200" b="1" dirty="0" smtClean="0"/>
              <a:t>Αγωγή Κοινότητας</a:t>
            </a:r>
          </a:p>
          <a:p>
            <a:pPr eaLnBrk="1" hangingPunct="1">
              <a:buFontTx/>
              <a:buNone/>
            </a:pPr>
            <a:r>
              <a:rPr lang="el-GR" sz="3200" dirty="0" smtClean="0"/>
              <a:t> - </a:t>
            </a:r>
            <a:r>
              <a:rPr lang="el-GR" dirty="0" smtClean="0"/>
              <a:t>ενημέρωση, ευαισθητοποίηση, επιμόρφωση σε θέματα ψυχικής υγείας</a:t>
            </a:r>
            <a:r>
              <a:rPr lang="el-GR" sz="3200" dirty="0" smtClean="0"/>
              <a:t> </a:t>
            </a:r>
            <a:r>
              <a:rPr lang="el-GR" dirty="0" smtClean="0"/>
              <a:t>(γενικός πληθυσμός και ειδικές ομάδες).</a:t>
            </a:r>
          </a:p>
          <a:p>
            <a:pPr eaLnBrk="1" hangingPunct="1">
              <a:spcAft>
                <a:spcPct val="20000"/>
              </a:spcAft>
              <a:buFontTx/>
              <a:buChar char="-"/>
            </a:pPr>
            <a:r>
              <a:rPr lang="el-GR" dirty="0" smtClean="0"/>
              <a:t>Συνεργασία και δικτύωση με υπηρεσίες της κοινότητας, επαγγελματίες ψυχικής υγείας, υγείας και άλλες επαγγελματικές ομάδες.</a:t>
            </a:r>
          </a:p>
          <a:p>
            <a:pPr>
              <a:spcAft>
                <a:spcPct val="20000"/>
              </a:spcAft>
            </a:pPr>
            <a:r>
              <a:rPr lang="el-GR" sz="3200" b="1" dirty="0" smtClean="0"/>
              <a:t>Συνεργασία με Ίδρυμα Μποδοσάκη – Πρόγραμμα «Είμαστε όλοι πολίτες», </a:t>
            </a:r>
            <a:r>
              <a:rPr lang="en-US" sz="3200" b="1" dirty="0" smtClean="0"/>
              <a:t>EEA Grants</a:t>
            </a:r>
          </a:p>
          <a:p>
            <a:pPr>
              <a:spcAft>
                <a:spcPct val="20000"/>
              </a:spcAft>
            </a:pPr>
            <a:r>
              <a:rPr lang="el-GR" dirty="0" smtClean="0"/>
              <a:t>Κέντρο Ενημέρωσης για Θέματα Ψυχικής Υγείας, Κοινωνικής &amp; Εργασιακής Επανένταξης, Κοινωνικής Επιχειρηματικότητας </a:t>
            </a:r>
          </a:p>
          <a:p>
            <a:pPr eaLnBrk="1" hangingPunct="1">
              <a:buFont typeface="Arial" pitchFamily="34" charset="0"/>
              <a:buChar char="−"/>
            </a:pPr>
            <a:endParaRPr lang="el-G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hlink"/>
                </a:solidFill>
              </a:rPr>
              <a:t>Αρχές πάνω στις οποίες οργανώθηκε το δίκτυο παροχής ψυχιατρικών υπηρεσιών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Οργάνωση σε μια γεωγραφική περιοχή ενός δικτύου υπηρεσιών στενά συνδεδεμένων μεταξύ τους</a:t>
            </a:r>
          </a:p>
          <a:p>
            <a:r>
              <a:rPr lang="el-GR" dirty="0" smtClean="0"/>
              <a:t>Επικέντρωση στην </a:t>
            </a:r>
            <a:r>
              <a:rPr lang="el-GR" dirty="0" err="1" smtClean="0"/>
              <a:t>εξωνοσοκομειακή</a:t>
            </a:r>
            <a:r>
              <a:rPr lang="el-GR" dirty="0" smtClean="0"/>
              <a:t> περίθαλψη, στην ψυχοκοινωνική αποκατάσταση και στην ενίσχυση των δεσμών μεταξύ κοινότητας και ασθενών </a:t>
            </a:r>
          </a:p>
          <a:p>
            <a:r>
              <a:rPr lang="el-GR" dirty="0" smtClean="0"/>
              <a:t>Παρακολούθηση από μια σταθερή θεραπευτική ομάδα</a:t>
            </a:r>
          </a:p>
          <a:p>
            <a:r>
              <a:rPr lang="el-GR" dirty="0" smtClean="0"/>
              <a:t>Λειτουργία παιδοψυχιατρικών υπηρεσιών παράλληλα και σε συνδυασμό με εκείνες των ενηλίκων</a:t>
            </a:r>
          </a:p>
          <a:p>
            <a:r>
              <a:rPr lang="el-GR" dirty="0" smtClean="0"/>
              <a:t>Ανάπτυξη δραστηριοτήτων αγωγής κοινότητας με στόχο την πρόληψη σε όλα τα επίπεδα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Λόγοι για τους οποίους υπάρχει καλή συνεργασία και αποτελεσματική δικτύωση</a:t>
            </a:r>
            <a:endParaRPr lang="el-GR" dirty="0"/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78872" y="1904999"/>
            <a:ext cx="5611091" cy="4271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Κοινή Φιλοσοφία</a:t>
            </a:r>
          </a:p>
          <a:p>
            <a:r>
              <a:rPr lang="el-GR" dirty="0"/>
              <a:t>Πίστη στην ομαδική διεπιστημονική εργασία </a:t>
            </a:r>
          </a:p>
          <a:p>
            <a:r>
              <a:rPr lang="el-GR" dirty="0"/>
              <a:t>Υψηλό κίνητρο για διαχείριση των περιπτώσεων στο πλαίσιο του τομέα και πίστη στα αποτελέσματα της συνεχιζόμενης φροντίδας</a:t>
            </a:r>
          </a:p>
          <a:p>
            <a:r>
              <a:rPr lang="el-GR" dirty="0" err="1" smtClean="0"/>
              <a:t>Αλληλο</a:t>
            </a:r>
            <a:r>
              <a:rPr lang="el-GR" dirty="0" smtClean="0"/>
              <a:t>-συμπληρωματικότητα των υπηρεσιών προς όφελος του ασθενή.</a:t>
            </a:r>
          </a:p>
          <a:p>
            <a:r>
              <a:rPr lang="el-GR" dirty="0" smtClean="0"/>
              <a:t>Εμπιστοσύνη </a:t>
            </a:r>
          </a:p>
          <a:p>
            <a:r>
              <a:rPr lang="el-GR" dirty="0" smtClean="0"/>
              <a:t>Βαθιά κατανόηση ότι μέσα από το ενεργό δίκτυο θα έχουμε τα καλύτερα αποτελέσματα</a:t>
            </a:r>
          </a:p>
          <a:p>
            <a:endParaRPr lang="el-GR" dirty="0"/>
          </a:p>
        </p:txBody>
      </p:sp>
      <p:graphicFrame>
        <p:nvGraphicFramePr>
          <p:cNvPr id="5" name="Πλαίσιο κράτησης θέσης περιεχομένου 4" descr="Διάγραμμα Βεν ακτινών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5257800" cy="432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Λόγοι για τους οποίους υπάρχει καλή συνεργασία και αποτελεσματική δικτύωση</a:t>
            </a:r>
            <a:endParaRPr lang="el-GR" dirty="0"/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554181" y="1904999"/>
            <a:ext cx="5832763" cy="4271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Κοινά περιστατικά (Θεραπευτής στον ένα φορέα, </a:t>
            </a:r>
            <a:r>
              <a:rPr lang="el-GR" dirty="0" err="1" smtClean="0"/>
              <a:t>συνθεραπευτής</a:t>
            </a:r>
            <a:r>
              <a:rPr lang="el-GR" dirty="0" smtClean="0"/>
              <a:t> στον άλλο). Ή ένα μέλος οικογένειας σε παρακολούθηση στον ένα φορέα και άλλο μέλος της ίδιας οικογένειας στον άλλο φορέα.</a:t>
            </a:r>
          </a:p>
          <a:p>
            <a:r>
              <a:rPr lang="el-GR" dirty="0" smtClean="0"/>
              <a:t>Συνεχιζόμενη εκπαίδευση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smtClean="0"/>
              <a:t>(κάποιες εκπαιδευτικές δραστηριότητες του Πανεπιστημίου είναι ανοικτές για το προσωπικό της Ε.Κ.Ψ. και γίνονται μέρος του εκπαιδευτικού μας προγράμματος)</a:t>
            </a:r>
          </a:p>
          <a:p>
            <a:r>
              <a:rPr lang="el-GR" dirty="0" smtClean="0"/>
              <a:t>Χαμηλά ανταγωνιστικά στοιχεία</a:t>
            </a:r>
          </a:p>
          <a:p>
            <a:r>
              <a:rPr lang="el-GR" dirty="0" smtClean="0"/>
              <a:t>Σχέσεις που μέσα στο χρόνο από επαγγελματικές έχουν γίνει σε πολλές περιπτώσεις και προσωπικές</a:t>
            </a:r>
          </a:p>
        </p:txBody>
      </p:sp>
      <p:graphicFrame>
        <p:nvGraphicFramePr>
          <p:cNvPr id="5" name="Πλαίσιο κράτησης θέσης περιεχομένου 4" descr="Διάγραμμα Βεν ακτινών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5257800" cy="432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Απειλές για τη λειτουργία του Δικτύου </a:t>
            </a:r>
            <a:br>
              <a:rPr lang="el-GR" dirty="0" smtClean="0"/>
            </a:br>
            <a:r>
              <a:rPr lang="el-GR" dirty="0" smtClean="0"/>
              <a:t>Δύσκολα Σημεία</a:t>
            </a:r>
            <a:endParaRPr lang="el-GR" dirty="0"/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6800" y="1995055"/>
            <a:ext cx="6580909" cy="4181907"/>
          </a:xfrm>
        </p:spPr>
        <p:txBody>
          <a:bodyPr>
            <a:normAutofit fontScale="25000" lnSpcReduction="20000"/>
          </a:bodyPr>
          <a:lstStyle/>
          <a:p>
            <a:r>
              <a:rPr lang="el-GR" sz="8000" dirty="0" smtClean="0"/>
              <a:t>Η οικονομική και κοινωνική κρίση</a:t>
            </a:r>
          </a:p>
          <a:p>
            <a:r>
              <a:rPr lang="el-GR" sz="8000" dirty="0" smtClean="0"/>
              <a:t>Έλλειψη οικονομικών πόρων </a:t>
            </a:r>
            <a:endParaRPr lang="el-GR" sz="8000" dirty="0"/>
          </a:p>
          <a:p>
            <a:r>
              <a:rPr lang="el-GR" sz="8000" dirty="0" smtClean="0"/>
              <a:t>Αλλαγές στη νομοθεσία</a:t>
            </a:r>
          </a:p>
          <a:p>
            <a:r>
              <a:rPr lang="el-GR" sz="8000" dirty="0" smtClean="0"/>
              <a:t>Η εσωστρέφεια, η έλλειψη οράματος</a:t>
            </a:r>
          </a:p>
          <a:p>
            <a:r>
              <a:rPr lang="el-GR" sz="8000" dirty="0" smtClean="0"/>
              <a:t>Η </a:t>
            </a:r>
            <a:r>
              <a:rPr lang="el-GR" sz="8000" dirty="0" err="1" smtClean="0"/>
              <a:t>απο</a:t>
            </a:r>
            <a:r>
              <a:rPr lang="el-GR" sz="8000" dirty="0" smtClean="0"/>
              <a:t>-επένδυση του ανθρωπίνου δυναμικού</a:t>
            </a:r>
          </a:p>
          <a:p>
            <a:r>
              <a:rPr lang="el-GR" sz="8000" dirty="0" smtClean="0"/>
              <a:t>Ο εσωτερικός ανταγωνισμός και η κακή ενδοεπικοινωνία</a:t>
            </a:r>
          </a:p>
          <a:p>
            <a:r>
              <a:rPr lang="el-GR" sz="8000" dirty="0" smtClean="0"/>
              <a:t>Η έλλειψη προσαρμοστικότητας σε μεταβαλλόμενο περιβάλλον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Τρίτη κουκκίδα εδώ</a:t>
            </a:r>
          </a:p>
        </p:txBody>
      </p:sp>
      <p:pic>
        <p:nvPicPr>
          <p:cNvPr id="5" name="4 - Θέση περιεχομένου" descr="davidpol_1446154820_SWOT_analy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56764" y="2055453"/>
            <a:ext cx="4530436" cy="4041149"/>
          </a:xfrm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Παραδείγματα Δικτύωσης 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l-GR" dirty="0" smtClean="0"/>
              <a:t>Συνεργασία με τις </a:t>
            </a:r>
            <a:r>
              <a:rPr lang="el-GR" dirty="0" err="1" smtClean="0"/>
              <a:t>εξωνοσοκομειακές</a:t>
            </a:r>
            <a:r>
              <a:rPr lang="el-GR" dirty="0" smtClean="0"/>
              <a:t> υπηρεσίες της κλινικής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6800" y="2784764"/>
            <a:ext cx="4800600" cy="3387436"/>
          </a:xfrm>
        </p:spPr>
        <p:txBody>
          <a:bodyPr/>
          <a:lstStyle/>
          <a:p>
            <a:r>
              <a:rPr lang="el-GR" dirty="0" smtClean="0"/>
              <a:t>Υποστήριξη μελών της ίδιας οικογένειας</a:t>
            </a:r>
          </a:p>
          <a:p>
            <a:r>
              <a:rPr lang="el-GR" dirty="0" err="1" smtClean="0"/>
              <a:t>Συμπαρακολούθηση</a:t>
            </a:r>
            <a:r>
              <a:rPr lang="el-GR" dirty="0" smtClean="0"/>
              <a:t>, όπου χρειάζεται</a:t>
            </a:r>
          </a:p>
          <a:p>
            <a:r>
              <a:rPr lang="el-GR" dirty="0" smtClean="0"/>
              <a:t>Αρωγή σε περιστατικά κρίσης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dirty="0" smtClean="0"/>
              <a:t>Συνεργασία με το Εξωτερικό Ψυχιατρικό Ιατρείο Κομοτηνής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24600" y="2715491"/>
            <a:ext cx="4800600" cy="3456709"/>
          </a:xfrm>
        </p:spPr>
        <p:txBody>
          <a:bodyPr/>
          <a:lstStyle/>
          <a:p>
            <a:r>
              <a:rPr lang="el-GR" dirty="0" smtClean="0"/>
              <a:t>Συμπληρωματικότητα και </a:t>
            </a:r>
            <a:r>
              <a:rPr lang="el-GR" dirty="0" err="1" smtClean="0"/>
              <a:t>αλληλοκάλυψη</a:t>
            </a:r>
            <a:r>
              <a:rPr lang="el-GR" dirty="0" smtClean="0"/>
              <a:t> όποτε χρειάζεται</a:t>
            </a:r>
          </a:p>
          <a:p>
            <a:r>
              <a:rPr lang="el-GR" dirty="0" smtClean="0"/>
              <a:t>Στενή συνεργασία για την ολοκληρωμένη κάλυψη των αναγκών των ατόμων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9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Παραδείγματα Δικτύωσης 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80655" y="1758961"/>
            <a:ext cx="4800600" cy="737121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Συνεργασία μεταξύ ΜΨΑ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Στενή συνεργασία με ξενώνα βραχείας παραμονής ΠΓΝΕ για ουσιαστική ανταπόκριση στα αιτήματα που προέρχονται από την περιοχή</a:t>
            </a:r>
          </a:p>
          <a:p>
            <a:r>
              <a:rPr lang="el-GR" dirty="0" smtClean="0"/>
              <a:t>Προσπάθεια για προσπέλαση γραφειοκρατικών δυσκολιών</a:t>
            </a:r>
          </a:p>
          <a:p>
            <a:r>
              <a:rPr lang="el-GR" dirty="0" smtClean="0"/>
              <a:t>Αποφυγή νοσηλειών</a:t>
            </a:r>
            <a:r>
              <a:rPr lang="en-US" dirty="0" smtClean="0"/>
              <a:t> </a:t>
            </a:r>
            <a:r>
              <a:rPr lang="el-GR" dirty="0" smtClean="0"/>
              <a:t>που συνδέονται με έλλειψη στέγης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err="1" smtClean="0"/>
              <a:t>Κοι</a:t>
            </a:r>
            <a:r>
              <a:rPr lang="en-US" dirty="0" smtClean="0"/>
              <a:t>.</a:t>
            </a:r>
            <a:r>
              <a:rPr lang="el-GR" dirty="0" smtClean="0"/>
              <a:t>Σ</a:t>
            </a:r>
            <a:r>
              <a:rPr lang="en-US" dirty="0" smtClean="0"/>
              <a:t>.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Από κοινού συμμετοχή στην ίδρυσή του μαζί με άλλους τοπικούς φορείς</a:t>
            </a:r>
          </a:p>
          <a:p>
            <a:r>
              <a:rPr lang="el-GR" dirty="0" smtClean="0"/>
              <a:t>Κινητοποίηση υποψηφίων μελών και από τους δύο φορείς</a:t>
            </a:r>
          </a:p>
          <a:p>
            <a:r>
              <a:rPr lang="el-GR" dirty="0" smtClean="0"/>
              <a:t>«Επένδυση» στην επαγγελματική απασχόληση</a:t>
            </a:r>
          </a:p>
          <a:p>
            <a:r>
              <a:rPr lang="el-GR" dirty="0" smtClean="0"/>
              <a:t>Ευαισθητοποίηση της κοινότητας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9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Παραδείγματα Δικτύωσης 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80655" y="1758961"/>
            <a:ext cx="4800600" cy="737121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 smtClean="0"/>
              <a:t>Συνεργασία σε θέματα εκπαίδευσης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6800" y="2923309"/>
            <a:ext cx="4800600" cy="3248891"/>
          </a:xfrm>
        </p:spPr>
        <p:txBody>
          <a:bodyPr/>
          <a:lstStyle/>
          <a:p>
            <a:r>
              <a:rPr lang="el-GR" dirty="0" smtClean="0"/>
              <a:t>Εκπαιδευτικά προγράμματα ανοικτά στο προσωπικό και των δύο φορέων</a:t>
            </a:r>
          </a:p>
          <a:p>
            <a:r>
              <a:rPr lang="el-GR" dirty="0" smtClean="0"/>
              <a:t>Θέσεις πρακτικής άσκησης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dirty="0" smtClean="0"/>
              <a:t>Συνεργασία σε δράσεις Ευαισθητοποίησης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24600" y="2937164"/>
            <a:ext cx="4800600" cy="3235036"/>
          </a:xfrm>
        </p:spPr>
        <p:txBody>
          <a:bodyPr/>
          <a:lstStyle/>
          <a:p>
            <a:r>
              <a:rPr lang="el-GR" dirty="0" err="1" smtClean="0"/>
              <a:t>Συνδιοργάνωση</a:t>
            </a:r>
            <a:r>
              <a:rPr lang="el-GR" dirty="0" smtClean="0"/>
              <a:t> εκδηλώσεων</a:t>
            </a:r>
          </a:p>
          <a:p>
            <a:r>
              <a:rPr lang="el-GR" dirty="0" smtClean="0"/>
              <a:t>Συμμετοχή ομιλητών σε εκδηλώσεις ευαισθητοποίησης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9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tat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Κλείνοντας για τη Δικτύωση 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136072" y="2410691"/>
            <a:ext cx="9961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3600" dirty="0" smtClean="0"/>
              <a:t>Ελπιδοφόρα η ενεργοποίηση της ΤΕΨΥ, ότι θα δώσει νέα ώθηση στη λειτουργία του υπάρχοντος δικτύου.</a:t>
            </a:r>
          </a:p>
        </p:txBody>
      </p:sp>
    </p:spTree>
    <p:extLst>
      <p:ext uri="{BB962C8B-B14F-4D97-AF65-F5344CB8AC3E}">
        <p14:creationId xmlns:p14="http://schemas.microsoft.com/office/powerpoint/2010/main" val="3447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363" y="166573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Αποτελέσματα στην καθημερινότητα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485" y="1962614"/>
            <a:ext cx="10968567" cy="4635035"/>
          </a:xfrm>
        </p:spPr>
        <p:txBody>
          <a:bodyPr>
            <a:noAutofit/>
          </a:bodyPr>
          <a:lstStyle/>
          <a:p>
            <a:pPr marL="0">
              <a:lnSpc>
                <a:spcPct val="90000"/>
              </a:lnSpc>
            </a:pPr>
            <a:r>
              <a:rPr lang="el-GR" sz="3000" dirty="0" smtClean="0"/>
              <a:t>Οι πολίτες μιας απομακρυσμένης περιοχής έχουν στη διάθεσή τους ένα αρκετά ολοκληρωμένο σύστημα παροχής υπηρεσιών ψυχικής υγείας για τα ελληνικά δεδομένα, εύκολα </a:t>
            </a:r>
            <a:r>
              <a:rPr lang="el-GR" sz="3000" dirty="0" err="1" smtClean="0"/>
              <a:t>προσβάσιμο</a:t>
            </a:r>
            <a:r>
              <a:rPr lang="el-GR" sz="3000" dirty="0" smtClean="0"/>
              <a:t> και δωρεάν</a:t>
            </a:r>
          </a:p>
          <a:p>
            <a:pPr marL="0" indent="0">
              <a:lnSpc>
                <a:spcPct val="90000"/>
              </a:lnSpc>
              <a:buNone/>
            </a:pPr>
            <a:endParaRPr lang="el-GR" sz="3000" dirty="0" smtClean="0"/>
          </a:p>
          <a:p>
            <a:pPr marL="0">
              <a:lnSpc>
                <a:spcPct val="90000"/>
              </a:lnSpc>
            </a:pPr>
            <a:r>
              <a:rPr lang="el-GR" sz="3000" dirty="0" smtClean="0"/>
              <a:t>Προσωπικό υπηρεσιών καλά εκπαιδευμένο στην Κοινωνική Ψυχιατρική, προτεραιότητα στην εκπαίδευση των οποίων έχουν αποτελέσει οι ψυχοθεραπευτικοί χειρισμοί και η συναισθηματική σχέση με τον ασθενή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260350"/>
            <a:ext cx="10968567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Αποτελέσματα στην καθημερινότητα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721" y="1981200"/>
            <a:ext cx="10680700" cy="4281056"/>
          </a:xfrm>
        </p:spPr>
        <p:txBody>
          <a:bodyPr>
            <a:noAutofit/>
          </a:bodyPr>
          <a:lstStyle/>
          <a:p>
            <a:pPr marL="0"/>
            <a:r>
              <a:rPr lang="el-GR" sz="3000" dirty="0" smtClean="0"/>
              <a:t>Έμφαση στη σύνδεση με την οικογένεια και στην υποστήριξή της</a:t>
            </a:r>
          </a:p>
          <a:p>
            <a:pPr marL="0"/>
            <a:r>
              <a:rPr lang="el-GR" sz="3000" dirty="0" smtClean="0"/>
              <a:t>Εμπλοκή των θεραπευτών σε περισσότερες από μία δραστηριότητες </a:t>
            </a:r>
          </a:p>
          <a:p>
            <a:pPr marL="0"/>
            <a:r>
              <a:rPr lang="el-GR" sz="3000" dirty="0" smtClean="0"/>
              <a:t>Οι θεραπευτές γίνονται περισσότερο «πραγματικοί» και προσιτοί, απαλλάσσονται από μέρος του στίγματος που τους συνοδεύει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Συμπεράσματα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l-GR" sz="3000" dirty="0" smtClean="0"/>
              <a:t>Πρωτότυπη δραστηριότητα στο χώρο της Κοινωνικής Ψυχιατρικής που θα μπορούσε να αποτελέσει καλή πρακτική προς εφαρμογή και σε άλλες περιοχές με αντίστοιχα χαρακτηριστικά. </a:t>
            </a:r>
          </a:p>
          <a:p>
            <a:r>
              <a:rPr lang="el-GR" sz="3000" dirty="0"/>
              <a:t>Η </a:t>
            </a:r>
            <a:r>
              <a:rPr lang="el-GR" sz="3000" dirty="0" smtClean="0"/>
              <a:t>ψυχιατρική νοσηλεία </a:t>
            </a:r>
            <a:r>
              <a:rPr lang="el-GR" sz="3000" dirty="0"/>
              <a:t>είναι η τελευταία επιλογή</a:t>
            </a:r>
          </a:p>
          <a:p>
            <a:pPr>
              <a:lnSpc>
                <a:spcPct val="90000"/>
              </a:lnSpc>
            </a:pPr>
            <a:r>
              <a:rPr lang="el-GR" sz="3000" dirty="0" smtClean="0"/>
              <a:t>Η έμφαση στην εκπαίδευση και στην κοινή φιλοσοφία είναι τα πρόδηλα </a:t>
            </a:r>
            <a:r>
              <a:rPr lang="el-GR" sz="3000" dirty="0" err="1" smtClean="0"/>
              <a:t>διευκολυντικά</a:t>
            </a:r>
            <a:r>
              <a:rPr lang="el-GR" sz="3000" dirty="0" smtClean="0"/>
              <a:t> χαρακτηριστικά.</a:t>
            </a:r>
          </a:p>
          <a:p>
            <a:pPr>
              <a:lnSpc>
                <a:spcPct val="90000"/>
              </a:lnSpc>
            </a:pPr>
            <a:r>
              <a:rPr lang="el-GR" sz="3000" dirty="0" smtClean="0"/>
              <a:t>Οι συναισθηματικές σχέσεις που αναπτύσσονται σε όλα τα επίπεδα αποτελούν ευχάριστη έκπληξη για όλους τους νέους συνεργάτες</a:t>
            </a:r>
          </a:p>
          <a:p>
            <a:pPr>
              <a:lnSpc>
                <a:spcPct val="90000"/>
              </a:lnSpc>
            </a:pPr>
            <a:r>
              <a:rPr lang="el-GR" sz="3000" dirty="0" smtClean="0"/>
              <a:t>Είναι πολύτιμες και ανανεώνουν την ώθηση στο δύσκολο έργο που όλοι μαζί έχουμε αναλάβει</a:t>
            </a:r>
          </a:p>
          <a:p>
            <a:pPr>
              <a:lnSpc>
                <a:spcPct val="90000"/>
              </a:lnSpc>
            </a:pP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Συμπεράσματα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94509" y="1745673"/>
            <a:ext cx="99614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400" dirty="0" smtClean="0"/>
              <a:t>Ο κατακερματισμός και η έλλειψη διασύνδεσης  και συντονισμού των υπηρεσιών από διαφορετικούς φορείς που εμπλέκονται άμεσα ή έμμεσα στο σύστημα παροχής υπηρεσιών ψυχικής υγείας δεν είναι μόνο ελληνικό φαινόμενο, αλλά αποτελεί κοινό τόπο για τις περισσότερες ευρωπαϊκές χώρες.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Ωστόσο, αυτό δε σημαίνει ότι μπορούμε ή θα έπρεπε να επαναπαυτούμε στην «αποτυχία» δόμησης ενός ολοκληρωμένου συστήματος. Η ανάγκη για αναδιάρθρωση και οργάνωση ενός συστήματος το οποίο διασφαλίζει και προασπίζει τα ανθρώπινα δικαιώματα παραμένει επιτακτική όσο ποτέ. Απαιτείται μεθοδική και συστηματική δράση για τη διεκδίκηση του αυτονόητου.</a:t>
            </a:r>
          </a:p>
        </p:txBody>
      </p:sp>
    </p:spTree>
    <p:extLst>
      <p:ext uri="{BB962C8B-B14F-4D97-AF65-F5344CB8AC3E}">
        <p14:creationId xmlns:p14="http://schemas.microsoft.com/office/powerpoint/2010/main" val="3447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Συμπεράσματα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94509" y="1745673"/>
            <a:ext cx="99614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Το κράτος πρόνοιας και το κράτος δικαίου δυσκολεύεται να παίξει το ρόλο του στη μείωση των ανισοτήτων και στην κοινωνική προστασία των ευάλωτων ομάδων.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Μέσα σ’ αυτό το περιβάλλον αναδεικνύονται νέες μορφές κοινωνικής αλληλεγγύης, πολύμορφες και πολυποίκιλες. 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Πιο ενεργητική η στάση των πολιτών σε ζητήματα αυτό-οργάνωσης.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 ερώτημα είναι πώς μπορούν να οργανωθούν οι πρωτοβουλίες αυτές, χωρίς να χάσουν τον ενθουσιασμό τους.</a:t>
            </a:r>
          </a:p>
        </p:txBody>
      </p:sp>
      <p:pic>
        <p:nvPicPr>
          <p:cNvPr id="4" name="Picture 4" descr="Logo Teliko Con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6019800"/>
            <a:ext cx="2743200" cy="63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xwrafi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771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Αντί επιλόγου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94509" y="1745673"/>
            <a:ext cx="9961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Να συμβάλουμε στη δημιουργία μιας κοινότητας αλληλέγγυας και συνυπεύθυνης. Με υπηρεσίες που λειτουργούν σε δίκτυα και ευρύτερες συμμαχίες.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</a:t>
            </a:r>
            <a:r>
              <a:rPr lang="el-GR" sz="2400" smtClean="0"/>
              <a:t>Ή </a:t>
            </a:r>
            <a:r>
              <a:rPr lang="el-GR" sz="2400" dirty="0" smtClean="0"/>
              <a:t>τουλάχιστον αυτή είναι η ευχή και η επιθυμία μας και γι’ αυτό θα συνεχίσουμε να προσπαθούμε…</a:t>
            </a:r>
          </a:p>
        </p:txBody>
      </p:sp>
    </p:spTree>
    <p:extLst>
      <p:ext uri="{BB962C8B-B14F-4D97-AF65-F5344CB8AC3E}">
        <p14:creationId xmlns:p14="http://schemas.microsoft.com/office/powerpoint/2010/main" val="3447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Ευχαριστούμε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HPIM2263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31" y="0"/>
            <a:ext cx="682792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Διάταξη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200" cap="small" dirty="0" smtClean="0"/>
              <a:t>ΕΤΑΙΡΙΑ</a:t>
            </a:r>
            <a:r>
              <a:rPr lang="el-GR" sz="3200" b="1" cap="small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l-GR" sz="3200" cap="small" dirty="0" smtClean="0"/>
              <a:t>ΚΟΙΝΩΝΙΚΗΣ</a:t>
            </a:r>
            <a:r>
              <a:rPr lang="el-GR" sz="3200" b="1" cap="small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l-GR" sz="3200" cap="small" dirty="0" smtClean="0"/>
              <a:t>ΨΥΧΙΑΤΡΙΚΗΣ</a:t>
            </a:r>
            <a:r>
              <a:rPr lang="el-GR" sz="3200" b="1" cap="small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l-GR" sz="3200" cap="small" dirty="0" smtClean="0"/>
              <a:t>ΚΑΙ</a:t>
            </a:r>
            <a:r>
              <a:rPr lang="el-GR" sz="3200" b="1" cap="small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l-GR" sz="3200" cap="small" dirty="0" smtClean="0"/>
              <a:t>ΨΥΧΙΚΗΣ</a:t>
            </a:r>
            <a:r>
              <a:rPr lang="el-GR" sz="3200" b="1" cap="small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l-GR" sz="3200" cap="small" dirty="0" smtClean="0"/>
              <a:t>ΥΓΕΙΑΣ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752600"/>
            <a:ext cx="11379200" cy="4648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l-GR" sz="3200" b="1" smtClean="0"/>
              <a:t>Επιστημονικό, μη κερδοσκοπικό σωματείο</a:t>
            </a:r>
          </a:p>
          <a:p>
            <a:pPr eaLnBrk="1" hangingPunct="1">
              <a:buFontTx/>
              <a:buNone/>
            </a:pPr>
            <a:r>
              <a:rPr lang="el-GR" sz="3200" smtClean="0"/>
              <a:t>  -Έτος ίδρυσης: 1981</a:t>
            </a:r>
          </a:p>
          <a:p>
            <a:pPr eaLnBrk="1" hangingPunct="1">
              <a:buFontTx/>
              <a:buChar char="•"/>
            </a:pPr>
            <a:r>
              <a:rPr lang="el-GR" sz="3200" smtClean="0"/>
              <a:t>Χρηματοδότηση από το Υπουργείο Υγείας και Κοινωνικής Αλληλεγγύης</a:t>
            </a:r>
          </a:p>
          <a:p>
            <a:pPr eaLnBrk="1" hangingPunct="1">
              <a:buFontTx/>
              <a:buChar char="•"/>
            </a:pPr>
            <a:r>
              <a:rPr lang="el-GR" sz="3200" smtClean="0"/>
              <a:t>Υπηρεσίες σε Αττική, Φωκίδα, Φθιώτιδα και Θράκη (Έβρος, Ροδόπη).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10363200" cy="1066800"/>
          </a:xfrm>
        </p:spPr>
        <p:txBody>
          <a:bodyPr/>
          <a:lstStyle/>
          <a:p>
            <a:pPr algn="ctr" eaLnBrk="1" hangingPunct="1"/>
            <a:r>
              <a:rPr lang="el-GR" sz="3200" cap="small" dirty="0" smtClean="0"/>
              <a:t>ΣΤΡΑΤΗΓΙΚΟΙ ΣΤΟΧΟΙ ΕΚΨ&amp;ΨΥ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9728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20000"/>
              </a:spcAft>
              <a:buFontTx/>
              <a:buChar char="•"/>
            </a:pPr>
            <a:r>
              <a:rPr lang="el-GR" i="1" dirty="0" smtClean="0"/>
              <a:t>  «Παρέχει  δωρεάν υπηρεσίες  ψυχικής  υγείας σε όσους τις χρειάζονται. Παράλληλα εργάζεται  με τον πληθυσμό, για να διαμορφωθεί  το αίτημα  για βοήθεια» </a:t>
            </a:r>
            <a:r>
              <a:rPr lang="el-GR" sz="2400" i="1" dirty="0" smtClean="0"/>
              <a:t>(από το καταστατικό της Ε.Κ.Ψ.&amp; Ψ.Υ.)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FontTx/>
              <a:buChar char="•"/>
            </a:pPr>
            <a:endParaRPr lang="el-GR" sz="2400" i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l-GR" dirty="0" smtClean="0"/>
              <a:t>Κάθε άτομο σε ανάγκη, έχει τα ίδια δικαιώματα με όλους τους πολίτες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Franklin Gothic Book" pitchFamily="34" charset="0"/>
              <a:buNone/>
            </a:pPr>
            <a:endParaRPr lang="el-GR" dirty="0" smtClean="0"/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spcAft>
                <a:spcPct val="10000"/>
              </a:spcAft>
              <a:buFont typeface="Andalus" pitchFamily="18" charset="-78"/>
              <a:buChar char="-"/>
            </a:pPr>
            <a:r>
              <a:rPr lang="el-GR" sz="2400" i="1" dirty="0" smtClean="0"/>
              <a:t>Ίση πρόσβαση στη διαθέσιμη φροντίδα για ίδιες ανάγκες</a:t>
            </a:r>
          </a:p>
          <a:p>
            <a:pPr eaLnBrk="1" hangingPunct="1">
              <a:lnSpc>
                <a:spcPct val="70000"/>
              </a:lnSpc>
              <a:spcAft>
                <a:spcPct val="20000"/>
              </a:spcAft>
              <a:buFont typeface="Andalus" pitchFamily="18" charset="-78"/>
              <a:buChar char="-"/>
            </a:pPr>
            <a:r>
              <a:rPr lang="el-GR" sz="2400" i="1" dirty="0" smtClean="0"/>
              <a:t>Ίση </a:t>
            </a:r>
            <a:r>
              <a:rPr lang="el-GR" i="1" dirty="0" smtClean="0"/>
              <a:t>αξι</a:t>
            </a:r>
            <a:r>
              <a:rPr lang="el-GR" sz="2400" i="1" dirty="0" smtClean="0"/>
              <a:t>οποίηση των υπηρεσιών για τις ίδιες ανάγκες</a:t>
            </a:r>
          </a:p>
          <a:p>
            <a:pPr eaLnBrk="1" hangingPunct="1">
              <a:lnSpc>
                <a:spcPct val="70000"/>
              </a:lnSpc>
              <a:spcAft>
                <a:spcPct val="20000"/>
              </a:spcAft>
              <a:buFont typeface="Andalus" pitchFamily="18" charset="-78"/>
              <a:buChar char="-"/>
            </a:pPr>
            <a:r>
              <a:rPr lang="el-GR" i="1" dirty="0" smtClean="0"/>
              <a:t>Υψηλή </a:t>
            </a:r>
            <a:r>
              <a:rPr lang="el-GR" sz="2400" i="1" dirty="0" smtClean="0"/>
              <a:t>ποιότητα στη φροντίδα υγείας για όλους</a:t>
            </a:r>
          </a:p>
          <a:p>
            <a:pPr eaLnBrk="1" hangingPunct="1">
              <a:lnSpc>
                <a:spcPct val="80000"/>
              </a:lnSpc>
              <a:buFont typeface="Franklin Gothic Book" pitchFamily="34" charset="0"/>
              <a:buChar char="−"/>
            </a:pPr>
            <a:endParaRPr lang="el-GR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small" dirty="0" smtClean="0"/>
              <a:t>ΣΤΡΑΤΗΓΙΚΟΙ ΣΤΟΧΟΙ ΕΚΨ&amp;ΨΥ</a:t>
            </a:r>
            <a:endParaRPr lang="el-GR" sz="3600" b="1" dirty="0" smtClean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10363200" cy="3844925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l-GR" dirty="0" smtClean="0"/>
              <a:t>Θεραπεία μέσα στην κοινότητα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l-GR" dirty="0" smtClean="0"/>
              <a:t>Επικέντρωση στην πρόληψη και την έγκαιρη παρέμβαση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l-GR" dirty="0" smtClean="0"/>
              <a:t>Ευαισθητοποίηση της κοινωνικής ομάδας σε θέματα ψυχικής υγείας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l-GR" dirty="0" smtClean="0"/>
              <a:t>Εκπαίδευση επαγγελματιών ψυχικής υγείας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small" dirty="0" err="1" smtClean="0"/>
              <a:t>Διεθνησ</a:t>
            </a:r>
            <a:r>
              <a:rPr lang="el-GR" cap="small" dirty="0" smtClean="0"/>
              <a:t> </a:t>
            </a:r>
            <a:r>
              <a:rPr lang="el-GR" cap="small" dirty="0" err="1" smtClean="0"/>
              <a:t>δικτυωση</a:t>
            </a:r>
            <a:endParaRPr lang="el-GR" sz="3600" b="1" dirty="0" smtClean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10363200" cy="3844925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Char char="•"/>
            </a:pPr>
            <a:r>
              <a:rPr lang="el-GR" dirty="0" smtClean="0"/>
              <a:t>Δίκτυο </a:t>
            </a:r>
            <a:r>
              <a:rPr lang="en-US" dirty="0" err="1" smtClean="0"/>
              <a:t>Asklepios</a:t>
            </a:r>
            <a:r>
              <a:rPr lang="en-US" dirty="0" smtClean="0"/>
              <a:t> (</a:t>
            </a:r>
            <a:r>
              <a:rPr lang="en-US" sz="1800" dirty="0" smtClean="0"/>
              <a:t>http://www.foundationasklepios.eu)</a:t>
            </a:r>
            <a:endParaRPr lang="el-GR" sz="1800" dirty="0" smtClean="0"/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dirty="0" smtClean="0"/>
              <a:t>Mental Health Europe (</a:t>
            </a:r>
            <a:r>
              <a:rPr lang="en-US" sz="1800" dirty="0" smtClean="0"/>
              <a:t>http://www.mhe-sme.org)</a:t>
            </a:r>
            <a:endParaRPr lang="el-GR" sz="1800" dirty="0" smtClean="0"/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dirty="0" smtClean="0"/>
              <a:t>Social Firms Europe – CEFEC (</a:t>
            </a:r>
            <a:r>
              <a:rPr lang="en-US" sz="1800" dirty="0" smtClean="0"/>
              <a:t>http://www.socialfirmseurope.org)</a:t>
            </a:r>
            <a:endParaRPr lang="el-GR" sz="1800" dirty="0" smtClean="0"/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l-GR" dirty="0" smtClean="0"/>
              <a:t>Έμμεση Δικτύωση με </a:t>
            </a:r>
            <a:r>
              <a:rPr lang="en-US" dirty="0" smtClean="0"/>
              <a:t>European Disability Forum (EDF) </a:t>
            </a:r>
            <a:r>
              <a:rPr lang="el-GR" dirty="0" smtClean="0"/>
              <a:t>και </a:t>
            </a:r>
            <a:r>
              <a:rPr lang="en-US" dirty="0" smtClean="0"/>
              <a:t>European Health Management Association (EHMA)</a:t>
            </a:r>
            <a:endParaRPr lang="el-G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cap="small" dirty="0" err="1" smtClean="0"/>
              <a:t>Παρουσιαση</a:t>
            </a:r>
            <a:r>
              <a:rPr lang="el-GR" cap="small" dirty="0" smtClean="0"/>
              <a:t> των </a:t>
            </a:r>
            <a:r>
              <a:rPr lang="el-GR" cap="small" dirty="0" err="1" smtClean="0"/>
              <a:t>κλιμακιων</a:t>
            </a:r>
            <a:r>
              <a:rPr lang="el-GR" cap="small" dirty="0" smtClean="0"/>
              <a:t> </a:t>
            </a:r>
            <a:r>
              <a:rPr lang="el-GR" cap="small" dirty="0" err="1" smtClean="0"/>
              <a:t>τησ</a:t>
            </a:r>
            <a:r>
              <a:rPr lang="el-GR" cap="small" dirty="0" smtClean="0"/>
              <a:t> </a:t>
            </a:r>
            <a:r>
              <a:rPr lang="el-GR" cap="small" dirty="0" err="1" smtClean="0"/>
              <a:t>Κινητησ</a:t>
            </a:r>
            <a:r>
              <a:rPr lang="el-GR" cap="small" dirty="0" smtClean="0"/>
              <a:t> </a:t>
            </a:r>
            <a:r>
              <a:rPr lang="el-GR" cap="small" dirty="0" err="1" smtClean="0"/>
              <a:t>Μοναδασ</a:t>
            </a:r>
            <a:r>
              <a:rPr lang="el-GR" cap="small" dirty="0" smtClean="0"/>
              <a:t> </a:t>
            </a:r>
            <a:r>
              <a:rPr lang="el-GR" cap="small" dirty="0" err="1" smtClean="0"/>
              <a:t>τησ</a:t>
            </a:r>
            <a:r>
              <a:rPr lang="el-GR" cap="small" dirty="0" smtClean="0"/>
              <a:t> Ε.Κ.Ψ.&amp;Ψ.Υ. στη </a:t>
            </a:r>
            <a:r>
              <a:rPr lang="el-GR" cap="small" dirty="0" err="1" smtClean="0"/>
              <a:t>Θρακη</a:t>
            </a:r>
            <a:endParaRPr lang="el-GR" cap="small" dirty="0"/>
          </a:p>
        </p:txBody>
      </p:sp>
      <p:graphicFrame>
        <p:nvGraphicFramePr>
          <p:cNvPr id="5" name="Πλαίσιο κράτησης θέσης περιεχομένου 4" descr="Δείγμα πίνακα με 3 στήλες, 4 γραμμές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2050472" y="1877291"/>
          <a:ext cx="7966364" cy="41976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83182"/>
                <a:gridCol w="3983182"/>
              </a:tblGrid>
              <a:tr h="63773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Ν. Έβρου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Ν. Ροδόπης</a:t>
                      </a:r>
                      <a:endParaRPr lang="el-GR" dirty="0"/>
                    </a:p>
                  </a:txBody>
                  <a:tcPr anchor="ctr"/>
                </a:tc>
              </a:tr>
              <a:tr h="725249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</a:rPr>
                        <a:t>Κλιμάκιο</a:t>
                      </a:r>
                      <a:r>
                        <a:rPr lang="el-GR" sz="18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l-GR" sz="1800" dirty="0" smtClean="0">
                          <a:latin typeface="Times New Roman" pitchFamily="18" charset="0"/>
                        </a:rPr>
                        <a:t>Αλεξανδρούπολης </a:t>
                      </a:r>
                    </a:p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</a:rPr>
                        <a:t>(Δευτέρα – Παρασκευή)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</a:t>
                      </a:r>
                      <a:r>
                        <a:rPr lang="el-GR" dirty="0" err="1" smtClean="0"/>
                        <a:t>Σαπών</a:t>
                      </a:r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(κάθε Τρίτη και Τετάρτη)</a:t>
                      </a:r>
                      <a:endParaRPr lang="el-GR" dirty="0"/>
                    </a:p>
                  </a:txBody>
                  <a:tcPr anchor="ctr"/>
                </a:tc>
              </a:tr>
              <a:tr h="63773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Τυχερού</a:t>
                      </a:r>
                    </a:p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</a:rPr>
                        <a:t>(δεύτερη Δευτέρα του μήνα)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Φιλύρας </a:t>
                      </a:r>
                    </a:p>
                    <a:p>
                      <a:pPr algn="ctr"/>
                      <a:r>
                        <a:rPr lang="el-GR" dirty="0" smtClean="0"/>
                        <a:t>(Τετάρτη, 1φ/μήνα)</a:t>
                      </a:r>
                      <a:endParaRPr lang="el-GR" dirty="0"/>
                    </a:p>
                  </a:txBody>
                  <a:tcPr anchor="ctr"/>
                </a:tc>
              </a:tr>
              <a:tr h="63773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Σουφλίου</a:t>
                      </a:r>
                    </a:p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</a:rPr>
                        <a:t>(τελευταία Δευτέρα του μήνα)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Κομοτηνής</a:t>
                      </a:r>
                    </a:p>
                    <a:p>
                      <a:pPr algn="ctr"/>
                      <a:r>
                        <a:rPr lang="el-GR" dirty="0" smtClean="0"/>
                        <a:t>(κάθε Δευτέρα – Πέμπτη –</a:t>
                      </a:r>
                      <a:r>
                        <a:rPr lang="el-GR" baseline="0" dirty="0" smtClean="0"/>
                        <a:t> Παρασκευή)</a:t>
                      </a:r>
                      <a:endParaRPr lang="el-GR" dirty="0"/>
                    </a:p>
                  </a:txBody>
                  <a:tcPr anchor="ctr"/>
                </a:tc>
              </a:tr>
              <a:tr h="63773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Διδυμοτείχου</a:t>
                      </a:r>
                    </a:p>
                    <a:p>
                      <a:pPr algn="ctr"/>
                      <a:r>
                        <a:rPr lang="el-GR" dirty="0" smtClean="0"/>
                        <a:t>(κάθε</a:t>
                      </a:r>
                      <a:r>
                        <a:rPr lang="el-GR" baseline="0" dirty="0" smtClean="0"/>
                        <a:t> Τρίτη)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 Ιάσμου</a:t>
                      </a:r>
                    </a:p>
                    <a:p>
                      <a:pPr algn="ctr"/>
                      <a:r>
                        <a:rPr lang="el-GR" dirty="0" smtClean="0"/>
                        <a:t>(Παρασκευή,</a:t>
                      </a:r>
                      <a:r>
                        <a:rPr lang="el-GR" baseline="0" dirty="0" smtClean="0"/>
                        <a:t> 2φ/μήνα)</a:t>
                      </a:r>
                      <a:endParaRPr lang="el-GR" dirty="0"/>
                    </a:p>
                  </a:txBody>
                  <a:tcPr anchor="ctr"/>
                </a:tc>
              </a:tr>
              <a:tr h="63773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Κλιμάκιο</a:t>
                      </a:r>
                      <a:r>
                        <a:rPr lang="el-GR" baseline="0" dirty="0" smtClean="0"/>
                        <a:t> Ορεστιάδας</a:t>
                      </a:r>
                    </a:p>
                    <a:p>
                      <a:pPr algn="ctr"/>
                      <a:r>
                        <a:rPr lang="el-GR" baseline="0" dirty="0" smtClean="0"/>
                        <a:t>(κάθε Τρίτη)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4" descr="Logo Teliko Con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6223000"/>
            <a:ext cx="2743200" cy="63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Untitled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cap="small" dirty="0" err="1" smtClean="0"/>
              <a:t>Παρουσιαση</a:t>
            </a:r>
            <a:r>
              <a:rPr lang="el-GR" cap="small" dirty="0" smtClean="0"/>
              <a:t> των </a:t>
            </a:r>
            <a:r>
              <a:rPr lang="el-GR" cap="small" dirty="0" err="1" smtClean="0"/>
              <a:t>μοναδων</a:t>
            </a:r>
            <a:r>
              <a:rPr lang="el-GR" cap="small" dirty="0" smtClean="0"/>
              <a:t> </a:t>
            </a:r>
            <a:r>
              <a:rPr lang="el-GR" cap="small" dirty="0" err="1" smtClean="0"/>
              <a:t>τησ</a:t>
            </a:r>
            <a:r>
              <a:rPr lang="el-GR" cap="small" dirty="0" smtClean="0"/>
              <a:t> Ε.Κ.Ψ.&amp;Ψ.Υ. στη </a:t>
            </a:r>
            <a:r>
              <a:rPr lang="el-GR" cap="small" dirty="0" err="1" smtClean="0"/>
              <a:t>Θρακη</a:t>
            </a:r>
            <a:endParaRPr lang="el-GR" cap="small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833" y="1773866"/>
            <a:ext cx="10363200" cy="43783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l-GR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l-GR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β) Στεγαστικές Μονάδες (</a:t>
            </a:r>
            <a:r>
              <a:rPr lang="el-GR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Αλεξ</a:t>
            </a:r>
            <a:r>
              <a:rPr lang="el-GR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/</a:t>
            </a:r>
            <a:r>
              <a:rPr lang="el-GR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πολη</a:t>
            </a:r>
            <a:r>
              <a:rPr lang="el-GR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algn="just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l-GR" dirty="0"/>
              <a:t>2 Οικοτροφεία (Δυναμικότητας 30 θέσεων)</a:t>
            </a:r>
          </a:p>
          <a:p>
            <a:pPr algn="just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l-GR" dirty="0"/>
              <a:t>7 Προστατευμένα Διαμερίσματα (Δυναμικότητας 24 θέσεων)</a:t>
            </a:r>
          </a:p>
          <a:p>
            <a:pPr algn="just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l-GR" dirty="0"/>
              <a:t>Συνολική Δυναμικότητα: 54 θέσεις</a:t>
            </a:r>
          </a:p>
          <a:p>
            <a:pPr>
              <a:spcBef>
                <a:spcPct val="0"/>
              </a:spcBef>
              <a:spcAft>
                <a:spcPct val="5000"/>
              </a:spcAft>
              <a:buNone/>
            </a:pPr>
            <a:r>
              <a:rPr lang="el-GR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l-GR" sz="2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γ) Πρόγραμμα Προ - Επαγγελματικής Κατάρτισης (</a:t>
            </a:r>
            <a:r>
              <a:rPr lang="el-GR" sz="2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Αλεξ</a:t>
            </a:r>
            <a:r>
              <a:rPr lang="el-GR" sz="2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/</a:t>
            </a:r>
            <a:r>
              <a:rPr lang="el-GR" sz="2600" b="1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πολη</a:t>
            </a:r>
            <a:r>
              <a:rPr lang="el-GR" sz="2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algn="just" eaLnBrk="1" hangingPunct="1">
              <a:lnSpc>
                <a:spcPct val="85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l-GR" dirty="0"/>
              <a:t>Σε αγροτικές καλλιέργειες (Αγρός – 12 θέσεις)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 typeface="Wingdings" pitchFamily="2" charset="2"/>
              <a:buNone/>
            </a:pPr>
            <a:endParaRPr lang="el-GR" sz="26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ct val="5000"/>
              </a:spcAft>
              <a:buNone/>
            </a:pPr>
            <a:r>
              <a:rPr lang="el-GR" sz="26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δ) Ενδιάμεσες </a:t>
            </a:r>
            <a:r>
              <a:rPr lang="el-GR" sz="2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Δομές</a:t>
            </a:r>
            <a:r>
              <a:rPr lang="en-US" sz="2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b="1" dirty="0" smtClean="0">
                <a:solidFill>
                  <a:schemeClr val="hlink"/>
                </a:solidFill>
              </a:rPr>
              <a:t>(</a:t>
            </a:r>
            <a:r>
              <a:rPr lang="el-GR" sz="2800" b="1" dirty="0" err="1">
                <a:solidFill>
                  <a:schemeClr val="hlink"/>
                </a:solidFill>
              </a:rPr>
              <a:t>Αλεξ</a:t>
            </a:r>
            <a:r>
              <a:rPr lang="el-GR" sz="2800" b="1" dirty="0">
                <a:solidFill>
                  <a:schemeClr val="hlink"/>
                </a:solidFill>
              </a:rPr>
              <a:t>/</a:t>
            </a:r>
            <a:r>
              <a:rPr lang="el-GR" sz="2800" b="1" dirty="0" err="1">
                <a:solidFill>
                  <a:schemeClr val="hlink"/>
                </a:solidFill>
              </a:rPr>
              <a:t>πολη</a:t>
            </a:r>
            <a:r>
              <a:rPr lang="el-GR" sz="2800" b="1" dirty="0">
                <a:solidFill>
                  <a:schemeClr val="hlink"/>
                </a:solidFill>
              </a:rPr>
              <a:t>) </a:t>
            </a:r>
            <a:endParaRPr lang="el-GR" sz="26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l-GR" dirty="0"/>
              <a:t>Δραστηριότητα Ημερήσιας Απασχόλησης (14 θέσεις)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l-GR" dirty="0" smtClean="0">
              <a:latin typeface="Times New Roman" pitchFamily="18" charset="0"/>
            </a:endParaRPr>
          </a:p>
        </p:txBody>
      </p:sp>
      <p:pic>
        <p:nvPicPr>
          <p:cNvPr id="7172" name="Picture 4" descr="Logo Teliko Con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6019800"/>
            <a:ext cx="2743200" cy="63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Άνθος κερασιάς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1345</Words>
  <Application>Microsoft Office PowerPoint</Application>
  <PresentationFormat>Προσαρμογή</PresentationFormat>
  <Paragraphs>210</Paragraphs>
  <Slides>29</Slides>
  <Notes>0</Notes>
  <HiddenSlides>1</HiddenSlides>
  <MMClips>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Άνθος κερασιάς 16x9</vt:lpstr>
      <vt:lpstr>Οι Υπηρεσίες της Εταιρίας Κοινωνικής Ψυχιατρικής και Ψυχικής Υγείας στη Θράκη  Βαλεντίνη Μπόχτσου, Ψυχολόγος MSc. – Επιστ. Υπεύθυνος Πρ. Διαμερισμάτων της Ε.Κ.Ψ.&amp;Ψ.Υ. στη Θράκη Δημήτρης Ταταρίδης, Ψυχολόγος MSc. – Διοικητικός Διευθυντής Ε.Κ.Ψ.&amp;Ψ.Υ.</vt:lpstr>
      <vt:lpstr>Παρουσίαση του PowerPoint</vt:lpstr>
      <vt:lpstr>ΕΤΑΙΡΙΑ ΚΟΙΝΩΝΙΚΗΣ ΨΥΧΙΑΤΡΙΚΗΣ ΚΑΙ ΨΥΧΙΚΗΣ ΥΓΕΙΑΣ</vt:lpstr>
      <vt:lpstr>ΣΤΡΑΤΗΓΙΚΟΙ ΣΤΟΧΟΙ ΕΚΨ&amp;ΨΥ</vt:lpstr>
      <vt:lpstr>ΣΤΡΑΤΗΓΙΚΟΙ ΣΤΟΧΟΙ ΕΚΨ&amp;ΨΥ</vt:lpstr>
      <vt:lpstr>Διεθνησ δικτυωση</vt:lpstr>
      <vt:lpstr>Παρουσιαση των κλιμακιων τησ Κινητησ Μοναδασ τησ Ε.Κ.Ψ.&amp;Ψ.Υ. στη Θρακη</vt:lpstr>
      <vt:lpstr>Παρουσίαση του PowerPoint</vt:lpstr>
      <vt:lpstr>Παρουσιαση των μοναδων τησ Ε.Κ.Ψ.&amp;Ψ.Υ. στη Θρακη</vt:lpstr>
      <vt:lpstr>Παρουσίαση του PowerPoint</vt:lpstr>
      <vt:lpstr>Παράλληλες δραστηριότητες - παρεχόμενες υπηρεσίες της Ε.Κ.Ψ. &amp; Ψ.Υ. στη Θράκη</vt:lpstr>
      <vt:lpstr>Παράλληλες δραστηριότητες - παρεχόμενες υπηρεσίες της Ε.Κ.Ψ. &amp; Ψ.Υ. στη Θράκη</vt:lpstr>
      <vt:lpstr>Αρχές πάνω στις οποίες οργανώθηκε το δίκτυο παροχής ψυχιατρικών υπηρεσιών</vt:lpstr>
      <vt:lpstr>Λόγοι για τους οποίους υπάρχει καλή συνεργασία και αποτελεσματική δικτύωση</vt:lpstr>
      <vt:lpstr>Λόγοι για τους οποίους υπάρχει καλή συνεργασία και αποτελεσματική δικτύωση</vt:lpstr>
      <vt:lpstr>Απειλές για τη λειτουργία του Δικτύου  Δύσκολα Σημεία</vt:lpstr>
      <vt:lpstr>Παραδείγματα Δικτύωσης </vt:lpstr>
      <vt:lpstr>Παραδείγματα Δικτύωσης </vt:lpstr>
      <vt:lpstr>Παραδείγματα Δικτύωσης </vt:lpstr>
      <vt:lpstr>Κλείνοντας για τη Δικτύωση </vt:lpstr>
      <vt:lpstr>Αποτελέσματα στην καθημερινότητα</vt:lpstr>
      <vt:lpstr>Αποτελέσματα στην καθημερινότητα</vt:lpstr>
      <vt:lpstr>Συμπεράσματα</vt:lpstr>
      <vt:lpstr>Συμπεράσματα </vt:lpstr>
      <vt:lpstr>Συμπεράσματα </vt:lpstr>
      <vt:lpstr>Παρουσίαση του PowerPoint</vt:lpstr>
      <vt:lpstr>Αντί επιλόγου </vt:lpstr>
      <vt:lpstr>Ευχαριστούμε</vt:lpstr>
      <vt:lpstr>Διάταξη τίτλου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2013-07-30T20:14:24Z</dcterms:created>
  <dcterms:modified xsi:type="dcterms:W3CDTF">2017-06-02T10:04:40Z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