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5" r:id="rId2"/>
  </p:sldMasterIdLst>
  <p:sldIdLst>
    <p:sldId id="256" r:id="rId3"/>
    <p:sldId id="257" r:id="rId4"/>
    <p:sldId id="270" r:id="rId5"/>
    <p:sldId id="259" r:id="rId6"/>
    <p:sldId id="260" r:id="rId7"/>
    <p:sldId id="262" r:id="rId8"/>
    <p:sldId id="261" r:id="rId9"/>
    <p:sldId id="264" r:id="rId10"/>
    <p:sldId id="266" r:id="rId11"/>
    <p:sldId id="265" r:id="rId12"/>
    <p:sldId id="267" r:id="rId13"/>
    <p:sldId id="268" r:id="rId14"/>
    <p:sldId id="271" r:id="rId15"/>
    <p:sldId id="269" r:id="rId16"/>
    <p:sldId id="272" r:id="rId17"/>
    <p:sldId id="274"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E6A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66ECB-B89F-4BC3-9CA5-95E41F18FDB2}" type="doc">
      <dgm:prSet loTypeId="urn:microsoft.com/office/officeart/2005/8/layout/hList7#1" loCatId="list" qsTypeId="urn:microsoft.com/office/officeart/2005/8/quickstyle/simple2" qsCatId="simple" csTypeId="urn:microsoft.com/office/officeart/2005/8/colors/accent1_2" csCatId="accent1" phldr="1"/>
      <dgm:spPr/>
    </dgm:pt>
    <dgm:pt modelId="{18F9404B-FB63-4124-A96B-BCE4352B5B47}">
      <dgm:prSet phldrT="[Κείμενο]" custT="1"/>
      <dgm:spPr/>
      <dgm:t>
        <a:bodyPr/>
        <a:lstStyle/>
        <a:p>
          <a:r>
            <a:rPr lang="el-GR" sz="1600" b="0" dirty="0" smtClean="0">
              <a:solidFill>
                <a:srgbClr val="FF0000"/>
              </a:solidFill>
              <a:latin typeface="Century Gothic" pitchFamily="34" charset="0"/>
            </a:rPr>
            <a:t>Ένας προς έναν φιλίες</a:t>
          </a:r>
        </a:p>
        <a:p>
          <a:endParaRPr lang="el-GR" sz="1600" b="0" dirty="0" smtClean="0">
            <a:solidFill>
              <a:srgbClr val="FF0000"/>
            </a:solidFill>
            <a:latin typeface="Century Gothic" pitchFamily="34" charset="0"/>
          </a:endParaRPr>
        </a:p>
        <a:p>
          <a:endParaRPr lang="el-GR" sz="1600" b="0" dirty="0" smtClean="0">
            <a:solidFill>
              <a:srgbClr val="FF0000"/>
            </a:solidFill>
            <a:latin typeface="Century Gothic" pitchFamily="34" charset="0"/>
          </a:endParaRPr>
        </a:p>
        <a:p>
          <a:r>
            <a:rPr lang="el-GR" sz="1600" b="0" dirty="0" smtClean="0">
              <a:solidFill>
                <a:srgbClr val="FF0000"/>
              </a:solidFill>
              <a:effectLst>
                <a:outerShdw blurRad="38100" dist="38100" dir="2700000" algn="tl">
                  <a:srgbClr val="000000">
                    <a:alpha val="43137"/>
                  </a:srgbClr>
                </a:outerShdw>
              </a:effectLst>
              <a:latin typeface="Century Gothic" pitchFamily="34" charset="0"/>
            </a:rPr>
            <a:t>Πρόγραμμα Πολιτών</a:t>
          </a:r>
          <a:endParaRPr lang="el-GR" sz="1600" b="0" dirty="0">
            <a:solidFill>
              <a:srgbClr val="FF0000"/>
            </a:solidFill>
            <a:effectLst>
              <a:outerShdw blurRad="38100" dist="38100" dir="2700000" algn="tl">
                <a:srgbClr val="000000">
                  <a:alpha val="43137"/>
                </a:srgbClr>
              </a:outerShdw>
            </a:effectLst>
            <a:latin typeface="Century Gothic" pitchFamily="34" charset="0"/>
          </a:endParaRPr>
        </a:p>
      </dgm:t>
    </dgm:pt>
    <dgm:pt modelId="{30B1901F-F5C5-40E5-BC50-8E85DC648C36}" type="parTrans" cxnId="{84A34B8B-A5D1-417B-A2E8-0975FA0CDDE2}">
      <dgm:prSet/>
      <dgm:spPr/>
      <dgm:t>
        <a:bodyPr/>
        <a:lstStyle/>
        <a:p>
          <a:endParaRPr lang="el-GR"/>
        </a:p>
      </dgm:t>
    </dgm:pt>
    <dgm:pt modelId="{35BE41B9-EF4E-4F1C-8EC5-A244488E83F1}" type="sibTrans" cxnId="{84A34B8B-A5D1-417B-A2E8-0975FA0CDDE2}">
      <dgm:prSet/>
      <dgm:spPr/>
      <dgm:t>
        <a:bodyPr/>
        <a:lstStyle/>
        <a:p>
          <a:endParaRPr lang="el-GR"/>
        </a:p>
      </dgm:t>
    </dgm:pt>
    <dgm:pt modelId="{4DA3ABEB-8A61-4BE2-8DFF-686D18B542AF}">
      <dgm:prSet phldrT="[Κείμενο]" custT="1"/>
      <dgm:spPr/>
      <dgm:t>
        <a:bodyPr/>
        <a:lstStyle/>
        <a:p>
          <a:r>
            <a:rPr lang="el-GR" sz="1600" dirty="0" smtClean="0">
              <a:solidFill>
                <a:srgbClr val="FF0000"/>
              </a:solidFill>
              <a:latin typeface="Century Gothic" pitchFamily="34" charset="0"/>
            </a:rPr>
            <a:t>Ανάπτυξη ηγετικών προτύπων</a:t>
          </a:r>
        </a:p>
        <a:p>
          <a:endParaRPr lang="el-GR" sz="1600" b="0" dirty="0" smtClean="0">
            <a:solidFill>
              <a:srgbClr val="FF0000"/>
            </a:solidFill>
            <a:latin typeface="Century Gothic" pitchFamily="34" charset="0"/>
          </a:endParaRPr>
        </a:p>
        <a:p>
          <a:r>
            <a:rPr lang="el-GR" sz="1600" b="0" dirty="0" smtClean="0">
              <a:solidFill>
                <a:srgbClr val="FF0000"/>
              </a:solidFill>
              <a:effectLst>
                <a:outerShdw blurRad="38100" dist="38100" dir="2700000" algn="tl">
                  <a:srgbClr val="000000">
                    <a:alpha val="43137"/>
                  </a:srgbClr>
                </a:outerShdw>
              </a:effectLst>
              <a:latin typeface="Century Gothic" pitchFamily="34" charset="0"/>
            </a:rPr>
            <a:t>Πρόγραμμα Πρεσβευτών</a:t>
          </a:r>
          <a:endParaRPr lang="el-GR" sz="1600" dirty="0">
            <a:solidFill>
              <a:srgbClr val="FF0000"/>
            </a:solidFill>
            <a:effectLst>
              <a:outerShdw blurRad="38100" dist="38100" dir="2700000" algn="tl">
                <a:srgbClr val="000000">
                  <a:alpha val="43137"/>
                </a:srgbClr>
              </a:outerShdw>
            </a:effectLst>
            <a:latin typeface="Century Gothic" pitchFamily="34" charset="0"/>
          </a:endParaRPr>
        </a:p>
      </dgm:t>
    </dgm:pt>
    <dgm:pt modelId="{86D3F375-6B4D-4C39-8B96-82591AC8532B}" type="parTrans" cxnId="{3FF601CE-8270-4A02-B7AC-5A56AB0A84B0}">
      <dgm:prSet/>
      <dgm:spPr/>
      <dgm:t>
        <a:bodyPr/>
        <a:lstStyle/>
        <a:p>
          <a:endParaRPr lang="el-GR"/>
        </a:p>
      </dgm:t>
    </dgm:pt>
    <dgm:pt modelId="{68D008F2-8F1F-40F1-9B65-514648883A0D}" type="sibTrans" cxnId="{3FF601CE-8270-4A02-B7AC-5A56AB0A84B0}">
      <dgm:prSet/>
      <dgm:spPr/>
      <dgm:t>
        <a:bodyPr/>
        <a:lstStyle/>
        <a:p>
          <a:endParaRPr lang="el-GR"/>
        </a:p>
      </dgm:t>
    </dgm:pt>
    <dgm:pt modelId="{6F58B296-0D6B-4FC7-947A-75BFB73BED41}">
      <dgm:prSet phldrT="[Κείμενο]" custT="1"/>
      <dgm:spPr/>
      <dgm:t>
        <a:bodyPr/>
        <a:lstStyle/>
        <a:p>
          <a:endParaRPr lang="el-GR" sz="1700" dirty="0" smtClean="0">
            <a:latin typeface="Century Gothic" pitchFamily="34" charset="0"/>
          </a:endParaRPr>
        </a:p>
        <a:p>
          <a:endParaRPr lang="el-GR" sz="1600" dirty="0" smtClean="0">
            <a:solidFill>
              <a:srgbClr val="FF0000"/>
            </a:solidFill>
            <a:latin typeface="Century Gothic" pitchFamily="34" charset="0"/>
          </a:endParaRPr>
        </a:p>
        <a:p>
          <a:r>
            <a:rPr lang="el-GR" sz="1600" dirty="0" smtClean="0">
              <a:solidFill>
                <a:srgbClr val="FF0000"/>
              </a:solidFill>
              <a:latin typeface="Century Gothic" pitchFamily="34" charset="0"/>
            </a:rPr>
            <a:t>Προώθηση υποστηριζόμενης εργασίας</a:t>
          </a:r>
        </a:p>
        <a:p>
          <a:endParaRPr lang="en-US" sz="1600" b="0" dirty="0" smtClean="0">
            <a:solidFill>
              <a:srgbClr val="FF0000"/>
            </a:solidFill>
            <a:effectLst>
              <a:outerShdw blurRad="38100" dist="38100" dir="2700000" algn="tl">
                <a:srgbClr val="000000">
                  <a:alpha val="43137"/>
                </a:srgbClr>
              </a:outerShdw>
            </a:effectLst>
            <a:latin typeface="Century Gothic" pitchFamily="34" charset="0"/>
          </a:endParaRPr>
        </a:p>
        <a:p>
          <a:r>
            <a:rPr lang="el-GR" sz="1600" b="0" dirty="0" smtClean="0">
              <a:solidFill>
                <a:srgbClr val="FF0000"/>
              </a:solidFill>
              <a:effectLst>
                <a:outerShdw blurRad="38100" dist="38100" dir="2700000" algn="tl">
                  <a:srgbClr val="000000">
                    <a:alpha val="43137"/>
                  </a:srgbClr>
                </a:outerShdw>
              </a:effectLst>
              <a:latin typeface="Century Gothic" pitchFamily="34" charset="0"/>
            </a:rPr>
            <a:t>Πρόγραμμα Υποστηριζόμενης Εργασίας</a:t>
          </a:r>
          <a:endParaRPr lang="el-GR" sz="1600" dirty="0" smtClean="0">
            <a:solidFill>
              <a:srgbClr val="FF0000"/>
            </a:solidFill>
            <a:effectLst>
              <a:outerShdw blurRad="38100" dist="38100" dir="2700000" algn="tl">
                <a:srgbClr val="000000">
                  <a:alpha val="43137"/>
                </a:srgbClr>
              </a:outerShdw>
            </a:effectLst>
            <a:latin typeface="Century Gothic" pitchFamily="34" charset="0"/>
          </a:endParaRPr>
        </a:p>
        <a:p>
          <a:endParaRPr lang="el-GR" sz="1700" dirty="0">
            <a:latin typeface="Century Gothic" pitchFamily="34" charset="0"/>
          </a:endParaRPr>
        </a:p>
      </dgm:t>
    </dgm:pt>
    <dgm:pt modelId="{D15EDCAF-B2DC-42A0-B009-9F52DC4B41DE}" type="parTrans" cxnId="{8D487449-D080-49A3-9284-447A5F6E08A1}">
      <dgm:prSet/>
      <dgm:spPr/>
      <dgm:t>
        <a:bodyPr/>
        <a:lstStyle/>
        <a:p>
          <a:endParaRPr lang="el-GR"/>
        </a:p>
      </dgm:t>
    </dgm:pt>
    <dgm:pt modelId="{E6AEF4BA-1947-467A-8D5D-4268D1C13A58}" type="sibTrans" cxnId="{8D487449-D080-49A3-9284-447A5F6E08A1}">
      <dgm:prSet/>
      <dgm:spPr/>
      <dgm:t>
        <a:bodyPr/>
        <a:lstStyle/>
        <a:p>
          <a:endParaRPr lang="el-GR"/>
        </a:p>
      </dgm:t>
    </dgm:pt>
    <dgm:pt modelId="{1BD4D030-2773-43D8-81D6-300213FE6E7F}" type="pres">
      <dgm:prSet presAssocID="{03166ECB-B89F-4BC3-9CA5-95E41F18FDB2}" presName="Name0" presStyleCnt="0">
        <dgm:presLayoutVars>
          <dgm:dir/>
          <dgm:resizeHandles val="exact"/>
        </dgm:presLayoutVars>
      </dgm:prSet>
      <dgm:spPr/>
    </dgm:pt>
    <dgm:pt modelId="{0B6C1916-3CC3-4F36-9B3F-366BE84A08DC}" type="pres">
      <dgm:prSet presAssocID="{03166ECB-B89F-4BC3-9CA5-95E41F18FDB2}" presName="fgShape" presStyleLbl="fgShp" presStyleIdx="0" presStyleCnt="1" custFlipVert="0" custScaleX="82686" custScaleY="12468" custLinFactY="66645" custLinFactNeighborX="36736" custLinFactNeighborY="100000"/>
      <dgm:spPr/>
    </dgm:pt>
    <dgm:pt modelId="{C6D6317B-5C67-4183-8C80-AFE3035B2CDA}" type="pres">
      <dgm:prSet presAssocID="{03166ECB-B89F-4BC3-9CA5-95E41F18FDB2}" presName="linComp" presStyleCnt="0"/>
      <dgm:spPr/>
    </dgm:pt>
    <dgm:pt modelId="{8A915CF4-1E2D-4F3E-B166-9544B22022F1}" type="pres">
      <dgm:prSet presAssocID="{18F9404B-FB63-4124-A96B-BCE4352B5B47}" presName="compNode" presStyleCnt="0"/>
      <dgm:spPr/>
    </dgm:pt>
    <dgm:pt modelId="{BD3FAEDF-1911-43FA-B4C2-FE1594EDF812}" type="pres">
      <dgm:prSet presAssocID="{18F9404B-FB63-4124-A96B-BCE4352B5B47}" presName="bkgdShape" presStyleLbl="node1" presStyleIdx="0" presStyleCnt="3" custLinFactNeighborX="3712" custLinFactNeighborY="3390"/>
      <dgm:spPr/>
      <dgm:t>
        <a:bodyPr/>
        <a:lstStyle/>
        <a:p>
          <a:endParaRPr lang="el-GR"/>
        </a:p>
      </dgm:t>
    </dgm:pt>
    <dgm:pt modelId="{1656A34A-4967-4294-9CCF-853E5C4D90F4}" type="pres">
      <dgm:prSet presAssocID="{18F9404B-FB63-4124-A96B-BCE4352B5B47}" presName="nodeTx" presStyleLbl="node1" presStyleIdx="0" presStyleCnt="3">
        <dgm:presLayoutVars>
          <dgm:bulletEnabled val="1"/>
        </dgm:presLayoutVars>
      </dgm:prSet>
      <dgm:spPr/>
      <dgm:t>
        <a:bodyPr/>
        <a:lstStyle/>
        <a:p>
          <a:endParaRPr lang="el-GR"/>
        </a:p>
      </dgm:t>
    </dgm:pt>
    <dgm:pt modelId="{2B3A242A-2F20-4F6C-8CEB-E4469E783FCA}" type="pres">
      <dgm:prSet presAssocID="{18F9404B-FB63-4124-A96B-BCE4352B5B47}" presName="invisiNode" presStyleLbl="node1" presStyleIdx="0" presStyleCnt="3"/>
      <dgm:spPr/>
    </dgm:pt>
    <dgm:pt modelId="{060EA573-5CA9-483F-B1B4-7D8E8284D4D0}" type="pres">
      <dgm:prSet presAssocID="{18F9404B-FB63-4124-A96B-BCE4352B5B47}" presName="imagNode" presStyleLbl="fgImgPlace1" presStyleIdx="0" presStyleCnt="3"/>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l="-25000" r="-25000"/>
          </a:stretch>
        </a:blipFill>
      </dgm:spPr>
    </dgm:pt>
    <dgm:pt modelId="{720120CC-BC77-4573-8D53-6B54AEA7A371}" type="pres">
      <dgm:prSet presAssocID="{35BE41B9-EF4E-4F1C-8EC5-A244488E83F1}" presName="sibTrans" presStyleLbl="sibTrans2D1" presStyleIdx="0" presStyleCnt="0"/>
      <dgm:spPr/>
      <dgm:t>
        <a:bodyPr/>
        <a:lstStyle/>
        <a:p>
          <a:endParaRPr lang="el-GR"/>
        </a:p>
      </dgm:t>
    </dgm:pt>
    <dgm:pt modelId="{B31AE0E7-0090-4F41-BE9F-92B5484AD5E3}" type="pres">
      <dgm:prSet presAssocID="{4DA3ABEB-8A61-4BE2-8DFF-686D18B542AF}" presName="compNode" presStyleCnt="0"/>
      <dgm:spPr/>
    </dgm:pt>
    <dgm:pt modelId="{7E935A0A-0718-4219-90B9-A0ABC14DEA9A}" type="pres">
      <dgm:prSet presAssocID="{4DA3ABEB-8A61-4BE2-8DFF-686D18B542AF}" presName="bkgdShape" presStyleLbl="node1" presStyleIdx="1" presStyleCnt="3" custLinFactNeighborX="2679" custLinFactNeighborY="1692"/>
      <dgm:spPr/>
      <dgm:t>
        <a:bodyPr/>
        <a:lstStyle/>
        <a:p>
          <a:endParaRPr lang="el-GR"/>
        </a:p>
      </dgm:t>
    </dgm:pt>
    <dgm:pt modelId="{CBECE266-A134-4A5E-87C7-4EAEE2045C64}" type="pres">
      <dgm:prSet presAssocID="{4DA3ABEB-8A61-4BE2-8DFF-686D18B542AF}" presName="nodeTx" presStyleLbl="node1" presStyleIdx="1" presStyleCnt="3">
        <dgm:presLayoutVars>
          <dgm:bulletEnabled val="1"/>
        </dgm:presLayoutVars>
      </dgm:prSet>
      <dgm:spPr/>
      <dgm:t>
        <a:bodyPr/>
        <a:lstStyle/>
        <a:p>
          <a:endParaRPr lang="el-GR"/>
        </a:p>
      </dgm:t>
    </dgm:pt>
    <dgm:pt modelId="{9B1339B7-9E89-401F-8F9C-CE623486D8DB}" type="pres">
      <dgm:prSet presAssocID="{4DA3ABEB-8A61-4BE2-8DFF-686D18B542AF}" presName="invisiNode" presStyleLbl="node1" presStyleIdx="1" presStyleCnt="3"/>
      <dgm:spPr/>
    </dgm:pt>
    <dgm:pt modelId="{75635949-3C07-4F92-B1F1-973F700A9CBC}" type="pres">
      <dgm:prSet presAssocID="{4DA3ABEB-8A61-4BE2-8DFF-686D18B542AF}" presName="imagNode" presStyleLbl="fgImgPlace1" presStyleIdx="1" presStyleCnt="3"/>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25000" r="-25000"/>
          </a:stretch>
        </a:blipFill>
      </dgm:spPr>
    </dgm:pt>
    <dgm:pt modelId="{22E6D783-CA3A-4445-8F0A-8562F7CEC113}" type="pres">
      <dgm:prSet presAssocID="{68D008F2-8F1F-40F1-9B65-514648883A0D}" presName="sibTrans" presStyleLbl="sibTrans2D1" presStyleIdx="0" presStyleCnt="0"/>
      <dgm:spPr/>
      <dgm:t>
        <a:bodyPr/>
        <a:lstStyle/>
        <a:p>
          <a:endParaRPr lang="el-GR"/>
        </a:p>
      </dgm:t>
    </dgm:pt>
    <dgm:pt modelId="{C608E1E7-3EBC-4453-B610-7CC6E431180E}" type="pres">
      <dgm:prSet presAssocID="{6F58B296-0D6B-4FC7-947A-75BFB73BED41}" presName="compNode" presStyleCnt="0"/>
      <dgm:spPr/>
    </dgm:pt>
    <dgm:pt modelId="{C93DDB0A-129F-4A2A-A0D8-877C48C61A6C}" type="pres">
      <dgm:prSet presAssocID="{6F58B296-0D6B-4FC7-947A-75BFB73BED41}" presName="bkgdShape" presStyleLbl="node1" presStyleIdx="2" presStyleCnt="3" custScaleY="99871" custLinFactNeighborX="462" custLinFactNeighborY="266"/>
      <dgm:spPr/>
      <dgm:t>
        <a:bodyPr/>
        <a:lstStyle/>
        <a:p>
          <a:endParaRPr lang="el-GR"/>
        </a:p>
      </dgm:t>
    </dgm:pt>
    <dgm:pt modelId="{DFF91A30-02FD-4058-969B-4EB37FF5596D}" type="pres">
      <dgm:prSet presAssocID="{6F58B296-0D6B-4FC7-947A-75BFB73BED41}" presName="nodeTx" presStyleLbl="node1" presStyleIdx="2" presStyleCnt="3">
        <dgm:presLayoutVars>
          <dgm:bulletEnabled val="1"/>
        </dgm:presLayoutVars>
      </dgm:prSet>
      <dgm:spPr/>
      <dgm:t>
        <a:bodyPr/>
        <a:lstStyle/>
        <a:p>
          <a:endParaRPr lang="el-GR"/>
        </a:p>
      </dgm:t>
    </dgm:pt>
    <dgm:pt modelId="{3D1AFC16-E958-4950-8194-17B50723A59B}" type="pres">
      <dgm:prSet presAssocID="{6F58B296-0D6B-4FC7-947A-75BFB73BED41}" presName="invisiNode" presStyleLbl="node1" presStyleIdx="2" presStyleCnt="3"/>
      <dgm:spPr/>
    </dgm:pt>
    <dgm:pt modelId="{E32D8243-888C-4565-9B76-ED11D8FEB72D}" type="pres">
      <dgm:prSet presAssocID="{6F58B296-0D6B-4FC7-947A-75BFB73BED41}" presName="imagNode" presStyleLbl="fgImgPlace1" presStyleIdx="2" presStyleCnt="3" custLinFactNeighborX="-7718" custLinFactNeighborY="893"/>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25000" r="-25000"/>
          </a:stretch>
        </a:blipFill>
      </dgm:spPr>
    </dgm:pt>
  </dgm:ptLst>
  <dgm:cxnLst>
    <dgm:cxn modelId="{7C04C9EF-3173-49F1-96C1-7036B5F7DDAB}" type="presOf" srcId="{18F9404B-FB63-4124-A96B-BCE4352B5B47}" destId="{BD3FAEDF-1911-43FA-B4C2-FE1594EDF812}" srcOrd="0" destOrd="0" presId="urn:microsoft.com/office/officeart/2005/8/layout/hList7#1"/>
    <dgm:cxn modelId="{0ECCC342-A16B-44A9-B8CB-784A0D5ADE86}" type="presOf" srcId="{03166ECB-B89F-4BC3-9CA5-95E41F18FDB2}" destId="{1BD4D030-2773-43D8-81D6-300213FE6E7F}" srcOrd="0" destOrd="0" presId="urn:microsoft.com/office/officeart/2005/8/layout/hList7#1"/>
    <dgm:cxn modelId="{9E9A8519-1089-42B3-9BCC-54D74C21439D}" type="presOf" srcId="{4DA3ABEB-8A61-4BE2-8DFF-686D18B542AF}" destId="{CBECE266-A134-4A5E-87C7-4EAEE2045C64}" srcOrd="1" destOrd="0" presId="urn:microsoft.com/office/officeart/2005/8/layout/hList7#1"/>
    <dgm:cxn modelId="{6E55C17C-F2EC-4B98-A3CB-3AC502F1D047}" type="presOf" srcId="{68D008F2-8F1F-40F1-9B65-514648883A0D}" destId="{22E6D783-CA3A-4445-8F0A-8562F7CEC113}" srcOrd="0" destOrd="0" presId="urn:microsoft.com/office/officeart/2005/8/layout/hList7#1"/>
    <dgm:cxn modelId="{BE1EF203-C91D-4395-87EC-251682F2674E}" type="presOf" srcId="{6F58B296-0D6B-4FC7-947A-75BFB73BED41}" destId="{DFF91A30-02FD-4058-969B-4EB37FF5596D}" srcOrd="1" destOrd="0" presId="urn:microsoft.com/office/officeart/2005/8/layout/hList7#1"/>
    <dgm:cxn modelId="{CABC7E63-762D-493B-87C7-2FC65483B374}" type="presOf" srcId="{18F9404B-FB63-4124-A96B-BCE4352B5B47}" destId="{1656A34A-4967-4294-9CCF-853E5C4D90F4}" srcOrd="1" destOrd="0" presId="urn:microsoft.com/office/officeart/2005/8/layout/hList7#1"/>
    <dgm:cxn modelId="{ED3A2305-F4BD-468B-A744-E7AF97EE4DA6}" type="presOf" srcId="{6F58B296-0D6B-4FC7-947A-75BFB73BED41}" destId="{C93DDB0A-129F-4A2A-A0D8-877C48C61A6C}" srcOrd="0" destOrd="0" presId="urn:microsoft.com/office/officeart/2005/8/layout/hList7#1"/>
    <dgm:cxn modelId="{8D487449-D080-49A3-9284-447A5F6E08A1}" srcId="{03166ECB-B89F-4BC3-9CA5-95E41F18FDB2}" destId="{6F58B296-0D6B-4FC7-947A-75BFB73BED41}" srcOrd="2" destOrd="0" parTransId="{D15EDCAF-B2DC-42A0-B009-9F52DC4B41DE}" sibTransId="{E6AEF4BA-1947-467A-8D5D-4268D1C13A58}"/>
    <dgm:cxn modelId="{84A34B8B-A5D1-417B-A2E8-0975FA0CDDE2}" srcId="{03166ECB-B89F-4BC3-9CA5-95E41F18FDB2}" destId="{18F9404B-FB63-4124-A96B-BCE4352B5B47}" srcOrd="0" destOrd="0" parTransId="{30B1901F-F5C5-40E5-BC50-8E85DC648C36}" sibTransId="{35BE41B9-EF4E-4F1C-8EC5-A244488E83F1}"/>
    <dgm:cxn modelId="{3FF601CE-8270-4A02-B7AC-5A56AB0A84B0}" srcId="{03166ECB-B89F-4BC3-9CA5-95E41F18FDB2}" destId="{4DA3ABEB-8A61-4BE2-8DFF-686D18B542AF}" srcOrd="1" destOrd="0" parTransId="{86D3F375-6B4D-4C39-8B96-82591AC8532B}" sibTransId="{68D008F2-8F1F-40F1-9B65-514648883A0D}"/>
    <dgm:cxn modelId="{EF796BB4-2F4A-4089-910E-C050E3EC1A62}" type="presOf" srcId="{35BE41B9-EF4E-4F1C-8EC5-A244488E83F1}" destId="{720120CC-BC77-4573-8D53-6B54AEA7A371}" srcOrd="0" destOrd="0" presId="urn:microsoft.com/office/officeart/2005/8/layout/hList7#1"/>
    <dgm:cxn modelId="{BEC24402-D15B-4EF8-9259-D3B66D4A54F1}" type="presOf" srcId="{4DA3ABEB-8A61-4BE2-8DFF-686D18B542AF}" destId="{7E935A0A-0718-4219-90B9-A0ABC14DEA9A}" srcOrd="0" destOrd="0" presId="urn:microsoft.com/office/officeart/2005/8/layout/hList7#1"/>
    <dgm:cxn modelId="{C52874E8-9CD6-4AD9-B36E-474371CF5247}" type="presParOf" srcId="{1BD4D030-2773-43D8-81D6-300213FE6E7F}" destId="{0B6C1916-3CC3-4F36-9B3F-366BE84A08DC}" srcOrd="0" destOrd="0" presId="urn:microsoft.com/office/officeart/2005/8/layout/hList7#1"/>
    <dgm:cxn modelId="{9CFA376E-2871-4A35-A793-D54625D3B204}" type="presParOf" srcId="{1BD4D030-2773-43D8-81D6-300213FE6E7F}" destId="{C6D6317B-5C67-4183-8C80-AFE3035B2CDA}" srcOrd="1" destOrd="0" presId="urn:microsoft.com/office/officeart/2005/8/layout/hList7#1"/>
    <dgm:cxn modelId="{6F7ABA3A-47E9-4E47-BF75-00F3745C67D1}" type="presParOf" srcId="{C6D6317B-5C67-4183-8C80-AFE3035B2CDA}" destId="{8A915CF4-1E2D-4F3E-B166-9544B22022F1}" srcOrd="0" destOrd="0" presId="urn:microsoft.com/office/officeart/2005/8/layout/hList7#1"/>
    <dgm:cxn modelId="{4917E093-02CC-428C-92CC-3F5A86B716FD}" type="presParOf" srcId="{8A915CF4-1E2D-4F3E-B166-9544B22022F1}" destId="{BD3FAEDF-1911-43FA-B4C2-FE1594EDF812}" srcOrd="0" destOrd="0" presId="urn:microsoft.com/office/officeart/2005/8/layout/hList7#1"/>
    <dgm:cxn modelId="{1127F3A7-09D6-4A25-B498-13B54B32FF0A}" type="presParOf" srcId="{8A915CF4-1E2D-4F3E-B166-9544B22022F1}" destId="{1656A34A-4967-4294-9CCF-853E5C4D90F4}" srcOrd="1" destOrd="0" presId="urn:microsoft.com/office/officeart/2005/8/layout/hList7#1"/>
    <dgm:cxn modelId="{92638DEA-6656-4778-83BC-03BDDFEA8A14}" type="presParOf" srcId="{8A915CF4-1E2D-4F3E-B166-9544B22022F1}" destId="{2B3A242A-2F20-4F6C-8CEB-E4469E783FCA}" srcOrd="2" destOrd="0" presId="urn:microsoft.com/office/officeart/2005/8/layout/hList7#1"/>
    <dgm:cxn modelId="{48589598-D23F-4925-BC5A-CACC447E07A8}" type="presParOf" srcId="{8A915CF4-1E2D-4F3E-B166-9544B22022F1}" destId="{060EA573-5CA9-483F-B1B4-7D8E8284D4D0}" srcOrd="3" destOrd="0" presId="urn:microsoft.com/office/officeart/2005/8/layout/hList7#1"/>
    <dgm:cxn modelId="{2BCCEE00-CBC7-47AF-8D4F-1BA40142624F}" type="presParOf" srcId="{C6D6317B-5C67-4183-8C80-AFE3035B2CDA}" destId="{720120CC-BC77-4573-8D53-6B54AEA7A371}" srcOrd="1" destOrd="0" presId="urn:microsoft.com/office/officeart/2005/8/layout/hList7#1"/>
    <dgm:cxn modelId="{DC2A272E-F67D-473B-868E-DD9F9503A6E7}" type="presParOf" srcId="{C6D6317B-5C67-4183-8C80-AFE3035B2CDA}" destId="{B31AE0E7-0090-4F41-BE9F-92B5484AD5E3}" srcOrd="2" destOrd="0" presId="urn:microsoft.com/office/officeart/2005/8/layout/hList7#1"/>
    <dgm:cxn modelId="{FBC9423A-425C-4303-9AB1-1080B0CE7AC5}" type="presParOf" srcId="{B31AE0E7-0090-4F41-BE9F-92B5484AD5E3}" destId="{7E935A0A-0718-4219-90B9-A0ABC14DEA9A}" srcOrd="0" destOrd="0" presId="urn:microsoft.com/office/officeart/2005/8/layout/hList7#1"/>
    <dgm:cxn modelId="{E9386722-158E-4A15-9C72-9CD21ED8A1B9}" type="presParOf" srcId="{B31AE0E7-0090-4F41-BE9F-92B5484AD5E3}" destId="{CBECE266-A134-4A5E-87C7-4EAEE2045C64}" srcOrd="1" destOrd="0" presId="urn:microsoft.com/office/officeart/2005/8/layout/hList7#1"/>
    <dgm:cxn modelId="{6CE8699F-D38D-41F4-B36A-85CBAD6F00FD}" type="presParOf" srcId="{B31AE0E7-0090-4F41-BE9F-92B5484AD5E3}" destId="{9B1339B7-9E89-401F-8F9C-CE623486D8DB}" srcOrd="2" destOrd="0" presId="urn:microsoft.com/office/officeart/2005/8/layout/hList7#1"/>
    <dgm:cxn modelId="{6005F50D-52C6-4368-AF71-B715D614CDE0}" type="presParOf" srcId="{B31AE0E7-0090-4F41-BE9F-92B5484AD5E3}" destId="{75635949-3C07-4F92-B1F1-973F700A9CBC}" srcOrd="3" destOrd="0" presId="urn:microsoft.com/office/officeart/2005/8/layout/hList7#1"/>
    <dgm:cxn modelId="{AF8B60D5-3C99-4B79-91E9-920841E35AA6}" type="presParOf" srcId="{C6D6317B-5C67-4183-8C80-AFE3035B2CDA}" destId="{22E6D783-CA3A-4445-8F0A-8562F7CEC113}" srcOrd="3" destOrd="0" presId="urn:microsoft.com/office/officeart/2005/8/layout/hList7#1"/>
    <dgm:cxn modelId="{8F641D2C-D462-4FE5-A6BC-58C0AEE10D9C}" type="presParOf" srcId="{C6D6317B-5C67-4183-8C80-AFE3035B2CDA}" destId="{C608E1E7-3EBC-4453-B610-7CC6E431180E}" srcOrd="4" destOrd="0" presId="urn:microsoft.com/office/officeart/2005/8/layout/hList7#1"/>
    <dgm:cxn modelId="{14DB0FEC-93D7-4174-9FD2-C97AD032370A}" type="presParOf" srcId="{C608E1E7-3EBC-4453-B610-7CC6E431180E}" destId="{C93DDB0A-129F-4A2A-A0D8-877C48C61A6C}" srcOrd="0" destOrd="0" presId="urn:microsoft.com/office/officeart/2005/8/layout/hList7#1"/>
    <dgm:cxn modelId="{B9877C54-6827-4A8E-B73B-8B51D59D715D}" type="presParOf" srcId="{C608E1E7-3EBC-4453-B610-7CC6E431180E}" destId="{DFF91A30-02FD-4058-969B-4EB37FF5596D}" srcOrd="1" destOrd="0" presId="urn:microsoft.com/office/officeart/2005/8/layout/hList7#1"/>
    <dgm:cxn modelId="{3B249B68-466B-405F-9768-3CBED95668D1}" type="presParOf" srcId="{C608E1E7-3EBC-4453-B610-7CC6E431180E}" destId="{3D1AFC16-E958-4950-8194-17B50723A59B}" srcOrd="2" destOrd="0" presId="urn:microsoft.com/office/officeart/2005/8/layout/hList7#1"/>
    <dgm:cxn modelId="{DD0A765F-3B4A-45B4-A22F-271023789262}" type="presParOf" srcId="{C608E1E7-3EBC-4453-B610-7CC6E431180E}" destId="{E32D8243-888C-4565-9B76-ED11D8FEB72D}"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06F7DDD-A2FE-4CE4-A16A-1B4C18B43EC7}" type="datetimeFigureOut">
              <a:rPr lang="el-GR" smtClean="0"/>
              <a:pPr/>
              <a:t>7/12/2018</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5382294-D859-4449-9565-D22A8314C2C3}" type="slidenum">
              <a:rPr lang="el-GR" smtClean="0"/>
              <a:pPr/>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06F7DDD-A2FE-4CE4-A16A-1B4C18B43EC7}" type="datetimeFigureOut">
              <a:rPr lang="el-GR" smtClean="0"/>
              <a:pPr/>
              <a:t>7/12/2018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06F7DDD-A2FE-4CE4-A16A-1B4C18B43EC7}" type="datetimeFigureOut">
              <a:rPr lang="el-GR" smtClean="0"/>
              <a:pPr/>
              <a:t>7/12/2018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16CCA12-DDBA-5048-8456-37DD0C499FB5}" type="datetimeFigureOut">
              <a:rPr lang="en-US" smtClean="0"/>
              <a:pPr/>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E8124-8535-844D-B261-2E572ECB39DD}" type="slidenum">
              <a:rPr lang="en-US" smtClean="0"/>
              <a:pPr/>
              <a:t>‹#›</a:t>
            </a:fld>
            <a:endParaRPr lang="en-US"/>
          </a:p>
        </p:txBody>
      </p:sp>
      <p:sp>
        <p:nvSpPr>
          <p:cNvPr id="13" name="Title 1"/>
          <p:cNvSpPr>
            <a:spLocks noGrp="1"/>
          </p:cNvSpPr>
          <p:nvPr>
            <p:ph type="title"/>
          </p:nvPr>
        </p:nvSpPr>
        <p:spPr>
          <a:xfrm>
            <a:off x="245296" y="129510"/>
            <a:ext cx="8670104" cy="552857"/>
          </a:xfrm>
          <a:prstGeom prst="rect">
            <a:avLst/>
          </a:prstGeom>
        </p:spPr>
        <p:txBody>
          <a:bodyPr anchor="ctr"/>
          <a:lstStyle>
            <a:lvl1pPr>
              <a:defRPr>
                <a:latin typeface="+mj-lt"/>
              </a:defRPr>
            </a:lvl1pPr>
          </a:lstStyle>
          <a:p>
            <a:r>
              <a:rPr lang="en-US" smtClean="0"/>
              <a:t>Click to edit Master title style</a:t>
            </a:r>
            <a:endParaRPr lang="en-US" dirty="0"/>
          </a:p>
        </p:txBody>
      </p:sp>
      <p:sp>
        <p:nvSpPr>
          <p:cNvPr id="11" name="Content Placeholder 2"/>
          <p:cNvSpPr>
            <a:spLocks noGrp="1"/>
          </p:cNvSpPr>
          <p:nvPr>
            <p:ph idx="1"/>
          </p:nvPr>
        </p:nvSpPr>
        <p:spPr>
          <a:xfrm>
            <a:off x="3432944" y="1596261"/>
            <a:ext cx="5368156" cy="43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3"/>
          <p:cNvSpPr>
            <a:spLocks noGrp="1"/>
          </p:cNvSpPr>
          <p:nvPr>
            <p:ph type="body" sz="half" idx="2"/>
          </p:nvPr>
        </p:nvSpPr>
        <p:spPr>
          <a:xfrm>
            <a:off x="337715" y="1596262"/>
            <a:ext cx="3002385" cy="439655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ext Placeholder 13"/>
          <p:cNvSpPr>
            <a:spLocks noGrp="1"/>
          </p:cNvSpPr>
          <p:nvPr>
            <p:ph type="body" sz="quarter" idx="13"/>
          </p:nvPr>
        </p:nvSpPr>
        <p:spPr>
          <a:xfrm>
            <a:off x="245297" y="820571"/>
            <a:ext cx="8670103" cy="312738"/>
          </a:xfrm>
        </p:spPr>
        <p:txBody>
          <a:bodyPr>
            <a:noAutofit/>
          </a:bodyPr>
          <a:lstStyle>
            <a:lvl1pPr algn="l">
              <a:buFontTx/>
              <a:buNone/>
              <a:defRPr sz="2000">
                <a:solidFill>
                  <a:srgbClr val="FFFFFE"/>
                </a:solidFill>
                <a:latin typeface="+mn-lt"/>
              </a:defRPr>
            </a:lvl1pPr>
            <a:lvl2pPr algn="l">
              <a:buFontTx/>
              <a:buNone/>
              <a:defRPr sz="2000">
                <a:solidFill>
                  <a:srgbClr val="FFFFFE"/>
                </a:solidFill>
                <a:latin typeface="+mn-lt"/>
              </a:defRPr>
            </a:lvl2pPr>
            <a:lvl3pPr algn="l">
              <a:buFontTx/>
              <a:buNone/>
              <a:defRPr sz="2000">
                <a:solidFill>
                  <a:srgbClr val="FFFFFE"/>
                </a:solidFill>
                <a:latin typeface="+mn-lt"/>
              </a:defRPr>
            </a:lvl3pPr>
            <a:lvl4pPr algn="l">
              <a:buFontTx/>
              <a:buNone/>
              <a:defRPr sz="2000">
                <a:solidFill>
                  <a:srgbClr val="FFFFFE"/>
                </a:solidFill>
                <a:latin typeface="+mn-lt"/>
              </a:defRPr>
            </a:lvl4pPr>
            <a:lvl5pPr algn="l">
              <a:buFontTx/>
              <a:buNone/>
              <a:defRPr sz="2000">
                <a:solidFill>
                  <a:srgbClr val="FFFFF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81238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900" y="4464519"/>
            <a:ext cx="5965259" cy="1022199"/>
          </a:xfrm>
          <a:prstGeom prst="rect">
            <a:avLst/>
          </a:prstGeom>
        </p:spPr>
        <p:txBody>
          <a:bodyPr>
            <a:noAutofit/>
          </a:bodyPr>
          <a:lstStyle>
            <a:lvl1pPr algn="r">
              <a:defRPr sz="3000" b="1" i="0">
                <a:solidFill>
                  <a:schemeClr val="bg1"/>
                </a:solidFill>
                <a:latin typeface="+mj-lt"/>
                <a:cs typeface="Helvetica Neue"/>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5900" y="5492347"/>
            <a:ext cx="5965259" cy="436530"/>
          </a:xfrm>
          <a:prstGeom prst="rect">
            <a:avLst/>
          </a:prstGeom>
        </p:spPr>
        <p:txBody>
          <a:bodyPr>
            <a:normAutofit/>
          </a:bodyPr>
          <a:lstStyle>
            <a:lvl1pPr marL="0" indent="0" algn="r">
              <a:buNone/>
              <a:defRPr sz="2000" b="0" i="0" cap="all">
                <a:solidFill>
                  <a:schemeClr val="bg1"/>
                </a:solidFill>
                <a:latin typeface="+mn-lt"/>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417883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06F7DDD-A2FE-4CE4-A16A-1B4C18B43EC7}" type="datetimeFigureOut">
              <a:rPr lang="el-GR" smtClean="0"/>
              <a:pPr/>
              <a:t>7/12/2018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06F7DDD-A2FE-4CE4-A16A-1B4C18B43EC7}" type="datetimeFigureOut">
              <a:rPr lang="el-GR" smtClean="0"/>
              <a:pPr/>
              <a:t>7/12/2018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C06F7DDD-A2FE-4CE4-A16A-1B4C18B43EC7}" type="datetimeFigureOut">
              <a:rPr lang="el-GR" smtClean="0"/>
              <a:pPr/>
              <a:t>7/12/2018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5382294-D859-4449-9565-D22A8314C2C3}" type="slidenum">
              <a:rPr lang="el-GR" smtClean="0"/>
              <a:pPr/>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06F7DDD-A2FE-4CE4-A16A-1B4C18B43EC7}" type="datetimeFigureOut">
              <a:rPr lang="el-GR" smtClean="0"/>
              <a:pPr/>
              <a:t>7/12/2018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C06F7DDD-A2FE-4CE4-A16A-1B4C18B43EC7}" type="datetimeFigureOut">
              <a:rPr lang="el-GR" smtClean="0"/>
              <a:pPr/>
              <a:t>7/12/2018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F7DDD-A2FE-4CE4-A16A-1B4C18B43EC7}" type="datetimeFigureOut">
              <a:rPr lang="el-GR" smtClean="0"/>
              <a:pPr/>
              <a:t>7/12/2018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06F7DDD-A2FE-4CE4-A16A-1B4C18B43EC7}" type="datetimeFigureOut">
              <a:rPr lang="el-GR" smtClean="0"/>
              <a:pPr/>
              <a:t>7/12/2018</a:t>
            </a:fld>
            <a:endParaRPr lang="el-GR"/>
          </a:p>
        </p:txBody>
      </p:sp>
      <p:sp>
        <p:nvSpPr>
          <p:cNvPr id="7" name="Slide Number Placeholder 6"/>
          <p:cNvSpPr>
            <a:spLocks noGrp="1"/>
          </p:cNvSpPr>
          <p:nvPr>
            <p:ph type="sldNum" sz="quarter" idx="12"/>
          </p:nvPr>
        </p:nvSpPr>
        <p:spPr/>
        <p:txBody>
          <a:bodyPr/>
          <a:lstStyle/>
          <a:p>
            <a:fld id="{B5382294-D859-4449-9565-D22A8314C2C3}" type="slidenum">
              <a:rPr lang="el-GR" smtClean="0"/>
              <a:pPr/>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06F7DDD-A2FE-4CE4-A16A-1B4C18B43EC7}" type="datetimeFigureOut">
              <a:rPr lang="el-GR" smtClean="0"/>
              <a:pPr/>
              <a:t>7/12/2018</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B5382294-D859-4449-9565-D22A8314C2C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06F7DDD-A2FE-4CE4-A16A-1B4C18B43EC7}" type="datetimeFigureOut">
              <a:rPr lang="el-GR" smtClean="0"/>
              <a:pPr/>
              <a:t>7/12/2018</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5382294-D859-4449-9565-D22A8314C2C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43684042"/>
      </p:ext>
    </p:extLst>
  </p:cSld>
  <p:clrMap bg1="dk1" tx1="lt1" bg2="dk2" tx2="lt2" accent1="accent1" accent2="accent2" accent3="accent3" accent4="accent4" accent5="accent5" accent6="accent6" hlink="hlink" folHlink="folHlink"/>
  <p:sldLayoutIdLst>
    <p:sldLayoutId id="2147483716" r:id="rId1"/>
  </p:sldLayoutIdLst>
  <p:txStyles>
    <p:titleStyle>
      <a:lvl1pPr algn="l" defTabSz="457200" rtl="0" eaLnBrk="1" latinLnBrk="0" hangingPunct="1">
        <a:spcBef>
          <a:spcPct val="0"/>
        </a:spcBef>
        <a:buNone/>
        <a:defRPr sz="4000" b="1" i="0" kern="1200" cap="all">
          <a:solidFill>
            <a:schemeClr val="tx2"/>
          </a:solidFill>
          <a:latin typeface="Helvetica Neue"/>
          <a:ea typeface="+mj-ea"/>
          <a:cs typeface="Helvetica Neue"/>
        </a:defRPr>
      </a:lvl1pPr>
    </p:titleStyle>
    <p:bodyStyle>
      <a:lvl1pPr marL="342900" indent="-342900" algn="l" defTabSz="457200" rtl="0" eaLnBrk="1" latinLnBrk="0" hangingPunct="1">
        <a:spcBef>
          <a:spcPct val="20000"/>
        </a:spcBef>
        <a:buClr>
          <a:schemeClr val="tx2"/>
        </a:buClr>
        <a:buFont typeface="Wingdings" charset="2"/>
        <a:buChar char="§"/>
        <a:defRPr sz="3200" b="1" i="0" kern="1200">
          <a:solidFill>
            <a:schemeClr val="bg1"/>
          </a:solidFill>
          <a:latin typeface="Helvetica Neue"/>
          <a:ea typeface="+mn-ea"/>
          <a:cs typeface="Helvetica Neue"/>
        </a:defRPr>
      </a:lvl1pPr>
      <a:lvl2pPr marL="742950" indent="-285750" algn="l" defTabSz="457200" rtl="0" eaLnBrk="1" latinLnBrk="0" hangingPunct="1">
        <a:spcBef>
          <a:spcPct val="20000"/>
        </a:spcBef>
        <a:buClr>
          <a:schemeClr val="bg2"/>
        </a:buClr>
        <a:buFont typeface="Arial"/>
        <a:buChar char="•"/>
        <a:defRPr sz="2800" b="1" i="0" kern="1200">
          <a:solidFill>
            <a:schemeClr val="bg1"/>
          </a:solidFill>
          <a:latin typeface="Helvetica Neue"/>
          <a:ea typeface="+mn-ea"/>
          <a:cs typeface="Helvetica Neue"/>
        </a:defRPr>
      </a:lvl2pPr>
      <a:lvl3pPr marL="1143000" indent="-228600" algn="l" defTabSz="457200" rtl="0" eaLnBrk="1" latinLnBrk="0" hangingPunct="1">
        <a:spcBef>
          <a:spcPct val="20000"/>
        </a:spcBef>
        <a:buClr>
          <a:schemeClr val="tx2"/>
        </a:buClr>
        <a:buFont typeface="Arial"/>
        <a:buChar char="•"/>
        <a:defRPr sz="2400" b="1" i="0" kern="1200">
          <a:solidFill>
            <a:schemeClr val="bg1"/>
          </a:solidFill>
          <a:latin typeface="Helvetica Neue"/>
          <a:ea typeface="+mn-ea"/>
          <a:cs typeface="Helvetica Neue"/>
        </a:defRPr>
      </a:lvl3pPr>
      <a:lvl4pPr marL="1600200" indent="-228600" algn="l" defTabSz="457200" rtl="0" eaLnBrk="1" latinLnBrk="0" hangingPunct="1">
        <a:spcBef>
          <a:spcPct val="20000"/>
        </a:spcBef>
        <a:buClr>
          <a:schemeClr val="bg2"/>
        </a:buClr>
        <a:buFont typeface="Arial"/>
        <a:buChar char="–"/>
        <a:defRPr sz="2000" b="1" i="0" kern="1200">
          <a:solidFill>
            <a:schemeClr val="bg1"/>
          </a:solidFill>
          <a:latin typeface="Helvetica Neue"/>
          <a:ea typeface="+mn-ea"/>
          <a:cs typeface="Helvetica Neue"/>
        </a:defRPr>
      </a:lvl4pPr>
      <a:lvl5pPr marL="2057400" indent="-228600" algn="l" defTabSz="457200" rtl="0" eaLnBrk="1" latinLnBrk="0" hangingPunct="1">
        <a:spcBef>
          <a:spcPct val="20000"/>
        </a:spcBef>
        <a:buClr>
          <a:schemeClr val="tx2"/>
        </a:buClr>
        <a:buFont typeface="Arial"/>
        <a:buChar char="»"/>
        <a:defRPr sz="2000" b="1" i="0" kern="1200">
          <a:solidFill>
            <a:schemeClr val="bg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44008" y="2348880"/>
            <a:ext cx="3816424" cy="1584176"/>
          </a:xfrm>
        </p:spPr>
        <p:txBody>
          <a:bodyPr>
            <a:normAutofit fontScale="90000"/>
          </a:bodyPr>
          <a:lstStyle/>
          <a:p>
            <a:r>
              <a:rPr lang="el-GR" i="1" dirty="0" smtClean="0">
                <a:solidFill>
                  <a:srgbClr val="FF0000"/>
                </a:solidFill>
              </a:rPr>
              <a:t>«Το δώρο της Φιλίας είναι πολύτιμο για όλους»</a:t>
            </a:r>
            <a:endParaRPr lang="el-GR" i="1" dirty="0">
              <a:solidFill>
                <a:srgbClr val="FF0000"/>
              </a:solidFill>
            </a:endParaRPr>
          </a:p>
        </p:txBody>
      </p:sp>
      <p:sp>
        <p:nvSpPr>
          <p:cNvPr id="3" name="Υπότιτλος 2"/>
          <p:cNvSpPr>
            <a:spLocks noGrp="1"/>
          </p:cNvSpPr>
          <p:nvPr>
            <p:ph type="subTitle" idx="1"/>
          </p:nvPr>
        </p:nvSpPr>
        <p:spPr>
          <a:xfrm>
            <a:off x="4572001" y="4293096"/>
            <a:ext cx="3471168" cy="1759466"/>
          </a:xfrm>
        </p:spPr>
        <p:txBody>
          <a:bodyPr>
            <a:normAutofit fontScale="85000" lnSpcReduction="10000"/>
          </a:bodyPr>
          <a:lstStyle/>
          <a:p>
            <a:r>
              <a:rPr lang="el-GR" sz="2800" dirty="0">
                <a:solidFill>
                  <a:srgbClr val="FF0000"/>
                </a:solidFill>
                <a:latin typeface="+mj-lt"/>
                <a:ea typeface="+mj-ea"/>
                <a:cs typeface="+mj-cs"/>
              </a:rPr>
              <a:t>Ράπτη Ξένια </a:t>
            </a:r>
            <a:r>
              <a:rPr lang="el-GR" sz="2800" dirty="0" smtClean="0">
                <a:solidFill>
                  <a:srgbClr val="FF0000"/>
                </a:solidFill>
                <a:latin typeface="+mj-lt"/>
                <a:ea typeface="+mj-ea"/>
                <a:cs typeface="+mj-cs"/>
              </a:rPr>
              <a:t>ΤΕ Νοσηλευτικής–</a:t>
            </a:r>
            <a:r>
              <a:rPr lang="en-US" sz="2800" dirty="0" smtClean="0">
                <a:solidFill>
                  <a:srgbClr val="FF0000"/>
                </a:solidFill>
                <a:latin typeface="+mj-lt"/>
                <a:ea typeface="+mj-ea"/>
                <a:cs typeface="+mj-cs"/>
              </a:rPr>
              <a:t> </a:t>
            </a:r>
            <a:r>
              <a:rPr lang="el-GR" sz="2800" dirty="0" err="1" smtClean="0">
                <a:solidFill>
                  <a:srgbClr val="FF0000"/>
                </a:solidFill>
                <a:latin typeface="+mj-lt"/>
                <a:ea typeface="+mj-ea"/>
                <a:cs typeface="+mj-cs"/>
              </a:rPr>
              <a:t>Τζανέτου</a:t>
            </a:r>
            <a:r>
              <a:rPr lang="el-GR" sz="2800" dirty="0" smtClean="0">
                <a:solidFill>
                  <a:srgbClr val="FF0000"/>
                </a:solidFill>
                <a:latin typeface="+mj-lt"/>
                <a:ea typeface="+mj-ea"/>
                <a:cs typeface="+mj-cs"/>
              </a:rPr>
              <a:t> </a:t>
            </a:r>
            <a:r>
              <a:rPr lang="el-GR" sz="2800" dirty="0" err="1" smtClean="0">
                <a:solidFill>
                  <a:srgbClr val="FF0000"/>
                </a:solidFill>
                <a:latin typeface="+mj-lt"/>
                <a:ea typeface="+mj-ea"/>
                <a:cs typeface="+mj-cs"/>
              </a:rPr>
              <a:t>Βάσια</a:t>
            </a:r>
            <a:r>
              <a:rPr lang="el-GR" sz="2800" dirty="0" smtClean="0">
                <a:solidFill>
                  <a:srgbClr val="FF0000"/>
                </a:solidFill>
                <a:latin typeface="+mj-lt"/>
                <a:ea typeface="+mj-ea"/>
                <a:cs typeface="+mj-cs"/>
              </a:rPr>
              <a:t> </a:t>
            </a:r>
            <a:r>
              <a:rPr lang="en-US" sz="2800" dirty="0" smtClean="0">
                <a:solidFill>
                  <a:srgbClr val="FF0000"/>
                </a:solidFill>
                <a:latin typeface="+mj-lt"/>
                <a:ea typeface="+mj-ea"/>
                <a:cs typeface="+mj-cs"/>
              </a:rPr>
              <a:t>MSc Psychological and Psychiatric </a:t>
            </a:r>
            <a:r>
              <a:rPr lang="en-US" sz="2800" dirty="0" err="1" smtClean="0">
                <a:solidFill>
                  <a:srgbClr val="FF0000"/>
                </a:solidFill>
                <a:latin typeface="+mj-lt"/>
                <a:ea typeface="+mj-ea"/>
                <a:cs typeface="+mj-cs"/>
              </a:rPr>
              <a:t>Anhropology</a:t>
            </a:r>
            <a:r>
              <a:rPr lang="en-US" sz="2800" dirty="0" smtClean="0">
                <a:solidFill>
                  <a:srgbClr val="FF0000"/>
                </a:solidFill>
                <a:latin typeface="+mj-lt"/>
                <a:ea typeface="+mj-ea"/>
                <a:cs typeface="+mj-cs"/>
              </a:rPr>
              <a:t> </a:t>
            </a:r>
            <a:endParaRPr lang="el-GR" sz="2800" dirty="0">
              <a:solidFill>
                <a:srgbClr val="FF0000"/>
              </a:solidFill>
              <a:latin typeface="+mj-lt"/>
              <a:ea typeface="+mj-ea"/>
              <a:cs typeface="+mj-cs"/>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9935" y="607566"/>
            <a:ext cx="3146425" cy="132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780928"/>
            <a:ext cx="3799240" cy="3933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688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764704"/>
            <a:ext cx="7528682" cy="1008112"/>
          </a:xfrm>
        </p:spPr>
        <p:txBody>
          <a:bodyPr>
            <a:normAutofit fontScale="90000"/>
          </a:bodyPr>
          <a:lstStyle/>
          <a:p>
            <a:pPr algn="ctr"/>
            <a:r>
              <a:rPr lang="el-GR" dirty="0" smtClean="0">
                <a:solidFill>
                  <a:srgbClr val="FF0000"/>
                </a:solidFill>
                <a:cs typeface="Arial" panose="020B0604020202020204" pitchFamily="34" charset="0"/>
              </a:rPr>
              <a:t>Πως επωφελούνται τα άτομα με ιδιαιτερότητες -εθελοντές</a:t>
            </a:r>
            <a:endParaRPr lang="el-GR" dirty="0">
              <a:solidFill>
                <a:srgbClr val="FF0000"/>
              </a:solidFill>
              <a:cs typeface="Arial" panose="020B0604020202020204" pitchFamily="34" charset="0"/>
            </a:endParaRPr>
          </a:p>
        </p:txBody>
      </p:sp>
      <p:sp>
        <p:nvSpPr>
          <p:cNvPr id="4" name="Θέση περιεχομένου 3"/>
          <p:cNvSpPr>
            <a:spLocks noGrp="1"/>
          </p:cNvSpPr>
          <p:nvPr>
            <p:ph sz="quarter" idx="13"/>
          </p:nvPr>
        </p:nvSpPr>
        <p:spPr>
          <a:xfrm>
            <a:off x="539552" y="1844824"/>
            <a:ext cx="3850712" cy="5013176"/>
          </a:xfrm>
        </p:spPr>
        <p:txBody>
          <a:bodyPr>
            <a:noAutofit/>
          </a:bodyPr>
          <a:lstStyle/>
          <a:p>
            <a:pPr marL="68580" indent="0" algn="ctr">
              <a:buNone/>
            </a:pPr>
            <a:r>
              <a:rPr lang="el-GR" dirty="0"/>
              <a:t>Τα Φιλαράκια μας</a:t>
            </a:r>
            <a:r>
              <a:rPr lang="el-GR" dirty="0" smtClean="0"/>
              <a:t>:</a:t>
            </a:r>
            <a:endParaRPr lang="el-GR" dirty="0"/>
          </a:p>
          <a:p>
            <a:r>
              <a:rPr lang="el-GR" dirty="0"/>
              <a:t> Αποκτούν μια πραγματική και αγνή </a:t>
            </a:r>
            <a:r>
              <a:rPr lang="el-GR" dirty="0" smtClean="0"/>
              <a:t>φιλία</a:t>
            </a:r>
            <a:endParaRPr lang="el-GR" dirty="0"/>
          </a:p>
          <a:p>
            <a:r>
              <a:rPr lang="el-GR" dirty="0"/>
              <a:t> Αυξάνεται η αυτοπεποίθησή </a:t>
            </a:r>
            <a:r>
              <a:rPr lang="el-GR" dirty="0" smtClean="0"/>
              <a:t>τους</a:t>
            </a:r>
            <a:endParaRPr lang="el-GR" dirty="0"/>
          </a:p>
          <a:p>
            <a:r>
              <a:rPr lang="el-GR" dirty="0"/>
              <a:t> Βελτιώνεται η κοινωνικοποίησή </a:t>
            </a:r>
            <a:r>
              <a:rPr lang="el-GR" dirty="0" smtClean="0"/>
              <a:t>τους</a:t>
            </a:r>
            <a:endParaRPr lang="el-GR" dirty="0"/>
          </a:p>
          <a:p>
            <a:r>
              <a:rPr lang="el-GR" dirty="0"/>
              <a:t> Δέχονται την αγάπη, υποστήριξη και </a:t>
            </a:r>
            <a:r>
              <a:rPr lang="el-GR" dirty="0" smtClean="0"/>
              <a:t>τον</a:t>
            </a:r>
            <a:r>
              <a:rPr lang="en-US" dirty="0" smtClean="0"/>
              <a:t> </a:t>
            </a:r>
            <a:r>
              <a:rPr lang="el-GR" dirty="0" smtClean="0"/>
              <a:t>σεβασμό </a:t>
            </a:r>
            <a:r>
              <a:rPr lang="el-GR" dirty="0"/>
              <a:t>από </a:t>
            </a:r>
            <a:r>
              <a:rPr lang="el-GR" dirty="0" smtClean="0"/>
              <a:t>τους ‘’φίλους’’</a:t>
            </a:r>
            <a:endParaRPr lang="el-GR" dirty="0"/>
          </a:p>
        </p:txBody>
      </p:sp>
      <p:sp>
        <p:nvSpPr>
          <p:cNvPr id="5" name="Θέση περιεχομένου 4"/>
          <p:cNvSpPr>
            <a:spLocks noGrp="1"/>
          </p:cNvSpPr>
          <p:nvPr>
            <p:ph sz="quarter" idx="14"/>
          </p:nvPr>
        </p:nvSpPr>
        <p:spPr>
          <a:xfrm>
            <a:off x="4645152" y="1988840"/>
            <a:ext cx="4103312" cy="4536504"/>
          </a:xfrm>
        </p:spPr>
        <p:txBody>
          <a:bodyPr>
            <a:noAutofit/>
          </a:bodyPr>
          <a:lstStyle/>
          <a:p>
            <a:pPr marL="68580" indent="0" algn="ctr">
              <a:buNone/>
            </a:pPr>
            <a:r>
              <a:rPr lang="el-GR" dirty="0"/>
              <a:t>Οι εθελοντές μας</a:t>
            </a:r>
            <a:r>
              <a:rPr lang="el-GR" dirty="0" smtClean="0"/>
              <a:t>:</a:t>
            </a:r>
            <a:endParaRPr lang="el-GR" dirty="0"/>
          </a:p>
          <a:p>
            <a:r>
              <a:rPr lang="el-GR" dirty="0" smtClean="0"/>
              <a:t>Εντάσσουν </a:t>
            </a:r>
            <a:r>
              <a:rPr lang="el-GR" dirty="0"/>
              <a:t>τον εαυτό τους σε μια διαδικασία </a:t>
            </a:r>
            <a:r>
              <a:rPr lang="el-GR" dirty="0" smtClean="0"/>
              <a:t>ουσιαστικής </a:t>
            </a:r>
            <a:r>
              <a:rPr lang="el-GR" dirty="0"/>
              <a:t>και βιωματικής εκπαίδευσης και </a:t>
            </a:r>
            <a:r>
              <a:rPr lang="el-GR" dirty="0" smtClean="0"/>
              <a:t>μάθησης</a:t>
            </a:r>
            <a:endParaRPr lang="el-GR" dirty="0"/>
          </a:p>
          <a:p>
            <a:r>
              <a:rPr lang="el-GR" dirty="0"/>
              <a:t> Καταπολεμούν τα στερεότυπα της </a:t>
            </a:r>
            <a:r>
              <a:rPr lang="el-GR" dirty="0" smtClean="0"/>
              <a:t>κοινωνίας</a:t>
            </a:r>
            <a:endParaRPr lang="el-GR" dirty="0"/>
          </a:p>
          <a:p>
            <a:r>
              <a:rPr lang="el-GR" dirty="0"/>
              <a:t>Εμπλουτίζουν </a:t>
            </a:r>
            <a:r>
              <a:rPr lang="el-GR" dirty="0" smtClean="0"/>
              <a:t>το βιογραφικό </a:t>
            </a:r>
            <a:r>
              <a:rPr lang="el-GR" dirty="0"/>
              <a:t>τους με μία τόσο </a:t>
            </a:r>
            <a:r>
              <a:rPr lang="el-GR" dirty="0" smtClean="0"/>
              <a:t>σημαντική </a:t>
            </a:r>
            <a:r>
              <a:rPr lang="el-GR" dirty="0"/>
              <a:t>εθελοντική εμπειρία</a:t>
            </a:r>
          </a:p>
        </p:txBody>
      </p:sp>
    </p:spTree>
    <p:extLst>
      <p:ext uri="{BB962C8B-B14F-4D97-AF65-F5344CB8AC3E}">
        <p14:creationId xmlns="" xmlns:p14="http://schemas.microsoft.com/office/powerpoint/2010/main" val="86584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673144"/>
          </a:xfrm>
        </p:spPr>
        <p:txBody>
          <a:bodyPr>
            <a:normAutofit/>
          </a:bodyPr>
          <a:lstStyle/>
          <a:p>
            <a:pPr algn="ctr"/>
            <a:r>
              <a:rPr lang="el-GR" sz="3600" dirty="0" smtClean="0">
                <a:solidFill>
                  <a:srgbClr val="FF0000"/>
                </a:solidFill>
              </a:rPr>
              <a:t>Ομάδα </a:t>
            </a:r>
            <a:r>
              <a:rPr lang="en-US" sz="3600" dirty="0" smtClean="0">
                <a:solidFill>
                  <a:srgbClr val="FF0000"/>
                </a:solidFill>
              </a:rPr>
              <a:t>Best Buddies </a:t>
            </a:r>
            <a:r>
              <a:rPr lang="el-GR" sz="3600" dirty="0" smtClean="0">
                <a:solidFill>
                  <a:srgbClr val="FF0000"/>
                </a:solidFill>
              </a:rPr>
              <a:t>Λαμίας</a:t>
            </a:r>
            <a:endParaRPr lang="el-GR" sz="3600" dirty="0">
              <a:solidFill>
                <a:srgbClr val="FF0000"/>
              </a:solidFill>
            </a:endParaRPr>
          </a:p>
        </p:txBody>
      </p:sp>
      <p:sp>
        <p:nvSpPr>
          <p:cNvPr id="3" name="Θέση περιεχομένου 2"/>
          <p:cNvSpPr>
            <a:spLocks noGrp="1"/>
          </p:cNvSpPr>
          <p:nvPr>
            <p:ph idx="1"/>
          </p:nvPr>
        </p:nvSpPr>
        <p:spPr>
          <a:xfrm>
            <a:off x="539552" y="1916832"/>
            <a:ext cx="8064896" cy="4824536"/>
          </a:xfrm>
        </p:spPr>
        <p:txBody>
          <a:bodyPr>
            <a:normAutofit lnSpcReduction="10000"/>
          </a:bodyPr>
          <a:lstStyle/>
          <a:p>
            <a:r>
              <a:rPr lang="el-GR" sz="2800" dirty="0" smtClean="0"/>
              <a:t>Ταιριάσματα φιλίας μελών της δομής μας με εθελοντές από την κοινότητα.</a:t>
            </a:r>
          </a:p>
          <a:p>
            <a:r>
              <a:rPr lang="el-GR" sz="2800" dirty="0" smtClean="0"/>
              <a:t>Δημιουργία ομάδων μεταξύ εθελοντών και μελών μας, για παράδειγμα ομάδα θεατρικού παιχνιδιού, εικαστικών, χορού, χορωδίας, ζαχαροπλαστικής και δημιουργικής απασχόλησης ,περιβάλλοντος.</a:t>
            </a:r>
          </a:p>
          <a:p>
            <a:r>
              <a:rPr lang="el-GR" sz="2800" dirty="0" smtClean="0"/>
              <a:t>Οργάνωση και συμμετοχή σε ημερίδες με στόχο την ευαισθητοποίηση και προώθηση του εθελοντισμού στην τοπική κοινωνία.</a:t>
            </a:r>
          </a:p>
          <a:p>
            <a:r>
              <a:rPr lang="el-GR" sz="2800" dirty="0" smtClean="0"/>
              <a:t>Δικτύωση και συνεργασία με τοπικούς φορείς πολιτιστικούς συλλόγους, εθελοντικές ομάδες.  </a:t>
            </a:r>
          </a:p>
          <a:p>
            <a:endParaRPr lang="el-GR" dirty="0"/>
          </a:p>
        </p:txBody>
      </p:sp>
    </p:spTree>
    <p:extLst>
      <p:ext uri="{BB962C8B-B14F-4D97-AF65-F5344CB8AC3E}">
        <p14:creationId xmlns="" xmlns:p14="http://schemas.microsoft.com/office/powerpoint/2010/main" val="1543913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C:\Users\Αίθρα\AppData\Local\Temp\Temp1_Μήνυμα_χωρίς_τίτλο.zip\088[1].jpg"/>
          <p:cNvPicPr/>
          <p:nvPr/>
        </p:nvPicPr>
        <p:blipFill>
          <a:blip r:embed="rId2" cstate="print"/>
          <a:srcRect/>
          <a:stretch>
            <a:fillRect/>
          </a:stretch>
        </p:blipFill>
        <p:spPr bwMode="auto">
          <a:xfrm>
            <a:off x="611560" y="836712"/>
            <a:ext cx="4104456" cy="2736304"/>
          </a:xfrm>
          <a:prstGeom prst="rect">
            <a:avLst/>
          </a:prstGeom>
          <a:noFill/>
          <a:ln w="9525">
            <a:noFill/>
            <a:miter lim="800000"/>
            <a:headEnd/>
            <a:tailEnd/>
          </a:ln>
        </p:spPr>
      </p:pic>
      <p:pic>
        <p:nvPicPr>
          <p:cNvPr id="4" name="3 - Εικόνα" descr="C:\Users\Αίθρα\AppData\Local\Temp\Temp1_Μήνυμα_χωρίς_τίτλο.zip\092.jpeg"/>
          <p:cNvPicPr/>
          <p:nvPr/>
        </p:nvPicPr>
        <p:blipFill>
          <a:blip r:embed="rId3" cstate="print"/>
          <a:srcRect/>
          <a:stretch>
            <a:fillRect/>
          </a:stretch>
        </p:blipFill>
        <p:spPr bwMode="auto">
          <a:xfrm>
            <a:off x="4932040" y="1052736"/>
            <a:ext cx="3024336" cy="5184576"/>
          </a:xfrm>
          <a:prstGeom prst="rect">
            <a:avLst/>
          </a:prstGeom>
          <a:noFill/>
          <a:ln w="9525">
            <a:noFill/>
            <a:miter lim="800000"/>
            <a:headEnd/>
            <a:tailEnd/>
          </a:ln>
        </p:spPr>
      </p:pic>
      <p:sp>
        <p:nvSpPr>
          <p:cNvPr id="6" name="5 - Στρογγυλεμένο ορθογώνιο"/>
          <p:cNvSpPr/>
          <p:nvPr/>
        </p:nvSpPr>
        <p:spPr>
          <a:xfrm>
            <a:off x="539552" y="4221088"/>
            <a:ext cx="3960440"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Ορθογώνιο"/>
          <p:cNvSpPr/>
          <p:nvPr/>
        </p:nvSpPr>
        <p:spPr>
          <a:xfrm>
            <a:off x="611560" y="4221088"/>
            <a:ext cx="4572000" cy="2862322"/>
          </a:xfrm>
          <a:prstGeom prst="rect">
            <a:avLst/>
          </a:prstGeom>
        </p:spPr>
        <p:txBody>
          <a:bodyPr wrap="square">
            <a:spAutoFit/>
          </a:bodyPr>
          <a:lstStyle/>
          <a:p>
            <a:r>
              <a:rPr lang="el-GR" dirty="0" smtClean="0"/>
              <a:t>«Από το Εγώ στο Εμείς. Φιλία-</a:t>
            </a:r>
          </a:p>
          <a:p>
            <a:r>
              <a:rPr lang="el-GR" dirty="0" smtClean="0"/>
              <a:t>Προσφορά- Ελπίδα για μια</a:t>
            </a:r>
          </a:p>
          <a:p>
            <a:r>
              <a:rPr lang="el-GR" dirty="0" smtClean="0"/>
              <a:t> Κοινωνία χωρίς Διακρίσεις»</a:t>
            </a:r>
            <a:r>
              <a:rPr lang="en-US" dirty="0" smtClean="0"/>
              <a:t> </a:t>
            </a:r>
            <a:endParaRPr lang="el-GR" dirty="0" smtClean="0"/>
          </a:p>
          <a:p>
            <a:r>
              <a:rPr lang="en-US" dirty="0" smtClean="0"/>
              <a:t>Best Buddies Greece </a:t>
            </a:r>
            <a:r>
              <a:rPr lang="el-GR" dirty="0" smtClean="0"/>
              <a:t> Ελληνικός </a:t>
            </a:r>
          </a:p>
          <a:p>
            <a:r>
              <a:rPr lang="el-GR" dirty="0" smtClean="0"/>
              <a:t>Ερυθρός Σταυρός Τμήμα Ελέγχου, </a:t>
            </a:r>
          </a:p>
          <a:p>
            <a:r>
              <a:rPr lang="el-GR" dirty="0" smtClean="0"/>
              <a:t>Ποιότητας, Έρευνας και Εκπαίδευσης του Γενικού Νοσοκομείου Λαμίας  και ο Πολιτιστικός Σύλλογος «</a:t>
            </a:r>
            <a:r>
              <a:rPr lang="el-GR" dirty="0" err="1" smtClean="0"/>
              <a:t>Καλλίχορος</a:t>
            </a:r>
            <a:r>
              <a:rPr lang="el-GR" dirty="0" smtClean="0"/>
              <a:t>». </a:t>
            </a:r>
          </a:p>
          <a:p>
            <a:endParaRPr lang="el-GR" dirty="0" smtClean="0"/>
          </a:p>
          <a:p>
            <a:endParaRPr lang="el-GR" dirty="0"/>
          </a:p>
        </p:txBody>
      </p:sp>
    </p:spTree>
    <p:extLst>
      <p:ext uri="{BB962C8B-B14F-4D97-AF65-F5344CB8AC3E}">
        <p14:creationId xmlns="" xmlns:p14="http://schemas.microsoft.com/office/powerpoint/2010/main" val="1975838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31882"/>
            <a:ext cx="3427573" cy="60934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58145" y="1484784"/>
            <a:ext cx="3822700" cy="2152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Στρογγυλεμένο ορθογώνιο 1"/>
          <p:cNvSpPr/>
          <p:nvPr/>
        </p:nvSpPr>
        <p:spPr>
          <a:xfrm>
            <a:off x="4283969" y="4293096"/>
            <a:ext cx="4096876" cy="223224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lumMod val="85000"/>
                    <a:lumOff val="15000"/>
                  </a:schemeClr>
                </a:solidFill>
              </a:rPr>
              <a:t>Δράση προώθησης εθελοντισμού  ‘’Κουδούνια Φιλίας’’ με τη συμμετοχή των Κέντρων Κοινότητας του Δήμου Λαμιέων </a:t>
            </a:r>
            <a:r>
              <a:rPr lang="en-US" dirty="0" smtClean="0">
                <a:solidFill>
                  <a:schemeClr val="tx1">
                    <a:lumMod val="85000"/>
                    <a:lumOff val="15000"/>
                  </a:schemeClr>
                </a:solidFill>
              </a:rPr>
              <a:t>Europe Direct ,</a:t>
            </a:r>
            <a:r>
              <a:rPr lang="el-GR" dirty="0" smtClean="0">
                <a:solidFill>
                  <a:schemeClr val="tx1">
                    <a:lumMod val="85000"/>
                    <a:lumOff val="15000"/>
                  </a:schemeClr>
                </a:solidFill>
              </a:rPr>
              <a:t> Γραφείο Πολιτιστικών Δραστηριοτήτων Δευτεροβάθμιας, </a:t>
            </a:r>
            <a:r>
              <a:rPr lang="en-US" dirty="0" smtClean="0">
                <a:solidFill>
                  <a:schemeClr val="tx1">
                    <a:lumMod val="85000"/>
                    <a:lumOff val="15000"/>
                  </a:schemeClr>
                </a:solidFill>
              </a:rPr>
              <a:t> 6o </a:t>
            </a:r>
            <a:r>
              <a:rPr lang="el-GR" dirty="0">
                <a:solidFill>
                  <a:schemeClr val="tx1">
                    <a:lumMod val="85000"/>
                    <a:lumOff val="15000"/>
                  </a:schemeClr>
                </a:solidFill>
              </a:rPr>
              <a:t>Γυμνάσιο, </a:t>
            </a:r>
            <a:r>
              <a:rPr lang="el-GR" dirty="0" smtClean="0">
                <a:solidFill>
                  <a:schemeClr val="tx1">
                    <a:lumMod val="85000"/>
                    <a:lumOff val="15000"/>
                  </a:schemeClr>
                </a:solidFill>
              </a:rPr>
              <a:t>4ο Δημοτικό Λαμίας, Δημόσιο </a:t>
            </a:r>
            <a:r>
              <a:rPr lang="el-GR" dirty="0">
                <a:solidFill>
                  <a:schemeClr val="tx1">
                    <a:lumMod val="85000"/>
                    <a:lumOff val="15000"/>
                  </a:schemeClr>
                </a:solidFill>
              </a:rPr>
              <a:t>ΙΕΚ  Λαμίας, 	2ο   ΕΠΑΛ  </a:t>
            </a:r>
            <a:r>
              <a:rPr lang="el-GR" dirty="0" smtClean="0">
                <a:solidFill>
                  <a:schemeClr val="tx1">
                    <a:lumMod val="85000"/>
                    <a:lumOff val="15000"/>
                  </a:schemeClr>
                </a:solidFill>
              </a:rPr>
              <a:t>Λαμίας,</a:t>
            </a:r>
            <a:endParaRPr lang="el-GR" dirty="0">
              <a:solidFill>
                <a:schemeClr val="tx1">
                  <a:lumMod val="85000"/>
                  <a:lumOff val="15000"/>
                </a:schemeClr>
              </a:solidFill>
            </a:endParaRPr>
          </a:p>
        </p:txBody>
      </p:sp>
    </p:spTree>
    <p:extLst>
      <p:ext uri="{BB962C8B-B14F-4D97-AF65-F5344CB8AC3E}">
        <p14:creationId xmlns="" xmlns:p14="http://schemas.microsoft.com/office/powerpoint/2010/main" val="111802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692696"/>
            <a:ext cx="4320480" cy="3240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81380" y="2722313"/>
            <a:ext cx="3820666" cy="3794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Επεξήγηση με δεξιό βέλος 1"/>
          <p:cNvSpPr/>
          <p:nvPr/>
        </p:nvSpPr>
        <p:spPr>
          <a:xfrm>
            <a:off x="1475656" y="4619448"/>
            <a:ext cx="2880320" cy="89778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lumMod val="85000"/>
                    <a:lumOff val="15000"/>
                  </a:schemeClr>
                </a:solidFill>
              </a:rPr>
              <a:t>Ομάδα θεατρικού παιχνιδιού</a:t>
            </a:r>
            <a:endParaRPr lang="el-GR" dirty="0">
              <a:solidFill>
                <a:schemeClr val="tx1">
                  <a:lumMod val="85000"/>
                  <a:lumOff val="15000"/>
                </a:schemeClr>
              </a:solidFill>
            </a:endParaRPr>
          </a:p>
        </p:txBody>
      </p:sp>
      <p:sp>
        <p:nvSpPr>
          <p:cNvPr id="3" name="Επεξήγηση με αριστερό βέλος 2"/>
          <p:cNvSpPr/>
          <p:nvPr/>
        </p:nvSpPr>
        <p:spPr>
          <a:xfrm>
            <a:off x="5351553" y="1124744"/>
            <a:ext cx="2880320" cy="100811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lumMod val="85000"/>
                    <a:lumOff val="15000"/>
                  </a:schemeClr>
                </a:solidFill>
              </a:rPr>
              <a:t>Ομάδα δημιουργικής απασχόλησης</a:t>
            </a:r>
            <a:endParaRPr lang="el-GR" dirty="0">
              <a:solidFill>
                <a:schemeClr val="tx1">
                  <a:lumMod val="85000"/>
                  <a:lumOff val="15000"/>
                </a:schemeClr>
              </a:solidFill>
            </a:endParaRPr>
          </a:p>
        </p:txBody>
      </p:sp>
    </p:spTree>
    <p:extLst>
      <p:ext uri="{BB962C8B-B14F-4D97-AF65-F5344CB8AC3E}">
        <p14:creationId xmlns="" xmlns:p14="http://schemas.microsoft.com/office/powerpoint/2010/main" val="4137640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764704"/>
            <a:ext cx="4645315" cy="22721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Επεξήγηση με αριστερό βέλος 1"/>
          <p:cNvSpPr/>
          <p:nvPr/>
        </p:nvSpPr>
        <p:spPr>
          <a:xfrm>
            <a:off x="5580113" y="1550399"/>
            <a:ext cx="2855398" cy="11521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lumMod val="85000"/>
                    <a:lumOff val="15000"/>
                  </a:schemeClr>
                </a:solidFill>
              </a:rPr>
              <a:t>Ομάδα Περιβάλλοντος</a:t>
            </a:r>
            <a:endParaRPr lang="el-GR" dirty="0">
              <a:solidFill>
                <a:schemeClr val="tx1">
                  <a:lumMod val="85000"/>
                  <a:lumOff val="15000"/>
                </a:schemeClr>
              </a:solidFill>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3789040"/>
            <a:ext cx="4093657" cy="2304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6 - Επεξήγηση με αριστερό βέλος"/>
          <p:cNvSpPr/>
          <p:nvPr/>
        </p:nvSpPr>
        <p:spPr>
          <a:xfrm>
            <a:off x="5220072" y="4365104"/>
            <a:ext cx="3024336" cy="151216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Συμμετοχή σε έκθεση εικαστικών</a:t>
            </a:r>
          </a:p>
        </p:txBody>
      </p:sp>
    </p:spTree>
    <p:extLst>
      <p:ext uri="{BB962C8B-B14F-4D97-AF65-F5344CB8AC3E}">
        <p14:creationId xmlns="" xmlns:p14="http://schemas.microsoft.com/office/powerpoint/2010/main" val="3590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Αίθρα\AppData\Local\Temp\Temp1_Μήνυμα_χωρίς_τίτλο.zip\126.jpg"/>
          <p:cNvPicPr/>
          <p:nvPr/>
        </p:nvPicPr>
        <p:blipFill>
          <a:blip r:embed="rId2" cstate="print"/>
          <a:srcRect/>
          <a:stretch>
            <a:fillRect/>
          </a:stretch>
        </p:blipFill>
        <p:spPr bwMode="auto">
          <a:xfrm>
            <a:off x="683568" y="908720"/>
            <a:ext cx="3960440" cy="2736304"/>
          </a:xfrm>
          <a:prstGeom prst="rect">
            <a:avLst/>
          </a:prstGeom>
          <a:noFill/>
          <a:ln w="9525">
            <a:noFill/>
            <a:miter lim="800000"/>
            <a:headEnd/>
            <a:tailEnd/>
          </a:ln>
        </p:spPr>
      </p:pic>
      <p:pic>
        <p:nvPicPr>
          <p:cNvPr id="3" name="2 - Εικόνα" descr="C:\Users\Αίθρα\AppData\Local\Temp\Temp1_Μήνυμα_χωρίς_τίτλο.zip\123.jpg"/>
          <p:cNvPicPr/>
          <p:nvPr/>
        </p:nvPicPr>
        <p:blipFill>
          <a:blip r:embed="rId3" cstate="print"/>
          <a:srcRect/>
          <a:stretch>
            <a:fillRect/>
          </a:stretch>
        </p:blipFill>
        <p:spPr bwMode="auto">
          <a:xfrm>
            <a:off x="5580112" y="2492896"/>
            <a:ext cx="2880320" cy="3816424"/>
          </a:xfrm>
          <a:prstGeom prst="rect">
            <a:avLst/>
          </a:prstGeom>
          <a:noFill/>
          <a:ln w="9525">
            <a:noFill/>
            <a:miter lim="800000"/>
            <a:headEnd/>
            <a:tailEnd/>
          </a:ln>
        </p:spPr>
      </p:pic>
      <p:sp>
        <p:nvSpPr>
          <p:cNvPr id="4" name="Επεξήγηση με δεξιό βέλος 2"/>
          <p:cNvSpPr/>
          <p:nvPr/>
        </p:nvSpPr>
        <p:spPr>
          <a:xfrm>
            <a:off x="1979712" y="4293096"/>
            <a:ext cx="2583369" cy="129614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lumMod val="85000"/>
                    <a:lumOff val="15000"/>
                  </a:schemeClr>
                </a:solidFill>
              </a:rPr>
              <a:t>Ομάδα Εικαστικών</a:t>
            </a:r>
            <a:endParaRPr lang="el-G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187624" y="5085184"/>
            <a:ext cx="7024744" cy="1143000"/>
          </a:xfrm>
        </p:spPr>
        <p:txBody>
          <a:bodyPr>
            <a:normAutofit fontScale="90000"/>
          </a:bodyPr>
          <a:lstStyle/>
          <a:p>
            <a:pPr algn="ctr"/>
            <a:r>
              <a:rPr lang="el-GR" dirty="0" smtClean="0">
                <a:solidFill>
                  <a:srgbClr val="FF0000"/>
                </a:solidFill>
              </a:rPr>
              <a:t>ΕΥΧΑΡΙΣΤΟΥΜΕ ΓΙΑ ΤΗΝ ΠΡΟΣΟΧΗ ΣΑΣ!</a:t>
            </a:r>
            <a:endParaRPr lang="el-GR" dirty="0">
              <a:solidFill>
                <a:srgbClr val="FF0000"/>
              </a:solidFill>
            </a:endParaRP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9" y="1250807"/>
            <a:ext cx="5410126" cy="30422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787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251520" y="2132856"/>
            <a:ext cx="8568952" cy="4248472"/>
          </a:xfrm>
        </p:spPr>
        <p:txBody>
          <a:bodyPr>
            <a:normAutofit fontScale="92500" lnSpcReduction="20000"/>
          </a:bodyPr>
          <a:lstStyle/>
          <a:p>
            <a:r>
              <a:rPr lang="el-GR" sz="3000" dirty="0"/>
              <a:t>Η Εταιρία Κοινωνικής Ψυχιατρικής και Ψυχικής Υγείας διαχρονικά αισθάνεται </a:t>
            </a:r>
            <a:r>
              <a:rPr lang="el-GR" sz="3000" dirty="0" smtClean="0"/>
              <a:t>τον εθελοντισμό ως </a:t>
            </a:r>
            <a:r>
              <a:rPr lang="el-GR" sz="3000" dirty="0"/>
              <a:t>ένα αναπόσπαστο κομμάτι της φιλοσοφίας της και της προσφοράς </a:t>
            </a:r>
            <a:r>
              <a:rPr lang="el-GR" sz="3000" dirty="0" smtClean="0"/>
              <a:t>της, τόσο στο </a:t>
            </a:r>
            <a:r>
              <a:rPr lang="el-GR" sz="3000" dirty="0"/>
              <a:t>χώρο της ψυχικής </a:t>
            </a:r>
            <a:r>
              <a:rPr lang="el-GR" sz="3000" dirty="0" smtClean="0"/>
              <a:t>υγείας αλλά και στις ανάγκες που αναδύονται στην κοινωνία ευρύτερα.  </a:t>
            </a:r>
          </a:p>
          <a:p>
            <a:r>
              <a:rPr lang="el-GR" sz="3000" dirty="0" smtClean="0"/>
              <a:t>Η πολυετής εμπειρία και συνεργασία με τις ομάδες των εθελοντών μας σε όλη την Ελλάδα ,έχει αναδείξει αξιόλογο έργο και έχει εμπλουτίσει το δυναμικό του φορέα με αξιόλογους συνεργάτες που έχουν μέχρι και σήμερα σημαντική συμβολή.</a:t>
            </a:r>
          </a:p>
          <a:p>
            <a:endParaRPr lang="el-GR" dirty="0" smtClean="0"/>
          </a:p>
          <a:p>
            <a:endParaRPr lang="el-GR" dirty="0"/>
          </a:p>
          <a:p>
            <a:endParaRPr lang="el-GR" dirty="0"/>
          </a:p>
        </p:txBody>
      </p:sp>
      <p:sp>
        <p:nvSpPr>
          <p:cNvPr id="8" name="Τίτλος 7"/>
          <p:cNvSpPr>
            <a:spLocks noGrp="1"/>
          </p:cNvSpPr>
          <p:nvPr>
            <p:ph type="title"/>
          </p:nvPr>
        </p:nvSpPr>
        <p:spPr>
          <a:xfrm>
            <a:off x="467544" y="764704"/>
            <a:ext cx="8208912" cy="1152128"/>
          </a:xfrm>
        </p:spPr>
        <p:txBody>
          <a:bodyPr>
            <a:normAutofit fontScale="90000"/>
          </a:bodyPr>
          <a:lstStyle/>
          <a:p>
            <a:pPr algn="ctr"/>
            <a:r>
              <a:rPr lang="el-GR" dirty="0" smtClean="0">
                <a:solidFill>
                  <a:srgbClr val="FF0000"/>
                </a:solidFill>
                <a:latin typeface="+mn-lt"/>
              </a:rPr>
              <a:t>Ο εθελοντισμός στην Εταιρία Κοινωνικής Ψυχιατρικής και Ψυχικής  Υγείας</a:t>
            </a:r>
            <a:endParaRPr lang="el-GR" dirty="0">
              <a:solidFill>
                <a:srgbClr val="FF0000"/>
              </a:solidFill>
              <a:latin typeface="+mn-lt"/>
            </a:endParaRPr>
          </a:p>
        </p:txBody>
      </p:sp>
    </p:spTree>
    <p:extLst>
      <p:ext uri="{BB962C8B-B14F-4D97-AF65-F5344CB8AC3E}">
        <p14:creationId xmlns="" xmlns:p14="http://schemas.microsoft.com/office/powerpoint/2010/main" val="2255174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25132" y="548680"/>
            <a:ext cx="7920880" cy="1152128"/>
          </a:xfrm>
        </p:spPr>
        <p:txBody>
          <a:bodyPr>
            <a:normAutofit fontScale="90000"/>
          </a:bodyPr>
          <a:lstStyle/>
          <a:p>
            <a:pPr algn="ctr"/>
            <a:r>
              <a:rPr lang="el-GR" dirty="0" smtClean="0">
                <a:solidFill>
                  <a:srgbClr val="FF0000"/>
                </a:solidFill>
              </a:rPr>
              <a:t>Ο Φορέας μας με μια ματιά μέσα στο   2017</a:t>
            </a:r>
            <a:endParaRPr lang="el-GR" dirty="0">
              <a:solidFill>
                <a:srgbClr val="FF0000"/>
              </a:solidFill>
            </a:endParaRPr>
          </a:p>
        </p:txBody>
      </p:sp>
      <p:sp>
        <p:nvSpPr>
          <p:cNvPr id="5" name="Θέση περιεχομένου 4"/>
          <p:cNvSpPr>
            <a:spLocks noGrp="1"/>
          </p:cNvSpPr>
          <p:nvPr>
            <p:ph idx="1"/>
          </p:nvPr>
        </p:nvSpPr>
        <p:spPr>
          <a:xfrm>
            <a:off x="539552" y="1700808"/>
            <a:ext cx="8064896" cy="4680520"/>
          </a:xfrm>
          <a:solidFill>
            <a:srgbClr val="92D050"/>
          </a:solidFill>
        </p:spPr>
        <p:txBody>
          <a:bodyPr/>
          <a:lstStyle/>
          <a:p>
            <a:pPr marL="68580" indent="0">
              <a:buNone/>
            </a:pPr>
            <a:r>
              <a:rPr lang="el-GR" sz="2000" dirty="0" smtClean="0">
                <a:solidFill>
                  <a:srgbClr val="FF0000"/>
                </a:solidFill>
              </a:rPr>
              <a:t>4 ΝΟΜΟΙ ΔΡΑΣΕΙΣ  ΑΤΤΙΚΗ-ΦΩΚΙΔΑ-ΦΘΙΩΤΙΔΑ-ΕΒΡΟΣ</a:t>
            </a:r>
          </a:p>
          <a:p>
            <a:pPr marL="68580" indent="0">
              <a:buNone/>
            </a:pPr>
            <a:endParaRPr lang="el-GR" dirty="0"/>
          </a:p>
          <a:p>
            <a:pPr marL="68580" indent="0">
              <a:buNone/>
            </a:pPr>
            <a:endParaRPr lang="el-GR" dirty="0" smtClean="0"/>
          </a:p>
          <a:p>
            <a:pPr marL="68580" indent="0">
              <a:buNone/>
            </a:pPr>
            <a:r>
              <a:rPr lang="el-GR" dirty="0"/>
              <a:t> </a:t>
            </a:r>
            <a:r>
              <a:rPr lang="el-GR" dirty="0" smtClean="0"/>
              <a:t>              </a:t>
            </a:r>
            <a:r>
              <a:rPr lang="el-GR" sz="2000" dirty="0" smtClean="0">
                <a:solidFill>
                  <a:srgbClr val="FF0000"/>
                </a:solidFill>
              </a:rPr>
              <a:t>34 ΜΟΝΑΔΕΣ ΨΥΧΙΚΗΣ ΥΓΕΙΑΣ </a:t>
            </a:r>
          </a:p>
          <a:p>
            <a:pPr marL="68580" indent="0">
              <a:buNone/>
            </a:pPr>
            <a:endParaRPr lang="el-GR" sz="2000" dirty="0">
              <a:solidFill>
                <a:srgbClr val="FF0000"/>
              </a:solidFill>
            </a:endParaRPr>
          </a:p>
          <a:p>
            <a:pPr marL="68580" indent="0">
              <a:buNone/>
            </a:pPr>
            <a:endParaRPr lang="el-GR" sz="2000" dirty="0" smtClean="0">
              <a:solidFill>
                <a:srgbClr val="FF0000"/>
              </a:solidFill>
            </a:endParaRPr>
          </a:p>
          <a:p>
            <a:pPr marL="68580" indent="0">
              <a:buNone/>
            </a:pPr>
            <a:r>
              <a:rPr lang="el-GR" sz="2000" dirty="0" smtClean="0">
                <a:solidFill>
                  <a:srgbClr val="FF0000"/>
                </a:solidFill>
              </a:rPr>
              <a:t>                                                                                       3.257    ΩΦΕΛΟΥΜΕΝΟΙ </a:t>
            </a:r>
          </a:p>
          <a:p>
            <a:pPr marL="68580" indent="0">
              <a:buNone/>
            </a:pPr>
            <a:endParaRPr lang="el-GR" sz="2000" dirty="0">
              <a:solidFill>
                <a:srgbClr val="FF0000"/>
              </a:solidFill>
            </a:endParaRPr>
          </a:p>
          <a:p>
            <a:pPr marL="68580" indent="0">
              <a:buNone/>
            </a:pPr>
            <a:endParaRPr lang="el-GR" sz="2000" dirty="0" smtClean="0">
              <a:solidFill>
                <a:srgbClr val="FF0000"/>
              </a:solidFill>
            </a:endParaRPr>
          </a:p>
          <a:p>
            <a:pPr marL="68580" indent="0">
              <a:buNone/>
            </a:pPr>
            <a:r>
              <a:rPr lang="el-GR" sz="2000" dirty="0" smtClean="0">
                <a:solidFill>
                  <a:srgbClr val="FF0000"/>
                </a:solidFill>
              </a:rPr>
              <a:t>                            232 ΕΡΓΑΖΟΜΕΝΟΙ  41 ΕΘΕΛΟΝΤΕΣ  </a:t>
            </a:r>
            <a:endParaRPr lang="el-GR" sz="2000" dirty="0">
              <a:solidFill>
                <a:srgbClr val="FF0000"/>
              </a:solidFill>
            </a:endParaRPr>
          </a:p>
          <a:p>
            <a:pPr marL="68580" indent="0">
              <a:buNone/>
            </a:pPr>
            <a:endParaRPr lang="el-GR" sz="2000" dirty="0">
              <a:solidFill>
                <a:srgbClr val="FF0000"/>
              </a:solidFill>
            </a:endParaRPr>
          </a:p>
          <a:p>
            <a:pPr marL="68580" indent="0" algn="ctr">
              <a:buNone/>
            </a:pPr>
            <a:endParaRPr lang="el-GR" sz="2000" dirty="0">
              <a:solidFill>
                <a:srgbClr val="FF0000"/>
              </a:solidFill>
            </a:endParaRPr>
          </a:p>
        </p:txBody>
      </p:sp>
      <p:pic>
        <p:nvPicPr>
          <p:cNvPr id="6"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2451450"/>
            <a:ext cx="1017952" cy="1357269"/>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7984" y="3617893"/>
            <a:ext cx="979264" cy="1305685"/>
          </a:xfrm>
          <a:prstGeom prst="rect">
            <a:avLst/>
          </a:prstGeom>
        </p:spPr>
      </p:pic>
      <p:pic>
        <p:nvPicPr>
          <p:cNvPr id="8"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1351143">
            <a:off x="1102127" y="4723032"/>
            <a:ext cx="976389" cy="1301852"/>
          </a:xfrm>
          <a:prstGeom prst="rect">
            <a:avLst/>
          </a:prstGeom>
        </p:spPr>
      </p:pic>
    </p:spTree>
    <p:extLst>
      <p:ext uri="{BB962C8B-B14F-4D97-AF65-F5344CB8AC3E}">
        <p14:creationId xmlns="" xmlns:p14="http://schemas.microsoft.com/office/powerpoint/2010/main" val="2578744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quarter" idx="13"/>
          </p:nvPr>
        </p:nvSpPr>
        <p:spPr>
          <a:xfrm>
            <a:off x="395536" y="1196752"/>
            <a:ext cx="4248472" cy="4609688"/>
          </a:xfrm>
        </p:spPr>
        <p:txBody>
          <a:bodyPr/>
          <a:lstStyle/>
          <a:p>
            <a:endParaRPr lang="el-GR" dirty="0" smtClean="0"/>
          </a:p>
          <a:p>
            <a:endParaRPr lang="el-GR" dirty="0"/>
          </a:p>
          <a:p>
            <a:endParaRPr lang="el-GR" dirty="0" smtClean="0"/>
          </a:p>
          <a:p>
            <a:pPr marL="68580" indent="0" algn="ctr">
              <a:buNone/>
            </a:pPr>
            <a:r>
              <a:rPr lang="el-GR" sz="3600" b="1" dirty="0" smtClean="0"/>
              <a:t>ΔΟΜΗ ΦΘΙΩΤΙΔΑΣ</a:t>
            </a:r>
            <a:endParaRPr lang="el-GR" sz="3600" b="1" dirty="0"/>
          </a:p>
        </p:txBody>
      </p:sp>
      <p:pic>
        <p:nvPicPr>
          <p:cNvPr id="3074" name="Picture 2"/>
          <p:cNvPicPr>
            <a:picLocks noGrp="1" noChangeAspect="1" noChangeArrowheads="1"/>
          </p:cNvPicPr>
          <p:nvPr>
            <p:ph sz="quarter" idx="14"/>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484784"/>
            <a:ext cx="3834259" cy="38342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53183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1052736"/>
            <a:ext cx="7560840" cy="4779893"/>
          </a:xfrm>
        </p:spPr>
        <p:txBody>
          <a:bodyPr>
            <a:normAutofit lnSpcReduction="10000"/>
          </a:bodyPr>
          <a:lstStyle/>
          <a:p>
            <a:r>
              <a:rPr lang="el-GR" sz="2800" dirty="0" smtClean="0"/>
              <a:t>Από την αρχή της σύστασης της δομής μας το 2003, είχαμε την στήριξη και ενεργή συμμετοχή των εθελοντών από την κοινότητα. Οι εθελοντές μας  παρείχαν:</a:t>
            </a:r>
          </a:p>
          <a:p>
            <a:endParaRPr lang="el-GR" sz="2800" dirty="0" smtClean="0"/>
          </a:p>
          <a:p>
            <a:pPr>
              <a:buClr>
                <a:srgbClr val="FF0000"/>
              </a:buClr>
              <a:buFont typeface="Wingdings" panose="05000000000000000000" pitchFamily="2" charset="2"/>
              <a:buChar char="ü"/>
            </a:pPr>
            <a:r>
              <a:rPr lang="el-GR" sz="2800" dirty="0" err="1" smtClean="0"/>
              <a:t>προεπαγγελματική</a:t>
            </a:r>
            <a:r>
              <a:rPr lang="el-GR" sz="2800" dirty="0" smtClean="0"/>
              <a:t> απασχόληση και κατάρτιση</a:t>
            </a:r>
          </a:p>
          <a:p>
            <a:pPr>
              <a:buClr>
                <a:srgbClr val="FF0000"/>
              </a:buClr>
              <a:buFont typeface="Wingdings" panose="05000000000000000000" pitchFamily="2" charset="2"/>
              <a:buChar char="ü"/>
            </a:pPr>
            <a:r>
              <a:rPr lang="el-GR" sz="2800" dirty="0" smtClean="0"/>
              <a:t>δημιουργική απασχόληση</a:t>
            </a:r>
          </a:p>
          <a:p>
            <a:pPr>
              <a:buClr>
                <a:srgbClr val="FF0000"/>
              </a:buClr>
              <a:buFont typeface="Wingdings" panose="05000000000000000000" pitchFamily="2" charset="2"/>
              <a:buChar char="ü"/>
            </a:pPr>
            <a:r>
              <a:rPr lang="el-GR" sz="2800" dirty="0" smtClean="0"/>
              <a:t>εκπαίδευση σε θέματα υγείας και πρώτων βοηθειών </a:t>
            </a:r>
          </a:p>
          <a:p>
            <a:pPr>
              <a:buClr>
                <a:srgbClr val="FF0000"/>
              </a:buClr>
              <a:buFont typeface="Wingdings" panose="05000000000000000000" pitchFamily="2" charset="2"/>
              <a:buChar char="ü"/>
            </a:pPr>
            <a:r>
              <a:rPr lang="el-GR" sz="2800" dirty="0" smtClean="0"/>
              <a:t>ψυχαγωγίας</a:t>
            </a:r>
          </a:p>
          <a:p>
            <a:endParaRPr lang="el-GR" dirty="0"/>
          </a:p>
        </p:txBody>
      </p:sp>
    </p:spTree>
    <p:extLst>
      <p:ext uri="{BB962C8B-B14F-4D97-AF65-F5344CB8AC3E}">
        <p14:creationId xmlns="" xmlns:p14="http://schemas.microsoft.com/office/powerpoint/2010/main" val="315416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3"/>
          <p:cNvSpPr>
            <a:spLocks noGrp="1"/>
          </p:cNvSpPr>
          <p:nvPr>
            <p:ph type="title"/>
          </p:nvPr>
        </p:nvSpPr>
        <p:spPr>
          <a:xfrm>
            <a:off x="245296" y="692696"/>
            <a:ext cx="8670104" cy="590734"/>
          </a:xfrm>
        </p:spPr>
        <p:txBody>
          <a:bodyPr>
            <a:normAutofit fontScale="90000"/>
          </a:bodyPr>
          <a:lstStyle/>
          <a:p>
            <a:pPr algn="ctr"/>
            <a:r>
              <a:rPr lang="en-US" dirty="0" smtClean="0">
                <a:solidFill>
                  <a:schemeClr val="accent1">
                    <a:lumMod val="75000"/>
                  </a:schemeClr>
                </a:solidFill>
                <a:latin typeface="Comic Sans MS" panose="030F0702030302020204" pitchFamily="66" charset="0"/>
              </a:rPr>
              <a:t>Best Buddies </a:t>
            </a:r>
            <a:r>
              <a:rPr lang="en-US" dirty="0">
                <a:solidFill>
                  <a:schemeClr val="accent1">
                    <a:lumMod val="75000"/>
                  </a:schemeClr>
                </a:solidFill>
                <a:latin typeface="Comic Sans MS" panose="030F0702030302020204" pitchFamily="66" charset="0"/>
              </a:rPr>
              <a:t>G</a:t>
            </a:r>
            <a:r>
              <a:rPr lang="en-US" dirty="0" smtClean="0">
                <a:solidFill>
                  <a:schemeClr val="accent1">
                    <a:lumMod val="75000"/>
                  </a:schemeClr>
                </a:solidFill>
                <a:latin typeface="Comic Sans MS" panose="030F0702030302020204" pitchFamily="66" charset="0"/>
              </a:rPr>
              <a:t>reece</a:t>
            </a:r>
            <a:endParaRPr lang="el-GR" dirty="0">
              <a:solidFill>
                <a:schemeClr val="accent1">
                  <a:lumMod val="75000"/>
                </a:schemeClr>
              </a:solidFill>
              <a:latin typeface="Comic Sans MS" panose="030F0702030302020204" pitchFamily="66" charset="0"/>
            </a:endParaRPr>
          </a:p>
        </p:txBody>
      </p:sp>
      <p:sp>
        <p:nvSpPr>
          <p:cNvPr id="6" name="Θέση κειμένου 5"/>
          <p:cNvSpPr>
            <a:spLocks noGrp="1"/>
          </p:cNvSpPr>
          <p:nvPr>
            <p:ph type="body" sz="half" idx="2"/>
          </p:nvPr>
        </p:nvSpPr>
        <p:spPr/>
        <p:txBody>
          <a:bodyPr/>
          <a:lstStyle/>
          <a:p>
            <a:r>
              <a:rPr lang="el-GR" dirty="0" smtClean="0"/>
              <a:t>   </a:t>
            </a:r>
            <a:endParaRPr lang="el-GR" dirty="0"/>
          </a:p>
        </p:txBody>
      </p:sp>
      <p:pic>
        <p:nvPicPr>
          <p:cNvPr id="9" name="Picture 2" descr="C:\Documents and Settings\user\Επιφάνεια εργασίας\Best Buddies - Greece CMYK logo GREEK_201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1581366"/>
            <a:ext cx="2969652" cy="307176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392028"/>
            <a:ext cx="3141787" cy="1322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Ορθογώνιο 16"/>
          <p:cNvSpPr/>
          <p:nvPr/>
        </p:nvSpPr>
        <p:spPr>
          <a:xfrm>
            <a:off x="323528" y="5299467"/>
            <a:ext cx="8532440" cy="369332"/>
          </a:xfrm>
          <a:prstGeom prst="rect">
            <a:avLst/>
          </a:prstGeom>
        </p:spPr>
        <p:txBody>
          <a:bodyPr wrap="square">
            <a:spAutoFit/>
          </a:bodyPr>
          <a:lstStyle/>
          <a:p>
            <a:pPr algn="ctr"/>
            <a:r>
              <a:rPr lang="el-GR" dirty="0" smtClean="0">
                <a:solidFill>
                  <a:srgbClr val="C00000"/>
                </a:solidFill>
                <a:latin typeface="Tahoma" panose="020B0604030504040204" pitchFamily="34" charset="0"/>
                <a:ea typeface="Tahoma" panose="020B0604030504040204" pitchFamily="34" charset="0"/>
                <a:cs typeface="Tahoma" panose="020B0604030504040204" pitchFamily="34" charset="0"/>
              </a:rPr>
              <a:t>ΣΤΟΧΟΣ...ΝΑ ΑΛΛΑΞΕΙ  Ο ΚΟΣΜΟΣ ΜΑΣ ΜΕ</a:t>
            </a:r>
            <a:r>
              <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l-GR" dirty="0" smtClean="0">
                <a:solidFill>
                  <a:srgbClr val="C00000"/>
                </a:solidFill>
                <a:latin typeface="Tahoma" panose="020B0604030504040204" pitchFamily="34" charset="0"/>
                <a:ea typeface="Tahoma" panose="020B0604030504040204" pitchFamily="34" charset="0"/>
                <a:cs typeface="Tahoma" panose="020B0604030504040204" pitchFamily="34" charset="0"/>
              </a:rPr>
              <a:t>ΜΙΑ ΟΥΣΙΑΣΤΙΚΗ ΦΙΛΙΑ</a:t>
            </a:r>
            <a:endParaRPr lang="el-GR"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45331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83568" y="764704"/>
            <a:ext cx="7384666" cy="864096"/>
          </a:xfrm>
        </p:spPr>
        <p:txBody>
          <a:bodyPr>
            <a:normAutofit/>
          </a:bodyPr>
          <a:lstStyle/>
          <a:p>
            <a:pPr algn="ctr"/>
            <a:r>
              <a:rPr lang="el-GR" dirty="0" smtClean="0">
                <a:solidFill>
                  <a:srgbClr val="FF0000"/>
                </a:solidFill>
              </a:rPr>
              <a:t>Αποστολή  </a:t>
            </a:r>
            <a:r>
              <a:rPr lang="en-US" dirty="0" smtClean="0">
                <a:solidFill>
                  <a:srgbClr val="FF0000"/>
                </a:solidFill>
              </a:rPr>
              <a:t>Best Buddies Greece </a:t>
            </a:r>
            <a:r>
              <a:rPr lang="el-GR" dirty="0" smtClean="0">
                <a:solidFill>
                  <a:srgbClr val="FF0000"/>
                </a:solidFill>
              </a:rPr>
              <a:t> </a:t>
            </a:r>
            <a:endParaRPr lang="el-GR" dirty="0">
              <a:solidFill>
                <a:srgbClr val="FF0000"/>
              </a:solidFill>
            </a:endParaRPr>
          </a:p>
        </p:txBody>
      </p:sp>
      <p:sp>
        <p:nvSpPr>
          <p:cNvPr id="3" name="Θέση περιεχομένου 2"/>
          <p:cNvSpPr>
            <a:spLocks noGrp="1"/>
          </p:cNvSpPr>
          <p:nvPr>
            <p:ph idx="1"/>
          </p:nvPr>
        </p:nvSpPr>
        <p:spPr>
          <a:xfrm>
            <a:off x="611560" y="1844824"/>
            <a:ext cx="7992888" cy="4176464"/>
          </a:xfrm>
        </p:spPr>
        <p:txBody>
          <a:bodyPr>
            <a:noAutofit/>
          </a:bodyPr>
          <a:lstStyle/>
          <a:p>
            <a:r>
              <a:rPr lang="el-GR" sz="2800" dirty="0" smtClean="0"/>
              <a:t>Το  Β</a:t>
            </a:r>
            <a:r>
              <a:rPr lang="en-US" sz="2800" dirty="0" err="1" smtClean="0"/>
              <a:t>est</a:t>
            </a:r>
            <a:r>
              <a:rPr lang="en-US" sz="2800" dirty="0" smtClean="0"/>
              <a:t> Buddies Greece </a:t>
            </a:r>
            <a:r>
              <a:rPr lang="el-GR" sz="2800" dirty="0" smtClean="0"/>
              <a:t>είναι ένα πρόγραμμα </a:t>
            </a:r>
            <a:r>
              <a:rPr lang="el-GR" sz="2800" dirty="0"/>
              <a:t>που εκπροσωπεί τον διεθνή οργανισμό </a:t>
            </a:r>
            <a:r>
              <a:rPr lang="el-GR" sz="2800" dirty="0" err="1"/>
              <a:t>Best</a:t>
            </a:r>
            <a:r>
              <a:rPr lang="el-GR" sz="2800" dirty="0"/>
              <a:t> </a:t>
            </a:r>
            <a:r>
              <a:rPr lang="el-GR" sz="2800" dirty="0" err="1"/>
              <a:t>Buddies</a:t>
            </a:r>
            <a:r>
              <a:rPr lang="el-GR" sz="2800" dirty="0"/>
              <a:t> </a:t>
            </a:r>
            <a:r>
              <a:rPr lang="el-GR" sz="2800" dirty="0" err="1" smtClean="0"/>
              <a:t>International</a:t>
            </a:r>
            <a:r>
              <a:rPr lang="el-GR" sz="2800" dirty="0" smtClean="0"/>
              <a:t>.</a:t>
            </a:r>
          </a:p>
          <a:p>
            <a:r>
              <a:rPr lang="el-GR" sz="2800" dirty="0" smtClean="0"/>
              <a:t>Πρεσβεύει τη φιλία ως μέσο υποστήριξης των ατόμων με νοητικές και αναπτυξιακές δυσκολίες.</a:t>
            </a:r>
            <a:endParaRPr lang="el-GR" sz="2800" dirty="0"/>
          </a:p>
          <a:p>
            <a:r>
              <a:rPr lang="el-GR" sz="2800" dirty="0" smtClean="0"/>
              <a:t>Υποστηρίζει τα δικαιώματα των ΑΜΕΑ  και παράλληλα εκπαιδεύει την κοινωνία για τη σημαντικότητα της κοινωνικής αποδοχής</a:t>
            </a:r>
          </a:p>
          <a:p>
            <a:r>
              <a:rPr lang="el-GR" sz="2800" dirty="0" smtClean="0"/>
              <a:t>Στοχεύει να αλλάξει ο κόσμος μας με ‘’μια ουσιαστική φιλία ‘’ μεταξυ ΑΜΕΑ και πολιτών</a:t>
            </a:r>
            <a:endParaRPr lang="el-GR" sz="2800" dirty="0"/>
          </a:p>
        </p:txBody>
      </p:sp>
    </p:spTree>
    <p:extLst>
      <p:ext uri="{BB962C8B-B14F-4D97-AF65-F5344CB8AC3E}">
        <p14:creationId xmlns="" xmlns:p14="http://schemas.microsoft.com/office/powerpoint/2010/main" val="364732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FF0000"/>
                </a:solidFill>
              </a:rPr>
              <a:t>Ανάπτυξη του προγράμματος των </a:t>
            </a:r>
            <a:r>
              <a:rPr lang="en-US" b="1" dirty="0">
                <a:solidFill>
                  <a:srgbClr val="FF0000"/>
                </a:solidFill>
              </a:rPr>
              <a:t>Best Buddies </a:t>
            </a:r>
            <a:r>
              <a:rPr lang="el-GR" b="1" dirty="0">
                <a:solidFill>
                  <a:srgbClr val="FF0000"/>
                </a:solidFill>
              </a:rPr>
              <a:t>στην Ελλάδα</a:t>
            </a:r>
            <a:endParaRPr lang="el-GR" dirty="0">
              <a:solidFill>
                <a:srgbClr val="FF0000"/>
              </a:solidFill>
            </a:endParaRPr>
          </a:p>
        </p:txBody>
      </p:sp>
      <p:sp>
        <p:nvSpPr>
          <p:cNvPr id="3" name="Θέση περιεχομένου 2"/>
          <p:cNvSpPr>
            <a:spLocks noGrp="1"/>
          </p:cNvSpPr>
          <p:nvPr>
            <p:ph idx="1"/>
          </p:nvPr>
        </p:nvSpPr>
        <p:spPr>
          <a:xfrm>
            <a:off x="1043492" y="2420888"/>
            <a:ext cx="6777317" cy="3411741"/>
          </a:xfrm>
        </p:spPr>
        <p:txBody>
          <a:bodyPr>
            <a:normAutofit lnSpcReduction="10000"/>
          </a:bodyPr>
          <a:lstStyle/>
          <a:p>
            <a:r>
              <a:rPr lang="el-GR" sz="2800" dirty="0"/>
              <a:t>Αθήνα (</a:t>
            </a:r>
            <a:r>
              <a:rPr lang="el-GR" sz="2800" dirty="0" err="1"/>
              <a:t>Best</a:t>
            </a:r>
            <a:r>
              <a:rPr lang="el-GR" sz="2800" dirty="0"/>
              <a:t> </a:t>
            </a:r>
            <a:r>
              <a:rPr lang="el-GR" sz="2800" dirty="0" err="1"/>
              <a:t>Buddies</a:t>
            </a:r>
            <a:r>
              <a:rPr lang="el-GR" sz="2800" dirty="0"/>
              <a:t> Ελλάδας)</a:t>
            </a:r>
          </a:p>
          <a:p>
            <a:r>
              <a:rPr lang="el-GR" sz="2800" dirty="0"/>
              <a:t>Ιωάννινα (</a:t>
            </a:r>
            <a:r>
              <a:rPr lang="el-GR" sz="2800" dirty="0" err="1"/>
              <a:t>Best</a:t>
            </a:r>
            <a:r>
              <a:rPr lang="el-GR" sz="2800" dirty="0"/>
              <a:t> </a:t>
            </a:r>
            <a:r>
              <a:rPr lang="el-GR" sz="2800" dirty="0" err="1"/>
              <a:t>Buddies</a:t>
            </a:r>
            <a:r>
              <a:rPr lang="el-GR" sz="2800" dirty="0"/>
              <a:t> Ιωαννίνων)</a:t>
            </a:r>
          </a:p>
          <a:p>
            <a:r>
              <a:rPr lang="el-GR" sz="2800" dirty="0"/>
              <a:t>Λαμία (Ε. Κ. Ψ. &amp; Ψ. Υ.)</a:t>
            </a:r>
          </a:p>
          <a:p>
            <a:r>
              <a:rPr lang="el-GR" sz="2800" dirty="0"/>
              <a:t>Άμφισσα, (Ε. Κ. Ψ. &amp; Ψ. Υ.)</a:t>
            </a:r>
          </a:p>
          <a:p>
            <a:r>
              <a:rPr lang="el-GR" sz="2800" dirty="0"/>
              <a:t>Ναύπλιο (Σύλλογος </a:t>
            </a:r>
            <a:r>
              <a:rPr lang="el-GR" sz="2800" dirty="0" err="1"/>
              <a:t>ΑμεΑ</a:t>
            </a:r>
            <a:r>
              <a:rPr lang="el-GR" sz="2800" dirty="0"/>
              <a:t> Ν. Αργολίδας)</a:t>
            </a:r>
          </a:p>
          <a:p>
            <a:r>
              <a:rPr lang="el-GR" sz="2800" dirty="0"/>
              <a:t>Κατερίνη (Μέριμνα Παιδιού)</a:t>
            </a:r>
          </a:p>
          <a:p>
            <a:r>
              <a:rPr lang="el-GR" sz="2800" dirty="0"/>
              <a:t>Αλεξάνδρεια (Τα Παιδιά της Άνοιξης</a:t>
            </a:r>
            <a:r>
              <a:rPr lang="el-GR" dirty="0"/>
              <a:t>)</a:t>
            </a:r>
          </a:p>
        </p:txBody>
      </p:sp>
    </p:spTree>
    <p:extLst>
      <p:ext uri="{BB962C8B-B14F-4D97-AF65-F5344CB8AC3E}">
        <p14:creationId xmlns="" xmlns:p14="http://schemas.microsoft.com/office/powerpoint/2010/main" val="379966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 xmlns:p14="http://schemas.microsoft.com/office/powerpoint/2010/main" val="4047593227"/>
              </p:ext>
            </p:extLst>
          </p:nvPr>
        </p:nvGraphicFramePr>
        <p:xfrm>
          <a:off x="467544" y="1157145"/>
          <a:ext cx="813690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214414" y="5845750"/>
            <a:ext cx="6071592" cy="369332"/>
          </a:xfrm>
          <a:prstGeom prst="rect">
            <a:avLst/>
          </a:prstGeom>
          <a:noFill/>
        </p:spPr>
        <p:txBody>
          <a:bodyPr wrap="square" rtlCol="0">
            <a:spAutoFit/>
          </a:bodyPr>
          <a:lstStyle/>
          <a:p>
            <a:r>
              <a:rPr lang="el-GR" dirty="0" smtClean="0">
                <a:solidFill>
                  <a:srgbClr val="FF0000"/>
                </a:solidFill>
                <a:latin typeface="Calibri" panose="020F0502020204030204" pitchFamily="34" charset="0"/>
                <a:cs typeface="Calibri" panose="020F0502020204030204" pitchFamily="34" charset="0"/>
              </a:rPr>
              <a:t>Άλλα Προγράμματα</a:t>
            </a:r>
            <a:r>
              <a:rPr lang="en-US" dirty="0" smtClean="0">
                <a:solidFill>
                  <a:srgbClr val="FF0000"/>
                </a:solidFill>
                <a:latin typeface="Calibri" panose="020F0502020204030204" pitchFamily="34" charset="0"/>
                <a:cs typeface="Calibri" panose="020F0502020204030204" pitchFamily="34" charset="0"/>
              </a:rPr>
              <a:t>: </a:t>
            </a:r>
            <a:endParaRPr lang="el-GR" dirty="0">
              <a:solidFill>
                <a:srgbClr val="FF0000"/>
              </a:solidFill>
              <a:latin typeface="Calibri" panose="020F0502020204030204" pitchFamily="34" charset="0"/>
              <a:cs typeface="Calibri" panose="020F0502020204030204" pitchFamily="34" charset="0"/>
            </a:endParaRPr>
          </a:p>
        </p:txBody>
      </p:sp>
      <p:sp>
        <p:nvSpPr>
          <p:cNvPr id="3" name="TextBox 2"/>
          <p:cNvSpPr txBox="1"/>
          <p:nvPr/>
        </p:nvSpPr>
        <p:spPr>
          <a:xfrm>
            <a:off x="3786182" y="5497214"/>
            <a:ext cx="4968552" cy="1077218"/>
          </a:xfrm>
          <a:prstGeom prst="rect">
            <a:avLst/>
          </a:prstGeom>
          <a:noFill/>
        </p:spPr>
        <p:txBody>
          <a:bodyPr wrap="square" rtlCol="0">
            <a:spAutoFit/>
          </a:bodyPr>
          <a:lstStyle/>
          <a:p>
            <a:pPr>
              <a:buFont typeface="Arial" pitchFamily="34" charset="0"/>
              <a:buChar char="•"/>
            </a:pPr>
            <a:r>
              <a:rPr lang="en-US" sz="2400" dirty="0" smtClean="0">
                <a:solidFill>
                  <a:schemeClr val="accent3"/>
                </a:solidFill>
                <a:latin typeface="Calibri" panose="020F0502020204030204" pitchFamily="34" charset="0"/>
                <a:cs typeface="Calibri" panose="020F0502020204030204" pitchFamily="34" charset="0"/>
              </a:rPr>
              <a:t> </a:t>
            </a:r>
            <a:r>
              <a:rPr lang="el-GR" sz="2000" dirty="0" smtClean="0">
                <a:solidFill>
                  <a:srgbClr val="FF0000"/>
                </a:solidFill>
                <a:latin typeface="Calibri" panose="020F0502020204030204" pitchFamily="34" charset="0"/>
                <a:cs typeface="Calibri" panose="020F0502020204030204" pitchFamily="34" charset="0"/>
              </a:rPr>
              <a:t>Πρόγραμμα Υποστηρικτών</a:t>
            </a:r>
          </a:p>
          <a:p>
            <a:pPr>
              <a:buFont typeface="Arial" pitchFamily="34" charset="0"/>
              <a:buChar char="•"/>
            </a:pPr>
            <a:r>
              <a:rPr lang="en-US" sz="2000" dirty="0" smtClean="0">
                <a:solidFill>
                  <a:srgbClr val="FF0000"/>
                </a:solidFill>
                <a:latin typeface="Calibri" panose="020F0502020204030204" pitchFamily="34" charset="0"/>
                <a:cs typeface="Calibri" panose="020F0502020204030204" pitchFamily="34" charset="0"/>
              </a:rPr>
              <a:t> </a:t>
            </a:r>
            <a:r>
              <a:rPr lang="el-GR" sz="2000" dirty="0" smtClean="0">
                <a:solidFill>
                  <a:srgbClr val="FF0000"/>
                </a:solidFill>
                <a:latin typeface="Calibri" panose="020F0502020204030204" pitchFamily="34" charset="0"/>
                <a:cs typeface="Calibri" panose="020F0502020204030204" pitchFamily="34" charset="0"/>
              </a:rPr>
              <a:t>Πρόγραμμα Σχολείων</a:t>
            </a:r>
          </a:p>
          <a:p>
            <a:pPr>
              <a:buFont typeface="Arial" pitchFamily="34" charset="0"/>
              <a:buChar char="•"/>
            </a:pPr>
            <a:r>
              <a:rPr lang="en-US" sz="2000" dirty="0" smtClean="0">
                <a:solidFill>
                  <a:srgbClr val="FF0000"/>
                </a:solidFill>
                <a:latin typeface="Calibri" panose="020F0502020204030204" pitchFamily="34" charset="0"/>
                <a:cs typeface="Calibri" panose="020F0502020204030204" pitchFamily="34" charset="0"/>
              </a:rPr>
              <a:t> </a:t>
            </a:r>
            <a:r>
              <a:rPr lang="el-GR" sz="2000" dirty="0" smtClean="0">
                <a:solidFill>
                  <a:srgbClr val="FF0000"/>
                </a:solidFill>
                <a:latin typeface="Calibri" panose="020F0502020204030204" pitchFamily="34" charset="0"/>
                <a:cs typeface="Calibri" panose="020F0502020204030204" pitchFamily="34" charset="0"/>
              </a:rPr>
              <a:t>Πρόγραμμα </a:t>
            </a:r>
            <a:r>
              <a:rPr lang="en-US" sz="2000" dirty="0" smtClean="0">
                <a:solidFill>
                  <a:srgbClr val="FF0000"/>
                </a:solidFill>
                <a:latin typeface="Calibri" panose="020F0502020204030204" pitchFamily="34" charset="0"/>
                <a:cs typeface="Calibri" panose="020F0502020204030204" pitchFamily="34" charset="0"/>
              </a:rPr>
              <a:t>e-buddies</a:t>
            </a:r>
            <a:endParaRPr lang="el-GR" sz="20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172982" y="547338"/>
            <a:ext cx="6105860" cy="523220"/>
          </a:xfrm>
          <a:prstGeom prst="rect">
            <a:avLst/>
          </a:prstGeom>
          <a:noFill/>
        </p:spPr>
        <p:txBody>
          <a:bodyPr wrap="square" rtlCol="0">
            <a:spAutoFit/>
          </a:bodyPr>
          <a:lstStyle/>
          <a:p>
            <a:r>
              <a:rPr lang="en-US" sz="2800" b="1" dirty="0" smtClean="0">
                <a:solidFill>
                  <a:srgbClr val="FF0000"/>
                </a:solidFill>
                <a:latin typeface="Century Gothic" pitchFamily="34" charset="0"/>
              </a:rPr>
              <a:t>  </a:t>
            </a:r>
            <a:r>
              <a:rPr lang="el-GR" sz="2800" b="1" dirty="0" smtClean="0">
                <a:solidFill>
                  <a:srgbClr val="FF0000"/>
                </a:solidFill>
                <a:latin typeface="Cambria" panose="02040503050406030204" pitchFamily="18" charset="0"/>
                <a:ea typeface="Cambria" panose="02040503050406030204" pitchFamily="18" charset="0"/>
              </a:rPr>
              <a:t>Τα  Προγράμματα  μας</a:t>
            </a:r>
            <a:endParaRPr lang="el-GR"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023123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Best BUddies PPT Theme">
  <a:themeElements>
    <a:clrScheme name="Best Buddies Color Palette">
      <a:dk1>
        <a:srgbClr val="000309"/>
      </a:dk1>
      <a:lt1>
        <a:sysClr val="window" lastClr="FFFFFF"/>
      </a:lt1>
      <a:dk2>
        <a:srgbClr val="7A7BAC"/>
      </a:dk2>
      <a:lt2>
        <a:srgbClr val="3E2768"/>
      </a:lt2>
      <a:accent1>
        <a:srgbClr val="000309"/>
      </a:accent1>
      <a:accent2>
        <a:srgbClr val="7A7BAC"/>
      </a:accent2>
      <a:accent3>
        <a:srgbClr val="3D276E"/>
      </a:accent3>
      <a:accent4>
        <a:srgbClr val="ABB1B1"/>
      </a:accent4>
      <a:accent5>
        <a:srgbClr val="FFFFFE"/>
      </a:accent5>
      <a:accent6>
        <a:srgbClr val="FFFFFE"/>
      </a:accent6>
      <a:hlink>
        <a:srgbClr val="3D276E"/>
      </a:hlink>
      <a:folHlink>
        <a:srgbClr val="7A7B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453</TotalTime>
  <Words>583</Words>
  <Application>Microsoft Office PowerPoint</Application>
  <PresentationFormat>Προβολή στην οθόνη (4:3)</PresentationFormat>
  <Paragraphs>88</Paragraphs>
  <Slides>17</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17</vt:i4>
      </vt:variant>
    </vt:vector>
  </HeadingPairs>
  <TitlesOfParts>
    <vt:vector size="19" baseType="lpstr">
      <vt:lpstr>Austin</vt:lpstr>
      <vt:lpstr>1_Best BUddies PPT Theme</vt:lpstr>
      <vt:lpstr>«Το δώρο της Φιλίας είναι πολύτιμο για όλους»</vt:lpstr>
      <vt:lpstr>Ο εθελοντισμός στην Εταιρία Κοινωνικής Ψυχιατρικής και Ψυχικής  Υγείας</vt:lpstr>
      <vt:lpstr>Ο Φορέας μας με μια ματιά μέσα στο   2017</vt:lpstr>
      <vt:lpstr>Διαφάνεια 4</vt:lpstr>
      <vt:lpstr>Διαφάνεια 5</vt:lpstr>
      <vt:lpstr>Best Buddies Greece</vt:lpstr>
      <vt:lpstr>Αποστολή  Best Buddies Greece  </vt:lpstr>
      <vt:lpstr>Ανάπτυξη του προγράμματος των Best Buddies στην Ελλάδα</vt:lpstr>
      <vt:lpstr>Διαφάνεια 9</vt:lpstr>
      <vt:lpstr>Πως επωφελούνται τα άτομα με ιδιαιτερότητες -εθελοντές</vt:lpstr>
      <vt:lpstr>Ομάδα Best Buddies Λαμίας</vt:lpstr>
      <vt:lpstr>Διαφάνεια 12</vt:lpstr>
      <vt:lpstr>Διαφάνεια 13</vt:lpstr>
      <vt:lpstr>Διαφάνεια 14</vt:lpstr>
      <vt:lpstr>Διαφάνεια 15</vt:lpstr>
      <vt:lpstr>Διαφάνεια 16</vt:lpstr>
      <vt:lpstr>ΕΥΧΑΡΙΣΤΟΥΜΕ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33</cp:revision>
  <dcterms:created xsi:type="dcterms:W3CDTF">2018-12-05T07:37:27Z</dcterms:created>
  <dcterms:modified xsi:type="dcterms:W3CDTF">2018-12-07T10:25:10Z</dcterms:modified>
</cp:coreProperties>
</file>