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6" r:id="rId2"/>
    <p:sldId id="271" r:id="rId3"/>
    <p:sldId id="257" r:id="rId4"/>
    <p:sldId id="258" r:id="rId5"/>
    <p:sldId id="261" r:id="rId6"/>
    <p:sldId id="272" r:id="rId7"/>
    <p:sldId id="260" r:id="rId8"/>
    <p:sldId id="262" r:id="rId9"/>
    <p:sldId id="265" r:id="rId10"/>
    <p:sldId id="266" r:id="rId11"/>
    <p:sldId id="263" r:id="rId12"/>
    <p:sldId id="264" r:id="rId13"/>
    <p:sldId id="268" r:id="rId14"/>
    <p:sldId id="270"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90"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p:cViewPr varScale="1">
        <p:scale>
          <a:sx n="75" d="100"/>
          <a:sy n="75" d="100"/>
        </p:scale>
        <p:origin x="66" y="726"/>
      </p:cViewPr>
      <p:guideLst>
        <p:guide orient="horz" pos="2160"/>
        <p:guide pos="2880"/>
      </p:guideLst>
    </p:cSldViewPr>
  </p:slideViewPr>
  <p:outlineViewPr>
    <p:cViewPr>
      <p:scale>
        <a:sx n="33" d="100"/>
        <a:sy n="33" d="100"/>
      </p:scale>
      <p:origin x="0" y="27413"/>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8D1C52-DF39-45D0-B41F-61B52040325D}" type="doc">
      <dgm:prSet loTypeId="urn:microsoft.com/office/officeart/2005/8/layout/chevron1" loCatId="process" qsTypeId="urn:microsoft.com/office/officeart/2005/8/quickstyle/simple1" qsCatId="simple" csTypeId="urn:microsoft.com/office/officeart/2005/8/colors/accent1_2" csCatId="accent1" phldr="1"/>
      <dgm:spPr/>
    </dgm:pt>
    <dgm:pt modelId="{855E7D28-CB9D-4B13-A040-7327FA60B7EF}">
      <dgm:prSet phldrT="[Text]" custT="1"/>
      <dgm:spPr>
        <a:solidFill>
          <a:schemeClr val="bg2">
            <a:lumMod val="50000"/>
          </a:schemeClr>
        </a:solidFill>
      </dgm:spPr>
      <dgm:t>
        <a:bodyPr/>
        <a:lstStyle/>
        <a:p>
          <a:r>
            <a:rPr lang="el-GR" sz="1200" dirty="0">
              <a:sym typeface="Wingdings" pitchFamily="2" charset="2"/>
            </a:rPr>
            <a:t>Απώλεια</a:t>
          </a:r>
          <a:endParaRPr lang="el-GR" sz="1200" dirty="0"/>
        </a:p>
      </dgm:t>
    </dgm:pt>
    <dgm:pt modelId="{85AEB40E-94F8-46F1-B24A-3B55DC0FCBD9}" type="parTrans" cxnId="{6D83EC0E-C319-42EC-9437-E44F4AB68071}">
      <dgm:prSet/>
      <dgm:spPr/>
      <dgm:t>
        <a:bodyPr/>
        <a:lstStyle/>
        <a:p>
          <a:endParaRPr lang="el-GR" sz="1200"/>
        </a:p>
      </dgm:t>
    </dgm:pt>
    <dgm:pt modelId="{663BE85C-7BAE-485A-B99B-14BB3F67D4CB}" type="sibTrans" cxnId="{6D83EC0E-C319-42EC-9437-E44F4AB68071}">
      <dgm:prSet/>
      <dgm:spPr/>
      <dgm:t>
        <a:bodyPr/>
        <a:lstStyle/>
        <a:p>
          <a:endParaRPr lang="el-GR" sz="1200"/>
        </a:p>
      </dgm:t>
    </dgm:pt>
    <dgm:pt modelId="{964B8EDC-5594-4B67-B6FA-196B0A0BA326}">
      <dgm:prSet phldrT="[Text]" custT="1"/>
      <dgm:spPr>
        <a:solidFill>
          <a:schemeClr val="bg2">
            <a:lumMod val="50000"/>
          </a:schemeClr>
        </a:solidFill>
      </dgm:spPr>
      <dgm:t>
        <a:bodyPr/>
        <a:lstStyle/>
        <a:p>
          <a:r>
            <a:rPr lang="el-GR" sz="1200" dirty="0">
              <a:sym typeface="Wingdings" pitchFamily="2" charset="2"/>
            </a:rPr>
            <a:t>εξέγερση στον έλεγχο πραγματικότητας </a:t>
          </a:r>
          <a:endParaRPr lang="el-GR" sz="1200" dirty="0"/>
        </a:p>
      </dgm:t>
    </dgm:pt>
    <dgm:pt modelId="{F3EF774A-EFD8-44F0-8BBB-9651166CD939}" type="parTrans" cxnId="{191D6D92-5148-4C01-98BB-4F7AC5556F1D}">
      <dgm:prSet/>
      <dgm:spPr/>
      <dgm:t>
        <a:bodyPr/>
        <a:lstStyle/>
        <a:p>
          <a:endParaRPr lang="el-GR" sz="1200"/>
        </a:p>
      </dgm:t>
    </dgm:pt>
    <dgm:pt modelId="{5D8862B3-646B-490F-AB50-0EC8C2BBE373}" type="sibTrans" cxnId="{191D6D92-5148-4C01-98BB-4F7AC5556F1D}">
      <dgm:prSet/>
      <dgm:spPr/>
      <dgm:t>
        <a:bodyPr/>
        <a:lstStyle/>
        <a:p>
          <a:endParaRPr lang="el-GR" sz="1200"/>
        </a:p>
      </dgm:t>
    </dgm:pt>
    <dgm:pt modelId="{64697CB4-0E91-4B58-B4A6-77FE2640EFE9}">
      <dgm:prSet phldrT="[Text]" custT="1"/>
      <dgm:spPr>
        <a:solidFill>
          <a:schemeClr val="bg2">
            <a:lumMod val="50000"/>
          </a:schemeClr>
        </a:solidFill>
      </dgm:spPr>
      <dgm:t>
        <a:bodyPr/>
        <a:lstStyle/>
        <a:p>
          <a:r>
            <a:rPr lang="el-GR" sz="1200" dirty="0">
              <a:sym typeface="Wingdings" pitchFamily="2" charset="2"/>
            </a:rPr>
            <a:t>υπερεπένδυση σε αναμνήσεις </a:t>
          </a:r>
          <a:endParaRPr lang="el-GR" sz="1200" dirty="0"/>
        </a:p>
      </dgm:t>
    </dgm:pt>
    <dgm:pt modelId="{31A41C8B-70F0-49CD-83F8-0E342F26E32E}" type="parTrans" cxnId="{43C33F50-8AD7-4365-A8A4-88D7FA7DA29F}">
      <dgm:prSet/>
      <dgm:spPr/>
      <dgm:t>
        <a:bodyPr/>
        <a:lstStyle/>
        <a:p>
          <a:endParaRPr lang="el-GR" sz="1200"/>
        </a:p>
      </dgm:t>
    </dgm:pt>
    <dgm:pt modelId="{13FF6372-EBD5-4902-ACFF-EE042BBD01B5}" type="sibTrans" cxnId="{43C33F50-8AD7-4365-A8A4-88D7FA7DA29F}">
      <dgm:prSet/>
      <dgm:spPr/>
      <dgm:t>
        <a:bodyPr/>
        <a:lstStyle/>
        <a:p>
          <a:endParaRPr lang="el-GR" sz="1200"/>
        </a:p>
      </dgm:t>
    </dgm:pt>
    <dgm:pt modelId="{C9E1B1BD-A1E8-4931-B49B-49E037E67BFB}">
      <dgm:prSet custT="1"/>
      <dgm:spPr>
        <a:solidFill>
          <a:schemeClr val="bg2">
            <a:lumMod val="50000"/>
          </a:schemeClr>
        </a:solidFill>
      </dgm:spPr>
      <dgm:t>
        <a:bodyPr/>
        <a:lstStyle/>
        <a:p>
          <a:r>
            <a:rPr lang="el-GR" sz="1200" dirty="0">
              <a:sym typeface="Wingdings" pitchFamily="2" charset="2"/>
            </a:rPr>
            <a:t>επεξεργασία αναμνήσεων σύμφωνα με πραγματικότητα </a:t>
          </a:r>
          <a:endParaRPr lang="el-GR" sz="1200" dirty="0"/>
        </a:p>
      </dgm:t>
    </dgm:pt>
    <dgm:pt modelId="{EDFA8BD4-843E-4970-BBC5-FEEB2F24775E}" type="parTrans" cxnId="{28CA1494-A2AE-49C1-B413-C7DA97A74555}">
      <dgm:prSet/>
      <dgm:spPr/>
      <dgm:t>
        <a:bodyPr/>
        <a:lstStyle/>
        <a:p>
          <a:endParaRPr lang="el-GR" sz="1200"/>
        </a:p>
      </dgm:t>
    </dgm:pt>
    <dgm:pt modelId="{7A53FD29-BD42-466C-AA33-97FCF9E8BB71}" type="sibTrans" cxnId="{28CA1494-A2AE-49C1-B413-C7DA97A74555}">
      <dgm:prSet/>
      <dgm:spPr/>
      <dgm:t>
        <a:bodyPr/>
        <a:lstStyle/>
        <a:p>
          <a:endParaRPr lang="el-GR" sz="1200"/>
        </a:p>
      </dgm:t>
    </dgm:pt>
    <dgm:pt modelId="{1FBDF7F0-FD9B-42EB-BD64-0D96C66E43A4}">
      <dgm:prSet custT="1"/>
      <dgm:spPr>
        <a:solidFill>
          <a:schemeClr val="bg2">
            <a:lumMod val="50000"/>
          </a:schemeClr>
        </a:solidFill>
      </dgm:spPr>
      <dgm:t>
        <a:bodyPr/>
        <a:lstStyle/>
        <a:p>
          <a:r>
            <a:rPr lang="el-GR" sz="1200" dirty="0">
              <a:sym typeface="Wingdings" pitchFamily="2" charset="2"/>
            </a:rPr>
            <a:t>αποεπένδυση και απόσπαση λίμπιντο</a:t>
          </a:r>
          <a:endParaRPr lang="el-GR" sz="1200" dirty="0"/>
        </a:p>
      </dgm:t>
    </dgm:pt>
    <dgm:pt modelId="{D875A8B7-224F-408C-8EF4-1C6AE13AD783}" type="parTrans" cxnId="{0F3E71B3-BC63-4F05-B4E7-F10DBA8F178B}">
      <dgm:prSet/>
      <dgm:spPr/>
      <dgm:t>
        <a:bodyPr/>
        <a:lstStyle/>
        <a:p>
          <a:endParaRPr lang="el-GR" sz="1200"/>
        </a:p>
      </dgm:t>
    </dgm:pt>
    <dgm:pt modelId="{FBC2B587-1A85-4AE3-83BF-D71B9FB9E32E}" type="sibTrans" cxnId="{0F3E71B3-BC63-4F05-B4E7-F10DBA8F178B}">
      <dgm:prSet/>
      <dgm:spPr/>
      <dgm:t>
        <a:bodyPr/>
        <a:lstStyle/>
        <a:p>
          <a:endParaRPr lang="el-GR" sz="1200"/>
        </a:p>
      </dgm:t>
    </dgm:pt>
    <dgm:pt modelId="{6FBBF699-8F02-4188-BCEA-2919BBD3828D}" type="pres">
      <dgm:prSet presAssocID="{3B8D1C52-DF39-45D0-B41F-61B52040325D}" presName="Name0" presStyleCnt="0">
        <dgm:presLayoutVars>
          <dgm:dir/>
          <dgm:animLvl val="lvl"/>
          <dgm:resizeHandles val="exact"/>
        </dgm:presLayoutVars>
      </dgm:prSet>
      <dgm:spPr/>
    </dgm:pt>
    <dgm:pt modelId="{D6310DC4-FEA1-400C-8E4C-7A882ADC85EB}" type="pres">
      <dgm:prSet presAssocID="{855E7D28-CB9D-4B13-A040-7327FA60B7EF}" presName="parTxOnly" presStyleLbl="node1" presStyleIdx="0" presStyleCnt="5">
        <dgm:presLayoutVars>
          <dgm:chMax val="0"/>
          <dgm:chPref val="0"/>
          <dgm:bulletEnabled val="1"/>
        </dgm:presLayoutVars>
      </dgm:prSet>
      <dgm:spPr/>
    </dgm:pt>
    <dgm:pt modelId="{EC51BB57-940B-4203-9719-AED925B0422F}" type="pres">
      <dgm:prSet presAssocID="{663BE85C-7BAE-485A-B99B-14BB3F67D4CB}" presName="parTxOnlySpace" presStyleCnt="0"/>
      <dgm:spPr/>
    </dgm:pt>
    <dgm:pt modelId="{0590EC48-3556-4550-88BF-7FA8C9A8AA33}" type="pres">
      <dgm:prSet presAssocID="{964B8EDC-5594-4B67-B6FA-196B0A0BA326}" presName="parTxOnly" presStyleLbl="node1" presStyleIdx="1" presStyleCnt="5">
        <dgm:presLayoutVars>
          <dgm:chMax val="0"/>
          <dgm:chPref val="0"/>
          <dgm:bulletEnabled val="1"/>
        </dgm:presLayoutVars>
      </dgm:prSet>
      <dgm:spPr/>
    </dgm:pt>
    <dgm:pt modelId="{B7C5F35B-0015-4D4E-9AEA-DC1B1233E516}" type="pres">
      <dgm:prSet presAssocID="{5D8862B3-646B-490F-AB50-0EC8C2BBE373}" presName="parTxOnlySpace" presStyleCnt="0"/>
      <dgm:spPr/>
    </dgm:pt>
    <dgm:pt modelId="{11B0445D-0365-41C1-B797-1DB651B54DB8}" type="pres">
      <dgm:prSet presAssocID="{64697CB4-0E91-4B58-B4A6-77FE2640EFE9}" presName="parTxOnly" presStyleLbl="node1" presStyleIdx="2" presStyleCnt="5">
        <dgm:presLayoutVars>
          <dgm:chMax val="0"/>
          <dgm:chPref val="0"/>
          <dgm:bulletEnabled val="1"/>
        </dgm:presLayoutVars>
      </dgm:prSet>
      <dgm:spPr/>
    </dgm:pt>
    <dgm:pt modelId="{1A3BF0C9-0D7B-40E5-B923-3BB35F589532}" type="pres">
      <dgm:prSet presAssocID="{13FF6372-EBD5-4902-ACFF-EE042BBD01B5}" presName="parTxOnlySpace" presStyleCnt="0"/>
      <dgm:spPr/>
    </dgm:pt>
    <dgm:pt modelId="{A6FEB826-A020-4C8E-AB2D-287154709B1A}" type="pres">
      <dgm:prSet presAssocID="{C9E1B1BD-A1E8-4931-B49B-49E037E67BFB}" presName="parTxOnly" presStyleLbl="node1" presStyleIdx="3" presStyleCnt="5">
        <dgm:presLayoutVars>
          <dgm:chMax val="0"/>
          <dgm:chPref val="0"/>
          <dgm:bulletEnabled val="1"/>
        </dgm:presLayoutVars>
      </dgm:prSet>
      <dgm:spPr/>
    </dgm:pt>
    <dgm:pt modelId="{58E2C977-92E2-4557-A6D8-886EA7E29C30}" type="pres">
      <dgm:prSet presAssocID="{7A53FD29-BD42-466C-AA33-97FCF9E8BB71}" presName="parTxOnlySpace" presStyleCnt="0"/>
      <dgm:spPr/>
    </dgm:pt>
    <dgm:pt modelId="{47A94C68-28C8-4ADC-B7AF-0AE8504ED239}" type="pres">
      <dgm:prSet presAssocID="{1FBDF7F0-FD9B-42EB-BD64-0D96C66E43A4}" presName="parTxOnly" presStyleLbl="node1" presStyleIdx="4" presStyleCnt="5">
        <dgm:presLayoutVars>
          <dgm:chMax val="0"/>
          <dgm:chPref val="0"/>
          <dgm:bulletEnabled val="1"/>
        </dgm:presLayoutVars>
      </dgm:prSet>
      <dgm:spPr/>
    </dgm:pt>
  </dgm:ptLst>
  <dgm:cxnLst>
    <dgm:cxn modelId="{6D83EC0E-C319-42EC-9437-E44F4AB68071}" srcId="{3B8D1C52-DF39-45D0-B41F-61B52040325D}" destId="{855E7D28-CB9D-4B13-A040-7327FA60B7EF}" srcOrd="0" destOrd="0" parTransId="{85AEB40E-94F8-46F1-B24A-3B55DC0FCBD9}" sibTransId="{663BE85C-7BAE-485A-B99B-14BB3F67D4CB}"/>
    <dgm:cxn modelId="{43C33F50-8AD7-4365-A8A4-88D7FA7DA29F}" srcId="{3B8D1C52-DF39-45D0-B41F-61B52040325D}" destId="{64697CB4-0E91-4B58-B4A6-77FE2640EFE9}" srcOrd="2" destOrd="0" parTransId="{31A41C8B-70F0-49CD-83F8-0E342F26E32E}" sibTransId="{13FF6372-EBD5-4902-ACFF-EE042BBD01B5}"/>
    <dgm:cxn modelId="{62EBD585-EF16-4ED9-A332-AD33EA3796EA}" type="presOf" srcId="{64697CB4-0E91-4B58-B4A6-77FE2640EFE9}" destId="{11B0445D-0365-41C1-B797-1DB651B54DB8}" srcOrd="0" destOrd="0" presId="urn:microsoft.com/office/officeart/2005/8/layout/chevron1"/>
    <dgm:cxn modelId="{191D6D92-5148-4C01-98BB-4F7AC5556F1D}" srcId="{3B8D1C52-DF39-45D0-B41F-61B52040325D}" destId="{964B8EDC-5594-4B67-B6FA-196B0A0BA326}" srcOrd="1" destOrd="0" parTransId="{F3EF774A-EFD8-44F0-8BBB-9651166CD939}" sibTransId="{5D8862B3-646B-490F-AB50-0EC8C2BBE373}"/>
    <dgm:cxn modelId="{28CA1494-A2AE-49C1-B413-C7DA97A74555}" srcId="{3B8D1C52-DF39-45D0-B41F-61B52040325D}" destId="{C9E1B1BD-A1E8-4931-B49B-49E037E67BFB}" srcOrd="3" destOrd="0" parTransId="{EDFA8BD4-843E-4970-BBC5-FEEB2F24775E}" sibTransId="{7A53FD29-BD42-466C-AA33-97FCF9E8BB71}"/>
    <dgm:cxn modelId="{971F7CAD-7C12-43D9-8C3C-74B4C92A0FD0}" type="presOf" srcId="{964B8EDC-5594-4B67-B6FA-196B0A0BA326}" destId="{0590EC48-3556-4550-88BF-7FA8C9A8AA33}" srcOrd="0" destOrd="0" presId="urn:microsoft.com/office/officeart/2005/8/layout/chevron1"/>
    <dgm:cxn modelId="{0F3E71B3-BC63-4F05-B4E7-F10DBA8F178B}" srcId="{3B8D1C52-DF39-45D0-B41F-61B52040325D}" destId="{1FBDF7F0-FD9B-42EB-BD64-0D96C66E43A4}" srcOrd="4" destOrd="0" parTransId="{D875A8B7-224F-408C-8EF4-1C6AE13AD783}" sibTransId="{FBC2B587-1A85-4AE3-83BF-D71B9FB9E32E}"/>
    <dgm:cxn modelId="{F034D5D2-B1D2-4DEB-A471-D540E0D09F4E}" type="presOf" srcId="{C9E1B1BD-A1E8-4931-B49B-49E037E67BFB}" destId="{A6FEB826-A020-4C8E-AB2D-287154709B1A}" srcOrd="0" destOrd="0" presId="urn:microsoft.com/office/officeart/2005/8/layout/chevron1"/>
    <dgm:cxn modelId="{16D0DFE0-A1A7-4EE4-97D1-5628400F1C55}" type="presOf" srcId="{3B8D1C52-DF39-45D0-B41F-61B52040325D}" destId="{6FBBF699-8F02-4188-BCEA-2919BBD3828D}" srcOrd="0" destOrd="0" presId="urn:microsoft.com/office/officeart/2005/8/layout/chevron1"/>
    <dgm:cxn modelId="{F68863E9-119C-4759-930C-5BD58A2BA904}" type="presOf" srcId="{1FBDF7F0-FD9B-42EB-BD64-0D96C66E43A4}" destId="{47A94C68-28C8-4ADC-B7AF-0AE8504ED239}" srcOrd="0" destOrd="0" presId="urn:microsoft.com/office/officeart/2005/8/layout/chevron1"/>
    <dgm:cxn modelId="{FFA2D7EB-6785-4443-B616-C7045D940C0A}" type="presOf" srcId="{855E7D28-CB9D-4B13-A040-7327FA60B7EF}" destId="{D6310DC4-FEA1-400C-8E4C-7A882ADC85EB}" srcOrd="0" destOrd="0" presId="urn:microsoft.com/office/officeart/2005/8/layout/chevron1"/>
    <dgm:cxn modelId="{AE6A36B1-0140-4CDA-BC48-9257A47BEE22}" type="presParOf" srcId="{6FBBF699-8F02-4188-BCEA-2919BBD3828D}" destId="{D6310DC4-FEA1-400C-8E4C-7A882ADC85EB}" srcOrd="0" destOrd="0" presId="urn:microsoft.com/office/officeart/2005/8/layout/chevron1"/>
    <dgm:cxn modelId="{C906605F-0528-4C32-B245-78832975CB2B}" type="presParOf" srcId="{6FBBF699-8F02-4188-BCEA-2919BBD3828D}" destId="{EC51BB57-940B-4203-9719-AED925B0422F}" srcOrd="1" destOrd="0" presId="urn:microsoft.com/office/officeart/2005/8/layout/chevron1"/>
    <dgm:cxn modelId="{33DB7150-826D-42A7-928D-FE7F357D4128}" type="presParOf" srcId="{6FBBF699-8F02-4188-BCEA-2919BBD3828D}" destId="{0590EC48-3556-4550-88BF-7FA8C9A8AA33}" srcOrd="2" destOrd="0" presId="urn:microsoft.com/office/officeart/2005/8/layout/chevron1"/>
    <dgm:cxn modelId="{63374ED7-C2A8-4B2B-AE7A-3DC89280CE3B}" type="presParOf" srcId="{6FBBF699-8F02-4188-BCEA-2919BBD3828D}" destId="{B7C5F35B-0015-4D4E-9AEA-DC1B1233E516}" srcOrd="3" destOrd="0" presId="urn:microsoft.com/office/officeart/2005/8/layout/chevron1"/>
    <dgm:cxn modelId="{CD61FFC2-732A-425F-81E2-60EA5109EC37}" type="presParOf" srcId="{6FBBF699-8F02-4188-BCEA-2919BBD3828D}" destId="{11B0445D-0365-41C1-B797-1DB651B54DB8}" srcOrd="4" destOrd="0" presId="urn:microsoft.com/office/officeart/2005/8/layout/chevron1"/>
    <dgm:cxn modelId="{B14CE3D6-B786-44A0-9BD2-DE90E26E3FA2}" type="presParOf" srcId="{6FBBF699-8F02-4188-BCEA-2919BBD3828D}" destId="{1A3BF0C9-0D7B-40E5-B923-3BB35F589532}" srcOrd="5" destOrd="0" presId="urn:microsoft.com/office/officeart/2005/8/layout/chevron1"/>
    <dgm:cxn modelId="{44CAC797-78FE-4858-B58F-AF44C1D3EDCC}" type="presParOf" srcId="{6FBBF699-8F02-4188-BCEA-2919BBD3828D}" destId="{A6FEB826-A020-4C8E-AB2D-287154709B1A}" srcOrd="6" destOrd="0" presId="urn:microsoft.com/office/officeart/2005/8/layout/chevron1"/>
    <dgm:cxn modelId="{F1E61F31-44DD-4B0A-93AC-1D87FD52A3F1}" type="presParOf" srcId="{6FBBF699-8F02-4188-BCEA-2919BBD3828D}" destId="{58E2C977-92E2-4557-A6D8-886EA7E29C30}" srcOrd="7" destOrd="0" presId="urn:microsoft.com/office/officeart/2005/8/layout/chevron1"/>
    <dgm:cxn modelId="{176AAEA9-8C59-4C91-9552-C7811BF327CC}" type="presParOf" srcId="{6FBBF699-8F02-4188-BCEA-2919BBD3828D}" destId="{47A94C68-28C8-4ADC-B7AF-0AE8504ED239}" srcOrd="8" destOrd="0" presId="urn:microsoft.com/office/officeart/2005/8/layout/chevron1"/>
  </dgm:cxnLst>
  <dgm:bg>
    <a:noFill/>
    <a:effectLst>
      <a:outerShdw blurRad="50800" dist="50800" dir="5400000" algn="ctr" rotWithShape="0">
        <a:schemeClr val="bg2">
          <a:lumMod val="75000"/>
        </a:scheme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F52D3D-5516-4554-8DC2-4267DF3D57C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72B9290B-C6B3-42F8-A0C0-C663E44F84FD}">
      <dgm:prSet phldrT="[Text]" custT="1"/>
      <dgm:spPr>
        <a:solidFill>
          <a:schemeClr val="bg2">
            <a:lumMod val="50000"/>
          </a:schemeClr>
        </a:solidFill>
      </dgm:spPr>
      <dgm:t>
        <a:bodyPr/>
        <a:lstStyle/>
        <a:p>
          <a:r>
            <a:rPr lang="el-GR" sz="1400" dirty="0"/>
            <a:t>Εγώ</a:t>
          </a:r>
        </a:p>
      </dgm:t>
    </dgm:pt>
    <dgm:pt modelId="{564AB36C-F080-4F2B-BD60-5776063E03F1}" type="parTrans" cxnId="{DDDB24DF-B85B-4011-B1D7-2FFE6DA010CF}">
      <dgm:prSet/>
      <dgm:spPr/>
      <dgm:t>
        <a:bodyPr/>
        <a:lstStyle/>
        <a:p>
          <a:endParaRPr lang="el-GR" sz="1400"/>
        </a:p>
      </dgm:t>
    </dgm:pt>
    <dgm:pt modelId="{A4FE6B63-A468-4196-9389-184F6BEC6490}" type="sibTrans" cxnId="{DDDB24DF-B85B-4011-B1D7-2FFE6DA010CF}">
      <dgm:prSet/>
      <dgm:spPr/>
      <dgm:t>
        <a:bodyPr/>
        <a:lstStyle/>
        <a:p>
          <a:endParaRPr lang="el-GR" sz="1400"/>
        </a:p>
      </dgm:t>
    </dgm:pt>
    <dgm:pt modelId="{2DCFB2DB-7993-422D-856D-0F9AA4386E16}">
      <dgm:prSet phldrT="[Text]" custT="1"/>
      <dgm:spPr>
        <a:solidFill>
          <a:schemeClr val="bg2">
            <a:lumMod val="50000"/>
          </a:schemeClr>
        </a:solidFill>
      </dgm:spPr>
      <dgm:t>
        <a:bodyPr/>
        <a:lstStyle/>
        <a:p>
          <a:r>
            <a:rPr lang="el-GR" sz="1400" dirty="0"/>
            <a:t>Επικριτικός παράγοντας – Ηθική συνείδηση – προπομπός Υπερεγώ</a:t>
          </a:r>
        </a:p>
      </dgm:t>
    </dgm:pt>
    <dgm:pt modelId="{2A77F2D3-A3F4-4560-956F-1EBA3964088B}" type="parTrans" cxnId="{44E937D2-FF1B-45F5-B8B1-3043440ACF5A}">
      <dgm:prSet custT="1"/>
      <dgm:spPr>
        <a:solidFill>
          <a:schemeClr val="bg2">
            <a:lumMod val="50000"/>
          </a:schemeClr>
        </a:solidFill>
        <a:ln>
          <a:solidFill>
            <a:schemeClr val="bg2">
              <a:lumMod val="50000"/>
            </a:schemeClr>
          </a:solidFill>
        </a:ln>
      </dgm:spPr>
      <dgm:t>
        <a:bodyPr/>
        <a:lstStyle/>
        <a:p>
          <a:endParaRPr lang="el-GR" sz="1400"/>
        </a:p>
      </dgm:t>
    </dgm:pt>
    <dgm:pt modelId="{1EFC10FF-2262-40B2-809B-80F377AA9469}" type="sibTrans" cxnId="{44E937D2-FF1B-45F5-B8B1-3043440ACF5A}">
      <dgm:prSet/>
      <dgm:spPr/>
      <dgm:t>
        <a:bodyPr/>
        <a:lstStyle/>
        <a:p>
          <a:endParaRPr lang="el-GR" sz="1400"/>
        </a:p>
      </dgm:t>
    </dgm:pt>
    <dgm:pt modelId="{E653B316-9C5F-4F13-901E-F5D8321F699B}">
      <dgm:prSet phldrT="[Text]" custT="1"/>
      <dgm:spPr>
        <a:solidFill>
          <a:schemeClr val="bg2">
            <a:lumMod val="50000"/>
          </a:schemeClr>
        </a:solidFill>
      </dgm:spPr>
      <dgm:t>
        <a:bodyPr/>
        <a:lstStyle/>
        <a:p>
          <a:r>
            <a:rPr lang="el-GR" sz="1400" dirty="0"/>
            <a:t>Ταυτιζόμενο με χαμένο Αντικείμενο </a:t>
          </a:r>
        </a:p>
      </dgm:t>
    </dgm:pt>
    <dgm:pt modelId="{80542183-F331-47F1-8570-835891E66E1F}" type="parTrans" cxnId="{7B66BE40-F0D1-44A7-82D2-3D5B3A6CAD38}">
      <dgm:prSet custT="1"/>
      <dgm:spPr>
        <a:solidFill>
          <a:schemeClr val="bg2">
            <a:lumMod val="50000"/>
          </a:schemeClr>
        </a:solidFill>
        <a:ln>
          <a:solidFill>
            <a:schemeClr val="bg2">
              <a:lumMod val="50000"/>
            </a:schemeClr>
          </a:solidFill>
        </a:ln>
      </dgm:spPr>
      <dgm:t>
        <a:bodyPr/>
        <a:lstStyle/>
        <a:p>
          <a:endParaRPr lang="el-GR" sz="1400"/>
        </a:p>
      </dgm:t>
    </dgm:pt>
    <dgm:pt modelId="{F07D1F5E-E4A8-4E91-BDF2-3AE976A3D422}" type="sibTrans" cxnId="{7B66BE40-F0D1-44A7-82D2-3D5B3A6CAD38}">
      <dgm:prSet/>
      <dgm:spPr/>
      <dgm:t>
        <a:bodyPr/>
        <a:lstStyle/>
        <a:p>
          <a:endParaRPr lang="el-GR" sz="1400"/>
        </a:p>
      </dgm:t>
    </dgm:pt>
    <dgm:pt modelId="{E790A506-4D49-4612-ABE5-74752B7E0987}" type="pres">
      <dgm:prSet presAssocID="{EAF52D3D-5516-4554-8DC2-4267DF3D57C0}" presName="diagram" presStyleCnt="0">
        <dgm:presLayoutVars>
          <dgm:chPref val="1"/>
          <dgm:dir/>
          <dgm:animOne val="branch"/>
          <dgm:animLvl val="lvl"/>
          <dgm:resizeHandles val="exact"/>
        </dgm:presLayoutVars>
      </dgm:prSet>
      <dgm:spPr/>
    </dgm:pt>
    <dgm:pt modelId="{EE4CBF62-6606-4658-BB3A-370FE8F86AEB}" type="pres">
      <dgm:prSet presAssocID="{72B9290B-C6B3-42F8-A0C0-C663E44F84FD}" presName="root1" presStyleCnt="0"/>
      <dgm:spPr/>
    </dgm:pt>
    <dgm:pt modelId="{FC4F15DC-6EC7-443D-8EDB-4512F8501F9B}" type="pres">
      <dgm:prSet presAssocID="{72B9290B-C6B3-42F8-A0C0-C663E44F84FD}" presName="LevelOneTextNode" presStyleLbl="node0" presStyleIdx="0" presStyleCnt="1">
        <dgm:presLayoutVars>
          <dgm:chPref val="3"/>
        </dgm:presLayoutVars>
      </dgm:prSet>
      <dgm:spPr/>
    </dgm:pt>
    <dgm:pt modelId="{EE0C81D9-1732-4201-860F-8B38B91ABAE1}" type="pres">
      <dgm:prSet presAssocID="{72B9290B-C6B3-42F8-A0C0-C663E44F84FD}" presName="level2hierChild" presStyleCnt="0"/>
      <dgm:spPr/>
    </dgm:pt>
    <dgm:pt modelId="{DB998178-1632-4D23-BE78-EA79E17B96CB}" type="pres">
      <dgm:prSet presAssocID="{2A77F2D3-A3F4-4560-956F-1EBA3964088B}" presName="conn2-1" presStyleLbl="parChTrans1D2" presStyleIdx="0" presStyleCnt="2"/>
      <dgm:spPr/>
    </dgm:pt>
    <dgm:pt modelId="{6E904A47-A1D3-4B01-8136-E1FB4E32BCF8}" type="pres">
      <dgm:prSet presAssocID="{2A77F2D3-A3F4-4560-956F-1EBA3964088B}" presName="connTx" presStyleLbl="parChTrans1D2" presStyleIdx="0" presStyleCnt="2"/>
      <dgm:spPr/>
    </dgm:pt>
    <dgm:pt modelId="{20B80218-D92A-496C-989C-EBAE27B27157}" type="pres">
      <dgm:prSet presAssocID="{2DCFB2DB-7993-422D-856D-0F9AA4386E16}" presName="root2" presStyleCnt="0"/>
      <dgm:spPr/>
    </dgm:pt>
    <dgm:pt modelId="{9A0AF96F-2FF0-468A-9051-AC73BCF1C4E4}" type="pres">
      <dgm:prSet presAssocID="{2DCFB2DB-7993-422D-856D-0F9AA4386E16}" presName="LevelTwoTextNode" presStyleLbl="node2" presStyleIdx="0" presStyleCnt="2">
        <dgm:presLayoutVars>
          <dgm:chPref val="3"/>
        </dgm:presLayoutVars>
      </dgm:prSet>
      <dgm:spPr/>
    </dgm:pt>
    <dgm:pt modelId="{130694C9-5B70-4466-A950-CC74F80D0183}" type="pres">
      <dgm:prSet presAssocID="{2DCFB2DB-7993-422D-856D-0F9AA4386E16}" presName="level3hierChild" presStyleCnt="0"/>
      <dgm:spPr/>
    </dgm:pt>
    <dgm:pt modelId="{DE93C450-BAE3-4675-93D6-6309819E9593}" type="pres">
      <dgm:prSet presAssocID="{80542183-F331-47F1-8570-835891E66E1F}" presName="conn2-1" presStyleLbl="parChTrans1D2" presStyleIdx="1" presStyleCnt="2"/>
      <dgm:spPr/>
    </dgm:pt>
    <dgm:pt modelId="{855E6891-AD28-4153-8F73-CA85F41514DE}" type="pres">
      <dgm:prSet presAssocID="{80542183-F331-47F1-8570-835891E66E1F}" presName="connTx" presStyleLbl="parChTrans1D2" presStyleIdx="1" presStyleCnt="2"/>
      <dgm:spPr/>
    </dgm:pt>
    <dgm:pt modelId="{CE9F7DF3-8EE5-46F1-AABE-244600DD15C7}" type="pres">
      <dgm:prSet presAssocID="{E653B316-9C5F-4F13-901E-F5D8321F699B}" presName="root2" presStyleCnt="0"/>
      <dgm:spPr/>
    </dgm:pt>
    <dgm:pt modelId="{58204493-24F1-4080-9834-840EE7A31441}" type="pres">
      <dgm:prSet presAssocID="{E653B316-9C5F-4F13-901E-F5D8321F699B}" presName="LevelTwoTextNode" presStyleLbl="node2" presStyleIdx="1" presStyleCnt="2">
        <dgm:presLayoutVars>
          <dgm:chPref val="3"/>
        </dgm:presLayoutVars>
      </dgm:prSet>
      <dgm:spPr/>
    </dgm:pt>
    <dgm:pt modelId="{2DEDE314-4614-4814-BFE1-385C13373682}" type="pres">
      <dgm:prSet presAssocID="{E653B316-9C5F-4F13-901E-F5D8321F699B}" presName="level3hierChild" presStyleCnt="0"/>
      <dgm:spPr/>
    </dgm:pt>
  </dgm:ptLst>
  <dgm:cxnLst>
    <dgm:cxn modelId="{C1A3FB19-2917-4389-A808-FDB4009E1852}" type="presOf" srcId="{80542183-F331-47F1-8570-835891E66E1F}" destId="{855E6891-AD28-4153-8F73-CA85F41514DE}" srcOrd="1" destOrd="0" presId="urn:microsoft.com/office/officeart/2005/8/layout/hierarchy2"/>
    <dgm:cxn modelId="{EA22943E-EDE3-4183-A2B0-0DD082CEE95E}" type="presOf" srcId="{2DCFB2DB-7993-422D-856D-0F9AA4386E16}" destId="{9A0AF96F-2FF0-468A-9051-AC73BCF1C4E4}" srcOrd="0" destOrd="0" presId="urn:microsoft.com/office/officeart/2005/8/layout/hierarchy2"/>
    <dgm:cxn modelId="{7B66BE40-F0D1-44A7-82D2-3D5B3A6CAD38}" srcId="{72B9290B-C6B3-42F8-A0C0-C663E44F84FD}" destId="{E653B316-9C5F-4F13-901E-F5D8321F699B}" srcOrd="1" destOrd="0" parTransId="{80542183-F331-47F1-8570-835891E66E1F}" sibTransId="{F07D1F5E-E4A8-4E91-BDF2-3AE976A3D422}"/>
    <dgm:cxn modelId="{E14841A9-C64F-4125-B1DA-5661B04FAAD4}" type="presOf" srcId="{80542183-F331-47F1-8570-835891E66E1F}" destId="{DE93C450-BAE3-4675-93D6-6309819E9593}" srcOrd="0" destOrd="0" presId="urn:microsoft.com/office/officeart/2005/8/layout/hierarchy2"/>
    <dgm:cxn modelId="{EC8002AC-7656-46E5-AFBD-A2223DFD78F5}" type="presOf" srcId="{72B9290B-C6B3-42F8-A0C0-C663E44F84FD}" destId="{FC4F15DC-6EC7-443D-8EDB-4512F8501F9B}" srcOrd="0" destOrd="0" presId="urn:microsoft.com/office/officeart/2005/8/layout/hierarchy2"/>
    <dgm:cxn modelId="{685D3CB2-72B8-4F86-BF77-3368F7F09906}" type="presOf" srcId="{EAF52D3D-5516-4554-8DC2-4267DF3D57C0}" destId="{E790A506-4D49-4612-ABE5-74752B7E0987}" srcOrd="0" destOrd="0" presId="urn:microsoft.com/office/officeart/2005/8/layout/hierarchy2"/>
    <dgm:cxn modelId="{5DA14DCE-3375-468C-B83D-309B4A54351A}" type="presOf" srcId="{2A77F2D3-A3F4-4560-956F-1EBA3964088B}" destId="{6E904A47-A1D3-4B01-8136-E1FB4E32BCF8}" srcOrd="1" destOrd="0" presId="urn:microsoft.com/office/officeart/2005/8/layout/hierarchy2"/>
    <dgm:cxn modelId="{AC5699CF-9FD8-49D5-BF4A-CA15D4252CEA}" type="presOf" srcId="{E653B316-9C5F-4F13-901E-F5D8321F699B}" destId="{58204493-24F1-4080-9834-840EE7A31441}" srcOrd="0" destOrd="0" presId="urn:microsoft.com/office/officeart/2005/8/layout/hierarchy2"/>
    <dgm:cxn modelId="{44E937D2-FF1B-45F5-B8B1-3043440ACF5A}" srcId="{72B9290B-C6B3-42F8-A0C0-C663E44F84FD}" destId="{2DCFB2DB-7993-422D-856D-0F9AA4386E16}" srcOrd="0" destOrd="0" parTransId="{2A77F2D3-A3F4-4560-956F-1EBA3964088B}" sibTransId="{1EFC10FF-2262-40B2-809B-80F377AA9469}"/>
    <dgm:cxn modelId="{DDDB24DF-B85B-4011-B1D7-2FFE6DA010CF}" srcId="{EAF52D3D-5516-4554-8DC2-4267DF3D57C0}" destId="{72B9290B-C6B3-42F8-A0C0-C663E44F84FD}" srcOrd="0" destOrd="0" parTransId="{564AB36C-F080-4F2B-BD60-5776063E03F1}" sibTransId="{A4FE6B63-A468-4196-9389-184F6BEC6490}"/>
    <dgm:cxn modelId="{B1E1EEFA-9C70-4058-A70E-83480A20A6C2}" type="presOf" srcId="{2A77F2D3-A3F4-4560-956F-1EBA3964088B}" destId="{DB998178-1632-4D23-BE78-EA79E17B96CB}" srcOrd="0" destOrd="0" presId="urn:microsoft.com/office/officeart/2005/8/layout/hierarchy2"/>
    <dgm:cxn modelId="{5196B715-FE4E-4E2C-9FC0-2CF011C0BE15}" type="presParOf" srcId="{E790A506-4D49-4612-ABE5-74752B7E0987}" destId="{EE4CBF62-6606-4658-BB3A-370FE8F86AEB}" srcOrd="0" destOrd="0" presId="urn:microsoft.com/office/officeart/2005/8/layout/hierarchy2"/>
    <dgm:cxn modelId="{1A79E1D9-8046-484F-A00F-46D83918E777}" type="presParOf" srcId="{EE4CBF62-6606-4658-BB3A-370FE8F86AEB}" destId="{FC4F15DC-6EC7-443D-8EDB-4512F8501F9B}" srcOrd="0" destOrd="0" presId="urn:microsoft.com/office/officeart/2005/8/layout/hierarchy2"/>
    <dgm:cxn modelId="{0A4F1D8C-4833-4795-B7EC-1DEA53582615}" type="presParOf" srcId="{EE4CBF62-6606-4658-BB3A-370FE8F86AEB}" destId="{EE0C81D9-1732-4201-860F-8B38B91ABAE1}" srcOrd="1" destOrd="0" presId="urn:microsoft.com/office/officeart/2005/8/layout/hierarchy2"/>
    <dgm:cxn modelId="{EACF3DB9-0159-48F0-B3BA-CE3C5BB2E253}" type="presParOf" srcId="{EE0C81D9-1732-4201-860F-8B38B91ABAE1}" destId="{DB998178-1632-4D23-BE78-EA79E17B96CB}" srcOrd="0" destOrd="0" presId="urn:microsoft.com/office/officeart/2005/8/layout/hierarchy2"/>
    <dgm:cxn modelId="{56FBA2FF-6A09-4149-B937-75DDCA248C7A}" type="presParOf" srcId="{DB998178-1632-4D23-BE78-EA79E17B96CB}" destId="{6E904A47-A1D3-4B01-8136-E1FB4E32BCF8}" srcOrd="0" destOrd="0" presId="urn:microsoft.com/office/officeart/2005/8/layout/hierarchy2"/>
    <dgm:cxn modelId="{A05B7E23-7DF6-43FE-93E3-984F1E063793}" type="presParOf" srcId="{EE0C81D9-1732-4201-860F-8B38B91ABAE1}" destId="{20B80218-D92A-496C-989C-EBAE27B27157}" srcOrd="1" destOrd="0" presId="urn:microsoft.com/office/officeart/2005/8/layout/hierarchy2"/>
    <dgm:cxn modelId="{B51C8450-ECC7-45DC-984E-8879F9C88EA2}" type="presParOf" srcId="{20B80218-D92A-496C-989C-EBAE27B27157}" destId="{9A0AF96F-2FF0-468A-9051-AC73BCF1C4E4}" srcOrd="0" destOrd="0" presId="urn:microsoft.com/office/officeart/2005/8/layout/hierarchy2"/>
    <dgm:cxn modelId="{ADFD79E2-B442-476F-81E3-FD02753608F3}" type="presParOf" srcId="{20B80218-D92A-496C-989C-EBAE27B27157}" destId="{130694C9-5B70-4466-A950-CC74F80D0183}" srcOrd="1" destOrd="0" presId="urn:microsoft.com/office/officeart/2005/8/layout/hierarchy2"/>
    <dgm:cxn modelId="{4E8FEE7B-C6DF-4075-BC63-13EBF5F0D1AD}" type="presParOf" srcId="{EE0C81D9-1732-4201-860F-8B38B91ABAE1}" destId="{DE93C450-BAE3-4675-93D6-6309819E9593}" srcOrd="2" destOrd="0" presId="urn:microsoft.com/office/officeart/2005/8/layout/hierarchy2"/>
    <dgm:cxn modelId="{F64BAEF7-8859-4883-91C1-FDB724BF7B9A}" type="presParOf" srcId="{DE93C450-BAE3-4675-93D6-6309819E9593}" destId="{855E6891-AD28-4153-8F73-CA85F41514DE}" srcOrd="0" destOrd="0" presId="urn:microsoft.com/office/officeart/2005/8/layout/hierarchy2"/>
    <dgm:cxn modelId="{A55581AC-1000-44B3-BAB7-86C514EC4E2C}" type="presParOf" srcId="{EE0C81D9-1732-4201-860F-8B38B91ABAE1}" destId="{CE9F7DF3-8EE5-46F1-AABE-244600DD15C7}" srcOrd="3" destOrd="0" presId="urn:microsoft.com/office/officeart/2005/8/layout/hierarchy2"/>
    <dgm:cxn modelId="{8F1D45FE-DCA5-4BC1-9B97-69E8C49967ED}" type="presParOf" srcId="{CE9F7DF3-8EE5-46F1-AABE-244600DD15C7}" destId="{58204493-24F1-4080-9834-840EE7A31441}" srcOrd="0" destOrd="0" presId="urn:microsoft.com/office/officeart/2005/8/layout/hierarchy2"/>
    <dgm:cxn modelId="{64AE41EF-5017-4C3B-AB92-5B064315F4E6}" type="presParOf" srcId="{CE9F7DF3-8EE5-46F1-AABE-244600DD15C7}" destId="{2DEDE314-4614-4814-BFE1-385C13373682}"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92A575-30BA-44D7-B556-320EA14DC23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l-GR"/>
        </a:p>
      </dgm:t>
    </dgm:pt>
    <dgm:pt modelId="{07FB1CD0-A0F5-47DE-8A9A-567ECF48A8FF}">
      <dgm:prSet phldrT="[Text]"/>
      <dgm:spPr>
        <a:solidFill>
          <a:schemeClr val="bg2">
            <a:lumMod val="50000"/>
          </a:schemeClr>
        </a:solidFill>
      </dgm:spPr>
      <dgm:t>
        <a:bodyPr/>
        <a:lstStyle/>
        <a:p>
          <a:r>
            <a:rPr lang="el-GR" dirty="0"/>
            <a:t>Πρώιμες απώλειες</a:t>
          </a:r>
        </a:p>
      </dgm:t>
    </dgm:pt>
    <dgm:pt modelId="{EB75011A-1FD8-4570-AF73-8C586304794B}" type="parTrans" cxnId="{D121FA60-041E-4316-8569-E16F7271EEFD}">
      <dgm:prSet/>
      <dgm:spPr/>
      <dgm:t>
        <a:bodyPr/>
        <a:lstStyle/>
        <a:p>
          <a:endParaRPr lang="el-GR"/>
        </a:p>
      </dgm:t>
    </dgm:pt>
    <dgm:pt modelId="{5496F325-10A8-4A48-AF24-C6D478EEADAC}" type="sibTrans" cxnId="{D121FA60-041E-4316-8569-E16F7271EEFD}">
      <dgm:prSet/>
      <dgm:spPr/>
      <dgm:t>
        <a:bodyPr/>
        <a:lstStyle/>
        <a:p>
          <a:endParaRPr lang="el-GR"/>
        </a:p>
      </dgm:t>
    </dgm:pt>
    <dgm:pt modelId="{93FF7756-B7D4-44D9-9B80-789F6D7F75F5}">
      <dgm:prSet phldrT="[Text]"/>
      <dgm:spPr>
        <a:solidFill>
          <a:schemeClr val="bg2">
            <a:lumMod val="50000"/>
          </a:schemeClr>
        </a:solidFill>
      </dgm:spPr>
      <dgm:t>
        <a:bodyPr/>
        <a:lstStyle/>
        <a:p>
          <a:r>
            <a:rPr lang="el-GR" dirty="0"/>
            <a:t>Κατάθλιψη</a:t>
          </a:r>
        </a:p>
      </dgm:t>
    </dgm:pt>
    <dgm:pt modelId="{3B507288-D8D7-4284-BB9E-2D6F616A145F}" type="parTrans" cxnId="{0EEABA73-4A2D-4FD8-B517-72B915372E68}">
      <dgm:prSet/>
      <dgm:spPr>
        <a:ln>
          <a:solidFill>
            <a:schemeClr val="bg2">
              <a:lumMod val="50000"/>
            </a:schemeClr>
          </a:solidFill>
        </a:ln>
      </dgm:spPr>
      <dgm:t>
        <a:bodyPr/>
        <a:lstStyle/>
        <a:p>
          <a:endParaRPr lang="el-GR"/>
        </a:p>
      </dgm:t>
    </dgm:pt>
    <dgm:pt modelId="{C64256E0-A7C9-4CE4-8CBD-78F6A7CD18D4}" type="sibTrans" cxnId="{0EEABA73-4A2D-4FD8-B517-72B915372E68}">
      <dgm:prSet/>
      <dgm:spPr/>
      <dgm:t>
        <a:bodyPr/>
        <a:lstStyle/>
        <a:p>
          <a:endParaRPr lang="el-GR"/>
        </a:p>
      </dgm:t>
    </dgm:pt>
    <dgm:pt modelId="{578DC8D3-19D0-4B7F-9D8A-8ACD7BAB6372}">
      <dgm:prSet phldrT="[Text]"/>
      <dgm:spPr>
        <a:solidFill>
          <a:schemeClr val="bg2">
            <a:lumMod val="50000"/>
          </a:schemeClr>
        </a:solidFill>
      </dgm:spPr>
      <dgm:t>
        <a:bodyPr/>
        <a:lstStyle/>
        <a:p>
          <a:r>
            <a:rPr lang="el-GR" dirty="0"/>
            <a:t>Παραβατικότητα, αντικοινωνικές συμπεριφορές</a:t>
          </a:r>
        </a:p>
      </dgm:t>
    </dgm:pt>
    <dgm:pt modelId="{252F990E-0DA5-45D2-A68F-099C610EC8B2}" type="parTrans" cxnId="{43339246-7EC9-424B-8005-AA01465E6819}">
      <dgm:prSet/>
      <dgm:spPr>
        <a:ln>
          <a:solidFill>
            <a:schemeClr val="bg2">
              <a:lumMod val="50000"/>
            </a:schemeClr>
          </a:solidFill>
        </a:ln>
      </dgm:spPr>
      <dgm:t>
        <a:bodyPr/>
        <a:lstStyle/>
        <a:p>
          <a:endParaRPr lang="el-GR"/>
        </a:p>
      </dgm:t>
    </dgm:pt>
    <dgm:pt modelId="{AB00A967-C34B-4105-B3ED-0871E72D1C47}" type="sibTrans" cxnId="{43339246-7EC9-424B-8005-AA01465E6819}">
      <dgm:prSet/>
      <dgm:spPr/>
      <dgm:t>
        <a:bodyPr/>
        <a:lstStyle/>
        <a:p>
          <a:endParaRPr lang="el-GR"/>
        </a:p>
      </dgm:t>
    </dgm:pt>
    <dgm:pt modelId="{08509CA1-7AE7-4924-9672-00B944B84AB0}" type="pres">
      <dgm:prSet presAssocID="{D692A575-30BA-44D7-B556-320EA14DC238}" presName="diagram" presStyleCnt="0">
        <dgm:presLayoutVars>
          <dgm:chPref val="1"/>
          <dgm:dir/>
          <dgm:animOne val="branch"/>
          <dgm:animLvl val="lvl"/>
          <dgm:resizeHandles val="exact"/>
        </dgm:presLayoutVars>
      </dgm:prSet>
      <dgm:spPr/>
    </dgm:pt>
    <dgm:pt modelId="{FE8D0588-0424-476B-9440-7579BCA83F1E}" type="pres">
      <dgm:prSet presAssocID="{07FB1CD0-A0F5-47DE-8A9A-567ECF48A8FF}" presName="root1" presStyleCnt="0"/>
      <dgm:spPr/>
    </dgm:pt>
    <dgm:pt modelId="{80BE89A5-4B5E-4D19-8917-DFFE18BF539E}" type="pres">
      <dgm:prSet presAssocID="{07FB1CD0-A0F5-47DE-8A9A-567ECF48A8FF}" presName="LevelOneTextNode" presStyleLbl="node0" presStyleIdx="0" presStyleCnt="1">
        <dgm:presLayoutVars>
          <dgm:chPref val="3"/>
        </dgm:presLayoutVars>
      </dgm:prSet>
      <dgm:spPr/>
    </dgm:pt>
    <dgm:pt modelId="{C64A80D6-A259-4F81-B05E-7B502EA045F7}" type="pres">
      <dgm:prSet presAssocID="{07FB1CD0-A0F5-47DE-8A9A-567ECF48A8FF}" presName="level2hierChild" presStyleCnt="0"/>
      <dgm:spPr/>
    </dgm:pt>
    <dgm:pt modelId="{85E6D7FC-2019-487F-A3DD-4E8100718A0A}" type="pres">
      <dgm:prSet presAssocID="{3B507288-D8D7-4284-BB9E-2D6F616A145F}" presName="conn2-1" presStyleLbl="parChTrans1D2" presStyleIdx="0" presStyleCnt="2"/>
      <dgm:spPr/>
    </dgm:pt>
    <dgm:pt modelId="{5B8A7B4E-69CF-4AA0-9889-DC1AEE052CA7}" type="pres">
      <dgm:prSet presAssocID="{3B507288-D8D7-4284-BB9E-2D6F616A145F}" presName="connTx" presStyleLbl="parChTrans1D2" presStyleIdx="0" presStyleCnt="2"/>
      <dgm:spPr/>
    </dgm:pt>
    <dgm:pt modelId="{008ED33C-0E7D-414E-9FF6-37599C48BD38}" type="pres">
      <dgm:prSet presAssocID="{93FF7756-B7D4-44D9-9B80-789F6D7F75F5}" presName="root2" presStyleCnt="0"/>
      <dgm:spPr/>
    </dgm:pt>
    <dgm:pt modelId="{BE4CB07F-B52B-4533-B052-AB6ABABF278E}" type="pres">
      <dgm:prSet presAssocID="{93FF7756-B7D4-44D9-9B80-789F6D7F75F5}" presName="LevelTwoTextNode" presStyleLbl="node2" presStyleIdx="0" presStyleCnt="2">
        <dgm:presLayoutVars>
          <dgm:chPref val="3"/>
        </dgm:presLayoutVars>
      </dgm:prSet>
      <dgm:spPr/>
    </dgm:pt>
    <dgm:pt modelId="{31F70D42-3C77-4CFD-A444-94B1E592A89D}" type="pres">
      <dgm:prSet presAssocID="{93FF7756-B7D4-44D9-9B80-789F6D7F75F5}" presName="level3hierChild" presStyleCnt="0"/>
      <dgm:spPr/>
    </dgm:pt>
    <dgm:pt modelId="{8E540B0E-9C48-4EDC-8FBB-8ED3C71885B1}" type="pres">
      <dgm:prSet presAssocID="{252F990E-0DA5-45D2-A68F-099C610EC8B2}" presName="conn2-1" presStyleLbl="parChTrans1D2" presStyleIdx="1" presStyleCnt="2"/>
      <dgm:spPr/>
    </dgm:pt>
    <dgm:pt modelId="{9607D93F-35AE-4A30-8898-2DCD7CFDBC74}" type="pres">
      <dgm:prSet presAssocID="{252F990E-0DA5-45D2-A68F-099C610EC8B2}" presName="connTx" presStyleLbl="parChTrans1D2" presStyleIdx="1" presStyleCnt="2"/>
      <dgm:spPr/>
    </dgm:pt>
    <dgm:pt modelId="{43D015E3-0BB7-4DC0-BA90-B177158B4EB4}" type="pres">
      <dgm:prSet presAssocID="{578DC8D3-19D0-4B7F-9D8A-8ACD7BAB6372}" presName="root2" presStyleCnt="0"/>
      <dgm:spPr/>
    </dgm:pt>
    <dgm:pt modelId="{4C635947-9722-464B-9E17-657C3DFB2EB7}" type="pres">
      <dgm:prSet presAssocID="{578DC8D3-19D0-4B7F-9D8A-8ACD7BAB6372}" presName="LevelTwoTextNode" presStyleLbl="node2" presStyleIdx="1" presStyleCnt="2">
        <dgm:presLayoutVars>
          <dgm:chPref val="3"/>
        </dgm:presLayoutVars>
      </dgm:prSet>
      <dgm:spPr/>
    </dgm:pt>
    <dgm:pt modelId="{C542AF1B-17CB-4B7E-83CF-E65199369C06}" type="pres">
      <dgm:prSet presAssocID="{578DC8D3-19D0-4B7F-9D8A-8ACD7BAB6372}" presName="level3hierChild" presStyleCnt="0"/>
      <dgm:spPr/>
    </dgm:pt>
  </dgm:ptLst>
  <dgm:cxnLst>
    <dgm:cxn modelId="{66333507-BFDF-4E87-8409-1375AA638070}" type="presOf" srcId="{3B507288-D8D7-4284-BB9E-2D6F616A145F}" destId="{5B8A7B4E-69CF-4AA0-9889-DC1AEE052CA7}" srcOrd="1" destOrd="0" presId="urn:microsoft.com/office/officeart/2005/8/layout/hierarchy2"/>
    <dgm:cxn modelId="{5DD72D27-CA02-4CD9-9B99-85F3E20A8C5B}" type="presOf" srcId="{578DC8D3-19D0-4B7F-9D8A-8ACD7BAB6372}" destId="{4C635947-9722-464B-9E17-657C3DFB2EB7}" srcOrd="0" destOrd="0" presId="urn:microsoft.com/office/officeart/2005/8/layout/hierarchy2"/>
    <dgm:cxn modelId="{DA706B33-61EC-4E21-9692-3FE3202C80B3}" type="presOf" srcId="{D692A575-30BA-44D7-B556-320EA14DC238}" destId="{08509CA1-7AE7-4924-9672-00B944B84AB0}" srcOrd="0" destOrd="0" presId="urn:microsoft.com/office/officeart/2005/8/layout/hierarchy2"/>
    <dgm:cxn modelId="{A9D29A36-2F0F-4198-BAEA-AF8993BC26D1}" type="presOf" srcId="{3B507288-D8D7-4284-BB9E-2D6F616A145F}" destId="{85E6D7FC-2019-487F-A3DD-4E8100718A0A}" srcOrd="0" destOrd="0" presId="urn:microsoft.com/office/officeart/2005/8/layout/hierarchy2"/>
    <dgm:cxn modelId="{D121FA60-041E-4316-8569-E16F7271EEFD}" srcId="{D692A575-30BA-44D7-B556-320EA14DC238}" destId="{07FB1CD0-A0F5-47DE-8A9A-567ECF48A8FF}" srcOrd="0" destOrd="0" parTransId="{EB75011A-1FD8-4570-AF73-8C586304794B}" sibTransId="{5496F325-10A8-4A48-AF24-C6D478EEADAC}"/>
    <dgm:cxn modelId="{69E58542-F90D-408B-ACA5-AE5A5D1F92C4}" type="presOf" srcId="{07FB1CD0-A0F5-47DE-8A9A-567ECF48A8FF}" destId="{80BE89A5-4B5E-4D19-8917-DFFE18BF539E}" srcOrd="0" destOrd="0" presId="urn:microsoft.com/office/officeart/2005/8/layout/hierarchy2"/>
    <dgm:cxn modelId="{43339246-7EC9-424B-8005-AA01465E6819}" srcId="{07FB1CD0-A0F5-47DE-8A9A-567ECF48A8FF}" destId="{578DC8D3-19D0-4B7F-9D8A-8ACD7BAB6372}" srcOrd="1" destOrd="0" parTransId="{252F990E-0DA5-45D2-A68F-099C610EC8B2}" sibTransId="{AB00A967-C34B-4105-B3ED-0871E72D1C47}"/>
    <dgm:cxn modelId="{0EEABA73-4A2D-4FD8-B517-72B915372E68}" srcId="{07FB1CD0-A0F5-47DE-8A9A-567ECF48A8FF}" destId="{93FF7756-B7D4-44D9-9B80-789F6D7F75F5}" srcOrd="0" destOrd="0" parTransId="{3B507288-D8D7-4284-BB9E-2D6F616A145F}" sibTransId="{C64256E0-A7C9-4CE4-8CBD-78F6A7CD18D4}"/>
    <dgm:cxn modelId="{A8678E83-071A-45B5-912F-C01F06A2A700}" type="presOf" srcId="{252F990E-0DA5-45D2-A68F-099C610EC8B2}" destId="{8E540B0E-9C48-4EDC-8FBB-8ED3C71885B1}" srcOrd="0" destOrd="0" presId="urn:microsoft.com/office/officeart/2005/8/layout/hierarchy2"/>
    <dgm:cxn modelId="{66FDC896-B692-44F0-8CE4-6B1A35BFE1C3}" type="presOf" srcId="{252F990E-0DA5-45D2-A68F-099C610EC8B2}" destId="{9607D93F-35AE-4A30-8898-2DCD7CFDBC74}" srcOrd="1" destOrd="0" presId="urn:microsoft.com/office/officeart/2005/8/layout/hierarchy2"/>
    <dgm:cxn modelId="{AF419399-122F-4733-8D4C-B63D975C1C8A}" type="presOf" srcId="{93FF7756-B7D4-44D9-9B80-789F6D7F75F5}" destId="{BE4CB07F-B52B-4533-B052-AB6ABABF278E}" srcOrd="0" destOrd="0" presId="urn:microsoft.com/office/officeart/2005/8/layout/hierarchy2"/>
    <dgm:cxn modelId="{40370205-4779-4364-A2B2-BF96BFA7B900}" type="presParOf" srcId="{08509CA1-7AE7-4924-9672-00B944B84AB0}" destId="{FE8D0588-0424-476B-9440-7579BCA83F1E}" srcOrd="0" destOrd="0" presId="urn:microsoft.com/office/officeart/2005/8/layout/hierarchy2"/>
    <dgm:cxn modelId="{E56959C3-ADAF-421E-ABF3-E55F764E63C5}" type="presParOf" srcId="{FE8D0588-0424-476B-9440-7579BCA83F1E}" destId="{80BE89A5-4B5E-4D19-8917-DFFE18BF539E}" srcOrd="0" destOrd="0" presId="urn:microsoft.com/office/officeart/2005/8/layout/hierarchy2"/>
    <dgm:cxn modelId="{2A5D83B2-01E9-4B4C-9F3D-FDD5A44A2D60}" type="presParOf" srcId="{FE8D0588-0424-476B-9440-7579BCA83F1E}" destId="{C64A80D6-A259-4F81-B05E-7B502EA045F7}" srcOrd="1" destOrd="0" presId="urn:microsoft.com/office/officeart/2005/8/layout/hierarchy2"/>
    <dgm:cxn modelId="{760CAFB6-B303-4F01-A940-F2C01E4F0022}" type="presParOf" srcId="{C64A80D6-A259-4F81-B05E-7B502EA045F7}" destId="{85E6D7FC-2019-487F-A3DD-4E8100718A0A}" srcOrd="0" destOrd="0" presId="urn:microsoft.com/office/officeart/2005/8/layout/hierarchy2"/>
    <dgm:cxn modelId="{DD8EE805-379A-4DA4-B03B-09C8779D7EC3}" type="presParOf" srcId="{85E6D7FC-2019-487F-A3DD-4E8100718A0A}" destId="{5B8A7B4E-69CF-4AA0-9889-DC1AEE052CA7}" srcOrd="0" destOrd="0" presId="urn:microsoft.com/office/officeart/2005/8/layout/hierarchy2"/>
    <dgm:cxn modelId="{B29CC9FD-A5D3-44DB-A8BA-F7A541F87DC4}" type="presParOf" srcId="{C64A80D6-A259-4F81-B05E-7B502EA045F7}" destId="{008ED33C-0E7D-414E-9FF6-37599C48BD38}" srcOrd="1" destOrd="0" presId="urn:microsoft.com/office/officeart/2005/8/layout/hierarchy2"/>
    <dgm:cxn modelId="{AAEF9DF0-6987-4295-982F-BFC3D6E7E3B7}" type="presParOf" srcId="{008ED33C-0E7D-414E-9FF6-37599C48BD38}" destId="{BE4CB07F-B52B-4533-B052-AB6ABABF278E}" srcOrd="0" destOrd="0" presId="urn:microsoft.com/office/officeart/2005/8/layout/hierarchy2"/>
    <dgm:cxn modelId="{447680FC-39C7-433D-AB62-BC96C1D347AC}" type="presParOf" srcId="{008ED33C-0E7D-414E-9FF6-37599C48BD38}" destId="{31F70D42-3C77-4CFD-A444-94B1E592A89D}" srcOrd="1" destOrd="0" presId="urn:microsoft.com/office/officeart/2005/8/layout/hierarchy2"/>
    <dgm:cxn modelId="{B1E3362B-28FF-41AA-89EA-9738F7A6F03B}" type="presParOf" srcId="{C64A80D6-A259-4F81-B05E-7B502EA045F7}" destId="{8E540B0E-9C48-4EDC-8FBB-8ED3C71885B1}" srcOrd="2" destOrd="0" presId="urn:microsoft.com/office/officeart/2005/8/layout/hierarchy2"/>
    <dgm:cxn modelId="{878B3C15-27F3-483D-AF94-C764E2722B6C}" type="presParOf" srcId="{8E540B0E-9C48-4EDC-8FBB-8ED3C71885B1}" destId="{9607D93F-35AE-4A30-8898-2DCD7CFDBC74}" srcOrd="0" destOrd="0" presId="urn:microsoft.com/office/officeart/2005/8/layout/hierarchy2"/>
    <dgm:cxn modelId="{C6F92E67-B4F4-4CDB-B064-EEDF04F9134C}" type="presParOf" srcId="{C64A80D6-A259-4F81-B05E-7B502EA045F7}" destId="{43D015E3-0BB7-4DC0-BA90-B177158B4EB4}" srcOrd="3" destOrd="0" presId="urn:microsoft.com/office/officeart/2005/8/layout/hierarchy2"/>
    <dgm:cxn modelId="{F410E2A2-98CD-4190-9274-A5690DB0BFB3}" type="presParOf" srcId="{43D015E3-0BB7-4DC0-BA90-B177158B4EB4}" destId="{4C635947-9722-464B-9E17-657C3DFB2EB7}" srcOrd="0" destOrd="0" presId="urn:microsoft.com/office/officeart/2005/8/layout/hierarchy2"/>
    <dgm:cxn modelId="{22E5F45D-C7AC-4BDB-A6C5-65D1E2B03CD4}" type="presParOf" srcId="{43D015E3-0BB7-4DC0-BA90-B177158B4EB4}" destId="{C542AF1B-17CB-4B7E-83CF-E65199369C0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10DC4-FEA1-400C-8E4C-7A882ADC85EB}">
      <dsp:nvSpPr>
        <dsp:cNvPr id="0" name=""/>
        <dsp:cNvSpPr/>
      </dsp:nvSpPr>
      <dsp:spPr>
        <a:xfrm>
          <a:off x="2092" y="563722"/>
          <a:ext cx="1861906" cy="744762"/>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l-GR" sz="1200" kern="1200" dirty="0">
              <a:sym typeface="Wingdings" pitchFamily="2" charset="2"/>
            </a:rPr>
            <a:t>Απώλεια</a:t>
          </a:r>
          <a:endParaRPr lang="el-GR" sz="1200" kern="1200" dirty="0"/>
        </a:p>
      </dsp:txBody>
      <dsp:txXfrm>
        <a:off x="2092" y="563722"/>
        <a:ext cx="1861906" cy="744762"/>
      </dsp:txXfrm>
    </dsp:sp>
    <dsp:sp modelId="{0590EC48-3556-4550-88BF-7FA8C9A8AA33}">
      <dsp:nvSpPr>
        <dsp:cNvPr id="0" name=""/>
        <dsp:cNvSpPr/>
      </dsp:nvSpPr>
      <dsp:spPr>
        <a:xfrm>
          <a:off x="1677807" y="563722"/>
          <a:ext cx="1861906" cy="744762"/>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l-GR" sz="1200" kern="1200" dirty="0">
              <a:sym typeface="Wingdings" pitchFamily="2" charset="2"/>
            </a:rPr>
            <a:t>εξέγερση στον έλεγχο πραγματικότητας </a:t>
          </a:r>
          <a:endParaRPr lang="el-GR" sz="1200" kern="1200" dirty="0"/>
        </a:p>
      </dsp:txBody>
      <dsp:txXfrm>
        <a:off x="1677807" y="563722"/>
        <a:ext cx="1861906" cy="744762"/>
      </dsp:txXfrm>
    </dsp:sp>
    <dsp:sp modelId="{11B0445D-0365-41C1-B797-1DB651B54DB8}">
      <dsp:nvSpPr>
        <dsp:cNvPr id="0" name=""/>
        <dsp:cNvSpPr/>
      </dsp:nvSpPr>
      <dsp:spPr>
        <a:xfrm>
          <a:off x="3353522" y="563722"/>
          <a:ext cx="1861906" cy="744762"/>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l-GR" sz="1200" kern="1200" dirty="0">
              <a:sym typeface="Wingdings" pitchFamily="2" charset="2"/>
            </a:rPr>
            <a:t>υπερεπένδυση σε αναμνήσεις </a:t>
          </a:r>
          <a:endParaRPr lang="el-GR" sz="1200" kern="1200" dirty="0"/>
        </a:p>
      </dsp:txBody>
      <dsp:txXfrm>
        <a:off x="3353522" y="563722"/>
        <a:ext cx="1861906" cy="744762"/>
      </dsp:txXfrm>
    </dsp:sp>
    <dsp:sp modelId="{A6FEB826-A020-4C8E-AB2D-287154709B1A}">
      <dsp:nvSpPr>
        <dsp:cNvPr id="0" name=""/>
        <dsp:cNvSpPr/>
      </dsp:nvSpPr>
      <dsp:spPr>
        <a:xfrm>
          <a:off x="5029238" y="563722"/>
          <a:ext cx="1861906" cy="744762"/>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l-GR" sz="1200" kern="1200" dirty="0">
              <a:sym typeface="Wingdings" pitchFamily="2" charset="2"/>
            </a:rPr>
            <a:t>επεξεργασία αναμνήσεων σύμφωνα με πραγματικότητα </a:t>
          </a:r>
          <a:endParaRPr lang="el-GR" sz="1200" kern="1200" dirty="0"/>
        </a:p>
      </dsp:txBody>
      <dsp:txXfrm>
        <a:off x="5029238" y="563722"/>
        <a:ext cx="1861906" cy="744762"/>
      </dsp:txXfrm>
    </dsp:sp>
    <dsp:sp modelId="{47A94C68-28C8-4ADC-B7AF-0AE8504ED239}">
      <dsp:nvSpPr>
        <dsp:cNvPr id="0" name=""/>
        <dsp:cNvSpPr/>
      </dsp:nvSpPr>
      <dsp:spPr>
        <a:xfrm>
          <a:off x="6704953" y="563722"/>
          <a:ext cx="1861906" cy="744762"/>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l-GR" sz="1200" kern="1200" dirty="0">
              <a:sym typeface="Wingdings" pitchFamily="2" charset="2"/>
            </a:rPr>
            <a:t>αποεπένδυση και απόσπαση λίμπιντο</a:t>
          </a:r>
          <a:endParaRPr lang="el-GR" sz="1200" kern="1200" dirty="0"/>
        </a:p>
      </dsp:txBody>
      <dsp:txXfrm>
        <a:off x="6704953" y="563722"/>
        <a:ext cx="1861906" cy="7447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F15DC-6EC7-443D-8EDB-4512F8501F9B}">
      <dsp:nvSpPr>
        <dsp:cNvPr id="0" name=""/>
        <dsp:cNvSpPr/>
      </dsp:nvSpPr>
      <dsp:spPr>
        <a:xfrm>
          <a:off x="857" y="569664"/>
          <a:ext cx="1929358" cy="964679"/>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Εγώ</a:t>
          </a:r>
        </a:p>
      </dsp:txBody>
      <dsp:txXfrm>
        <a:off x="29111" y="597918"/>
        <a:ext cx="1872850" cy="908171"/>
      </dsp:txXfrm>
    </dsp:sp>
    <dsp:sp modelId="{DB998178-1632-4D23-BE78-EA79E17B96CB}">
      <dsp:nvSpPr>
        <dsp:cNvPr id="0" name=""/>
        <dsp:cNvSpPr/>
      </dsp:nvSpPr>
      <dsp:spPr>
        <a:xfrm rot="19457599">
          <a:off x="1840885" y="733394"/>
          <a:ext cx="950405" cy="82529"/>
        </a:xfrm>
        <a:custGeom>
          <a:avLst/>
          <a:gdLst/>
          <a:ahLst/>
          <a:cxnLst/>
          <a:rect l="0" t="0" r="0" b="0"/>
          <a:pathLst>
            <a:path>
              <a:moveTo>
                <a:pt x="0" y="41264"/>
              </a:moveTo>
              <a:lnTo>
                <a:pt x="950405" y="41264"/>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kern="1200"/>
        </a:p>
      </dsp:txBody>
      <dsp:txXfrm>
        <a:off x="2292327" y="750898"/>
        <a:ext cx="47520" cy="47520"/>
      </dsp:txXfrm>
    </dsp:sp>
    <dsp:sp modelId="{9A0AF96F-2FF0-468A-9051-AC73BCF1C4E4}">
      <dsp:nvSpPr>
        <dsp:cNvPr id="0" name=""/>
        <dsp:cNvSpPr/>
      </dsp:nvSpPr>
      <dsp:spPr>
        <a:xfrm>
          <a:off x="2701959" y="14973"/>
          <a:ext cx="1929358" cy="964679"/>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Επικριτικός παράγοντας – Ηθική συνείδηση – προπομπός Υπερεγώ</a:t>
          </a:r>
        </a:p>
      </dsp:txBody>
      <dsp:txXfrm>
        <a:off x="2730213" y="43227"/>
        <a:ext cx="1872850" cy="908171"/>
      </dsp:txXfrm>
    </dsp:sp>
    <dsp:sp modelId="{DE93C450-BAE3-4675-93D6-6309819E9593}">
      <dsp:nvSpPr>
        <dsp:cNvPr id="0" name=""/>
        <dsp:cNvSpPr/>
      </dsp:nvSpPr>
      <dsp:spPr>
        <a:xfrm rot="2142401">
          <a:off x="1840885" y="1288084"/>
          <a:ext cx="950405" cy="82529"/>
        </a:xfrm>
        <a:custGeom>
          <a:avLst/>
          <a:gdLst/>
          <a:ahLst/>
          <a:cxnLst/>
          <a:rect l="0" t="0" r="0" b="0"/>
          <a:pathLst>
            <a:path>
              <a:moveTo>
                <a:pt x="0" y="41264"/>
              </a:moveTo>
              <a:lnTo>
                <a:pt x="950405" y="41264"/>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l-GR" sz="1400" kern="1200"/>
        </a:p>
      </dsp:txBody>
      <dsp:txXfrm>
        <a:off x="2292327" y="1305589"/>
        <a:ext cx="47520" cy="47520"/>
      </dsp:txXfrm>
    </dsp:sp>
    <dsp:sp modelId="{58204493-24F1-4080-9834-840EE7A31441}">
      <dsp:nvSpPr>
        <dsp:cNvPr id="0" name=""/>
        <dsp:cNvSpPr/>
      </dsp:nvSpPr>
      <dsp:spPr>
        <a:xfrm>
          <a:off x="2701959" y="1124354"/>
          <a:ext cx="1929358" cy="964679"/>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Ταυτιζόμενο με χαμένο Αντικείμενο </a:t>
          </a:r>
        </a:p>
      </dsp:txBody>
      <dsp:txXfrm>
        <a:off x="2730213" y="1152608"/>
        <a:ext cx="1872850" cy="908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E89A5-4B5E-4D19-8917-DFFE18BF539E}">
      <dsp:nvSpPr>
        <dsp:cNvPr id="0" name=""/>
        <dsp:cNvSpPr/>
      </dsp:nvSpPr>
      <dsp:spPr>
        <a:xfrm>
          <a:off x="583939" y="481694"/>
          <a:ext cx="1673623" cy="836811"/>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Πρώιμες απώλειες</a:t>
          </a:r>
        </a:p>
      </dsp:txBody>
      <dsp:txXfrm>
        <a:off x="608448" y="506203"/>
        <a:ext cx="1624605" cy="787793"/>
      </dsp:txXfrm>
    </dsp:sp>
    <dsp:sp modelId="{85E6D7FC-2019-487F-A3DD-4E8100718A0A}">
      <dsp:nvSpPr>
        <dsp:cNvPr id="0" name=""/>
        <dsp:cNvSpPr/>
      </dsp:nvSpPr>
      <dsp:spPr>
        <a:xfrm rot="19457599">
          <a:off x="2180073" y="617680"/>
          <a:ext cx="824429" cy="83671"/>
        </a:xfrm>
        <a:custGeom>
          <a:avLst/>
          <a:gdLst/>
          <a:ahLst/>
          <a:cxnLst/>
          <a:rect l="0" t="0" r="0" b="0"/>
          <a:pathLst>
            <a:path>
              <a:moveTo>
                <a:pt x="0" y="41835"/>
              </a:moveTo>
              <a:lnTo>
                <a:pt x="824429" y="41835"/>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71677" y="638905"/>
        <a:ext cx="41221" cy="41221"/>
      </dsp:txXfrm>
    </dsp:sp>
    <dsp:sp modelId="{BE4CB07F-B52B-4533-B052-AB6ABABF278E}">
      <dsp:nvSpPr>
        <dsp:cNvPr id="0" name=""/>
        <dsp:cNvSpPr/>
      </dsp:nvSpPr>
      <dsp:spPr>
        <a:xfrm>
          <a:off x="2927012" y="527"/>
          <a:ext cx="1673623" cy="836811"/>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Κατάθλιψη</a:t>
          </a:r>
        </a:p>
      </dsp:txBody>
      <dsp:txXfrm>
        <a:off x="2951521" y="25036"/>
        <a:ext cx="1624605" cy="787793"/>
      </dsp:txXfrm>
    </dsp:sp>
    <dsp:sp modelId="{8E540B0E-9C48-4EDC-8FBB-8ED3C71885B1}">
      <dsp:nvSpPr>
        <dsp:cNvPr id="0" name=""/>
        <dsp:cNvSpPr/>
      </dsp:nvSpPr>
      <dsp:spPr>
        <a:xfrm rot="2142401">
          <a:off x="2180073" y="1098847"/>
          <a:ext cx="824429" cy="83671"/>
        </a:xfrm>
        <a:custGeom>
          <a:avLst/>
          <a:gdLst/>
          <a:ahLst/>
          <a:cxnLst/>
          <a:rect l="0" t="0" r="0" b="0"/>
          <a:pathLst>
            <a:path>
              <a:moveTo>
                <a:pt x="0" y="41835"/>
              </a:moveTo>
              <a:lnTo>
                <a:pt x="824429" y="41835"/>
              </a:lnTo>
            </a:path>
          </a:pathLst>
        </a:custGeom>
        <a:noFill/>
        <a:ln w="25400" cap="flat" cmpd="sng" algn="ctr">
          <a:solidFill>
            <a:schemeClr val="bg2">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2571677" y="1120072"/>
        <a:ext cx="41221" cy="41221"/>
      </dsp:txXfrm>
    </dsp:sp>
    <dsp:sp modelId="{4C635947-9722-464B-9E17-657C3DFB2EB7}">
      <dsp:nvSpPr>
        <dsp:cNvPr id="0" name=""/>
        <dsp:cNvSpPr/>
      </dsp:nvSpPr>
      <dsp:spPr>
        <a:xfrm>
          <a:off x="2927012" y="962860"/>
          <a:ext cx="1673623" cy="836811"/>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Παραβατικότητα, αντικοινωνικές συμπεριφορές</a:t>
          </a:r>
        </a:p>
      </dsp:txBody>
      <dsp:txXfrm>
        <a:off x="2951521" y="987369"/>
        <a:ext cx="1624605" cy="7877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051961-C9F0-4589-9851-A34FCF0F2189}" type="datetimeFigureOut">
              <a:rPr lang="el-GR" smtClean="0"/>
              <a:pPr/>
              <a:t>27/6/2022</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75507C-4028-4AD4-A851-72F2B56E8D78}"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FB75507C-4028-4AD4-A851-72F2B56E8D78}" type="slidenum">
              <a:rPr lang="el-GR" smtClean="0"/>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baseline="0" dirty="0"/>
              <a:t>Σχιζοειδή-παρανοειδή θέση = το βρέφος δεν αντιλαμβάνεται τη μητέρα ως ενιαία αλλά ως καλό μαστό και κακό μαστό + προβάλλει το θυμό και επιθετικότητά του στο στήθος </a:t>
            </a:r>
          </a:p>
          <a:p>
            <a:r>
              <a:rPr lang="el-GR" dirty="0"/>
              <a:t>Καταθλιπτική θέση =</a:t>
            </a:r>
            <a:r>
              <a:rPr lang="el-GR" baseline="0" dirty="0"/>
              <a:t> το βρέφος αντιλαμβάνεται τη μητέρα ως ενιαίο αντικείμενο, και ενώ κυριαρχούσε το διωκτικό άγχος πλεόν κυριαρχεί η θλίψη και ο φόβος ενδεχόμενης απώλειας</a:t>
            </a:r>
            <a:endParaRPr lang="el-GR" dirty="0"/>
          </a:p>
        </p:txBody>
      </p:sp>
      <p:sp>
        <p:nvSpPr>
          <p:cNvPr id="4" name="Slide Number Placeholder 3"/>
          <p:cNvSpPr>
            <a:spLocks noGrp="1"/>
          </p:cNvSpPr>
          <p:nvPr>
            <p:ph type="sldNum" sz="quarter" idx="10"/>
          </p:nvPr>
        </p:nvSpPr>
        <p:spPr/>
        <p:txBody>
          <a:bodyPr/>
          <a:lstStyle/>
          <a:p>
            <a:fld id="{FB75507C-4028-4AD4-A851-72F2B56E8D78}" type="slidenum">
              <a:rPr lang="el-GR" smtClean="0"/>
              <a:pPr/>
              <a:t>20</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baseline="0" dirty="0"/>
              <a:t>Σχιζοειδή-παρανοειδή θέση = το βρέφος δεν αντιλαμβάνεται τη μητέρα ως ενιαία αλλά ως καλό μαστό και κακό μαστό + προβάλλει το θυμό και επιθετικότητά του στο στήθος </a:t>
            </a:r>
          </a:p>
          <a:p>
            <a:r>
              <a:rPr lang="el-GR" dirty="0"/>
              <a:t>Καταθλιπτική θέση =</a:t>
            </a:r>
            <a:r>
              <a:rPr lang="el-GR" baseline="0" dirty="0"/>
              <a:t> το βρέφος αντιλαμβάνεται τη μητέρα ως ενιαίο αντικείμενο, και ενώ κυριαρχούσε το διωκτικό άγχος πλεόν κυριαρχεί η θλίψη και ο φόβος ενδεχόμενης απώλειας</a:t>
            </a:r>
            <a:endParaRPr lang="el-GR" dirty="0"/>
          </a:p>
        </p:txBody>
      </p:sp>
      <p:sp>
        <p:nvSpPr>
          <p:cNvPr id="4" name="Slide Number Placeholder 3"/>
          <p:cNvSpPr>
            <a:spLocks noGrp="1"/>
          </p:cNvSpPr>
          <p:nvPr>
            <p:ph type="sldNum" sz="quarter" idx="10"/>
          </p:nvPr>
        </p:nvSpPr>
        <p:spPr/>
        <p:txBody>
          <a:bodyPr/>
          <a:lstStyle/>
          <a:p>
            <a:fld id="{FB75507C-4028-4AD4-A851-72F2B56E8D78}" type="slidenum">
              <a:rPr lang="el-GR" smtClean="0"/>
              <a:pPr/>
              <a:t>24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D70ACE9C-02E8-403E-BBF5-8E9BDFAAE80F}" type="datetimeFigureOut">
              <a:rPr lang="el-GR" smtClean="0"/>
              <a:pPr/>
              <a:t>27/6/2022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70ACE9C-02E8-403E-BBF5-8E9BDFAAE80F}" type="datetimeFigureOut">
              <a:rPr lang="el-GR" smtClean="0"/>
              <a:pPr/>
              <a:t>27/6/2022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70ACE9C-02E8-403E-BBF5-8E9BDFAAE80F}" type="datetimeFigureOut">
              <a:rPr lang="el-GR" smtClean="0"/>
              <a:pPr/>
              <a:t>27/6/2022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D70ACE9C-02E8-403E-BBF5-8E9BDFAAE80F}" type="datetimeFigureOut">
              <a:rPr lang="el-GR" smtClean="0"/>
              <a:pPr/>
              <a:t>27/6/2022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0ACE9C-02E8-403E-BBF5-8E9BDFAAE80F}" type="datetimeFigureOut">
              <a:rPr lang="el-GR" smtClean="0"/>
              <a:pPr/>
              <a:t>27/6/2022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D70ACE9C-02E8-403E-BBF5-8E9BDFAAE80F}" type="datetimeFigureOut">
              <a:rPr lang="el-GR" smtClean="0"/>
              <a:pPr/>
              <a:t>27/6/2022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D70ACE9C-02E8-403E-BBF5-8E9BDFAAE80F}" type="datetimeFigureOut">
              <a:rPr lang="el-GR" smtClean="0"/>
              <a:pPr/>
              <a:t>27/6/2022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D70ACE9C-02E8-403E-BBF5-8E9BDFAAE80F}" type="datetimeFigureOut">
              <a:rPr lang="el-GR" smtClean="0"/>
              <a:pPr/>
              <a:t>27/6/2022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0ACE9C-02E8-403E-BBF5-8E9BDFAAE80F}" type="datetimeFigureOut">
              <a:rPr lang="el-GR" smtClean="0"/>
              <a:pPr/>
              <a:t>27/6/2022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0ACE9C-02E8-403E-BBF5-8E9BDFAAE80F}" type="datetimeFigureOut">
              <a:rPr lang="el-GR" smtClean="0"/>
              <a:pPr/>
              <a:t>27/6/2022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0ACE9C-02E8-403E-BBF5-8E9BDFAAE80F}" type="datetimeFigureOut">
              <a:rPr lang="el-GR" smtClean="0"/>
              <a:pPr/>
              <a:t>27/6/2022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B580C-285F-4A69-BC7F-BE64E447614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0ACE9C-02E8-403E-BBF5-8E9BDFAAE80F}" type="datetimeFigureOut">
              <a:rPr lang="el-GR" smtClean="0"/>
              <a:pPr/>
              <a:t>27/6/2022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B580C-285F-4A69-BC7F-BE64E447614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a:t>Τα Πεπρωμένα της Απώλειας στο Έργο του </a:t>
            </a:r>
            <a:r>
              <a:rPr lang="en-US" dirty="0"/>
              <a:t>Freud</a:t>
            </a:r>
            <a:r>
              <a:rPr lang="el-GR" dirty="0"/>
              <a:t> </a:t>
            </a:r>
          </a:p>
        </p:txBody>
      </p:sp>
      <p:sp>
        <p:nvSpPr>
          <p:cNvPr id="3" name="Subtitle 2"/>
          <p:cNvSpPr>
            <a:spLocks noGrp="1"/>
          </p:cNvSpPr>
          <p:nvPr>
            <p:ph type="subTitle" idx="1"/>
          </p:nvPr>
        </p:nvSpPr>
        <p:spPr>
          <a:xfrm>
            <a:off x="1403648" y="5229200"/>
            <a:ext cx="6552728" cy="1104528"/>
          </a:xfrm>
        </p:spPr>
        <p:txBody>
          <a:bodyPr>
            <a:normAutofit fontScale="85000" lnSpcReduction="20000"/>
          </a:bodyPr>
          <a:lstStyle/>
          <a:p>
            <a:r>
              <a:rPr lang="el-GR" sz="2600" dirty="0">
                <a:solidFill>
                  <a:schemeClr val="tx1"/>
                </a:solidFill>
              </a:rPr>
              <a:t>Παπαδοπούλου Βασιλική</a:t>
            </a:r>
          </a:p>
          <a:p>
            <a:r>
              <a:rPr lang="el-GR" sz="2600" dirty="0">
                <a:solidFill>
                  <a:schemeClr val="tx1"/>
                </a:solidFill>
              </a:rPr>
              <a:t>Ψυχολόγος</a:t>
            </a:r>
          </a:p>
          <a:p>
            <a:r>
              <a:rPr lang="el-GR" sz="2600" dirty="0">
                <a:solidFill>
                  <a:schemeClr val="tx1"/>
                </a:solidFill>
              </a:rPr>
              <a:t>25/6/2022</a:t>
            </a:r>
          </a:p>
        </p:txBody>
      </p:sp>
      <p:sp>
        <p:nvSpPr>
          <p:cNvPr id="4" name="Subtitle 3"/>
          <p:cNvSpPr txBox="1">
            <a:spLocks/>
          </p:cNvSpPr>
          <p:nvPr/>
        </p:nvSpPr>
        <p:spPr>
          <a:xfrm>
            <a:off x="1907704" y="3861048"/>
            <a:ext cx="6008712" cy="694928"/>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lang="el-GR" sz="2000" dirty="0"/>
              <a:t>Μυρτώ Μηλιά-Τσανίρα</a:t>
            </a:r>
            <a:endParaRPr kumimoji="0" lang="el-G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3384376"/>
          </a:xfrm>
        </p:spPr>
        <p:txBody>
          <a:bodyPr>
            <a:normAutofit/>
          </a:bodyPr>
          <a:lstStyle/>
          <a:p>
            <a:r>
              <a:rPr lang="en-US" sz="1800" dirty="0"/>
              <a:t>Freud (1917)</a:t>
            </a:r>
            <a:r>
              <a:rPr lang="el-GR" sz="1800" dirty="0"/>
              <a:t> - προϋποθέσεις για εμφάνιση Μελαγχολίας:</a:t>
            </a:r>
          </a:p>
          <a:p>
            <a:pPr marL="800100" lvl="1" indent="-400050">
              <a:buFont typeface="+mj-lt"/>
              <a:buAutoNum type="romanLcPeriod"/>
            </a:pPr>
            <a:r>
              <a:rPr lang="el-GR" sz="1800" u="sng" dirty="0"/>
              <a:t>Αμφιθυμική σύγκρουση</a:t>
            </a:r>
          </a:p>
          <a:p>
            <a:pPr marL="800100" lvl="1" indent="-400050">
              <a:buFont typeface="+mj-lt"/>
              <a:buAutoNum type="romanLcPeriod"/>
            </a:pPr>
            <a:r>
              <a:rPr lang="el-GR" sz="1800" u="sng" dirty="0"/>
              <a:t>Δεσμός με Αντικείμενο ναρκισσιστικού τύπου</a:t>
            </a:r>
          </a:p>
          <a:p>
            <a:pPr>
              <a:buNone/>
            </a:pPr>
            <a:endParaRPr lang="el-GR" sz="1800" dirty="0"/>
          </a:p>
          <a:p>
            <a:pPr>
              <a:buNone/>
            </a:pPr>
            <a:endParaRPr lang="el-GR" sz="1800" dirty="0"/>
          </a:p>
          <a:p>
            <a:pPr>
              <a:buNone/>
            </a:pPr>
            <a:endParaRPr lang="el-GR" sz="1800" dirty="0"/>
          </a:p>
          <a:p>
            <a:pPr>
              <a:buNone/>
            </a:pPr>
            <a:endParaRPr lang="el-GR" sz="1800" dirty="0"/>
          </a:p>
          <a:p>
            <a:pPr>
              <a:buNone/>
            </a:pPr>
            <a:r>
              <a:rPr lang="el-GR" sz="1800" dirty="0"/>
              <a:t>	</a:t>
            </a:r>
            <a:r>
              <a:rPr lang="el-GR" sz="1800" u="sng" dirty="0"/>
              <a:t>Αμφιθυμία</a:t>
            </a:r>
            <a:r>
              <a:rPr lang="el-GR" sz="1800" dirty="0"/>
              <a:t> = συνύπαρξη συναισθημάτων αγάπης και μίσους έναντι του χαμένου Αντικειμένου. Η αμφιθυμία μπορεί να προϋπάρχει ή και να προκύψει τη στιγμή της απώλειας (το υποκείμενο αισθάνεται ότι το εγκαταλείπουν).</a:t>
            </a:r>
          </a:p>
          <a:p>
            <a:pPr>
              <a:buNone/>
            </a:pPr>
            <a:endParaRPr lang="el-GR" sz="1800" dirty="0"/>
          </a:p>
          <a:p>
            <a:pPr>
              <a:buNone/>
            </a:pPr>
            <a:endParaRPr lang="el-GR" sz="1800" dirty="0"/>
          </a:p>
        </p:txBody>
      </p:sp>
      <p:cxnSp>
        <p:nvCxnSpPr>
          <p:cNvPr id="9" name="Straight Arrow Connector 8"/>
          <p:cNvCxnSpPr/>
          <p:nvPr/>
        </p:nvCxnSpPr>
        <p:spPr>
          <a:xfrm>
            <a:off x="755576" y="836712"/>
            <a:ext cx="0" cy="1872208"/>
          </a:xfrm>
          <a:prstGeom prst="straightConnector1">
            <a:avLst/>
          </a:prstGeom>
          <a:ln cmpd="sng">
            <a:solidFill>
              <a:schemeClr val="tx1"/>
            </a:solidFill>
            <a:headEnd w="med" len="lg"/>
            <a:tailEnd type="arrow"/>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55576" y="836712"/>
            <a:ext cx="144016" cy="0"/>
          </a:xfrm>
          <a:prstGeom prst="line">
            <a:avLst/>
          </a:prstGeom>
          <a:ln cmpd="sng">
            <a:solidFill>
              <a:schemeClr val="tx1"/>
            </a:solidFill>
            <a:headEnd w="med" len="lg"/>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srcRect/>
          <a:stretch>
            <a:fillRect/>
          </a:stretch>
        </p:blipFill>
        <p:spPr bwMode="auto">
          <a:xfrm>
            <a:off x="2195736" y="3789040"/>
            <a:ext cx="1504578" cy="157115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499992" y="3645024"/>
            <a:ext cx="1566976" cy="165618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6192688"/>
          </a:xfrm>
        </p:spPr>
        <p:txBody>
          <a:bodyPr>
            <a:normAutofit lnSpcReduction="10000"/>
          </a:bodyPr>
          <a:lstStyle/>
          <a:p>
            <a:pPr marL="400050" indent="-400050">
              <a:buNone/>
            </a:pPr>
            <a:r>
              <a:rPr lang="el-GR" sz="1800" u="sng" dirty="0"/>
              <a:t>Δεσμός με Αντικείμενο ναρκισσιστικού τύπου</a:t>
            </a:r>
          </a:p>
          <a:p>
            <a:pPr marL="400050" indent="-400050">
              <a:buNone/>
            </a:pPr>
            <a:endParaRPr lang="el-GR" sz="1800" u="sng" dirty="0"/>
          </a:p>
          <a:p>
            <a:pPr marL="400050" indent="-400050"/>
            <a:r>
              <a:rPr lang="el-GR" sz="1800" dirty="0"/>
              <a:t>Τύποι επιλογής Αντικειμένου:</a:t>
            </a:r>
          </a:p>
          <a:p>
            <a:pPr marL="400050" indent="-400050">
              <a:buNone/>
            </a:pPr>
            <a:endParaRPr lang="el-GR" sz="1800" dirty="0"/>
          </a:p>
          <a:p>
            <a:pPr marL="800100" lvl="1" indent="-400050">
              <a:buNone/>
            </a:pPr>
            <a:r>
              <a:rPr lang="el-GR" sz="1400" dirty="0"/>
              <a:t>	</a:t>
            </a:r>
            <a:r>
              <a:rPr lang="el-GR" sz="1800" i="1" dirty="0"/>
              <a:t>Ανακλητικός τύπος </a:t>
            </a:r>
            <a:r>
              <a:rPr lang="el-GR" sz="1800" dirty="0"/>
              <a:t>= το Αντικείμενο επιλέγεται σύμφωνα με το πρότυπο φροντίζουσας μητέρας/προστατευτικού πατέρα   ή    </a:t>
            </a:r>
          </a:p>
          <a:p>
            <a:pPr marL="800100" lvl="1" indent="-400050">
              <a:buNone/>
            </a:pPr>
            <a:r>
              <a:rPr lang="el-GR" sz="1400" dirty="0"/>
              <a:t>	</a:t>
            </a:r>
            <a:r>
              <a:rPr lang="el-GR" sz="1800" i="1" dirty="0"/>
              <a:t>Ναρκισσιστικός τύπος </a:t>
            </a:r>
            <a:r>
              <a:rPr lang="el-GR" sz="1800" dirty="0"/>
              <a:t>= η επιλογή Αντικειμένου γίνεται έχοντας πρότυπο τον εαυτό</a:t>
            </a:r>
          </a:p>
          <a:p>
            <a:pPr marL="400050" indent="-400050"/>
            <a:endParaRPr lang="el-GR" sz="1800" dirty="0"/>
          </a:p>
          <a:p>
            <a:pPr marL="400050" indent="-400050"/>
            <a:r>
              <a:rPr lang="en-US" sz="1800" dirty="0"/>
              <a:t>Freud (1917)</a:t>
            </a:r>
            <a:r>
              <a:rPr lang="el-GR" sz="1800" dirty="0"/>
              <a:t>: στη Μελαγχολία η επιλογή Αντικειμένου έχει γίνει με ναρκισσιστικό τρόπο – η επένδυση δεν είναι αρκετά στέρεη και ισχυρή για να αντέξει την απώλεια </a:t>
            </a:r>
            <a:r>
              <a:rPr lang="el-GR" sz="1800" dirty="0">
                <a:sym typeface="Wingdings" pitchFamily="2" charset="2"/>
              </a:rPr>
              <a:t> παλινδρόμηση</a:t>
            </a:r>
          </a:p>
          <a:p>
            <a:pPr marL="400050" indent="-400050"/>
            <a:endParaRPr lang="el-GR" sz="1800" dirty="0">
              <a:sym typeface="Wingdings" pitchFamily="2" charset="2"/>
            </a:endParaRPr>
          </a:p>
          <a:p>
            <a:pPr marL="400050" indent="-400050"/>
            <a:r>
              <a:rPr lang="el-GR" sz="1800" dirty="0">
                <a:sym typeface="Wingdings" pitchFamily="2" charset="2"/>
              </a:rPr>
              <a:t>Η αγάπη για Αντικείμενο διατηρείται μέσω της ταύτισης, ενώ το μίσος διοχετεύεται ενάντια στο Εγώ, συγκεκριμένα στο τροποποιημένο από ταύτιση Εγώ.</a:t>
            </a:r>
          </a:p>
          <a:p>
            <a:pPr marL="400050" indent="-400050"/>
            <a:endParaRPr lang="el-GR" sz="1800" dirty="0">
              <a:sym typeface="Wingdings" pitchFamily="2" charset="2"/>
            </a:endParaRPr>
          </a:p>
          <a:p>
            <a:pPr marL="400050" indent="-400050"/>
            <a:r>
              <a:rPr lang="el-GR" sz="1800" dirty="0">
                <a:sym typeface="Wingdings" pitchFamily="2" charset="2"/>
              </a:rPr>
              <a:t>Στη Μελαγχολία, η ερωτική επένδυση στο Αντικείμενο: ένα τμήμα της παλινδρομεί στην ταύτιση και ένα τμήμα της, λόγω της αμφιθυμικής σύγκρουσης, επανεφέρεται στο σαδικό στάδιο. Ο μελαγχολικός αντλεί σαδιστική ικανοποίηση τιμωρώντας τον εαυτό του ενώ ταυτόχρονα βασανίζει και το Αντικείμενο, χωρίς να εκφράσει ανοιχτά την εχθρότητά του σε αυτό.</a:t>
            </a:r>
            <a:endParaRPr lang="el-GR" sz="1800" dirty="0"/>
          </a:p>
          <a:p>
            <a:pPr marL="400050" indent="-400050"/>
            <a:endParaRPr lang="el-G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88640"/>
            <a:ext cx="8219256" cy="6552728"/>
          </a:xfrm>
        </p:spPr>
        <p:txBody>
          <a:bodyPr>
            <a:normAutofit fontScale="92500" lnSpcReduction="10000"/>
          </a:bodyPr>
          <a:lstStyle/>
          <a:p>
            <a:pPr>
              <a:buNone/>
            </a:pPr>
            <a:r>
              <a:rPr lang="el-GR" sz="1800" u="sng" dirty="0"/>
              <a:t>Αυτό-καταστροφικότητα</a:t>
            </a:r>
          </a:p>
          <a:p>
            <a:pPr>
              <a:buNone/>
            </a:pPr>
            <a:endParaRPr lang="el-GR" sz="1800" u="sng" dirty="0"/>
          </a:p>
          <a:p>
            <a:r>
              <a:rPr lang="el-GR" sz="1800" dirty="0"/>
              <a:t>Ο σαδισμός αυτός μπορεί να γίνει τόσο έντονος </a:t>
            </a:r>
            <a:r>
              <a:rPr lang="el-GR" sz="1800" dirty="0">
                <a:sym typeface="Wingdings" pitchFamily="2" charset="2"/>
              </a:rPr>
              <a:t> αυτό-καταστροφή</a:t>
            </a:r>
          </a:p>
          <a:p>
            <a:endParaRPr lang="el-GR" sz="1800" dirty="0">
              <a:sym typeface="Wingdings" pitchFamily="2" charset="2"/>
            </a:endParaRPr>
          </a:p>
          <a:p>
            <a:r>
              <a:rPr lang="en-US" sz="1800" dirty="0">
                <a:sym typeface="Wingdings" pitchFamily="2" charset="2"/>
              </a:rPr>
              <a:t>Freud (1915)</a:t>
            </a:r>
            <a:r>
              <a:rPr lang="el-GR" sz="1800" dirty="0">
                <a:sym typeface="Wingdings" pitchFamily="2" charset="2"/>
              </a:rPr>
              <a:t> σχετικά με την αυτοκτονία: το Εγώ μπορεί να αυτό-καταστραφεί μόνο αν αντιμετωπίσει τον εαυτό ως Αντικείμενο</a:t>
            </a:r>
          </a:p>
          <a:p>
            <a:endParaRPr lang="el-GR" sz="1800" dirty="0">
              <a:sym typeface="Wingdings" pitchFamily="2" charset="2"/>
            </a:endParaRPr>
          </a:p>
          <a:p>
            <a:r>
              <a:rPr lang="en-US" sz="1800" dirty="0"/>
              <a:t>Freud (1920)</a:t>
            </a:r>
            <a:r>
              <a:rPr lang="el-GR" sz="1800" dirty="0"/>
              <a:t>:</a:t>
            </a:r>
            <a:r>
              <a:rPr lang="en-US" sz="1800" dirty="0"/>
              <a:t> </a:t>
            </a:r>
            <a:r>
              <a:rPr lang="el-GR" sz="1800" dirty="0"/>
              <a:t>αλλαγή κατανόησης – αναγνωρίζεται η τάση προς καταστροφή ως βασική αρχή της ψυχικής λειτουργίας (ενόρμηση θανάτου)</a:t>
            </a:r>
          </a:p>
          <a:p>
            <a:pPr>
              <a:buNone/>
            </a:pPr>
            <a:endParaRPr lang="el-GR" sz="1800" dirty="0"/>
          </a:p>
          <a:p>
            <a:r>
              <a:rPr lang="en-US" sz="1800" dirty="0"/>
              <a:t>Freud (1923)</a:t>
            </a:r>
            <a:r>
              <a:rPr lang="el-GR" sz="1800" dirty="0"/>
              <a:t>: το Εγώ, έχοντας πάψει να αποτελεί Αντικείμενο αγάπης του Υπερεγώ (λόγω του σαδισμού) και του Εκείνο αφήνεται παθητικά να πεθάνει. Άρα, η ενόρμηση θανάτου έχει κυριεύσει όλο το ψυχικό όργανο. Η μοιραία έκβαση εξαρτάται από την καταστροφική ενεργητικότητα του Υπερεγώ έναντι στη νεκρική παραίτηση του Εγώ. </a:t>
            </a:r>
          </a:p>
          <a:p>
            <a:pPr>
              <a:buNone/>
            </a:pPr>
            <a:r>
              <a:rPr lang="el-GR" sz="1800" dirty="0"/>
              <a:t> </a:t>
            </a:r>
          </a:p>
          <a:p>
            <a:pPr>
              <a:buNone/>
            </a:pPr>
            <a:r>
              <a:rPr lang="el-GR" sz="1800" u="sng" dirty="0"/>
              <a:t>Ενοχή</a:t>
            </a:r>
          </a:p>
          <a:p>
            <a:pPr>
              <a:buNone/>
            </a:pPr>
            <a:endParaRPr lang="el-GR" sz="1800" u="sng" dirty="0"/>
          </a:p>
          <a:p>
            <a:r>
              <a:rPr lang="el-GR" sz="1800" dirty="0"/>
              <a:t>Το Υπερεγώ επικρίνει και επιτίθεται με ανελέητη βία στο Εγώ. Το Εγώ δεν αντιδρά γιατί θεωρεί τον εαυτό του ένοχο λόγω της ταύτισης με το Αντικείμενο το οποίο φέρει την οργή του Υπερεγώ </a:t>
            </a:r>
            <a:r>
              <a:rPr lang="el-GR" sz="1800" dirty="0">
                <a:sym typeface="Wingdings" pitchFamily="2" charset="2"/>
              </a:rPr>
              <a:t> αίσθημα ενοχής </a:t>
            </a:r>
          </a:p>
          <a:p>
            <a:endParaRPr lang="el-GR" sz="1800" dirty="0">
              <a:sym typeface="Wingdings" pitchFamily="2" charset="2"/>
            </a:endParaRPr>
          </a:p>
          <a:p>
            <a:r>
              <a:rPr lang="el-GR" sz="1800" dirty="0">
                <a:sym typeface="Wingdings" pitchFamily="2" charset="2"/>
              </a:rPr>
              <a:t>Οι αυτό-μομφές ουσιαστικά αποτελούν μομφές εναντίον του Αντικειμένου. Από τη στιγμή που το Εγώ έχει γίνει ένα με το Αντικείμενο είναι πράγματι και αυτό-μομφές.</a:t>
            </a:r>
            <a:endParaRPr lang="el-GR" sz="1800" u="sng"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6264696"/>
          </a:xfrm>
        </p:spPr>
        <p:txBody>
          <a:bodyPr>
            <a:normAutofit lnSpcReduction="10000"/>
          </a:bodyPr>
          <a:lstStyle/>
          <a:p>
            <a:pPr>
              <a:buNone/>
            </a:pPr>
            <a:r>
              <a:rPr lang="el-GR" sz="1800" u="sng" dirty="0"/>
              <a:t>Μελαγχολία και Μανία</a:t>
            </a:r>
          </a:p>
          <a:p>
            <a:pPr>
              <a:buNone/>
            </a:pPr>
            <a:endParaRPr lang="el-GR" sz="1800" b="1" u="sng" dirty="0"/>
          </a:p>
          <a:p>
            <a:r>
              <a:rPr lang="el-GR" sz="1800" dirty="0"/>
              <a:t>Μελαγχολία και Μανία συγγενεύουν καθώς και οι δύο αντιμάχονται την απώλεια Αντικειμένου.</a:t>
            </a:r>
          </a:p>
          <a:p>
            <a:pPr>
              <a:buNone/>
            </a:pPr>
            <a:endParaRPr lang="el-GR" sz="1800" dirty="0"/>
          </a:p>
          <a:p>
            <a:r>
              <a:rPr lang="el-GR" sz="1800" dirty="0"/>
              <a:t>Πιθανότητα μεταστροφής της Μελαγχολίας σε μανία: η Μελαγχολία αν δεν εμφανιστεί ως μοναδικό επεισόδιο μπορεί να μεταπέσει σε μανία και να έχουμε εναλλαγή μελαγχολικών και μανιακών φάσεων.</a:t>
            </a:r>
          </a:p>
          <a:p>
            <a:endParaRPr lang="el-GR" sz="1800" dirty="0"/>
          </a:p>
          <a:p>
            <a:r>
              <a:rPr lang="el-GR" sz="1800" dirty="0"/>
              <a:t>Τι είναι η Μανία?</a:t>
            </a:r>
          </a:p>
          <a:p>
            <a:pPr>
              <a:buNone/>
            </a:pPr>
            <a:endParaRPr lang="el-GR" sz="1800" dirty="0"/>
          </a:p>
          <a:p>
            <a:endParaRPr lang="el-GR" sz="1800" dirty="0"/>
          </a:p>
          <a:p>
            <a:endParaRPr lang="el-GR" sz="1800" dirty="0"/>
          </a:p>
          <a:p>
            <a:endParaRPr lang="el-GR" sz="1800" dirty="0"/>
          </a:p>
          <a:p>
            <a:endParaRPr lang="el-GR" sz="1800" dirty="0"/>
          </a:p>
          <a:p>
            <a:endParaRPr lang="el-GR" sz="1800" dirty="0"/>
          </a:p>
          <a:p>
            <a:r>
              <a:rPr lang="el-GR" sz="1800" dirty="0"/>
              <a:t>Έχουμε δηλαδή μια παλινδρόμηση στο ναρκισσισμό.</a:t>
            </a:r>
          </a:p>
          <a:p>
            <a:endParaRPr lang="el-GR" sz="1800" dirty="0"/>
          </a:p>
          <a:p>
            <a:r>
              <a:rPr lang="el-GR" sz="1800" dirty="0"/>
              <a:t>Η Μανία είναι ένας θρίαμβος κατά τον οποίο το Εγώ αγνοεί ακόμα αυτό που έχει ξεπεράσει και για το οποίο θριαμβεύει – κινείται στο χώρο του ασυνειδήτου ≠ Πένθος όπου όλα είναι συνειδητά.</a:t>
            </a:r>
          </a:p>
          <a:p>
            <a:endParaRPr lang="el-GR" sz="1800" dirty="0"/>
          </a:p>
        </p:txBody>
      </p:sp>
      <p:sp>
        <p:nvSpPr>
          <p:cNvPr id="4" name="Oval 3"/>
          <p:cNvSpPr/>
          <p:nvPr/>
        </p:nvSpPr>
        <p:spPr>
          <a:xfrm>
            <a:off x="1115616" y="3284984"/>
            <a:ext cx="2592288" cy="1368152"/>
          </a:xfrm>
          <a:prstGeom prst="ellipse">
            <a:avLst/>
          </a:prstGeom>
          <a:solidFill>
            <a:schemeClr val="bg2">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1403648" y="3501008"/>
            <a:ext cx="2088232" cy="954107"/>
          </a:xfrm>
          <a:prstGeom prst="rect">
            <a:avLst/>
          </a:prstGeom>
          <a:noFill/>
        </p:spPr>
        <p:txBody>
          <a:bodyPr wrap="square" rtlCol="0">
            <a:spAutoFit/>
          </a:bodyPr>
          <a:lstStyle/>
          <a:p>
            <a:r>
              <a:rPr lang="el-GR" sz="1400" dirty="0">
                <a:solidFill>
                  <a:schemeClr val="bg1"/>
                </a:solidFill>
              </a:rPr>
              <a:t>Αποδέσμευση λιβιδινικής ενέργειας που πριν ήταν δεσμευμένη σε διεργασία μελαγχολίας</a:t>
            </a:r>
          </a:p>
        </p:txBody>
      </p:sp>
      <p:sp>
        <p:nvSpPr>
          <p:cNvPr id="6" name="Oval 5"/>
          <p:cNvSpPr/>
          <p:nvPr/>
        </p:nvSpPr>
        <p:spPr>
          <a:xfrm>
            <a:off x="5220072" y="3212976"/>
            <a:ext cx="2592288" cy="1368152"/>
          </a:xfrm>
          <a:prstGeom prst="ellipse">
            <a:avLst/>
          </a:prstGeom>
          <a:solidFill>
            <a:schemeClr val="bg2">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5508104" y="3573016"/>
            <a:ext cx="2088232" cy="523220"/>
          </a:xfrm>
          <a:prstGeom prst="rect">
            <a:avLst/>
          </a:prstGeom>
          <a:noFill/>
        </p:spPr>
        <p:txBody>
          <a:bodyPr wrap="square" rtlCol="0">
            <a:spAutoFit/>
          </a:bodyPr>
          <a:lstStyle/>
          <a:p>
            <a:r>
              <a:rPr lang="el-GR" sz="1400" dirty="0">
                <a:solidFill>
                  <a:schemeClr val="bg1"/>
                </a:solidFill>
              </a:rPr>
              <a:t>Επένδυση της λιβιδινικής ενέργειας στο Εγώ</a:t>
            </a:r>
          </a:p>
        </p:txBody>
      </p:sp>
      <p:sp>
        <p:nvSpPr>
          <p:cNvPr id="8" name="Cross 7"/>
          <p:cNvSpPr/>
          <p:nvPr/>
        </p:nvSpPr>
        <p:spPr>
          <a:xfrm>
            <a:off x="4211960" y="3861048"/>
            <a:ext cx="360040" cy="360040"/>
          </a:xfrm>
          <a:prstGeom prst="plus">
            <a:avLst/>
          </a:prstGeom>
          <a:solidFill>
            <a:schemeClr val="bg2">
              <a:lumMod val="5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7544" y="1340768"/>
            <a:ext cx="4028256" cy="4929411"/>
          </a:xfrm>
        </p:spPr>
        <p:txBody>
          <a:bodyPr/>
          <a:lstStyle/>
          <a:p>
            <a:pPr>
              <a:buNone/>
            </a:pPr>
            <a:r>
              <a:rPr lang="el-GR" sz="1800" u="sng" dirty="0"/>
              <a:t>Πένθος</a:t>
            </a:r>
          </a:p>
          <a:p>
            <a:pPr>
              <a:buNone/>
            </a:pPr>
            <a:endParaRPr lang="el-GR" sz="1800" u="sng" dirty="0"/>
          </a:p>
          <a:p>
            <a:r>
              <a:rPr lang="el-GR" sz="1800" dirty="0"/>
              <a:t>Το Πένθος τελειώνει όταν όλη η λίμπιντο που ήταν συνδεμένη με το Αντικείμενο αποδεσμευθεί.</a:t>
            </a:r>
          </a:p>
          <a:p>
            <a:endParaRPr lang="el-GR" sz="1800" dirty="0"/>
          </a:p>
          <a:p>
            <a:r>
              <a:rPr lang="el-GR" sz="1800" dirty="0"/>
              <a:t>Στο τέλος της διεργασίας, το Εγώ απαρνείται το Αντικείμενο και το κηρύσσει νεκρό.</a:t>
            </a:r>
          </a:p>
        </p:txBody>
      </p:sp>
      <p:sp>
        <p:nvSpPr>
          <p:cNvPr id="4" name="Content Placeholder 3"/>
          <p:cNvSpPr>
            <a:spLocks noGrp="1"/>
          </p:cNvSpPr>
          <p:nvPr>
            <p:ph sz="half" idx="2"/>
          </p:nvPr>
        </p:nvSpPr>
        <p:spPr>
          <a:xfrm>
            <a:off x="4644008" y="1340768"/>
            <a:ext cx="4042792" cy="4929411"/>
          </a:xfrm>
        </p:spPr>
        <p:txBody>
          <a:bodyPr>
            <a:normAutofit/>
          </a:bodyPr>
          <a:lstStyle/>
          <a:p>
            <a:pPr>
              <a:buNone/>
            </a:pPr>
            <a:r>
              <a:rPr lang="el-GR" sz="1800" u="sng" dirty="0"/>
              <a:t>Μελαγχολία</a:t>
            </a:r>
          </a:p>
          <a:p>
            <a:pPr>
              <a:buNone/>
            </a:pPr>
            <a:endParaRPr lang="el-GR" sz="1800" u="sng" dirty="0"/>
          </a:p>
          <a:p>
            <a:r>
              <a:rPr lang="el-GR" sz="1800" dirty="0"/>
              <a:t>Η Μελαγχολία τελειώνει όταν η οργή εναντίον του Αντικειμένου εξαντληθεί ή όταν αυτό εγκαταλείπεται ως ανάξιο.</a:t>
            </a:r>
          </a:p>
          <a:p>
            <a:endParaRPr lang="el-GR" sz="1800" dirty="0"/>
          </a:p>
          <a:p>
            <a:r>
              <a:rPr lang="el-GR" sz="1800" dirty="0"/>
              <a:t>Στο τέλος της διεργασίας, το Εγώ «σκοτώνει» το Αντικείμενο.</a:t>
            </a:r>
          </a:p>
          <a:p>
            <a:endParaRPr lang="el-GR" sz="1800" dirty="0"/>
          </a:p>
          <a:p>
            <a:endParaRPr lang="el-GR" sz="1800" dirty="0"/>
          </a:p>
        </p:txBody>
      </p:sp>
      <p:sp>
        <p:nvSpPr>
          <p:cNvPr id="5" name="TextBox 4"/>
          <p:cNvSpPr txBox="1"/>
          <p:nvPr/>
        </p:nvSpPr>
        <p:spPr>
          <a:xfrm>
            <a:off x="467544" y="332656"/>
            <a:ext cx="8208912" cy="369332"/>
          </a:xfrm>
          <a:prstGeom prst="rect">
            <a:avLst/>
          </a:prstGeom>
          <a:noFill/>
        </p:spPr>
        <p:txBody>
          <a:bodyPr wrap="square" rtlCol="0">
            <a:spAutoFit/>
          </a:bodyPr>
          <a:lstStyle/>
          <a:p>
            <a:r>
              <a:rPr lang="el-GR" u="sng" dirty="0"/>
              <a:t>Λύση Πένθους και Μελαγχολίας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l-GR" dirty="0"/>
              <a:t>Απώλειες και Πένθη στη ζωή του Παιδιού και του Εφήβου</a:t>
            </a:r>
            <a:br>
              <a:rPr lang="el-GR" dirty="0"/>
            </a:br>
            <a:endParaRPr lang="el-GR" dirty="0"/>
          </a:p>
        </p:txBody>
      </p:sp>
      <p:sp>
        <p:nvSpPr>
          <p:cNvPr id="4" name="Subtitle 3"/>
          <p:cNvSpPr>
            <a:spLocks noGrp="1"/>
          </p:cNvSpPr>
          <p:nvPr>
            <p:ph type="subTitle" idx="1"/>
          </p:nvPr>
        </p:nvSpPr>
        <p:spPr>
          <a:xfrm>
            <a:off x="1907704" y="3573016"/>
            <a:ext cx="6008712" cy="694928"/>
          </a:xfrm>
        </p:spPr>
        <p:txBody>
          <a:bodyPr>
            <a:normAutofit/>
          </a:bodyPr>
          <a:lstStyle/>
          <a:p>
            <a:pPr algn="r"/>
            <a:r>
              <a:rPr lang="el-GR" sz="2000" dirty="0">
                <a:solidFill>
                  <a:schemeClr val="tx1"/>
                </a:solidFill>
              </a:rPr>
              <a:t>Ευανθία Κωνσταντάκη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19256" cy="6192688"/>
          </a:xfrm>
        </p:spPr>
        <p:txBody>
          <a:bodyPr>
            <a:normAutofit lnSpcReduction="10000"/>
          </a:bodyPr>
          <a:lstStyle/>
          <a:p>
            <a:pPr>
              <a:buNone/>
            </a:pPr>
            <a:r>
              <a:rPr lang="el-GR" sz="1800" dirty="0"/>
              <a:t>Οι απώλειες στη ζωή των παιδιών μπορεί να είναι:</a:t>
            </a:r>
          </a:p>
          <a:p>
            <a:pPr marL="514350" indent="-514350">
              <a:buFont typeface="+mj-lt"/>
              <a:buAutoNum type="arabicPeriod"/>
            </a:pPr>
            <a:r>
              <a:rPr lang="el-GR" sz="1800" u="sng" dirty="0"/>
              <a:t>Αναμενόμενες, σύμφυτες με την ανάπτυξη απώλειες</a:t>
            </a:r>
            <a:r>
              <a:rPr lang="el-GR" sz="1800" dirty="0"/>
              <a:t> – αφορούν αποχωρισμό αγαπημένων προσώπων, σχέσεων, ιδανικών, αντικειμένων, αναπτυξιακών φάσεων. Οι απώλειες αυτές είναι αναγκαίες και ωφέλιμες καθώς οδηγούν σε ανάπτυξη και σταδιακή αυτονόμηση.</a:t>
            </a:r>
          </a:p>
          <a:p>
            <a:pPr marL="514350" indent="-514350">
              <a:buFont typeface="+mj-lt"/>
              <a:buAutoNum type="arabicPeriod"/>
            </a:pPr>
            <a:endParaRPr lang="el-GR" sz="1800" u="sng" dirty="0"/>
          </a:p>
          <a:p>
            <a:pPr marL="514350" indent="-514350">
              <a:buFont typeface="+mj-lt"/>
              <a:buAutoNum type="arabicPeriod"/>
            </a:pPr>
            <a:r>
              <a:rPr lang="el-GR" sz="1800" u="sng" dirty="0"/>
              <a:t>Πρώιμες, τραυματικές απώλειες </a:t>
            </a:r>
            <a:r>
              <a:rPr lang="el-GR" sz="1800" dirty="0"/>
              <a:t>– μη αναμενόμενες, αιφνίδιες. Μπορεί να οδηγήσουν σε αποδυνάμωση του ούτως ή άλλως ανώριμου Εγώ και να αποβούν τραυματικές.</a:t>
            </a:r>
          </a:p>
          <a:p>
            <a:pPr marL="514350" indent="-514350">
              <a:buNone/>
            </a:pPr>
            <a:endParaRPr lang="el-GR" sz="1800" dirty="0"/>
          </a:p>
          <a:p>
            <a:pPr marL="514350" indent="-514350">
              <a:buNone/>
            </a:pPr>
            <a:endParaRPr lang="el-GR" sz="1800" dirty="0"/>
          </a:p>
          <a:p>
            <a:pPr>
              <a:buNone/>
            </a:pPr>
            <a:r>
              <a:rPr lang="el-GR" sz="1800" u="sng" dirty="0"/>
              <a:t>Αναμενόμενες απώλειες</a:t>
            </a:r>
            <a:endParaRPr lang="el-GR" sz="1800" b="1" u="sng" dirty="0"/>
          </a:p>
          <a:p>
            <a:r>
              <a:rPr lang="el-GR" sz="1800" dirty="0"/>
              <a:t>Τα παιδιά βιώνουν διαδοχικές εμπειρίες απωλειών: μαστός, μπιμπερό, πρώτα δόντια, κεντρική θέση στην οικογένεια μετά τη γέννηση νέου παιδιού, είσοδος σε παιδικό σταθμό, ταξίδια….</a:t>
            </a:r>
          </a:p>
          <a:p>
            <a:endParaRPr lang="el-GR" sz="1800" dirty="0"/>
          </a:p>
          <a:p>
            <a:r>
              <a:rPr lang="el-GR" sz="1800" dirty="0"/>
              <a:t>Καθώς η ανάπτυξη αυξάνει τις ικανότητες (γνωστικές, συναισθηματικές, κινητικές) + η γονική φροντίδα υποχωρεί </a:t>
            </a:r>
            <a:r>
              <a:rPr lang="el-GR" sz="1800" dirty="0">
                <a:sym typeface="Wingdings" pitchFamily="2" charset="2"/>
              </a:rPr>
              <a:t> η εμπειρία απώλειας και ματαίωσης πλέον βιώνονται.</a:t>
            </a:r>
          </a:p>
          <a:p>
            <a:endParaRPr lang="el-GR" sz="1800" dirty="0">
              <a:sym typeface="Wingdings" pitchFamily="2" charset="2"/>
            </a:endParaRPr>
          </a:p>
          <a:p>
            <a:r>
              <a:rPr lang="el-GR" sz="1800" dirty="0">
                <a:sym typeface="Wingdings" pitchFamily="2" charset="2"/>
              </a:rPr>
              <a:t>Ωστόσο, κάτω από ορισμένες συνθήκες, ακόμα και οι αναμενόμενες απώλειες μπορεί να αποδειχθούν τραυματικές για ένα παιδί.</a:t>
            </a:r>
          </a:p>
          <a:p>
            <a:pPr marL="514350" indent="-514350">
              <a:buNone/>
            </a:pPr>
            <a:endParaRPr lang="el-GR" sz="1800" dirty="0"/>
          </a:p>
        </p:txBody>
      </p:sp>
      <p:cxnSp>
        <p:nvCxnSpPr>
          <p:cNvPr id="5" name="Straight Arrow Connector 4"/>
          <p:cNvCxnSpPr/>
          <p:nvPr/>
        </p:nvCxnSpPr>
        <p:spPr>
          <a:xfrm>
            <a:off x="323528" y="692696"/>
            <a:ext cx="0" cy="2808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23528" y="69269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19256" cy="5976664"/>
          </a:xfrm>
        </p:spPr>
        <p:txBody>
          <a:bodyPr>
            <a:normAutofit/>
          </a:bodyPr>
          <a:lstStyle/>
          <a:p>
            <a:pPr>
              <a:buNone/>
            </a:pPr>
            <a:r>
              <a:rPr lang="el-GR" sz="1800" u="sng" dirty="0"/>
              <a:t>Γέννηση</a:t>
            </a:r>
            <a:endParaRPr lang="en-US" sz="1800" u="sng" dirty="0"/>
          </a:p>
          <a:p>
            <a:pPr>
              <a:buNone/>
            </a:pPr>
            <a:endParaRPr lang="en-US" sz="1800" u="sng" dirty="0"/>
          </a:p>
          <a:p>
            <a:pPr>
              <a:buNone/>
            </a:pPr>
            <a:endParaRPr lang="el-GR" sz="1800" u="sng" dirty="0"/>
          </a:p>
          <a:p>
            <a:pPr>
              <a:buNone/>
            </a:pPr>
            <a:endParaRPr lang="el-GR" sz="1800" u="sng" dirty="0"/>
          </a:p>
          <a:p>
            <a:r>
              <a:rPr lang="el-GR" sz="1800" dirty="0"/>
              <a:t>Εύλογα μπορεί να θεωρηθεί ως η πρώτη σημαντική απώλεια, ο πρώτος αποχωρισμός.</a:t>
            </a:r>
          </a:p>
          <a:p>
            <a:pPr>
              <a:buNone/>
            </a:pPr>
            <a:endParaRPr lang="el-GR" sz="1800" dirty="0"/>
          </a:p>
          <a:p>
            <a:r>
              <a:rPr lang="el-GR" sz="1800" dirty="0"/>
              <a:t>Σημαντικές αλλαγές κατά τη γέννηση: το έμβρυο χάνει την ενδομήτριο ζωή + μετάβαση από την εμβρυική, υποστηριζόμενη από πλακούντα κυκλοφορία στην νεογνική αυτόνομη κυκλοφορία + απότομη αλλαγή θερμοκρασίας περιβάλλοντος</a:t>
            </a:r>
          </a:p>
          <a:p>
            <a:endParaRPr lang="el-GR" sz="1800" dirty="0"/>
          </a:p>
          <a:p>
            <a:r>
              <a:rPr lang="el-GR" sz="1800" dirty="0"/>
              <a:t>Η πρώτη αντίδραση σε όλες αυτές τις αλλαγές είναι το κλάμα. Το πρώτο κλάμα σηματοδοτεί τη δυνατότητα του νεογέννητου να διαμαρτυρηθεί για όλες αυτές τις αλλαγές και αποτελεί ένδειξη σωματικής υγείας και δυνατότητας ανάπτυξης.</a:t>
            </a:r>
          </a:p>
          <a:p>
            <a:endParaRPr lang="el-GR" sz="1800" dirty="0"/>
          </a:p>
          <a:p>
            <a:r>
              <a:rPr lang="el-GR" sz="1800" dirty="0"/>
              <a:t>Ξεκινώντας από τη γέννηση, κάθε αναπτυξιακό επίτευγμα θα ενισχύει τον ναρκισσισμό του υποκειμένου και παράλληλα θα συνοδεύεται από κάτι άλλο που αφήνει πίσω του για πάντα.</a:t>
            </a:r>
            <a:r>
              <a:rPr lang="en-US" sz="1800" dirty="0"/>
              <a:t> </a:t>
            </a:r>
            <a:r>
              <a:rPr lang="el-GR" sz="1800" dirty="0"/>
              <a:t>Έτσι, οι απώλειες καθορίζουν τη σωματική και ψυχική εξέλιξη του παιδιού.</a:t>
            </a:r>
          </a:p>
        </p:txBody>
      </p:sp>
      <p:pic>
        <p:nvPicPr>
          <p:cNvPr id="1026" name="Picture 2" descr="https://i.ytimg.com/vi/5gSAzw-iP0Q/maxresdefault.jpg"/>
          <p:cNvPicPr>
            <a:picLocks noChangeAspect="1" noChangeArrowheads="1"/>
          </p:cNvPicPr>
          <p:nvPr/>
        </p:nvPicPr>
        <p:blipFill>
          <a:blip r:embed="rId2" cstate="print"/>
          <a:srcRect/>
          <a:stretch>
            <a:fillRect/>
          </a:stretch>
        </p:blipFill>
        <p:spPr bwMode="auto">
          <a:xfrm>
            <a:off x="2483768" y="116632"/>
            <a:ext cx="3096344" cy="167482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6336704"/>
          </a:xfrm>
        </p:spPr>
        <p:txBody>
          <a:bodyPr>
            <a:normAutofit lnSpcReduction="10000"/>
          </a:bodyPr>
          <a:lstStyle/>
          <a:p>
            <a:pPr>
              <a:buNone/>
            </a:pPr>
            <a:r>
              <a:rPr lang="el-GR" sz="1800" u="sng" dirty="0"/>
              <a:t>Απώλεια στο στοματικό στάδιο – Αποθηλασμός</a:t>
            </a:r>
          </a:p>
          <a:p>
            <a:pPr>
              <a:buNone/>
            </a:pPr>
            <a:endParaRPr lang="el-GR" sz="1800" u="sng" dirty="0"/>
          </a:p>
          <a:p>
            <a:pPr>
              <a:buNone/>
            </a:pPr>
            <a:endParaRPr lang="el-GR" sz="1800" u="sng" dirty="0"/>
          </a:p>
          <a:p>
            <a:pPr>
              <a:buNone/>
            </a:pPr>
            <a:endParaRPr lang="el-GR" sz="1800" u="sng" dirty="0"/>
          </a:p>
          <a:p>
            <a:pPr>
              <a:buNone/>
            </a:pPr>
            <a:endParaRPr lang="el-GR" sz="1800" u="sng" dirty="0"/>
          </a:p>
          <a:p>
            <a:r>
              <a:rPr lang="en-US" sz="1800" dirty="0" err="1"/>
              <a:t>Winnicott</a:t>
            </a:r>
            <a:r>
              <a:rPr lang="el-GR" sz="1800" dirty="0"/>
              <a:t>: προϋπόθεση για την επίτευξη αποθηλασμού είναι να υπάρχει μια προηγούμενη καλή εμπειρία διατροφής. Οι προηγούμενες ευχάριστες εμπειρίες, η ευαίσθητη προσαρμογή της μητέρας στις ανάγκες, η καλή μεταξύ τους συνεργασία αποτελούν βάση ώστε το βρέφος μετά τους 6 μήνες να έχει την αναπτυσσόμενη ικανότητα να απαλλάσσεται από εξωτερικά αντικείμενα και τελικά να αποθηλάσει.</a:t>
            </a:r>
          </a:p>
          <a:p>
            <a:endParaRPr lang="el-GR" sz="1800" dirty="0"/>
          </a:p>
          <a:p>
            <a:r>
              <a:rPr lang="el-GR" sz="1800" dirty="0"/>
              <a:t>Σημαντική η «αρκετά καλή μητέρα» η οποία αρχικά επιτρέπει τη δημιουργία της αυταπάτης στο βρέφος καθώς προσαρμόζεται ακριβώς στις ανάγκες του. Με την πάροδο του χρόνου και καθώς το βρέφος σταδιακά και βαθμιαία θα ματαιώνεται </a:t>
            </a:r>
            <a:r>
              <a:rPr lang="el-GR" sz="1800" dirty="0">
                <a:sym typeface="Wingdings" pitchFamily="2" charset="2"/>
              </a:rPr>
              <a:t> η αυταπάτη θα διαλυθεί και το βρέφος θα εισαχθεί στην πραγματικότητα.</a:t>
            </a:r>
          </a:p>
          <a:p>
            <a:endParaRPr lang="el-GR" sz="1800" dirty="0">
              <a:sym typeface="Wingdings" pitchFamily="2" charset="2"/>
            </a:endParaRPr>
          </a:p>
          <a:p>
            <a:r>
              <a:rPr lang="el-GR" sz="1800" dirty="0">
                <a:sym typeface="Wingdings" pitchFamily="2" charset="2"/>
              </a:rPr>
              <a:t>Σύντομες περίοδοι μητρικής αποτυχίας και αποστέρησης θα μπορούν να ξεπεραστούν όταν υπάρχουν μνήμες καλών εμπειριών. Αυτές οι αναμνήσεις εμπειριών καλής συνθήκης-κρατήματος παρέχουν τη βάση για την εμφάνιση μεταβατικών αντικειμένων/φαινομένων, τα οποία δημιουργούνται με σκοπό το παιδί να αντέξει τον αποχωρισμό και να νιώθει λιγότερο μόνο. Όλα τα παραπάνω ανοίγουν το δρόμο για τη βίωση και επεξεργασία πένθους.</a:t>
            </a:r>
            <a:endParaRPr lang="el-GR" sz="1800" dirty="0"/>
          </a:p>
        </p:txBody>
      </p:sp>
      <p:pic>
        <p:nvPicPr>
          <p:cNvPr id="5" name="Picture 2"/>
          <p:cNvPicPr>
            <a:picLocks noChangeAspect="1" noChangeArrowheads="1"/>
          </p:cNvPicPr>
          <p:nvPr/>
        </p:nvPicPr>
        <p:blipFill>
          <a:blip r:embed="rId2" cstate="print"/>
          <a:srcRect/>
          <a:stretch>
            <a:fillRect/>
          </a:stretch>
        </p:blipFill>
        <p:spPr bwMode="auto">
          <a:xfrm>
            <a:off x="6012160" y="188640"/>
            <a:ext cx="1541904" cy="1541904"/>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260648"/>
            <a:ext cx="8219256" cy="6336704"/>
          </a:xfrm>
        </p:spPr>
        <p:txBody>
          <a:bodyPr>
            <a:normAutofit/>
          </a:bodyPr>
          <a:lstStyle/>
          <a:p>
            <a:pPr>
              <a:buNone/>
            </a:pPr>
            <a:r>
              <a:rPr lang="el-GR" sz="1800" u="sng" dirty="0"/>
              <a:t>Απώλεια στο πρωκτικό στάδιο</a:t>
            </a:r>
          </a:p>
          <a:p>
            <a:pPr>
              <a:buNone/>
            </a:pPr>
            <a:endParaRPr lang="el-GR" sz="1800" u="sng" dirty="0"/>
          </a:p>
          <a:p>
            <a:pPr>
              <a:buNone/>
            </a:pPr>
            <a:endParaRPr lang="el-GR" sz="1800" u="sng" dirty="0"/>
          </a:p>
          <a:p>
            <a:r>
              <a:rPr lang="el-GR" sz="1800" dirty="0"/>
              <a:t>Στην πρώτη πρωκτική φάση (πριν τον έλεγχο των σφιγκτήρων), όταν το παιδί χάνει τα κόπρανά του, χάνει κάτι δικό του. Η απώλεια αυτή βιώνεται ως πρωκτικός ευνουχισμός.</a:t>
            </a:r>
          </a:p>
          <a:p>
            <a:endParaRPr lang="el-GR" sz="1800" dirty="0"/>
          </a:p>
          <a:p>
            <a:pPr>
              <a:buNone/>
            </a:pPr>
            <a:r>
              <a:rPr lang="el-GR" sz="1800" u="sng" dirty="0"/>
              <a:t>Απώλεια στο φαλλικό στάδιο - Οιδιπόδεια Πένθη</a:t>
            </a:r>
          </a:p>
        </p:txBody>
      </p:sp>
      <p:pic>
        <p:nvPicPr>
          <p:cNvPr id="35845" name="Picture 5"/>
          <p:cNvPicPr>
            <a:picLocks noChangeAspect="1" noChangeArrowheads="1"/>
          </p:cNvPicPr>
          <p:nvPr/>
        </p:nvPicPr>
        <p:blipFill>
          <a:blip r:embed="rId2" cstate="print"/>
          <a:srcRect/>
          <a:stretch>
            <a:fillRect/>
          </a:stretch>
        </p:blipFill>
        <p:spPr bwMode="auto">
          <a:xfrm>
            <a:off x="5851536" y="2852936"/>
            <a:ext cx="3184960" cy="2646959"/>
          </a:xfrm>
          <a:prstGeom prst="rect">
            <a:avLst/>
          </a:prstGeom>
          <a:noFill/>
          <a:ln w="9525">
            <a:noFill/>
            <a:miter lim="800000"/>
            <a:headEnd/>
            <a:tailEnd/>
          </a:ln>
        </p:spPr>
      </p:pic>
      <p:sp>
        <p:nvSpPr>
          <p:cNvPr id="9" name="TextBox 8"/>
          <p:cNvSpPr txBox="1"/>
          <p:nvPr/>
        </p:nvSpPr>
        <p:spPr>
          <a:xfrm>
            <a:off x="467544" y="3140968"/>
            <a:ext cx="5616624" cy="2585323"/>
          </a:xfrm>
          <a:prstGeom prst="rect">
            <a:avLst/>
          </a:prstGeom>
          <a:noFill/>
        </p:spPr>
        <p:txBody>
          <a:bodyPr wrap="square" rtlCol="0">
            <a:spAutoFit/>
          </a:bodyPr>
          <a:lstStyle/>
          <a:p>
            <a:pPr>
              <a:buFont typeface="Arial" pitchFamily="34" charset="0"/>
              <a:buChar char="•"/>
            </a:pPr>
            <a:r>
              <a:rPr lang="el-GR" dirty="0"/>
              <a:t> Τα αγόρια υπό το φόβο του ευνουχισμού θα παραιτηθούν από τις αιμομικτικές τους επιθυμίες.</a:t>
            </a:r>
          </a:p>
          <a:p>
            <a:endParaRPr lang="el-GR" dirty="0"/>
          </a:p>
          <a:p>
            <a:pPr>
              <a:buFont typeface="Arial" pitchFamily="34" charset="0"/>
              <a:buChar char="•"/>
            </a:pPr>
            <a:r>
              <a:rPr lang="el-GR" dirty="0"/>
              <a:t> Αντίθετα, τα κορίτσια, με τη διαπίστωση της ανατομικής διαφοράς, παραιτούνται από το πρωτογενές ομόφυλο αντικείμενο – τη μητέρα και στρέφονται στον πατέρα. Αργότερα, θα ακολουθήσει και η παραίτηση από τις ετερόφυλες οιδιπόδειες ευχαριστήσεις. </a:t>
            </a:r>
          </a:p>
          <a:p>
            <a:r>
              <a:rPr lang="el-GR" dirty="0"/>
              <a:t> </a:t>
            </a:r>
          </a:p>
        </p:txBody>
      </p:sp>
      <p:sp>
        <p:nvSpPr>
          <p:cNvPr id="10" name="TextBox 9"/>
          <p:cNvSpPr txBox="1"/>
          <p:nvPr/>
        </p:nvSpPr>
        <p:spPr>
          <a:xfrm>
            <a:off x="395536" y="5805264"/>
            <a:ext cx="7992888" cy="923330"/>
          </a:xfrm>
          <a:prstGeom prst="rect">
            <a:avLst/>
          </a:prstGeom>
          <a:noFill/>
        </p:spPr>
        <p:txBody>
          <a:bodyPr wrap="square" rtlCol="0">
            <a:spAutoFit/>
          </a:bodyPr>
          <a:lstStyle/>
          <a:p>
            <a:r>
              <a:rPr lang="el-GR" i="1" dirty="0"/>
              <a:t>! Η αλληλουχία από τέτοιες απώλειες της ευχαρίστησης που προσφέρουν οι ερωτογόνες ζώνες θα καθορίσει την εξέλιξη της ψυχο-συναισθηματικής ανάπτυξης.</a:t>
            </a:r>
          </a:p>
          <a:p>
            <a:endParaRPr lang="el-GR" dirty="0"/>
          </a:p>
        </p:txBody>
      </p:sp>
      <p:pic>
        <p:nvPicPr>
          <p:cNvPr id="35846" name="Picture 6"/>
          <p:cNvPicPr>
            <a:picLocks noChangeAspect="1" noChangeArrowheads="1"/>
          </p:cNvPicPr>
          <p:nvPr/>
        </p:nvPicPr>
        <p:blipFill>
          <a:blip r:embed="rId3" cstate="print"/>
          <a:srcRect/>
          <a:stretch>
            <a:fillRect/>
          </a:stretch>
        </p:blipFill>
        <p:spPr bwMode="auto">
          <a:xfrm>
            <a:off x="4355976" y="0"/>
            <a:ext cx="2016224" cy="134076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l-GR" dirty="0"/>
              <a:t>ΠΕΝΘΟΣ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08912" cy="6336704"/>
          </a:xfrm>
        </p:spPr>
        <p:txBody>
          <a:bodyPr>
            <a:normAutofit fontScale="92500" lnSpcReduction="10000"/>
          </a:bodyPr>
          <a:lstStyle/>
          <a:p>
            <a:pPr>
              <a:buNone/>
            </a:pPr>
            <a:r>
              <a:rPr lang="el-GR" sz="1900" u="sng" dirty="0"/>
              <a:t>Άγχος αποχωρισμού</a:t>
            </a:r>
          </a:p>
          <a:p>
            <a:pPr>
              <a:buNone/>
            </a:pPr>
            <a:endParaRPr lang="el-GR" sz="1800" u="sng" dirty="0"/>
          </a:p>
          <a:p>
            <a:r>
              <a:rPr lang="en-US" sz="1800" dirty="0" err="1"/>
              <a:t>Winnicott</a:t>
            </a:r>
            <a:r>
              <a:rPr lang="en-US" sz="1800" dirty="0"/>
              <a:t> (1941)</a:t>
            </a:r>
            <a:r>
              <a:rPr lang="el-GR" sz="1800" dirty="0"/>
              <a:t>: το βρέφος (5-13 μηνών) έχει την ανάγκη να ελέγξει αλλά και να κυριαρχήσει στον φόβο της απουσίας  τόσο της εσωτερικής όσο και της εξωτερικής μητέρας, γεγονός που είναι έκδηλο στο παιχνίδι του – σπάτουλα.</a:t>
            </a:r>
          </a:p>
          <a:p>
            <a:endParaRPr lang="el-GR" sz="1800" dirty="0"/>
          </a:p>
          <a:p>
            <a:r>
              <a:rPr lang="en-US" sz="1800" dirty="0"/>
              <a:t>Freud (1920)</a:t>
            </a:r>
            <a:r>
              <a:rPr lang="el-GR" sz="1800" dirty="0"/>
              <a:t>: το βρέφος μέσα από το επαναλαμβανόμενο παιχνίδι της αλληλοδιαδοχής απουσίας – παρουσίας ξαναζεί την επανεμφάνιση και απουσία της μητέρας με στόχο να την εσωτερικεύσει.</a:t>
            </a:r>
          </a:p>
          <a:p>
            <a:endParaRPr lang="el-GR" sz="1800" dirty="0"/>
          </a:p>
          <a:p>
            <a:r>
              <a:rPr lang="en-US" sz="1800" dirty="0"/>
              <a:t>A. Freud (1965)</a:t>
            </a:r>
            <a:r>
              <a:rPr lang="el-GR" sz="1800" dirty="0"/>
              <a:t>: οι προσωρινοί αποχωρισμοί μπορούν να γίνουν ανεκτοί από το παιδί μόνο όταν επιτευχθεί η σταθερότητα αντικειμένου. Προϋπόθεση για τη σταθερότητα αυτή είναι η ανάπτυξη νοητικών ικανοτήτων, όπως ο έλεγχος πραγματικότητας, η αποδοχή της αρχής της πραγματικότητας, ο μερικός έλεγχος των διαθέσεων του Εκείνο από το Εγώ.</a:t>
            </a:r>
          </a:p>
          <a:p>
            <a:endParaRPr lang="el-GR" sz="1800" dirty="0"/>
          </a:p>
          <a:p>
            <a:r>
              <a:rPr lang="en-US" sz="1800" dirty="0"/>
              <a:t>M. Klein (1948, 1952)</a:t>
            </a:r>
            <a:r>
              <a:rPr lang="el-GR" sz="1800" dirty="0"/>
              <a:t>: το άγχος αποχωρισμού έχει διπλή προέλευση – μια ενδογενή πηγή, το φόβο μήπως η μητέρα καταστραφεί από τις επιθετικές ενορμήσεις του βρέφους και δεν επιστρέψει ποτέ + μια εξωγενή πηγή, το φόβο του φυσικού αποχωρισμού.</a:t>
            </a:r>
          </a:p>
          <a:p>
            <a:pPr>
              <a:buNone/>
            </a:pPr>
            <a:endParaRPr lang="el-GR" sz="1800" dirty="0"/>
          </a:p>
          <a:p>
            <a:r>
              <a:rPr lang="el-GR" sz="1800" dirty="0"/>
              <a:t>Η ανάπτυξη του βρέφους και το πέρασμα από τη σχιζοειδή-παρανοειδή θέση στην καταθλιπτική θέση μειώνει το διωκτικό άγχος αποχωρισμού και εμφανίζεται το καταθλιπτικό άγχος.</a:t>
            </a:r>
          </a:p>
          <a:p>
            <a:endParaRPr lang="el-GR" sz="1800" u="sng"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5976664"/>
          </a:xfrm>
        </p:spPr>
        <p:txBody>
          <a:bodyPr>
            <a:normAutofit/>
          </a:bodyPr>
          <a:lstStyle/>
          <a:p>
            <a:pPr>
              <a:buNone/>
            </a:pPr>
            <a:r>
              <a:rPr lang="el-GR" sz="1800" u="sng" dirty="0"/>
              <a:t>Θλίψη του αποχωρισμού</a:t>
            </a:r>
          </a:p>
          <a:p>
            <a:endParaRPr lang="el-GR" sz="1800" u="sng" dirty="0"/>
          </a:p>
          <a:p>
            <a:r>
              <a:rPr lang="el-GR" sz="1800" dirty="0"/>
              <a:t>Τα βρέφη και τα μικρά παιδιά μπορούν να βιώσουν θλίψη κατά τον αποχωρισμό?</a:t>
            </a:r>
          </a:p>
          <a:p>
            <a:endParaRPr lang="el-GR" sz="1800" dirty="0"/>
          </a:p>
          <a:p>
            <a:r>
              <a:rPr lang="en-US" sz="1800" dirty="0"/>
              <a:t>Deutsch (1937)</a:t>
            </a:r>
            <a:r>
              <a:rPr lang="el-GR" sz="1800" dirty="0"/>
              <a:t>: το μικρό παιδί βιώνει ως άγχος αποχωρισμού ό,τι βιώνει ως πόνο ή πένθος το πιο ώριμο Εγώ των ενηλίκων.</a:t>
            </a:r>
          </a:p>
          <a:p>
            <a:endParaRPr lang="el-GR" sz="1800" dirty="0"/>
          </a:p>
          <a:p>
            <a:r>
              <a:rPr lang="en-US" sz="1800" dirty="0"/>
              <a:t>Mahler (1975)</a:t>
            </a:r>
            <a:r>
              <a:rPr lang="el-GR" sz="1800" dirty="0"/>
              <a:t>: σημεία θλίψης, έστω και στοιχειώδη, εμφανίζονται μόλις αναδυθεί το Εγώ. Το ανώριμο Εγώ του πολύ μικρού παιδιού δε μπορεί να αντέξει το βίωμα της απώλειας αντικειμένου.</a:t>
            </a:r>
          </a:p>
          <a:p>
            <a:endParaRPr lang="el-GR" sz="1800" dirty="0"/>
          </a:p>
          <a:p>
            <a:pPr>
              <a:buNone/>
            </a:pPr>
            <a:r>
              <a:rPr lang="el-GR" sz="1800" dirty="0"/>
              <a:t>! </a:t>
            </a:r>
            <a:r>
              <a:rPr lang="el-GR" sz="1800" i="1" dirty="0"/>
              <a:t>Τα παιδιά απολαμβάνουν το παιχνίδι της εξαφάνισης – γεμίζουν και αδειάζουν κουβαδάκια, σάκους </a:t>
            </a:r>
            <a:r>
              <a:rPr lang="el-GR" sz="1800" i="1" dirty="0">
                <a:sym typeface="Wingdings" pitchFamily="2" charset="2"/>
              </a:rPr>
              <a:t> στο παιχνίδι αυτό πραγματεύονται το άγχος αποχωρισμού. Υπόθεση: το παιχνίδι αυτό αποτελεί μια εξάσκηση στην απώλεια?</a:t>
            </a:r>
          </a:p>
          <a:p>
            <a:pPr>
              <a:buNone/>
            </a:pPr>
            <a:endParaRPr lang="el-GR" sz="1800" i="1" dirty="0">
              <a:sym typeface="Wingdings" pitchFamily="2" charset="2"/>
            </a:endParaRPr>
          </a:p>
          <a:p>
            <a:r>
              <a:rPr lang="el-GR" sz="1800" dirty="0">
                <a:sym typeface="Wingdings" pitchFamily="2" charset="2"/>
              </a:rPr>
              <a:t>Καθώς τα παιδιά μεγαλώνουν μπαίνουν στο βασίλειο του λόγου. Σύμφωνα με τον Μπαζαρίδη, η ομιλία και η γραφή είναι απότοκοι των απωλειών. Ο ίδιος διερωτάται: οι σύγχρονες γλώσσες (γλώσσα της πληροφορικής, ξένες γλώσσες) είναι ένας τρόπος να επικοινωνήσουμε με το χαμένο αντικείμενο?</a:t>
            </a:r>
            <a:endParaRPr lang="el-GR"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19256" cy="6120680"/>
          </a:xfrm>
        </p:spPr>
        <p:txBody>
          <a:bodyPr>
            <a:normAutofit lnSpcReduction="10000"/>
          </a:bodyPr>
          <a:lstStyle/>
          <a:p>
            <a:pPr>
              <a:buNone/>
            </a:pPr>
            <a:r>
              <a:rPr lang="el-GR" sz="1800" u="sng" dirty="0"/>
              <a:t>Πρώιμες και Τραυματικές Απώλειες</a:t>
            </a:r>
          </a:p>
          <a:p>
            <a:pPr>
              <a:buNone/>
            </a:pPr>
            <a:endParaRPr lang="el-GR" sz="1800" u="sng" dirty="0"/>
          </a:p>
          <a:p>
            <a:r>
              <a:rPr lang="el-GR" sz="1800" dirty="0"/>
              <a:t>Όταν οι ματαιώσεις και απώλειες δεν εισάγονται βαθμιαία αλλά πρώιμα ή και μαζικά </a:t>
            </a:r>
            <a:r>
              <a:rPr lang="el-GR" sz="1800" dirty="0">
                <a:sym typeface="Wingdings" pitchFamily="2" charset="2"/>
              </a:rPr>
              <a:t>αποδυναμώνουν το ούτως ή άλλως ανώριμο Εγώ, το οποίο αδυνατεί να προσαρμοστεί σε αυτές και στην αρχή πραγματικότητας, με αποτελέσμα αυτές να αποβούν τραυματικές.</a:t>
            </a:r>
          </a:p>
          <a:p>
            <a:endParaRPr lang="el-GR" sz="1800" dirty="0">
              <a:sym typeface="Wingdings" pitchFamily="2" charset="2"/>
            </a:endParaRPr>
          </a:p>
          <a:p>
            <a:endParaRPr lang="el-GR" sz="1800" dirty="0">
              <a:sym typeface="Wingdings" pitchFamily="2" charset="2"/>
            </a:endParaRPr>
          </a:p>
          <a:p>
            <a:endParaRPr lang="el-GR" sz="1800" dirty="0">
              <a:sym typeface="Wingdings" pitchFamily="2" charset="2"/>
            </a:endParaRPr>
          </a:p>
          <a:p>
            <a:endParaRPr lang="el-GR" sz="1800" dirty="0">
              <a:sym typeface="Wingdings" pitchFamily="2" charset="2"/>
            </a:endParaRPr>
          </a:p>
          <a:p>
            <a:endParaRPr lang="el-GR" sz="1800" dirty="0">
              <a:sym typeface="Wingdings" pitchFamily="2" charset="2"/>
            </a:endParaRPr>
          </a:p>
          <a:p>
            <a:endParaRPr lang="el-GR" sz="1800" dirty="0">
              <a:sym typeface="Wingdings" pitchFamily="2" charset="2"/>
            </a:endParaRPr>
          </a:p>
          <a:p>
            <a:endParaRPr lang="el-GR" sz="1800" dirty="0">
              <a:sym typeface="Wingdings" pitchFamily="2" charset="2"/>
            </a:endParaRPr>
          </a:p>
          <a:p>
            <a:endParaRPr lang="en-US" sz="1800" dirty="0"/>
          </a:p>
          <a:p>
            <a:r>
              <a:rPr lang="en-US" sz="1800" dirty="0"/>
              <a:t>Spitz (1946)</a:t>
            </a:r>
            <a:r>
              <a:rPr lang="el-GR" sz="1800" dirty="0"/>
              <a:t>: </a:t>
            </a:r>
            <a:r>
              <a:rPr lang="el-GR" sz="1800" u="sng" dirty="0"/>
              <a:t>ανακλητική κατάθλιψη</a:t>
            </a:r>
            <a:r>
              <a:rPr lang="el-GR" sz="1800" dirty="0"/>
              <a:t> = η απουσία μητέρας για πάνω από 3 μήνες, χωρίς την παρουσία αντικειμένου που θα απορροφήσει τις επιθετικές ενορμήσεις των βρεφών, οδηγεί στην στροφή της επιθετικότητας στον εαυτό. Τα βρέφη αντιδρούσαν με κλάμα, προσκόλληση σε φροντιστές, αναστολή ψυχοκινητικής και σωματικής ανάπτυξης, απώλεια βάρους, λήθαργο. Αν η μητέρα επέστρεφε εγκαίρως, η μελαγχολική εικόνα υποχωρούσε. Άρα, η απουσία αντικειμένου οδηγεί στο μαρασμό του υποκειμένου.</a:t>
            </a:r>
          </a:p>
          <a:p>
            <a:endParaRPr lang="el-GR" sz="1800" dirty="0"/>
          </a:p>
        </p:txBody>
      </p:sp>
      <p:graphicFrame>
        <p:nvGraphicFramePr>
          <p:cNvPr id="4" name="Diagram 3"/>
          <p:cNvGraphicFramePr/>
          <p:nvPr/>
        </p:nvGraphicFramePr>
        <p:xfrm>
          <a:off x="395536" y="2132856"/>
          <a:ext cx="5184576"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A baby crying."/>
          <p:cNvPicPr>
            <a:picLocks noChangeAspect="1" noChangeArrowheads="1"/>
          </p:cNvPicPr>
          <p:nvPr/>
        </p:nvPicPr>
        <p:blipFill>
          <a:blip r:embed="rId7" cstate="print"/>
          <a:srcRect/>
          <a:stretch>
            <a:fillRect/>
          </a:stretch>
        </p:blipFill>
        <p:spPr bwMode="auto">
          <a:xfrm>
            <a:off x="6372200" y="3140968"/>
            <a:ext cx="1946162" cy="129614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6120680"/>
          </a:xfrm>
        </p:spPr>
        <p:txBody>
          <a:bodyPr>
            <a:normAutofit/>
          </a:bodyPr>
          <a:lstStyle/>
          <a:p>
            <a:r>
              <a:rPr lang="en-US" sz="1800" dirty="0" err="1"/>
              <a:t>Bowlby</a:t>
            </a:r>
            <a:r>
              <a:rPr lang="en-US" sz="1800" dirty="0"/>
              <a:t> (1961) ≠ Spitz</a:t>
            </a:r>
            <a:r>
              <a:rPr lang="el-GR" sz="1800" dirty="0"/>
              <a:t>: η διεργασία πένθους και η εικόνα του βρέφους ή μικρού παιδιού που χάνει τη μητέρα του προσομοιάζουν με αυτές ενός ενήλικα.</a:t>
            </a:r>
          </a:p>
          <a:p>
            <a:endParaRPr lang="el-GR" sz="1800" dirty="0"/>
          </a:p>
          <a:p>
            <a:r>
              <a:rPr lang="el-GR" sz="1800" dirty="0"/>
              <a:t>Θεωρία δεσμού: το βρέφος δημιουργεί ένα σταθερό δεσμό με τη μητέρα στους 6 μήνες και η διακοπή αυτού του δεσμού οδηγεί σε άγχος αποχωρισμού.</a:t>
            </a:r>
          </a:p>
          <a:p>
            <a:endParaRPr lang="el-GR" sz="1800" dirty="0"/>
          </a:p>
          <a:p>
            <a:r>
              <a:rPr lang="el-GR" sz="1800" dirty="0"/>
              <a:t>Οι πρώιμες απώλειες και ο τρόπος που το βρέφος αντιδρά σε αυτές προδιαθέτουν για όλες τις μεταγενέστερες απώλειες + αυξάνουν πιθανότητα για μελλοντικές ψυχιατρικές διαταραχές.</a:t>
            </a:r>
          </a:p>
          <a:p>
            <a:endParaRPr lang="el-GR" sz="1800" dirty="0"/>
          </a:p>
          <a:p>
            <a:r>
              <a:rPr lang="el-GR" sz="1800" dirty="0"/>
              <a:t>Θρήνος = μείγμα συναισθημάτων θυμού, άγχους και απόγνωσης</a:t>
            </a:r>
          </a:p>
          <a:p>
            <a:pPr>
              <a:buNone/>
            </a:pPr>
            <a:r>
              <a:rPr lang="el-GR" sz="1800" dirty="0"/>
              <a:t>	≠ Άγχος Αποχωρισμού – συνδέεται με άσβεστη ελπίδα ότι το αντικείμενο θα επιστρέψει. Η ελπίδα αυτή δεν επιτρέπει την εμφάνιση κατάθλιψης.</a:t>
            </a:r>
          </a:p>
          <a:p>
            <a:pPr>
              <a:buNone/>
            </a:pPr>
            <a:endParaRPr lang="el-GR" sz="1800" dirty="0"/>
          </a:p>
          <a:p>
            <a:pPr>
              <a:buNone/>
            </a:pPr>
            <a:endParaRPr lang="el-GR"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19256" cy="5577483"/>
          </a:xfrm>
        </p:spPr>
        <p:txBody>
          <a:bodyPr/>
          <a:lstStyle/>
          <a:p>
            <a:pPr>
              <a:buNone/>
            </a:pPr>
            <a:r>
              <a:rPr lang="el-GR" sz="2000" u="sng" dirty="0"/>
              <a:t>Τρία σημαντικά σημεία:</a:t>
            </a:r>
          </a:p>
          <a:p>
            <a:pPr>
              <a:buNone/>
            </a:pPr>
            <a:endParaRPr lang="en-US" sz="2000" i="1" dirty="0"/>
          </a:p>
          <a:p>
            <a:r>
              <a:rPr lang="el-GR" sz="2000" i="1" dirty="0"/>
              <a:t>Η δυνατότητα ενός παιδιού να αντέξει ματαιώσεις και απώλειες και να επεξεργαστεί το πένθος εξαρτάται και από την ωριμότητα του ψυχισμού τη στιγμή που δέχεται την απώλεια.</a:t>
            </a:r>
          </a:p>
          <a:p>
            <a:endParaRPr lang="el-GR" sz="2000" i="1" dirty="0"/>
          </a:p>
          <a:p>
            <a:endParaRPr lang="el-GR" sz="2000" i="1" dirty="0"/>
          </a:p>
          <a:p>
            <a:r>
              <a:rPr lang="el-GR" sz="2000" i="1" dirty="0"/>
              <a:t>Για να αναπτυχθεί αυτή η δυνατότητα βασικές προϋποθέσεις είναι ο βαθμός διεργασίας της καταθλιπτικής θέσης και η ικανότητα για συμβολοποίηση.</a:t>
            </a:r>
          </a:p>
          <a:p>
            <a:pPr>
              <a:buNone/>
            </a:pPr>
            <a:endParaRPr lang="el-GR" sz="2000" i="1" dirty="0"/>
          </a:p>
          <a:p>
            <a:endParaRPr lang="el-GR" sz="2000" i="1" dirty="0"/>
          </a:p>
          <a:p>
            <a:r>
              <a:rPr lang="el-GR" sz="2000" i="1" dirty="0"/>
              <a:t>Η συνάντηση του παιδιού με την απώλεια μπορεί να αποβεί τραυματική και αντί να ενισχύσει την ανάπτυξη, να οδηγήσει σε παλινδρόμηση.</a:t>
            </a:r>
          </a:p>
          <a:p>
            <a:pPr>
              <a:buNone/>
            </a:pP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5793507"/>
          </a:xfrm>
        </p:spPr>
        <p:txBody>
          <a:bodyPr>
            <a:normAutofit/>
          </a:bodyPr>
          <a:lstStyle/>
          <a:p>
            <a:pPr>
              <a:buNone/>
            </a:pPr>
            <a:r>
              <a:rPr lang="el-GR" sz="1800" u="sng" dirty="0"/>
              <a:t>Πένθος στην Εφηβεία</a:t>
            </a:r>
          </a:p>
          <a:p>
            <a:pPr>
              <a:buNone/>
            </a:pPr>
            <a:endParaRPr lang="el-GR" sz="1800" u="sng" dirty="0"/>
          </a:p>
          <a:p>
            <a:r>
              <a:rPr lang="el-GR" sz="1800" dirty="0"/>
              <a:t>Η εφηβεία είναι μια δεύτερη διαδικασία εξατομίκευσης, ένας δεύτερος αποχωρισμός από το πρωταρχικό αντικείμενο με σκοπό την επένδυση σε νέα αντικείμενα.</a:t>
            </a:r>
          </a:p>
          <a:p>
            <a:endParaRPr lang="el-GR" sz="1800" dirty="0"/>
          </a:p>
          <a:p>
            <a:r>
              <a:rPr lang="el-GR" sz="1800" dirty="0"/>
              <a:t>Ενώ στην εφηβεία η απόσπαση (</a:t>
            </a:r>
            <a:r>
              <a:rPr lang="en-US" sz="1800" dirty="0"/>
              <a:t>detachment)</a:t>
            </a:r>
            <a:r>
              <a:rPr lang="el-GR" sz="1800" dirty="0"/>
              <a:t> είναι μια διαδικασία εσωτερική και αυτόρρυθμιζόμενη, στο πένθος η αποσύνδεση είναι συνήθως εξωτερικά εσπευσμένη, βίαιη και δεν είναι υπό τον έλεγχο του εφήβου.</a:t>
            </a:r>
          </a:p>
          <a:p>
            <a:endParaRPr lang="el-GR" sz="1800" dirty="0"/>
          </a:p>
          <a:p>
            <a:r>
              <a:rPr lang="el-GR" sz="1800" dirty="0"/>
              <a:t>Αν δεν υπάρχει ένα αρκετά ώριμο Εγώ για να προχωρήσει η διεργασία πένθους </a:t>
            </a:r>
            <a:r>
              <a:rPr lang="el-GR" sz="1800" dirty="0">
                <a:sym typeface="Wingdings" pitchFamily="2" charset="2"/>
              </a:rPr>
              <a:t> α. παλινδρόμηση σε προηγούμενα στάδια</a:t>
            </a:r>
          </a:p>
          <a:p>
            <a:pPr>
              <a:buNone/>
            </a:pPr>
            <a:r>
              <a:rPr lang="el-GR" sz="1800" dirty="0">
                <a:sym typeface="Wingdings" pitchFamily="2" charset="2"/>
              </a:rPr>
              <a:t>	     β. κινητοποίηση αμυντικών μηχανισμών που θα προστατεύσουν το Εγώ από την αποδιοργάνωση</a:t>
            </a:r>
          </a:p>
          <a:p>
            <a:pPr>
              <a:buNone/>
            </a:pPr>
            <a:endParaRPr lang="el-GR" sz="1800" dirty="0">
              <a:sym typeface="Wingdings" pitchFamily="2" charset="2"/>
            </a:endParaRPr>
          </a:p>
          <a:p>
            <a:r>
              <a:rPr lang="el-GR" sz="1800" dirty="0">
                <a:sym typeface="Wingdings" pitchFamily="2" charset="2"/>
              </a:rPr>
              <a:t>Παραπτωματικές συμπεριφορές, ατυχήματα, αυτό-καταστροφικότητα: ασυνείδητη ενοχή για την απώλεια.</a:t>
            </a:r>
            <a:endParaRPr lang="el-GR"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19256" cy="6192688"/>
          </a:xfrm>
        </p:spPr>
        <p:txBody>
          <a:bodyPr>
            <a:normAutofit/>
          </a:bodyPr>
          <a:lstStyle/>
          <a:p>
            <a:pPr>
              <a:buNone/>
            </a:pPr>
            <a:r>
              <a:rPr lang="el-GR" sz="1800" u="sng" dirty="0"/>
              <a:t>Κατανοώντας την έννοια του Θανάτου</a:t>
            </a:r>
          </a:p>
          <a:p>
            <a:pPr>
              <a:buNone/>
            </a:pPr>
            <a:endParaRPr lang="el-GR" sz="1800" u="sng" dirty="0"/>
          </a:p>
          <a:p>
            <a:r>
              <a:rPr lang="el-GR" sz="1800" dirty="0"/>
              <a:t>Τα βρέφη δε γνωρίζουν το θάνατο, μόνο την απουσία.</a:t>
            </a:r>
          </a:p>
          <a:p>
            <a:pPr>
              <a:buNone/>
            </a:pPr>
            <a:endParaRPr lang="el-GR" sz="1800" dirty="0"/>
          </a:p>
          <a:p>
            <a:r>
              <a:rPr lang="el-GR" sz="1800" dirty="0"/>
              <a:t>Στάδια για σύλληψη της έννοιας θανάτου </a:t>
            </a:r>
            <a:r>
              <a:rPr lang="en-US" sz="1800" dirty="0"/>
              <a:t>(Nagy, 1969)</a:t>
            </a:r>
            <a:r>
              <a:rPr lang="el-GR" sz="1800" dirty="0"/>
              <a:t>:</a:t>
            </a:r>
          </a:p>
          <a:p>
            <a:pPr lvl="1">
              <a:buFont typeface="+mj-lt"/>
              <a:buAutoNum type="arabicPeriod"/>
            </a:pPr>
            <a:r>
              <a:rPr lang="el-GR" sz="1800" dirty="0"/>
              <a:t>Πριν την ηλικία των 5 ετών – τα παιδιά βλέπουν το θάνατο ως αναστρέψιμο, ως προσωρινή αναχώρηση</a:t>
            </a:r>
          </a:p>
          <a:p>
            <a:pPr lvl="1">
              <a:buFont typeface="+mj-lt"/>
              <a:buAutoNum type="arabicPeriod"/>
            </a:pPr>
            <a:r>
              <a:rPr lang="el-GR" sz="1800" dirty="0"/>
              <a:t>5-9 ετών – ο θάνατος προσωποποιείται και θεωρείται πιθανός, τα παιδιά αποδέχονται ότι είναι οριστικός αλλά όχι μοιραίος</a:t>
            </a:r>
          </a:p>
          <a:p>
            <a:pPr lvl="1">
              <a:buFont typeface="+mj-lt"/>
              <a:buAutoNum type="arabicPeriod"/>
            </a:pPr>
            <a:r>
              <a:rPr lang="el-GR" sz="1800" dirty="0"/>
              <a:t>Μετά τα 9 έτη – κατανόηση του θανάτου ως τετελεσμένου και οικουμενικού αλλά και ως τέλος της σωματικής ζωής.</a:t>
            </a:r>
          </a:p>
          <a:p>
            <a:pPr lvl="1">
              <a:buFont typeface="+mj-lt"/>
              <a:buAutoNum type="arabicPeriod"/>
            </a:pPr>
            <a:endParaRPr lang="el-GR" sz="1800" dirty="0"/>
          </a:p>
          <a:p>
            <a:pPr lvl="1">
              <a:buFont typeface="+mj-lt"/>
              <a:buAutoNum type="arabicPeriod"/>
            </a:pPr>
            <a:endParaRPr lang="el-GR" sz="1800" dirty="0"/>
          </a:p>
          <a:p>
            <a:pPr>
              <a:buNone/>
            </a:pPr>
            <a:endParaRPr lang="el-GR" sz="1800" dirty="0"/>
          </a:p>
        </p:txBody>
      </p:sp>
      <p:pic>
        <p:nvPicPr>
          <p:cNvPr id="1026" name="Picture 2"/>
          <p:cNvPicPr>
            <a:picLocks noChangeAspect="1" noChangeArrowheads="1"/>
          </p:cNvPicPr>
          <p:nvPr/>
        </p:nvPicPr>
        <p:blipFill>
          <a:blip r:embed="rId2" cstate="print"/>
          <a:srcRect/>
          <a:stretch>
            <a:fillRect/>
          </a:stretch>
        </p:blipFill>
        <p:spPr bwMode="auto">
          <a:xfrm>
            <a:off x="6228184" y="4653136"/>
            <a:ext cx="1895912" cy="201496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6120680"/>
          </a:xfrm>
        </p:spPr>
        <p:txBody>
          <a:bodyPr>
            <a:normAutofit lnSpcReduction="10000"/>
          </a:bodyPr>
          <a:lstStyle/>
          <a:p>
            <a:pPr>
              <a:buNone/>
            </a:pPr>
            <a:r>
              <a:rPr lang="el-GR" sz="1800" u="sng" dirty="0"/>
              <a:t>Απώλεια του γονιού</a:t>
            </a:r>
            <a:endParaRPr lang="en-US" sz="1800" u="sng" dirty="0"/>
          </a:p>
          <a:p>
            <a:pPr>
              <a:buNone/>
            </a:pPr>
            <a:endParaRPr lang="en-US" sz="1800" u="sng" dirty="0"/>
          </a:p>
          <a:p>
            <a:r>
              <a:rPr lang="el-GR" sz="1800" dirty="0"/>
              <a:t>Η σημαντικότερη και πιθανά αρκετά τραυματική απώλεια που μπορεί να βιώσει ένα παιδί είναι αυτή του γονέα. </a:t>
            </a:r>
          </a:p>
          <a:p>
            <a:endParaRPr lang="el-GR" sz="1800" dirty="0"/>
          </a:p>
          <a:p>
            <a:r>
              <a:rPr lang="el-GR" sz="1800" dirty="0"/>
              <a:t>Το παιδί ανάλογα με την </a:t>
            </a:r>
            <a:r>
              <a:rPr lang="el-GR" sz="1800" i="1" dirty="0"/>
              <a:t>ηλικία και αναπτυξιακή του φάση </a:t>
            </a:r>
            <a:r>
              <a:rPr lang="el-GR" sz="1800" dirty="0"/>
              <a:t>αντιδρά και διαχειρίζεται αυτή την απώλεια. Συνήθως όσο μικρότερο είναι ένα παιδί, τόσο μεγαλύτερες είναι οι επιπτώσεις του τραυματισμού του.</a:t>
            </a:r>
          </a:p>
          <a:p>
            <a:endParaRPr lang="el-GR" sz="1800" dirty="0"/>
          </a:p>
          <a:p>
            <a:r>
              <a:rPr lang="el-GR" sz="1800" dirty="0"/>
              <a:t>Η αντίδρασή του βέβαια, πέρα από την ηλικία, εξαρτάται και από άλλους παράγοντες, όπως </a:t>
            </a:r>
            <a:r>
              <a:rPr lang="el-GR" sz="1800" i="1" dirty="0"/>
              <a:t>αν η απώλεια ήταν ξαφνική </a:t>
            </a:r>
            <a:r>
              <a:rPr lang="el-GR" sz="1800" dirty="0"/>
              <a:t>ή μετά από μακροχρόνια ασθένεια, από τα </a:t>
            </a:r>
            <a:r>
              <a:rPr lang="el-GR" sz="1800" i="1" dirty="0"/>
              <a:t>ιδιοσυγκρασιακά χαρακτηριστικά </a:t>
            </a:r>
            <a:r>
              <a:rPr lang="el-GR" sz="1800" dirty="0"/>
              <a:t>του παιδιού, από το </a:t>
            </a:r>
            <a:r>
              <a:rPr lang="el-GR" sz="1800" i="1" dirty="0"/>
              <a:t>είδος της προηγούμενης σχέσης</a:t>
            </a:r>
            <a:r>
              <a:rPr lang="el-GR" sz="1800" dirty="0"/>
              <a:t> με τον απόντα γονέα. Πολύ σημαντική είναι η </a:t>
            </a:r>
            <a:r>
              <a:rPr lang="el-GR" sz="1800" i="1" dirty="0"/>
              <a:t>υποστήριξη που λαμβάνει από το περιβάλλον </a:t>
            </a:r>
            <a:r>
              <a:rPr lang="el-GR" sz="1800" dirty="0"/>
              <a:t>και κυρίως η δυνατότητα του επιζήσαντα γονέα να λειτουργήσει ως βοηθητικό Εγώ, ενώ βρίσκεται και ο ίδιος σε πένθος.</a:t>
            </a:r>
          </a:p>
          <a:p>
            <a:endParaRPr lang="el-GR" sz="1800" dirty="0"/>
          </a:p>
          <a:p>
            <a:r>
              <a:rPr lang="el-GR" sz="1800" dirty="0"/>
              <a:t>Τα μικρά παιδιά, στην οξεία φάση της απώλειας, ενδέχεται να παλινδρομήσουν (πχ ενούρηση, συγκόπριση), να εμφανίσουν διαταραχές ύπνου και εφιάλτες, εκρήξεις θυμού, πιπίλισμα, αυτό-ερωτικές δραστηριότητες.</a:t>
            </a:r>
          </a:p>
          <a:p>
            <a:endParaRPr lang="el-GR" sz="1800" dirty="0"/>
          </a:p>
          <a:p>
            <a:r>
              <a:rPr lang="el-GR" sz="1800" dirty="0"/>
              <a:t>Στα μεγαλύτερα παιδιά παρατηρούνται ψέματα, φυγές, παραβατικές συμπεριφορές.</a:t>
            </a:r>
          </a:p>
          <a:p>
            <a:endParaRPr lang="el-GR" sz="1800" dirty="0"/>
          </a:p>
          <a:p>
            <a:endParaRPr lang="el-GR" sz="1800" dirty="0"/>
          </a:p>
          <a:p>
            <a:endParaRPr lang="en-US" sz="1800" dirty="0"/>
          </a:p>
          <a:p>
            <a:pPr>
              <a:buNone/>
            </a:pPr>
            <a:endParaRPr lang="en-US" sz="1800" u="sng" dirty="0"/>
          </a:p>
          <a:p>
            <a:endParaRPr lang="el-GR" sz="1800" u="sng"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6192688"/>
          </a:xfrm>
        </p:spPr>
        <p:txBody>
          <a:bodyPr/>
          <a:lstStyle/>
          <a:p>
            <a:r>
              <a:rPr lang="el-GR" sz="1800" dirty="0"/>
              <a:t>Σε κάποιες περιπτώσεις συναντώνται </a:t>
            </a:r>
            <a:r>
              <a:rPr lang="el-GR" sz="1800" i="1" dirty="0"/>
              <a:t>αμυντικού τύπου αντιδράσεις</a:t>
            </a:r>
            <a:r>
              <a:rPr lang="el-GR" sz="1800" dirty="0"/>
              <a:t>. Αρχικά υπάρχει μια σύντομη περίοδος λύπης και πολύ γρήγορα τα παιδιά συνεχίζουν τη ζωή τους, σαν αυτή να μην έχει αλλάξει. Αυτές οι αντιδράσεις συχνά οδηγούν σε ψυχοπαθολογία στην ενήλικη ζωή. </a:t>
            </a:r>
          </a:p>
          <a:p>
            <a:endParaRPr lang="el-GR" sz="1800" dirty="0"/>
          </a:p>
          <a:p>
            <a:r>
              <a:rPr lang="el-GR" sz="1800" dirty="0"/>
              <a:t>Συνήθως οι περιπτώσεις αυτές σχετίζονται με το γεγονός ότι οι ενήλικες ζητούν από τα παιδιά να είναι γενναία και να μην στενοχωριούνται. Ίσως γιατί οι ίδιοι αδυνατούν να λειτουργήσουν ως βοηθητικό Εγώ του παιδιού και αντί να προσφέρουν στήριξη, ζητούν κάτι από αυτό: να τους στηρίξει, να είναι γενναίο.</a:t>
            </a:r>
          </a:p>
          <a:p>
            <a:endParaRPr lang="el-GR" sz="1800" dirty="0"/>
          </a:p>
          <a:p>
            <a:r>
              <a:rPr lang="en-US" sz="1800" dirty="0" err="1"/>
              <a:t>Winnicott</a:t>
            </a:r>
            <a:r>
              <a:rPr lang="en-US" sz="1800" dirty="0"/>
              <a:t> (1940)</a:t>
            </a:r>
            <a:r>
              <a:rPr lang="el-GR" sz="1800" dirty="0"/>
              <a:t>: σχετικά με τις αμυντικές αντιδράσεις υποστηρίζει ότι δε βοηθά το να ωθούμε τα παιδιά σε λησμοσύνη και ψεύτικη ζωντάνια. Αντίθετα, αναφέρει ότι αν μείνουμε δίπλα τους και περιμένουμε θα ανταμειφθούμε από πραγματικές αλλαγές καθώς τα παιδιά έχουν έμφυτη τάση να αναρρώνουν από την απώλεια.</a:t>
            </a:r>
          </a:p>
          <a:p>
            <a:endParaRPr lang="el-GR" sz="1800" dirty="0"/>
          </a:p>
          <a:p>
            <a:r>
              <a:rPr lang="el-GR" sz="1800" dirty="0"/>
              <a:t>Κατά τη διεργασία του πένθους μπορούν να υπάρχουν και </a:t>
            </a:r>
            <a:r>
              <a:rPr lang="el-GR" sz="1800" i="1" dirty="0"/>
              <a:t>δημιουργικού τύπου αντιδράσεις</a:t>
            </a:r>
            <a:r>
              <a:rPr lang="el-GR" sz="1800" dirty="0"/>
              <a:t>: θετική ταύτιση με χαρακτηριστικά απόντα γονιού, προσπάθεια του παιδιού να πετύχει όσα ο γονιός δεν μπόρεσε. Η απώλεια, λοιπόν, δίνει και ευκαιρίες για ανάπτυξη και επανόρθωση.</a:t>
            </a:r>
          </a:p>
          <a:p>
            <a:pPr>
              <a:buNone/>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0"/>
            <a:ext cx="8219256" cy="6669360"/>
          </a:xfrm>
        </p:spPr>
        <p:txBody>
          <a:bodyPr>
            <a:noAutofit/>
          </a:bodyPr>
          <a:lstStyle/>
          <a:p>
            <a:pPr>
              <a:buNone/>
            </a:pPr>
            <a:r>
              <a:rPr lang="el-GR" sz="1800" u="sng" dirty="0"/>
              <a:t>Όταν το παιδί έρχεται αντιμέτωπο με το δικό του τέλος</a:t>
            </a:r>
          </a:p>
          <a:p>
            <a:pPr>
              <a:buNone/>
            </a:pPr>
            <a:endParaRPr lang="el-GR" sz="1800" u="sng" dirty="0"/>
          </a:p>
          <a:p>
            <a:r>
              <a:rPr lang="el-GR" sz="1800" dirty="0"/>
              <a:t>Δυστυχώς, κάποιες φορές τα παιδιά καλούνται να αντιμετωπίσουν το ενδεχόμενο της απώλειας της δικής τους ζωής.</a:t>
            </a:r>
          </a:p>
          <a:p>
            <a:endParaRPr lang="el-GR" sz="1800" dirty="0"/>
          </a:p>
          <a:p>
            <a:r>
              <a:rPr lang="el-GR" sz="1800" dirty="0"/>
              <a:t>Πολύ σημαντική και δύσκολη η απόφαση για το αν και πώς θα τα ενημερώσουν για την μοιραία έκβαση της καταληκτικής τους ασθένειας. Υπάρχουν διάφορες και αντιφατικές απόψεις για αυτό. Για τη λήψη αυτής της απόφασης χρειάζεται να συνεκτιμηθούν </a:t>
            </a:r>
            <a:r>
              <a:rPr lang="el-GR" sz="1800" i="1" dirty="0"/>
              <a:t>τα ιδιαίτερα χαρακτηριστικά του παιδιού </a:t>
            </a:r>
            <a:r>
              <a:rPr lang="el-GR" sz="1800" dirty="0"/>
              <a:t>αλλά και οι </a:t>
            </a:r>
            <a:r>
              <a:rPr lang="el-GR" sz="1800" i="1" dirty="0"/>
              <a:t>δυνατότητες και τα περιθώρια υποστήριξης των γονιών και του ευρύτερου οικογενειακού και νοσηλευτικού προσωπικού </a:t>
            </a:r>
            <a:r>
              <a:rPr lang="el-GR" sz="1800" dirty="0"/>
              <a:t>που φροντίζει το παιδί.</a:t>
            </a:r>
          </a:p>
          <a:p>
            <a:endParaRPr lang="el-GR" sz="1800" dirty="0"/>
          </a:p>
          <a:p>
            <a:r>
              <a:rPr lang="el-GR" sz="1800" dirty="0"/>
              <a:t>Οι αντιδράσεις των παιδιών όταν έρχονται αντιμέτωπα με αυτή τη γνώση εξαρτώνται σημαντικά από την ηλικία τους:</a:t>
            </a:r>
          </a:p>
          <a:p>
            <a:pPr lvl="1"/>
            <a:r>
              <a:rPr lang="el-GR" sz="1800" dirty="0"/>
              <a:t>Πριν την ηλικία των 3 ετών το θέμα είναι ο αποχωρισμός από τη μητέρα</a:t>
            </a:r>
          </a:p>
          <a:p>
            <a:pPr lvl="1"/>
            <a:r>
              <a:rPr lang="el-GR" sz="1800" dirty="0"/>
              <a:t>Στην προσχολική ηλικία τα παιδιά μπορεί να θεωρήσουν το θάνατο ως τιμωρία για κάτι που έκαναν ή σκέφτηκαν</a:t>
            </a:r>
          </a:p>
          <a:p>
            <a:pPr lvl="1"/>
            <a:r>
              <a:rPr lang="el-GR" sz="1800" dirty="0"/>
              <a:t>Τα μεγαλύτερα παιδιά, αν αποδεχθούν την ενοχή, γίνονται παθητικά και αποσυρμένα, ενώ αν την προβάλλουν, θυμώνουν και εξεγείρονται</a:t>
            </a:r>
          </a:p>
          <a:p>
            <a:pPr lvl="1"/>
            <a:r>
              <a:rPr lang="el-GR" sz="1800" dirty="0"/>
              <a:t>Στην εφηβεία η διαχείριση του δικού τους θανάτου είναι δυσκολότερη: την περίοδο που πραγματεύονται η αυτονόμηση, ελευθερία, ταυτότητα εαυτού, έρχεται η αναγκαστική εξάρτηση, η αποδόμηση εαυτού και ο θάνατος.</a:t>
            </a:r>
          </a:p>
          <a:p>
            <a:pPr lvl="1"/>
            <a:endParaRPr lang="el-GR" sz="1800" dirty="0"/>
          </a:p>
          <a:p>
            <a:r>
              <a:rPr lang="el-GR" sz="1800" dirty="0"/>
              <a:t>Η αντίδραση των απιδιών στη γνώση του επικείμενου θανάτου τους εξαρτάται και από τη στάση, τις αντοχές των γονιών και του φροντιστικού προσωπικού.</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5"/>
            <a:ext cx="8424936" cy="4824536"/>
          </a:xfrm>
        </p:spPr>
        <p:txBody>
          <a:bodyPr>
            <a:normAutofit/>
          </a:bodyPr>
          <a:lstStyle/>
          <a:p>
            <a:r>
              <a:rPr lang="el-GR" sz="1800" dirty="0"/>
              <a:t>Απώλεια </a:t>
            </a:r>
            <a:r>
              <a:rPr lang="el-GR" sz="1800" dirty="0">
                <a:sym typeface="Wingdings" pitchFamily="2" charset="2"/>
              </a:rPr>
              <a:t> ενεργοποίηση διεργασιών Πένθους. Τι συμβαίνει?</a:t>
            </a:r>
          </a:p>
          <a:p>
            <a:pPr>
              <a:buNone/>
            </a:pPr>
            <a:endParaRPr lang="el-GR" sz="1800" dirty="0">
              <a:sym typeface="Wingdings" pitchFamily="2" charset="2"/>
            </a:endParaRPr>
          </a:p>
          <a:p>
            <a:pPr>
              <a:buNone/>
            </a:pPr>
            <a:endParaRPr lang="el-GR" sz="1800" dirty="0">
              <a:sym typeface="Wingdings" pitchFamily="2" charset="2"/>
            </a:endParaRPr>
          </a:p>
          <a:p>
            <a:pPr>
              <a:buNone/>
            </a:pPr>
            <a:endParaRPr lang="el-GR" sz="1800" dirty="0">
              <a:sym typeface="Wingdings" pitchFamily="2" charset="2"/>
            </a:endParaRPr>
          </a:p>
          <a:p>
            <a:endParaRPr lang="el-GR" sz="1800" dirty="0">
              <a:sym typeface="Wingdings" pitchFamily="2" charset="2"/>
            </a:endParaRPr>
          </a:p>
          <a:p>
            <a:r>
              <a:rPr lang="el-GR" sz="1800" dirty="0">
                <a:sym typeface="Wingdings" pitchFamily="2" charset="2"/>
              </a:rPr>
              <a:t>Σύμφωνα </a:t>
            </a:r>
            <a:r>
              <a:rPr lang="el-GR" sz="1800">
                <a:sym typeface="Wingdings" pitchFamily="2" charset="2"/>
              </a:rPr>
              <a:t>με το </a:t>
            </a:r>
            <a:r>
              <a:rPr lang="en-US" sz="1800" dirty="0">
                <a:sym typeface="Wingdings" pitchFamily="2" charset="2"/>
              </a:rPr>
              <a:t>Freud (1917),</a:t>
            </a:r>
            <a:r>
              <a:rPr lang="el-GR" sz="1800" dirty="0">
                <a:sym typeface="Wingdings" pitchFamily="2" charset="2"/>
              </a:rPr>
              <a:t> ο έλεγχος της πραγματικότητας διακηρύσσει την απώλεια. Αρχικά, το υποκείμενο οφείλει να αναγνωρίσει την απώλεια και στη συνέχεια να αποσύρει τη λίμπιντο από το χαμένο αντικείμενο. </a:t>
            </a:r>
          </a:p>
          <a:p>
            <a:pPr>
              <a:buNone/>
            </a:pPr>
            <a:endParaRPr lang="el-GR" sz="1800" dirty="0">
              <a:sym typeface="Wingdings" pitchFamily="2" charset="2"/>
            </a:endParaRPr>
          </a:p>
          <a:p>
            <a:r>
              <a:rPr lang="el-GR" sz="1800" dirty="0">
                <a:sym typeface="Wingdings" pitchFamily="2" charset="2"/>
              </a:rPr>
              <a:t>Ωστόσο, ο άνθρωπος δεν εγκαταλείπει πρόθυμα μια λιβιδινική θέση  εξέγερση ενάντια στον έλεγχο της πραγματικότητας. Σταδιακά, το υποκείμενο συμμορφώνεται με τις επιταγές της πραγματικότητας, οι αναμνήσεις και προσδοκίες που αφορούσαν το αντικείμενο υπερεπενδύονται, γίνεται επεξεργασία τους κατ’ εντολή της πραγματικότητας, ώστε στη συνέχεια να αποεπενδυθούν και να αποσπαστεί η λίμπιντο από αυτές.</a:t>
            </a:r>
          </a:p>
          <a:p>
            <a:endParaRPr lang="el-GR" sz="1800" dirty="0">
              <a:sym typeface="Wingdings" pitchFamily="2" charset="2"/>
            </a:endParaRPr>
          </a:p>
          <a:p>
            <a:endParaRPr lang="el-GR" sz="2400" dirty="0"/>
          </a:p>
        </p:txBody>
      </p:sp>
      <p:graphicFrame>
        <p:nvGraphicFramePr>
          <p:cNvPr id="4" name="Diagram 3"/>
          <p:cNvGraphicFramePr/>
          <p:nvPr/>
        </p:nvGraphicFramePr>
        <p:xfrm>
          <a:off x="395536" y="332656"/>
          <a:ext cx="8568952" cy="1872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p:cNvPicPr>
            <a:picLocks noChangeAspect="1" noChangeArrowheads="1"/>
          </p:cNvPicPr>
          <p:nvPr/>
        </p:nvPicPr>
        <p:blipFill>
          <a:blip r:embed="rId8" cstate="print"/>
          <a:srcRect/>
          <a:stretch>
            <a:fillRect/>
          </a:stretch>
        </p:blipFill>
        <p:spPr bwMode="auto">
          <a:xfrm>
            <a:off x="7308304" y="5085184"/>
            <a:ext cx="1671364" cy="1553781"/>
          </a:xfrm>
          <a:prstGeom prst="rect">
            <a:avLst/>
          </a:prstGeom>
          <a:noFill/>
          <a:ln w="9525">
            <a:noFill/>
            <a:miter lim="800000"/>
            <a:headEnd/>
            <a:tailEnd/>
          </a:ln>
        </p:spPr>
      </p:pic>
      <p:sp>
        <p:nvSpPr>
          <p:cNvPr id="6" name="TextBox 5"/>
          <p:cNvSpPr txBox="1"/>
          <p:nvPr/>
        </p:nvSpPr>
        <p:spPr>
          <a:xfrm>
            <a:off x="683568" y="5301208"/>
            <a:ext cx="7272808" cy="1200329"/>
          </a:xfrm>
          <a:prstGeom prst="rect">
            <a:avLst/>
          </a:prstGeom>
          <a:noFill/>
        </p:spPr>
        <p:txBody>
          <a:bodyPr wrap="square" rtlCol="0">
            <a:spAutoFit/>
          </a:bodyPr>
          <a:lstStyle/>
          <a:p>
            <a:r>
              <a:rPr lang="el-GR" dirty="0">
                <a:sym typeface="Wingdings" pitchFamily="2" charset="2"/>
              </a:rPr>
              <a:t>*Σε παθολογικές καταστάσεις, η εξέγερση μπορεί να οδηγήσει σε κυριαρχία της επιθυμίας επί της πραγματικότητας  ψευδαισθητική ψύχωση της επιθυμίας.</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5721499"/>
          </a:xfrm>
        </p:spPr>
        <p:txBody>
          <a:bodyPr>
            <a:normAutofit/>
          </a:bodyPr>
          <a:lstStyle/>
          <a:p>
            <a:pPr>
              <a:buNone/>
            </a:pPr>
            <a:r>
              <a:rPr lang="el-GR" sz="1800" u="sng" dirty="0"/>
              <a:t>Επίλογος</a:t>
            </a:r>
          </a:p>
          <a:p>
            <a:pPr>
              <a:buNone/>
            </a:pPr>
            <a:endParaRPr lang="el-GR" sz="1800" u="sng" dirty="0"/>
          </a:p>
          <a:p>
            <a:pPr>
              <a:buFont typeface="Wingdings" pitchFamily="2" charset="2"/>
              <a:buChar char="v"/>
            </a:pPr>
            <a:r>
              <a:rPr lang="el-GR" sz="1800" dirty="0"/>
              <a:t>Όταν οι ματαιώσεις και απώλειες εισαχθούν βαθμιαία στη ζωή του παιδιού μπορεί να λειτουργήσουν όχι μόνο ανακουφιστικά αλλά και εξαιρετικά δημιουργικά αφού, σύμφωνα με το </a:t>
            </a:r>
            <a:r>
              <a:rPr lang="en-US" sz="1800" dirty="0"/>
              <a:t>Freud</a:t>
            </a:r>
            <a:r>
              <a:rPr lang="el-GR" sz="1800" dirty="0"/>
              <a:t>, ο χαρακτήρας του Εγώ είναι το απόσταγμα των εγκαταλελειμένων λιβιδινικών επενδύσεών του.</a:t>
            </a:r>
          </a:p>
          <a:p>
            <a:pPr>
              <a:buFont typeface="Wingdings" pitchFamily="2" charset="2"/>
              <a:buChar char="v"/>
            </a:pPr>
            <a:endParaRPr lang="el-GR" sz="1800" dirty="0"/>
          </a:p>
          <a:p>
            <a:pPr>
              <a:buFont typeface="Wingdings" pitchFamily="2" charset="2"/>
              <a:buChar char="v"/>
            </a:pPr>
            <a:r>
              <a:rPr lang="el-GR" sz="1800" dirty="0"/>
              <a:t>Η δυνατότητα για πένθος συνδέεται με τη δυνατότητα υιοθέτησης νέων ιδεών αφού προϋποθέτει την αναδιοργάνωση του ψυχικού </a:t>
            </a:r>
            <a:r>
              <a:rPr lang="el-GR" sz="1800"/>
              <a:t>συστήματος με τελικό στόχο μια </a:t>
            </a:r>
            <a:r>
              <a:rPr lang="el-GR" sz="1800" dirty="0"/>
              <a:t>νέα </a:t>
            </a:r>
            <a:r>
              <a:rPr lang="el-GR" sz="1800"/>
              <a:t>σύνθεση όπου παλιό </a:t>
            </a:r>
            <a:r>
              <a:rPr lang="el-GR" sz="1800" dirty="0"/>
              <a:t>και </a:t>
            </a:r>
            <a:r>
              <a:rPr lang="el-GR" sz="1800"/>
              <a:t>νέο συνυπάρχουν </a:t>
            </a:r>
            <a:r>
              <a:rPr lang="en-US" sz="1800" dirty="0"/>
              <a:t>(</a:t>
            </a:r>
            <a:r>
              <a:rPr lang="en-US" sz="1800" dirty="0" err="1"/>
              <a:t>Bowlby</a:t>
            </a:r>
            <a:r>
              <a:rPr lang="en-US" sz="1800" dirty="0"/>
              <a:t>).</a:t>
            </a:r>
            <a:endParaRPr lang="el-GR" sz="1800" dirty="0"/>
          </a:p>
          <a:p>
            <a:pPr>
              <a:buFont typeface="Wingdings" pitchFamily="2" charset="2"/>
              <a:buChar char="v"/>
            </a:pPr>
            <a:endParaRPr lang="el-GR" sz="1800" dirty="0"/>
          </a:p>
          <a:p>
            <a:pPr>
              <a:buFont typeface="Wingdings" pitchFamily="2" charset="2"/>
              <a:buChar char="v"/>
            </a:pPr>
            <a:r>
              <a:rPr lang="el-GR" sz="1800" dirty="0"/>
              <a:t>Κάθε απώλεια στη διάρκεια της ζωής, μετά από μια αρχική αποδιοργάνωση, οδηγεί τελικά σε μια νέα συνθήκη. Διεγείρει τη δημιουργικότητα και την αναζήτηση νέων δεσμών, προάγει την εξέλιξη και το παιχνίδι.</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aradise_Beach_Palm_2019_Featured_Desktop_2880x1800.jpg"/>
          <p:cNvPicPr>
            <a:picLocks noGrp="1" noChangeAspect="1"/>
          </p:cNvPicPr>
          <p:nvPr>
            <p:ph idx="1"/>
          </p:nvPr>
        </p:nvPicPr>
        <p:blipFill>
          <a:blip r:embed="rId2" cstate="print"/>
          <a:stretch>
            <a:fillRect/>
          </a:stretch>
        </p:blipFill>
        <p:spPr>
          <a:xfrm>
            <a:off x="0" y="0"/>
            <a:ext cx="9144000" cy="6858000"/>
          </a:xfrm>
        </p:spPr>
      </p:pic>
      <p:sp>
        <p:nvSpPr>
          <p:cNvPr id="5" name="TextBox 4"/>
          <p:cNvSpPr txBox="1"/>
          <p:nvPr/>
        </p:nvSpPr>
        <p:spPr>
          <a:xfrm>
            <a:off x="5724128" y="5733256"/>
            <a:ext cx="3419872" cy="830997"/>
          </a:xfrm>
          <a:prstGeom prst="rect">
            <a:avLst/>
          </a:prstGeom>
          <a:noFill/>
        </p:spPr>
        <p:txBody>
          <a:bodyPr wrap="square" rtlCol="0">
            <a:spAutoFit/>
          </a:bodyPr>
          <a:lstStyle/>
          <a:p>
            <a:r>
              <a:rPr lang="el-GR" sz="2400" dirty="0"/>
              <a:t>Ευχαριστώ πολύ για την προσοχή σας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67544" y="188640"/>
            <a:ext cx="8219256" cy="6480720"/>
          </a:xfrm>
        </p:spPr>
        <p:txBody>
          <a:bodyPr>
            <a:normAutofit fontScale="92500" lnSpcReduction="10000"/>
          </a:bodyPr>
          <a:lstStyle/>
          <a:p>
            <a:r>
              <a:rPr lang="el-GR" sz="1800" dirty="0"/>
              <a:t>Το Πένθος είναι μια διεργασία χρονοβόρος και επώδυνη κατά την οποία το υποκείμενο αποσύρεται από κάθε δραστηριότητα για να διαθέσει όλη την επενδυτική ενέργεια στην επαναδιαπραγμάτευση και την αναδόμηση του ψυχικού κόσμου.</a:t>
            </a:r>
          </a:p>
          <a:p>
            <a:pPr>
              <a:buNone/>
            </a:pPr>
            <a:endParaRPr lang="el-GR" sz="1800" dirty="0"/>
          </a:p>
          <a:p>
            <a:r>
              <a:rPr lang="el-GR" sz="1800" dirty="0"/>
              <a:t>Στο τέλος, το Εγώ αποδέχεται την απώλεια και κηρύττει το Αντικείμενο νεκρό. Το Εγώ διαφοροποιείται από το Αντικείμενο και επιλέγει, με βάση τη ναρκισσιστική ισορροπία, να παραμείνει ζωντανό, έτοιμο να στραφεί σε νέα Αντικείμενα.</a:t>
            </a:r>
          </a:p>
          <a:p>
            <a:pPr>
              <a:buNone/>
            </a:pPr>
            <a:endParaRPr lang="el-GR" sz="1800" dirty="0"/>
          </a:p>
          <a:p>
            <a:r>
              <a:rPr lang="el-GR" sz="1800" dirty="0"/>
              <a:t>Έτσι, ενώ χάνεται οριστικά το αντικείμενο αγάπης, η επιθυμία και αναζήτηση για ικανοποίηση δεν εγκαταλείπεται αλλά θα έρθει σε δεύτερο χρόνο από νέο Αντικείμενο μέσω της μετουσίωσης.</a:t>
            </a:r>
          </a:p>
          <a:p>
            <a:pPr>
              <a:buNone/>
            </a:pPr>
            <a:endParaRPr lang="el-GR" sz="1800" dirty="0"/>
          </a:p>
          <a:p>
            <a:r>
              <a:rPr lang="el-GR" sz="1800" dirty="0"/>
              <a:t>Η ικανότητα ή μη αντοχής και επεξεργασίας της απώλειας επηρεάζεται σημαντικά από την αρχική φάση ζωής του υποκειμένου. Τα βρέφη, όταν απουσιάζει το αντικείμενο που τους προσφέρει ικανοποίηση, επιδιώκουν να μειώσουν την έντασή τους ενισχύοντας την επένδυση της αναπαράστασης του αντικειμένου και επιχειρώντας να ικανοποιηθούν ψευδαισθητικά. Αυτή η ένταση, ο τρόπος που τη διαχειρίζονται και το κατά πόσο το περιβάλλον θα λειτουργήσει διευκολυντικά παίζουν σημαντικό ρόλο στην ψυχοσυναισθηματική ανάπτυξη και στη μετέπειτα διαχείριση του Πένθους.</a:t>
            </a:r>
          </a:p>
          <a:p>
            <a:endParaRPr lang="el-GR" sz="1800" dirty="0"/>
          </a:p>
          <a:p>
            <a:r>
              <a:rPr lang="el-GR" sz="1800" dirty="0"/>
              <a:t>Γιατί το υποκείμενο που πενθεί νιώθει έντονο ψυχικό άλγος?</a:t>
            </a:r>
          </a:p>
          <a:p>
            <a:pPr>
              <a:buNone/>
            </a:pPr>
            <a:r>
              <a:rPr lang="el-GR" sz="1800" dirty="0"/>
              <a:t>	</a:t>
            </a:r>
          </a:p>
          <a:p>
            <a:pPr>
              <a:buNone/>
            </a:pPr>
            <a:r>
              <a:rPr lang="el-GR" sz="1800" dirty="0"/>
              <a:t>	Σύμφωνα με το</a:t>
            </a:r>
            <a:r>
              <a:rPr lang="en-US" sz="1800" dirty="0"/>
              <a:t> Freud (1926),</a:t>
            </a:r>
            <a:r>
              <a:rPr lang="el-GR" sz="1800" dirty="0"/>
              <a:t> ο ψυχικός πόνος στο Πένθος προκύπτει από την έντονη επένδυση της επιθυμίας για το Αντικείμενο που χάθηκε, η οποία μένει εκκρεμής και συσσωρεύεται. </a:t>
            </a:r>
          </a:p>
          <a:p>
            <a:endParaRPr lang="el-G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7544" y="4725144"/>
            <a:ext cx="4040188" cy="864096"/>
          </a:xfrm>
        </p:spPr>
        <p:txBody>
          <a:bodyPr>
            <a:normAutofit/>
          </a:bodyPr>
          <a:lstStyle/>
          <a:p>
            <a:pPr>
              <a:buNone/>
            </a:pPr>
            <a:r>
              <a:rPr lang="el-GR" sz="1800" dirty="0"/>
              <a:t>Πένθος                                                       ≠</a:t>
            </a:r>
          </a:p>
          <a:p>
            <a:pPr>
              <a:buNone/>
            </a:pPr>
            <a:r>
              <a:rPr lang="el-GR" sz="1800" dirty="0"/>
              <a:t>Ο κόσμος γίνεται φτωχότερος </a:t>
            </a:r>
          </a:p>
        </p:txBody>
      </p:sp>
      <p:sp>
        <p:nvSpPr>
          <p:cNvPr id="6" name="Content Placeholder 5"/>
          <p:cNvSpPr>
            <a:spLocks noGrp="1"/>
          </p:cNvSpPr>
          <p:nvPr>
            <p:ph sz="quarter" idx="4"/>
          </p:nvPr>
        </p:nvSpPr>
        <p:spPr>
          <a:xfrm>
            <a:off x="4644008" y="4725144"/>
            <a:ext cx="4041775" cy="864096"/>
          </a:xfrm>
        </p:spPr>
        <p:txBody>
          <a:bodyPr>
            <a:normAutofit/>
          </a:bodyPr>
          <a:lstStyle/>
          <a:p>
            <a:pPr>
              <a:buNone/>
            </a:pPr>
            <a:r>
              <a:rPr lang="el-GR" sz="1800" dirty="0"/>
              <a:t>Μελαγχολία</a:t>
            </a:r>
          </a:p>
          <a:p>
            <a:pPr>
              <a:buNone/>
            </a:pPr>
            <a:r>
              <a:rPr lang="el-GR" sz="1800" dirty="0"/>
              <a:t>Το Εγώ γίνεται φτωχότερο</a:t>
            </a:r>
          </a:p>
        </p:txBody>
      </p:sp>
      <p:sp>
        <p:nvSpPr>
          <p:cNvPr id="7" name="Content Placeholder 2"/>
          <p:cNvSpPr txBox="1">
            <a:spLocks/>
          </p:cNvSpPr>
          <p:nvPr/>
        </p:nvSpPr>
        <p:spPr>
          <a:xfrm>
            <a:off x="395536" y="260648"/>
            <a:ext cx="8291264" cy="388843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i="0" u="none" strike="noStrike" kern="1200" cap="none" spc="0" normalizeH="0" baseline="0" noProof="0" dirty="0">
                <a:ln>
                  <a:noFill/>
                </a:ln>
                <a:solidFill>
                  <a:schemeClr val="tx1"/>
                </a:solidFill>
                <a:effectLst/>
                <a:uLnTx/>
                <a:uFillTx/>
                <a:latin typeface="+mn-lt"/>
                <a:ea typeface="+mn-ea"/>
                <a:cs typeface="+mn-cs"/>
              </a:rPr>
              <a:t>Freud</a:t>
            </a:r>
            <a:r>
              <a:rPr kumimoji="0" lang="en-US" sz="1800" i="0" u="none" strike="noStrike" kern="1200" cap="none" spc="0" normalizeH="0" noProof="0" dirty="0">
                <a:ln>
                  <a:noFill/>
                </a:ln>
                <a:solidFill>
                  <a:schemeClr val="tx1"/>
                </a:solidFill>
                <a:effectLst/>
                <a:uLnTx/>
                <a:uFillTx/>
                <a:latin typeface="+mn-lt"/>
                <a:ea typeface="+mn-ea"/>
                <a:cs typeface="+mn-cs"/>
              </a:rPr>
              <a:t> (1917)</a:t>
            </a:r>
            <a:r>
              <a:rPr kumimoji="0" lang="el-GR" sz="1800" i="0" u="none" strike="noStrike" kern="1200" cap="none" spc="0" normalizeH="0" noProof="0" dirty="0">
                <a:ln>
                  <a:noFill/>
                </a:ln>
                <a:solidFill>
                  <a:schemeClr val="tx1"/>
                </a:solidFill>
                <a:effectLst/>
                <a:uLnTx/>
                <a:uFillTx/>
                <a:latin typeface="+mn-lt"/>
                <a:ea typeface="+mn-ea"/>
                <a:cs typeface="+mn-cs"/>
              </a:rPr>
              <a:t>: </a:t>
            </a:r>
            <a:r>
              <a:rPr lang="el-GR" dirty="0"/>
              <a:t>ό</a:t>
            </a:r>
            <a:r>
              <a:rPr kumimoji="0" lang="el-GR" sz="1800" i="0" u="none" strike="noStrike" kern="1200" cap="none" spc="0" normalizeH="0" baseline="0" noProof="0" dirty="0">
                <a:ln>
                  <a:noFill/>
                </a:ln>
                <a:solidFill>
                  <a:schemeClr val="tx1"/>
                </a:solidFill>
                <a:effectLst/>
                <a:uLnTx/>
                <a:uFillTx/>
                <a:latin typeface="+mn-lt"/>
                <a:ea typeface="+mn-ea"/>
                <a:cs typeface="+mn-cs"/>
              </a:rPr>
              <a:t>ταν η σχέση με το χαμένο Αντικείμενο είναι αμφιθυμική, το Πένθος περιπλέκεται. Πιθανότητα για παθολογικές αντιδράσεις στην απώλεια:</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180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mj-lt"/>
              <a:buAutoNum type="arabicPeriod"/>
              <a:tabLst/>
              <a:defRPr/>
            </a:pPr>
            <a:r>
              <a:rPr kumimoji="0" lang="el-GR" sz="1800" i="0" u="none" strike="noStrike" kern="1200" cap="none" spc="0" normalizeH="0" baseline="0" noProof="0" dirty="0">
                <a:ln>
                  <a:noFill/>
                </a:ln>
                <a:solidFill>
                  <a:schemeClr val="tx1"/>
                </a:solidFill>
                <a:effectLst/>
                <a:uLnTx/>
                <a:uFillTx/>
                <a:latin typeface="+mn-lt"/>
                <a:ea typeface="+mn-ea"/>
                <a:cs typeface="+mn-cs"/>
              </a:rPr>
              <a:t> Αν υπάρχουν στοιχεία ψυχαναγκαστικής νεύρωσης </a:t>
            </a:r>
            <a:r>
              <a:rPr kumimoji="0" lang="el-GR" sz="1800" i="0" u="none" strike="noStrike" kern="1200" cap="none" spc="0" normalizeH="0" baseline="0" noProof="0" dirty="0">
                <a:ln>
                  <a:noFill/>
                </a:ln>
                <a:solidFill>
                  <a:schemeClr val="tx1"/>
                </a:solidFill>
                <a:effectLst/>
                <a:uLnTx/>
                <a:uFillTx/>
                <a:latin typeface="+mn-lt"/>
                <a:ea typeface="+mn-ea"/>
                <a:cs typeface="+mn-cs"/>
                <a:sym typeface="Wingdings" pitchFamily="2" charset="2"/>
              </a:rPr>
              <a:t> παθολογική πορεία Πένθους προς </a:t>
            </a:r>
            <a:r>
              <a:rPr kumimoji="0" lang="el-GR" sz="1800" i="1" u="sng" strike="noStrike" kern="1200" cap="none" spc="0" normalizeH="0" baseline="0" noProof="0" dirty="0">
                <a:ln>
                  <a:noFill/>
                </a:ln>
                <a:solidFill>
                  <a:schemeClr val="tx1"/>
                </a:solidFill>
                <a:effectLst/>
                <a:uLnTx/>
                <a:uFillTx/>
                <a:latin typeface="+mn-lt"/>
                <a:ea typeface="+mn-ea"/>
                <a:cs typeface="+mn-cs"/>
                <a:sym typeface="Wingdings" pitchFamily="2" charset="2"/>
              </a:rPr>
              <a:t>Ψυχαναγκαστική Κατάθλιψη</a:t>
            </a:r>
            <a:r>
              <a:rPr kumimoji="0" lang="el-GR" sz="1800" i="0" u="none" strike="noStrike" kern="1200" cap="none" spc="0" normalizeH="0" baseline="0" noProof="0" dirty="0">
                <a:ln>
                  <a:noFill/>
                </a:ln>
                <a:solidFill>
                  <a:schemeClr val="tx1"/>
                </a:solidFill>
                <a:effectLst/>
                <a:uLnTx/>
                <a:uFillTx/>
                <a:latin typeface="+mn-lt"/>
                <a:ea typeface="+mn-ea"/>
                <a:cs typeface="+mn-cs"/>
                <a:sym typeface="Wingdings" pitchFamily="2" charset="2"/>
              </a:rPr>
              <a:t>. Σε αυτή την περίπτωση, το υποκείμενο εκφράζει αυτό-μομφές (θεωρεί ότι είναι το ίδιο υπεύθυνο για την απώλεια Αντικειμένου – επιθυμούσε την απώλεια).</a:t>
            </a:r>
          </a:p>
          <a:p>
            <a:pPr marL="0" marR="0" lvl="0" indent="0" algn="l" defTabSz="914400" rtl="0" eaLnBrk="1" fontAlgn="auto" latinLnBrk="0" hangingPunct="1">
              <a:lnSpc>
                <a:spcPct val="100000"/>
              </a:lnSpc>
              <a:spcBef>
                <a:spcPct val="20000"/>
              </a:spcBef>
              <a:spcAft>
                <a:spcPts val="0"/>
              </a:spcAft>
              <a:buClrTx/>
              <a:buSzTx/>
              <a:tabLst/>
              <a:defRPr/>
            </a:pPr>
            <a:endParaRPr kumimoji="0" lang="el-GR" sz="1800" i="0" u="none" strike="noStrike" kern="1200" cap="none" spc="0" normalizeH="0" baseline="0" noProof="0" dirty="0">
              <a:ln>
                <a:noFill/>
              </a:ln>
              <a:solidFill>
                <a:schemeClr val="tx1"/>
              </a:solidFill>
              <a:effectLst/>
              <a:uLnTx/>
              <a:uFillTx/>
              <a:latin typeface="+mn-lt"/>
              <a:ea typeface="+mn-ea"/>
              <a:cs typeface="+mn-cs"/>
              <a:sym typeface="Wingdings" pitchFamily="2" charset="2"/>
            </a:endParaRPr>
          </a:p>
          <a:p>
            <a:pPr marL="0" marR="0" lvl="0" indent="0" algn="l" defTabSz="914400" rtl="0" eaLnBrk="1" fontAlgn="auto" latinLnBrk="0" hangingPunct="1">
              <a:lnSpc>
                <a:spcPct val="100000"/>
              </a:lnSpc>
              <a:spcBef>
                <a:spcPct val="20000"/>
              </a:spcBef>
              <a:spcAft>
                <a:spcPts val="0"/>
              </a:spcAft>
              <a:buClrTx/>
              <a:buSzTx/>
              <a:tabLst/>
              <a:defRPr/>
            </a:pPr>
            <a:r>
              <a:rPr kumimoji="0" lang="el-GR" sz="1800" strike="noStrike" kern="1200" cap="none" spc="0" normalizeH="0" baseline="0" noProof="0" dirty="0">
                <a:ln>
                  <a:noFill/>
                </a:ln>
                <a:solidFill>
                  <a:schemeClr val="tx1"/>
                </a:solidFill>
                <a:effectLst/>
                <a:uLnTx/>
                <a:uFillTx/>
                <a:latin typeface="+mn-lt"/>
                <a:ea typeface="+mn-ea"/>
                <a:cs typeface="+mn-cs"/>
                <a:sym typeface="Wingdings" pitchFamily="2" charset="2"/>
              </a:rPr>
              <a:t>2. </a:t>
            </a:r>
            <a:r>
              <a:rPr kumimoji="0" lang="el-GR" sz="1800" i="1" u="sng" strike="noStrike" kern="1200" cap="none" spc="0" normalizeH="0" baseline="0" noProof="0" dirty="0">
                <a:ln>
                  <a:noFill/>
                </a:ln>
                <a:solidFill>
                  <a:schemeClr val="tx1"/>
                </a:solidFill>
                <a:effectLst/>
                <a:uLnTx/>
                <a:uFillTx/>
                <a:latin typeface="+mn-lt"/>
                <a:ea typeface="+mn-ea"/>
                <a:cs typeface="+mn-cs"/>
                <a:sym typeface="Wingdings" pitchFamily="2" charset="2"/>
              </a:rPr>
              <a:t>Μελαγχολία</a:t>
            </a:r>
            <a:r>
              <a:rPr kumimoji="0" lang="el-GR" sz="1800" i="0" u="none" strike="noStrike" kern="1200" cap="none" spc="0" normalizeH="0" baseline="0" noProof="0" dirty="0">
                <a:ln>
                  <a:noFill/>
                </a:ln>
                <a:solidFill>
                  <a:schemeClr val="tx1"/>
                </a:solidFill>
                <a:effectLst/>
                <a:uLnTx/>
                <a:uFillTx/>
                <a:latin typeface="+mn-lt"/>
                <a:ea typeface="+mn-ea"/>
                <a:cs typeface="+mn-cs"/>
                <a:sym typeface="Wingdings" pitchFamily="2" charset="2"/>
              </a:rPr>
              <a:t> = βαθύτατα επώδυνη Κατάθλιψη, με αναστολή ενδιαφέροντος για την έξω κόσμο, αναστολή δραστηριότητας, μείωση αυτό-εκτίμησης, αυτό-διασυρμούς. Ο μεγαγχολικός κατακρίνει συνεχώς τον εαυτό του</a:t>
            </a:r>
            <a:r>
              <a:rPr kumimoji="0" lang="el-GR" sz="1800" i="0" u="none" strike="noStrike" kern="1200" cap="none" spc="0" normalizeH="0" noProof="0" dirty="0">
                <a:ln>
                  <a:noFill/>
                </a:ln>
                <a:solidFill>
                  <a:schemeClr val="tx1"/>
                </a:solidFill>
                <a:effectLst/>
                <a:uLnTx/>
                <a:uFillTx/>
                <a:latin typeface="+mn-lt"/>
                <a:ea typeface="+mn-ea"/>
                <a:cs typeface="+mn-cs"/>
                <a:sym typeface="Wingdings" pitchFamily="2" charset="2"/>
              </a:rPr>
              <a:t> και αντλεί ικανοποίηση από τον αυτό-διασυρμό του.</a:t>
            </a:r>
            <a:endParaRPr kumimoji="0" lang="el-GR" sz="1800" i="0" u="none" strike="noStrike" kern="1200" cap="none" spc="0" normalizeH="0" baseline="0" noProof="0" dirty="0">
              <a:ln>
                <a:noFill/>
              </a:ln>
              <a:solidFill>
                <a:schemeClr val="tx1"/>
              </a:solidFill>
              <a:effectLst/>
              <a:uLnTx/>
              <a:uFillTx/>
              <a:latin typeface="+mn-lt"/>
              <a:ea typeface="+mn-ea"/>
              <a:cs typeface="+mn-cs"/>
              <a:sym typeface="Wingdings" pitchFamily="2" charset="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84784"/>
            <a:ext cx="8229600" cy="1143000"/>
          </a:xfrm>
        </p:spPr>
        <p:txBody>
          <a:bodyPr/>
          <a:lstStyle/>
          <a:p>
            <a:r>
              <a:rPr lang="el-GR" dirty="0"/>
              <a:t>ΜΕΛΑΓΧΟΛΙΑ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404664"/>
            <a:ext cx="8291264" cy="6192688"/>
          </a:xfrm>
        </p:spPr>
        <p:txBody>
          <a:bodyPr>
            <a:normAutofit/>
          </a:bodyPr>
          <a:lstStyle/>
          <a:p>
            <a:r>
              <a:rPr lang="el-GR" sz="1800" dirty="0"/>
              <a:t>Στη Μελαγχολία, οι αυτό-μομφές στην πραγματικότητα αποτελούν κατηγορίες απέναντι σε ένα Αντικείμενο αγάπης, όμως έχουν στραφεί ενάντια στον εαυτό. Τι συμβαίνει εδώ?</a:t>
            </a:r>
          </a:p>
          <a:p>
            <a:r>
              <a:rPr lang="el-GR" sz="1800" dirty="0"/>
              <a:t>Το Εγώ διχάζεται. </a:t>
            </a:r>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endParaRPr lang="el-GR" sz="1800" dirty="0"/>
          </a:p>
          <a:p>
            <a:r>
              <a:rPr lang="el-GR" sz="1800" dirty="0"/>
              <a:t>Η απώλεια Αντικειμένου μετατρέπεται σε απώλεια του Εγώ.</a:t>
            </a:r>
          </a:p>
          <a:p>
            <a:r>
              <a:rPr lang="el-GR" sz="1800" dirty="0"/>
              <a:t>Η σύγκρουση μεταξύ Εγώ και Αντικειμένου γίνεται σύγκρουση μεταξύ του Επικριτικού παράγοντα και του τροποποιημένου από την ταύτιση τμήματος του Εγώ. </a:t>
            </a:r>
          </a:p>
          <a:p>
            <a:r>
              <a:rPr lang="el-GR" sz="1800" dirty="0"/>
              <a:t>«Ο μελαγχολικός γνωρίζει ποιόν έχει χάσει, όχι όμως τι έχει χάσει από αυτό το πρόσωπο»</a:t>
            </a:r>
          </a:p>
          <a:p>
            <a:pPr marL="514350" indent="-514350">
              <a:buNone/>
            </a:pPr>
            <a:endParaRPr lang="el-GR" sz="1800" dirty="0"/>
          </a:p>
        </p:txBody>
      </p:sp>
      <p:graphicFrame>
        <p:nvGraphicFramePr>
          <p:cNvPr id="5" name="Diagram 4"/>
          <p:cNvGraphicFramePr/>
          <p:nvPr/>
        </p:nvGraphicFramePr>
        <p:xfrm>
          <a:off x="827584" y="1916832"/>
          <a:ext cx="4632176" cy="2104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91264" cy="6120680"/>
          </a:xfrm>
        </p:spPr>
        <p:txBody>
          <a:bodyPr>
            <a:normAutofit/>
          </a:bodyPr>
          <a:lstStyle/>
          <a:p>
            <a:r>
              <a:rPr lang="el-GR" sz="1800" dirty="0"/>
              <a:t>Τι συμβαίνει με το </a:t>
            </a:r>
            <a:r>
              <a:rPr lang="el-GR" sz="1800" u="sng" dirty="0"/>
              <a:t>τροποποιημένο τμήμα του Εγώ - ταυτιζόμενο με το Αντικείμενο</a:t>
            </a:r>
            <a:r>
              <a:rPr lang="el-GR" sz="1800" dirty="0"/>
              <a:t>? </a:t>
            </a:r>
          </a:p>
          <a:p>
            <a:pPr>
              <a:buNone/>
            </a:pPr>
            <a:endParaRPr lang="el-GR" sz="1800" dirty="0"/>
          </a:p>
          <a:p>
            <a:r>
              <a:rPr lang="el-GR" sz="1800" dirty="0"/>
              <a:t>Συμφωνα με </a:t>
            </a:r>
            <a:r>
              <a:rPr lang="en-US" sz="1800" dirty="0"/>
              <a:t>Freud (1917)</a:t>
            </a:r>
            <a:r>
              <a:rPr lang="el-GR" sz="1800" dirty="0"/>
              <a:t>: η επένδυση του Αντικειμένου δεν αποδείχθηκε τόσο ανθεκτική, άρθηκε, όμως η ελεύθερη λίμπιντο αποσύρθηκε στο Εγώ (≠ Πένθος: η ελεύθερη λίμπιντο μετατίθεται σε άλλο Αντικείμενο).</a:t>
            </a:r>
          </a:p>
          <a:p>
            <a:pPr>
              <a:buNone/>
            </a:pPr>
            <a:endParaRPr lang="el-GR" sz="1800" dirty="0"/>
          </a:p>
          <a:p>
            <a:r>
              <a:rPr lang="el-GR" sz="1800" dirty="0"/>
              <a:t>Το Εγώ χρησιμοποιεί τη λίμπιντο αυτή για να συντελέσει ταύτιση του Εγώ με το εγκαταλειμένο Αντικείμενο. Το Εγώ θέλει να ενσωματώσει μέσα του το Αντικείμενο ώστε να μην το χάσει ολοκληρωτικά </a:t>
            </a:r>
            <a:r>
              <a:rPr lang="el-GR" sz="1800" dirty="0">
                <a:sym typeface="Wingdings" pitchFamily="2" charset="2"/>
              </a:rPr>
              <a:t> αποκλείεται κάθε δυνατότητα Πένθους.</a:t>
            </a:r>
          </a:p>
          <a:p>
            <a:pPr>
              <a:buNone/>
            </a:pPr>
            <a:endParaRPr lang="el-GR" sz="1800" dirty="0"/>
          </a:p>
          <a:p>
            <a:r>
              <a:rPr lang="el-GR" sz="1800" dirty="0"/>
              <a:t>Ταύτιση = η πιο πρώιμη εκδήλωση ενός συναισθηματικού δεσμού με άλλο πρόσωπο, προηγείται της επιλογής Αντικειμένου. Άρα, η ταύτιση αποτελεί προκαταρκτικό στάδιο της σχέσης με Αντικείμενο. </a:t>
            </a:r>
          </a:p>
          <a:p>
            <a:endParaRPr lang="el-GR" sz="1800" dirty="0"/>
          </a:p>
          <a:p>
            <a:r>
              <a:rPr lang="el-GR" sz="1800" dirty="0"/>
              <a:t>Το Αντικείμενο ενσωματώνεται στο Εγώ σύμφωνα με τη στοματική-καννιβαλιστική φάση της ανάπτυξης μέσω της καταβρόχθισης (η σεξουαλική δραστηριότητα δεν έχει διαχωριστεί ακόμα από την κατάποση τροφής και σεξουαλικός στόχος είναι η ενσωμάτωση Αντικειμένου).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260648"/>
            <a:ext cx="7632848" cy="4104456"/>
          </a:xfrm>
        </p:spPr>
        <p:txBody>
          <a:bodyPr>
            <a:normAutofit lnSpcReduction="10000"/>
          </a:bodyPr>
          <a:lstStyle/>
          <a:p>
            <a:r>
              <a:rPr lang="el-GR" sz="1800" dirty="0"/>
              <a:t>Αργότερα (1923), ο </a:t>
            </a:r>
            <a:r>
              <a:rPr lang="en-US" sz="1800" dirty="0"/>
              <a:t>Freud </a:t>
            </a:r>
            <a:r>
              <a:rPr lang="el-GR" sz="1800" dirty="0"/>
              <a:t>υποστηρίζει ότι η παλινδρόμηση της λιβιδινικής επένδυσης σε ταύτιση με χαμένο Αντικείμενο δεν αποτελεί ειδικό χαρακτηριστικό της Μελαγχολίας. Αντίθετα, συμβαίνει συχνά και πιθανόν αποτελεί το μόνο τρόπο για να παραιτηθεί το Εγώ από το Αντικείμενο.</a:t>
            </a:r>
          </a:p>
          <a:p>
            <a:endParaRPr lang="el-GR" sz="1800" dirty="0"/>
          </a:p>
          <a:p>
            <a:r>
              <a:rPr lang="el-GR" sz="1800" dirty="0"/>
              <a:t>Η εμφάνιση του Αντικειμένου μέσα στο Εγώ, η οποία αποτελεί ένος είδος παλινδρόμησης στη στοματική φάση, ίσως είναι απαραίτητη προϋπόθεση ώστε το Εκείνο να παραιτηθεί από τα Αντικείμενά του.</a:t>
            </a:r>
          </a:p>
          <a:p>
            <a:endParaRPr lang="el-GR" sz="1800" dirty="0"/>
          </a:p>
          <a:p>
            <a:r>
              <a:rPr lang="el-GR" sz="1800" dirty="0"/>
              <a:t>Οι ταυτίσεις με τα χαμένα Αντικείμενα, που συμβαίνουν τόσο στο Πένθος όσο και στη Μελαγχολία, επιφέρουν μόνιμες αλλαγές στο Εγώ και συμβάλλουν στη δημιουργία του χαρακτήρα. Με βάση αυτό, καθίσταται δυνατή η υπόθεση ότι ο χαρακτήρας του Εγώ είναι ό,τι έχει απομείνει από τις επενδύσεις Αντικειμένου, από τις οποίες έχει παραιτηθεί.</a:t>
            </a:r>
          </a:p>
          <a:p>
            <a:pPr>
              <a:buNone/>
            </a:pPr>
            <a:endParaRPr lang="el-GR" sz="1800" dirty="0"/>
          </a:p>
          <a:p>
            <a:endParaRPr lang="el-GR" sz="1800" dirty="0"/>
          </a:p>
        </p:txBody>
      </p:sp>
      <p:sp>
        <p:nvSpPr>
          <p:cNvPr id="4" name="Content Placeholder 3"/>
          <p:cNvSpPr txBox="1">
            <a:spLocks/>
          </p:cNvSpPr>
          <p:nvPr/>
        </p:nvSpPr>
        <p:spPr>
          <a:xfrm>
            <a:off x="395536" y="4725144"/>
            <a:ext cx="4248472" cy="18002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800" b="0" i="0" u="sng" strike="noStrike" kern="1200" cap="none" spc="0" normalizeH="0" baseline="0" noProof="0" dirty="0">
                <a:ln>
                  <a:noFill/>
                </a:ln>
                <a:solidFill>
                  <a:schemeClr val="tx1"/>
                </a:solidFill>
                <a:effectLst/>
                <a:uLnTx/>
                <a:uFillTx/>
                <a:latin typeface="+mn-lt"/>
                <a:ea typeface="+mn-ea"/>
                <a:cs typeface="+mn-cs"/>
              </a:rPr>
              <a:t>Ταύτιση σε Πένθος </a:t>
            </a:r>
            <a:r>
              <a:rPr kumimoji="0" lang="el-GR" sz="1800" b="0" i="0" strike="noStrike" kern="1200" cap="none" spc="0" normalizeH="0" baseline="0" noProof="0" dirty="0">
                <a:ln>
                  <a:noFill/>
                </a:ln>
                <a:solidFill>
                  <a:schemeClr val="tx1"/>
                </a:solidFill>
                <a:effectLst/>
                <a:uLnTx/>
                <a:uFillTx/>
                <a:latin typeface="+mn-lt"/>
                <a:ea typeface="+mn-ea"/>
                <a:cs typeface="+mn-cs"/>
              </a:rPr>
              <a:t>                                       </a:t>
            </a:r>
            <a:r>
              <a:rPr kumimoji="0" lang="el-GR" sz="1800" b="0" i="0" strike="noStrike" kern="1200" cap="none" spc="0" normalizeH="0" noProof="0" dirty="0">
                <a:ln>
                  <a:noFill/>
                </a:ln>
                <a:solidFill>
                  <a:schemeClr val="tx1"/>
                </a:solidFill>
                <a:effectLst/>
                <a:uLnTx/>
                <a:uFillTx/>
                <a:latin typeface="+mn-lt"/>
                <a:ea typeface="+mn-ea"/>
                <a:cs typeface="+mn-cs"/>
              </a:rPr>
              <a:t> </a:t>
            </a:r>
            <a:r>
              <a:rPr kumimoji="0" lang="el-GR" sz="1800" b="0" i="0" u="none" strike="noStrike" kern="1200" cap="none" spc="0" normalizeH="0" baseline="0" noProof="0" dirty="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dirty="0"/>
              <a:t>Αποσεξουαλικοποίηση - μετουσίωση</a:t>
            </a:r>
            <a:endParaRPr kumimoji="0" lang="el-GR" sz="1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noProof="0" dirty="0"/>
              <a:t>Χαρακτηριστικά, αξίες και λειτουργίες του χαμένου Αντικειμένου εσωτερικεύονται</a:t>
            </a:r>
            <a:endParaRPr kumimoji="0" lang="el-GR"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3"/>
          <p:cNvSpPr txBox="1">
            <a:spLocks/>
          </p:cNvSpPr>
          <p:nvPr/>
        </p:nvSpPr>
        <p:spPr>
          <a:xfrm>
            <a:off x="4716016" y="4725144"/>
            <a:ext cx="4248472" cy="18002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1800" b="0" i="0" u="sng" strike="noStrike" kern="1200" cap="none" spc="0" normalizeH="0" baseline="0" noProof="0" dirty="0">
                <a:ln>
                  <a:noFill/>
                </a:ln>
                <a:solidFill>
                  <a:schemeClr val="tx1"/>
                </a:solidFill>
                <a:effectLst/>
                <a:uLnTx/>
                <a:uFillTx/>
                <a:latin typeface="+mn-lt"/>
                <a:ea typeface="+mn-ea"/>
                <a:cs typeface="+mn-cs"/>
              </a:rPr>
              <a:t>Ταύτιση σε Μελαγχολία </a:t>
            </a:r>
            <a:endParaRPr kumimoji="0" lang="el-GR" sz="1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noProof="0" dirty="0"/>
              <a:t>Το Αντικείμενο ενσωματώνεται και διατηρείται σαν ξένο σώμα στον εσωτερικό κόσμο του ασθενούς </a:t>
            </a:r>
            <a:r>
              <a:rPr lang="el-GR" noProof="0" dirty="0">
                <a:sym typeface="Wingdings" pitchFamily="2" charset="2"/>
              </a:rPr>
              <a:t> ψυχική ακινησία ή και ψυχικό/σωματικό θάνατο</a:t>
            </a:r>
            <a:endParaRPr kumimoji="0" lang="el-GR"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Left Brace 6"/>
          <p:cNvSpPr/>
          <p:nvPr/>
        </p:nvSpPr>
        <p:spPr>
          <a:xfrm>
            <a:off x="755576" y="260648"/>
            <a:ext cx="576064" cy="3816424"/>
          </a:xfrm>
          <a:prstGeom prst="leftBrac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dirty="0">
              <a:solidFill>
                <a:srgbClr val="002060"/>
              </a:solidFill>
            </a:endParaRPr>
          </a:p>
        </p:txBody>
      </p:sp>
      <p:sp>
        <p:nvSpPr>
          <p:cNvPr id="8" name="TextBox 7"/>
          <p:cNvSpPr txBox="1"/>
          <p:nvPr/>
        </p:nvSpPr>
        <p:spPr>
          <a:xfrm>
            <a:off x="0" y="332656"/>
            <a:ext cx="738664" cy="3816424"/>
          </a:xfrm>
          <a:prstGeom prst="rect">
            <a:avLst/>
          </a:prstGeom>
          <a:noFill/>
        </p:spPr>
        <p:txBody>
          <a:bodyPr vert="vert270" wrap="square" rtlCol="0">
            <a:spAutoFit/>
          </a:bodyPr>
          <a:lstStyle/>
          <a:p>
            <a:r>
              <a:rPr lang="el-GR" dirty="0"/>
              <a:t>Ταύτιση ως κοινή διεργασία σε Πένθος και Μελαγχλία</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2596</TotalTime>
  <Words>3782</Words>
  <Application>Microsoft Office PowerPoint</Application>
  <PresentationFormat>Προβολή στην οθόνη (4:3)</PresentationFormat>
  <Paragraphs>310</Paragraphs>
  <Slides>31</Slides>
  <Notes>3</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31</vt:i4>
      </vt:variant>
    </vt:vector>
  </HeadingPairs>
  <TitlesOfParts>
    <vt:vector size="35" baseType="lpstr">
      <vt:lpstr>Arial</vt:lpstr>
      <vt:lpstr>Calibri</vt:lpstr>
      <vt:lpstr>Wingdings</vt:lpstr>
      <vt:lpstr>Office Theme</vt:lpstr>
      <vt:lpstr>Τα Πεπρωμένα της Απώλειας στο Έργο του Freud </vt:lpstr>
      <vt:lpstr>ΠΕΝΘΟΣ</vt:lpstr>
      <vt:lpstr>Παρουσίαση του PowerPoint</vt:lpstr>
      <vt:lpstr>Παρουσίαση του PowerPoint</vt:lpstr>
      <vt:lpstr>Παρουσίαση του PowerPoint</vt:lpstr>
      <vt:lpstr>ΜΕΛΑΓΧΟΛΙΑ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Απώλειες και Πένθη στη ζωή του Παιδιού και του Εφήβου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Πεπρωμένα της Απώλειας στο Έργο του Freud</dc:title>
  <dc:creator>Vasiliki Papadopoulou</dc:creator>
  <cp:lastModifiedBy>user</cp:lastModifiedBy>
  <cp:revision>141</cp:revision>
  <dcterms:created xsi:type="dcterms:W3CDTF">2022-06-03T16:05:55Z</dcterms:created>
  <dcterms:modified xsi:type="dcterms:W3CDTF">2022-06-27T09:47:33Z</dcterms:modified>
</cp:coreProperties>
</file>