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68" r:id="rId3"/>
    <p:sldId id="258" r:id="rId4"/>
    <p:sldId id="267" r:id="rId5"/>
    <p:sldId id="257" r:id="rId6"/>
    <p:sldId id="259" r:id="rId7"/>
    <p:sldId id="269" r:id="rId8"/>
    <p:sldId id="263" r:id="rId9"/>
    <p:sldId id="265" r:id="rId10"/>
    <p:sldId id="261" r:id="rId11"/>
    <p:sldId id="262" r:id="rId12"/>
    <p:sldId id="270" r:id="rId13"/>
    <p:sldId id="260" r:id="rId14"/>
    <p:sldId id="266" r:id="rId15"/>
    <p:sldId id="278" r:id="rId16"/>
    <p:sldId id="271" r:id="rId17"/>
    <p:sldId id="284" r:id="rId18"/>
    <p:sldId id="272" r:id="rId19"/>
    <p:sldId id="274" r:id="rId20"/>
    <p:sldId id="273" r:id="rId21"/>
    <p:sldId id="280" r:id="rId22"/>
    <p:sldId id="275" r:id="rId23"/>
    <p:sldId id="281" r:id="rId24"/>
    <p:sldId id="276" r:id="rId25"/>
    <p:sldId id="277" r:id="rId26"/>
    <p:sldId id="279" r:id="rId27"/>
    <p:sldId id="282" r:id="rId28"/>
    <p:sldId id="283" r:id="rId29"/>
    <p:sldId id="28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2" autoAdjust="0"/>
  </p:normalViewPr>
  <p:slideViewPr>
    <p:cSldViewPr>
      <p:cViewPr>
        <p:scale>
          <a:sx n="77" d="100"/>
          <a:sy n="77" d="100"/>
        </p:scale>
        <p:origin x="-1980" y="-7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53AF3-2811-4001-BE9D-60D32AA651F6}" type="datetimeFigureOut">
              <a:rPr lang="el-GR" smtClean="0"/>
              <a:pPr/>
              <a:t>1/6/2018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A3F17-8866-4DEF-81D6-0439A8D4B9E9}" type="slidenum">
              <a:rPr lang="el-GR" smtClean="0"/>
              <a:pPr/>
              <a:t>‹#›</a:t>
            </a:fld>
            <a:endParaRPr lang="el-GR"/>
          </a:p>
        </p:txBody>
      </p:sp>
    </p:spTree>
    <p:extLst>
      <p:ext uri="{BB962C8B-B14F-4D97-AF65-F5344CB8AC3E}">
        <p14:creationId xmlns:p14="http://schemas.microsoft.com/office/powerpoint/2010/main" xmlns="" val="126443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AA3F17-8866-4DEF-81D6-0439A8D4B9E9}" type="slidenum">
              <a:rPr lang="el-GR" smtClean="0"/>
              <a:pPr/>
              <a:t>2</a:t>
            </a:fld>
            <a:endParaRPr lang="el-GR"/>
          </a:p>
        </p:txBody>
      </p:sp>
    </p:spTree>
    <p:extLst>
      <p:ext uri="{BB962C8B-B14F-4D97-AF65-F5344CB8AC3E}">
        <p14:creationId xmlns:p14="http://schemas.microsoft.com/office/powerpoint/2010/main" xmlns="" val="195379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AA3F17-8866-4DEF-81D6-0439A8D4B9E9}" type="slidenum">
              <a:rPr lang="el-GR" smtClean="0"/>
              <a:pPr/>
              <a:t>6</a:t>
            </a:fld>
            <a:endParaRPr lang="el-GR"/>
          </a:p>
        </p:txBody>
      </p:sp>
    </p:spTree>
    <p:extLst>
      <p:ext uri="{BB962C8B-B14F-4D97-AF65-F5344CB8AC3E}">
        <p14:creationId xmlns:p14="http://schemas.microsoft.com/office/powerpoint/2010/main" xmlns="" val="346408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AA3F17-8866-4DEF-81D6-0439A8D4B9E9}" type="slidenum">
              <a:rPr lang="el-GR" smtClean="0"/>
              <a:pPr/>
              <a:t>7</a:t>
            </a:fld>
            <a:endParaRPr lang="el-GR"/>
          </a:p>
        </p:txBody>
      </p:sp>
    </p:spTree>
    <p:extLst>
      <p:ext uri="{BB962C8B-B14F-4D97-AF65-F5344CB8AC3E}">
        <p14:creationId xmlns:p14="http://schemas.microsoft.com/office/powerpoint/2010/main" xmlns="" val="278047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61B9D3C0-C247-49C0-9102-3863C1279B1D}" type="datetimeFigureOut">
              <a:rPr lang="el-GR" smtClean="0"/>
              <a:pPr/>
              <a:t>1/6/2018</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CFA5CCB5-86A8-4D7A-AEC6-63E97CB305F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1B9D3C0-C247-49C0-9102-3863C1279B1D}" type="datetimeFigureOut">
              <a:rPr lang="el-GR" smtClean="0"/>
              <a:pPr/>
              <a:t>1/6/2018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FA5CCB5-86A8-4D7A-AEC6-63E97CB305F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1B9D3C0-C247-49C0-9102-3863C1279B1D}" type="datetimeFigureOut">
              <a:rPr lang="el-GR" smtClean="0"/>
              <a:pPr/>
              <a:t>1/6/2018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FA5CCB5-86A8-4D7A-AEC6-63E97CB305F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2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1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16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7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18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1" name="19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2" name="20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3" name="23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4" name="2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5" name="25 - Ευθεία γραμμή σύνδεσης"/>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6"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7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28 - Έλλειψη"/>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29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30 - Έλλειψη"/>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31 - Έλλειψη"/>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7 - Τίτλος"/>
          <p:cNvSpPr>
            <a:spLocks noGrp="1"/>
          </p:cNvSpPr>
          <p:nvPr>
            <p:ph type="ctrTitle"/>
          </p:nvPr>
        </p:nvSpPr>
        <p:spPr>
          <a:xfrm>
            <a:off x="2286000" y="3124200"/>
            <a:ext cx="6172200" cy="1894362"/>
          </a:xfrm>
        </p:spPr>
        <p:txBody>
          <a:bodyPr/>
          <a:lstStyle>
            <a:lvl1pPr>
              <a:defRPr b="1"/>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2" name="27 - Θέση ημερομηνίας"/>
          <p:cNvSpPr>
            <a:spLocks noGrp="1"/>
          </p:cNvSpPr>
          <p:nvPr>
            <p:ph type="dt" sz="half" idx="10"/>
          </p:nvPr>
        </p:nvSpPr>
        <p:spPr bwMode="auto">
          <a:xfrm rot="5400000">
            <a:off x="7764463" y="1174750"/>
            <a:ext cx="2286000" cy="381000"/>
          </a:xfrm>
        </p:spPr>
        <p:txBody>
          <a:bodyPr/>
          <a:lstStyle>
            <a:lvl1pPr>
              <a:defRPr/>
            </a:lvl1pPr>
          </a:lstStyle>
          <a:p>
            <a:pPr>
              <a:defRPr/>
            </a:pPr>
            <a:endParaRPr lang="es-ES">
              <a:solidFill>
                <a:srgbClr val="B13F9A"/>
              </a:solidFill>
            </a:endParaRPr>
          </a:p>
        </p:txBody>
      </p:sp>
      <p:sp>
        <p:nvSpPr>
          <p:cNvPr id="23" name="16 - Θέση υποσέλιδου"/>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solidFill>
                <a:srgbClr val="B13F9A"/>
              </a:solidFill>
            </a:endParaRPr>
          </a:p>
        </p:txBody>
      </p:sp>
      <p:sp>
        <p:nvSpPr>
          <p:cNvPr id="24" name="28 - Θέση αριθμού διαφάνειας"/>
          <p:cNvSpPr>
            <a:spLocks noGrp="1"/>
          </p:cNvSpPr>
          <p:nvPr>
            <p:ph type="sldNum" sz="quarter" idx="12"/>
          </p:nvPr>
        </p:nvSpPr>
        <p:spPr bwMode="auto">
          <a:xfrm>
            <a:off x="1325563" y="4929188"/>
            <a:ext cx="609600" cy="517525"/>
          </a:xfrm>
        </p:spPr>
        <p:txBody>
          <a:bodyPr/>
          <a:lstStyle>
            <a:lvl1pPr>
              <a:defRPr/>
            </a:lvl1pPr>
          </a:lstStyle>
          <a:p>
            <a:pPr>
              <a:defRPr/>
            </a:pPr>
            <a:fld id="{106A050D-8CB2-4219-8DF5-83AB6BB4BB8C}" type="slidenum">
              <a:rPr lang="es-ES"/>
              <a:pPr>
                <a:defRPr/>
              </a:pPr>
              <a:t>‹#›</a:t>
            </a:fld>
            <a:endParaRPr lang="es-ES" dirty="0"/>
          </a:p>
        </p:txBody>
      </p:sp>
    </p:spTree>
    <p:extLst>
      <p:ext uri="{BB962C8B-B14F-4D97-AF65-F5344CB8AC3E}">
        <p14:creationId xmlns:p14="http://schemas.microsoft.com/office/powerpoint/2010/main" xmlns="" val="396747187"/>
      </p:ext>
    </p:extLst>
  </p:cSld>
  <p:clrMapOvr>
    <a:overrideClrMapping bg1="lt1" tx1="dk1" bg2="lt2" tx2="dk2" accent1="accent1" accent2="accent2" accent3="accent3" accent4="accent4" accent5="accent5" accent6="accent6" hlink="hlink" folHlink="folHlink"/>
  </p:clrMapOvr>
  <p:transition spd="slow">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457200" y="1600200"/>
            <a:ext cx="7467600" cy="48737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6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5" name="8 - Θέση αριθμού διαφάνειας"/>
          <p:cNvSpPr>
            <a:spLocks noGrp="1"/>
          </p:cNvSpPr>
          <p:nvPr>
            <p:ph type="sldNum" sz="quarter" idx="11"/>
          </p:nvPr>
        </p:nvSpPr>
        <p:spPr/>
        <p:txBody>
          <a:bodyPr rtlCol="0"/>
          <a:lstStyle>
            <a:lvl1pPr>
              <a:defRPr/>
            </a:lvl1pPr>
          </a:lstStyle>
          <a:p>
            <a:pPr>
              <a:defRPr/>
            </a:pPr>
            <a:fld id="{CF4A1970-0928-493A-8E30-21F183526F29}" type="slidenum">
              <a:rPr lang="es-ES"/>
              <a:pPr>
                <a:defRPr/>
              </a:pPr>
              <a:t>‹#›</a:t>
            </a:fld>
            <a:endParaRPr lang="es-ES" dirty="0"/>
          </a:p>
        </p:txBody>
      </p:sp>
      <p:sp>
        <p:nvSpPr>
          <p:cNvPr id="6" name="9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764104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4" name="12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14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16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7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18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9" name="19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0" name="20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1" name="23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2" name="2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13" name="25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26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27 - Έλλειψη"/>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28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29 - Έλλειψη"/>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30 - Έλλειψη"/>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31 - Ευθεία γραμμή σύνδεσης"/>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0" name="3 - Θέση ημερομηνίας"/>
          <p:cNvSpPr>
            <a:spLocks noGrp="1"/>
          </p:cNvSpPr>
          <p:nvPr>
            <p:ph type="dt" sz="half" idx="10"/>
          </p:nvPr>
        </p:nvSpPr>
        <p:spPr bwMode="auto">
          <a:xfrm rot="5400000">
            <a:off x="7762875" y="1169988"/>
            <a:ext cx="2286000" cy="381000"/>
          </a:xfrm>
        </p:spPr>
        <p:txBody>
          <a:bodyPr/>
          <a:lstStyle>
            <a:lvl1pPr>
              <a:defRPr/>
            </a:lvl1pPr>
          </a:lstStyle>
          <a:p>
            <a:pPr>
              <a:defRPr/>
            </a:pPr>
            <a:endParaRPr lang="es-ES">
              <a:solidFill>
                <a:srgbClr val="F4E7ED"/>
              </a:solidFill>
            </a:endParaRPr>
          </a:p>
        </p:txBody>
      </p:sp>
      <p:sp>
        <p:nvSpPr>
          <p:cNvPr id="21" name="4 - Θέση υποσέλιδου"/>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solidFill>
                <a:srgbClr val="F4E7ED"/>
              </a:solidFill>
            </a:endParaRPr>
          </a:p>
        </p:txBody>
      </p:sp>
      <p:sp>
        <p:nvSpPr>
          <p:cNvPr id="22" name="5 - Θέση αριθμού διαφάνειας"/>
          <p:cNvSpPr>
            <a:spLocks noGrp="1"/>
          </p:cNvSpPr>
          <p:nvPr>
            <p:ph type="sldNum" sz="quarter" idx="12"/>
          </p:nvPr>
        </p:nvSpPr>
        <p:spPr bwMode="auto">
          <a:xfrm>
            <a:off x="1339850" y="4929188"/>
            <a:ext cx="609600" cy="517525"/>
          </a:xfrm>
        </p:spPr>
        <p:txBody>
          <a:bodyPr/>
          <a:lstStyle>
            <a:lvl1pPr>
              <a:defRPr/>
            </a:lvl1pPr>
          </a:lstStyle>
          <a:p>
            <a:pPr>
              <a:defRPr/>
            </a:pPr>
            <a:fld id="{387A4EBC-EEB4-4AA5-A457-546EDC7D2E9A}" type="slidenum">
              <a:rPr lang="es-ES"/>
              <a:pPr>
                <a:defRPr/>
              </a:pPr>
              <a:t>‹#›</a:t>
            </a:fld>
            <a:endParaRPr lang="es-ES" dirty="0"/>
          </a:p>
        </p:txBody>
      </p:sp>
    </p:spTree>
    <p:extLst>
      <p:ext uri="{BB962C8B-B14F-4D97-AF65-F5344CB8AC3E}">
        <p14:creationId xmlns:p14="http://schemas.microsoft.com/office/powerpoint/2010/main" xmlns="" val="2079660226"/>
      </p:ext>
    </p:extLst>
  </p:cSld>
  <p:clrMapOvr>
    <a:overrideClrMapping bg1="dk1" tx1="lt1" bg2="dk2" tx2="lt2" accent1="accent1" accent2="accent2" accent3="accent3" accent4="accent4" accent5="accent5" accent6="accent6" hlink="hlink" folHlink="folHlink"/>
  </p:clrMapOvr>
  <p:transition spd="slow">
    <p:split orient="ver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457200"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270248" y="1600200"/>
            <a:ext cx="3657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3FAD0E01-5F2D-46D7-B87C-C1A02077BDC5}" type="slidenum">
              <a:rPr lang="es-ES"/>
              <a:pPr>
                <a:defRPr/>
              </a:pPr>
              <a:t>‹#›</a:t>
            </a:fld>
            <a:endParaRPr lang="es-ES" dirty="0"/>
          </a:p>
        </p:txBody>
      </p:sp>
    </p:spTree>
    <p:extLst>
      <p:ext uri="{BB962C8B-B14F-4D97-AF65-F5344CB8AC3E}">
        <p14:creationId xmlns:p14="http://schemas.microsoft.com/office/powerpoint/2010/main" xmlns="" val="3171217700"/>
      </p:ext>
    </p:extLst>
  </p:cSld>
  <p:clrMapOvr>
    <a:masterClrMapping/>
  </p:clrMapOvr>
  <p:transition spd="slow">
    <p:split orient="ver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457200"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371975" y="2362200"/>
            <a:ext cx="36576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8"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9" name="22 - Θέση αριθμού διαφάνειας"/>
          <p:cNvSpPr>
            <a:spLocks noGrp="1"/>
          </p:cNvSpPr>
          <p:nvPr>
            <p:ph type="sldNum" sz="quarter" idx="12"/>
          </p:nvPr>
        </p:nvSpPr>
        <p:spPr/>
        <p:txBody>
          <a:bodyPr/>
          <a:lstStyle>
            <a:lvl1pPr>
              <a:defRPr/>
            </a:lvl1pPr>
          </a:lstStyle>
          <a:p>
            <a:pPr>
              <a:defRPr/>
            </a:pPr>
            <a:fld id="{A2BFA6E7-3CAB-40CB-89E5-990C426F7503}" type="slidenum">
              <a:rPr lang="es-ES"/>
              <a:pPr>
                <a:defRPr/>
              </a:pPr>
              <a:t>‹#›</a:t>
            </a:fld>
            <a:endParaRPr lang="es-ES" dirty="0"/>
          </a:p>
        </p:txBody>
      </p:sp>
    </p:spTree>
    <p:extLst>
      <p:ext uri="{BB962C8B-B14F-4D97-AF65-F5344CB8AC3E}">
        <p14:creationId xmlns:p14="http://schemas.microsoft.com/office/powerpoint/2010/main" xmlns="" val="3378665853"/>
      </p:ext>
    </p:extLst>
  </p:cSld>
  <p:clrMapOvr>
    <a:masterClrMapping/>
  </p:clrMapOvr>
  <p:transition spd="slow">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5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4" name="6 - Θέση αριθμού διαφάνειας"/>
          <p:cNvSpPr>
            <a:spLocks noGrp="1"/>
          </p:cNvSpPr>
          <p:nvPr>
            <p:ph type="sldNum" sz="quarter" idx="11"/>
          </p:nvPr>
        </p:nvSpPr>
        <p:spPr/>
        <p:txBody>
          <a:bodyPr rtlCol="0"/>
          <a:lstStyle>
            <a:lvl1pPr>
              <a:defRPr/>
            </a:lvl1pPr>
          </a:lstStyle>
          <a:p>
            <a:pPr>
              <a:defRPr/>
            </a:pPr>
            <a:fld id="{6C565CC3-5FA2-416F-B00B-5B8F60E45913}" type="slidenum">
              <a:rPr lang="es-ES"/>
              <a:pPr>
                <a:defRPr/>
              </a:pPr>
              <a:t>‹#›</a:t>
            </a:fld>
            <a:endParaRPr lang="es-ES" dirty="0"/>
          </a:p>
        </p:txBody>
      </p:sp>
      <p:sp>
        <p:nvSpPr>
          <p:cNvPr id="5" name="7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1952480466"/>
      </p:ext>
    </p:extLst>
  </p:cSld>
  <p:clrMapOvr>
    <a:masterClrMapping/>
  </p:clrMapOvr>
  <p:transition spd="slow">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4" name="22 - Θέση αριθμού διαφάνειας"/>
          <p:cNvSpPr>
            <a:spLocks noGrp="1"/>
          </p:cNvSpPr>
          <p:nvPr>
            <p:ph type="sldNum" sz="quarter" idx="12"/>
          </p:nvPr>
        </p:nvSpPr>
        <p:spPr/>
        <p:txBody>
          <a:bodyPr/>
          <a:lstStyle>
            <a:lvl1pPr>
              <a:defRPr/>
            </a:lvl1pPr>
          </a:lstStyle>
          <a:p>
            <a:pPr>
              <a:defRPr/>
            </a:pPr>
            <a:fld id="{DB66A42D-31B0-4742-A498-4984AB17A800}" type="slidenum">
              <a:rPr lang="es-ES"/>
              <a:pPr>
                <a:defRPr/>
              </a:pPr>
              <a:t>‹#›</a:t>
            </a:fld>
            <a:endParaRPr lang="es-ES" dirty="0"/>
          </a:p>
        </p:txBody>
      </p:sp>
    </p:spTree>
    <p:extLst>
      <p:ext uri="{BB962C8B-B14F-4D97-AF65-F5344CB8AC3E}">
        <p14:creationId xmlns:p14="http://schemas.microsoft.com/office/powerpoint/2010/main" xmlns="" val="2860964087"/>
      </p:ext>
    </p:extLst>
  </p:cSld>
  <p:clrMapOvr>
    <a:masterClrMapping/>
  </p:clrMapOvr>
  <p:transition spd="slow">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14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16 - Ευθεία γραμμή σύνδεσης"/>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8" name="17 - Ευθεία γραμμή σύνδεσης"/>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9" name="18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19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11" name="20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1 - Τίτλος"/>
          <p:cNvSpPr>
            <a:spLocks noGrp="1"/>
          </p:cNvSpPr>
          <p:nvPr>
            <p:ph type="title"/>
          </p:nvPr>
        </p:nvSpPr>
        <p:spPr>
          <a:xfrm rot="5400000">
            <a:off x="3371850" y="3200400"/>
            <a:ext cx="6309360" cy="457200"/>
          </a:xfrm>
        </p:spPr>
        <p:txBody>
          <a:bodyPr/>
          <a:lstStyle>
            <a:lvl1pPr algn="l">
              <a:buNone/>
              <a:defRPr sz="2000" b="1" cap="small" baseline="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8" name="17 - Θέση περιεχομένου"/>
          <p:cNvSpPr>
            <a:spLocks noGrp="1"/>
          </p:cNvSpPr>
          <p:nvPr>
            <p:ph sz="quarter" idx="1"/>
          </p:nvPr>
        </p:nvSpPr>
        <p:spPr>
          <a:xfrm>
            <a:off x="304800" y="274320"/>
            <a:ext cx="5638800" cy="632764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20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13" name="21 - Θέση αριθμού διαφάνειας"/>
          <p:cNvSpPr>
            <a:spLocks noGrp="1"/>
          </p:cNvSpPr>
          <p:nvPr>
            <p:ph type="sldNum" sz="quarter" idx="11"/>
          </p:nvPr>
        </p:nvSpPr>
        <p:spPr/>
        <p:txBody>
          <a:bodyPr rtlCol="0"/>
          <a:lstStyle>
            <a:lvl1pPr>
              <a:defRPr/>
            </a:lvl1pPr>
          </a:lstStyle>
          <a:p>
            <a:pPr>
              <a:defRPr/>
            </a:pPr>
            <a:fld id="{297B4116-992C-45B9-BCF9-67687AC13821}" type="slidenum">
              <a:rPr lang="es-ES"/>
              <a:pPr>
                <a:defRPr/>
              </a:pPr>
              <a:t>‹#›</a:t>
            </a:fld>
            <a:endParaRPr lang="es-ES" dirty="0"/>
          </a:p>
        </p:txBody>
      </p:sp>
      <p:sp>
        <p:nvSpPr>
          <p:cNvPr id="14" name="22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649698224"/>
      </p:ext>
    </p:extLst>
  </p:cSld>
  <p:clrMapOvr>
    <a:overrideClrMapping bg1="lt1" tx1="dk1" bg2="lt2" tx2="dk2" accent1="accent1" accent2="accent2" accent3="accent3" accent4="accent4" accent5="accent5" accent6="accent6" hlink="hlink" folHlink="folHlink"/>
  </p:clrMapOvr>
  <p:transition spd="slow">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61B9D3C0-C247-49C0-9102-3863C1279B1D}" type="datetimeFigureOut">
              <a:rPr lang="el-GR" smtClean="0"/>
              <a:pPr/>
              <a:t>1/6/2018</a:t>
            </a:fld>
            <a:endParaRPr lang="el-GR"/>
          </a:p>
        </p:txBody>
      </p:sp>
      <p:sp>
        <p:nvSpPr>
          <p:cNvPr id="9" name="Θέση αριθμού διαφάνειας 8"/>
          <p:cNvSpPr>
            <a:spLocks noGrp="1"/>
          </p:cNvSpPr>
          <p:nvPr>
            <p:ph type="sldNum" sz="quarter" idx="15"/>
          </p:nvPr>
        </p:nvSpPr>
        <p:spPr/>
        <p:txBody>
          <a:bodyPr rtlCol="0"/>
          <a:lstStyle/>
          <a:p>
            <a:fld id="{CFA5CCB5-86A8-4D7A-AEC6-63E97CB305F3}" type="slidenum">
              <a:rPr lang="el-GR" smtClean="0"/>
              <a:pPr/>
              <a:t>‹#›</a:t>
            </a:fld>
            <a:endParaRPr lang="el-GR"/>
          </a:p>
        </p:txBody>
      </p:sp>
      <p:sp>
        <p:nvSpPr>
          <p:cNvPr id="10" name="Θέση υποσέλιδου 9"/>
          <p:cNvSpPr>
            <a:spLocks noGrp="1"/>
          </p:cNvSpPr>
          <p:nvPr>
            <p:ph type="ftr" sz="quarter" idx="16"/>
          </p:nvPr>
        </p:nvSpPr>
        <p:spPr/>
        <p:txBody>
          <a:bodyPr rtlCol="0"/>
          <a:lstStyle/>
          <a:p>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14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16 - Ευθεία γραμμή σύνδεσης"/>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8" name="17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18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10" name="19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1" name="20 - Ευθεία γραμμή σύνδεσης"/>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2" name="1 - Τίτλος"/>
          <p:cNvSpPr>
            <a:spLocks noGrp="1"/>
          </p:cNvSpPr>
          <p:nvPr>
            <p:ph type="title"/>
          </p:nvPr>
        </p:nvSpPr>
        <p:spPr>
          <a:xfrm rot="5400000">
            <a:off x="3350133" y="3200400"/>
            <a:ext cx="6309360" cy="457200"/>
          </a:xfrm>
        </p:spPr>
        <p:txBody>
          <a:bodyPr/>
          <a:lstStyle>
            <a:lvl1pPr algn="l">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l-GR" noProof="0" dirty="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2" name="16 - Θέση ημερομηνίας"/>
          <p:cNvSpPr>
            <a:spLocks noGrp="1"/>
          </p:cNvSpPr>
          <p:nvPr>
            <p:ph type="dt" sz="half" idx="10"/>
          </p:nvPr>
        </p:nvSpPr>
        <p:spPr/>
        <p:txBody>
          <a:bodyPr rtlCol="0"/>
          <a:lstStyle>
            <a:lvl1pPr>
              <a:defRPr/>
            </a:lvl1pPr>
          </a:lstStyle>
          <a:p>
            <a:pPr>
              <a:defRPr/>
            </a:pPr>
            <a:endParaRPr lang="es-ES">
              <a:solidFill>
                <a:srgbClr val="B13F9A"/>
              </a:solidFill>
            </a:endParaRPr>
          </a:p>
        </p:txBody>
      </p:sp>
      <p:sp>
        <p:nvSpPr>
          <p:cNvPr id="13" name="17 - Θέση αριθμού διαφάνειας"/>
          <p:cNvSpPr>
            <a:spLocks noGrp="1"/>
          </p:cNvSpPr>
          <p:nvPr>
            <p:ph type="sldNum" sz="quarter" idx="11"/>
          </p:nvPr>
        </p:nvSpPr>
        <p:spPr/>
        <p:txBody>
          <a:bodyPr rtlCol="0"/>
          <a:lstStyle>
            <a:lvl1pPr>
              <a:defRPr/>
            </a:lvl1pPr>
          </a:lstStyle>
          <a:p>
            <a:pPr>
              <a:defRPr/>
            </a:pPr>
            <a:fld id="{F47F525C-227C-4D25-9085-48DE89B49C87}" type="slidenum">
              <a:rPr lang="es-ES"/>
              <a:pPr>
                <a:defRPr/>
              </a:pPr>
              <a:t>‹#›</a:t>
            </a:fld>
            <a:endParaRPr lang="es-ES" dirty="0"/>
          </a:p>
        </p:txBody>
      </p:sp>
      <p:sp>
        <p:nvSpPr>
          <p:cNvPr id="14" name="20 - Θέση υποσέλιδου"/>
          <p:cNvSpPr>
            <a:spLocks noGrp="1"/>
          </p:cNvSpPr>
          <p:nvPr>
            <p:ph type="ftr" sz="quarter" idx="12"/>
          </p:nvPr>
        </p:nvSpPr>
        <p:spPr/>
        <p:txBody>
          <a:bodyPr rtlCol="0"/>
          <a:lstStyle>
            <a:lvl1pPr>
              <a:defRPr/>
            </a:lvl1pPr>
          </a:lstStyle>
          <a:p>
            <a:pPr>
              <a:defRPr/>
            </a:pPr>
            <a:endParaRPr lang="es-ES">
              <a:solidFill>
                <a:srgbClr val="B13F9A"/>
              </a:solidFill>
            </a:endParaRPr>
          </a:p>
        </p:txBody>
      </p:sp>
    </p:spTree>
    <p:extLst>
      <p:ext uri="{BB962C8B-B14F-4D97-AF65-F5344CB8AC3E}">
        <p14:creationId xmlns:p14="http://schemas.microsoft.com/office/powerpoint/2010/main" xmlns="" val="1008449436"/>
      </p:ext>
    </p:extLst>
  </p:cSld>
  <p:clrMapOvr>
    <a:masterClrMapping/>
  </p:clrMapOvr>
  <p:transition spd="slow">
    <p:split orient="ver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A72D4048-465D-4F39-99BB-D814A91B14F3}" type="slidenum">
              <a:rPr lang="es-ES"/>
              <a:pPr>
                <a:defRPr/>
              </a:pPr>
              <a:t>‹#›</a:t>
            </a:fld>
            <a:endParaRPr lang="es-ES" dirty="0"/>
          </a:p>
        </p:txBody>
      </p:sp>
    </p:spTree>
    <p:extLst>
      <p:ext uri="{BB962C8B-B14F-4D97-AF65-F5344CB8AC3E}">
        <p14:creationId xmlns:p14="http://schemas.microsoft.com/office/powerpoint/2010/main" xmlns="" val="3396198411"/>
      </p:ext>
    </p:extLst>
  </p:cSld>
  <p:clrMapOvr>
    <a:masterClrMapping/>
  </p:clrMapOvr>
  <p:transition spd="slow">
    <p:split orient="ver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s-ES">
              <a:solidFill>
                <a:srgbClr val="B13F9A"/>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s-ES">
              <a:solidFill>
                <a:srgbClr val="B13F9A"/>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FB504D44-6755-4BE1-883C-6E490426210A}" type="slidenum">
              <a:rPr lang="es-ES"/>
              <a:pPr>
                <a:defRPr/>
              </a:pPr>
              <a:t>‹#›</a:t>
            </a:fld>
            <a:endParaRPr lang="es-ES" dirty="0"/>
          </a:p>
        </p:txBody>
      </p:sp>
    </p:spTree>
    <p:extLst>
      <p:ext uri="{BB962C8B-B14F-4D97-AF65-F5344CB8AC3E}">
        <p14:creationId xmlns:p14="http://schemas.microsoft.com/office/powerpoint/2010/main" xmlns="" val="2770313159"/>
      </p:ext>
    </p:extLst>
  </p:cSld>
  <p:clrMapOvr>
    <a:masterClrMapping/>
  </p:clrMapOvr>
  <p:transition spd="slow">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61B9D3C0-C247-49C0-9102-3863C1279B1D}" type="datetimeFigureOut">
              <a:rPr lang="el-GR" smtClean="0"/>
              <a:pPr/>
              <a:t>1/6/2018</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CFA5CCB5-86A8-4D7A-AEC6-63E97CB305F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61B9D3C0-C247-49C0-9102-3863C1279B1D}" type="datetimeFigureOut">
              <a:rPr lang="el-GR" smtClean="0"/>
              <a:pPr/>
              <a:t>1/6/2018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FA5CCB5-86A8-4D7A-AEC6-63E97CB305F3}" type="slidenum">
              <a:rPr lang="el-GR" smtClean="0"/>
              <a:pPr/>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61B9D3C0-C247-49C0-9102-3863C1279B1D}" type="datetimeFigureOut">
              <a:rPr lang="el-GR" smtClean="0"/>
              <a:pPr/>
              <a:t>1/6/2018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FA5CCB5-86A8-4D7A-AEC6-63E97CB305F3}" type="slidenum">
              <a:rPr lang="el-GR" smtClean="0"/>
              <a:pPr/>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61B9D3C0-C247-49C0-9102-3863C1279B1D}" type="datetimeFigureOut">
              <a:rPr lang="el-GR" smtClean="0"/>
              <a:pPr/>
              <a:t>1/6/2018</a:t>
            </a:fld>
            <a:endParaRPr lang="el-GR"/>
          </a:p>
        </p:txBody>
      </p:sp>
      <p:sp>
        <p:nvSpPr>
          <p:cNvPr id="7" name="Θέση αριθμού διαφάνειας 6"/>
          <p:cNvSpPr>
            <a:spLocks noGrp="1"/>
          </p:cNvSpPr>
          <p:nvPr>
            <p:ph type="sldNum" sz="quarter" idx="11"/>
          </p:nvPr>
        </p:nvSpPr>
        <p:spPr/>
        <p:txBody>
          <a:bodyPr rtlCol="0"/>
          <a:lstStyle/>
          <a:p>
            <a:fld id="{CFA5CCB5-86A8-4D7A-AEC6-63E97CB305F3}" type="slidenum">
              <a:rPr lang="el-GR" smtClean="0"/>
              <a:pPr/>
              <a:t>‹#›</a:t>
            </a:fld>
            <a:endParaRPr lang="el-GR"/>
          </a:p>
        </p:txBody>
      </p:sp>
      <p:sp>
        <p:nvSpPr>
          <p:cNvPr id="8" name="Θέση υποσέλιδου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1B9D3C0-C247-49C0-9102-3863C1279B1D}" type="datetimeFigureOut">
              <a:rPr lang="el-GR" smtClean="0"/>
              <a:pPr/>
              <a:t>1/6/2018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FA5CCB5-86A8-4D7A-AEC6-63E97CB305F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61B9D3C0-C247-49C0-9102-3863C1279B1D}" type="datetimeFigureOut">
              <a:rPr lang="el-GR" smtClean="0"/>
              <a:pPr/>
              <a:t>1/6/2018</a:t>
            </a:fld>
            <a:endParaRPr lang="el-GR"/>
          </a:p>
        </p:txBody>
      </p:sp>
      <p:sp>
        <p:nvSpPr>
          <p:cNvPr id="22" name="Θέση αριθμού διαφάνειας 21"/>
          <p:cNvSpPr>
            <a:spLocks noGrp="1"/>
          </p:cNvSpPr>
          <p:nvPr>
            <p:ph type="sldNum" sz="quarter" idx="15"/>
          </p:nvPr>
        </p:nvSpPr>
        <p:spPr/>
        <p:txBody>
          <a:bodyPr rtlCol="0"/>
          <a:lstStyle/>
          <a:p>
            <a:fld id="{CFA5CCB5-86A8-4D7A-AEC6-63E97CB305F3}" type="slidenum">
              <a:rPr lang="el-GR" smtClean="0"/>
              <a:pPr/>
              <a:t>‹#›</a:t>
            </a:fld>
            <a:endParaRPr lang="el-GR"/>
          </a:p>
        </p:txBody>
      </p:sp>
      <p:sp>
        <p:nvSpPr>
          <p:cNvPr id="23" name="Θέση υποσέλιδου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61B9D3C0-C247-49C0-9102-3863C1279B1D}" type="datetimeFigureOut">
              <a:rPr lang="el-GR" smtClean="0"/>
              <a:pPr/>
              <a:t>1/6/2018</a:t>
            </a:fld>
            <a:endParaRPr lang="el-GR"/>
          </a:p>
        </p:txBody>
      </p:sp>
      <p:sp>
        <p:nvSpPr>
          <p:cNvPr id="18" name="Θέση αριθμού διαφάνειας 17"/>
          <p:cNvSpPr>
            <a:spLocks noGrp="1"/>
          </p:cNvSpPr>
          <p:nvPr>
            <p:ph type="sldNum" sz="quarter" idx="11"/>
          </p:nvPr>
        </p:nvSpPr>
        <p:spPr/>
        <p:txBody>
          <a:bodyPr rtlCol="0"/>
          <a:lstStyle/>
          <a:p>
            <a:fld id="{CFA5CCB5-86A8-4D7A-AEC6-63E97CB305F3}" type="slidenum">
              <a:rPr lang="el-GR" smtClean="0"/>
              <a:pPr/>
              <a:t>‹#›</a:t>
            </a:fld>
            <a:endParaRPr lang="el-GR"/>
          </a:p>
        </p:txBody>
      </p:sp>
      <p:sp>
        <p:nvSpPr>
          <p:cNvPr id="21" name="Θέση υποσέλιδου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1B9D3C0-C247-49C0-9102-3863C1279B1D}" type="datetimeFigureOut">
              <a:rPr lang="el-GR" smtClean="0"/>
              <a:pPr/>
              <a:t>1/6/2018</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A5CCB5-86A8-4D7A-AEC6-63E97CB305F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lang="el-GR" smtClean="0"/>
              <a:t>Kλικ για επεξεργασία του τίτλου</a:t>
            </a:r>
            <a:endParaRPr lang="en-US"/>
          </a:p>
        </p:txBody>
      </p:sp>
      <p:sp>
        <p:nvSpPr>
          <p:cNvPr id="1028" name="12 - Θέση κειμένου"/>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13 - Θέση ημερομηνίας"/>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s-ES">
              <a:solidFill>
                <a:srgbClr val="B13F9A"/>
              </a:solidFill>
              <a:latin typeface="Arial" pitchFamily="34" charset="0"/>
              <a:cs typeface="Arial" pitchFamily="34" charset="0"/>
            </a:endParaRPr>
          </a:p>
        </p:txBody>
      </p:sp>
      <p:sp>
        <p:nvSpPr>
          <p:cNvPr id="3" name="2 - Θέση υποσέλιδου"/>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s-ES">
              <a:solidFill>
                <a:srgbClr val="B13F9A"/>
              </a:solidFill>
              <a:latin typeface="Arial" pitchFamily="34" charset="0"/>
              <a:cs typeface="Arial" pitchFamily="34" charset="0"/>
            </a:endParaRP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1032" name="8 - Ευθεία γραμμή σύνδεσης"/>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4" name="10 - Ευθεία γραμμή σύνδεσης"/>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l-GR" dirty="0" smtClean="0">
              <a:solidFill>
                <a:prstClr val="black"/>
              </a:solidFill>
              <a:latin typeface="Arial" pitchFamily="34" charset="0"/>
              <a:cs typeface="Arial" pitchFamily="34" charset="0"/>
            </a:endParaRPr>
          </a:p>
        </p:txBody>
      </p:sp>
      <p:sp>
        <p:nvSpPr>
          <p:cNvPr id="12" name="11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22 - Θέση αριθμού διαφάνειας"/>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932BDB82-A78D-48DD-BB3B-354E48254238}" type="slidenum">
              <a:rPr lang="es-ES">
                <a:latin typeface="Arial" pitchFamily="34" charset="0"/>
                <a:cs typeface="Arial" pitchFamily="34" charset="0"/>
              </a:rPr>
              <a:pPr fontAlgn="base">
                <a:spcBef>
                  <a:spcPct val="0"/>
                </a:spcBef>
                <a:spcAft>
                  <a:spcPct val="0"/>
                </a:spcAft>
                <a:defRPr/>
              </a:pPr>
              <a:t>‹#›</a:t>
            </a:fld>
            <a:endParaRPr lang="es-ES" dirty="0">
              <a:latin typeface="Arial" pitchFamily="34" charset="0"/>
              <a:cs typeface="Arial" pitchFamily="34" charset="0"/>
            </a:endParaRPr>
          </a:p>
        </p:txBody>
      </p:sp>
    </p:spTree>
    <p:extLst>
      <p:ext uri="{BB962C8B-B14F-4D97-AF65-F5344CB8AC3E}">
        <p14:creationId xmlns:p14="http://schemas.microsoft.com/office/powerpoint/2010/main" xmlns="" val="2295236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plit orient="vert" dir="in"/>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A2355B"/>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D8AFB9"/>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150"/>
          <p:cNvSpPr>
            <a:spLocks noGrp="1" noChangeArrowheads="1"/>
          </p:cNvSpPr>
          <p:nvPr>
            <p:ph type="ctrTitle"/>
          </p:nvPr>
        </p:nvSpPr>
        <p:spPr>
          <a:xfrm>
            <a:off x="2771776" y="3501008"/>
            <a:ext cx="5995193" cy="1943844"/>
          </a:xfrm>
        </p:spPr>
        <p:txBody>
          <a:bodyPr>
            <a:normAutofit/>
          </a:bodyPr>
          <a:lstStyle/>
          <a:p>
            <a:pPr algn="ctr" eaLnBrk="1" fontAlgn="auto" hangingPunct="1">
              <a:spcAft>
                <a:spcPts val="0"/>
              </a:spcAft>
              <a:defRPr/>
            </a:pPr>
            <a:r>
              <a:rPr lang="el-GR" sz="2800" dirty="0" smtClean="0">
                <a:solidFill>
                  <a:schemeClr val="tx1"/>
                </a:solidFill>
                <a:latin typeface="Calibri Light" pitchFamily="34" charset="0"/>
                <a:cs typeface="Calibri Light" panose="020F0302020204030204" pitchFamily="34" charset="0"/>
              </a:rPr>
              <a:t>Η ΕΝΝΟΙΑ  ΤΗΣ ΠΕΙΘΑΡΧΙΑΣ ΚΑΙ ΤΩΝ ΚΑΝΟΝΩΝ ΣΤΗ ΣΧΟΛΙΚΗ ΤΑΞΗ. ΑΝΤΙΜΕΤΩΠΙΣΗ ΔΥΣΚΟΛΩΝ ΣΥΜΠΕΡΙΦΟΡΩΝ</a:t>
            </a:r>
            <a:endParaRPr lang="es-ES" sz="2800" dirty="0" smtClean="0">
              <a:solidFill>
                <a:schemeClr val="tx1"/>
              </a:solidFill>
              <a:latin typeface="Calibri Light" pitchFamily="34" charset="0"/>
              <a:cs typeface="Calibri Light" panose="020F0302020204030204" pitchFamily="34" charset="0"/>
            </a:endParaRPr>
          </a:p>
        </p:txBody>
      </p:sp>
      <p:sp>
        <p:nvSpPr>
          <p:cNvPr id="8195" name="Rectangle 168"/>
          <p:cNvSpPr>
            <a:spLocks noChangeArrowheads="1"/>
          </p:cNvSpPr>
          <p:nvPr/>
        </p:nvSpPr>
        <p:spPr bwMode="auto">
          <a:xfrm>
            <a:off x="2771776" y="5599112"/>
            <a:ext cx="6372224" cy="118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A2355B"/>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D8AFB9"/>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D2B8DA"/>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2B8DA"/>
              </a:buClr>
              <a:buSzPct val="68000"/>
              <a:buFont typeface="Wingdings 2" pitchFamily="18" charset="2"/>
              <a:buChar char=""/>
              <a:defRPr sz="1600">
                <a:solidFill>
                  <a:schemeClr val="tx1"/>
                </a:solidFill>
                <a:latin typeface="Century Schoolbook" pitchFamily="18" charset="0"/>
              </a:defRPr>
            </a:lvl9pPr>
          </a:lstStyle>
          <a:p>
            <a:pPr eaLnBrk="1" fontAlgn="base" hangingPunct="1">
              <a:spcBef>
                <a:spcPct val="0"/>
              </a:spcBef>
              <a:spcAft>
                <a:spcPct val="0"/>
              </a:spcAft>
              <a:buClrTx/>
              <a:buSzTx/>
              <a:buFontTx/>
              <a:buNone/>
            </a:pPr>
            <a:r>
              <a:rPr lang="el-GR" altLang="el-GR" b="1" dirty="0" smtClean="0">
                <a:solidFill>
                  <a:prstClr val="black"/>
                </a:solidFill>
                <a:latin typeface="Calibri" pitchFamily="34" charset="0"/>
                <a:cs typeface="Arial" pitchFamily="34" charset="0"/>
              </a:rPr>
              <a:t>Επιμέλεια παρουσίασης: </a:t>
            </a:r>
            <a:r>
              <a:rPr lang="el-GR" altLang="el-GR" i="1" dirty="0" smtClean="0">
                <a:solidFill>
                  <a:prstClr val="black"/>
                </a:solidFill>
                <a:latin typeface="Calibri" pitchFamily="34" charset="0"/>
                <a:cs typeface="Arial" pitchFamily="34" charset="0"/>
              </a:rPr>
              <a:t>Πρεμέτη Βασιλική, Ψυχολόγος, Τζανέτου Βασιλική, Κοινωνική Ανθρωπολόγος</a:t>
            </a:r>
            <a:r>
              <a:rPr lang="el-GR" altLang="el-GR" sz="1600" i="1" dirty="0">
                <a:solidFill>
                  <a:prstClr val="black"/>
                </a:solidFill>
                <a:latin typeface="Calibri" pitchFamily="34" charset="0"/>
                <a:cs typeface="Arial" pitchFamily="34" charset="0"/>
              </a:rPr>
              <a:t>.</a:t>
            </a:r>
            <a:r>
              <a:rPr lang="el-GR" altLang="el-GR" sz="1600" i="1" dirty="0" smtClean="0">
                <a:solidFill>
                  <a:prstClr val="black"/>
                </a:solidFill>
                <a:latin typeface="Calibri" pitchFamily="34" charset="0"/>
                <a:cs typeface="Arial" pitchFamily="34" charset="0"/>
              </a:rPr>
              <a:t> </a:t>
            </a:r>
          </a:p>
        </p:txBody>
      </p:sp>
      <p:pic>
        <p:nvPicPr>
          <p:cNvPr id="8196" name="Εικόνα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599113"/>
            <a:ext cx="277177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6180273"/>
      </p:ext>
    </p:extLst>
  </p:cSld>
  <p:clrMapOvr>
    <a:masterClrMapping/>
  </p:clrMapOvr>
  <p:transition spd="slow">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476672"/>
            <a:ext cx="8075240" cy="5997280"/>
          </a:xfrm>
        </p:spPr>
        <p:txBody>
          <a:bodyPr/>
          <a:lstStyle/>
          <a:p>
            <a:pPr marL="0" indent="0">
              <a:buNone/>
            </a:pPr>
            <a:r>
              <a:rPr lang="el-GR" sz="2800" b="1" dirty="0">
                <a:latin typeface="Calibri Light" pitchFamily="34" charset="0"/>
                <a:cs typeface="Calibri Light" panose="020F0302020204030204" pitchFamily="34" charset="0"/>
              </a:rPr>
              <a:t>Οι κανόνες της τάξης θα τηρηθούν</a:t>
            </a:r>
            <a:r>
              <a:rPr lang="el-GR" sz="2800" dirty="0" smtClean="0">
                <a:latin typeface="Calibri Light" pitchFamily="34" charset="0"/>
                <a:cs typeface="Calibri Light" panose="020F0302020204030204" pitchFamily="34" charset="0"/>
              </a:rPr>
              <a:t>:</a:t>
            </a:r>
          </a:p>
          <a:p>
            <a:pPr marL="0" indent="0">
              <a:buNone/>
            </a:pPr>
            <a:endParaRPr lang="el-GR" sz="2800" dirty="0">
              <a:latin typeface="Calibri Light" panose="020F0302020204030204" pitchFamily="34" charset="0"/>
              <a:cs typeface="Calibri Light" panose="020F0302020204030204" pitchFamily="34" charset="0"/>
            </a:endParaRPr>
          </a:p>
          <a:p>
            <a:pPr algn="just"/>
            <a:r>
              <a:rPr lang="el-GR" sz="2800" dirty="0">
                <a:latin typeface="Calibri Light" panose="020F0302020204030204" pitchFamily="34" charset="0"/>
                <a:cs typeface="Calibri Light" panose="020F0302020204030204" pitchFamily="34" charset="0"/>
              </a:rPr>
              <a:t> αν είναι λίγοι</a:t>
            </a:r>
          </a:p>
          <a:p>
            <a:pPr algn="just"/>
            <a:r>
              <a:rPr lang="el-GR" sz="2800" dirty="0">
                <a:latin typeface="Calibri Light" panose="020F0302020204030204" pitchFamily="34" charset="0"/>
                <a:cs typeface="Calibri Light" panose="020F0302020204030204" pitchFamily="34" charset="0"/>
              </a:rPr>
              <a:t> αν προβάλουν λογικές απαιτήσεις </a:t>
            </a:r>
          </a:p>
          <a:p>
            <a:pPr algn="just"/>
            <a:r>
              <a:rPr lang="el-GR" sz="2800" dirty="0">
                <a:latin typeface="Calibri Light" panose="020F0302020204030204" pitchFamily="34" charset="0"/>
                <a:cs typeface="Calibri Light" panose="020F0302020204030204" pitchFamily="34" charset="0"/>
              </a:rPr>
              <a:t> αν κρίνονται ως δίκαιοι από </a:t>
            </a:r>
            <a:r>
              <a:rPr lang="el-GR" sz="2800" dirty="0" smtClean="0">
                <a:latin typeface="Calibri Light" panose="020F0302020204030204" pitchFamily="34" charset="0"/>
                <a:cs typeface="Calibri Light" panose="020F0302020204030204" pitchFamily="34" charset="0"/>
              </a:rPr>
              <a:t>τους μαθητές</a:t>
            </a:r>
            <a:endParaRPr lang="el-GR" sz="2800" dirty="0">
              <a:latin typeface="Calibri Light" panose="020F0302020204030204" pitchFamily="34" charset="0"/>
              <a:cs typeface="Calibri Light" panose="020F0302020204030204" pitchFamily="34" charset="0"/>
            </a:endParaRPr>
          </a:p>
          <a:p>
            <a:pPr algn="just"/>
            <a:r>
              <a:rPr lang="el-GR" sz="2800" dirty="0">
                <a:latin typeface="Calibri Light" panose="020F0302020204030204" pitchFamily="34" charset="0"/>
                <a:cs typeface="Calibri Light" panose="020F0302020204030204" pitchFamily="34" charset="0"/>
              </a:rPr>
              <a:t> αν είναι ξεκάθαροι</a:t>
            </a:r>
          </a:p>
          <a:p>
            <a:pPr algn="just"/>
            <a:r>
              <a:rPr lang="el-GR" sz="2800" dirty="0">
                <a:latin typeface="Calibri Light" panose="020F0302020204030204" pitchFamily="34" charset="0"/>
                <a:cs typeface="Calibri Light" panose="020F0302020204030204" pitchFamily="34" charset="0"/>
              </a:rPr>
              <a:t> αν γίνουν </a:t>
            </a:r>
            <a:r>
              <a:rPr lang="el-GR" sz="2800" dirty="0" smtClean="0">
                <a:latin typeface="Calibri Light" panose="020F0302020204030204" pitchFamily="34" charset="0"/>
                <a:cs typeface="Calibri Light" panose="020F0302020204030204" pitchFamily="34" charset="0"/>
              </a:rPr>
              <a:t>κατανοητοί</a:t>
            </a:r>
          </a:p>
          <a:p>
            <a:pPr algn="just"/>
            <a:r>
              <a:rPr lang="el-GR" sz="2800" dirty="0">
                <a:latin typeface="Calibri Light" panose="020F0302020204030204" pitchFamily="34" charset="0"/>
                <a:cs typeface="Calibri Light" panose="020F0302020204030204" pitchFamily="34" charset="0"/>
              </a:rPr>
              <a:t>αν οι μαθητές πεισθούν για την σκοπιμότητά τους, </a:t>
            </a:r>
            <a:r>
              <a:rPr lang="el-GR" sz="2800" dirty="0" smtClean="0">
                <a:latin typeface="Calibri Light" panose="020F0302020204030204" pitchFamily="34" charset="0"/>
                <a:cs typeface="Calibri Light" panose="020F0302020204030204" pitchFamily="34" charset="0"/>
              </a:rPr>
              <a:t>η </a:t>
            </a:r>
            <a:r>
              <a:rPr lang="el-GR" sz="2800" dirty="0">
                <a:latin typeface="Calibri Light" panose="020F0302020204030204" pitchFamily="34" charset="0"/>
                <a:cs typeface="Calibri Light" panose="020F0302020204030204" pitchFamily="34" charset="0"/>
              </a:rPr>
              <a:t>αντίρρηση των μαθητών αφορά την αυταρχικότητα και την επιβολή της πειθαρχίας χωρίς διάλογο, χωρίς προγενέστερη ενημέρωση και νόμιμη αιτία.</a:t>
            </a:r>
          </a:p>
          <a:p>
            <a:endParaRPr lang="el-GR" sz="2800" dirty="0" smtClean="0">
              <a:latin typeface="Calibri Light" panose="020F0302020204030204" pitchFamily="34" charset="0"/>
              <a:cs typeface="Calibri Light" panose="020F0302020204030204" pitchFamily="34" charset="0"/>
            </a:endParaRPr>
          </a:p>
          <a:p>
            <a:endParaRPr lang="el-GR" dirty="0"/>
          </a:p>
        </p:txBody>
      </p:sp>
    </p:spTree>
    <p:extLst>
      <p:ext uri="{BB962C8B-B14F-4D97-AF65-F5344CB8AC3E}">
        <p14:creationId xmlns:p14="http://schemas.microsoft.com/office/powerpoint/2010/main" xmlns="" val="130853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548680"/>
            <a:ext cx="8208912" cy="5925272"/>
          </a:xfrm>
        </p:spPr>
        <p:txBody>
          <a:bodyPr>
            <a:normAutofit/>
          </a:bodyPr>
          <a:lstStyle/>
          <a:p>
            <a:pPr algn="just"/>
            <a:r>
              <a:rPr lang="el-GR" sz="2800" dirty="0" smtClean="0">
                <a:latin typeface="Calibri Light" panose="020F0302020204030204" pitchFamily="34" charset="0"/>
                <a:cs typeface="Calibri Light" panose="020F0302020204030204" pitchFamily="34" charset="0"/>
              </a:rPr>
              <a:t>πρέπει </a:t>
            </a:r>
            <a:r>
              <a:rPr lang="el-GR" sz="2800" dirty="0">
                <a:latin typeface="Calibri Light" panose="020F0302020204030204" pitchFamily="34" charset="0"/>
                <a:cs typeface="Calibri Light" panose="020F0302020204030204" pitchFamily="34" charset="0"/>
              </a:rPr>
              <a:t>να </a:t>
            </a:r>
            <a:r>
              <a:rPr lang="el-GR" sz="2800" dirty="0" smtClean="0">
                <a:latin typeface="Calibri Light" panose="020F0302020204030204" pitchFamily="34" charset="0"/>
                <a:cs typeface="Calibri Light" panose="020F0302020204030204" pitchFamily="34" charset="0"/>
              </a:rPr>
              <a:t>περιλαμβάνουν </a:t>
            </a:r>
            <a:r>
              <a:rPr lang="el-GR" sz="2800" dirty="0">
                <a:latin typeface="Calibri Light" panose="020F0302020204030204" pitchFamily="34" charset="0"/>
                <a:cs typeface="Calibri Light" panose="020F0302020204030204" pitchFamily="34" charset="0"/>
              </a:rPr>
              <a:t>υποχρεώσεις και δικαιώματα μαθητών αλλά και </a:t>
            </a:r>
            <a:r>
              <a:rPr lang="el-GR" sz="2800" dirty="0" smtClean="0">
                <a:latin typeface="Calibri Light" panose="020F0302020204030204" pitchFamily="34" charset="0"/>
                <a:cs typeface="Calibri Light" panose="020F0302020204030204" pitchFamily="34" charset="0"/>
              </a:rPr>
              <a:t>καθηγητών</a:t>
            </a:r>
          </a:p>
          <a:p>
            <a:pPr algn="just"/>
            <a:r>
              <a:rPr lang="el-GR" sz="2800" dirty="0" smtClean="0">
                <a:latin typeface="Calibri Light" panose="020F0302020204030204" pitchFamily="34" charset="0"/>
                <a:cs typeface="Calibri Light" panose="020F0302020204030204" pitchFamily="34" charset="0"/>
              </a:rPr>
              <a:t>να </a:t>
            </a:r>
            <a:r>
              <a:rPr lang="el-GR" sz="2800" dirty="0">
                <a:latin typeface="Calibri Light" panose="020F0302020204030204" pitchFamily="34" charset="0"/>
                <a:cs typeface="Calibri Light" panose="020F0302020204030204" pitchFamily="34" charset="0"/>
              </a:rPr>
              <a:t>λειτουργεί περισσότερο προληπτικά παρά </a:t>
            </a:r>
            <a:r>
              <a:rPr lang="el-GR" sz="2800" dirty="0" smtClean="0">
                <a:latin typeface="Calibri Light" panose="020F0302020204030204" pitchFamily="34" charset="0"/>
                <a:cs typeface="Calibri Light" panose="020F0302020204030204" pitchFamily="34" charset="0"/>
              </a:rPr>
              <a:t>κατασταλτικά</a:t>
            </a:r>
          </a:p>
          <a:p>
            <a:pPr algn="just"/>
            <a:r>
              <a:rPr lang="el-GR" sz="2800" dirty="0">
                <a:latin typeface="Calibri Light" panose="020F0302020204030204" pitchFamily="34" charset="0"/>
                <a:cs typeface="Calibri Light" panose="020F0302020204030204" pitchFamily="34" charset="0"/>
              </a:rPr>
              <a:t>οι εκπρόσωποι που εκλέγουν οι μαθητές πρέπει να συμμετέχουν στον διάλογο μαζί με τους εκπαιδευτικούς και τους εκπροσώπους των γονέων σχετικά με το περιεχόμενο του σχολικού κανονισμού</a:t>
            </a:r>
            <a:r>
              <a:rPr lang="el-GR" sz="2800" dirty="0" smtClean="0">
                <a:latin typeface="Calibri Light" panose="020F0302020204030204" pitchFamily="34" charset="0"/>
                <a:cs typeface="Calibri Light" panose="020F0302020204030204" pitchFamily="34" charset="0"/>
              </a:rPr>
              <a:t>.</a:t>
            </a:r>
          </a:p>
          <a:p>
            <a:pPr algn="just"/>
            <a:r>
              <a:rPr lang="el-GR" sz="2800" dirty="0">
                <a:latin typeface="Calibri Light" panose="020F0302020204030204" pitchFamily="34" charset="0"/>
                <a:cs typeface="Calibri Light" panose="020F0302020204030204" pitchFamily="34" charset="0"/>
              </a:rPr>
              <a:t>καλό να καθιερωθούν τακτικές ώρες διαλόγου και επικοινωνίας για θέματα που απασχολούν τους μαθητές στην καθημερινότητά τους </a:t>
            </a:r>
            <a:endParaRPr lang="el-GR" sz="2800" dirty="0" smtClean="0">
              <a:latin typeface="Calibri Light" panose="020F0302020204030204" pitchFamily="34" charset="0"/>
              <a:cs typeface="Calibri Light" panose="020F0302020204030204" pitchFamily="34" charset="0"/>
            </a:endParaRPr>
          </a:p>
          <a:p>
            <a:endParaRPr lang="el-GR" dirty="0"/>
          </a:p>
          <a:p>
            <a:endParaRPr lang="el-GR" dirty="0"/>
          </a:p>
          <a:p>
            <a:endParaRPr lang="el-GR" dirty="0"/>
          </a:p>
        </p:txBody>
      </p:sp>
    </p:spTree>
    <p:extLst>
      <p:ext uri="{BB962C8B-B14F-4D97-AF65-F5344CB8AC3E}">
        <p14:creationId xmlns:p14="http://schemas.microsoft.com/office/powerpoint/2010/main" xmlns="" val="335178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476672"/>
            <a:ext cx="8352928" cy="5997280"/>
          </a:xfrm>
        </p:spPr>
        <p:txBody>
          <a:bodyPr>
            <a:noAutofit/>
          </a:bodyPr>
          <a:lstStyle/>
          <a:p>
            <a:pPr algn="just"/>
            <a:r>
              <a:rPr lang="el-GR" sz="2800" dirty="0">
                <a:latin typeface="Calibri Light" panose="020F0302020204030204" pitchFamily="34" charset="0"/>
                <a:cs typeface="Calibri Light" panose="020F0302020204030204" pitchFamily="34" charset="0"/>
              </a:rPr>
              <a:t>Αν δεν υπάρξουν </a:t>
            </a:r>
            <a:r>
              <a:rPr lang="el-GR" sz="2800" dirty="0" smtClean="0">
                <a:latin typeface="Calibri Light" panose="020F0302020204030204" pitchFamily="34" charset="0"/>
                <a:cs typeface="Calibri Light" panose="020F0302020204030204" pitchFamily="34" charset="0"/>
              </a:rPr>
              <a:t>τα παραπάνω, </a:t>
            </a:r>
            <a:r>
              <a:rPr lang="el-GR" sz="2800" dirty="0">
                <a:latin typeface="Calibri Light" panose="020F0302020204030204" pitchFamily="34" charset="0"/>
                <a:cs typeface="Calibri Light" panose="020F0302020204030204" pitchFamily="34" charset="0"/>
              </a:rPr>
              <a:t>οι κανόνες θα έχουν μικρή ή καθόλου </a:t>
            </a:r>
            <a:r>
              <a:rPr lang="el-GR" sz="2800" dirty="0" smtClean="0">
                <a:latin typeface="Calibri Light" panose="020F0302020204030204" pitchFamily="34" charset="0"/>
                <a:cs typeface="Calibri Light" panose="020F0302020204030204" pitchFamily="34" charset="0"/>
              </a:rPr>
              <a:t>αξία. </a:t>
            </a:r>
            <a:r>
              <a:rPr lang="el-GR" sz="2800" dirty="0">
                <a:latin typeface="Calibri Light" panose="020F0302020204030204" pitchFamily="34" charset="0"/>
                <a:cs typeface="Calibri Light" panose="020F0302020204030204" pitchFamily="34" charset="0"/>
              </a:rPr>
              <a:t>Χρειάζεται αρκετός χρόνος μέχρι  οι μαθητές  να μάθουν καλά αυτούς τους κανόνες και </a:t>
            </a:r>
            <a:r>
              <a:rPr lang="el-GR" sz="2800" dirty="0" smtClean="0">
                <a:latin typeface="Calibri Light" panose="020F0302020204030204" pitchFamily="34" charset="0"/>
                <a:cs typeface="Calibri Light" panose="020F0302020204030204" pitchFamily="34" charset="0"/>
              </a:rPr>
              <a:t>να κατανοήσουν πλήρως </a:t>
            </a:r>
            <a:r>
              <a:rPr lang="el-GR" sz="2800" dirty="0">
                <a:latin typeface="Calibri Light" panose="020F0302020204030204" pitchFamily="34" charset="0"/>
                <a:cs typeface="Calibri Light" panose="020F0302020204030204" pitchFamily="34" charset="0"/>
              </a:rPr>
              <a:t>πώς και σε ποιες περιπτώσεις αυτοί εφαρμόζονται.</a:t>
            </a:r>
          </a:p>
          <a:p>
            <a:pPr algn="just"/>
            <a:r>
              <a:rPr lang="el-GR" sz="2800" dirty="0">
                <a:latin typeface="Calibri Light" panose="020F0302020204030204" pitchFamily="34" charset="0"/>
                <a:cs typeface="Calibri Light" panose="020F0302020204030204" pitchFamily="34" charset="0"/>
              </a:rPr>
              <a:t>Η δημιουργία μικρού  καταλόγου με βασικούς κανόνες, οι οποίοι θα ρυθμίζουν τη γενική συμπεριφορά των μαθητών είναι </a:t>
            </a:r>
            <a:r>
              <a:rPr lang="el-GR" sz="2800" dirty="0" smtClean="0">
                <a:latin typeface="Calibri Light" panose="020F0302020204030204" pitchFamily="34" charset="0"/>
                <a:cs typeface="Calibri Light" panose="020F0302020204030204" pitchFamily="34" charset="0"/>
              </a:rPr>
              <a:t>επιβεβλημένη.</a:t>
            </a:r>
          </a:p>
          <a:p>
            <a:pPr algn="just"/>
            <a:r>
              <a:rPr lang="el-GR" sz="2800" dirty="0">
                <a:latin typeface="Calibri Light" panose="020F0302020204030204" pitchFamily="34" charset="0"/>
                <a:cs typeface="Calibri Light" panose="020F0302020204030204" pitchFamily="34" charset="0"/>
              </a:rPr>
              <a:t> </a:t>
            </a:r>
            <a:r>
              <a:rPr lang="el-GR" sz="2800" dirty="0" smtClean="0">
                <a:latin typeface="Calibri Light" panose="020F0302020204030204" pitchFamily="34" charset="0"/>
                <a:cs typeface="Calibri Light" panose="020F0302020204030204" pitchFamily="34" charset="0"/>
              </a:rPr>
              <a:t>Σε </a:t>
            </a:r>
            <a:r>
              <a:rPr lang="el-GR" sz="2800" dirty="0">
                <a:latin typeface="Calibri Light" panose="020F0302020204030204" pitchFamily="34" charset="0"/>
                <a:cs typeface="Calibri Light" panose="020F0302020204030204" pitchFamily="34" charset="0"/>
              </a:rPr>
              <a:t>κάθε σχολείο θα πρέπει να προβλέπεται τρόπος έκφρασης και διαδικασία συζήτησης παραπόνων για ζητήματα μη εφαρμογής του σχολικού κανονισμού ή για απαράδεκτες συμπεριφορές εκπαιδευτικών ή μαθητών. </a:t>
            </a:r>
          </a:p>
        </p:txBody>
      </p:sp>
    </p:spTree>
    <p:extLst>
      <p:ext uri="{BB962C8B-B14F-4D97-AF65-F5344CB8AC3E}">
        <p14:creationId xmlns:p14="http://schemas.microsoft.com/office/powerpoint/2010/main" xmlns="" val="92446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pPr algn="ctr"/>
            <a:r>
              <a:rPr lang="el-GR" dirty="0" smtClean="0">
                <a:latin typeface="Calibri Light" pitchFamily="34" charset="0"/>
              </a:rPr>
              <a:t>ΛΟΓΟΙ ΜΗ ΕΦΑΡΜΟΓΗΣ ΤΩΝ ΚΑΝΟΝΩΝ</a:t>
            </a:r>
            <a:endParaRPr lang="el-GR" dirty="0">
              <a:latin typeface="Calibri Light" pitchFamily="34" charset="0"/>
            </a:endParaRPr>
          </a:p>
        </p:txBody>
      </p:sp>
      <p:sp>
        <p:nvSpPr>
          <p:cNvPr id="3" name="Θέση περιεχομένου 2"/>
          <p:cNvSpPr>
            <a:spLocks noGrp="1"/>
          </p:cNvSpPr>
          <p:nvPr>
            <p:ph sz="quarter" idx="1"/>
          </p:nvPr>
        </p:nvSpPr>
        <p:spPr/>
        <p:txBody>
          <a:bodyPr/>
          <a:lstStyle/>
          <a:p>
            <a:r>
              <a:rPr lang="el-GR" sz="2800" dirty="0" smtClean="0">
                <a:latin typeface="Calibri Light" pitchFamily="34" charset="0"/>
              </a:rPr>
              <a:t>Δεν </a:t>
            </a:r>
            <a:r>
              <a:rPr lang="el-GR" sz="2800" dirty="0">
                <a:latin typeface="Calibri Light" pitchFamily="34" charset="0"/>
              </a:rPr>
              <a:t>είναι πρακτικοί και κατάλληλοι για τη συγκεκριμένη τάξη</a:t>
            </a:r>
          </a:p>
          <a:p>
            <a:r>
              <a:rPr lang="el-GR" sz="2800" dirty="0">
                <a:latin typeface="Calibri Light" pitchFamily="34" charset="0"/>
              </a:rPr>
              <a:t> </a:t>
            </a:r>
            <a:r>
              <a:rPr lang="el-GR" sz="2800" dirty="0" smtClean="0">
                <a:latin typeface="Calibri Light" pitchFamily="34" charset="0"/>
              </a:rPr>
              <a:t>Ο </a:t>
            </a:r>
            <a:r>
              <a:rPr lang="el-GR" sz="2800" dirty="0">
                <a:latin typeface="Calibri Light" pitchFamily="34" charset="0"/>
              </a:rPr>
              <a:t>δάσκαλος δεν  παρακολουθεί την εφαρμογή τους  από όλους</a:t>
            </a:r>
          </a:p>
          <a:p>
            <a:r>
              <a:rPr lang="el-GR" sz="2800" dirty="0">
                <a:latin typeface="Calibri Light" pitchFamily="34" charset="0"/>
              </a:rPr>
              <a:t> </a:t>
            </a:r>
            <a:r>
              <a:rPr lang="el-GR" sz="2800" dirty="0" smtClean="0">
                <a:latin typeface="Calibri Light" pitchFamily="34" charset="0"/>
              </a:rPr>
              <a:t>Ο </a:t>
            </a:r>
            <a:r>
              <a:rPr lang="el-GR" sz="2800" dirty="0">
                <a:latin typeface="Calibri Light" pitchFamily="34" charset="0"/>
              </a:rPr>
              <a:t>δάσκαλος δεν πιστεύει κατά βάθος ότι οι συγκεκριμένοι κανόνες έχουν ισχυρό έρεισμα</a:t>
            </a:r>
          </a:p>
        </p:txBody>
      </p:sp>
    </p:spTree>
    <p:extLst>
      <p:ext uri="{BB962C8B-B14F-4D97-AF65-F5344CB8AC3E}">
        <p14:creationId xmlns:p14="http://schemas.microsoft.com/office/powerpoint/2010/main" xmlns="" val="2567135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B13F9A"/>
                </a:solidFill>
                <a:latin typeface="Calibri Light" panose="020F0302020204030204" pitchFamily="34" charset="0"/>
                <a:cs typeface="Calibri Light" panose="020F0302020204030204" pitchFamily="34" charset="0"/>
              </a:rPr>
              <a:t>ΣΤΡΑΤΗΓΙΚΕΣ ΔΙΑΧΕΙΡΙΣΗΣ ΠΡΟΒΛΗΜΑΤΙΚΗΣ ΣΥΜΠΕΡΙΦΟΡΑΣ ΚΑΙ ΤΗΡΗΣΗΣ ΚΑΝΟΝΩΝ </a:t>
            </a:r>
            <a:endParaRPr lang="el-GR" dirty="0"/>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598319"/>
            <a:ext cx="6048672" cy="39909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085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332656"/>
            <a:ext cx="8280920" cy="6525344"/>
          </a:xfrm>
        </p:spPr>
        <p:txBody>
          <a:bodyPr>
            <a:normAutofit/>
          </a:bodyPr>
          <a:lstStyle/>
          <a:p>
            <a:pPr marL="0" indent="0" algn="just">
              <a:buNone/>
            </a:pPr>
            <a:r>
              <a:rPr lang="el-GR" sz="2800" dirty="0" smtClean="0">
                <a:latin typeface="Calibri Light" panose="020F0302020204030204" pitchFamily="34" charset="0"/>
                <a:cs typeface="Calibri Light" panose="020F0302020204030204" pitchFamily="34" charset="0"/>
              </a:rPr>
              <a:t>Καταγραφή και ανάλυση της διασπαστικής συμπεριφοράς του μαθητή, προκειμένου να προσδιοριστεί τι την ενισχύει και τι την περιορίζει, ώστε να διαμορφωθεί κατάλληλος τρόπος διαχείρισης και τροποποίησής της από τον καθηγητή.</a:t>
            </a:r>
          </a:p>
          <a:p>
            <a:pPr algn="just"/>
            <a:r>
              <a:rPr lang="el-GR" sz="2800" b="1" dirty="0" smtClean="0">
                <a:latin typeface="Calibri Light" panose="020F0302020204030204" pitchFamily="34" charset="0"/>
                <a:cs typeface="Calibri Light" panose="020F0302020204030204" pitchFamily="34" charset="0"/>
              </a:rPr>
              <a:t>Βήμα 1: Καταγραφή μοτίβου διασπαστικής συμπεριφοράς του μαθητή:</a:t>
            </a:r>
          </a:p>
          <a:p>
            <a:pPr marL="0" indent="0" algn="just">
              <a:buNone/>
            </a:pPr>
            <a:r>
              <a:rPr lang="el-GR" sz="2800" dirty="0" smtClean="0">
                <a:latin typeface="Calibri Light" panose="020F0302020204030204" pitchFamily="34" charset="0"/>
                <a:cs typeface="Calibri Light" panose="020F0302020204030204" pitchFamily="34" charset="0"/>
              </a:rPr>
              <a:t>–Έρχεται καθυστερημένος (πόσο συχνά;).</a:t>
            </a:r>
          </a:p>
          <a:p>
            <a:pPr marL="0" indent="0" algn="just">
              <a:buNone/>
            </a:pPr>
            <a:r>
              <a:rPr lang="el-GR" sz="2800" dirty="0" smtClean="0">
                <a:latin typeface="Calibri Light" panose="020F0302020204030204" pitchFamily="34" charset="0"/>
                <a:cs typeface="Calibri Light" panose="020F0302020204030204" pitchFamily="34" charset="0"/>
              </a:rPr>
              <a:t>–Δεν βγάζει τα βιβλία του-</a:t>
            </a:r>
            <a:r>
              <a:rPr lang="el-GR" sz="2800" dirty="0" smtClean="0">
                <a:solidFill>
                  <a:prstClr val="black"/>
                </a:solidFill>
                <a:latin typeface="Calibri Light" panose="020F0302020204030204" pitchFamily="34" charset="0"/>
                <a:cs typeface="Calibri Light" panose="020F0302020204030204" pitchFamily="34" charset="0"/>
              </a:rPr>
              <a:t> </a:t>
            </a:r>
            <a:r>
              <a:rPr lang="el-GR" sz="2800" dirty="0">
                <a:solidFill>
                  <a:prstClr val="black"/>
                </a:solidFill>
                <a:latin typeface="Calibri Light" panose="020F0302020204030204" pitchFamily="34" charset="0"/>
                <a:cs typeface="Calibri Light" panose="020F0302020204030204" pitchFamily="34" charset="0"/>
              </a:rPr>
              <a:t>ασχολείται με κάτι άλλο</a:t>
            </a:r>
            <a:r>
              <a:rPr lang="el-GR" sz="2800" dirty="0" smtClean="0">
                <a:latin typeface="Calibri Light" panose="020F0302020204030204" pitchFamily="34" charset="0"/>
                <a:cs typeface="Calibri Light" panose="020F0302020204030204" pitchFamily="34" charset="0"/>
              </a:rPr>
              <a:t>, ακόμη και όταν του το ζητάμε (με τι ακριβώς;)</a:t>
            </a:r>
          </a:p>
          <a:p>
            <a:pPr marL="0" indent="0" algn="just">
              <a:buNone/>
            </a:pPr>
            <a:endParaRPr lang="el-GR" sz="2800" dirty="0" smtClean="0">
              <a:latin typeface="Calibri Light" panose="020F0302020204030204" pitchFamily="34" charset="0"/>
              <a:cs typeface="Calibri Light" panose="020F0302020204030204" pitchFamily="34" charset="0"/>
            </a:endParaRPr>
          </a:p>
          <a:p>
            <a:pPr marL="0" indent="0" algn="just">
              <a:buNone/>
            </a:pPr>
            <a:r>
              <a:rPr lang="el-GR" sz="2800" b="1" dirty="0">
                <a:latin typeface="Calibri Light" panose="020F0302020204030204" pitchFamily="34" charset="0"/>
                <a:cs typeface="Calibri Light" panose="020F0302020204030204" pitchFamily="34" charset="0"/>
              </a:rPr>
              <a:t>Βήμα 2: Καταγραφή των δικών μας αντιδράσεων</a:t>
            </a:r>
          </a:p>
          <a:p>
            <a:pPr marL="0" indent="0" algn="just">
              <a:buNone/>
            </a:pPr>
            <a:endParaRPr lang="el-GR"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2400625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7715200" cy="980728"/>
          </a:xfrm>
        </p:spPr>
        <p:txBody>
          <a:bodyPr>
            <a:normAutofit fontScale="90000"/>
          </a:bodyPr>
          <a:lstStyle/>
          <a:p>
            <a:pPr algn="ctr"/>
            <a:r>
              <a:rPr lang="el-GR" dirty="0" smtClean="0">
                <a:latin typeface="Calibri Light" panose="020F0302020204030204" pitchFamily="34" charset="0"/>
                <a:cs typeface="Calibri Light" panose="020F0302020204030204" pitchFamily="34" charset="0"/>
              </a:rPr>
              <a:t>ΤΑ ΛΕΓΟΜΕΝΑ ΤΟΥ ΔΑΣΚΑΛΟΥ -ΤΑ ΥΠΟΔΗΛΟΥΜΕΝΑ ΠΟΥ ΚΑΤΑΝΟΟΥΝ ΟΙ ΜΑΘΗΤΕΣ</a:t>
            </a:r>
            <a:endParaRPr lang="el-GR"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251520" y="1196752"/>
            <a:ext cx="8424936" cy="5661248"/>
          </a:xfrm>
        </p:spPr>
        <p:txBody>
          <a:bodyPr>
            <a:normAutofit fontScale="92500"/>
          </a:bodyPr>
          <a:lstStyle/>
          <a:p>
            <a:pPr marL="0" indent="0" algn="just">
              <a:buNone/>
            </a:pPr>
            <a:r>
              <a:rPr lang="el-GR" b="1" dirty="0" smtClean="0">
                <a:latin typeface="Calibri Light" panose="020F0302020204030204" pitchFamily="34" charset="0"/>
                <a:cs typeface="Calibri Light" panose="020F0302020204030204" pitchFamily="34" charset="0"/>
              </a:rPr>
              <a:t>Καθ</a:t>
            </a:r>
            <a:r>
              <a:rPr lang="el-GR" dirty="0" smtClean="0">
                <a:latin typeface="Calibri Light" panose="020F0302020204030204" pitchFamily="34" charset="0"/>
                <a:cs typeface="Calibri Light" panose="020F0302020204030204" pitchFamily="34" charset="0"/>
              </a:rPr>
              <a:t>: Πάψε </a:t>
            </a:r>
            <a:r>
              <a:rPr lang="el-GR" dirty="0">
                <a:latin typeface="Calibri Light" panose="020F0302020204030204" pitchFamily="34" charset="0"/>
                <a:cs typeface="Calibri Light" panose="020F0302020204030204" pitchFamily="34" charset="0"/>
              </a:rPr>
              <a:t>να μιλάς</a:t>
            </a:r>
            <a:r>
              <a:rPr lang="el-GR" dirty="0" smtClean="0">
                <a:latin typeface="Calibri Light" panose="020F0302020204030204" pitchFamily="34" charset="0"/>
                <a:cs typeface="Calibri Light" panose="020F0302020204030204" pitchFamily="34" charset="0"/>
              </a:rPr>
              <a:t>… Κάνε </a:t>
            </a:r>
            <a:r>
              <a:rPr lang="el-GR" dirty="0">
                <a:latin typeface="Calibri Light" panose="020F0302020204030204" pitchFamily="34" charset="0"/>
                <a:cs typeface="Calibri Light" panose="020F0302020204030204" pitchFamily="34" charset="0"/>
              </a:rPr>
              <a:t>αυτό που σου είπα../ όπως το είπα </a:t>
            </a:r>
            <a:r>
              <a:rPr lang="el-GR" b="1" dirty="0" smtClean="0">
                <a:latin typeface="Calibri Light" panose="020F0302020204030204" pitchFamily="34" charset="0"/>
                <a:cs typeface="Calibri Light" panose="020F0302020204030204" pitchFamily="34" charset="0"/>
              </a:rPr>
              <a:t>(Εντολή</a:t>
            </a:r>
            <a:r>
              <a:rPr lang="el-GR" b="1" dirty="0">
                <a:latin typeface="Calibri Light" panose="020F0302020204030204" pitchFamily="34" charset="0"/>
                <a:cs typeface="Calibri Light" panose="020F0302020204030204" pitchFamily="34" charset="0"/>
              </a:rPr>
              <a:t>, Διαταγή, Καθοδήγηση </a:t>
            </a:r>
            <a:r>
              <a:rPr lang="el-GR" b="1" dirty="0" smtClean="0">
                <a:latin typeface="Calibri Light" panose="020F0302020204030204" pitchFamily="34" charset="0"/>
                <a:cs typeface="Calibri Light" panose="020F0302020204030204" pitchFamily="34" charset="0"/>
              </a:rPr>
              <a:t>)</a:t>
            </a:r>
            <a:endParaRPr lang="el-GR" b="1" dirty="0">
              <a:latin typeface="Calibri Light" panose="020F0302020204030204" pitchFamily="34" charset="0"/>
              <a:cs typeface="Calibri Light" panose="020F0302020204030204" pitchFamily="34" charset="0"/>
            </a:endParaRPr>
          </a:p>
          <a:p>
            <a:pPr marL="0" indent="0" algn="just">
              <a:buNone/>
            </a:pPr>
            <a:r>
              <a:rPr lang="el-GR" b="1" dirty="0" smtClean="0">
                <a:latin typeface="Calibri Light" panose="020F0302020204030204" pitchFamily="34" charset="0"/>
                <a:cs typeface="Calibri Light" panose="020F0302020204030204" pitchFamily="34" charset="0"/>
              </a:rPr>
              <a:t>Μαθ. : </a:t>
            </a:r>
            <a:r>
              <a:rPr lang="el-GR" dirty="0" smtClean="0">
                <a:latin typeface="Calibri Light" panose="020F0302020204030204" pitchFamily="34" charset="0"/>
                <a:cs typeface="Calibri Light" panose="020F0302020204030204" pitchFamily="34" charset="0"/>
              </a:rPr>
              <a:t>Δεν </a:t>
            </a:r>
            <a:r>
              <a:rPr lang="el-GR" dirty="0">
                <a:latin typeface="Calibri Light" panose="020F0302020204030204" pitchFamily="34" charset="0"/>
                <a:cs typeface="Calibri Light" panose="020F0302020204030204" pitchFamily="34" charset="0"/>
              </a:rPr>
              <a:t>με ενδιαφέρουν οι ανάγκες σου, τα συναισθήματά σου, εγώ διατάζω εδώ, εσύ δεν έχεις </a:t>
            </a:r>
            <a:r>
              <a:rPr lang="el-GR" dirty="0" smtClean="0">
                <a:latin typeface="Calibri Light" panose="020F0302020204030204" pitchFamily="34" charset="0"/>
                <a:cs typeface="Calibri Light" panose="020F0302020204030204" pitchFamily="34" charset="0"/>
              </a:rPr>
              <a:t>επιλογές</a:t>
            </a:r>
            <a:r>
              <a:rPr lang="el-GR" dirty="0">
                <a:latin typeface="Calibri Light" panose="020F0302020204030204" pitchFamily="34" charset="0"/>
                <a:cs typeface="Calibri Light" panose="020F0302020204030204" pitchFamily="34" charset="0"/>
              </a:rPr>
              <a:t>, προβλέπονται </a:t>
            </a:r>
            <a:r>
              <a:rPr lang="el-GR" dirty="0" smtClean="0">
                <a:latin typeface="Calibri Light" panose="020F0302020204030204" pitchFamily="34" charset="0"/>
                <a:cs typeface="Calibri Light" panose="020F0302020204030204" pitchFamily="34" charset="0"/>
              </a:rPr>
              <a:t>τιμωρίες</a:t>
            </a:r>
          </a:p>
          <a:p>
            <a:pPr marL="0" indent="0" algn="just">
              <a:buNone/>
            </a:pPr>
            <a:r>
              <a:rPr lang="el-GR" b="1" dirty="0">
                <a:latin typeface="Calibri Light" panose="020F0302020204030204" pitchFamily="34" charset="0"/>
                <a:cs typeface="Calibri Light" panose="020F0302020204030204" pitchFamily="34" charset="0"/>
              </a:rPr>
              <a:t>Καθ:</a:t>
            </a:r>
            <a:r>
              <a:rPr lang="el-GR" dirty="0">
                <a:latin typeface="Calibri Light" panose="020F0302020204030204" pitchFamily="34" charset="0"/>
                <a:cs typeface="Calibri Light" panose="020F0302020204030204" pitchFamily="34" charset="0"/>
              </a:rPr>
              <a:t> Αργότερα θα καταλάβεις τα λάθη σου αλλά θα είναι αργά.. Αν δεν .. Τότε θα</a:t>
            </a:r>
            <a:r>
              <a:rPr lang="el-GR" dirty="0" smtClean="0">
                <a:latin typeface="Calibri Light" panose="020F0302020204030204" pitchFamily="34" charset="0"/>
                <a:cs typeface="Calibri Light" panose="020F0302020204030204" pitchFamily="34" charset="0"/>
              </a:rPr>
              <a:t>…. </a:t>
            </a:r>
            <a:r>
              <a:rPr lang="el-GR" b="1" dirty="0" smtClean="0">
                <a:latin typeface="Calibri Light" panose="020F0302020204030204" pitchFamily="34" charset="0"/>
                <a:cs typeface="Calibri Light" panose="020F0302020204030204" pitchFamily="34" charset="0"/>
              </a:rPr>
              <a:t>(</a:t>
            </a:r>
            <a:r>
              <a:rPr lang="el-GR" b="1" dirty="0">
                <a:latin typeface="Calibri Light" panose="020F0302020204030204" pitchFamily="34" charset="0"/>
                <a:cs typeface="Calibri Light" panose="020F0302020204030204" pitchFamily="34" charset="0"/>
              </a:rPr>
              <a:t>Διδασκαλία, </a:t>
            </a:r>
            <a:r>
              <a:rPr lang="el-GR" b="1" dirty="0" smtClean="0">
                <a:latin typeface="Calibri Light" panose="020F0302020204030204" pitchFamily="34" charset="0"/>
                <a:cs typeface="Calibri Light" panose="020F0302020204030204" pitchFamily="34" charset="0"/>
              </a:rPr>
              <a:t>διάλεξη</a:t>
            </a:r>
            <a:r>
              <a:rPr lang="el-GR" b="1" dirty="0">
                <a:latin typeface="Calibri Light" panose="020F0302020204030204" pitchFamily="34" charset="0"/>
                <a:cs typeface="Calibri Light" panose="020F0302020204030204" pitchFamily="34" charset="0"/>
              </a:rPr>
              <a:t>)</a:t>
            </a:r>
            <a:endParaRPr lang="el-GR" b="1" dirty="0" smtClean="0">
              <a:latin typeface="Calibri Light" panose="020F0302020204030204" pitchFamily="34" charset="0"/>
              <a:cs typeface="Calibri Light" panose="020F0302020204030204" pitchFamily="34" charset="0"/>
            </a:endParaRPr>
          </a:p>
          <a:p>
            <a:pPr marL="0" indent="0" algn="just">
              <a:buNone/>
            </a:pPr>
            <a:r>
              <a:rPr lang="el-GR" b="1" dirty="0" smtClean="0">
                <a:solidFill>
                  <a:prstClr val="black"/>
                </a:solidFill>
                <a:latin typeface="Calibri Light" panose="020F0302020204030204" pitchFamily="34" charset="0"/>
                <a:cs typeface="Calibri Light" panose="020F0302020204030204" pitchFamily="34" charset="0"/>
              </a:rPr>
              <a:t>Μαθ. :</a:t>
            </a:r>
            <a:r>
              <a:rPr lang="el-GR" dirty="0"/>
              <a:t> </a:t>
            </a:r>
            <a:r>
              <a:rPr lang="el-GR" dirty="0">
                <a:latin typeface="Calibri Light" panose="020F0302020204030204" pitchFamily="34" charset="0"/>
                <a:cs typeface="Calibri Light" panose="020F0302020204030204" pitchFamily="34" charset="0"/>
              </a:rPr>
              <a:t>Δεν ξέρεις/ δεν μπορείς να σκεφτείς λογικά, δεν έχεις πλήρη εικόνα των πραγμάτων, δεν έχεις σωστή εικόνα του κόσμου λόγω της ηλικίας σου, των εμπειριών </a:t>
            </a:r>
            <a:r>
              <a:rPr lang="el-GR" dirty="0" smtClean="0">
                <a:latin typeface="Calibri Light" panose="020F0302020204030204" pitchFamily="34" charset="0"/>
                <a:cs typeface="Calibri Light" panose="020F0302020204030204" pitchFamily="34" charset="0"/>
              </a:rPr>
              <a:t>σου…</a:t>
            </a:r>
          </a:p>
          <a:p>
            <a:pPr marL="0" indent="0" algn="just">
              <a:buNone/>
            </a:pPr>
            <a:r>
              <a:rPr lang="el-GR" b="1" dirty="0">
                <a:solidFill>
                  <a:prstClr val="black"/>
                </a:solidFill>
                <a:latin typeface="Calibri Light" panose="020F0302020204030204" pitchFamily="34" charset="0"/>
                <a:cs typeface="Calibri Light" panose="020F0302020204030204" pitchFamily="34" charset="0"/>
              </a:rPr>
              <a:t>Καθ:</a:t>
            </a:r>
            <a:r>
              <a:rPr lang="el-GR" dirty="0">
                <a:solidFill>
                  <a:prstClr val="black"/>
                </a:solidFill>
                <a:latin typeface="Calibri Light" panose="020F0302020204030204" pitchFamily="34" charset="0"/>
                <a:cs typeface="Calibri Light" panose="020F0302020204030204" pitchFamily="34" charset="0"/>
              </a:rPr>
              <a:t> </a:t>
            </a:r>
            <a:r>
              <a:rPr lang="el-GR" dirty="0" smtClean="0">
                <a:latin typeface="Calibri Light" panose="020F0302020204030204" pitchFamily="34" charset="0"/>
                <a:cs typeface="Calibri Light" panose="020F0302020204030204" pitchFamily="34" charset="0"/>
              </a:rPr>
              <a:t>Σε </a:t>
            </a:r>
            <a:r>
              <a:rPr lang="el-GR" dirty="0">
                <a:latin typeface="Calibri Light" panose="020F0302020204030204" pitchFamily="34" charset="0"/>
                <a:cs typeface="Calibri Light" panose="020F0302020204030204" pitchFamily="34" charset="0"/>
              </a:rPr>
              <a:t>μάθαμε </a:t>
            </a:r>
            <a:r>
              <a:rPr lang="el-GR" dirty="0" smtClean="0">
                <a:latin typeface="Calibri Light" panose="020F0302020204030204" pitchFamily="34" charset="0"/>
                <a:cs typeface="Calibri Light" panose="020F0302020204030204" pitchFamily="34" charset="0"/>
              </a:rPr>
              <a:t>πια. Δεν </a:t>
            </a:r>
            <a:r>
              <a:rPr lang="el-GR" dirty="0">
                <a:latin typeface="Calibri Light" panose="020F0302020204030204" pitchFamily="34" charset="0"/>
                <a:cs typeface="Calibri Light" panose="020F0302020204030204" pitchFamily="34" charset="0"/>
              </a:rPr>
              <a:t>μπορείς να αυτοσυγκρατηθείς παρά την ηλικία σου.. Έχεις </a:t>
            </a:r>
            <a:r>
              <a:rPr lang="el-GR" dirty="0" smtClean="0">
                <a:latin typeface="Calibri Light" panose="020F0302020204030204" pitchFamily="34" charset="0"/>
                <a:cs typeface="Calibri Light" panose="020F0302020204030204" pitchFamily="34" charset="0"/>
              </a:rPr>
              <a:t>πρόβλημα… (</a:t>
            </a:r>
            <a:r>
              <a:rPr lang="el-GR" b="1" dirty="0" smtClean="0">
                <a:latin typeface="Calibri Light" panose="020F0302020204030204" pitchFamily="34" charset="0"/>
                <a:cs typeface="Calibri Light" panose="020F0302020204030204" pitchFamily="34" charset="0"/>
              </a:rPr>
              <a:t>Ερμηνεία, συμπεριφοράς, διάγνωση)</a:t>
            </a:r>
            <a:endParaRPr lang="en-US" b="1" dirty="0" smtClean="0">
              <a:latin typeface="Calibri Light" panose="020F0302020204030204" pitchFamily="34" charset="0"/>
              <a:cs typeface="Calibri Light" panose="020F0302020204030204" pitchFamily="34" charset="0"/>
            </a:endParaRPr>
          </a:p>
          <a:p>
            <a:pPr marL="0" indent="0" algn="just">
              <a:buNone/>
            </a:pPr>
            <a:r>
              <a:rPr lang="el-GR" b="1" dirty="0" smtClean="0">
                <a:latin typeface="Calibri Light" panose="020F0302020204030204" pitchFamily="34" charset="0"/>
                <a:cs typeface="Calibri Light" panose="020F0302020204030204" pitchFamily="34" charset="0"/>
              </a:rPr>
              <a:t>Μαθ.: </a:t>
            </a:r>
            <a:r>
              <a:rPr lang="el-GR" dirty="0" smtClean="0">
                <a:latin typeface="Calibri Light" panose="020F0302020204030204" pitchFamily="34" charset="0"/>
                <a:cs typeface="Calibri Light" panose="020F0302020204030204" pitchFamily="34" charset="0"/>
              </a:rPr>
              <a:t>Έχω </a:t>
            </a:r>
            <a:r>
              <a:rPr lang="el-GR" dirty="0">
                <a:latin typeface="Calibri Light" panose="020F0302020204030204" pitchFamily="34" charset="0"/>
                <a:cs typeface="Calibri Light" panose="020F0302020204030204" pitchFamily="34" charset="0"/>
              </a:rPr>
              <a:t>τις γνώσεις και την πείρα για να καταλάβω τα βαθύτερα κίνητρά σου, να διαγνώσω το ψυχολογικό σου πρόβλημα και το λέω δημόσια όταν κρίνω ότι πρέπει να το πω….. Με βάση τη διάγνωσή μου σε χαρακτηρίζω σε τιμωρώ….</a:t>
            </a:r>
          </a:p>
        </p:txBody>
      </p:sp>
    </p:spTree>
    <p:extLst>
      <p:ext uri="{BB962C8B-B14F-4D97-AF65-F5344CB8AC3E}">
        <p14:creationId xmlns:p14="http://schemas.microsoft.com/office/powerpoint/2010/main" xmlns="" val="933976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620688"/>
            <a:ext cx="7931224" cy="5853264"/>
          </a:xfrm>
        </p:spPr>
        <p:txBody>
          <a:bodyPr>
            <a:normAutofit lnSpcReduction="10000"/>
          </a:bodyPr>
          <a:lstStyle/>
          <a:p>
            <a:pPr marL="0" lvl="0" indent="0" algn="just">
              <a:buClr>
                <a:srgbClr val="B83D68"/>
              </a:buClr>
              <a:buNone/>
            </a:pPr>
            <a:endParaRPr lang="el-GR" sz="2000" dirty="0" smtClean="0">
              <a:solidFill>
                <a:prstClr val="black"/>
              </a:solidFill>
              <a:latin typeface="Calibri Light" panose="020F0302020204030204" pitchFamily="34" charset="0"/>
              <a:cs typeface="Calibri Light" panose="020F0302020204030204" pitchFamily="34" charset="0"/>
            </a:endParaRPr>
          </a:p>
          <a:p>
            <a:pPr marL="0" lvl="0" indent="0" algn="just">
              <a:buClr>
                <a:srgbClr val="B83D68"/>
              </a:buClr>
              <a:buNone/>
            </a:pPr>
            <a:r>
              <a:rPr lang="el-GR" sz="2800" b="1" dirty="0">
                <a:solidFill>
                  <a:prstClr val="black"/>
                </a:solidFill>
                <a:latin typeface="Calibri Light" panose="020F0302020204030204" pitchFamily="34" charset="0"/>
                <a:cs typeface="Calibri Light" panose="020F0302020204030204" pitchFamily="34" charset="0"/>
              </a:rPr>
              <a:t>Βήμα 3: Καταγραφή των αντιδράσεων της τάξης</a:t>
            </a:r>
          </a:p>
          <a:p>
            <a:pPr marL="0" lvl="0" indent="0" algn="just">
              <a:buClr>
                <a:srgbClr val="B83D68"/>
              </a:buClr>
              <a:buNone/>
            </a:pPr>
            <a:r>
              <a:rPr lang="el-GR" sz="2800" dirty="0">
                <a:solidFill>
                  <a:prstClr val="black"/>
                </a:solidFill>
                <a:latin typeface="Calibri Light" panose="020F0302020204030204" pitchFamily="34" charset="0"/>
                <a:cs typeface="Calibri Light" panose="020F0302020204030204" pitchFamily="34" charset="0"/>
              </a:rPr>
              <a:t>   -Πώς αντιμετωπίζει η τάξη τις συμπεριφορές μαθητή και καθηγητή;  </a:t>
            </a:r>
          </a:p>
          <a:p>
            <a:pPr marL="0" lvl="0" indent="0" algn="just">
              <a:buClr>
                <a:srgbClr val="B83D68"/>
              </a:buClr>
              <a:buNone/>
            </a:pPr>
            <a:endParaRPr lang="el-GR" sz="2800" dirty="0" smtClean="0">
              <a:solidFill>
                <a:prstClr val="black"/>
              </a:solidFill>
              <a:latin typeface="Calibri Light" panose="020F0302020204030204" pitchFamily="34" charset="0"/>
              <a:cs typeface="Calibri Light" panose="020F0302020204030204" pitchFamily="34" charset="0"/>
            </a:endParaRPr>
          </a:p>
          <a:p>
            <a:pPr marL="0" lvl="0" indent="0" algn="just">
              <a:buClr>
                <a:srgbClr val="B83D68"/>
              </a:buClr>
              <a:buNone/>
            </a:pPr>
            <a:r>
              <a:rPr lang="el-GR" sz="2800" b="1" dirty="0" smtClean="0">
                <a:solidFill>
                  <a:prstClr val="black"/>
                </a:solidFill>
                <a:latin typeface="Calibri Light" panose="020F0302020204030204" pitchFamily="34" charset="0"/>
                <a:cs typeface="Calibri Light" panose="020F0302020204030204" pitchFamily="34" charset="0"/>
              </a:rPr>
              <a:t>Βήμα </a:t>
            </a:r>
            <a:r>
              <a:rPr lang="el-GR" sz="2800" b="1" dirty="0">
                <a:solidFill>
                  <a:prstClr val="black"/>
                </a:solidFill>
                <a:latin typeface="Calibri Light" panose="020F0302020204030204" pitchFamily="34" charset="0"/>
                <a:cs typeface="Calibri Light" panose="020F0302020204030204" pitchFamily="34" charset="0"/>
              </a:rPr>
              <a:t>4: Μελέτη της επίδρασης που έχει η επιβολή «ποινής» στον μαθητή</a:t>
            </a:r>
          </a:p>
          <a:p>
            <a:pPr marL="0" lvl="0" indent="0" algn="just">
              <a:buClr>
                <a:srgbClr val="B83D68"/>
              </a:buClr>
              <a:buNone/>
            </a:pPr>
            <a:r>
              <a:rPr lang="el-GR" sz="2800" dirty="0">
                <a:solidFill>
                  <a:prstClr val="black"/>
                </a:solidFill>
                <a:latin typeface="Calibri Light" panose="020F0302020204030204" pitchFamily="34" charset="0"/>
                <a:cs typeface="Calibri Light" panose="020F0302020204030204" pitchFamily="34" charset="0"/>
              </a:rPr>
              <a:t>Πολλά πράγματα που είναι τιμωρίες μπορεί να ενισχύουν την διασπαστική συμπεριφορά του μαθητή. Αντίθετα άλλες συμπεριφορές  μπορεί να αποδειχθούν πιο δραστικές και αποτελεσματικές, όπως να τον αγνοήσει ή να μιλήσει στον γονέα του μαθητή.</a:t>
            </a:r>
            <a:endParaRPr lang="el-GR" sz="2800" dirty="0"/>
          </a:p>
        </p:txBody>
      </p:sp>
    </p:spTree>
    <p:extLst>
      <p:ext uri="{BB962C8B-B14F-4D97-AF65-F5344CB8AC3E}">
        <p14:creationId xmlns:p14="http://schemas.microsoft.com/office/powerpoint/2010/main" xmlns="" val="3585081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060848"/>
            <a:ext cx="8064896" cy="1426170"/>
          </a:xfrm>
        </p:spPr>
        <p:txBody>
          <a:bodyPr>
            <a:normAutofit/>
          </a:bodyPr>
          <a:lstStyle/>
          <a:p>
            <a:pPr algn="ctr"/>
            <a:r>
              <a:rPr lang="el-GR" sz="3600" b="1" dirty="0" smtClean="0">
                <a:solidFill>
                  <a:schemeClr val="tx1"/>
                </a:solidFill>
                <a:latin typeface="Calibri Light" panose="020F0302020204030204" pitchFamily="34" charset="0"/>
                <a:cs typeface="Calibri Light" panose="020F0302020204030204" pitchFamily="34" charset="0"/>
              </a:rPr>
              <a:t>Στρατηγικεσ αντιμετωπισησ ειδικων προβληματικων συμπεριφορων</a:t>
            </a:r>
            <a:endParaRPr lang="el-GR" sz="3600" b="1"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8545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normAutofit/>
          </a:bodyPr>
          <a:lstStyle/>
          <a:p>
            <a:pPr algn="ctr"/>
            <a:r>
              <a:rPr lang="el-GR" sz="3600" dirty="0" smtClean="0">
                <a:latin typeface="Calibri Light" panose="020F0302020204030204" pitchFamily="34" charset="0"/>
                <a:cs typeface="Calibri Light" panose="020F0302020204030204" pitchFamily="34" charset="0"/>
              </a:rPr>
              <a:t>Αρνηση –ανυπακοη </a:t>
            </a:r>
            <a:endParaRPr lang="el-GR" sz="3600"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rot="10800000" flipV="1">
            <a:off x="251520" y="980728"/>
            <a:ext cx="8352928" cy="5760640"/>
          </a:xfrm>
        </p:spPr>
        <p:txBody>
          <a:bodyPr>
            <a:normAutofit/>
          </a:bodyPr>
          <a:lstStyle/>
          <a:p>
            <a:endParaRPr lang="el-GR" sz="1050" dirty="0">
              <a:solidFill>
                <a:srgbClr val="000000"/>
              </a:solidFill>
              <a:latin typeface="Calibri"/>
            </a:endParaRPr>
          </a:p>
          <a:p>
            <a:pPr marL="0" indent="0" algn="just">
              <a:buNone/>
            </a:pPr>
            <a:r>
              <a:rPr lang="el-GR" sz="2800" dirty="0">
                <a:latin typeface="Calibri Light" panose="020F0302020204030204" pitchFamily="34" charset="0"/>
                <a:cs typeface="Calibri Light" panose="020F0302020204030204" pitchFamily="34" charset="0"/>
              </a:rPr>
              <a:t>Ο μαθητής αρνείται </a:t>
            </a:r>
            <a:r>
              <a:rPr lang="el-GR" sz="2800" dirty="0" smtClean="0">
                <a:latin typeface="Calibri Light" panose="020F0302020204030204" pitchFamily="34" charset="0"/>
                <a:cs typeface="Calibri Light" panose="020F0302020204030204" pitchFamily="34" charset="0"/>
              </a:rPr>
              <a:t>αυτό </a:t>
            </a:r>
            <a:r>
              <a:rPr lang="el-GR" sz="2800" dirty="0">
                <a:latin typeface="Calibri Light" panose="020F0302020204030204" pitchFamily="34" charset="0"/>
                <a:cs typeface="Calibri Light" panose="020F0302020204030204" pitchFamily="34" charset="0"/>
              </a:rPr>
              <a:t>που του ζητάμε, αμφισβητώντας ευθέως </a:t>
            </a:r>
            <a:r>
              <a:rPr lang="el-GR" sz="2800" dirty="0" smtClean="0">
                <a:latin typeface="Calibri Light" panose="020F0302020204030204" pitchFamily="34" charset="0"/>
                <a:cs typeface="Calibri Light" panose="020F0302020204030204" pitchFamily="34" charset="0"/>
              </a:rPr>
              <a:t>τον καθηγητή</a:t>
            </a:r>
            <a:r>
              <a:rPr lang="el-GR" sz="2800" dirty="0">
                <a:latin typeface="Calibri Light" panose="020F0302020204030204" pitchFamily="34" charset="0"/>
                <a:cs typeface="Calibri Light" panose="020F0302020204030204" pitchFamily="34" charset="0"/>
              </a:rPr>
              <a:t>. </a:t>
            </a:r>
            <a:endParaRPr lang="el-GR" sz="2800" dirty="0" smtClean="0">
              <a:latin typeface="Calibri Light" panose="020F0302020204030204" pitchFamily="34" charset="0"/>
              <a:cs typeface="Calibri Light" panose="020F0302020204030204" pitchFamily="34" charset="0"/>
            </a:endParaRPr>
          </a:p>
          <a:p>
            <a:pPr marL="0" indent="0" algn="just">
              <a:buNone/>
            </a:pPr>
            <a:r>
              <a:rPr lang="el-GR" sz="2800" b="1" dirty="0" smtClean="0">
                <a:latin typeface="Calibri Light" panose="020F0302020204030204" pitchFamily="34" charset="0"/>
                <a:cs typeface="Calibri Light" panose="020F0302020204030204" pitchFamily="34" charset="0"/>
              </a:rPr>
              <a:t>1</a:t>
            </a:r>
            <a:r>
              <a:rPr lang="el-GR" sz="2800" b="1" dirty="0">
                <a:latin typeface="Calibri Light" panose="020F0302020204030204" pitchFamily="34" charset="0"/>
                <a:cs typeface="Calibri Light" panose="020F0302020204030204" pitchFamily="34" charset="0"/>
              </a:rPr>
              <a:t>)</a:t>
            </a:r>
            <a:r>
              <a:rPr lang="el-GR" sz="2800" dirty="0">
                <a:latin typeface="Calibri Light" panose="020F0302020204030204" pitchFamily="34" charset="0"/>
                <a:cs typeface="Calibri Light" panose="020F0302020204030204" pitchFamily="34" charset="0"/>
              </a:rPr>
              <a:t> Επιδείξτε ηρεμία και ψυχραιμία. Αποφύγετε τη λογομαχία με τον μαθητή. Χρησιμοποιήστε ήπιες επιπλήξεις ή επίμονη ματιά</a:t>
            </a:r>
            <a:r>
              <a:rPr lang="el-GR" sz="2800" dirty="0" smtClean="0">
                <a:latin typeface="Calibri Light" panose="020F0302020204030204" pitchFamily="34" charset="0"/>
                <a:cs typeface="Calibri Light" panose="020F0302020204030204" pitchFamily="34" charset="0"/>
              </a:rPr>
              <a:t>.</a:t>
            </a:r>
            <a:endParaRPr lang="el-GR" sz="2800" dirty="0">
              <a:latin typeface="Calibri Light" panose="020F0302020204030204" pitchFamily="34" charset="0"/>
              <a:cs typeface="Calibri Light" panose="020F0302020204030204" pitchFamily="34" charset="0"/>
            </a:endParaRPr>
          </a:p>
          <a:p>
            <a:pPr marL="0" indent="0" algn="just">
              <a:buNone/>
            </a:pPr>
            <a:r>
              <a:rPr lang="el-GR" sz="2800" b="1" dirty="0">
                <a:latin typeface="Calibri Light" panose="020F0302020204030204" pitchFamily="34" charset="0"/>
                <a:cs typeface="Calibri Light" panose="020F0302020204030204" pitchFamily="34" charset="0"/>
              </a:rPr>
              <a:t>2)</a:t>
            </a:r>
            <a:r>
              <a:rPr lang="el-GR" sz="2800" dirty="0">
                <a:latin typeface="Calibri Light" panose="020F0302020204030204" pitchFamily="34" charset="0"/>
                <a:cs typeface="Calibri Light" panose="020F0302020204030204" pitchFamily="34" charset="0"/>
              </a:rPr>
              <a:t> Αντιδρούμε γρήγορα και αποφασιστικά. Διακόψτε την αρνητική αντίδραση του μαθητή πριν την κλιμάκωσή της, ανακατευθύνοντας την προσοχή του ή μετακινώντας τον από τη θέση του</a:t>
            </a:r>
            <a:r>
              <a:rPr lang="el-GR" sz="2800" dirty="0" smtClean="0">
                <a:latin typeface="Calibri Light" panose="020F0302020204030204" pitchFamily="34" charset="0"/>
                <a:cs typeface="Calibri Light" panose="020F0302020204030204" pitchFamily="34" charset="0"/>
              </a:rPr>
              <a:t>.</a:t>
            </a:r>
            <a:endParaRPr lang="el-GR"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79177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564904"/>
            <a:ext cx="7467600" cy="1656184"/>
          </a:xfrm>
        </p:spPr>
        <p:txBody>
          <a:bodyPr>
            <a:normAutofit/>
          </a:bodyPr>
          <a:lstStyle/>
          <a:p>
            <a:pPr marL="0" indent="0" algn="ctr">
              <a:buNone/>
            </a:pPr>
            <a:r>
              <a:rPr lang="el-GR" sz="2800" dirty="0" smtClean="0">
                <a:latin typeface="Calibri Light" pitchFamily="34" charset="0"/>
              </a:rPr>
              <a:t>ΠΩΣ ΑΝΤΙΛΑΜΒΑΝΟΜΑΣΤΕ  ΤΟΝ ΟΡΟ ΠΕΙΘΑΡΧΙΑ ΜΕΣΑ ΣΤΗ ΣΧΟΛΙΚΗ ΤΑΞΗ;</a:t>
            </a:r>
            <a:endParaRPr lang="el-GR" sz="2800" dirty="0">
              <a:latin typeface="Calibri Light" pitchFamily="34" charset="0"/>
            </a:endParaRPr>
          </a:p>
        </p:txBody>
      </p:sp>
    </p:spTree>
    <p:extLst>
      <p:ext uri="{BB962C8B-B14F-4D97-AF65-F5344CB8AC3E}">
        <p14:creationId xmlns:p14="http://schemas.microsoft.com/office/powerpoint/2010/main" xmlns="" val="906437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188640"/>
            <a:ext cx="8712968" cy="6285312"/>
          </a:xfrm>
        </p:spPr>
        <p:txBody>
          <a:bodyPr>
            <a:normAutofit/>
          </a:bodyPr>
          <a:lstStyle/>
          <a:p>
            <a:endParaRPr lang="el-GR" sz="1050" dirty="0">
              <a:solidFill>
                <a:srgbClr val="000000"/>
              </a:solidFill>
              <a:latin typeface="Calibri"/>
            </a:endParaRPr>
          </a:p>
          <a:p>
            <a:pPr marL="0" indent="0" algn="just">
              <a:buNone/>
            </a:pPr>
            <a:r>
              <a:rPr lang="el-GR" sz="2600" b="1" dirty="0">
                <a:latin typeface="Calibri Light" panose="020F0302020204030204" pitchFamily="34" charset="0"/>
                <a:cs typeface="Calibri Light" panose="020F0302020204030204" pitchFamily="34" charset="0"/>
              </a:rPr>
              <a:t>3)</a:t>
            </a:r>
            <a:r>
              <a:rPr lang="el-GR" sz="2600" dirty="0">
                <a:latin typeface="Calibri Light" panose="020F0302020204030204" pitchFamily="34" charset="0"/>
                <a:cs typeface="Calibri Light" panose="020F0302020204030204" pitchFamily="34" charset="0"/>
              </a:rPr>
              <a:t> Αποφεύγουμε τη σωματική αλληλεπίδραση. </a:t>
            </a:r>
          </a:p>
          <a:p>
            <a:pPr marL="0" indent="0" algn="just">
              <a:buNone/>
            </a:pPr>
            <a:r>
              <a:rPr lang="el-GR" sz="2600" b="1" dirty="0" smtClean="0">
                <a:latin typeface="Calibri Light" panose="020F0302020204030204" pitchFamily="34" charset="0"/>
                <a:cs typeface="Calibri Light" panose="020F0302020204030204" pitchFamily="34" charset="0"/>
              </a:rPr>
              <a:t>4</a:t>
            </a:r>
            <a:r>
              <a:rPr lang="el-GR" sz="2600" b="1" dirty="0">
                <a:latin typeface="Calibri Light" panose="020F0302020204030204" pitchFamily="34" charset="0"/>
                <a:cs typeface="Calibri Light" panose="020F0302020204030204" pitchFamily="34" charset="0"/>
              </a:rPr>
              <a:t>)</a:t>
            </a:r>
            <a:r>
              <a:rPr lang="el-GR" sz="2600" dirty="0">
                <a:latin typeface="Calibri Light" panose="020F0302020204030204" pitchFamily="34" charset="0"/>
                <a:cs typeface="Calibri Light" panose="020F0302020204030204" pitchFamily="34" charset="0"/>
              </a:rPr>
              <a:t> </a:t>
            </a:r>
            <a:r>
              <a:rPr lang="el-GR" sz="2600" dirty="0" smtClean="0">
                <a:latin typeface="Calibri Light" panose="020F0302020204030204" pitchFamily="34" charset="0"/>
                <a:cs typeface="Calibri Light" panose="020F0302020204030204" pitchFamily="34" charset="0"/>
              </a:rPr>
              <a:t>Δώστε </a:t>
            </a:r>
            <a:r>
              <a:rPr lang="el-GR" sz="2600" dirty="0">
                <a:latin typeface="Calibri Light" panose="020F0302020204030204" pitchFamily="34" charset="0"/>
                <a:cs typeface="Calibri Light" panose="020F0302020204030204" pitchFamily="34" charset="0"/>
              </a:rPr>
              <a:t>εναλλακτικές: π.χ. «Πέτρο, μπορείς να μείνεις στο διάλειμμα μέσα για να τελειώσεις την εργασία ή μπορείς να την τελειώσεις τώρα και να βγεις διάλειμμα».</a:t>
            </a:r>
          </a:p>
          <a:p>
            <a:pPr marL="0" indent="0" algn="just">
              <a:buNone/>
            </a:pPr>
            <a:r>
              <a:rPr lang="el-GR" sz="2600" b="1" dirty="0" smtClean="0">
                <a:latin typeface="Calibri Light" panose="020F0302020204030204" pitchFamily="34" charset="0"/>
                <a:cs typeface="Calibri Light" panose="020F0302020204030204" pitchFamily="34" charset="0"/>
              </a:rPr>
              <a:t>5)</a:t>
            </a:r>
            <a:r>
              <a:rPr lang="el-GR" sz="2600" dirty="0" smtClean="0">
                <a:latin typeface="Calibri Light" panose="020F0302020204030204" pitchFamily="34" charset="0"/>
                <a:cs typeface="Calibri Light" panose="020F0302020204030204" pitchFamily="34" charset="0"/>
              </a:rPr>
              <a:t>Επαναλαμβάνουμε </a:t>
            </a:r>
            <a:r>
              <a:rPr lang="el-GR" sz="2600" dirty="0">
                <a:latin typeface="Calibri Light" panose="020F0302020204030204" pitchFamily="34" charset="0"/>
                <a:cs typeface="Calibri Light" panose="020F0302020204030204" pitchFamily="34" charset="0"/>
              </a:rPr>
              <a:t>την εντολή με ευγενικό τρόπο π.χ. </a:t>
            </a:r>
            <a:r>
              <a:rPr lang="el-GR" sz="2600" dirty="0" smtClean="0">
                <a:latin typeface="Calibri Light" panose="020F0302020204030204" pitchFamily="34" charset="0"/>
                <a:cs typeface="Calibri Light" panose="020F0302020204030204" pitchFamily="34" charset="0"/>
              </a:rPr>
              <a:t>Γιάννη </a:t>
            </a:r>
            <a:r>
              <a:rPr lang="el-GR" sz="2600" dirty="0">
                <a:latin typeface="Calibri Light" panose="020F0302020204030204" pitchFamily="34" charset="0"/>
                <a:cs typeface="Calibri Light" panose="020F0302020204030204" pitchFamily="34" charset="0"/>
              </a:rPr>
              <a:t>γύρισε στο θρανίο σου γιατί δεν θα μπορέσουμε να ολοκληρώσουμε το μάθημα. </a:t>
            </a:r>
            <a:endParaRPr lang="el-GR" sz="2600" dirty="0" smtClean="0">
              <a:latin typeface="Calibri Light" panose="020F0302020204030204" pitchFamily="34" charset="0"/>
              <a:cs typeface="Calibri Light" panose="020F0302020204030204" pitchFamily="34" charset="0"/>
            </a:endParaRPr>
          </a:p>
          <a:p>
            <a:pPr algn="just"/>
            <a:r>
              <a:rPr lang="el-GR" sz="2600" dirty="0" smtClean="0">
                <a:latin typeface="Calibri Light" panose="020F0302020204030204" pitchFamily="34" charset="0"/>
                <a:cs typeface="Calibri Light" panose="020F0302020204030204" pitchFamily="34" charset="0"/>
              </a:rPr>
              <a:t>Αν </a:t>
            </a:r>
            <a:r>
              <a:rPr lang="el-GR" sz="2600" dirty="0">
                <a:latin typeface="Calibri Light" panose="020F0302020204030204" pitchFamily="34" charset="0"/>
                <a:cs typeface="Calibri Light" panose="020F0302020204030204" pitchFamily="34" charset="0"/>
              </a:rPr>
              <a:t>ο μαθητής αρνηθεί, ζητάμε να μάθουμε το λόγο, αν υπάρχει αποδεκτή εξήγηση την αποδεχόμαστε. Αν δεν υπάρχει εξήγηση ή η εξήγηση είναι μη αποδεκτή μπορούμε να πούμε «βλέπω ότι δεν θέλεις να το κάνεις αυτό, όλοι αισθανόμαστε έτσι μερικές φορές ακόμη και εγώ, όμως σου ζητάω να το κάνεις γιατί είναι σημαντικό». </a:t>
            </a:r>
          </a:p>
          <a:p>
            <a:pPr marL="0" indent="0">
              <a:buNone/>
            </a:pPr>
            <a:r>
              <a:rPr lang="el-GR" dirty="0" smtClean="0">
                <a:latin typeface="Calibri Light" panose="020F0302020204030204" pitchFamily="34" charset="0"/>
                <a:cs typeface="Calibri Light" panose="020F0302020204030204" pitchFamily="34" charset="0"/>
              </a:rPr>
              <a:t>. </a:t>
            </a:r>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745055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260648"/>
            <a:ext cx="8280920" cy="6213304"/>
          </a:xfrm>
        </p:spPr>
        <p:txBody>
          <a:bodyPr>
            <a:normAutofit/>
          </a:bodyPr>
          <a:lstStyle/>
          <a:p>
            <a:pPr algn="just"/>
            <a:r>
              <a:rPr lang="el-GR" b="1" dirty="0" smtClean="0">
                <a:latin typeface="Calibri Light" pitchFamily="34" charset="0"/>
              </a:rPr>
              <a:t>6)</a:t>
            </a:r>
            <a:r>
              <a:rPr lang="el-GR" dirty="0" smtClean="0">
                <a:latin typeface="Calibri Light" pitchFamily="34" charset="0"/>
              </a:rPr>
              <a:t> </a:t>
            </a:r>
            <a:r>
              <a:rPr lang="el-GR" dirty="0">
                <a:latin typeface="Calibri Light" pitchFamily="34" charset="0"/>
              </a:rPr>
              <a:t>Αν παρ’ όλα τα προηγούμενα ο μαθητής επιμένει τότε: </a:t>
            </a:r>
          </a:p>
          <a:p>
            <a:pPr algn="just">
              <a:buNone/>
            </a:pPr>
            <a:r>
              <a:rPr lang="el-GR" dirty="0" smtClean="0">
                <a:latin typeface="Calibri Light" pitchFamily="34" charset="0"/>
              </a:rPr>
              <a:t> </a:t>
            </a:r>
            <a:r>
              <a:rPr lang="el-GR" dirty="0">
                <a:latin typeface="Calibri Light" pitchFamily="34" charset="0"/>
              </a:rPr>
              <a:t>α) Μπορείτε να πείτε «εντάξει» και να του ζητήσετε   επιτακτικά    να μείνει μετά το μάθημα να το συζητήσετε</a:t>
            </a:r>
            <a:r>
              <a:rPr lang="el-GR" dirty="0" smtClean="0">
                <a:latin typeface="Calibri Light" pitchFamily="34" charset="0"/>
              </a:rPr>
              <a:t>.</a:t>
            </a:r>
          </a:p>
          <a:p>
            <a:pPr algn="just">
              <a:buNone/>
            </a:pPr>
            <a:r>
              <a:rPr lang="el-GR" dirty="0" smtClean="0">
                <a:latin typeface="Calibri Light" pitchFamily="34" charset="0"/>
              </a:rPr>
              <a:t> β) Καλό είναι να έρθετε </a:t>
            </a:r>
            <a:r>
              <a:rPr lang="el-GR" dirty="0">
                <a:latin typeface="Calibri Light" pitchFamily="34" charset="0"/>
              </a:rPr>
              <a:t>σε αντιπαράθεση με τον μαθητή, εφόσον </a:t>
            </a:r>
            <a:r>
              <a:rPr lang="el-GR" dirty="0" smtClean="0">
                <a:latin typeface="Calibri Light" pitchFamily="34" charset="0"/>
              </a:rPr>
              <a:t>είστε βέβαιοι </a:t>
            </a:r>
            <a:r>
              <a:rPr lang="el-GR" dirty="0">
                <a:latin typeface="Calibri Light" pitchFamily="34" charset="0"/>
              </a:rPr>
              <a:t>ότι δεν θα </a:t>
            </a:r>
            <a:r>
              <a:rPr lang="el-GR" dirty="0" smtClean="0">
                <a:latin typeface="Calibri Light" pitchFamily="34" charset="0"/>
              </a:rPr>
              <a:t>αποτύχετε.</a:t>
            </a:r>
          </a:p>
          <a:p>
            <a:pPr algn="just">
              <a:buNone/>
            </a:pPr>
            <a:r>
              <a:rPr lang="el-GR" dirty="0">
                <a:latin typeface="Calibri Light" pitchFamily="34" charset="0"/>
              </a:rPr>
              <a:t> </a:t>
            </a:r>
            <a:r>
              <a:rPr lang="el-GR" dirty="0" smtClean="0">
                <a:latin typeface="Calibri Light" pitchFamily="34" charset="0"/>
              </a:rPr>
              <a:t>  Καλό </a:t>
            </a:r>
            <a:r>
              <a:rPr lang="el-GR" dirty="0">
                <a:latin typeface="Calibri Light" pitchFamily="34" charset="0"/>
              </a:rPr>
              <a:t>είναι να αντιμετωπίζουμε άμεσα επεισόδια μικρο-ανυπακοής προτού πάρουν διαστάσεις και να εντοπισθούν τα αίτια της συμπεριφοράς αυτής. Επίσης, </a:t>
            </a:r>
            <a:r>
              <a:rPr lang="el-GR" b="1" dirty="0">
                <a:latin typeface="Calibri Light" pitchFamily="34" charset="0"/>
              </a:rPr>
              <a:t>η υπακοή θα πρέπει να επικοινωνείται ως ανάγκη λειτουργίας </a:t>
            </a:r>
            <a:r>
              <a:rPr lang="el-GR" dirty="0">
                <a:latin typeface="Calibri Light" pitchFamily="34" charset="0"/>
              </a:rPr>
              <a:t>της τάξης των 25-30 μαθητών και όχι ως συμμόρφωση στην εξουσία του καθηγητή.</a:t>
            </a:r>
          </a:p>
          <a:p>
            <a:pPr algn="just">
              <a:buNone/>
            </a:pPr>
            <a:r>
              <a:rPr lang="el-GR" dirty="0">
                <a:latin typeface="Calibri Light" pitchFamily="34" charset="0"/>
              </a:rPr>
              <a:t> </a:t>
            </a:r>
            <a:r>
              <a:rPr lang="el-GR" dirty="0" smtClean="0">
                <a:latin typeface="Calibri Light" pitchFamily="34" charset="0"/>
              </a:rPr>
              <a:t>  Η </a:t>
            </a:r>
            <a:r>
              <a:rPr lang="el-GR" dirty="0">
                <a:latin typeface="Calibri Light" pitchFamily="34" charset="0"/>
              </a:rPr>
              <a:t>μη παραδοχή, εκ μέρους του καθηγητή, ενός λάθους επιβεβαιώνει στους μαθητές ότι ο καθηγητής είναι άδικός, ενώ η παραδοχή του δείχνει ότι είναι δίκαιος και ενδιαφέρεται για τους μαθητές ως πρόσωπα.</a:t>
            </a:r>
          </a:p>
          <a:p>
            <a:pPr algn="just"/>
            <a:endParaRPr lang="el-GR" dirty="0"/>
          </a:p>
          <a:p>
            <a:pPr algn="just"/>
            <a:endParaRPr lang="el-GR" dirty="0"/>
          </a:p>
          <a:p>
            <a:pPr algn="just"/>
            <a:endParaRPr lang="el-GR" dirty="0"/>
          </a:p>
        </p:txBody>
      </p:sp>
    </p:spTree>
    <p:extLst>
      <p:ext uri="{BB962C8B-B14F-4D97-AF65-F5344CB8AC3E}">
        <p14:creationId xmlns:p14="http://schemas.microsoft.com/office/powerpoint/2010/main" xmlns="" val="226166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260648"/>
            <a:ext cx="8147248" cy="6213304"/>
          </a:xfrm>
        </p:spPr>
        <p:txBody>
          <a:bodyPr>
            <a:normAutofit/>
          </a:bodyPr>
          <a:lstStyle/>
          <a:p>
            <a:pPr marL="0" indent="0">
              <a:buNone/>
            </a:pPr>
            <a:r>
              <a:rPr lang="el-GR" dirty="0" smtClean="0"/>
              <a:t> </a:t>
            </a:r>
          </a:p>
          <a:p>
            <a:pPr marL="0" indent="0" algn="just">
              <a:buNone/>
            </a:pPr>
            <a:r>
              <a:rPr lang="el-GR" sz="2800" b="1" dirty="0" smtClean="0">
                <a:latin typeface="Calibri Light" panose="020F0302020204030204" pitchFamily="34" charset="0"/>
                <a:cs typeface="Calibri Light" panose="020F0302020204030204" pitchFamily="34" charset="0"/>
              </a:rPr>
              <a:t>7)</a:t>
            </a:r>
            <a:r>
              <a:rPr lang="el-GR" sz="2800" dirty="0" smtClean="0">
                <a:latin typeface="Calibri Light" panose="020F0302020204030204" pitchFamily="34" charset="0"/>
                <a:cs typeface="Calibri Light" panose="020F0302020204030204" pitchFamily="34" charset="0"/>
              </a:rPr>
              <a:t>Χρησιμοποιήστε </a:t>
            </a:r>
            <a:r>
              <a:rPr lang="el-GR" sz="2800" dirty="0">
                <a:latin typeface="Calibri Light" panose="020F0302020204030204" pitchFamily="34" charset="0"/>
                <a:cs typeface="Calibri Light" panose="020F0302020204030204" pitchFamily="34" charset="0"/>
              </a:rPr>
              <a:t>τη σύντομη απομάκρυνση από κάποιο ευχάριστο ερέθισμα ή δραστηριότητα (time-out) όποτε είναι αναγκαίο</a:t>
            </a:r>
            <a:r>
              <a:rPr lang="el-GR" sz="2800" dirty="0" smtClean="0">
                <a:latin typeface="Calibri Light" panose="020F0302020204030204" pitchFamily="34" charset="0"/>
                <a:cs typeface="Calibri Light" panose="020F0302020204030204" pitchFamily="34" charset="0"/>
              </a:rPr>
              <a:t>.</a:t>
            </a:r>
            <a:endParaRPr lang="el-GR" sz="2800" dirty="0">
              <a:latin typeface="Calibri Light" panose="020F0302020204030204" pitchFamily="34" charset="0"/>
              <a:cs typeface="Calibri Light" panose="020F0302020204030204" pitchFamily="34" charset="0"/>
            </a:endParaRPr>
          </a:p>
          <a:p>
            <a:pPr marL="0" indent="0" algn="just">
              <a:buNone/>
            </a:pPr>
            <a:r>
              <a:rPr lang="el-GR" sz="2800" b="1" dirty="0" smtClean="0">
                <a:latin typeface="Calibri Light" panose="020F0302020204030204" pitchFamily="34" charset="0"/>
                <a:cs typeface="Calibri Light" panose="020F0302020204030204" pitchFamily="34" charset="0"/>
              </a:rPr>
              <a:t>8)</a:t>
            </a:r>
            <a:r>
              <a:rPr lang="el-GR" sz="2800" dirty="0" smtClean="0">
                <a:latin typeface="Calibri Light" panose="020F0302020204030204" pitchFamily="34" charset="0"/>
                <a:cs typeface="Calibri Light" panose="020F0302020204030204" pitchFamily="34" charset="0"/>
              </a:rPr>
              <a:t> Χρησιμοποιήστε </a:t>
            </a:r>
            <a:r>
              <a:rPr lang="el-GR" sz="2800" dirty="0">
                <a:latin typeface="Calibri Light" panose="020F0302020204030204" pitchFamily="34" charset="0"/>
                <a:cs typeface="Calibri Light" panose="020F0302020204030204" pitchFamily="34" charset="0"/>
              </a:rPr>
              <a:t>ανοιχτού τύπου ερωτήσεις στις συζητήσεις με τον μαθητή, τύπου «ποιος», «πότε», «τι», «πώς» – όχι «γιατί». Π.χ. «Τι νομίζεις ότι φταίει και απάντησες θυμωμένα όταν σου ζήτησα να γράψεις;» – όχι: «Γιατί δεν έκανες την άσκηση</a:t>
            </a:r>
            <a:r>
              <a:rPr lang="el-GR" sz="2800" dirty="0" smtClean="0">
                <a:latin typeface="Calibri Light" panose="020F0302020204030204" pitchFamily="34" charset="0"/>
                <a:cs typeface="Calibri Light" panose="020F0302020204030204" pitchFamily="34" charset="0"/>
              </a:rPr>
              <a:t>;».</a:t>
            </a:r>
            <a:endParaRPr lang="el-GR"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297520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490066"/>
          </a:xfrm>
        </p:spPr>
        <p:txBody>
          <a:bodyPr>
            <a:noAutofit/>
          </a:bodyPr>
          <a:lstStyle/>
          <a:p>
            <a:pPr algn="ctr"/>
            <a:r>
              <a:rPr lang="el-GR" sz="4000" dirty="0" smtClean="0">
                <a:latin typeface="Calibri Light" panose="020F0302020204030204" pitchFamily="34" charset="0"/>
                <a:cs typeface="Calibri Light" panose="020F0302020204030204" pitchFamily="34" charset="0"/>
              </a:rPr>
              <a:t>Αναιδεια</a:t>
            </a:r>
            <a:endParaRPr lang="el-GR" sz="4000"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457200" y="836712"/>
            <a:ext cx="7467600" cy="5637240"/>
          </a:xfrm>
        </p:spPr>
        <p:txBody>
          <a:bodyPr>
            <a:normAutofit lnSpcReduction="10000"/>
          </a:bodyPr>
          <a:lstStyle/>
          <a:p>
            <a:pPr marL="0" indent="0" algn="just">
              <a:buNone/>
            </a:pPr>
            <a:r>
              <a:rPr lang="el-GR" b="1" dirty="0" smtClean="0">
                <a:latin typeface="Calibri Light" panose="020F0302020204030204" pitchFamily="34" charset="0"/>
                <a:cs typeface="Calibri Light" panose="020F0302020204030204" pitchFamily="34" charset="0"/>
              </a:rPr>
              <a:t>1)</a:t>
            </a:r>
            <a:r>
              <a:rPr lang="el-GR" dirty="0" smtClean="0">
                <a:latin typeface="Calibri Light" panose="020F0302020204030204" pitchFamily="34" charset="0"/>
                <a:cs typeface="Calibri Light" panose="020F0302020204030204" pitchFamily="34" charset="0"/>
              </a:rPr>
              <a:t>Παραμένουμε </a:t>
            </a:r>
            <a:r>
              <a:rPr lang="el-GR" dirty="0">
                <a:latin typeface="Calibri Light" panose="020F0302020204030204" pitchFamily="34" charset="0"/>
                <a:cs typeface="Calibri Light" panose="020F0302020204030204" pitchFamily="34" charset="0"/>
              </a:rPr>
              <a:t>ήρεμοι, δεν θυμώνουμε/εξοργιζόμαστε. </a:t>
            </a:r>
          </a:p>
          <a:p>
            <a:pPr marL="0" indent="0" algn="just">
              <a:buNone/>
            </a:pPr>
            <a:r>
              <a:rPr lang="el-GR" b="1" dirty="0">
                <a:latin typeface="Calibri Light" panose="020F0302020204030204" pitchFamily="34" charset="0"/>
                <a:cs typeface="Calibri Light" panose="020F0302020204030204" pitchFamily="34" charset="0"/>
              </a:rPr>
              <a:t>2)</a:t>
            </a:r>
            <a:r>
              <a:rPr lang="el-GR" dirty="0">
                <a:latin typeface="Calibri Light" panose="020F0302020204030204" pitchFamily="34" charset="0"/>
                <a:cs typeface="Calibri Light" panose="020F0302020204030204" pitchFamily="34" charset="0"/>
              </a:rPr>
              <a:t> Αντιδρούμε γρήγορα και αποφασιστικά. </a:t>
            </a:r>
          </a:p>
          <a:p>
            <a:pPr marL="0" indent="0" algn="just">
              <a:buNone/>
            </a:pPr>
            <a:r>
              <a:rPr lang="el-GR" b="1" dirty="0">
                <a:latin typeface="Calibri Light" panose="020F0302020204030204" pitchFamily="34" charset="0"/>
                <a:cs typeface="Calibri Light" panose="020F0302020204030204" pitchFamily="34" charset="0"/>
              </a:rPr>
              <a:t>3)</a:t>
            </a:r>
            <a:r>
              <a:rPr lang="el-GR" dirty="0">
                <a:latin typeface="Calibri Light" panose="020F0302020204030204" pitchFamily="34" charset="0"/>
                <a:cs typeface="Calibri Light" panose="020F0302020204030204" pitchFamily="34" charset="0"/>
              </a:rPr>
              <a:t> Απαντάμε στο παιδί. Είμαστε σύντομοι και συγκεκριμένοι και δεν δίνουμε λαβή για μακρά ανταλλαγή κατηγοριών π.χ. «αυτό που είπες ήταν ανόητο/απερίσκεπτο, αν το είχες σκεφτεί καλύτερα δεν θα το έλεγες». </a:t>
            </a:r>
          </a:p>
          <a:p>
            <a:pPr marL="0" indent="0" algn="just">
              <a:buNone/>
            </a:pPr>
            <a:r>
              <a:rPr lang="el-GR" b="1" dirty="0">
                <a:latin typeface="Calibri Light" panose="020F0302020204030204" pitchFamily="34" charset="0"/>
                <a:cs typeface="Calibri Light" panose="020F0302020204030204" pitchFamily="34" charset="0"/>
              </a:rPr>
              <a:t>4)</a:t>
            </a:r>
            <a:r>
              <a:rPr lang="el-GR" dirty="0">
                <a:latin typeface="Calibri Light" panose="020F0302020204030204" pitchFamily="34" charset="0"/>
                <a:cs typeface="Calibri Light" panose="020F0302020204030204" pitchFamily="34" charset="0"/>
              </a:rPr>
              <a:t> Αν απαιτείται περαιτέρω συζήτηση καλούμε επιτακτικά το παιδί να μείνει μετά το μάθημα (χωρίς αναφορά στην αιτία). </a:t>
            </a:r>
          </a:p>
          <a:p>
            <a:pPr marL="0" indent="0" algn="just">
              <a:buNone/>
            </a:pPr>
            <a:r>
              <a:rPr lang="el-GR" b="1" dirty="0">
                <a:latin typeface="Calibri Light" panose="020F0302020204030204" pitchFamily="34" charset="0"/>
                <a:cs typeface="Calibri Light" panose="020F0302020204030204" pitchFamily="34" charset="0"/>
              </a:rPr>
              <a:t>5)</a:t>
            </a:r>
            <a:r>
              <a:rPr lang="el-GR" dirty="0">
                <a:latin typeface="Calibri Light" panose="020F0302020204030204" pitchFamily="34" charset="0"/>
                <a:cs typeface="Calibri Light" panose="020F0302020204030204" pitchFamily="34" charset="0"/>
              </a:rPr>
              <a:t> Συνεχίζουμε το μάθημα. </a:t>
            </a:r>
          </a:p>
          <a:p>
            <a:pPr marL="0" indent="0" algn="just">
              <a:buNone/>
            </a:pPr>
            <a:r>
              <a:rPr lang="el-GR" b="1" dirty="0">
                <a:latin typeface="Calibri Light" panose="020F0302020204030204" pitchFamily="34" charset="0"/>
                <a:cs typeface="Calibri Light" panose="020F0302020204030204" pitchFamily="34" charset="0"/>
              </a:rPr>
              <a:t>6)</a:t>
            </a:r>
            <a:r>
              <a:rPr lang="el-GR" dirty="0">
                <a:latin typeface="Calibri Light" panose="020F0302020204030204" pitchFamily="34" charset="0"/>
                <a:cs typeface="Calibri Light" panose="020F0302020204030204" pitchFamily="34" charset="0"/>
              </a:rPr>
              <a:t> Αν ο μαθητής συνεχίσει να ζητά εξηγήσεις, του απαντάμε με τρόπους όπως: </a:t>
            </a:r>
          </a:p>
          <a:p>
            <a:pPr marL="0" indent="0" algn="just">
              <a:buNone/>
            </a:pPr>
            <a:r>
              <a:rPr lang="el-GR" dirty="0">
                <a:latin typeface="Calibri Light" panose="020F0302020204030204" pitchFamily="34" charset="0"/>
                <a:cs typeface="Calibri Light" panose="020F0302020204030204" pitchFamily="34" charset="0"/>
              </a:rPr>
              <a:t>«Αν σκεφτείς λίγο θα βρεις μόνος σου την απάντηση στην ερώτηση σου» </a:t>
            </a:r>
          </a:p>
        </p:txBody>
      </p:sp>
    </p:spTree>
    <p:extLst>
      <p:ext uri="{BB962C8B-B14F-4D97-AF65-F5344CB8AC3E}">
        <p14:creationId xmlns:p14="http://schemas.microsoft.com/office/powerpoint/2010/main" xmlns="" val="549947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332656"/>
            <a:ext cx="8280920" cy="6141296"/>
          </a:xfrm>
        </p:spPr>
        <p:txBody>
          <a:bodyPr>
            <a:noAutofit/>
          </a:bodyPr>
          <a:lstStyle/>
          <a:p>
            <a:pPr algn="just">
              <a:buNone/>
            </a:pPr>
            <a:r>
              <a:rPr lang="el-GR" sz="2600" dirty="0" smtClean="0">
                <a:latin typeface="Calibri Light" pitchFamily="34" charset="0"/>
              </a:rPr>
              <a:t> </a:t>
            </a:r>
            <a:r>
              <a:rPr lang="el-GR" sz="2600" b="1" dirty="0" smtClean="0">
                <a:latin typeface="Calibri Light" pitchFamily="34" charset="0"/>
              </a:rPr>
              <a:t>7)</a:t>
            </a:r>
            <a:r>
              <a:rPr lang="el-GR" sz="2600" dirty="0" smtClean="0">
                <a:latin typeface="Calibri Light" pitchFamily="34" charset="0"/>
              </a:rPr>
              <a:t>Κατά </a:t>
            </a:r>
            <a:r>
              <a:rPr lang="el-GR" sz="2600" dirty="0">
                <a:latin typeface="Calibri Light" pitchFamily="34" charset="0"/>
              </a:rPr>
              <a:t>τη συζήτηση μετά το μάθημα: </a:t>
            </a:r>
            <a:endParaRPr lang="el-GR" sz="2600" dirty="0" smtClean="0">
              <a:latin typeface="Calibri Light" pitchFamily="34" charset="0"/>
            </a:endParaRPr>
          </a:p>
          <a:p>
            <a:pPr algn="just">
              <a:buNone/>
            </a:pPr>
            <a:r>
              <a:rPr lang="el-GR" sz="2600" dirty="0" smtClean="0">
                <a:latin typeface="Calibri Light" pitchFamily="34" charset="0"/>
              </a:rPr>
              <a:t>α</a:t>
            </a:r>
            <a:r>
              <a:rPr lang="el-GR" sz="2600" dirty="0">
                <a:latin typeface="Calibri Light" pitchFamily="34" charset="0"/>
              </a:rPr>
              <a:t>) τον αντιμετωπίζουμε με χαμόγελο, </a:t>
            </a:r>
            <a:endParaRPr lang="el-GR" sz="2600" dirty="0" smtClean="0">
              <a:latin typeface="Calibri Light" pitchFamily="34" charset="0"/>
            </a:endParaRPr>
          </a:p>
          <a:p>
            <a:pPr algn="just">
              <a:buNone/>
            </a:pPr>
            <a:r>
              <a:rPr lang="el-GR" sz="2600" dirty="0" smtClean="0">
                <a:latin typeface="Calibri Light" pitchFamily="34" charset="0"/>
              </a:rPr>
              <a:t>β</a:t>
            </a:r>
            <a:r>
              <a:rPr lang="el-GR" sz="2600" dirty="0">
                <a:latin typeface="Calibri Light" pitchFamily="34" charset="0"/>
              </a:rPr>
              <a:t>) μπορούμε να του πούμε «ξέρεις πολύ καλά ότι δεν φέρθηκες σωστά, αν συμφωνείς δεν χρειάζεται να μπούμε σε λεπτομέρειες». Αν το παιδί συμφωνήσει μπορεί να κλείσουμε την κουβέντα με κάποιο θετικό σχόλιο όπως «παρατηρώ ότι σε ενδιαφέρει ….» ή «απ’ όσο έχω καταλάβει σου αρέσουν τα θεωρητικά μαθήματα …………».</a:t>
            </a:r>
          </a:p>
          <a:p>
            <a:pPr algn="just">
              <a:buNone/>
            </a:pPr>
            <a:r>
              <a:rPr lang="el-GR" sz="2600" b="1" dirty="0" smtClean="0">
                <a:latin typeface="Calibri Light" pitchFamily="34" charset="0"/>
              </a:rPr>
              <a:t>8)</a:t>
            </a:r>
            <a:r>
              <a:rPr lang="el-GR" sz="2600" dirty="0" smtClean="0">
                <a:latin typeface="Calibri Light" pitchFamily="34" charset="0"/>
              </a:rPr>
              <a:t>Αν </a:t>
            </a:r>
            <a:r>
              <a:rPr lang="el-GR" sz="2600" dirty="0">
                <a:latin typeface="Calibri Light" pitchFamily="34" charset="0"/>
              </a:rPr>
              <a:t>η αυθάδεια του μαθητή είναι καθεστώς και η προηγούμενη προσέγγιση δεν αποδίδει το θέμα ξεπερνά τον εκπαιδευτικό και πρέπει να αντιμετωπισθεί από το σχολείο (ανταλλαγή πληροφοριών με τους άλλους εκπαιδευτικούς, κοινή προσέγγιση).</a:t>
            </a:r>
          </a:p>
        </p:txBody>
      </p:sp>
    </p:spTree>
    <p:extLst>
      <p:ext uri="{BB962C8B-B14F-4D97-AF65-F5344CB8AC3E}">
        <p14:creationId xmlns:p14="http://schemas.microsoft.com/office/powerpoint/2010/main" xmlns="" val="4193962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normAutofit/>
          </a:bodyPr>
          <a:lstStyle/>
          <a:p>
            <a:pPr algn="ctr"/>
            <a:r>
              <a:rPr lang="el-GR" altLang="el-GR" sz="4000" dirty="0">
                <a:latin typeface="Calibri Light" panose="020F0302020204030204" pitchFamily="34" charset="0"/>
                <a:cs typeface="Calibri Light" panose="020F0302020204030204" pitchFamily="34" charset="0"/>
              </a:rPr>
              <a:t>ΚΥΡΩΣΕΙΣ / ΠΟΙΝΕΣ</a:t>
            </a:r>
            <a:endParaRPr lang="el-GR" sz="4000"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sz="quarter" idx="1"/>
          </p:nvPr>
        </p:nvSpPr>
        <p:spPr>
          <a:xfrm>
            <a:off x="179512" y="1052736"/>
            <a:ext cx="8496944" cy="5616624"/>
          </a:xfrm>
        </p:spPr>
        <p:txBody>
          <a:bodyPr>
            <a:noAutofit/>
          </a:bodyPr>
          <a:lstStyle/>
          <a:p>
            <a:pPr marL="342900" lvl="0" indent="-342900" algn="just" fontAlgn="base">
              <a:spcBef>
                <a:spcPct val="20000"/>
              </a:spcBef>
              <a:spcAft>
                <a:spcPct val="0"/>
              </a:spcAft>
              <a:buClrTx/>
              <a:buSzTx/>
              <a:buFontTx/>
              <a:buChar char="•"/>
            </a:pPr>
            <a:r>
              <a:rPr lang="el-GR" altLang="el-GR" sz="2200" kern="0" dirty="0">
                <a:solidFill>
                  <a:srgbClr val="000000"/>
                </a:solidFill>
                <a:latin typeface="Calibri Light" panose="020F0302020204030204" pitchFamily="34" charset="0"/>
                <a:cs typeface="Calibri Light" panose="020F0302020204030204" pitchFamily="34" charset="0"/>
              </a:rPr>
              <a:t>Ο</a:t>
            </a:r>
            <a:r>
              <a:rPr lang="el-GR" altLang="el-GR" sz="2200" kern="0" dirty="0" smtClean="0">
                <a:solidFill>
                  <a:srgbClr val="000000"/>
                </a:solidFill>
                <a:latin typeface="Calibri Light" panose="020F0302020204030204" pitchFamily="34" charset="0"/>
                <a:cs typeface="Calibri Light" panose="020F0302020204030204" pitchFamily="34" charset="0"/>
              </a:rPr>
              <a:t>ι </a:t>
            </a:r>
            <a:r>
              <a:rPr lang="el-GR" altLang="el-GR" sz="2200" kern="0" dirty="0">
                <a:solidFill>
                  <a:srgbClr val="000000"/>
                </a:solidFill>
                <a:latin typeface="Calibri Light" panose="020F0302020204030204" pitchFamily="34" charset="0"/>
                <a:cs typeface="Calibri Light" panose="020F0302020204030204" pitchFamily="34" charset="0"/>
              </a:rPr>
              <a:t>ποινές που προβλέπονται για τους μαθητές που παραβιάζουν τους κανόνες θα πρέπει να είναι ανάλογες των πράξεων και της εν γένει συμπεριφοράς των μαθητών. Θα πρέπει να επιβάλλονται εφόσον έχουν προηγηθεί προειδοποιήσεις και εφόσον υπάρχουν σαφείς προβλέψεις για συγκεκριμένες πράξεις αλλά και δυνατότητα κλιμάκωσης των </a:t>
            </a:r>
            <a:r>
              <a:rPr lang="el-GR" altLang="el-GR" sz="2200" kern="0" dirty="0" smtClean="0">
                <a:solidFill>
                  <a:srgbClr val="000000"/>
                </a:solidFill>
                <a:latin typeface="Calibri Light" panose="020F0302020204030204" pitchFamily="34" charset="0"/>
                <a:cs typeface="Calibri Light" panose="020F0302020204030204" pitchFamily="34" charset="0"/>
              </a:rPr>
              <a:t>ποινών. </a:t>
            </a:r>
          </a:p>
          <a:p>
            <a:pPr marL="342900" lvl="0" indent="-342900" algn="just" fontAlgn="base">
              <a:spcBef>
                <a:spcPct val="20000"/>
              </a:spcBef>
              <a:spcAft>
                <a:spcPct val="0"/>
              </a:spcAft>
              <a:buClrTx/>
              <a:buSzTx/>
              <a:buFontTx/>
              <a:buChar char="•"/>
            </a:pPr>
            <a:r>
              <a:rPr lang="el-GR" altLang="el-GR" sz="2200" kern="0" dirty="0">
                <a:solidFill>
                  <a:srgbClr val="000000"/>
                </a:solidFill>
                <a:latin typeface="Calibri Light" panose="020F0302020204030204" pitchFamily="34" charset="0"/>
                <a:cs typeface="Calibri Light" panose="020F0302020204030204" pitchFamily="34" charset="0"/>
              </a:rPr>
              <a:t>Ο</a:t>
            </a:r>
            <a:r>
              <a:rPr lang="el-GR" altLang="el-GR" sz="2200" kern="0" dirty="0" smtClean="0">
                <a:solidFill>
                  <a:srgbClr val="000000"/>
                </a:solidFill>
                <a:latin typeface="Calibri Light" panose="020F0302020204030204" pitchFamily="34" charset="0"/>
                <a:cs typeface="Calibri Light" panose="020F0302020204030204" pitchFamily="34" charset="0"/>
              </a:rPr>
              <a:t>ι </a:t>
            </a:r>
            <a:r>
              <a:rPr lang="el-GR" altLang="el-GR" sz="2200" kern="0" dirty="0">
                <a:solidFill>
                  <a:srgbClr val="000000"/>
                </a:solidFill>
                <a:latin typeface="Calibri Light" panose="020F0302020204030204" pitchFamily="34" charset="0"/>
                <a:cs typeface="Calibri Light" panose="020F0302020204030204" pitchFamily="34" charset="0"/>
              </a:rPr>
              <a:t>προβλεπόμενες κυρώσεις δεν πρέπει να χρησιμοποιούνται ως απειλές ή μέσα εκφοβισμού αλλά ως συμφωνημένες συνέπειες μέσω του κανονισμού, που επιβάλλονται προκειμένου να εξασφαλιστεί η λειτουργικότητα του </a:t>
            </a:r>
            <a:r>
              <a:rPr lang="el-GR" altLang="el-GR" sz="2200" kern="0" dirty="0" smtClean="0">
                <a:solidFill>
                  <a:srgbClr val="000000"/>
                </a:solidFill>
                <a:latin typeface="Calibri Light" panose="020F0302020204030204" pitchFamily="34" charset="0"/>
                <a:cs typeface="Calibri Light" panose="020F0302020204030204" pitchFamily="34" charset="0"/>
              </a:rPr>
              <a:t>σχολείου.</a:t>
            </a:r>
            <a:endParaRPr lang="el-GR" altLang="el-GR" sz="2200" kern="0" dirty="0">
              <a:solidFill>
                <a:srgbClr val="000000"/>
              </a:solidFill>
              <a:latin typeface="Calibri Light" panose="020F0302020204030204" pitchFamily="34" charset="0"/>
              <a:cs typeface="Calibri Light" panose="020F0302020204030204" pitchFamily="34" charset="0"/>
            </a:endParaRPr>
          </a:p>
          <a:p>
            <a:pPr marL="342900" lvl="0" indent="-342900" algn="just" fontAlgn="base">
              <a:spcBef>
                <a:spcPct val="20000"/>
              </a:spcBef>
              <a:spcAft>
                <a:spcPct val="0"/>
              </a:spcAft>
              <a:buClrTx/>
              <a:buSzTx/>
              <a:buFontTx/>
              <a:buChar char="•"/>
            </a:pPr>
            <a:r>
              <a:rPr lang="el-GR" altLang="el-GR" sz="2200" kern="0" dirty="0">
                <a:solidFill>
                  <a:srgbClr val="000000"/>
                </a:solidFill>
                <a:latin typeface="Calibri Light" panose="020F0302020204030204" pitchFamily="34" charset="0"/>
                <a:cs typeface="Calibri Light" panose="020F0302020204030204" pitchFamily="34" charset="0"/>
              </a:rPr>
              <a:t>Ε</a:t>
            </a:r>
            <a:r>
              <a:rPr lang="el-GR" altLang="el-GR" sz="2200" kern="0" dirty="0" smtClean="0">
                <a:solidFill>
                  <a:srgbClr val="000000"/>
                </a:solidFill>
                <a:latin typeface="Calibri Light" panose="020F0302020204030204" pitchFamily="34" charset="0"/>
                <a:cs typeface="Calibri Light" panose="020F0302020204030204" pitchFamily="34" charset="0"/>
              </a:rPr>
              <a:t>ιδικότερα </a:t>
            </a:r>
            <a:r>
              <a:rPr lang="el-GR" altLang="el-GR" sz="2200" kern="0" dirty="0">
                <a:solidFill>
                  <a:srgbClr val="000000"/>
                </a:solidFill>
                <a:latin typeface="Calibri Light" panose="020F0302020204030204" pitchFamily="34" charset="0"/>
                <a:cs typeface="Calibri Light" panose="020F0302020204030204" pitchFamily="34" charset="0"/>
              </a:rPr>
              <a:t>στις περιπτώσεις επιβολής της ποινής της ωριαίας αποβολής, η οποία δεν θα πρέπει να επιβάλλεται καταχρηστικά –όπως συμβαίνει πολύ συχνά στα σχολεία- πρέπει να είναι ξεκάθαρο τι προβλέπεται για τον μαθητή, και να έχει εκπαιδευτική χρησιμότητα, δηλαδή παραμονή στην τάξη ή ένταξη σε κάποια άλλη διαδικασία (π.χ. μελέτη στην βιβλιοθήκη).</a:t>
            </a:r>
          </a:p>
        </p:txBody>
      </p:sp>
    </p:spTree>
    <p:extLst>
      <p:ext uri="{BB962C8B-B14F-4D97-AF65-F5344CB8AC3E}">
        <p14:creationId xmlns:p14="http://schemas.microsoft.com/office/powerpoint/2010/main" xmlns="" val="3318070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lstStyle/>
          <a:p>
            <a:pPr algn="ctr"/>
            <a:r>
              <a:rPr lang="el-GR" dirty="0" smtClean="0">
                <a:latin typeface="Calibri Light" pitchFamily="34" charset="0"/>
              </a:rPr>
              <a:t>ΑΝ ΠΡΕΠΕΙ ΝΑ ΕΠΙΒΛΗΘΕΙ ΠΟΙΝΗ </a:t>
            </a:r>
            <a:endParaRPr lang="el-GR" dirty="0">
              <a:latin typeface="Calibri Light" pitchFamily="34" charset="0"/>
            </a:endParaRPr>
          </a:p>
        </p:txBody>
      </p:sp>
      <p:sp>
        <p:nvSpPr>
          <p:cNvPr id="3" name="Θέση περιεχομένου 2"/>
          <p:cNvSpPr>
            <a:spLocks noGrp="1"/>
          </p:cNvSpPr>
          <p:nvPr>
            <p:ph sz="quarter" idx="1"/>
          </p:nvPr>
        </p:nvSpPr>
        <p:spPr>
          <a:xfrm>
            <a:off x="457200" y="1196752"/>
            <a:ext cx="7931224" cy="5277200"/>
          </a:xfrm>
        </p:spPr>
        <p:txBody>
          <a:bodyPr>
            <a:normAutofit/>
          </a:bodyPr>
          <a:lstStyle/>
          <a:p>
            <a:pPr algn="just"/>
            <a:r>
              <a:rPr lang="el-GR" sz="2800" dirty="0">
                <a:latin typeface="Calibri Light" pitchFamily="34" charset="0"/>
              </a:rPr>
              <a:t> </a:t>
            </a:r>
            <a:r>
              <a:rPr lang="el-GR" sz="2800" dirty="0" smtClean="0">
                <a:latin typeface="Calibri Light" pitchFamily="34" charset="0"/>
              </a:rPr>
              <a:t>Καθηγητής  </a:t>
            </a:r>
            <a:r>
              <a:rPr lang="el-GR" sz="2800" dirty="0">
                <a:latin typeface="Calibri Light" pitchFamily="34" charset="0"/>
              </a:rPr>
              <a:t>και μαθητής συζητούν και συμφωνούν για την ποινή </a:t>
            </a:r>
            <a:r>
              <a:rPr lang="el-GR" sz="2800" dirty="0" smtClean="0">
                <a:latin typeface="Calibri Light" pitchFamily="34" charset="0"/>
              </a:rPr>
              <a:t>που </a:t>
            </a:r>
            <a:r>
              <a:rPr lang="el-GR" sz="2800" dirty="0">
                <a:latin typeface="Calibri Light" pitchFamily="34" charset="0"/>
              </a:rPr>
              <a:t>θα επιβληθεί στον τελευταίο</a:t>
            </a:r>
            <a:r>
              <a:rPr lang="el-GR" sz="2800" dirty="0" smtClean="0">
                <a:latin typeface="Calibri Light" pitchFamily="34" charset="0"/>
              </a:rPr>
              <a:t>.</a:t>
            </a:r>
          </a:p>
          <a:p>
            <a:pPr algn="just"/>
            <a:r>
              <a:rPr lang="el-GR" sz="2800" dirty="0">
                <a:latin typeface="Calibri Light" pitchFamily="34" charset="0"/>
              </a:rPr>
              <a:t>Να εξηγείται στο μαθητή η αιτία της τιμωρίας </a:t>
            </a:r>
            <a:r>
              <a:rPr lang="el-GR" sz="2800" dirty="0" smtClean="0">
                <a:latin typeface="Calibri Light" pitchFamily="34" charset="0"/>
              </a:rPr>
              <a:t>του.</a:t>
            </a:r>
            <a:endParaRPr lang="el-GR" sz="2800" dirty="0">
              <a:latin typeface="Calibri Light" pitchFamily="34" charset="0"/>
            </a:endParaRPr>
          </a:p>
          <a:p>
            <a:pPr algn="just"/>
            <a:r>
              <a:rPr lang="el-GR" sz="2800" dirty="0">
                <a:latin typeface="Calibri Light" pitchFamily="34" charset="0"/>
              </a:rPr>
              <a:t>Να δίνεται ευκαιρία σ' αυτόν για θετική </a:t>
            </a:r>
            <a:r>
              <a:rPr lang="el-GR" sz="2800" dirty="0" smtClean="0">
                <a:latin typeface="Calibri Light" pitchFamily="34" charset="0"/>
              </a:rPr>
              <a:t>ενίσχυση.</a:t>
            </a:r>
          </a:p>
          <a:p>
            <a:pPr algn="just"/>
            <a:r>
              <a:rPr lang="el-GR" sz="2800" dirty="0" smtClean="0">
                <a:latin typeface="Calibri Light" pitchFamily="34" charset="0"/>
              </a:rPr>
              <a:t>Να </a:t>
            </a:r>
            <a:r>
              <a:rPr lang="el-GR" sz="2800" dirty="0">
                <a:latin typeface="Calibri Light" pitchFamily="34" charset="0"/>
              </a:rPr>
              <a:t>επιβάλλεται η ποινή κατά την έναρξη της προβληματικής συμπεριφοράς και όχι προς το τέλος </a:t>
            </a:r>
            <a:r>
              <a:rPr lang="el-GR" sz="2800" dirty="0" smtClean="0">
                <a:latin typeface="Calibri Light" pitchFamily="34" charset="0"/>
              </a:rPr>
              <a:t>της.</a:t>
            </a:r>
          </a:p>
          <a:p>
            <a:pPr algn="just"/>
            <a:r>
              <a:rPr lang="el-GR" sz="2800" dirty="0" smtClean="0">
                <a:latin typeface="Calibri Light" pitchFamily="34" charset="0"/>
              </a:rPr>
              <a:t>Να </a:t>
            </a:r>
            <a:r>
              <a:rPr lang="el-GR" sz="2800" dirty="0">
                <a:latin typeface="Calibri Light" pitchFamily="34" charset="0"/>
              </a:rPr>
              <a:t>μην επιβάλει ο </a:t>
            </a:r>
            <a:r>
              <a:rPr lang="el-GR" sz="2800" dirty="0" smtClean="0">
                <a:latin typeface="Calibri Light" pitchFamily="34" charset="0"/>
              </a:rPr>
              <a:t>καθηγητής ποινή</a:t>
            </a:r>
            <a:r>
              <a:rPr lang="el-GR" sz="2800" dirty="0">
                <a:latin typeface="Calibri Light" pitchFamily="34" charset="0"/>
              </a:rPr>
              <a:t>, όταν βρίσκεται σε κατάσταση οργής και </a:t>
            </a:r>
            <a:r>
              <a:rPr lang="el-GR" sz="2800" dirty="0" smtClean="0">
                <a:latin typeface="Calibri Light" pitchFamily="34" charset="0"/>
              </a:rPr>
              <a:t>εκνευρισμού.</a:t>
            </a:r>
            <a:endParaRPr lang="el-GR" sz="2800" dirty="0">
              <a:latin typeface="Calibri Light" pitchFamily="34" charset="0"/>
            </a:endParaRPr>
          </a:p>
          <a:p>
            <a:pPr marL="0" indent="0">
              <a:buNone/>
            </a:pPr>
            <a:endParaRPr lang="el-GR" dirty="0"/>
          </a:p>
        </p:txBody>
      </p:sp>
    </p:spTree>
    <p:extLst>
      <p:ext uri="{BB962C8B-B14F-4D97-AF65-F5344CB8AC3E}">
        <p14:creationId xmlns:p14="http://schemas.microsoft.com/office/powerpoint/2010/main" xmlns="" val="3846648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59632" y="476672"/>
            <a:ext cx="6498166" cy="487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2016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Μελετησ</a:t>
            </a:r>
            <a:r>
              <a:rPr lang="el-GR" dirty="0" smtClean="0"/>
              <a:t> </a:t>
            </a:r>
            <a:r>
              <a:rPr lang="el-GR" dirty="0" err="1" smtClean="0"/>
              <a:t>περιπτωσησ</a:t>
            </a:r>
            <a:endParaRPr lang="el-GR" dirty="0"/>
          </a:p>
        </p:txBody>
      </p:sp>
      <p:sp>
        <p:nvSpPr>
          <p:cNvPr id="3" name="Θέση περιεχομένου 2"/>
          <p:cNvSpPr>
            <a:spLocks noGrp="1"/>
          </p:cNvSpPr>
          <p:nvPr>
            <p:ph sz="quarter" idx="1"/>
          </p:nvPr>
        </p:nvSpPr>
        <p:spPr/>
        <p:txBody>
          <a:bodyPr/>
          <a:lstStyle/>
          <a:p>
            <a:pPr marL="0" indent="0">
              <a:buNone/>
            </a:pPr>
            <a:r>
              <a:rPr lang="el-GR" dirty="0"/>
              <a:t> Ο Δήμος είναι ένας μαθητής με ανεπτυγμένη ευφυΐα που όμως παρά την </a:t>
            </a:r>
            <a:r>
              <a:rPr lang="el-GR" dirty="0" smtClean="0"/>
              <a:t>εξυπνάδα του </a:t>
            </a:r>
            <a:r>
              <a:rPr lang="el-GR" dirty="0"/>
              <a:t>μιλάει συνεχώς μέσα στην τάξη. Δεν κάνει τις εργασίες του και δεν αφήνει </a:t>
            </a:r>
            <a:r>
              <a:rPr lang="el-GR" dirty="0" smtClean="0"/>
              <a:t>τους συμμαθητές </a:t>
            </a:r>
            <a:r>
              <a:rPr lang="el-GR" dirty="0"/>
              <a:t>του να εργαστούν απερίσπαστα και το δάσκαλο να ολοκληρώνει το</a:t>
            </a:r>
          </a:p>
          <a:p>
            <a:pPr marL="0" indent="0">
              <a:buNone/>
            </a:pPr>
            <a:r>
              <a:rPr lang="el-GR" dirty="0"/>
              <a:t>μάθημά του </a:t>
            </a:r>
            <a:r>
              <a:rPr lang="el-GR" dirty="0" smtClean="0"/>
              <a:t>ομαλά</a:t>
            </a:r>
            <a:r>
              <a:rPr lang="el-GR" dirty="0"/>
              <a:t>. Παρά τις συνεχείς παρατηρήσεις του ο Δήμος συνεχίζει την </a:t>
            </a:r>
            <a:r>
              <a:rPr lang="el-GR" dirty="0" smtClean="0"/>
              <a:t>ίδια συμπεριφορά</a:t>
            </a:r>
            <a:r>
              <a:rPr lang="el-GR" dirty="0"/>
              <a:t>.</a:t>
            </a:r>
          </a:p>
        </p:txBody>
      </p:sp>
    </p:spTree>
    <p:extLst>
      <p:ext uri="{BB962C8B-B14F-4D97-AF65-F5344CB8AC3E}">
        <p14:creationId xmlns:p14="http://schemas.microsoft.com/office/powerpoint/2010/main" xmlns="" val="387925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23528" y="116632"/>
            <a:ext cx="8280920" cy="6357320"/>
          </a:xfrm>
        </p:spPr>
        <p:txBody>
          <a:bodyPr>
            <a:noAutofit/>
          </a:bodyPr>
          <a:lstStyle/>
          <a:p>
            <a:pPr algn="just"/>
            <a:r>
              <a:rPr lang="el-GR" sz="2800" dirty="0" smtClean="0">
                <a:latin typeface="Calibri Light" panose="020F0302020204030204" pitchFamily="34" charset="0"/>
                <a:cs typeface="Calibri Light" panose="020F0302020204030204" pitchFamily="34" charset="0"/>
              </a:rPr>
              <a:t>είναι </a:t>
            </a:r>
            <a:r>
              <a:rPr lang="el-GR" sz="2800" dirty="0">
                <a:latin typeface="Calibri Light" panose="020F0302020204030204" pitchFamily="34" charset="0"/>
                <a:cs typeface="Calibri Light" panose="020F0302020204030204" pitchFamily="34" charset="0"/>
              </a:rPr>
              <a:t>η υπεύθυνη συμπεριφορά που αποτελεί έκφραση της αυτόνομης ηθικής ανάπτυξης και βούλησης του ανθρώπου. </a:t>
            </a:r>
            <a:endParaRPr lang="el-GR" sz="2800" dirty="0" smtClean="0">
              <a:latin typeface="Calibri Light" panose="020F0302020204030204" pitchFamily="34" charset="0"/>
              <a:cs typeface="Calibri Light" panose="020F0302020204030204" pitchFamily="34" charset="0"/>
            </a:endParaRPr>
          </a:p>
          <a:p>
            <a:pPr algn="just"/>
            <a:r>
              <a:rPr lang="el-GR" sz="2800" dirty="0">
                <a:latin typeface="Calibri Light" panose="020F0302020204030204" pitchFamily="34" charset="0"/>
                <a:cs typeface="Calibri Light" panose="020F0302020204030204" pitchFamily="34" charset="0"/>
              </a:rPr>
              <a:t>αρχίζει από τη συμπεριφορά μέσα στην τάξη συνεχίζει στην αυλή και φυσικά ξεπερνάει </a:t>
            </a:r>
            <a:r>
              <a:rPr lang="el-GR" sz="2800" dirty="0" smtClean="0">
                <a:latin typeface="Calibri Light" panose="020F0302020204030204" pitchFamily="34" charset="0"/>
                <a:cs typeface="Calibri Light" panose="020F0302020204030204" pitchFamily="34" charset="0"/>
              </a:rPr>
              <a:t>τα πλαίσια λειτουργίας του σχολείου .</a:t>
            </a:r>
          </a:p>
          <a:p>
            <a:pPr algn="just"/>
            <a:r>
              <a:rPr lang="el-GR" sz="2800" dirty="0">
                <a:latin typeface="Calibri Light" panose="020F0302020204030204" pitchFamily="34" charset="0"/>
                <a:cs typeface="Calibri Light" panose="020F0302020204030204" pitchFamily="34" charset="0"/>
              </a:rPr>
              <a:t>είναι η κοινωνικά παραδεκτή συμπεριφορά προς την οποία πρέπει να συμμορφώνονται πρώτα οι εκπαιδευτικοί και οι γονείς και έπειτα οι </a:t>
            </a:r>
            <a:r>
              <a:rPr lang="el-GR" sz="2800" dirty="0" smtClean="0">
                <a:latin typeface="Calibri Light" panose="020F0302020204030204" pitchFamily="34" charset="0"/>
                <a:cs typeface="Calibri Light" panose="020F0302020204030204" pitchFamily="34" charset="0"/>
              </a:rPr>
              <a:t>μαθητές.</a:t>
            </a:r>
          </a:p>
          <a:p>
            <a:pPr algn="just"/>
            <a:r>
              <a:rPr lang="el-GR" sz="2800" dirty="0" smtClean="0">
                <a:latin typeface="Calibri Light" panose="020F0302020204030204" pitchFamily="34" charset="0"/>
                <a:cs typeface="Calibri Light" panose="020F0302020204030204" pitchFamily="34" charset="0"/>
              </a:rPr>
              <a:t>η </a:t>
            </a:r>
            <a:r>
              <a:rPr lang="el-GR" sz="2800" dirty="0">
                <a:latin typeface="Calibri Light" panose="020F0302020204030204" pitchFamily="34" charset="0"/>
                <a:cs typeface="Calibri Light" panose="020F0302020204030204" pitchFamily="34" charset="0"/>
              </a:rPr>
              <a:t>σχολική πειθαρχία είναι το κλειδί για τη σχολική ασφάλεια. Η επιβολή κανόνων πρέπει να αντιμετωπισθεί πολύ σοβαρά από όλο το ανθρώπινο δυναμικό του σχολείου. Η μη τήρησή τους οδηγεί σε λογικές ή φυσικές συνέπειες.</a:t>
            </a:r>
          </a:p>
          <a:p>
            <a:endParaRPr lang="el-GR"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3923205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quarter" idx="1"/>
          </p:nvPr>
        </p:nvSpPr>
        <p:spPr>
          <a:xfrm>
            <a:off x="179512" y="404664"/>
            <a:ext cx="8352928" cy="6069288"/>
          </a:xfrm>
        </p:spPr>
        <p:txBody>
          <a:bodyPr>
            <a:noAutofit/>
          </a:bodyPr>
          <a:lstStyle/>
          <a:p>
            <a:pPr algn="just"/>
            <a:r>
              <a:rPr lang="el-GR" sz="2800" dirty="0">
                <a:latin typeface="Calibri Light" panose="020F0302020204030204" pitchFamily="34" charset="0"/>
                <a:cs typeface="Calibri Light" panose="020F0302020204030204" pitchFamily="34" charset="0"/>
              </a:rPr>
              <a:t>Η πειθαρχία δεν αφορά την τιμωρία αλλά το να διδάξουμε στα παιδιά κατάλληλους τρόπους συμπεριφοράς. </a:t>
            </a:r>
          </a:p>
          <a:p>
            <a:pPr algn="just"/>
            <a:r>
              <a:rPr lang="el-GR" sz="2800" dirty="0">
                <a:latin typeface="Calibri Light" panose="020F0302020204030204" pitchFamily="34" charset="0"/>
                <a:cs typeface="Calibri Light" panose="020F0302020204030204" pitchFamily="34" charset="0"/>
              </a:rPr>
              <a:t>Για τους εφήβους, πειθαρχία σημαίνει να συμφωνήσετε μαζί τους για τη θέσπιση κατάλληλων ορίων και να τους υποστηρίξετε για να συμπεριφέρονται μέσα σ’ αυτά τα όρια. </a:t>
            </a:r>
          </a:p>
          <a:p>
            <a:pPr algn="just"/>
            <a:r>
              <a:rPr lang="el-GR" sz="2800" dirty="0">
                <a:latin typeface="Calibri Light" panose="020F0302020204030204" pitchFamily="34" charset="0"/>
                <a:cs typeface="Calibri Light" panose="020F0302020204030204" pitchFamily="34" charset="0"/>
              </a:rPr>
              <a:t>Σε έναν έφηβο, χρειάζεται οπωσδήποτε να χρησιμοποιήσεις όρια για να τον βοηθήσεις να μάθει να είναι ανεξάρτητος, να αναλαμβάνει την ευθύνη για τη συμπεριφορά του και τα αποτελέσματά της και να επιλύει προβλήματα. </a:t>
            </a:r>
          </a:p>
        </p:txBody>
      </p:sp>
    </p:spTree>
    <p:extLst>
      <p:ext uri="{BB962C8B-B14F-4D97-AF65-F5344CB8AC3E}">
        <p14:creationId xmlns:p14="http://schemas.microsoft.com/office/powerpoint/2010/main" xmlns="" val="382403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260648"/>
            <a:ext cx="7467600" cy="6213304"/>
          </a:xfrm>
        </p:spPr>
        <p:txBody>
          <a:bodyPr>
            <a:normAutofit/>
          </a:bodyPr>
          <a:lstStyle/>
          <a:p>
            <a:endParaRPr lang="el-GR" sz="2800" dirty="0" smtClean="0">
              <a:latin typeface="Calibri Light" panose="020F0302020204030204" pitchFamily="34" charset="0"/>
              <a:cs typeface="Calibri Light" panose="020F0302020204030204" pitchFamily="34" charset="0"/>
            </a:endParaRPr>
          </a:p>
          <a:p>
            <a:endParaRPr lang="el-GR" sz="2800" dirty="0">
              <a:latin typeface="Calibri Light" panose="020F0302020204030204" pitchFamily="34" charset="0"/>
              <a:cs typeface="Calibri Light" panose="020F0302020204030204" pitchFamily="34" charset="0"/>
            </a:endParaRPr>
          </a:p>
          <a:p>
            <a:pPr algn="just"/>
            <a:r>
              <a:rPr lang="el-GR" sz="2800" dirty="0" smtClean="0">
                <a:latin typeface="Calibri Light" panose="020F0302020204030204" pitchFamily="34" charset="0"/>
                <a:cs typeface="Calibri Light" panose="020F0302020204030204" pitchFamily="34" charset="0"/>
              </a:rPr>
              <a:t>Είναι </a:t>
            </a:r>
            <a:r>
              <a:rPr lang="el-GR" sz="2800" dirty="0">
                <a:latin typeface="Calibri Light" panose="020F0302020204030204" pitchFamily="34" charset="0"/>
                <a:cs typeface="Calibri Light" panose="020F0302020204030204" pitchFamily="34" charset="0"/>
              </a:rPr>
              <a:t>απαραίτητο να αποκτήσει αυτές τις δεξιότητες για να γίνει ένας ενήλικας που θα έχει δικά του πρότυπα αποδεκτής συμπεριφοράς και σεβασμού προς τους άλλους. </a:t>
            </a:r>
          </a:p>
          <a:p>
            <a:pPr algn="just"/>
            <a:r>
              <a:rPr lang="el-GR" sz="2800" dirty="0" smtClean="0">
                <a:latin typeface="Calibri Light" panose="020F0302020204030204" pitchFamily="34" charset="0"/>
                <a:cs typeface="Calibri Light" panose="020F0302020204030204" pitchFamily="34" charset="0"/>
              </a:rPr>
              <a:t>Ένα </a:t>
            </a:r>
            <a:r>
              <a:rPr lang="el-GR" sz="2800" dirty="0">
                <a:latin typeface="Calibri Light" panose="020F0302020204030204" pitchFamily="34" charset="0"/>
                <a:cs typeface="Calibri Light" panose="020F0302020204030204" pitchFamily="34" charset="0"/>
              </a:rPr>
              <a:t>σημαντικό κομμάτι αυτής της διαδικασίας είναι να μάθει να τηρεί κάποιους ξεκάθαρους κανόνες και συνέπειες παράβασης που έχετε συμφωνήσει </a:t>
            </a:r>
            <a:r>
              <a:rPr lang="el-GR" sz="2800" dirty="0" smtClean="0">
                <a:latin typeface="Calibri Light" panose="020F0302020204030204" pitchFamily="34" charset="0"/>
                <a:cs typeface="Calibri Light" panose="020F0302020204030204" pitchFamily="34" charset="0"/>
              </a:rPr>
              <a:t>εξαρχής</a:t>
            </a:r>
            <a:r>
              <a:rPr lang="el-GR" sz="2800" dirty="0">
                <a:latin typeface="Calibri Light" panose="020F0302020204030204" pitchFamily="34" charset="0"/>
                <a:cs typeface="Calibri Light" panose="020F0302020204030204" pitchFamily="34" charset="0"/>
              </a:rPr>
              <a:t>. </a:t>
            </a:r>
          </a:p>
          <a:p>
            <a:pPr marL="0" indent="0">
              <a:buNone/>
            </a:pPr>
            <a:endParaRPr lang="el-GR" sz="2800" dirty="0" smtClean="0">
              <a:latin typeface="Calibri Light" panose="020F0302020204030204" pitchFamily="34" charset="0"/>
              <a:cs typeface="Calibri Light" panose="020F0302020204030204" pitchFamily="34" charset="0"/>
            </a:endParaRPr>
          </a:p>
          <a:p>
            <a:endParaRPr lang="el-GR" dirty="0"/>
          </a:p>
          <a:p>
            <a:endParaRPr lang="el-GR" dirty="0"/>
          </a:p>
        </p:txBody>
      </p:sp>
    </p:spTree>
    <p:extLst>
      <p:ext uri="{BB962C8B-B14F-4D97-AF65-F5344CB8AC3E}">
        <p14:creationId xmlns:p14="http://schemas.microsoft.com/office/powerpoint/2010/main" xmlns="" val="80795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Calibri Light" pitchFamily="34" charset="0"/>
              </a:rPr>
              <a:t>ΔΕΝ ΥΠΑΡΧΕΙ ΜΥΣΤΙΚΗ ΣΥΝΤΑΓΗ ΓΙΑ ΝΑ ΠΕΤΥΧΕΤΕ  ΤΗΝ ΠΕΙΘΑΡΧΙΑ ΣΤΗΝ ΤΑΞΗ</a:t>
            </a:r>
            <a:endParaRPr lang="el-GR" dirty="0">
              <a:latin typeface="Calibri Light" pitchFamily="34" charset="0"/>
            </a:endParaRPr>
          </a:p>
        </p:txBody>
      </p:sp>
      <p:pic>
        <p:nvPicPr>
          <p:cNvPr id="3075"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2132856"/>
            <a:ext cx="5256584" cy="4062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678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6300" y="260648"/>
            <a:ext cx="6156060" cy="864096"/>
          </a:xfrm>
        </p:spPr>
        <p:txBody>
          <a:bodyPr/>
          <a:lstStyle/>
          <a:p>
            <a:pPr algn="ctr"/>
            <a:r>
              <a:rPr lang="el-GR" dirty="0" smtClean="0">
                <a:latin typeface="Calibri Light" pitchFamily="34" charset="0"/>
              </a:rPr>
              <a:t>ΡΥΘΜΙΣΤΙΚΟΙ ΠΑΡΑΓΟΝΤΕΣ</a:t>
            </a:r>
            <a:endParaRPr lang="el-GR" dirty="0">
              <a:latin typeface="Calibri Light" pitchFamily="34" charset="0"/>
            </a:endParaRPr>
          </a:p>
        </p:txBody>
      </p:sp>
      <p:sp>
        <p:nvSpPr>
          <p:cNvPr id="3" name="Θέση περιεχομένου 2"/>
          <p:cNvSpPr>
            <a:spLocks noGrp="1"/>
          </p:cNvSpPr>
          <p:nvPr>
            <p:ph sz="quarter" idx="1"/>
          </p:nvPr>
        </p:nvSpPr>
        <p:spPr>
          <a:xfrm>
            <a:off x="457200" y="1268760"/>
            <a:ext cx="7931224" cy="5205192"/>
          </a:xfrm>
        </p:spPr>
        <p:txBody>
          <a:bodyPr>
            <a:noAutofit/>
          </a:bodyPr>
          <a:lstStyle/>
          <a:p>
            <a:pPr algn="just"/>
            <a:r>
              <a:rPr lang="el-GR" sz="2800" dirty="0" smtClean="0">
                <a:latin typeface="Calibri Light" panose="020F0302020204030204" pitchFamily="34" charset="0"/>
                <a:cs typeface="Calibri Light" panose="020F0302020204030204" pitchFamily="34" charset="0"/>
              </a:rPr>
              <a:t>Η </a:t>
            </a:r>
            <a:r>
              <a:rPr lang="el-GR" sz="2800" dirty="0">
                <a:latin typeface="Calibri Light" panose="020F0302020204030204" pitchFamily="34" charset="0"/>
                <a:cs typeface="Calibri Light" panose="020F0302020204030204" pitchFamily="34" charset="0"/>
              </a:rPr>
              <a:t>προσωπικότητα του εκπαιδευτικού, </a:t>
            </a:r>
            <a:r>
              <a:rPr lang="el-GR" sz="2800" dirty="0" smtClean="0">
                <a:latin typeface="Calibri Light" panose="020F0302020204030204" pitchFamily="34" charset="0"/>
                <a:cs typeface="Calibri Light" panose="020F0302020204030204" pitchFamily="34" charset="0"/>
              </a:rPr>
              <a:t>ο </a:t>
            </a:r>
            <a:r>
              <a:rPr lang="el-GR" sz="2800" dirty="0">
                <a:latin typeface="Calibri Light" panose="020F0302020204030204" pitchFamily="34" charset="0"/>
                <a:cs typeface="Calibri Light" panose="020F0302020204030204" pitchFamily="34" charset="0"/>
              </a:rPr>
              <a:t>δάσκαλος ηγέτης δεν είναι ούτε ανεκτικός ούτε αυταρχικός, δεν εξουσιάζει αλλά καθοδηγεί, δεν κατακρίνει αλλά ενθαρρύνει, δεν επιβάλλει ιδέες αλλά προτείνει </a:t>
            </a:r>
            <a:r>
              <a:rPr lang="el-GR" sz="2800" dirty="0" smtClean="0">
                <a:latin typeface="Calibri Light" panose="020F0302020204030204" pitchFamily="34" charset="0"/>
                <a:cs typeface="Calibri Light" panose="020F0302020204030204" pitchFamily="34" charset="0"/>
              </a:rPr>
              <a:t>ιδέες</a:t>
            </a:r>
            <a:endParaRPr lang="el-GR" sz="2800" dirty="0">
              <a:latin typeface="Calibri Light" panose="020F0302020204030204" pitchFamily="34" charset="0"/>
              <a:cs typeface="Calibri Light" panose="020F0302020204030204" pitchFamily="34" charset="0"/>
            </a:endParaRPr>
          </a:p>
          <a:p>
            <a:pPr algn="just"/>
            <a:r>
              <a:rPr lang="el-GR" sz="2800" dirty="0" smtClean="0">
                <a:latin typeface="Calibri Light" panose="020F0302020204030204" pitchFamily="34" charset="0"/>
                <a:cs typeface="Calibri Light" panose="020F0302020204030204" pitchFamily="34" charset="0"/>
              </a:rPr>
              <a:t> </a:t>
            </a:r>
            <a:r>
              <a:rPr lang="el-GR" sz="2800" dirty="0">
                <a:latin typeface="Calibri Light" panose="020F0302020204030204" pitchFamily="34" charset="0"/>
                <a:cs typeface="Calibri Light" panose="020F0302020204030204" pitchFamily="34" charset="0"/>
              </a:rPr>
              <a:t>Ο</a:t>
            </a:r>
            <a:r>
              <a:rPr lang="el-GR" sz="2800" dirty="0" smtClean="0">
                <a:latin typeface="Calibri Light" panose="020F0302020204030204" pitchFamily="34" charset="0"/>
                <a:cs typeface="Calibri Light" panose="020F0302020204030204" pitchFamily="34" charset="0"/>
              </a:rPr>
              <a:t>ι </a:t>
            </a:r>
            <a:r>
              <a:rPr lang="el-GR" sz="2800" dirty="0">
                <a:latin typeface="Calibri Light" panose="020F0302020204030204" pitchFamily="34" charset="0"/>
                <a:cs typeface="Calibri Light" panose="020F0302020204030204" pitchFamily="34" charset="0"/>
              </a:rPr>
              <a:t>διαπροσωπικές σχέσεις μεταξύ εκπαιδευτικού-μαθητών και μαθητών μεταξύ </a:t>
            </a:r>
            <a:r>
              <a:rPr lang="el-GR" sz="2800" dirty="0" smtClean="0">
                <a:latin typeface="Calibri Light" panose="020F0302020204030204" pitchFamily="34" charset="0"/>
                <a:cs typeface="Calibri Light" panose="020F0302020204030204" pitchFamily="34" charset="0"/>
              </a:rPr>
              <a:t>τους</a:t>
            </a:r>
            <a:endParaRPr lang="el-GR" sz="2800" dirty="0">
              <a:latin typeface="Calibri Light" panose="020F0302020204030204" pitchFamily="34" charset="0"/>
              <a:cs typeface="Calibri Light" panose="020F0302020204030204" pitchFamily="34" charset="0"/>
            </a:endParaRPr>
          </a:p>
          <a:p>
            <a:pPr algn="just"/>
            <a:r>
              <a:rPr lang="el-GR" sz="2800" dirty="0" smtClean="0">
                <a:latin typeface="Calibri Light" panose="020F0302020204030204" pitchFamily="34" charset="0"/>
                <a:cs typeface="Calibri Light" panose="020F0302020204030204" pitchFamily="34" charset="0"/>
              </a:rPr>
              <a:t>Ο </a:t>
            </a:r>
            <a:r>
              <a:rPr lang="el-GR" sz="2800" dirty="0">
                <a:latin typeface="Calibri Light" panose="020F0302020204030204" pitchFamily="34" charset="0"/>
                <a:cs typeface="Calibri Light" panose="020F0302020204030204" pitchFamily="34" charset="0"/>
              </a:rPr>
              <a:t>τρόπος οργάνωσης της σχολικής </a:t>
            </a:r>
            <a:r>
              <a:rPr lang="el-GR" sz="2800" dirty="0" smtClean="0">
                <a:latin typeface="Calibri Light" panose="020F0302020204030204" pitchFamily="34" charset="0"/>
                <a:cs typeface="Calibri Light" panose="020F0302020204030204" pitchFamily="34" charset="0"/>
              </a:rPr>
              <a:t>τάξης, ο αλληλοσεβασµός</a:t>
            </a:r>
            <a:r>
              <a:rPr lang="el-GR" sz="2800" dirty="0">
                <a:latin typeface="Calibri Light" panose="020F0302020204030204" pitchFamily="34" charset="0"/>
                <a:cs typeface="Calibri Light" panose="020F0302020204030204" pitchFamily="34" charset="0"/>
              </a:rPr>
              <a:t>, συλλογικότητα και συμμετοχή όλων στο μάθηµα και στη λήψη </a:t>
            </a:r>
            <a:r>
              <a:rPr lang="el-GR" sz="2800" dirty="0" smtClean="0">
                <a:latin typeface="Calibri Light" panose="020F0302020204030204" pitchFamily="34" charset="0"/>
                <a:cs typeface="Calibri Light" panose="020F0302020204030204" pitchFamily="34" charset="0"/>
              </a:rPr>
              <a:t>αποφάσεων</a:t>
            </a:r>
            <a:endParaRPr lang="el-GR"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xmlns="" val="1640646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57200" y="620688"/>
            <a:ext cx="7643192" cy="5853264"/>
          </a:xfrm>
        </p:spPr>
        <p:txBody>
          <a:bodyPr/>
          <a:lstStyle/>
          <a:p>
            <a:endParaRPr lang="el-GR" dirty="0" smtClean="0"/>
          </a:p>
          <a:p>
            <a:pPr algn="just"/>
            <a:r>
              <a:rPr lang="el-GR" sz="2800" dirty="0" smtClean="0">
                <a:latin typeface="Calibri Light" panose="020F0302020204030204" pitchFamily="34" charset="0"/>
                <a:cs typeface="Calibri Light" panose="020F0302020204030204" pitchFamily="34" charset="0"/>
              </a:rPr>
              <a:t> </a:t>
            </a:r>
            <a:r>
              <a:rPr lang="el-GR" sz="3200" dirty="0">
                <a:latin typeface="Calibri Light" panose="020F0302020204030204" pitchFamily="34" charset="0"/>
                <a:cs typeface="Calibri Light" panose="020F0302020204030204" pitchFamily="34" charset="0"/>
              </a:rPr>
              <a:t>Τ</a:t>
            </a:r>
            <a:r>
              <a:rPr lang="el-GR" sz="3200" dirty="0" smtClean="0">
                <a:latin typeface="Calibri Light" panose="020F0302020204030204" pitchFamily="34" charset="0"/>
                <a:cs typeface="Calibri Light" panose="020F0302020204030204" pitchFamily="34" charset="0"/>
              </a:rPr>
              <a:t>α </a:t>
            </a:r>
            <a:r>
              <a:rPr lang="el-GR" sz="3200" dirty="0">
                <a:latin typeface="Calibri Light" panose="020F0302020204030204" pitchFamily="34" charset="0"/>
                <a:cs typeface="Calibri Light" panose="020F0302020204030204" pitchFamily="34" charset="0"/>
              </a:rPr>
              <a:t>πρώτα </a:t>
            </a:r>
            <a:r>
              <a:rPr lang="el-GR" sz="3200" dirty="0" smtClean="0">
                <a:latin typeface="Calibri Light" panose="020F0302020204030204" pitchFamily="34" charset="0"/>
                <a:cs typeface="Calibri Light" panose="020F0302020204030204" pitchFamily="34" charset="0"/>
              </a:rPr>
              <a:t>«μηνύματα» </a:t>
            </a:r>
            <a:r>
              <a:rPr lang="el-GR" sz="3200" dirty="0">
                <a:latin typeface="Calibri Light" panose="020F0302020204030204" pitchFamily="34" charset="0"/>
                <a:cs typeface="Calibri Light" panose="020F0302020204030204" pitchFamily="34" charset="0"/>
              </a:rPr>
              <a:t>στο ξεκίνημα της σχολικής </a:t>
            </a:r>
            <a:r>
              <a:rPr lang="el-GR" sz="3200" dirty="0" smtClean="0">
                <a:latin typeface="Calibri Light" panose="020F0302020204030204" pitchFamily="34" charset="0"/>
                <a:cs typeface="Calibri Light" panose="020F0302020204030204" pitchFamily="34" charset="0"/>
              </a:rPr>
              <a:t>χρονιάς </a:t>
            </a:r>
            <a:endParaRPr lang="el-GR" sz="3200" dirty="0">
              <a:latin typeface="Calibri Light" panose="020F0302020204030204" pitchFamily="34" charset="0"/>
              <a:cs typeface="Calibri Light" panose="020F0302020204030204" pitchFamily="34" charset="0"/>
            </a:endParaRPr>
          </a:p>
          <a:p>
            <a:pPr algn="just"/>
            <a:r>
              <a:rPr lang="el-GR" sz="3200" dirty="0" smtClean="0">
                <a:latin typeface="Calibri Light" panose="020F0302020204030204" pitchFamily="34" charset="0"/>
                <a:cs typeface="Calibri Light" panose="020F0302020204030204" pitchFamily="34" charset="0"/>
              </a:rPr>
              <a:t> </a:t>
            </a:r>
            <a:r>
              <a:rPr lang="el-GR" sz="3200" dirty="0">
                <a:latin typeface="Calibri Light" panose="020F0302020204030204" pitchFamily="34" charset="0"/>
                <a:cs typeface="Calibri Light" panose="020F0302020204030204" pitchFamily="34" charset="0"/>
              </a:rPr>
              <a:t>Η</a:t>
            </a:r>
            <a:r>
              <a:rPr lang="el-GR" sz="3200" dirty="0" smtClean="0">
                <a:latin typeface="Calibri Light" panose="020F0302020204030204" pitchFamily="34" charset="0"/>
                <a:cs typeface="Calibri Light" panose="020F0302020204030204" pitchFamily="34" charset="0"/>
              </a:rPr>
              <a:t> </a:t>
            </a:r>
            <a:r>
              <a:rPr lang="el-GR" sz="3200" dirty="0">
                <a:latin typeface="Calibri Light" panose="020F0302020204030204" pitchFamily="34" charset="0"/>
                <a:cs typeface="Calibri Light" panose="020F0302020204030204" pitchFamily="34" charset="0"/>
              </a:rPr>
              <a:t>ποιότητα του </a:t>
            </a:r>
            <a:r>
              <a:rPr lang="el-GR" sz="3200" dirty="0" smtClean="0">
                <a:latin typeface="Calibri Light" panose="020F0302020204030204" pitchFamily="34" charset="0"/>
                <a:cs typeface="Calibri Light" panose="020F0302020204030204" pitchFamily="34" charset="0"/>
              </a:rPr>
              <a:t>μαθήματος </a:t>
            </a:r>
            <a:r>
              <a:rPr lang="el-GR" sz="3200" dirty="0">
                <a:latin typeface="Calibri Light" panose="020F0302020204030204" pitchFamily="34" charset="0"/>
                <a:cs typeface="Calibri Light" panose="020F0302020204030204" pitchFamily="34" charset="0"/>
              </a:rPr>
              <a:t>, δημιουργία κινήτρων, ανάθεση εργασιών ανάλογα µε τις δυνατότητες κάθε </a:t>
            </a:r>
            <a:r>
              <a:rPr lang="el-GR" sz="3200" dirty="0" smtClean="0">
                <a:latin typeface="Calibri Light" panose="020F0302020204030204" pitchFamily="34" charset="0"/>
                <a:cs typeface="Calibri Light" panose="020F0302020204030204" pitchFamily="34" charset="0"/>
              </a:rPr>
              <a:t>μαθητή.</a:t>
            </a:r>
            <a:endParaRPr lang="el-GR" sz="3200" dirty="0">
              <a:latin typeface="Calibri Light" panose="020F0302020204030204" pitchFamily="34" charset="0"/>
              <a:cs typeface="Calibri Light" panose="020F0302020204030204" pitchFamily="34" charset="0"/>
            </a:endParaRPr>
          </a:p>
          <a:p>
            <a:pPr algn="just"/>
            <a:r>
              <a:rPr lang="el-GR" sz="3200" dirty="0" smtClean="0">
                <a:latin typeface="Calibri Light" panose="020F0302020204030204" pitchFamily="34" charset="0"/>
                <a:cs typeface="Calibri Light" panose="020F0302020204030204" pitchFamily="34" charset="0"/>
              </a:rPr>
              <a:t> </a:t>
            </a:r>
            <a:r>
              <a:rPr lang="el-GR" sz="3200" dirty="0">
                <a:latin typeface="Calibri Light" panose="020F0302020204030204" pitchFamily="34" charset="0"/>
                <a:cs typeface="Calibri Light" panose="020F0302020204030204" pitchFamily="34" charset="0"/>
              </a:rPr>
              <a:t>Τ</a:t>
            </a:r>
            <a:r>
              <a:rPr lang="el-GR" sz="3200" dirty="0" smtClean="0">
                <a:latin typeface="Calibri Light" panose="020F0302020204030204" pitchFamily="34" charset="0"/>
                <a:cs typeface="Calibri Light" panose="020F0302020204030204" pitchFamily="34" charset="0"/>
              </a:rPr>
              <a:t>α </a:t>
            </a:r>
            <a:r>
              <a:rPr lang="el-GR" sz="3200" dirty="0">
                <a:latin typeface="Calibri Light" panose="020F0302020204030204" pitchFamily="34" charset="0"/>
                <a:cs typeface="Calibri Light" panose="020F0302020204030204" pitchFamily="34" charset="0"/>
              </a:rPr>
              <a:t>μέσα στήριξης της επιθυµητής συµπεριφοράς, </a:t>
            </a:r>
            <a:r>
              <a:rPr lang="el-GR" sz="3200" dirty="0" smtClean="0">
                <a:latin typeface="Calibri Light" panose="020F0302020204030204" pitchFamily="34" charset="0"/>
                <a:cs typeface="Calibri Light" panose="020F0302020204030204" pitchFamily="34" charset="0"/>
              </a:rPr>
              <a:t>το </a:t>
            </a:r>
            <a:r>
              <a:rPr lang="el-GR" sz="3200" dirty="0">
                <a:latin typeface="Calibri Light" panose="020F0302020204030204" pitchFamily="34" charset="0"/>
                <a:cs typeface="Calibri Light" panose="020F0302020204030204" pitchFamily="34" charset="0"/>
              </a:rPr>
              <a:t>θετικό πρότυπο, ο </a:t>
            </a:r>
            <a:r>
              <a:rPr lang="el-GR" sz="3200" dirty="0" smtClean="0">
                <a:latin typeface="Calibri Light" panose="020F0302020204030204" pitchFamily="34" charset="0"/>
                <a:cs typeface="Calibri Light" panose="020F0302020204030204" pitchFamily="34" charset="0"/>
              </a:rPr>
              <a:t>αιτιολογημένος </a:t>
            </a:r>
            <a:r>
              <a:rPr lang="el-GR" sz="3200" dirty="0">
                <a:latin typeface="Calibri Light" panose="020F0302020204030204" pitchFamily="34" charset="0"/>
                <a:cs typeface="Calibri Light" panose="020F0302020204030204" pitchFamily="34" charset="0"/>
              </a:rPr>
              <a:t>έπαινος.</a:t>
            </a:r>
          </a:p>
        </p:txBody>
      </p:sp>
    </p:spTree>
    <p:extLst>
      <p:ext uri="{BB962C8B-B14F-4D97-AF65-F5344CB8AC3E}">
        <p14:creationId xmlns:p14="http://schemas.microsoft.com/office/powerpoint/2010/main" xmlns="" val="152338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latin typeface="Calibri Light" pitchFamily="34" charset="0"/>
              </a:rPr>
              <a:t>ΠΩΣ ΟΜΩΣ ΜΠΟΡΟΥΝ ΝΑ ΤΗΡΗΘΟΥΝ ΟΙ ΚΑΝΟΝΕΣ ΣΤΗ ΣΧΟΛΙΚΗ ΤΑΞΗ;</a:t>
            </a:r>
            <a:endParaRPr lang="el-GR" dirty="0">
              <a:latin typeface="Calibri Light" pitchFamily="34" charset="0"/>
            </a:endParaRP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1691680" y="2132856"/>
            <a:ext cx="5147211" cy="379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5669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Προεξοχή">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Oriel</Template>
  <TotalTime>406</TotalTime>
  <Words>1884</Words>
  <Application>Microsoft Office PowerPoint</Application>
  <PresentationFormat>Προβολή στην οθόνη (4:3)</PresentationFormat>
  <Paragraphs>114</Paragraphs>
  <Slides>28</Slides>
  <Notes>3</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Προεξοχή</vt:lpstr>
      <vt:lpstr>1_Προεξοχή</vt:lpstr>
      <vt:lpstr>Η ΕΝΝΟΙΑ  ΤΗΣ ΠΕΙΘΑΡΧΙΑΣ ΚΑΙ ΤΩΝ ΚΑΝΟΝΩΝ ΣΤΗ ΣΧΟΛΙΚΗ ΤΑΞΗ. ΑΝΤΙΜΕΤΩΠΙΣΗ ΔΥΣΚΟΛΩΝ ΣΥΜΠΕΡΙΦΟΡΩΝ</vt:lpstr>
      <vt:lpstr>Διαφάνεια 2</vt:lpstr>
      <vt:lpstr>Διαφάνεια 3</vt:lpstr>
      <vt:lpstr>Διαφάνεια 4</vt:lpstr>
      <vt:lpstr>Διαφάνεια 5</vt:lpstr>
      <vt:lpstr>ΔΕΝ ΥΠΑΡΧΕΙ ΜΥΣΤΙΚΗ ΣΥΝΤΑΓΗ ΓΙΑ ΝΑ ΠΕΤΥΧΕΤΕ  ΤΗΝ ΠΕΙΘΑΡΧΙΑ ΣΤΗΝ ΤΑΞΗ</vt:lpstr>
      <vt:lpstr>ΡΥΘΜΙΣΤΙΚΟΙ ΠΑΡΑΓΟΝΤΕΣ</vt:lpstr>
      <vt:lpstr>Διαφάνεια 8</vt:lpstr>
      <vt:lpstr>ΠΩΣ ΟΜΩΣ ΜΠΟΡΟΥΝ ΝΑ ΤΗΡΗΘΟΥΝ ΟΙ ΚΑΝΟΝΕΣ ΣΤΗ ΣΧΟΛΙΚΗ ΤΑΞΗ;</vt:lpstr>
      <vt:lpstr>Διαφάνεια 10</vt:lpstr>
      <vt:lpstr>Διαφάνεια 11</vt:lpstr>
      <vt:lpstr>Διαφάνεια 12</vt:lpstr>
      <vt:lpstr>ΛΟΓΟΙ ΜΗ ΕΦΑΡΜΟΓΗΣ ΤΩΝ ΚΑΝΟΝΩΝ</vt:lpstr>
      <vt:lpstr>ΣΤΡΑΤΗΓΙΚΕΣ ΔΙΑΧΕΙΡΙΣΗΣ ΠΡΟΒΛΗΜΑΤΙΚΗΣ ΣΥΜΠΕΡΙΦΟΡΑΣ ΚΑΙ ΤΗΡΗΣΗΣ ΚΑΝΟΝΩΝ </vt:lpstr>
      <vt:lpstr>Διαφάνεια 15</vt:lpstr>
      <vt:lpstr>ΤΑ ΛΕΓΟΜΕΝΑ ΤΟΥ ΔΑΣΚΑΛΟΥ -ΤΑ ΥΠΟΔΗΛΟΥΜΕΝΑ ΠΟΥ ΚΑΤΑΝΟΟΥΝ ΟΙ ΜΑΘΗΤΕΣ</vt:lpstr>
      <vt:lpstr>Διαφάνεια 17</vt:lpstr>
      <vt:lpstr>Στρατηγικεσ αντιμετωπισησ ειδικων προβληματικων συμπεριφορων</vt:lpstr>
      <vt:lpstr>Αρνηση –ανυπακοη </vt:lpstr>
      <vt:lpstr>Διαφάνεια 20</vt:lpstr>
      <vt:lpstr>Διαφάνεια 21</vt:lpstr>
      <vt:lpstr>Διαφάνεια 22</vt:lpstr>
      <vt:lpstr>Αναιδεια</vt:lpstr>
      <vt:lpstr>Διαφάνεια 24</vt:lpstr>
      <vt:lpstr>ΚΥΡΩΣΕΙΣ / ΠΟΙΝΕΣ</vt:lpstr>
      <vt:lpstr>ΑΝ ΠΡΕΠΕΙ ΝΑ ΕΠΙΒΛΗΘΕΙ ΠΟΙΝΗ </vt:lpstr>
      <vt:lpstr>Διαφάνεια 27</vt:lpstr>
      <vt:lpstr>Μελετησ περιπτωσησ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28</cp:revision>
  <dcterms:created xsi:type="dcterms:W3CDTF">2018-03-27T06:33:29Z</dcterms:created>
  <dcterms:modified xsi:type="dcterms:W3CDTF">2018-06-01T09:24:23Z</dcterms:modified>
</cp:coreProperties>
</file>