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65" r:id="rId3"/>
    <p:sldId id="263" r:id="rId4"/>
    <p:sldId id="275" r:id="rId5"/>
    <p:sldId id="269" r:id="rId6"/>
    <p:sldId id="274" r:id="rId7"/>
    <p:sldId id="273" r:id="rId8"/>
    <p:sldId id="271" r:id="rId9"/>
    <p:sldId id="266" r:id="rId10"/>
    <p:sldId id="272" r:id="rId11"/>
    <p:sldId id="267" r:id="rId12"/>
    <p:sldId id="277" r:id="rId13"/>
    <p:sldId id="278" r:id="rId14"/>
    <p:sldId id="279" r:id="rId15"/>
    <p:sldId id="280" r:id="rId16"/>
    <p:sldId id="276" r:id="rId17"/>
    <p:sldId id="257" r:id="rId18"/>
    <p:sldId id="258" r:id="rId19"/>
    <p:sldId id="259" r:id="rId20"/>
    <p:sldId id="260" r:id="rId21"/>
    <p:sldId id="261" r:id="rId22"/>
    <p:sldId id="264"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2298" y="-96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9C5172-61FA-4909-8077-96D8A699E05F}" type="datetimeFigureOut">
              <a:rPr lang="el-GR" smtClean="0"/>
              <a:pPr/>
              <a:t>17/7/2018</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76EAAC-D9BD-4DF5-A434-82F1A1001B2E}" type="slidenum">
              <a:rPr lang="el-GR" smtClean="0"/>
              <a:pPr/>
              <a:t>‹#›</a:t>
            </a:fld>
            <a:endParaRPr lang="el-GR"/>
          </a:p>
        </p:txBody>
      </p:sp>
    </p:spTree>
    <p:extLst>
      <p:ext uri="{BB962C8B-B14F-4D97-AF65-F5344CB8AC3E}">
        <p14:creationId xmlns:p14="http://schemas.microsoft.com/office/powerpoint/2010/main" xmlns="" val="1193417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76EAAC-D9BD-4DF5-A434-82F1A1001B2E}" type="slidenum">
              <a:rPr lang="el-GR" smtClean="0"/>
              <a:pPr/>
              <a:t>13</a:t>
            </a:fld>
            <a:endParaRPr lang="el-GR"/>
          </a:p>
        </p:txBody>
      </p:sp>
    </p:spTree>
    <p:extLst>
      <p:ext uri="{BB962C8B-B14F-4D97-AF65-F5344CB8AC3E}">
        <p14:creationId xmlns:p14="http://schemas.microsoft.com/office/powerpoint/2010/main" xmlns="" val="1136575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Τίτλος 7"/>
          <p:cNvSpPr>
            <a:spLocks noGrp="1"/>
          </p:cNvSpPr>
          <p:nvPr>
            <p:ph type="ctrTitle"/>
          </p:nvPr>
        </p:nvSpPr>
        <p:spPr>
          <a:xfrm>
            <a:off x="2286000" y="3124200"/>
            <a:ext cx="6172200" cy="1894362"/>
          </a:xfrm>
        </p:spPr>
        <p:txBody>
          <a:bodyPr/>
          <a:lstStyle>
            <a:lvl1pPr>
              <a:defRPr b="1"/>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bwMode="auto">
          <a:xfrm rot="5400000">
            <a:off x="7764621" y="1174097"/>
            <a:ext cx="2286000" cy="381000"/>
          </a:xfrm>
        </p:spPr>
        <p:txBody>
          <a:bodyPr/>
          <a:lstStyle/>
          <a:p>
            <a:fld id="{BFCA809E-F0AB-41B7-BD92-EC3A625099A5}" type="datetimeFigureOut">
              <a:rPr lang="el-GR" smtClean="0"/>
              <a:pPr/>
              <a:t>17/7/2018</a:t>
            </a:fld>
            <a:endParaRPr lang="el-GR"/>
          </a:p>
        </p:txBody>
      </p:sp>
      <p:sp>
        <p:nvSpPr>
          <p:cNvPr id="17" name="Θέση υποσέλιδου 16"/>
          <p:cNvSpPr>
            <a:spLocks noGrp="1"/>
          </p:cNvSpPr>
          <p:nvPr>
            <p:ph type="ftr" sz="quarter" idx="11"/>
          </p:nvPr>
        </p:nvSpPr>
        <p:spPr bwMode="auto">
          <a:xfrm rot="5400000">
            <a:off x="7077269" y="4181669"/>
            <a:ext cx="3657600" cy="384048"/>
          </a:xfrm>
        </p:spPr>
        <p:txBody>
          <a:bodyPr/>
          <a:lstStyle/>
          <a:p>
            <a:endParaRPr lang="el-GR"/>
          </a:p>
        </p:txBody>
      </p:sp>
      <p:sp>
        <p:nvSpPr>
          <p:cNvPr id="10" name="Ορθογώνιο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Ορθογώνιο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Ορθογώνιο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Ορθογώνιο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Ευθεία γραμμή σύνδεσης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Ευθεία γραμμή σύνδεσης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Ευθεία γραμμή σύνδεσης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Ευθεία γραμμή σύνδεσης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Ευθεία γραμμή σύνδεσης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Ορθογώνιο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Έλλειψη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Έλλειψη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Έλλειψη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Θέση αριθμού διαφάνειας 28"/>
          <p:cNvSpPr>
            <a:spLocks noGrp="1"/>
          </p:cNvSpPr>
          <p:nvPr>
            <p:ph type="sldNum" sz="quarter" idx="12"/>
          </p:nvPr>
        </p:nvSpPr>
        <p:spPr bwMode="auto">
          <a:xfrm>
            <a:off x="1325544" y="4928702"/>
            <a:ext cx="609600" cy="517524"/>
          </a:xfrm>
        </p:spPr>
        <p:txBody>
          <a:bodyPr/>
          <a:lstStyle/>
          <a:p>
            <a:fld id="{E19915F1-C86C-4C08-A52F-D3B2C2A9D61C}"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BFCA809E-F0AB-41B7-BD92-EC3A625099A5}" type="datetimeFigureOut">
              <a:rPr lang="el-GR" smtClean="0"/>
              <a:pPr/>
              <a:t>17/7/2018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19915F1-C86C-4C08-A52F-D3B2C2A9D61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9"/>
            <a:ext cx="1676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BFCA809E-F0AB-41B7-BD92-EC3A625099A5}" type="datetimeFigureOut">
              <a:rPr lang="el-GR" smtClean="0"/>
              <a:pPr/>
              <a:t>17/7/2018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19915F1-C86C-4C08-A52F-D3B2C2A9D61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8" name="Θέση περιεχομένου 7"/>
          <p:cNvSpPr>
            <a:spLocks noGrp="1"/>
          </p:cNvSpPr>
          <p:nvPr>
            <p:ph sz="quarter" idx="1"/>
          </p:nvPr>
        </p:nvSpPr>
        <p:spPr>
          <a:xfrm>
            <a:off x="457200" y="1600200"/>
            <a:ext cx="7467600" cy="487375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4"/>
          </p:nvPr>
        </p:nvSpPr>
        <p:spPr/>
        <p:txBody>
          <a:bodyPr rtlCol="0"/>
          <a:lstStyle/>
          <a:p>
            <a:fld id="{BFCA809E-F0AB-41B7-BD92-EC3A625099A5}" type="datetimeFigureOut">
              <a:rPr lang="el-GR" smtClean="0"/>
              <a:pPr/>
              <a:t>17/7/2018</a:t>
            </a:fld>
            <a:endParaRPr lang="el-GR"/>
          </a:p>
        </p:txBody>
      </p:sp>
      <p:sp>
        <p:nvSpPr>
          <p:cNvPr id="9" name="Θέση αριθμού διαφάνειας 8"/>
          <p:cNvSpPr>
            <a:spLocks noGrp="1"/>
          </p:cNvSpPr>
          <p:nvPr>
            <p:ph type="sldNum" sz="quarter" idx="15"/>
          </p:nvPr>
        </p:nvSpPr>
        <p:spPr/>
        <p:txBody>
          <a:bodyPr rtlCol="0"/>
          <a:lstStyle/>
          <a:p>
            <a:fld id="{E19915F1-C86C-4C08-A52F-D3B2C2A9D61C}" type="slidenum">
              <a:rPr lang="el-GR" smtClean="0"/>
              <a:pPr/>
              <a:t>‹#›</a:t>
            </a:fld>
            <a:endParaRPr lang="el-GR"/>
          </a:p>
        </p:txBody>
      </p:sp>
      <p:sp>
        <p:nvSpPr>
          <p:cNvPr id="10" name="Θέση υποσέλιδου 9"/>
          <p:cNvSpPr>
            <a:spLocks noGrp="1"/>
          </p:cNvSpPr>
          <p:nvPr>
            <p:ph type="ftr" sz="quarter" idx="16"/>
          </p:nvPr>
        </p:nvSpPr>
        <p:spPr/>
        <p:txBody>
          <a:bodyPr rtlCol="0"/>
          <a:lstStyle/>
          <a:p>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bwMode="auto">
          <a:xfrm rot="5400000">
            <a:off x="7763256" y="1170432"/>
            <a:ext cx="2286000" cy="381000"/>
          </a:xfrm>
        </p:spPr>
        <p:txBody>
          <a:bodyPr/>
          <a:lstStyle/>
          <a:p>
            <a:fld id="{BFCA809E-F0AB-41B7-BD92-EC3A625099A5}" type="datetimeFigureOut">
              <a:rPr lang="el-GR" smtClean="0"/>
              <a:pPr/>
              <a:t>17/7/2018</a:t>
            </a:fld>
            <a:endParaRPr lang="el-GR"/>
          </a:p>
        </p:txBody>
      </p:sp>
      <p:sp>
        <p:nvSpPr>
          <p:cNvPr id="5" name="Θέση υποσέλιδου 4"/>
          <p:cNvSpPr>
            <a:spLocks noGrp="1"/>
          </p:cNvSpPr>
          <p:nvPr>
            <p:ph type="ftr" sz="quarter" idx="11"/>
          </p:nvPr>
        </p:nvSpPr>
        <p:spPr bwMode="auto">
          <a:xfrm rot="5400000">
            <a:off x="7077456" y="4178808"/>
            <a:ext cx="3657600" cy="384048"/>
          </a:xfrm>
        </p:spPr>
        <p:txBody>
          <a:bodyPr/>
          <a:lstStyle/>
          <a:p>
            <a:endParaRPr lang="el-GR"/>
          </a:p>
        </p:txBody>
      </p:sp>
      <p:sp>
        <p:nvSpPr>
          <p:cNvPr id="9" name="Ορθογώνιο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Ορθογώνιο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Ορθογώνιο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Ορθογώνιο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Ευθεία γραμμή σύνδεσης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Ευθεία γραμμή σύνδεσης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Ευθεία γραμμή σύνδεσης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Ευθεία γραμμή σύνδεσης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Ορθογώνιο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Έλλειψη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Έλλειψη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Έλλειψη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Ευθεία γραμμή σύνδεσης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Θέση αριθμού διαφάνειας 5"/>
          <p:cNvSpPr>
            <a:spLocks noGrp="1"/>
          </p:cNvSpPr>
          <p:nvPr>
            <p:ph type="sldNum" sz="quarter" idx="12"/>
          </p:nvPr>
        </p:nvSpPr>
        <p:spPr bwMode="auto">
          <a:xfrm>
            <a:off x="1340616" y="4928702"/>
            <a:ext cx="609600" cy="517524"/>
          </a:xfrm>
        </p:spPr>
        <p:txBody>
          <a:bodyPr/>
          <a:lstStyle/>
          <a:p>
            <a:fld id="{E19915F1-C86C-4C08-A52F-D3B2C2A9D61C}"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p:txBody>
          <a:bodyPr/>
          <a:lstStyle/>
          <a:p>
            <a:fld id="{BFCA809E-F0AB-41B7-BD92-EC3A625099A5}" type="datetimeFigureOut">
              <a:rPr lang="el-GR" smtClean="0"/>
              <a:pPr/>
              <a:t>17/7/2018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19915F1-C86C-4C08-A52F-D3B2C2A9D61C}" type="slidenum">
              <a:rPr lang="el-GR" smtClean="0"/>
              <a:pPr/>
              <a:t>‹#›</a:t>
            </a:fld>
            <a:endParaRPr lang="el-GR"/>
          </a:p>
        </p:txBody>
      </p:sp>
      <p:sp>
        <p:nvSpPr>
          <p:cNvPr id="9" name="Θέση περιεχομένου 8"/>
          <p:cNvSpPr>
            <a:spLocks noGrp="1"/>
          </p:cNvSpPr>
          <p:nvPr>
            <p:ph sz="quarter" idx="1"/>
          </p:nvPr>
        </p:nvSpPr>
        <p:spPr>
          <a:xfrm>
            <a:off x="457200"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Θέση περιεχομένου 10"/>
          <p:cNvSpPr>
            <a:spLocks noGrp="1"/>
          </p:cNvSpPr>
          <p:nvPr>
            <p:ph sz="quarter" idx="2"/>
          </p:nvPr>
        </p:nvSpPr>
        <p:spPr>
          <a:xfrm>
            <a:off x="4270248"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7543800" cy="1143000"/>
          </a:xfrm>
        </p:spPr>
        <p:txBody>
          <a:bodyPr anchor="b"/>
          <a:lstStyle>
            <a:lvl1pPr>
              <a:defRPr/>
            </a:lvl1pPr>
          </a:lstStyle>
          <a:p>
            <a:r>
              <a:rPr kumimoji="0" lang="el-GR" smtClean="0"/>
              <a:t>Στυλ κύριου τίτλου</a:t>
            </a:r>
            <a:endParaRPr kumimoji="0" lang="en-US"/>
          </a:p>
        </p:txBody>
      </p:sp>
      <p:sp>
        <p:nvSpPr>
          <p:cNvPr id="7" name="Θέση ημερομηνίας 6"/>
          <p:cNvSpPr>
            <a:spLocks noGrp="1"/>
          </p:cNvSpPr>
          <p:nvPr>
            <p:ph type="dt" sz="half" idx="10"/>
          </p:nvPr>
        </p:nvSpPr>
        <p:spPr/>
        <p:txBody>
          <a:bodyPr/>
          <a:lstStyle/>
          <a:p>
            <a:fld id="{BFCA809E-F0AB-41B7-BD92-EC3A625099A5}" type="datetimeFigureOut">
              <a:rPr lang="el-GR" smtClean="0"/>
              <a:pPr/>
              <a:t>17/7/2018</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19915F1-C86C-4C08-A52F-D3B2C2A9D61C}" type="slidenum">
              <a:rPr lang="el-GR" smtClean="0"/>
              <a:pPr/>
              <a:t>‹#›</a:t>
            </a:fld>
            <a:endParaRPr lang="el-GR"/>
          </a:p>
        </p:txBody>
      </p:sp>
      <p:sp>
        <p:nvSpPr>
          <p:cNvPr id="11" name="Θέση περιεχομένου 10"/>
          <p:cNvSpPr>
            <a:spLocks noGrp="1"/>
          </p:cNvSpPr>
          <p:nvPr>
            <p:ph sz="quarter" idx="2"/>
          </p:nvPr>
        </p:nvSpPr>
        <p:spPr>
          <a:xfrm>
            <a:off x="457200"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quarter" idx="4"/>
          </p:nvPr>
        </p:nvSpPr>
        <p:spPr>
          <a:xfrm>
            <a:off x="4371975"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Θέση κειμένου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4" name="Θέση κειμένου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6" name="Θέση ημερομηνίας 5"/>
          <p:cNvSpPr>
            <a:spLocks noGrp="1"/>
          </p:cNvSpPr>
          <p:nvPr>
            <p:ph type="dt" sz="half" idx="10"/>
          </p:nvPr>
        </p:nvSpPr>
        <p:spPr/>
        <p:txBody>
          <a:bodyPr rtlCol="0"/>
          <a:lstStyle/>
          <a:p>
            <a:fld id="{BFCA809E-F0AB-41B7-BD92-EC3A625099A5}" type="datetimeFigureOut">
              <a:rPr lang="el-GR" smtClean="0"/>
              <a:pPr/>
              <a:t>17/7/2018</a:t>
            </a:fld>
            <a:endParaRPr lang="el-GR"/>
          </a:p>
        </p:txBody>
      </p:sp>
      <p:sp>
        <p:nvSpPr>
          <p:cNvPr id="7" name="Θέση αριθμού διαφάνειας 6"/>
          <p:cNvSpPr>
            <a:spLocks noGrp="1"/>
          </p:cNvSpPr>
          <p:nvPr>
            <p:ph type="sldNum" sz="quarter" idx="11"/>
          </p:nvPr>
        </p:nvSpPr>
        <p:spPr/>
        <p:txBody>
          <a:bodyPr rtlCol="0"/>
          <a:lstStyle/>
          <a:p>
            <a:fld id="{E19915F1-C86C-4C08-A52F-D3B2C2A9D61C}" type="slidenum">
              <a:rPr lang="el-GR" smtClean="0"/>
              <a:pPr/>
              <a:t>‹#›</a:t>
            </a:fld>
            <a:endParaRPr lang="el-GR"/>
          </a:p>
        </p:txBody>
      </p:sp>
      <p:sp>
        <p:nvSpPr>
          <p:cNvPr id="8" name="Θέση υποσέλιδου 7"/>
          <p:cNvSpPr>
            <a:spLocks noGrp="1"/>
          </p:cNvSpPr>
          <p:nvPr>
            <p:ph type="ftr" sz="quarter" idx="12"/>
          </p:nvPr>
        </p:nvSpPr>
        <p:spPr/>
        <p:txBody>
          <a:bodyPr rtlCol="0"/>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BFCA809E-F0AB-41B7-BD92-EC3A625099A5}" type="datetimeFigureOut">
              <a:rPr lang="el-GR" smtClean="0"/>
              <a:pPr/>
              <a:t>17/7/2018</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19915F1-C86C-4C08-A52F-D3B2C2A9D61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Ευθεία γραμμή σύνδεσης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Τίτλος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8" name="Ευθεία γραμμή σύνδεσης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Ευθεία γραμμή σύνδεσης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Ευθεία γραμμή σύνδεσης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Ορθογώνιο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Ευθεία γραμμή σύνδεσης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Έλλειψη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Θέση περιεχομένου 17"/>
          <p:cNvSpPr>
            <a:spLocks noGrp="1"/>
          </p:cNvSpPr>
          <p:nvPr>
            <p:ph sz="quarter" idx="1"/>
          </p:nvPr>
        </p:nvSpPr>
        <p:spPr>
          <a:xfrm>
            <a:off x="304800" y="274320"/>
            <a:ext cx="5638800" cy="6327648"/>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Θέση ημερομηνίας 20"/>
          <p:cNvSpPr>
            <a:spLocks noGrp="1"/>
          </p:cNvSpPr>
          <p:nvPr>
            <p:ph type="dt" sz="half" idx="14"/>
          </p:nvPr>
        </p:nvSpPr>
        <p:spPr/>
        <p:txBody>
          <a:bodyPr rtlCol="0"/>
          <a:lstStyle/>
          <a:p>
            <a:fld id="{BFCA809E-F0AB-41B7-BD92-EC3A625099A5}" type="datetimeFigureOut">
              <a:rPr lang="el-GR" smtClean="0"/>
              <a:pPr/>
              <a:t>17/7/2018</a:t>
            </a:fld>
            <a:endParaRPr lang="el-GR"/>
          </a:p>
        </p:txBody>
      </p:sp>
      <p:sp>
        <p:nvSpPr>
          <p:cNvPr id="22" name="Θέση αριθμού διαφάνειας 21"/>
          <p:cNvSpPr>
            <a:spLocks noGrp="1"/>
          </p:cNvSpPr>
          <p:nvPr>
            <p:ph type="sldNum" sz="quarter" idx="15"/>
          </p:nvPr>
        </p:nvSpPr>
        <p:spPr/>
        <p:txBody>
          <a:bodyPr rtlCol="0"/>
          <a:lstStyle/>
          <a:p>
            <a:fld id="{E19915F1-C86C-4C08-A52F-D3B2C2A9D61C}" type="slidenum">
              <a:rPr lang="el-GR" smtClean="0"/>
              <a:pPr/>
              <a:t>‹#›</a:t>
            </a:fld>
            <a:endParaRPr lang="el-GR"/>
          </a:p>
        </p:txBody>
      </p:sp>
      <p:sp>
        <p:nvSpPr>
          <p:cNvPr id="23" name="Θέση υποσέλιδου 22"/>
          <p:cNvSpPr>
            <a:spLocks noGrp="1"/>
          </p:cNvSpPr>
          <p:nvPr>
            <p:ph type="ftr" sz="quarter" idx="16"/>
          </p:nvPr>
        </p:nvSpPr>
        <p:spPr/>
        <p:txBody>
          <a:bodyPr rtlCol="0"/>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Ευθεία γραμμή σύνδεσης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Έλλειψη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Τίτλος 1"/>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10" name="Ευθεία γραμμή σύνδεσης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Ορθογώνιο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Ευθεία γραμμή σύνδεσης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Ευθεία γραμμή σύνδεσης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Ευθεία γραμμή σύνδεσης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Θέση ημερομηνίας 16"/>
          <p:cNvSpPr>
            <a:spLocks noGrp="1"/>
          </p:cNvSpPr>
          <p:nvPr>
            <p:ph type="dt" sz="half" idx="10"/>
          </p:nvPr>
        </p:nvSpPr>
        <p:spPr/>
        <p:txBody>
          <a:bodyPr rtlCol="0"/>
          <a:lstStyle/>
          <a:p>
            <a:fld id="{BFCA809E-F0AB-41B7-BD92-EC3A625099A5}" type="datetimeFigureOut">
              <a:rPr lang="el-GR" smtClean="0"/>
              <a:pPr/>
              <a:t>17/7/2018</a:t>
            </a:fld>
            <a:endParaRPr lang="el-GR"/>
          </a:p>
        </p:txBody>
      </p:sp>
      <p:sp>
        <p:nvSpPr>
          <p:cNvPr id="18" name="Θέση αριθμού διαφάνειας 17"/>
          <p:cNvSpPr>
            <a:spLocks noGrp="1"/>
          </p:cNvSpPr>
          <p:nvPr>
            <p:ph type="sldNum" sz="quarter" idx="11"/>
          </p:nvPr>
        </p:nvSpPr>
        <p:spPr/>
        <p:txBody>
          <a:bodyPr rtlCol="0"/>
          <a:lstStyle/>
          <a:p>
            <a:fld id="{E19915F1-C86C-4C08-A52F-D3B2C2A9D61C}" type="slidenum">
              <a:rPr lang="el-GR" smtClean="0"/>
              <a:pPr/>
              <a:t>‹#›</a:t>
            </a:fld>
            <a:endParaRPr lang="el-GR"/>
          </a:p>
        </p:txBody>
      </p:sp>
      <p:sp>
        <p:nvSpPr>
          <p:cNvPr id="21" name="Θέση υποσέλιδου 20"/>
          <p:cNvSpPr>
            <a:spLocks noGrp="1"/>
          </p:cNvSpPr>
          <p:nvPr>
            <p:ph type="ftr" sz="quarter" idx="12"/>
          </p:nvPr>
        </p:nvSpPr>
        <p:spPr/>
        <p:txBody>
          <a:bodyPr rtlCol="0"/>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Ευθεία γραμμή σύνδεσης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Θέση τίτλου 21"/>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FCA809E-F0AB-41B7-BD92-EC3A625099A5}" type="datetimeFigureOut">
              <a:rPr lang="el-GR" smtClean="0"/>
              <a:pPr/>
              <a:t>17/7/2018</a:t>
            </a:fld>
            <a:endParaRPr lang="el-GR"/>
          </a:p>
        </p:txBody>
      </p:sp>
      <p:sp>
        <p:nvSpPr>
          <p:cNvPr id="3" name="Θέση υποσέλιδου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a:p>
        </p:txBody>
      </p:sp>
      <p:sp>
        <p:nvSpPr>
          <p:cNvPr id="7" name="Ευθεία γραμμή σύνδεσης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Ευθεία γραμμή σύνδεσης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Ορθογώνιο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Ευθεία γραμμή σύνδεσης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Έλλειψη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Θέση αριθμού διαφάνειας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19915F1-C86C-4C08-A52F-D3B2C2A9D61C}"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pPr algn="ctr"/>
            <a:r>
              <a:rPr lang="el-GR" sz="3600" dirty="0" smtClean="0">
                <a:latin typeface="Calibri Light" panose="020F0302020204030204" pitchFamily="34" charset="0"/>
                <a:cs typeface="Calibri Light" panose="020F0302020204030204" pitchFamily="34" charset="0"/>
              </a:rPr>
              <a:t>Διαμορφωση Εκπαιδευτικου συμβολαιου </a:t>
            </a:r>
            <a:endParaRPr lang="el-GR" sz="3600" dirty="0">
              <a:latin typeface="Calibri Light" panose="020F0302020204030204" pitchFamily="34" charset="0"/>
              <a:cs typeface="Calibri Light" panose="020F0302020204030204" pitchFamily="34" charset="0"/>
            </a:endParaRPr>
          </a:p>
        </p:txBody>
      </p:sp>
      <p:sp>
        <p:nvSpPr>
          <p:cNvPr id="3" name="Υπότιτλος 2"/>
          <p:cNvSpPr>
            <a:spLocks noGrp="1"/>
          </p:cNvSpPr>
          <p:nvPr>
            <p:ph type="subTitle" idx="1"/>
          </p:nvPr>
        </p:nvSpPr>
        <p:spPr/>
        <p:txBody>
          <a:bodyPr>
            <a:normAutofit/>
          </a:bodyPr>
          <a:lstStyle/>
          <a:p>
            <a:pPr algn="r"/>
            <a:r>
              <a:rPr lang="el-GR" sz="2400" dirty="0">
                <a:latin typeface="Calibri Light" panose="020F0302020204030204" pitchFamily="34" charset="0"/>
                <a:cs typeface="Calibri Light" panose="020F0302020204030204" pitchFamily="34" charset="0"/>
              </a:rPr>
              <a:t>ΠΡΕΜΕΤΗ ΒΑΣΙΛΙΚΗ, ΨΥΧΟΛΟΓΟΣ Msc</a:t>
            </a:r>
          </a:p>
          <a:p>
            <a:pPr algn="r"/>
            <a:r>
              <a:rPr lang="el-GR" sz="2400" dirty="0">
                <a:latin typeface="Calibri Light" panose="020F0302020204030204" pitchFamily="34" charset="0"/>
                <a:cs typeface="Calibri Light" panose="020F0302020204030204" pitchFamily="34" charset="0"/>
              </a:rPr>
              <a:t>ΤΖΑΝΕΤΟΥ ΒΑΣΙΛΙΚΗ, ΚΟΙΝΩΝΙΚΗ ΑΝΘΡΩΠΟΛΟΓΟΣ Msc</a:t>
            </a:r>
          </a:p>
        </p:txBody>
      </p:sp>
    </p:spTree>
    <p:extLst>
      <p:ext uri="{BB962C8B-B14F-4D97-AF65-F5344CB8AC3E}">
        <p14:creationId xmlns:p14="http://schemas.microsoft.com/office/powerpoint/2010/main" xmlns="" val="3334221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816096"/>
            <a:ext cx="8363272" cy="5709248"/>
          </a:xfrm>
        </p:spPr>
        <p:txBody>
          <a:bodyPr/>
          <a:lstStyle/>
          <a:p>
            <a:r>
              <a:rPr lang="el-GR" dirty="0">
                <a:latin typeface="Calibri Light" panose="020F0302020204030204" pitchFamily="34" charset="0"/>
                <a:cs typeface="Calibri Light" panose="020F0302020204030204" pitchFamily="34" charset="0"/>
              </a:rPr>
              <a:t>Σε κάθε φάση που η τάξη επιτυγχάνει τους στόχους που έχει θέσει, είναι αναγκαία η δημιουργία ενθάρρυνσης </a:t>
            </a:r>
            <a:r>
              <a:rPr lang="el-GR" b="1" dirty="0">
                <a:latin typeface="Calibri Light" panose="020F0302020204030204" pitchFamily="34" charset="0"/>
                <a:cs typeface="Calibri Light" panose="020F0302020204030204" pitchFamily="34" charset="0"/>
              </a:rPr>
              <a:t>θετικής συμπεριφοράς </a:t>
            </a:r>
            <a:r>
              <a:rPr lang="el-GR" dirty="0">
                <a:latin typeface="Calibri Light" panose="020F0302020204030204" pitchFamily="34" charset="0"/>
                <a:cs typeface="Calibri Light" panose="020F0302020204030204" pitchFamily="34" charset="0"/>
              </a:rPr>
              <a:t>με υλοποίηση ενός καταλόγου επιθυμιών-δράσεων, μέσα στην τάξη ή έξω από αυτή, που θα ενισχύει αυτές τις θετικές συμπεριφορές. Το σύστημα κινήτρων καθορίζεται ανάλογα με την ηλικία των μαθητών</a:t>
            </a:r>
          </a:p>
          <a:p>
            <a:r>
              <a:rPr lang="el-GR" dirty="0">
                <a:latin typeface="Calibri Light" panose="020F0302020204030204" pitchFamily="34" charset="0"/>
                <a:cs typeface="Calibri Light" panose="020F0302020204030204" pitchFamily="34" charset="0"/>
              </a:rPr>
              <a:t>Στην περίπτωση που και ο </a:t>
            </a:r>
            <a:r>
              <a:rPr lang="el-GR" dirty="0" smtClean="0">
                <a:latin typeface="Calibri Light" panose="020F0302020204030204" pitchFamily="34" charset="0"/>
                <a:cs typeface="Calibri Light" panose="020F0302020204030204" pitchFamily="34" charset="0"/>
              </a:rPr>
              <a:t>καθηγητής  </a:t>
            </a:r>
            <a:r>
              <a:rPr lang="el-GR" dirty="0">
                <a:latin typeface="Calibri Light" panose="020F0302020204030204" pitchFamily="34" charset="0"/>
                <a:cs typeface="Calibri Light" panose="020F0302020204030204" pitchFamily="34" charset="0"/>
              </a:rPr>
              <a:t>παραβεί κάπου κανόνα της τάξης, θα πρέπει να επιτραπεί στους μαθητές να συζητήσουν το γεγονός δίνοντας έτσι </a:t>
            </a:r>
            <a:r>
              <a:rPr lang="el-GR" dirty="0" smtClean="0">
                <a:latin typeface="Calibri Light" panose="020F0302020204030204" pitchFamily="34" charset="0"/>
                <a:cs typeface="Calibri Light" panose="020F0302020204030204" pitchFamily="34" charset="0"/>
              </a:rPr>
              <a:t>την ευκαιρία </a:t>
            </a:r>
            <a:r>
              <a:rPr lang="el-GR" dirty="0">
                <a:latin typeface="Calibri Light" panose="020F0302020204030204" pitchFamily="34" charset="0"/>
                <a:cs typeface="Calibri Light" panose="020F0302020204030204" pitchFamily="34" charset="0"/>
              </a:rPr>
              <a:t>στο </a:t>
            </a:r>
            <a:r>
              <a:rPr lang="el-GR" dirty="0" smtClean="0">
                <a:latin typeface="Calibri Light" panose="020F0302020204030204" pitchFamily="34" charset="0"/>
                <a:cs typeface="Calibri Light" panose="020F0302020204030204" pitchFamily="34" charset="0"/>
              </a:rPr>
              <a:t>καθηγητή </a:t>
            </a:r>
            <a:r>
              <a:rPr lang="el-GR" dirty="0">
                <a:latin typeface="Calibri Light" panose="020F0302020204030204" pitchFamily="34" charset="0"/>
                <a:cs typeface="Calibri Light" panose="020F0302020204030204" pitchFamily="34" charset="0"/>
              </a:rPr>
              <a:t>να δώσει ένα καλό παράδειγμα δεχόμενος με προθυμία τη συζήτηση του συμβολαίου.</a:t>
            </a:r>
          </a:p>
        </p:txBody>
      </p:sp>
    </p:spTree>
    <p:extLst>
      <p:ext uri="{BB962C8B-B14F-4D97-AF65-F5344CB8AC3E}">
        <p14:creationId xmlns:p14="http://schemas.microsoft.com/office/powerpoint/2010/main" xmlns="" val="1963519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sz="1200" dirty="0">
                <a:solidFill>
                  <a:srgbClr val="000000"/>
                </a:solidFill>
                <a:latin typeface="Georgia"/>
              </a:rPr>
              <a:t/>
            </a:r>
            <a:br>
              <a:rPr lang="el-GR" sz="1200" dirty="0">
                <a:solidFill>
                  <a:srgbClr val="000000"/>
                </a:solidFill>
                <a:latin typeface="Georgia"/>
              </a:rPr>
            </a:br>
            <a:r>
              <a:rPr lang="el-GR" sz="4000" dirty="0" smtClean="0">
                <a:latin typeface="Calibri Light" panose="020F0302020204030204" pitchFamily="34" charset="0"/>
                <a:cs typeface="Calibri Light" panose="020F0302020204030204" pitchFamily="34" charset="0"/>
              </a:rPr>
              <a:t>Ενδεικτικέσ συνεπειεσ παραβασησ </a:t>
            </a:r>
            <a:r>
              <a:rPr lang="el-GR" sz="4000" dirty="0">
                <a:latin typeface="Calibri Light" panose="020F0302020204030204" pitchFamily="34" charset="0"/>
                <a:cs typeface="Calibri Light" panose="020F0302020204030204" pitchFamily="34" charset="0"/>
              </a:rPr>
              <a:t>των κανόνων…</a:t>
            </a:r>
          </a:p>
        </p:txBody>
      </p:sp>
      <p:sp>
        <p:nvSpPr>
          <p:cNvPr id="3" name="Θέση περιεχομένου 2"/>
          <p:cNvSpPr>
            <a:spLocks noGrp="1"/>
          </p:cNvSpPr>
          <p:nvPr>
            <p:ph sz="quarter" idx="1"/>
          </p:nvPr>
        </p:nvSpPr>
        <p:spPr>
          <a:xfrm>
            <a:off x="457200" y="2132856"/>
            <a:ext cx="7467600" cy="4341096"/>
          </a:xfrm>
        </p:spPr>
        <p:txBody>
          <a:bodyPr>
            <a:normAutofit/>
          </a:bodyPr>
          <a:lstStyle/>
          <a:p>
            <a:r>
              <a:rPr lang="el-GR" dirty="0">
                <a:latin typeface="Calibri Light" panose="020F0302020204030204" pitchFamily="34" charset="0"/>
                <a:cs typeface="Calibri Light" panose="020F0302020204030204" pitchFamily="34" charset="0"/>
              </a:rPr>
              <a:t>1η φορά: προφορική προειδοποίηση</a:t>
            </a:r>
          </a:p>
          <a:p>
            <a:r>
              <a:rPr lang="el-GR" dirty="0" smtClean="0">
                <a:latin typeface="Calibri Light" panose="020F0302020204030204" pitchFamily="34" charset="0"/>
                <a:cs typeface="Calibri Light" panose="020F0302020204030204" pitchFamily="34" charset="0"/>
              </a:rPr>
              <a:t>2η </a:t>
            </a:r>
            <a:r>
              <a:rPr lang="el-GR" dirty="0">
                <a:latin typeface="Calibri Light" panose="020F0302020204030204" pitchFamily="34" charset="0"/>
                <a:cs typeface="Calibri Light" panose="020F0302020204030204" pitchFamily="34" charset="0"/>
              </a:rPr>
              <a:t>φορά: </a:t>
            </a:r>
            <a:r>
              <a:rPr lang="el-GR" dirty="0" smtClean="0">
                <a:latin typeface="Calibri Light" panose="020F0302020204030204" pitchFamily="34" charset="0"/>
                <a:cs typeface="Calibri Light" panose="020F0302020204030204" pitchFamily="34" charset="0"/>
              </a:rPr>
              <a:t>ο καθηγητής συζητάει με το μαθητή για να </a:t>
            </a:r>
            <a:r>
              <a:rPr lang="el-GR" dirty="0">
                <a:latin typeface="Calibri Light" panose="020F0302020204030204" pitchFamily="34" charset="0"/>
                <a:cs typeface="Calibri Light" panose="020F0302020204030204" pitchFamily="34" charset="0"/>
              </a:rPr>
              <a:t>αναγνωρίσει τον κανόνα που έχει παραβεί και τι προτείνει να γίνει για να διορθωθεί η κατάσταση </a:t>
            </a:r>
            <a:r>
              <a:rPr lang="el-GR" dirty="0" smtClean="0">
                <a:latin typeface="Calibri Light" panose="020F0302020204030204" pitchFamily="34" charset="0"/>
                <a:cs typeface="Calibri Light" panose="020F0302020204030204" pitchFamily="34" charset="0"/>
              </a:rPr>
              <a:t> (φόρμα )</a:t>
            </a:r>
            <a:endParaRPr lang="el-GR" dirty="0">
              <a:latin typeface="Calibri Light" panose="020F0302020204030204" pitchFamily="34" charset="0"/>
              <a:cs typeface="Calibri Light" panose="020F0302020204030204" pitchFamily="34" charset="0"/>
            </a:endParaRPr>
          </a:p>
          <a:p>
            <a:r>
              <a:rPr lang="el-GR" dirty="0" smtClean="0">
                <a:latin typeface="Calibri Light" panose="020F0302020204030204" pitchFamily="34" charset="0"/>
                <a:cs typeface="Calibri Light" panose="020F0302020204030204" pitchFamily="34" charset="0"/>
              </a:rPr>
              <a:t>4η </a:t>
            </a:r>
            <a:r>
              <a:rPr lang="el-GR" dirty="0">
                <a:latin typeface="Calibri Light" panose="020F0302020204030204" pitchFamily="34" charset="0"/>
                <a:cs typeface="Calibri Light" panose="020F0302020204030204" pitchFamily="34" charset="0"/>
              </a:rPr>
              <a:t>φορά: </a:t>
            </a:r>
            <a:r>
              <a:rPr lang="el-GR" dirty="0" smtClean="0">
                <a:latin typeface="Calibri Light" panose="020F0302020204030204" pitchFamily="34" charset="0"/>
                <a:cs typeface="Calibri Light" panose="020F0302020204030204" pitchFamily="34" charset="0"/>
              </a:rPr>
              <a:t>επικοινωνία με γονείς</a:t>
            </a:r>
            <a:endParaRPr lang="el-GR" dirty="0">
              <a:latin typeface="Calibri Light" panose="020F0302020204030204" pitchFamily="34" charset="0"/>
              <a:cs typeface="Calibri Light" panose="020F0302020204030204" pitchFamily="34" charset="0"/>
            </a:endParaRPr>
          </a:p>
          <a:p>
            <a:r>
              <a:rPr lang="el-GR" dirty="0" smtClean="0">
                <a:latin typeface="Calibri Light" panose="020F0302020204030204" pitchFamily="34" charset="0"/>
                <a:cs typeface="Calibri Light" panose="020F0302020204030204" pitchFamily="34" charset="0"/>
              </a:rPr>
              <a:t>5η </a:t>
            </a:r>
            <a:r>
              <a:rPr lang="el-GR" dirty="0">
                <a:latin typeface="Calibri Light" panose="020F0302020204030204" pitchFamily="34" charset="0"/>
                <a:cs typeface="Calibri Light" panose="020F0302020204030204" pitchFamily="34" charset="0"/>
              </a:rPr>
              <a:t>φορά: διευθυντής – </a:t>
            </a:r>
            <a:r>
              <a:rPr lang="el-GR" dirty="0" smtClean="0">
                <a:latin typeface="Calibri Light" panose="020F0302020204030204" pitchFamily="34" charset="0"/>
                <a:cs typeface="Calibri Light" panose="020F0302020204030204" pitchFamily="34" charset="0"/>
              </a:rPr>
              <a:t>σύλλογος</a:t>
            </a:r>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3432591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latin typeface="Calibri Light" panose="020F0302020204030204" pitchFamily="34" charset="0"/>
                <a:cs typeface="Calibri Light" panose="020F0302020204030204" pitchFamily="34" charset="0"/>
              </a:rPr>
              <a:t>κανόνεσ </a:t>
            </a:r>
            <a:r>
              <a:rPr lang="el-GR" dirty="0">
                <a:latin typeface="Calibri Light" panose="020F0302020204030204" pitchFamily="34" charset="0"/>
                <a:cs typeface="Calibri Light" panose="020F0302020204030204" pitchFamily="34" charset="0"/>
              </a:rPr>
              <a:t>για την τάξη -</a:t>
            </a:r>
            <a:r>
              <a:rPr lang="el-GR" dirty="0" smtClean="0">
                <a:latin typeface="Calibri Light" panose="020F0302020204030204" pitchFamily="34" charset="0"/>
                <a:cs typeface="Calibri Light" panose="020F0302020204030204" pitchFamily="34" charset="0"/>
              </a:rPr>
              <a:t>κανόνεσ </a:t>
            </a:r>
            <a:r>
              <a:rPr lang="el-GR" dirty="0">
                <a:latin typeface="Calibri Light" panose="020F0302020204030204" pitchFamily="34" charset="0"/>
                <a:cs typeface="Calibri Light" panose="020F0302020204030204" pitchFamily="34" charset="0"/>
              </a:rPr>
              <a:t>για την </a:t>
            </a:r>
            <a:r>
              <a:rPr lang="el-GR" dirty="0" smtClean="0">
                <a:latin typeface="Calibri Light" panose="020F0302020204030204" pitchFamily="34" charset="0"/>
                <a:cs typeface="Calibri Light" panose="020F0302020204030204" pitchFamily="34" charset="0"/>
              </a:rPr>
              <a:t>κοινωνια</a:t>
            </a:r>
            <a:endParaRPr lang="el-GR"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a:xfrm>
            <a:off x="457200" y="1844824"/>
            <a:ext cx="7859216" cy="4629128"/>
          </a:xfrm>
        </p:spPr>
        <p:txBody>
          <a:bodyPr>
            <a:normAutofit/>
          </a:bodyPr>
          <a:lstStyle/>
          <a:p>
            <a:r>
              <a:rPr lang="el-GR" dirty="0">
                <a:latin typeface="Calibri Light" panose="020F0302020204030204" pitchFamily="34" charset="0"/>
                <a:cs typeface="Calibri Light" panose="020F0302020204030204" pitchFamily="34" charset="0"/>
              </a:rPr>
              <a:t>Όταν συνδέουμε τους κανόνες για την τάξη με την προο­πτική των ανθρώπινων δικαιωμάτων </a:t>
            </a:r>
            <a:r>
              <a:rPr lang="el-GR" dirty="0" smtClean="0">
                <a:latin typeface="Calibri Light" panose="020F0302020204030204" pitchFamily="34" charset="0"/>
                <a:cs typeface="Calibri Light" panose="020F0302020204030204" pitchFamily="34" charset="0"/>
              </a:rPr>
              <a:t>αυτοί </a:t>
            </a:r>
            <a:r>
              <a:rPr lang="el-GR" dirty="0">
                <a:latin typeface="Calibri Light" panose="020F0302020204030204" pitchFamily="34" charset="0"/>
                <a:cs typeface="Calibri Light" panose="020F0302020204030204" pitchFamily="34" charset="0"/>
              </a:rPr>
              <a:t>οι κανόνες έχουν επιπτώσεις που υπερ­βαίνουν κατά πολύ την απλή διασφάλιση της ησυ­χίας στην τάξη</a:t>
            </a:r>
            <a:r>
              <a:rPr lang="el-GR" dirty="0" smtClean="0">
                <a:latin typeface="Calibri Light" panose="020F0302020204030204" pitchFamily="34" charset="0"/>
                <a:cs typeface="Calibri Light" panose="020F0302020204030204" pitchFamily="34" charset="0"/>
              </a:rPr>
              <a:t>.</a:t>
            </a:r>
          </a:p>
          <a:p>
            <a:r>
              <a:rPr lang="el-GR" dirty="0" smtClean="0">
                <a:latin typeface="Calibri Light" panose="020F0302020204030204" pitchFamily="34" charset="0"/>
                <a:cs typeface="Calibri Light" panose="020F0302020204030204" pitchFamily="34" charset="0"/>
              </a:rPr>
              <a:t>Για να </a:t>
            </a:r>
            <a:r>
              <a:rPr lang="el-GR" dirty="0">
                <a:latin typeface="Calibri Light" panose="020F0302020204030204" pitchFamily="34" charset="0"/>
                <a:cs typeface="Calibri Light" panose="020F0302020204030204" pitchFamily="34" charset="0"/>
              </a:rPr>
              <a:t>αποκτήσουν </a:t>
            </a:r>
            <a:r>
              <a:rPr lang="el-GR" dirty="0" smtClean="0">
                <a:latin typeface="Calibri Light" panose="020F0302020204030204" pitchFamily="34" charset="0"/>
                <a:cs typeface="Calibri Light" panose="020F0302020204030204" pitchFamily="34" charset="0"/>
              </a:rPr>
              <a:t>νόημα και να μπορούν να λειτουργήσουν ,θα </a:t>
            </a:r>
            <a:r>
              <a:rPr lang="el-GR" dirty="0">
                <a:latin typeface="Calibri Light" panose="020F0302020204030204" pitchFamily="34" charset="0"/>
                <a:cs typeface="Calibri Light" panose="020F0302020204030204" pitchFamily="34" charset="0"/>
              </a:rPr>
              <a:t>πρέπει να χρησιμεύσουν ως μέσα και κατευθυντήριες γραμμές </a:t>
            </a:r>
            <a:r>
              <a:rPr lang="el-GR" dirty="0" smtClean="0">
                <a:latin typeface="Calibri Light" panose="020F0302020204030204" pitchFamily="34" charset="0"/>
                <a:cs typeface="Calibri Light" panose="020F0302020204030204" pitchFamily="34" charset="0"/>
              </a:rPr>
              <a:t>και στην καθημερινότητα</a:t>
            </a:r>
            <a:r>
              <a:rPr lang="el-GR" dirty="0" smtClean="0">
                <a:solidFill>
                  <a:prstClr val="black"/>
                </a:solidFill>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  των μαθητών.  </a:t>
            </a:r>
          </a:p>
          <a:p>
            <a:r>
              <a:rPr lang="el-GR" dirty="0">
                <a:latin typeface="Calibri Light" panose="020F0302020204030204" pitchFamily="34" charset="0"/>
                <a:cs typeface="Calibri Light" panose="020F0302020204030204" pitchFamily="34" charset="0"/>
              </a:rPr>
              <a:t>Το σχολείο, </a:t>
            </a:r>
            <a:r>
              <a:rPr lang="el-GR" dirty="0" smtClean="0">
                <a:latin typeface="Calibri Light" panose="020F0302020204030204" pitchFamily="34" charset="0"/>
                <a:cs typeface="Calibri Light" panose="020F0302020204030204" pitchFamily="34" charset="0"/>
              </a:rPr>
              <a:t>η </a:t>
            </a:r>
            <a:r>
              <a:rPr lang="el-GR" dirty="0">
                <a:latin typeface="Calibri Light" panose="020F0302020204030204" pitchFamily="34" charset="0"/>
                <a:cs typeface="Calibri Light" panose="020F0302020204030204" pitchFamily="34" charset="0"/>
              </a:rPr>
              <a:t>αίθουσα, </a:t>
            </a:r>
            <a:r>
              <a:rPr lang="el-GR" dirty="0" smtClean="0">
                <a:latin typeface="Calibri Light" panose="020F0302020204030204" pitchFamily="34" charset="0"/>
                <a:cs typeface="Calibri Light" panose="020F0302020204030204" pitchFamily="34" charset="0"/>
              </a:rPr>
              <a:t>αλλά </a:t>
            </a:r>
            <a:r>
              <a:rPr lang="el-GR" dirty="0">
                <a:latin typeface="Calibri Light" panose="020F0302020204030204" pitchFamily="34" charset="0"/>
                <a:cs typeface="Calibri Light" panose="020F0302020204030204" pitchFamily="34" charset="0"/>
              </a:rPr>
              <a:t>και η δομή επίσης του σχολείου και η ηγεσία του, σχηματίζουν μια μινιατούρα της κοινωνίας, μια </a:t>
            </a:r>
            <a:r>
              <a:rPr lang="el-GR" dirty="0" err="1">
                <a:latin typeface="Calibri Light" panose="020F0302020204030204" pitchFamily="34" charset="0"/>
                <a:cs typeface="Calibri Light" panose="020F0302020204030204" pitchFamily="34" charset="0"/>
              </a:rPr>
              <a:t>μικρο</a:t>
            </a:r>
            <a:r>
              <a:rPr lang="el-GR" dirty="0">
                <a:latin typeface="Calibri Light" panose="020F0302020204030204" pitchFamily="34" charset="0"/>
                <a:cs typeface="Calibri Light" panose="020F0302020204030204" pitchFamily="34" charset="0"/>
              </a:rPr>
              <a:t>-κοινωνία. </a:t>
            </a:r>
          </a:p>
        </p:txBody>
      </p:sp>
    </p:spTree>
    <p:extLst>
      <p:ext uri="{BB962C8B-B14F-4D97-AF65-F5344CB8AC3E}">
        <p14:creationId xmlns:p14="http://schemas.microsoft.com/office/powerpoint/2010/main" xmlns="" val="3992725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251520" y="188640"/>
            <a:ext cx="8424936" cy="6285312"/>
          </a:xfrm>
        </p:spPr>
        <p:txBody>
          <a:bodyPr>
            <a:normAutofit/>
          </a:bodyPr>
          <a:lstStyle/>
          <a:p>
            <a:endParaRPr lang="el-GR" dirty="0"/>
          </a:p>
          <a:p>
            <a:r>
              <a:rPr lang="el-GR" dirty="0"/>
              <a:t>  </a:t>
            </a:r>
            <a:r>
              <a:rPr lang="el-GR" dirty="0" smtClean="0">
                <a:latin typeface="Calibri Light" panose="020F0302020204030204" pitchFamily="34" charset="0"/>
                <a:cs typeface="Calibri Light" panose="020F0302020204030204" pitchFamily="34" charset="0"/>
              </a:rPr>
              <a:t>Καμία </a:t>
            </a:r>
            <a:r>
              <a:rPr lang="el-GR" dirty="0">
                <a:latin typeface="Calibri Light" panose="020F0302020204030204" pitchFamily="34" charset="0"/>
                <a:cs typeface="Calibri Light" panose="020F0302020204030204" pitchFamily="34" charset="0"/>
              </a:rPr>
              <a:t>κοινότητα δεν μπορεί να επιβιώσει χωρίς μια συμφωνία μεταξύ των μελών της να τηρούν νόμους.</a:t>
            </a:r>
          </a:p>
          <a:p>
            <a:r>
              <a:rPr lang="el-GR" dirty="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Οι </a:t>
            </a:r>
            <a:r>
              <a:rPr lang="el-GR" dirty="0">
                <a:latin typeface="Calibri Light" panose="020F0302020204030204" pitchFamily="34" charset="0"/>
                <a:cs typeface="Calibri Light" panose="020F0302020204030204" pitchFamily="34" charset="0"/>
              </a:rPr>
              <a:t>νόμοι προστατεύουν τους αδύναμους. Οι νόμοι είναι εργαλεία για την εφαρμογή των ανθρωπίνων δικαιωμάτων και των δικαιωμάτων του παιδιού.</a:t>
            </a:r>
          </a:p>
          <a:p>
            <a:r>
              <a:rPr lang="el-GR" dirty="0" smtClean="0">
                <a:latin typeface="Calibri Light" panose="020F0302020204030204" pitchFamily="34" charset="0"/>
                <a:cs typeface="Calibri Light" panose="020F0302020204030204" pitchFamily="34" charset="0"/>
              </a:rPr>
              <a:t>Θα </a:t>
            </a:r>
            <a:r>
              <a:rPr lang="el-GR" dirty="0">
                <a:latin typeface="Calibri Light" panose="020F0302020204030204" pitchFamily="34" charset="0"/>
                <a:cs typeface="Calibri Light" panose="020F0302020204030204" pitchFamily="34" charset="0"/>
              </a:rPr>
              <a:t>λειτουργήσουν μόνο αν είναι γενικά κατανοητοί και αποδεκτοί. Ως εκ τούτου, οι νόμοι πρέπει να είναι δίκαιοι</a:t>
            </a:r>
            <a:r>
              <a:rPr lang="el-GR" dirty="0" smtClean="0">
                <a:latin typeface="Calibri Light" panose="020F0302020204030204" pitchFamily="34" charset="0"/>
                <a:cs typeface="Calibri Light" panose="020F0302020204030204" pitchFamily="34" charset="0"/>
              </a:rPr>
              <a:t>.</a:t>
            </a:r>
          </a:p>
          <a:p>
            <a:r>
              <a:rPr lang="el-GR" dirty="0">
                <a:latin typeface="Calibri Light" panose="020F0302020204030204" pitchFamily="34" charset="0"/>
                <a:cs typeface="Calibri Light" panose="020F0302020204030204" pitchFamily="34" charset="0"/>
              </a:rPr>
              <a:t>Τα δικαιώματα και οι υποχρεώσεις αποτελούν ένα συμπλη­ρωματικό ζευγάρι εννοιών. </a:t>
            </a:r>
            <a:r>
              <a:rPr lang="el-GR" dirty="0" smtClean="0">
                <a:latin typeface="Calibri Light" panose="020F0302020204030204" pitchFamily="34" charset="0"/>
                <a:cs typeface="Calibri Light" panose="020F0302020204030204" pitchFamily="34" charset="0"/>
              </a:rPr>
              <a:t>Τα </a:t>
            </a:r>
            <a:r>
              <a:rPr lang="el-GR" dirty="0">
                <a:latin typeface="Calibri Light" panose="020F0302020204030204" pitchFamily="34" charset="0"/>
                <a:cs typeface="Calibri Light" panose="020F0302020204030204" pitchFamily="34" charset="0"/>
              </a:rPr>
              <a:t>δικαιώματα και οι υποχρεώσεις εξαρτώνται το ένα από το άλλο. Τα ανθρώ­πινα δικαιώματα </a:t>
            </a:r>
            <a:r>
              <a:rPr lang="el-GR" dirty="0" smtClean="0">
                <a:latin typeface="Calibri Light" panose="020F0302020204030204" pitchFamily="34" charset="0"/>
                <a:cs typeface="Calibri Light" panose="020F0302020204030204" pitchFamily="34" charset="0"/>
              </a:rPr>
              <a:t>δεν </a:t>
            </a:r>
            <a:r>
              <a:rPr lang="el-GR" dirty="0">
                <a:latin typeface="Calibri Light" panose="020F0302020204030204" pitchFamily="34" charset="0"/>
                <a:cs typeface="Calibri Light" panose="020F0302020204030204" pitchFamily="34" charset="0"/>
              </a:rPr>
              <a:t>μπορούν να γίνουν κατανοητά χωρίς να εκτιμήσουμε την αλληλεξάρτηση των δικαιωμάτων και των υποχρεώσεων.</a:t>
            </a:r>
            <a:endParaRPr lang="el-GR" dirty="0" smtClean="0">
              <a:latin typeface="Calibri Light" panose="020F0302020204030204" pitchFamily="34" charset="0"/>
              <a:cs typeface="Calibri Light" panose="020F0302020204030204" pitchFamily="34" charset="0"/>
            </a:endParaRPr>
          </a:p>
          <a:p>
            <a:endParaRPr lang="el-GR" dirty="0">
              <a:latin typeface="Calibri Light" panose="020F0302020204030204" pitchFamily="34" charset="0"/>
              <a:cs typeface="Calibri Light" panose="020F0302020204030204" pitchFamily="34" charset="0"/>
            </a:endParaRPr>
          </a:p>
          <a:p>
            <a:pPr marL="0" indent="0">
              <a:buNone/>
            </a:pPr>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1106081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179512" y="260648"/>
            <a:ext cx="8208912" cy="6597352"/>
          </a:xfrm>
        </p:spPr>
        <p:txBody>
          <a:bodyPr>
            <a:normAutofit/>
          </a:bodyPr>
          <a:lstStyle/>
          <a:p>
            <a:r>
              <a:rPr lang="el-GR" dirty="0" smtClean="0">
                <a:latin typeface="Calibri Light" panose="020F0302020204030204" pitchFamily="34" charset="0"/>
                <a:cs typeface="Calibri Light" panose="020F0302020204030204" pitchFamily="34" charset="0"/>
              </a:rPr>
              <a:t>Ενδεικτικές  δραστηριότητες:</a:t>
            </a:r>
          </a:p>
          <a:p>
            <a:pPr marL="0" indent="0">
              <a:buNone/>
            </a:pPr>
            <a:endParaRPr lang="el-GR" dirty="0">
              <a:latin typeface="Calibri Light" panose="020F0302020204030204" pitchFamily="34" charset="0"/>
              <a:cs typeface="Calibri Light" panose="020F0302020204030204" pitchFamily="34" charset="0"/>
            </a:endParaRPr>
          </a:p>
          <a:p>
            <a:pPr marL="0" indent="0">
              <a:buNone/>
            </a:pPr>
            <a:r>
              <a:rPr lang="el-GR" dirty="0">
                <a:latin typeface="Calibri Light" panose="020F0302020204030204" pitchFamily="34" charset="0"/>
                <a:cs typeface="Calibri Light" panose="020F0302020204030204" pitchFamily="34" charset="0"/>
              </a:rPr>
              <a:t>Γιατί ένα σχολείο έχει κανόνες</a:t>
            </a:r>
            <a:r>
              <a:rPr lang="el-GR" dirty="0" smtClean="0">
                <a:latin typeface="Calibri Light" panose="020F0302020204030204" pitchFamily="34" charset="0"/>
                <a:cs typeface="Calibri Light" panose="020F0302020204030204" pitchFamily="34" charset="0"/>
              </a:rPr>
              <a:t>;</a:t>
            </a:r>
          </a:p>
          <a:p>
            <a:pPr marL="0" indent="0">
              <a:buNone/>
            </a:pPr>
            <a:r>
              <a:rPr lang="el-GR" dirty="0" smtClean="0">
                <a:latin typeface="Calibri Light" panose="020F0302020204030204" pitchFamily="34" charset="0"/>
                <a:cs typeface="Calibri Light" panose="020F0302020204030204" pitchFamily="34" charset="0"/>
              </a:rPr>
              <a:t> </a:t>
            </a:r>
            <a:r>
              <a:rPr lang="el-GR" dirty="0">
                <a:latin typeface="Calibri Light" panose="020F0302020204030204" pitchFamily="34" charset="0"/>
                <a:cs typeface="Calibri Light" panose="020F0302020204030204" pitchFamily="34" charset="0"/>
              </a:rPr>
              <a:t>Τι μπορεί να είναι ενοχλητικό στο να υπάρχουν κανόνες;</a:t>
            </a:r>
          </a:p>
          <a:p>
            <a:pPr marL="0" indent="0">
              <a:buNone/>
            </a:pPr>
            <a:r>
              <a:rPr lang="el-GR" dirty="0">
                <a:latin typeface="Calibri Light" panose="020F0302020204030204" pitchFamily="34" charset="0"/>
                <a:cs typeface="Calibri Light" panose="020F0302020204030204" pitchFamily="34" charset="0"/>
              </a:rPr>
              <a:t>Πότε είμαι ευτυχισμένος για το ότι υπάρχουν κανόνες; </a:t>
            </a:r>
            <a:endParaRPr lang="el-GR" dirty="0" smtClean="0">
              <a:latin typeface="Calibri Light" panose="020F0302020204030204" pitchFamily="34" charset="0"/>
              <a:cs typeface="Calibri Light" panose="020F0302020204030204" pitchFamily="34" charset="0"/>
            </a:endParaRPr>
          </a:p>
          <a:p>
            <a:pPr marL="0" indent="0">
              <a:buNone/>
            </a:pPr>
            <a:r>
              <a:rPr lang="el-GR" dirty="0" smtClean="0">
                <a:latin typeface="Calibri Light" panose="020F0302020204030204" pitchFamily="34" charset="0"/>
                <a:cs typeface="Calibri Light" panose="020F0302020204030204" pitchFamily="34" charset="0"/>
              </a:rPr>
              <a:t>Τι </a:t>
            </a:r>
            <a:r>
              <a:rPr lang="el-GR" dirty="0">
                <a:latin typeface="Calibri Light" panose="020F0302020204030204" pitchFamily="34" charset="0"/>
                <a:cs typeface="Calibri Light" panose="020F0302020204030204" pitchFamily="34" charset="0"/>
              </a:rPr>
              <a:t>με ενοχλεί σχετικά με τους κανόνες;</a:t>
            </a:r>
          </a:p>
          <a:p>
            <a:pPr marL="0" indent="0">
              <a:buNone/>
            </a:pPr>
            <a:endParaRPr lang="el-GR" dirty="0" smtClean="0">
              <a:latin typeface="Calibri Light" panose="020F0302020204030204" pitchFamily="34" charset="0"/>
              <a:cs typeface="Calibri Light" panose="020F0302020204030204" pitchFamily="34" charset="0"/>
            </a:endParaRPr>
          </a:p>
          <a:p>
            <a:pPr marL="0" indent="0">
              <a:buNone/>
            </a:pPr>
            <a:r>
              <a:rPr lang="el-GR" dirty="0" smtClean="0">
                <a:latin typeface="Calibri Light" panose="020F0302020204030204" pitchFamily="34" charset="0"/>
                <a:cs typeface="Calibri Light" panose="020F0302020204030204" pitchFamily="34" charset="0"/>
              </a:rPr>
              <a:t>Αφόρμηση</a:t>
            </a:r>
            <a:r>
              <a:rPr lang="el-GR" dirty="0">
                <a:latin typeface="Calibri Light" panose="020F0302020204030204" pitchFamily="34" charset="0"/>
                <a:cs typeface="Calibri Light" panose="020F0302020204030204" pitchFamily="34" charset="0"/>
              </a:rPr>
              <a:t>:</a:t>
            </a:r>
          </a:p>
          <a:p>
            <a:pPr marL="0" indent="0">
              <a:buNone/>
            </a:pPr>
            <a:r>
              <a:rPr lang="el-GR" dirty="0">
                <a:latin typeface="Calibri Light" panose="020F0302020204030204" pitchFamily="34" charset="0"/>
                <a:cs typeface="Calibri Light" panose="020F0302020204030204" pitchFamily="34" charset="0"/>
              </a:rPr>
              <a:t>Σε τι συμφωνούν οι ομάδες; Πού διαφέρουν οι </a:t>
            </a:r>
            <a:r>
              <a:rPr lang="el-GR" dirty="0" smtClean="0">
                <a:latin typeface="Calibri Light" panose="020F0302020204030204" pitchFamily="34" charset="0"/>
                <a:cs typeface="Calibri Light" panose="020F0302020204030204" pitchFamily="34" charset="0"/>
              </a:rPr>
              <a:t>απόψεις; Γιατί;</a:t>
            </a:r>
          </a:p>
          <a:p>
            <a:pPr marL="0" indent="0">
              <a:buNone/>
            </a:pPr>
            <a:r>
              <a:rPr lang="el-GR" dirty="0" smtClean="0">
                <a:latin typeface="Calibri Light" panose="020F0302020204030204" pitchFamily="34" charset="0"/>
                <a:cs typeface="Calibri Light" panose="020F0302020204030204" pitchFamily="34" charset="0"/>
              </a:rPr>
              <a:t>Σύνδεση κανόνων με τη διασφάλιση των ανθρωπίνων δικαιωμάτων </a:t>
            </a:r>
          </a:p>
          <a:p>
            <a:pPr marL="0" indent="0">
              <a:buNone/>
            </a:pPr>
            <a:endParaRPr lang="el-GR" dirty="0" smtClean="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834111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188640"/>
            <a:ext cx="8075240" cy="6285312"/>
          </a:xfrm>
        </p:spPr>
        <p:txBody>
          <a:bodyPr>
            <a:normAutofit/>
          </a:bodyPr>
          <a:lstStyle/>
          <a:p>
            <a:r>
              <a:rPr lang="el-GR" dirty="0"/>
              <a:t> </a:t>
            </a:r>
            <a:r>
              <a:rPr lang="el-GR" dirty="0">
                <a:latin typeface="Calibri Light" panose="020F0302020204030204" pitchFamily="34" charset="0"/>
                <a:cs typeface="Calibri Light" panose="020F0302020204030204" pitchFamily="34" charset="0"/>
              </a:rPr>
              <a:t>Μια ολόκληρη ημέρα με κανόνες</a:t>
            </a:r>
          </a:p>
          <a:p>
            <a:pPr marL="0" indent="0">
              <a:buNone/>
            </a:pPr>
            <a:r>
              <a:rPr lang="el-GR" dirty="0">
                <a:latin typeface="Calibri Light" panose="020F0302020204030204" pitchFamily="34" charset="0"/>
                <a:cs typeface="Calibri Light" panose="020F0302020204030204" pitchFamily="34" charset="0"/>
              </a:rPr>
              <a:t>Διάλεξε μια μέρα της εβδομάδας. Αυτή τη μέρα κράτησε ημερολόγιο, σημειώνοντας όλους τους κανόνες που έπρεπε να ακολουθήσεις. Σκέψου όλους τους κανόνες που σου υπαγορεύουν πώς να συμπεριφερθείς ή τι πρέπει να κάνεις, για παράδειγμα: όταν βρίσκεσαι σπίτι με την οικογένειά σου, όταν αγοράζεις κάτι σε ένα κατάστημα, κ.λπ.</a:t>
            </a:r>
          </a:p>
          <a:p>
            <a:endParaRPr lang="el-GR" dirty="0">
              <a:latin typeface="Calibri Light" panose="020F0302020204030204" pitchFamily="34" charset="0"/>
              <a:cs typeface="Calibri Light" panose="020F0302020204030204" pitchFamily="34" charset="0"/>
            </a:endParaRPr>
          </a:p>
          <a:p>
            <a:pPr marL="0" indent="0">
              <a:buNone/>
            </a:pPr>
            <a:r>
              <a:rPr lang="el-GR" dirty="0">
                <a:latin typeface="Calibri Light" panose="020F0302020204030204" pitchFamily="34" charset="0"/>
                <a:cs typeface="Calibri Light" panose="020F0302020204030204" pitchFamily="34" charset="0"/>
              </a:rPr>
              <a:t>Σκέψου ποιοι κανόνες έχουν θεσπιστεί ως επίσημοι </a:t>
            </a:r>
            <a:r>
              <a:rPr lang="el-GR" dirty="0" smtClean="0">
                <a:latin typeface="Calibri Light" panose="020F0302020204030204" pitchFamily="34" charset="0"/>
                <a:cs typeface="Calibri Light" panose="020F0302020204030204" pitchFamily="34" charset="0"/>
              </a:rPr>
              <a:t> </a:t>
            </a:r>
            <a:r>
              <a:rPr lang="el-GR" dirty="0">
                <a:latin typeface="Calibri Light" panose="020F0302020204030204" pitchFamily="34" charset="0"/>
                <a:cs typeface="Calibri Light" panose="020F0302020204030204" pitchFamily="34" charset="0"/>
              </a:rPr>
              <a:t>και ποιοι υπάρχουν ως άγραφοι, άτυποι κανόνες. Για παράδειγμα, οι σχολικοί κανόνες είναι επίσημοι. Κανόνες που μας υπαγορεύουν πώς να συμπεριφερόμαστε στο τραπέζι, ή όταν είμαστε μαζί με την οικογένειά μας, είναι άτυποι.</a:t>
            </a:r>
          </a:p>
          <a:p>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12195139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3600" dirty="0" smtClean="0">
                <a:latin typeface="Calibri Light" panose="020F0302020204030204" pitchFamily="34" charset="0"/>
                <a:cs typeface="Calibri Light" panose="020F0302020204030204" pitchFamily="34" charset="0"/>
              </a:rPr>
              <a:t>Διαμορφωση συμβολαιου</a:t>
            </a:r>
            <a:endParaRPr lang="el-GR" sz="3600"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p:txBody>
          <a:bodyPr>
            <a:normAutofit/>
          </a:bodyPr>
          <a:lstStyle/>
          <a:p>
            <a:r>
              <a:rPr lang="el-GR" dirty="0">
                <a:latin typeface="Calibri Light" panose="020F0302020204030204" pitchFamily="34" charset="0"/>
                <a:cs typeface="Calibri Light" panose="020F0302020204030204" pitchFamily="34" charset="0"/>
              </a:rPr>
              <a:t>Στην πρώτη φάση διερευνώνται από όλους οι παράγοντες που ευνοούν τις καλύτερες και τις χειρότερες τάξεις για δάσκαλο και μαθητές  και η τάξη κάνει τις επιλογές της. Στη δεύτερη φάση θεμελιώνονται οι κανόνες στους οποίους οι μαθητές και ο δάσκαλος δεσμεύονται ότι θα εφαρμόσουν, ώστε να μπορέσουν να κάνουν την «καλύτερη τάξη». </a:t>
            </a:r>
          </a:p>
        </p:txBody>
      </p:sp>
    </p:spTree>
    <p:extLst>
      <p:ext uri="{BB962C8B-B14F-4D97-AF65-F5344CB8AC3E}">
        <p14:creationId xmlns:p14="http://schemas.microsoft.com/office/powerpoint/2010/main" xmlns="" val="2732097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3600" dirty="0">
                <a:latin typeface="Calibri Light" panose="020F0302020204030204" pitchFamily="34" charset="0"/>
                <a:cs typeface="Calibri Light" panose="020F0302020204030204" pitchFamily="34" charset="0"/>
              </a:rPr>
              <a:t>ο </a:t>
            </a:r>
            <a:r>
              <a:rPr lang="el-GR" sz="3600" dirty="0" smtClean="0">
                <a:latin typeface="Calibri Light" panose="020F0302020204030204" pitchFamily="34" charset="0"/>
                <a:cs typeface="Calibri Light" panose="020F0302020204030204" pitchFamily="34" charset="0"/>
              </a:rPr>
              <a:t>τροχόσ του </a:t>
            </a:r>
            <a:r>
              <a:rPr lang="el-GR" sz="3600" dirty="0">
                <a:latin typeface="Calibri Light" panose="020F0302020204030204" pitchFamily="34" charset="0"/>
                <a:cs typeface="Calibri Light" panose="020F0302020204030204" pitchFamily="34" charset="0"/>
              </a:rPr>
              <a:t>τι</a:t>
            </a:r>
          </a:p>
        </p:txBody>
      </p:sp>
      <p:sp>
        <p:nvSpPr>
          <p:cNvPr id="3" name="Θέση περιεχομένου 2"/>
          <p:cNvSpPr>
            <a:spLocks noGrp="1"/>
          </p:cNvSpPr>
          <p:nvPr>
            <p:ph sz="quarter" idx="1"/>
          </p:nvPr>
        </p:nvSpPr>
        <p:spPr/>
        <p:txBody>
          <a:bodyPr/>
          <a:lstStyle/>
          <a:p>
            <a:pPr algn="just"/>
            <a:r>
              <a:rPr lang="el-GR" dirty="0" smtClean="0">
                <a:latin typeface="Calibri Light" panose="020F0302020204030204" pitchFamily="34" charset="0"/>
                <a:cs typeface="Calibri Light" panose="020F0302020204030204" pitchFamily="34" charset="0"/>
              </a:rPr>
              <a:t>Ζητάμε από τους μαθητές να θυμηθούν σκηνές από την «καλύτερη χρονιά» που είχαν ποτέ και να σκεφτούν τι από όσα έκανε ο δάσκαλος –καθηγητής  και οι μαθητές, </a:t>
            </a:r>
            <a:r>
              <a:rPr lang="el-GR" dirty="0">
                <a:latin typeface="Calibri Light" panose="020F0302020204030204" pitchFamily="34" charset="0"/>
                <a:cs typeface="Calibri Light" panose="020F0302020204030204" pitchFamily="34" charset="0"/>
              </a:rPr>
              <a:t>συνέβαλαν σε αυτό το αποτέλεσμα. Σε μια σελίδα οι μαθητές σχεδιάζουν ένα κύκλο και πάνω σε </a:t>
            </a:r>
            <a:r>
              <a:rPr lang="el-GR" dirty="0" smtClean="0">
                <a:latin typeface="Calibri Light" panose="020F0302020204030204" pitchFamily="34" charset="0"/>
                <a:cs typeface="Calibri Light" panose="020F0302020204030204" pitchFamily="34" charset="0"/>
              </a:rPr>
              <a:t>ακτίνες </a:t>
            </a:r>
            <a:r>
              <a:rPr lang="el-GR" dirty="0">
                <a:latin typeface="Calibri Light" panose="020F0302020204030204" pitchFamily="34" charset="0"/>
                <a:cs typeface="Calibri Light" panose="020F0302020204030204" pitchFamily="34" charset="0"/>
              </a:rPr>
              <a:t>του καταγράφουν συνοπτικά </a:t>
            </a:r>
            <a:r>
              <a:rPr lang="el-GR" dirty="0" smtClean="0">
                <a:latin typeface="Calibri Light" panose="020F0302020204030204" pitchFamily="34" charset="0"/>
                <a:cs typeface="Calibri Light" panose="020F0302020204030204" pitchFamily="34" charset="0"/>
              </a:rPr>
              <a:t>τι </a:t>
            </a:r>
            <a:r>
              <a:rPr lang="el-GR" dirty="0">
                <a:latin typeface="Calibri Light" panose="020F0302020204030204" pitchFamily="34" charset="0"/>
                <a:cs typeface="Calibri Light" panose="020F0302020204030204" pitchFamily="34" charset="0"/>
              </a:rPr>
              <a:t>τους ευχαριστούσε σε αυτήν την τάξη. Αυτό ονομάζεται ο </a:t>
            </a:r>
            <a:r>
              <a:rPr lang="el-GR" b="1" dirty="0" smtClean="0">
                <a:latin typeface="Calibri Light" panose="020F0302020204030204" pitchFamily="34" charset="0"/>
                <a:cs typeface="Calibri Light" panose="020F0302020204030204" pitchFamily="34" charset="0"/>
              </a:rPr>
              <a:t>Τροχός του ΤΙ.</a:t>
            </a:r>
            <a:endParaRPr lang="el-GR" b="1"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497467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548680"/>
            <a:ext cx="7467600" cy="5925272"/>
          </a:xfrm>
        </p:spPr>
        <p:txBody>
          <a:bodyPr>
            <a:normAutofit/>
          </a:bodyPr>
          <a:lstStyle/>
          <a:p>
            <a:pPr marL="0" indent="0">
              <a:buNone/>
            </a:pPr>
            <a:endParaRPr lang="el-GR" dirty="0"/>
          </a:p>
          <a:p>
            <a:endParaRPr lang="el-GR" dirty="0"/>
          </a:p>
          <a:p>
            <a:r>
              <a:rPr lang="el-GR" dirty="0" smtClean="0"/>
              <a:t> </a:t>
            </a:r>
            <a:r>
              <a:rPr lang="el-GR" dirty="0" smtClean="0">
                <a:latin typeface="Calibri Light" panose="020F0302020204030204" pitchFamily="34" charset="0"/>
                <a:cs typeface="Calibri Light" panose="020F0302020204030204" pitchFamily="34" charset="0"/>
              </a:rPr>
              <a:t>Ζητάμε  </a:t>
            </a:r>
            <a:r>
              <a:rPr lang="el-GR" dirty="0">
                <a:latin typeface="Calibri Light" panose="020F0302020204030204" pitchFamily="34" charset="0"/>
                <a:cs typeface="Calibri Light" panose="020F0302020204030204" pitchFamily="34" charset="0"/>
              </a:rPr>
              <a:t>από τους μαθητές να κάνουν στην πίσω σελίδα άλλον ένα </a:t>
            </a:r>
            <a:r>
              <a:rPr lang="el-GR" b="1" dirty="0" smtClean="0">
                <a:latin typeface="Calibri Light" panose="020F0302020204030204" pitchFamily="34" charset="0"/>
                <a:cs typeface="Calibri Light" panose="020F0302020204030204" pitchFamily="34" charset="0"/>
              </a:rPr>
              <a:t>Τροχό </a:t>
            </a:r>
            <a:r>
              <a:rPr lang="el-GR" b="1" dirty="0">
                <a:latin typeface="Calibri Light" panose="020F0302020204030204" pitchFamily="34" charset="0"/>
                <a:cs typeface="Calibri Light" panose="020F0302020204030204" pitchFamily="34" charset="0"/>
              </a:rPr>
              <a:t>του </a:t>
            </a:r>
            <a:r>
              <a:rPr lang="el-GR" b="1" dirty="0" smtClean="0">
                <a:latin typeface="Calibri Light" panose="020F0302020204030204" pitchFamily="34" charset="0"/>
                <a:cs typeface="Calibri Light" panose="020F0302020204030204" pitchFamily="34" charset="0"/>
              </a:rPr>
              <a:t>ΤΙ</a:t>
            </a:r>
            <a:r>
              <a:rPr lang="el-GR" dirty="0" smtClean="0">
                <a:latin typeface="Calibri Light" panose="020F0302020204030204" pitchFamily="34" charset="0"/>
                <a:cs typeface="Calibri Light" panose="020F0302020204030204" pitchFamily="34" charset="0"/>
              </a:rPr>
              <a:t>, </a:t>
            </a:r>
            <a:r>
              <a:rPr lang="el-GR" dirty="0">
                <a:latin typeface="Calibri Light" panose="020F0302020204030204" pitchFamily="34" charset="0"/>
                <a:cs typeface="Calibri Light" panose="020F0302020204030204" pitchFamily="34" charset="0"/>
              </a:rPr>
              <a:t>περιγράφοντας αυτή τη φορά την χειρότερη τάξη που είχαν ποτέ ενθυμούμενοι και καταγράφοντας συνοπτικά τους παράγοντας που συνέβαλαν σε αυτό. </a:t>
            </a:r>
          </a:p>
          <a:p>
            <a:r>
              <a:rPr lang="el-GR" dirty="0">
                <a:latin typeface="Calibri Light" panose="020F0302020204030204" pitchFamily="34" charset="0"/>
                <a:cs typeface="Calibri Light" panose="020F0302020204030204" pitchFamily="34" charset="0"/>
              </a:rPr>
              <a:t>α) τι κάνουν άλλοι μαθητές ή </a:t>
            </a:r>
            <a:r>
              <a:rPr lang="el-GR" dirty="0" smtClean="0">
                <a:latin typeface="Calibri Light" panose="020F0302020204030204" pitchFamily="34" charset="0"/>
                <a:cs typeface="Calibri Light" panose="020F0302020204030204" pitchFamily="34" charset="0"/>
              </a:rPr>
              <a:t>δάσκαλοι-καθηγητές </a:t>
            </a:r>
            <a:r>
              <a:rPr lang="el-GR" dirty="0">
                <a:latin typeface="Calibri Light" panose="020F0302020204030204" pitchFamily="34" charset="0"/>
                <a:cs typeface="Calibri Light" panose="020F0302020204030204" pitchFamily="34" charset="0"/>
              </a:rPr>
              <a:t>που σας ενοχλούν? </a:t>
            </a:r>
          </a:p>
          <a:p>
            <a:r>
              <a:rPr lang="el-GR" dirty="0">
                <a:latin typeface="Calibri Light" panose="020F0302020204030204" pitchFamily="34" charset="0"/>
                <a:cs typeface="Calibri Light" panose="020F0302020204030204" pitchFamily="34" charset="0"/>
              </a:rPr>
              <a:t>β) τι κάνετε εσείς που ενοχλεί άλλους μαθητές ή δασκάλους? </a:t>
            </a:r>
          </a:p>
        </p:txBody>
      </p:sp>
    </p:spTree>
    <p:extLst>
      <p:ext uri="{BB962C8B-B14F-4D97-AF65-F5344CB8AC3E}">
        <p14:creationId xmlns:p14="http://schemas.microsoft.com/office/powerpoint/2010/main" xmlns="" val="2177541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476672"/>
            <a:ext cx="8075240" cy="5997280"/>
          </a:xfrm>
        </p:spPr>
        <p:txBody>
          <a:bodyPr>
            <a:normAutofit/>
          </a:bodyPr>
          <a:lstStyle/>
          <a:p>
            <a:r>
              <a:rPr lang="el-GR" dirty="0" smtClean="0">
                <a:latin typeface="Calibri Light" panose="020F0302020204030204" pitchFamily="34" charset="0"/>
                <a:cs typeface="Calibri Light" panose="020F0302020204030204" pitchFamily="34" charset="0"/>
              </a:rPr>
              <a:t>Ζητάμε </a:t>
            </a:r>
            <a:r>
              <a:rPr lang="el-GR" dirty="0">
                <a:latin typeface="Calibri Light" panose="020F0302020204030204" pitchFamily="34" charset="0"/>
                <a:cs typeface="Calibri Light" panose="020F0302020204030204" pitchFamily="34" charset="0"/>
              </a:rPr>
              <a:t>από τους μαθητές </a:t>
            </a:r>
            <a:r>
              <a:rPr lang="el-GR" dirty="0" smtClean="0">
                <a:latin typeface="Calibri Light" panose="020F0302020204030204" pitchFamily="34" charset="0"/>
                <a:cs typeface="Calibri Light" panose="020F0302020204030204" pitchFamily="34" charset="0"/>
              </a:rPr>
              <a:t>σε ομάδες να </a:t>
            </a:r>
            <a:r>
              <a:rPr lang="el-GR" dirty="0">
                <a:latin typeface="Calibri Light" panose="020F0302020204030204" pitchFamily="34" charset="0"/>
                <a:cs typeface="Calibri Light" panose="020F0302020204030204" pitchFamily="34" charset="0"/>
              </a:rPr>
              <a:t>καταγράψουν σε δύο καταλόγους: στον έναν τις προτιμήσεις τους και στον άλλον ότι τους απωθεί. Οι μαθητές έχουν τότε την ευκαιρία να συνδεθούν με τις ομοιότητες τους και να γίνουν ευαίσθητοι στις διαφορές τους.</a:t>
            </a:r>
          </a:p>
          <a:p>
            <a:r>
              <a:rPr lang="el-GR" dirty="0" smtClean="0">
                <a:latin typeface="Calibri Light" panose="020F0302020204030204" pitchFamily="34" charset="0"/>
                <a:cs typeface="Calibri Light" panose="020F0302020204030204" pitchFamily="34" charset="0"/>
              </a:rPr>
              <a:t>Ζητάμε </a:t>
            </a:r>
            <a:r>
              <a:rPr lang="el-GR" dirty="0">
                <a:latin typeface="Calibri Light" panose="020F0302020204030204" pitchFamily="34" charset="0"/>
                <a:cs typeface="Calibri Light" panose="020F0302020204030204" pitchFamily="34" charset="0"/>
              </a:rPr>
              <a:t>από τους μαθητές να διαλέξουν ένα μέλος της ομάδας που θα καθαρογράψει και θα παρουσιάσει στην ολομέλεια της τάξης τους δύο καταλόγους της ομάδας τους, που προστιθέμενους με τους παραγόμενους από τις άλλες ομάδες θα συμβάλλουν σε μια πληρέστερη εικόνα για τις προτιμήσεις της τάξης. </a:t>
            </a:r>
          </a:p>
          <a:p>
            <a:r>
              <a:rPr lang="el-GR" dirty="0" smtClean="0">
                <a:latin typeface="Calibri Light" panose="020F0302020204030204" pitchFamily="34" charset="0"/>
                <a:cs typeface="Calibri Light" panose="020F0302020204030204" pitchFamily="34" charset="0"/>
              </a:rPr>
              <a:t>Σε </a:t>
            </a:r>
            <a:r>
              <a:rPr lang="el-GR" dirty="0">
                <a:latin typeface="Calibri Light" panose="020F0302020204030204" pitchFamily="34" charset="0"/>
                <a:cs typeface="Calibri Light" panose="020F0302020204030204" pitchFamily="34" charset="0"/>
              </a:rPr>
              <a:t>αυτήν την πρώτη φάση ανοίγουν οι κύκλοι των μικρών ομάδων και γίνεται ένας κύκλος από όλη την τάξη. Ο </a:t>
            </a:r>
            <a:r>
              <a:rPr lang="el-GR" dirty="0" smtClean="0">
                <a:latin typeface="Calibri Light" panose="020F0302020204030204" pitchFamily="34" charset="0"/>
                <a:cs typeface="Calibri Light" panose="020F0302020204030204" pitchFamily="34" charset="0"/>
              </a:rPr>
              <a:t>καθηγητής </a:t>
            </a:r>
            <a:r>
              <a:rPr lang="el-GR" dirty="0">
                <a:latin typeface="Calibri Light" panose="020F0302020204030204" pitchFamily="34" charset="0"/>
                <a:cs typeface="Calibri Light" panose="020F0302020204030204" pitchFamily="34" charset="0"/>
              </a:rPr>
              <a:t>προσθέτει τους δικούς του καταλόγους που ο ίδιος έχει γράψει.</a:t>
            </a:r>
          </a:p>
        </p:txBody>
      </p:sp>
    </p:spTree>
    <p:extLst>
      <p:ext uri="{BB962C8B-B14F-4D97-AF65-F5344CB8AC3E}">
        <p14:creationId xmlns:p14="http://schemas.microsoft.com/office/powerpoint/2010/main" xmlns="" val="3588254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normAutofit/>
          </a:bodyPr>
          <a:lstStyle/>
          <a:p>
            <a:pPr algn="ctr"/>
            <a:r>
              <a:rPr lang="el-GR" sz="3600" dirty="0" smtClean="0">
                <a:latin typeface="Calibri Light" panose="020F0302020204030204" pitchFamily="34" charset="0"/>
                <a:cs typeface="Calibri Light" panose="020F0302020204030204" pitchFamily="34" charset="0"/>
              </a:rPr>
              <a:t>Εκπαιδευτικο συμβολαιο</a:t>
            </a:r>
            <a:endParaRPr lang="el-GR" sz="3600" dirty="0">
              <a:latin typeface="Calibri Light" panose="020F0302020204030204" pitchFamily="34" charset="0"/>
              <a:cs typeface="Calibri Light" panose="020F0302020204030204" pitchFamily="34" charset="0"/>
            </a:endParaRPr>
          </a:p>
        </p:txBody>
      </p:sp>
      <p:sp>
        <p:nvSpPr>
          <p:cNvPr id="7" name="Θέση περιεχομένου 6"/>
          <p:cNvSpPr>
            <a:spLocks noGrp="1"/>
          </p:cNvSpPr>
          <p:nvPr>
            <p:ph sz="quarter" idx="1"/>
          </p:nvPr>
        </p:nvSpPr>
        <p:spPr/>
        <p:txBody>
          <a:bodyPr/>
          <a:lstStyle/>
          <a:p>
            <a:pPr marL="0" indent="0">
              <a:buNone/>
            </a:pPr>
            <a:r>
              <a:rPr lang="el-GR" dirty="0" smtClean="0"/>
              <a:t> </a:t>
            </a:r>
            <a:endParaRPr lang="el-GR"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75656" y="2348880"/>
            <a:ext cx="5122962" cy="378066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9845348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476672"/>
            <a:ext cx="7467600" cy="5997280"/>
          </a:xfrm>
        </p:spPr>
        <p:txBody>
          <a:bodyPr>
            <a:normAutofit/>
          </a:bodyPr>
          <a:lstStyle/>
          <a:p>
            <a:r>
              <a:rPr lang="el-GR" dirty="0" smtClean="0">
                <a:latin typeface="Calibri Light" panose="020F0302020204030204" pitchFamily="34" charset="0"/>
                <a:cs typeface="Calibri Light" panose="020F0302020204030204" pitchFamily="34" charset="0"/>
              </a:rPr>
              <a:t>Καλούμε  </a:t>
            </a:r>
            <a:r>
              <a:rPr lang="el-GR" dirty="0">
                <a:latin typeface="Calibri Light" panose="020F0302020204030204" pitchFamily="34" charset="0"/>
                <a:cs typeface="Calibri Light" panose="020F0302020204030204" pitchFamily="34" charset="0"/>
              </a:rPr>
              <a:t>τις ομάδες να ξανασχηματιστούν να συζητήσουν και να κάνουν προτάσεις για το πώς η τάξη μπορεί να γίνει «καλύτερη τάξη». Τι είναι πρόθυμοι οι μαθητές «να δώσουν  </a:t>
            </a:r>
            <a:r>
              <a:rPr lang="el-GR" dirty="0" smtClean="0">
                <a:latin typeface="Calibri Light" panose="020F0302020204030204" pitchFamily="34" charset="0"/>
                <a:cs typeface="Calibri Light" panose="020F0302020204030204" pitchFamily="34" charset="0"/>
              </a:rPr>
              <a:t>και να </a:t>
            </a:r>
            <a:r>
              <a:rPr lang="el-GR" dirty="0">
                <a:latin typeface="Calibri Light" panose="020F0302020204030204" pitchFamily="34" charset="0"/>
                <a:cs typeface="Calibri Light" panose="020F0302020204030204" pitchFamily="34" charset="0"/>
              </a:rPr>
              <a:t>πάρουν» για να γίνει η «καλύτερη τάξη». Σκοπός είναι να συμμετάσχουν όλοι οι μαθητές στην δημιουργία ενός θετικού περιβάλλοντος μάθησης στην τάξη. </a:t>
            </a:r>
            <a:r>
              <a:rPr lang="el-GR" dirty="0" err="1" smtClean="0">
                <a:latin typeface="Calibri Light" panose="020F0302020204030204" pitchFamily="34" charset="0"/>
                <a:cs typeface="Calibri Light" panose="020F0302020204030204" pitchFamily="34" charset="0"/>
              </a:rPr>
              <a:t>Π.χ</a:t>
            </a:r>
            <a:endParaRPr lang="el-GR" dirty="0" smtClean="0">
              <a:latin typeface="Calibri Light" panose="020F0302020204030204" pitchFamily="34" charset="0"/>
              <a:cs typeface="Calibri Light" panose="020F0302020204030204" pitchFamily="34" charset="0"/>
            </a:endParaRPr>
          </a:p>
          <a:p>
            <a:endParaRPr lang="el-GR" dirty="0">
              <a:latin typeface="Calibri Light" panose="020F0302020204030204" pitchFamily="34" charset="0"/>
              <a:cs typeface="Calibri Light" panose="020F0302020204030204" pitchFamily="34" charset="0"/>
            </a:endParaRPr>
          </a:p>
          <a:p>
            <a:pPr marL="0" indent="0">
              <a:buNone/>
            </a:pPr>
            <a:r>
              <a:rPr lang="el-GR" dirty="0" smtClean="0">
                <a:latin typeface="Calibri Light" panose="020F0302020204030204" pitchFamily="34" charset="0"/>
                <a:cs typeface="Calibri Light" panose="020F0302020204030204" pitchFamily="34" charset="0"/>
              </a:rPr>
              <a:t>Ποιοι </a:t>
            </a:r>
            <a:r>
              <a:rPr lang="el-GR" dirty="0">
                <a:latin typeface="Calibri Light" panose="020F0302020204030204" pitchFamily="34" charset="0"/>
                <a:cs typeface="Calibri Light" panose="020F0302020204030204" pitchFamily="34" charset="0"/>
              </a:rPr>
              <a:t>κανόνες νομίζετε ότι πρέπει να υπάρχουν στην τάξη ώστε να συνεργαστούμε, να μάθουν όλοι οι μαθητές και να περάσουμε καλά τη φετινή σχολική χρονιά; </a:t>
            </a:r>
          </a:p>
          <a:p>
            <a:pPr marL="0" indent="0">
              <a:buNone/>
            </a:pPr>
            <a:r>
              <a:rPr lang="el-GR" dirty="0" smtClean="0">
                <a:latin typeface="Calibri Light" panose="020F0302020204030204" pitchFamily="34" charset="0"/>
                <a:cs typeface="Calibri Light" panose="020F0302020204030204" pitchFamily="34" charset="0"/>
              </a:rPr>
              <a:t>Πώς </a:t>
            </a:r>
            <a:r>
              <a:rPr lang="el-GR" dirty="0">
                <a:latin typeface="Calibri Light" panose="020F0302020204030204" pitchFamily="34" charset="0"/>
                <a:cs typeface="Calibri Light" panose="020F0302020204030204" pitchFamily="34" charset="0"/>
              </a:rPr>
              <a:t>επιθυμείτε να συμπεριφέρεται ο/η καθηγητής/</a:t>
            </a:r>
            <a:r>
              <a:rPr lang="el-GR" dirty="0" err="1">
                <a:latin typeface="Calibri Light" panose="020F0302020204030204" pitchFamily="34" charset="0"/>
                <a:cs typeface="Calibri Light" panose="020F0302020204030204" pitchFamily="34" charset="0"/>
              </a:rPr>
              <a:t>τρια</a:t>
            </a:r>
            <a:r>
              <a:rPr lang="el-GR" dirty="0">
                <a:latin typeface="Calibri Light" panose="020F0302020204030204" pitchFamily="34" charset="0"/>
                <a:cs typeface="Calibri Light" panose="020F0302020204030204" pitchFamily="34" charset="0"/>
              </a:rPr>
              <a:t> σας; </a:t>
            </a:r>
          </a:p>
        </p:txBody>
      </p:sp>
    </p:spTree>
    <p:extLst>
      <p:ext uri="{BB962C8B-B14F-4D97-AF65-F5344CB8AC3E}">
        <p14:creationId xmlns:p14="http://schemas.microsoft.com/office/powerpoint/2010/main" xmlns="" val="20971111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764704"/>
            <a:ext cx="7467600" cy="5709248"/>
          </a:xfrm>
        </p:spPr>
        <p:txBody>
          <a:bodyPr/>
          <a:lstStyle/>
          <a:p>
            <a:r>
              <a:rPr lang="el-GR" dirty="0">
                <a:latin typeface="Calibri Light" panose="020F0302020204030204" pitchFamily="34" charset="0"/>
                <a:cs typeface="Calibri Light" panose="020F0302020204030204" pitchFamily="34" charset="0"/>
              </a:rPr>
              <a:t>Γράφονται </a:t>
            </a:r>
            <a:r>
              <a:rPr lang="el-GR" dirty="0" smtClean="0">
                <a:latin typeface="Calibri Light" panose="020F0302020204030204" pitchFamily="34" charset="0"/>
                <a:cs typeface="Calibri Light" panose="020F0302020204030204" pitchFamily="34" charset="0"/>
              </a:rPr>
              <a:t>οι τελικοί </a:t>
            </a:r>
            <a:r>
              <a:rPr lang="el-GR" dirty="0">
                <a:latin typeface="Calibri Light" panose="020F0302020204030204" pitchFamily="34" charset="0"/>
                <a:cs typeface="Calibri Light" panose="020F0302020204030204" pitchFamily="34" charset="0"/>
              </a:rPr>
              <a:t>κανόνες-συμφωνίες και αναρτώνται σε μέρος που να είναι ορατοί. Σκοπός είναι να έχει τη δυνατότητα ο </a:t>
            </a:r>
            <a:r>
              <a:rPr lang="el-GR" dirty="0" smtClean="0">
                <a:latin typeface="Calibri Light" panose="020F0302020204030204" pitchFamily="34" charset="0"/>
                <a:cs typeface="Calibri Light" panose="020F0302020204030204" pitchFamily="34" charset="0"/>
              </a:rPr>
              <a:t>καθηγητής </a:t>
            </a:r>
            <a:r>
              <a:rPr lang="el-GR" dirty="0">
                <a:latin typeface="Calibri Light" panose="020F0302020204030204" pitchFamily="34" charset="0"/>
                <a:cs typeface="Calibri Light" panose="020F0302020204030204" pitchFamily="34" charset="0"/>
              </a:rPr>
              <a:t>και οι μαθητές να βλέπουν τι έχουν συμφωνήσει και να αναφέρονται στις συμφωνίες κατά τη διάρκεια της </a:t>
            </a:r>
            <a:r>
              <a:rPr lang="el-GR" dirty="0" smtClean="0">
                <a:latin typeface="Calibri Light" panose="020F0302020204030204" pitchFamily="34" charset="0"/>
                <a:cs typeface="Calibri Light" panose="020F0302020204030204" pitchFamily="34" charset="0"/>
              </a:rPr>
              <a:t>σχολικής </a:t>
            </a:r>
            <a:r>
              <a:rPr lang="el-GR" dirty="0">
                <a:latin typeface="Calibri Light" panose="020F0302020204030204" pitchFamily="34" charset="0"/>
                <a:cs typeface="Calibri Light" panose="020F0302020204030204" pitchFamily="34" charset="0"/>
              </a:rPr>
              <a:t>χρονιάς, όταν αυτό κρίνεται απαραίτητο</a:t>
            </a:r>
            <a:r>
              <a:rPr lang="el-GR" dirty="0" smtClean="0">
                <a:latin typeface="Calibri Light" panose="020F0302020204030204" pitchFamily="34" charset="0"/>
                <a:cs typeface="Calibri Light" panose="020F0302020204030204" pitchFamily="34" charset="0"/>
              </a:rPr>
              <a:t>.</a:t>
            </a:r>
          </a:p>
          <a:p>
            <a:r>
              <a:rPr lang="el-GR" dirty="0">
                <a:latin typeface="Calibri Light" panose="020F0302020204030204" pitchFamily="34" charset="0"/>
                <a:cs typeface="Calibri Light" panose="020F0302020204030204" pitchFamily="34" charset="0"/>
              </a:rPr>
              <a:t>Προστίθεται ένας τελευταίος κατάλογος με ΑΔΙΑΠΡΑΓΜΑΤΕΥΤΟΥΣ κανόνες που καλό είναι να μην είναι μακρύς και να αφορά πιο σοβαρά θέματα συμπεριφοράς. Σαν τέτοια μπορεί να είναι η βία, η χρήση ουσιών, η ειρωνεία. </a:t>
            </a:r>
          </a:p>
        </p:txBody>
      </p:sp>
    </p:spTree>
    <p:extLst>
      <p:ext uri="{BB962C8B-B14F-4D97-AF65-F5344CB8AC3E}">
        <p14:creationId xmlns:p14="http://schemas.microsoft.com/office/powerpoint/2010/main" xmlns="" val="8206504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188640"/>
            <a:ext cx="8147248" cy="5688632"/>
          </a:xfrm>
        </p:spPr>
        <p:txBody>
          <a:bodyPr>
            <a:normAutofit fontScale="77500" lnSpcReduction="20000"/>
          </a:bodyPr>
          <a:lstStyle/>
          <a:p>
            <a:endParaRPr lang="el-GR" dirty="0"/>
          </a:p>
          <a:p>
            <a:endParaRPr lang="el-GR" dirty="0"/>
          </a:p>
          <a:p>
            <a:endParaRPr lang="el-GR" dirty="0" smtClean="0">
              <a:latin typeface="Calibri Light" panose="020F0302020204030204" pitchFamily="34" charset="0"/>
              <a:cs typeface="Calibri Light" panose="020F0302020204030204" pitchFamily="34" charset="0"/>
            </a:endParaRPr>
          </a:p>
          <a:p>
            <a:endParaRPr lang="el-GR" dirty="0">
              <a:latin typeface="Calibri Light" panose="020F0302020204030204" pitchFamily="34" charset="0"/>
              <a:cs typeface="Calibri Light" panose="020F0302020204030204" pitchFamily="34" charset="0"/>
            </a:endParaRPr>
          </a:p>
          <a:p>
            <a:r>
              <a:rPr lang="el-GR" sz="3400" dirty="0" smtClean="0">
                <a:latin typeface="Calibri Light" panose="020F0302020204030204" pitchFamily="34" charset="0"/>
                <a:cs typeface="Calibri Light" panose="020F0302020204030204" pitchFamily="34" charset="0"/>
              </a:rPr>
              <a:t>Ποιοι </a:t>
            </a:r>
            <a:r>
              <a:rPr lang="el-GR" sz="3400" dirty="0">
                <a:latin typeface="Calibri Light" panose="020F0302020204030204" pitchFamily="34" charset="0"/>
                <a:cs typeface="Calibri Light" panose="020F0302020204030204" pitchFamily="34" charset="0"/>
              </a:rPr>
              <a:t>κανόνες είναι πανομοιότυποι ή παρόμοιοι; Ποιοι μπορούν, επομένως, να παραλειφθούν ή να συνενωθούν</a:t>
            </a:r>
            <a:r>
              <a:rPr lang="el-GR" sz="3400" dirty="0" smtClean="0">
                <a:latin typeface="Calibri Light" panose="020F0302020204030204" pitchFamily="34" charset="0"/>
                <a:cs typeface="Calibri Light" panose="020F0302020204030204" pitchFamily="34" charset="0"/>
              </a:rPr>
              <a:t>;</a:t>
            </a:r>
          </a:p>
          <a:p>
            <a:r>
              <a:rPr lang="el-GR" sz="3400" dirty="0" smtClean="0">
                <a:latin typeface="Calibri Light" panose="020F0302020204030204" pitchFamily="34" charset="0"/>
                <a:cs typeface="Calibri Light" panose="020F0302020204030204" pitchFamily="34" charset="0"/>
              </a:rPr>
              <a:t> </a:t>
            </a:r>
            <a:r>
              <a:rPr lang="el-GR" sz="3400" dirty="0">
                <a:latin typeface="Calibri Light" panose="020F0302020204030204" pitchFamily="34" charset="0"/>
                <a:cs typeface="Calibri Light" panose="020F0302020204030204" pitchFamily="34" charset="0"/>
              </a:rPr>
              <a:t>Τι πρέπει να επαναδιατυπωθεί έτσι ώστε να καταστεί η φράση πιο λακωνική και κατανοητή</a:t>
            </a:r>
            <a:r>
              <a:rPr lang="el-GR" sz="3400" dirty="0" smtClean="0">
                <a:latin typeface="Calibri Light" panose="020F0302020204030204" pitchFamily="34" charset="0"/>
                <a:cs typeface="Calibri Light" panose="020F0302020204030204" pitchFamily="34" charset="0"/>
              </a:rPr>
              <a:t>;</a:t>
            </a:r>
          </a:p>
          <a:p>
            <a:r>
              <a:rPr lang="el-GR" sz="3400" dirty="0" smtClean="0">
                <a:latin typeface="Calibri Light" panose="020F0302020204030204" pitchFamily="34" charset="0"/>
                <a:cs typeface="Calibri Light" panose="020F0302020204030204" pitchFamily="34" charset="0"/>
              </a:rPr>
              <a:t>Συναποφασίζουμε </a:t>
            </a:r>
            <a:r>
              <a:rPr lang="el-GR" sz="3400" dirty="0">
                <a:latin typeface="Calibri Light" panose="020F0302020204030204" pitchFamily="34" charset="0"/>
                <a:cs typeface="Calibri Light" panose="020F0302020204030204" pitchFamily="34" charset="0"/>
              </a:rPr>
              <a:t>με προσθήκες, αφαιρέσεις, επεξεργασία </a:t>
            </a:r>
          </a:p>
          <a:p>
            <a:r>
              <a:rPr lang="el-GR" sz="3400" dirty="0" smtClean="0">
                <a:latin typeface="Calibri Light" panose="020F0302020204030204" pitchFamily="34" charset="0"/>
                <a:cs typeface="Calibri Light" panose="020F0302020204030204" pitchFamily="34" charset="0"/>
              </a:rPr>
              <a:t>Στην </a:t>
            </a:r>
            <a:r>
              <a:rPr lang="el-GR" sz="3400" dirty="0">
                <a:latin typeface="Calibri Light" panose="020F0302020204030204" pitchFamily="34" charset="0"/>
                <a:cs typeface="Calibri Light" panose="020F0302020204030204" pitchFamily="34" charset="0"/>
              </a:rPr>
              <a:t>τελική λίστα γράφουμε τα ονόματά </a:t>
            </a:r>
            <a:r>
              <a:rPr lang="el-GR" sz="3400" dirty="0" smtClean="0">
                <a:latin typeface="Calibri Light" panose="020F0302020204030204" pitchFamily="34" charset="0"/>
                <a:cs typeface="Calibri Light" panose="020F0302020204030204" pitchFamily="34" charset="0"/>
              </a:rPr>
              <a:t>μας (</a:t>
            </a:r>
            <a:r>
              <a:rPr lang="el-GR" sz="3400" dirty="0">
                <a:latin typeface="Calibri Light" panose="020F0302020204030204" pitchFamily="34" charset="0"/>
                <a:cs typeface="Calibri Light" panose="020F0302020204030204" pitchFamily="34" charset="0"/>
              </a:rPr>
              <a:t>δέσμευση) </a:t>
            </a:r>
          </a:p>
          <a:p>
            <a:r>
              <a:rPr lang="el-GR" sz="3400" dirty="0" smtClean="0">
                <a:latin typeface="Calibri Light" panose="020F0302020204030204" pitchFamily="34" charset="0"/>
                <a:cs typeface="Calibri Light" panose="020F0302020204030204" pitchFamily="34" charset="0"/>
              </a:rPr>
              <a:t>Το </a:t>
            </a:r>
            <a:r>
              <a:rPr lang="el-GR" sz="3400" dirty="0">
                <a:latin typeface="Calibri Light" panose="020F0302020204030204" pitchFamily="34" charset="0"/>
                <a:cs typeface="Calibri Light" panose="020F0302020204030204" pitchFamily="34" charset="0"/>
              </a:rPr>
              <a:t>συμβόλαιο μοιράζεται σε όλους τους μαθητές </a:t>
            </a:r>
          </a:p>
          <a:p>
            <a:r>
              <a:rPr lang="el-GR" sz="3400" dirty="0" smtClean="0">
                <a:latin typeface="Calibri Light" panose="020F0302020204030204" pitchFamily="34" charset="0"/>
                <a:cs typeface="Calibri Light" panose="020F0302020204030204" pitchFamily="34" charset="0"/>
              </a:rPr>
              <a:t>Αντίγραφο </a:t>
            </a:r>
            <a:r>
              <a:rPr lang="el-GR" sz="3400" dirty="0">
                <a:latin typeface="Calibri Light" panose="020F0302020204030204" pitchFamily="34" charset="0"/>
                <a:cs typeface="Calibri Light" panose="020F0302020204030204" pitchFamily="34" charset="0"/>
              </a:rPr>
              <a:t>σε μεγέθυνση μπορεί να υπάρχει στην αίθουσα </a:t>
            </a:r>
          </a:p>
        </p:txBody>
      </p:sp>
    </p:spTree>
    <p:extLst>
      <p:ext uri="{BB962C8B-B14F-4D97-AF65-F5344CB8AC3E}">
        <p14:creationId xmlns:p14="http://schemas.microsoft.com/office/powerpoint/2010/main" xmlns="" val="1671981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260648"/>
            <a:ext cx="8363272" cy="6213304"/>
          </a:xfrm>
        </p:spPr>
        <p:txBody>
          <a:bodyPr>
            <a:noAutofit/>
          </a:bodyPr>
          <a:lstStyle/>
          <a:p>
            <a:pPr algn="just"/>
            <a:r>
              <a:rPr lang="el-GR" sz="2800" dirty="0">
                <a:latin typeface="Calibri Light" panose="020F0302020204030204" pitchFamily="34" charset="0"/>
                <a:cs typeface="Calibri Light" panose="020F0302020204030204" pitchFamily="34" charset="0"/>
              </a:rPr>
              <a:t>Αφορά </a:t>
            </a:r>
            <a:r>
              <a:rPr lang="el-GR" sz="2800" b="1" dirty="0" smtClean="0">
                <a:latin typeface="Calibri Light" panose="020F0302020204030204" pitchFamily="34" charset="0"/>
                <a:cs typeface="Calibri Light" panose="020F0302020204030204" pitchFamily="34" charset="0"/>
              </a:rPr>
              <a:t>δικαιώματα</a:t>
            </a:r>
            <a:r>
              <a:rPr lang="el-GR" sz="2800" dirty="0" smtClean="0">
                <a:latin typeface="Calibri Light" panose="020F0302020204030204" pitchFamily="34" charset="0"/>
                <a:cs typeface="Calibri Light" panose="020F0302020204030204" pitchFamily="34" charset="0"/>
              </a:rPr>
              <a:t> </a:t>
            </a:r>
            <a:r>
              <a:rPr lang="el-GR" sz="2800" dirty="0">
                <a:latin typeface="Calibri Light" panose="020F0302020204030204" pitchFamily="34" charset="0"/>
                <a:cs typeface="Calibri Light" panose="020F0302020204030204" pitchFamily="34" charset="0"/>
              </a:rPr>
              <a:t>και </a:t>
            </a:r>
            <a:r>
              <a:rPr lang="el-GR" sz="2800" b="1" dirty="0">
                <a:latin typeface="Calibri Light" panose="020F0302020204030204" pitchFamily="34" charset="0"/>
                <a:cs typeface="Calibri Light" panose="020F0302020204030204" pitchFamily="34" charset="0"/>
              </a:rPr>
              <a:t>υποχρεώσεις</a:t>
            </a:r>
            <a:r>
              <a:rPr lang="el-GR" sz="2800" dirty="0">
                <a:latin typeface="Calibri Light" panose="020F0302020204030204" pitchFamily="34" charset="0"/>
                <a:cs typeface="Calibri Light" panose="020F0302020204030204" pitchFamily="34" charset="0"/>
              </a:rPr>
              <a:t> των </a:t>
            </a:r>
            <a:r>
              <a:rPr lang="el-GR" sz="2800" b="1" dirty="0">
                <a:latin typeface="Calibri Light" panose="020F0302020204030204" pitchFamily="34" charset="0"/>
                <a:cs typeface="Calibri Light" panose="020F0302020204030204" pitchFamily="34" charset="0"/>
              </a:rPr>
              <a:t>μαθητών</a:t>
            </a:r>
            <a:r>
              <a:rPr lang="el-GR" sz="2800" dirty="0">
                <a:latin typeface="Calibri Light" panose="020F0302020204030204" pitchFamily="34" charset="0"/>
                <a:cs typeface="Calibri Light" panose="020F0302020204030204" pitchFamily="34" charset="0"/>
              </a:rPr>
              <a:t> και του </a:t>
            </a:r>
            <a:r>
              <a:rPr lang="el-GR" sz="2800" b="1" dirty="0" smtClean="0">
                <a:latin typeface="Calibri Light" panose="020F0302020204030204" pitchFamily="34" charset="0"/>
                <a:cs typeface="Calibri Light" panose="020F0302020204030204" pitchFamily="34" charset="0"/>
              </a:rPr>
              <a:t>εκπαιδευτικού</a:t>
            </a:r>
            <a:r>
              <a:rPr lang="en-US" sz="2800" dirty="0" smtClean="0">
                <a:latin typeface="Calibri Light" panose="020F0302020204030204" pitchFamily="34" charset="0"/>
                <a:cs typeface="Calibri Light" panose="020F0302020204030204" pitchFamily="34" charset="0"/>
              </a:rPr>
              <a:t>,</a:t>
            </a:r>
            <a:r>
              <a:rPr lang="el-GR" sz="2800" dirty="0" smtClean="0">
                <a:latin typeface="Calibri Light" panose="020F0302020204030204" pitchFamily="34" charset="0"/>
                <a:cs typeface="Calibri Light" panose="020F0302020204030204" pitchFamily="34" charset="0"/>
              </a:rPr>
              <a:t> </a:t>
            </a:r>
            <a:r>
              <a:rPr lang="el-GR" sz="2800" dirty="0">
                <a:latin typeface="Calibri Light" panose="020F0302020204030204" pitchFamily="34" charset="0"/>
                <a:cs typeface="Calibri Light" panose="020F0302020204030204" pitchFamily="34" charset="0"/>
              </a:rPr>
              <a:t>για ότι εκτυλίσσεται μέσα στην τάξη, αλλά και στον ευρύτερο σχολικό χώρο</a:t>
            </a:r>
            <a:r>
              <a:rPr lang="el-GR" sz="2800" dirty="0" smtClean="0">
                <a:latin typeface="Calibri Light" panose="020F0302020204030204" pitchFamily="34" charset="0"/>
                <a:cs typeface="Calibri Light" panose="020F0302020204030204" pitchFamily="34" charset="0"/>
              </a:rPr>
              <a:t>.</a:t>
            </a:r>
            <a:endParaRPr lang="el-GR" sz="2800" dirty="0">
              <a:latin typeface="Calibri Light" panose="020F0302020204030204" pitchFamily="34" charset="0"/>
              <a:cs typeface="Calibri Light" panose="020F0302020204030204" pitchFamily="34" charset="0"/>
            </a:endParaRPr>
          </a:p>
          <a:p>
            <a:pPr algn="just"/>
            <a:r>
              <a:rPr lang="el-GR" sz="2800" dirty="0" smtClean="0">
                <a:latin typeface="Calibri Light" panose="020F0302020204030204" pitchFamily="34" charset="0"/>
                <a:cs typeface="Calibri Light" panose="020F0302020204030204" pitchFamily="34" charset="0"/>
              </a:rPr>
              <a:t> Περιλαμβάνει:</a:t>
            </a:r>
          </a:p>
          <a:p>
            <a:pPr algn="just">
              <a:buFont typeface="Wingdings" panose="05000000000000000000" pitchFamily="2" charset="2"/>
              <a:buChar char="v"/>
            </a:pPr>
            <a:r>
              <a:rPr lang="el-GR" sz="2800" dirty="0">
                <a:latin typeface="Calibri Light" panose="020F0302020204030204" pitchFamily="34" charset="0"/>
                <a:cs typeface="Calibri Light" panose="020F0302020204030204" pitchFamily="34" charset="0"/>
              </a:rPr>
              <a:t>Αποδεκτά όρια συμπεριφοράς</a:t>
            </a:r>
          </a:p>
          <a:p>
            <a:pPr algn="just">
              <a:buFont typeface="Wingdings" panose="05000000000000000000" pitchFamily="2" charset="2"/>
              <a:buChar char="v"/>
            </a:pPr>
            <a:r>
              <a:rPr lang="el-GR" sz="2800" dirty="0" smtClean="0">
                <a:latin typeface="Calibri Light" panose="020F0302020204030204" pitchFamily="34" charset="0"/>
                <a:cs typeface="Calibri Light" panose="020F0302020204030204" pitchFamily="34" charset="0"/>
              </a:rPr>
              <a:t>Κανόνες</a:t>
            </a:r>
            <a:endParaRPr lang="el-GR" sz="2800" dirty="0">
              <a:latin typeface="Calibri Light" panose="020F0302020204030204" pitchFamily="34" charset="0"/>
              <a:cs typeface="Calibri Light" panose="020F0302020204030204" pitchFamily="34" charset="0"/>
            </a:endParaRPr>
          </a:p>
          <a:p>
            <a:pPr algn="just">
              <a:buFont typeface="Wingdings" panose="05000000000000000000" pitchFamily="2" charset="2"/>
              <a:buChar char="v"/>
            </a:pPr>
            <a:r>
              <a:rPr lang="el-GR" sz="2800" dirty="0" smtClean="0">
                <a:latin typeface="Calibri Light" panose="020F0302020204030204" pitchFamily="34" charset="0"/>
                <a:cs typeface="Calibri Light" panose="020F0302020204030204" pitchFamily="34" charset="0"/>
              </a:rPr>
              <a:t>Συνέπειες </a:t>
            </a:r>
            <a:r>
              <a:rPr lang="el-GR" sz="2800" dirty="0">
                <a:latin typeface="Calibri Light" panose="020F0302020204030204" pitchFamily="34" charset="0"/>
                <a:cs typeface="Calibri Light" panose="020F0302020204030204" pitchFamily="34" charset="0"/>
              </a:rPr>
              <a:t>που προκύπτουν</a:t>
            </a:r>
          </a:p>
          <a:p>
            <a:pPr algn="just">
              <a:buFont typeface="Wingdings" panose="05000000000000000000" pitchFamily="2" charset="2"/>
              <a:buChar char="v"/>
            </a:pPr>
            <a:r>
              <a:rPr lang="el-GR" sz="2800" dirty="0" smtClean="0">
                <a:latin typeface="Calibri Light" panose="020F0302020204030204" pitchFamily="34" charset="0"/>
                <a:cs typeface="Calibri Light" panose="020F0302020204030204" pitchFamily="34" charset="0"/>
              </a:rPr>
              <a:t>Συμμετοχή </a:t>
            </a:r>
            <a:r>
              <a:rPr lang="el-GR" sz="2800" dirty="0">
                <a:latin typeface="Calibri Light" panose="020F0302020204030204" pitchFamily="34" charset="0"/>
                <a:cs typeface="Calibri Light" panose="020F0302020204030204" pitchFamily="34" charset="0"/>
              </a:rPr>
              <a:t>των μαθητών</a:t>
            </a:r>
          </a:p>
          <a:p>
            <a:pPr algn="just">
              <a:buFont typeface="Wingdings" panose="05000000000000000000" pitchFamily="2" charset="2"/>
              <a:buChar char="v"/>
            </a:pPr>
            <a:r>
              <a:rPr lang="el-GR" sz="2800" dirty="0" smtClean="0">
                <a:latin typeface="Calibri Light" panose="020F0302020204030204" pitchFamily="34" charset="0"/>
                <a:cs typeface="Calibri Light" panose="020F0302020204030204" pitchFamily="34" charset="0"/>
              </a:rPr>
              <a:t>Αυτορρύθμιση</a:t>
            </a:r>
            <a:endParaRPr lang="el-GR" sz="2800" dirty="0">
              <a:latin typeface="Calibri Light" panose="020F0302020204030204" pitchFamily="34" charset="0"/>
              <a:cs typeface="Calibri Light" panose="020F0302020204030204" pitchFamily="34" charset="0"/>
            </a:endParaRPr>
          </a:p>
          <a:p>
            <a:pPr algn="just"/>
            <a:r>
              <a:rPr lang="el-GR" sz="2800" dirty="0" smtClean="0">
                <a:latin typeface="Calibri Light" panose="020F0302020204030204" pitchFamily="34" charset="0"/>
                <a:cs typeface="Calibri Light" panose="020F0302020204030204" pitchFamily="34" charset="0"/>
              </a:rPr>
              <a:t>Ο καλύτερος χρόνος να υλοποιηθεί είναι η </a:t>
            </a:r>
            <a:r>
              <a:rPr lang="el-GR" sz="2800" dirty="0">
                <a:latin typeface="Calibri Light" panose="020F0302020204030204" pitchFamily="34" charset="0"/>
                <a:cs typeface="Calibri Light" panose="020F0302020204030204" pitchFamily="34" charset="0"/>
              </a:rPr>
              <a:t>πρώτη </a:t>
            </a:r>
            <a:r>
              <a:rPr lang="el-GR" sz="2800" dirty="0" smtClean="0">
                <a:latin typeface="Calibri Light" panose="020F0302020204030204" pitchFamily="34" charset="0"/>
                <a:cs typeface="Calibri Light" panose="020F0302020204030204" pitchFamily="34" charset="0"/>
              </a:rPr>
              <a:t>εβδομάδα </a:t>
            </a:r>
            <a:r>
              <a:rPr lang="el-GR" sz="2800" dirty="0">
                <a:latin typeface="Calibri Light" panose="020F0302020204030204" pitchFamily="34" charset="0"/>
                <a:cs typeface="Calibri Light" panose="020F0302020204030204" pitchFamily="34" charset="0"/>
              </a:rPr>
              <a:t>του έτους </a:t>
            </a:r>
            <a:r>
              <a:rPr lang="el-GR" sz="2800" dirty="0" smtClean="0">
                <a:latin typeface="Calibri Light" panose="020F0302020204030204" pitchFamily="34" charset="0"/>
                <a:cs typeface="Calibri Light" panose="020F0302020204030204" pitchFamily="34" charset="0"/>
              </a:rPr>
              <a:t>με τη συμμετοχή όλων των μαθητών.</a:t>
            </a:r>
            <a:endParaRPr lang="el-GR" sz="2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4026132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922114"/>
          </a:xfrm>
        </p:spPr>
        <p:txBody>
          <a:bodyPr>
            <a:normAutofit/>
          </a:bodyPr>
          <a:lstStyle/>
          <a:p>
            <a:pPr algn="ctr"/>
            <a:r>
              <a:rPr lang="el-GR" sz="3600" dirty="0">
                <a:latin typeface="Calibri Light" panose="020F0302020204030204" pitchFamily="34" charset="0"/>
                <a:cs typeface="Calibri Light" panose="020F0302020204030204" pitchFamily="34" charset="0"/>
              </a:rPr>
              <a:t>ΣΚΟΠΟΣ</a:t>
            </a:r>
          </a:p>
        </p:txBody>
      </p:sp>
      <p:sp>
        <p:nvSpPr>
          <p:cNvPr id="3" name="Θέση περιεχομένου 2"/>
          <p:cNvSpPr>
            <a:spLocks noGrp="1"/>
          </p:cNvSpPr>
          <p:nvPr>
            <p:ph sz="quarter" idx="1"/>
          </p:nvPr>
        </p:nvSpPr>
        <p:spPr>
          <a:xfrm>
            <a:off x="0" y="1268760"/>
            <a:ext cx="8892480" cy="5205192"/>
          </a:xfrm>
        </p:spPr>
        <p:txBody>
          <a:bodyPr>
            <a:normAutofit/>
          </a:bodyPr>
          <a:lstStyle/>
          <a:p>
            <a:pPr algn="just"/>
            <a:r>
              <a:rPr lang="el-GR" dirty="0">
                <a:latin typeface="Calibri Light" panose="020F0302020204030204" pitchFamily="34" charset="0"/>
                <a:cs typeface="Calibri Light" panose="020F0302020204030204" pitchFamily="34" charset="0"/>
              </a:rPr>
              <a:t>Το συμβόλαιο </a:t>
            </a:r>
            <a:r>
              <a:rPr lang="el-GR" dirty="0" smtClean="0">
                <a:latin typeface="Calibri Light" panose="020F0302020204030204" pitchFamily="34" charset="0"/>
                <a:cs typeface="Calibri Light" panose="020F0302020204030204" pitchFamily="34" charset="0"/>
              </a:rPr>
              <a:t> αξιοποιείται </a:t>
            </a:r>
            <a:r>
              <a:rPr lang="el-GR" dirty="0">
                <a:latin typeface="Calibri Light" panose="020F0302020204030204" pitchFamily="34" charset="0"/>
                <a:cs typeface="Calibri Light" panose="020F0302020204030204" pitchFamily="34" charset="0"/>
              </a:rPr>
              <a:t>για την  ανάπτυξη της υπευθυνότητας των μαθητών και την  κατανόηση της αξίας της δέσμευσης σε συμφωνημένους κανόνες συμπεριφοράς.  Εκπαιδεύει στην διαπραγμάτευση, στην επίλυση συγκρούσεων και στη λήψη και υλοποίηση αποφάσεων σε ένα πλαίσιο αποτελεσματικής επικοινωνίας. Βοηθά τους μαθητές να προετοιμάζονται για την εργασιακή και κοινωνική προσαρμογή τους με το να κατανοούν ότι στις σχέσεις των ανθρώπων υπάρχουν πάντοτε κανόνες που απαιτούν πειθαρχία και αυτοπειθαρχία, αυτονομία, με αλληλεξάρτηση ώστε να γίνονται υπεύθυνοι πολίτες κι αυτό σε ένα πλαίσιο διαφάνειας, ακεραιότητας και αμοιβαιότητας.</a:t>
            </a:r>
          </a:p>
        </p:txBody>
      </p:sp>
    </p:spTree>
    <p:extLst>
      <p:ext uri="{BB962C8B-B14F-4D97-AF65-F5344CB8AC3E}">
        <p14:creationId xmlns:p14="http://schemas.microsoft.com/office/powerpoint/2010/main" xmlns="" val="2223971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476672"/>
            <a:ext cx="8075240" cy="5997280"/>
          </a:xfrm>
        </p:spPr>
        <p:txBody>
          <a:bodyPr>
            <a:normAutofit/>
          </a:bodyPr>
          <a:lstStyle/>
          <a:p>
            <a:pPr algn="just"/>
            <a:r>
              <a:rPr lang="el-GR" dirty="0">
                <a:latin typeface="Calibri Light" panose="020F0302020204030204" pitchFamily="34" charset="0"/>
                <a:cs typeface="Calibri Light" panose="020F0302020204030204" pitchFamily="34" charset="0"/>
              </a:rPr>
              <a:t>Το εκπαιδευτικό συμβόλαιο είναι σημαντικό να υλοποιηθεί σε επίπεδο τμήματος </a:t>
            </a:r>
            <a:r>
              <a:rPr lang="el-GR" dirty="0" smtClean="0">
                <a:latin typeface="Calibri Light" panose="020F0302020204030204" pitchFamily="34" charset="0"/>
                <a:cs typeface="Calibri Light" panose="020F0302020204030204" pitchFamily="34" charset="0"/>
              </a:rPr>
              <a:t>.</a:t>
            </a:r>
          </a:p>
          <a:p>
            <a:pPr algn="just"/>
            <a:r>
              <a:rPr lang="el-GR" dirty="0" smtClean="0">
                <a:latin typeface="Calibri Light" panose="020F0302020204030204" pitchFamily="34" charset="0"/>
                <a:cs typeface="Calibri Light" panose="020F0302020204030204" pitchFamily="34" charset="0"/>
              </a:rPr>
              <a:t>Οι διδάσκοντες πρέπει να δείξουν ότι έχουν αναγνωρίσει σοβαρά την όλη διαδικασία και ότι προτίθενται να εφαρμόσουν το συμβόλαιο για ολόκληρη τη σχολική χρονιά.</a:t>
            </a:r>
          </a:p>
          <a:p>
            <a:pPr algn="just"/>
            <a:r>
              <a:rPr lang="el-GR" dirty="0" smtClean="0">
                <a:latin typeface="Calibri Light" panose="020F0302020204030204" pitchFamily="34" charset="0"/>
                <a:cs typeface="Calibri Light" panose="020F0302020204030204" pitchFamily="34" charset="0"/>
              </a:rPr>
              <a:t>Αυτό </a:t>
            </a:r>
            <a:r>
              <a:rPr lang="el-GR" dirty="0">
                <a:latin typeface="Calibri Light" panose="020F0302020204030204" pitchFamily="34" charset="0"/>
                <a:cs typeface="Calibri Light" panose="020F0302020204030204" pitchFamily="34" charset="0"/>
              </a:rPr>
              <a:t>είναι το ιδανικό, αλλά πρακτικά δύσκολο, γνωρίζοντας τις αρκετά διαφορετικές και συγκρουόμενες απόψεις των </a:t>
            </a:r>
            <a:r>
              <a:rPr lang="el-GR" dirty="0" smtClean="0">
                <a:latin typeface="Calibri Light" panose="020F0302020204030204" pitchFamily="34" charset="0"/>
                <a:cs typeface="Calibri Light" panose="020F0302020204030204" pitchFamily="34" charset="0"/>
              </a:rPr>
              <a:t>εκπαιδευτικών </a:t>
            </a:r>
            <a:r>
              <a:rPr lang="el-GR" dirty="0">
                <a:latin typeface="Calibri Light" panose="020F0302020204030204" pitchFamily="34" charset="0"/>
                <a:cs typeface="Calibri Light" panose="020F0302020204030204" pitchFamily="34" charset="0"/>
              </a:rPr>
              <a:t>ενός </a:t>
            </a:r>
            <a:r>
              <a:rPr lang="el-GR" dirty="0" smtClean="0">
                <a:latin typeface="Calibri Light" panose="020F0302020204030204" pitchFamily="34" charset="0"/>
                <a:cs typeface="Calibri Light" panose="020F0302020204030204" pitchFamily="34" charset="0"/>
              </a:rPr>
              <a:t>τμήματος.</a:t>
            </a:r>
          </a:p>
          <a:p>
            <a:pPr algn="just"/>
            <a:r>
              <a:rPr lang="el-GR" dirty="0" smtClean="0">
                <a:latin typeface="Calibri Light" panose="020F0302020204030204" pitchFamily="34" charset="0"/>
                <a:cs typeface="Calibri Light" panose="020F0302020204030204" pitchFamily="34" charset="0"/>
              </a:rPr>
              <a:t>Είναι </a:t>
            </a:r>
            <a:r>
              <a:rPr lang="el-GR" dirty="0">
                <a:latin typeface="Calibri Light" panose="020F0302020204030204" pitchFamily="34" charset="0"/>
                <a:cs typeface="Calibri Light" panose="020F0302020204030204" pitchFamily="34" charset="0"/>
              </a:rPr>
              <a:t>αποδεκτό και υπάρχει πιθανότητα να συμβεί ο ίδιος εκπαιδευτικός να έχει διαφορετικά εκπαιδευτικά συμβόλαια με δυο διαφορετικά τμήματα</a:t>
            </a:r>
          </a:p>
        </p:txBody>
      </p:sp>
    </p:spTree>
    <p:extLst>
      <p:ext uri="{BB962C8B-B14F-4D97-AF65-F5344CB8AC3E}">
        <p14:creationId xmlns:p14="http://schemas.microsoft.com/office/powerpoint/2010/main" xmlns="" val="346958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404664"/>
            <a:ext cx="7931224" cy="6069288"/>
          </a:xfrm>
        </p:spPr>
        <p:txBody>
          <a:bodyPr>
            <a:normAutofit/>
          </a:bodyPr>
          <a:lstStyle/>
          <a:p>
            <a:r>
              <a:rPr lang="el-GR" dirty="0">
                <a:latin typeface="Calibri Light" panose="020F0302020204030204" pitchFamily="34" charset="0"/>
                <a:cs typeface="Calibri Light" panose="020F0302020204030204" pitchFamily="34" charset="0"/>
              </a:rPr>
              <a:t>Το συμβόλαιο καλό είναι να αποτελείται </a:t>
            </a:r>
            <a:r>
              <a:rPr lang="el-GR" b="1" dirty="0">
                <a:latin typeface="Calibri Light" panose="020F0302020204030204" pitchFamily="34" charset="0"/>
                <a:cs typeface="Calibri Light" panose="020F0302020204030204" pitchFamily="34" charset="0"/>
              </a:rPr>
              <a:t>από θετικές προτάσεις</a:t>
            </a:r>
            <a:r>
              <a:rPr lang="el-GR" dirty="0">
                <a:latin typeface="Calibri Light" panose="020F0302020204030204" pitchFamily="34" charset="0"/>
                <a:cs typeface="Calibri Light" panose="020F0302020204030204" pitchFamily="34" charset="0"/>
              </a:rPr>
              <a:t> (στην πραγματικότητα περιγράφει την ιδανική τάξη, την οποία όλοι μαζί, εκπαιδευτικοί και μαθητές, προσπαθούμε να προσεγγίσουμε) και όχι αρνητικές. Για παράδειγμα θα πούμε:</a:t>
            </a:r>
          </a:p>
          <a:p>
            <a:pPr marL="0" indent="0" algn="just">
              <a:buNone/>
            </a:pPr>
            <a:r>
              <a:rPr lang="en-US" dirty="0" smtClean="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 </a:t>
            </a:r>
            <a:r>
              <a:rPr lang="el-GR" dirty="0">
                <a:latin typeface="Calibri Light" panose="020F0302020204030204" pitchFamily="34" charset="0"/>
                <a:cs typeface="Calibri Light" panose="020F0302020204030204" pitchFamily="34" charset="0"/>
              </a:rPr>
              <a:t>«Περιμένω τον συμμαθητή μου ή τον καθηγητή μου να τελειώσει και μετά ζητώ τον λόγο για να μιλήσω» και όχι «Δεν διακόπτω τον συμμαθητή ή τον καθηγητή μου ενώ μιλάει</a:t>
            </a:r>
            <a:r>
              <a:rPr lang="el-GR" dirty="0" smtClean="0">
                <a:latin typeface="Calibri Light" panose="020F0302020204030204" pitchFamily="34" charset="0"/>
                <a:cs typeface="Calibri Light" panose="020F0302020204030204" pitchFamily="34" charset="0"/>
              </a:rPr>
              <a:t>»</a:t>
            </a:r>
            <a:endParaRPr lang="el-GR" dirty="0">
              <a:latin typeface="Calibri Light" panose="020F0302020204030204" pitchFamily="34" charset="0"/>
              <a:cs typeface="Calibri Light" panose="020F0302020204030204" pitchFamily="34" charset="0"/>
            </a:endParaRPr>
          </a:p>
          <a:p>
            <a:pPr marL="0" indent="0" algn="just">
              <a:buNone/>
            </a:pPr>
            <a:r>
              <a:rPr lang="en-US" dirty="0" smtClean="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a:t>
            </a:r>
            <a:r>
              <a:rPr lang="el-GR" dirty="0">
                <a:latin typeface="Calibri Light" panose="020F0302020204030204" pitchFamily="34" charset="0"/>
                <a:cs typeface="Calibri Light" panose="020F0302020204030204" pitchFamily="34" charset="0"/>
              </a:rPr>
              <a:t>Σέβομαι τις απόψεις που εκφράζουν οι συμμαθητές μου και </a:t>
            </a:r>
            <a:r>
              <a:rPr lang="en-US" dirty="0" smtClean="0">
                <a:latin typeface="Calibri Light" panose="020F0302020204030204" pitchFamily="34" charset="0"/>
                <a:cs typeface="Calibri Light" panose="020F0302020204030204" pitchFamily="34" charset="0"/>
              </a:rPr>
              <a:t>  </a:t>
            </a:r>
            <a:r>
              <a:rPr lang="el-GR" dirty="0" smtClean="0">
                <a:latin typeface="Calibri Light" panose="020F0302020204030204" pitchFamily="34" charset="0"/>
                <a:cs typeface="Calibri Light" panose="020F0302020204030204" pitchFamily="34" charset="0"/>
              </a:rPr>
              <a:t>ταυτόχρονα </a:t>
            </a:r>
            <a:r>
              <a:rPr lang="el-GR" dirty="0">
                <a:latin typeface="Calibri Light" panose="020F0302020204030204" pitchFamily="34" charset="0"/>
                <a:cs typeface="Calibri Light" panose="020F0302020204030204" pitchFamily="34" charset="0"/>
              </a:rPr>
              <a:t>μπορώ να κάνω την κριτική μου σ’ αυτές, χωρίς κακόβουλα σχόλια» </a:t>
            </a:r>
            <a:endParaRPr lang="en-US" dirty="0" smtClean="0">
              <a:latin typeface="Calibri Light" panose="020F0302020204030204" pitchFamily="34" charset="0"/>
              <a:cs typeface="Calibri Light" panose="020F0302020204030204" pitchFamily="34" charset="0"/>
            </a:endParaRPr>
          </a:p>
          <a:p>
            <a:pPr marL="0" indent="0">
              <a:buNone/>
            </a:pPr>
            <a:endParaRPr lang="en-US" dirty="0">
              <a:latin typeface="Calibri Light" panose="020F0302020204030204" pitchFamily="34" charset="0"/>
              <a:cs typeface="Calibri Light" panose="020F0302020204030204" pitchFamily="34" charset="0"/>
            </a:endParaRPr>
          </a:p>
          <a:p>
            <a:r>
              <a:rPr lang="el-GR" dirty="0" smtClean="0">
                <a:latin typeface="Calibri Light" panose="020F0302020204030204" pitchFamily="34" charset="0"/>
                <a:cs typeface="Calibri Light" panose="020F0302020204030204" pitchFamily="34" charset="0"/>
              </a:rPr>
              <a:t> Καλό </a:t>
            </a:r>
            <a:r>
              <a:rPr lang="el-GR" dirty="0">
                <a:latin typeface="Calibri Light" panose="020F0302020204030204" pitchFamily="34" charset="0"/>
                <a:cs typeface="Calibri Light" panose="020F0302020204030204" pitchFamily="34" charset="0"/>
              </a:rPr>
              <a:t>θα είναι το συμβόλαιο να μην είναι μια σειρά από «δεν</a:t>
            </a:r>
            <a:r>
              <a:rPr lang="el-GR" dirty="0" smtClean="0">
                <a:latin typeface="Calibri Light" panose="020F0302020204030204" pitchFamily="34" charset="0"/>
                <a:cs typeface="Calibri Light" panose="020F0302020204030204" pitchFamily="34" charset="0"/>
              </a:rPr>
              <a:t>»</a:t>
            </a:r>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1494768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692696"/>
            <a:ext cx="7931224" cy="5781256"/>
          </a:xfrm>
        </p:spPr>
        <p:txBody>
          <a:bodyPr/>
          <a:lstStyle/>
          <a:p>
            <a:r>
              <a:rPr lang="el-GR" dirty="0">
                <a:latin typeface="Calibri Light" panose="020F0302020204030204" pitchFamily="34" charset="0"/>
                <a:cs typeface="Calibri Light" panose="020F0302020204030204" pitchFamily="34" charset="0"/>
              </a:rPr>
              <a:t>Όταν νέοι μαθητές εισέρχονται στην τάξη, ο δάσκαλος και οι μαθητές τους εξηγούν το συμβόλαιο. Ζητείται από τους νεοεισερχομένους να κάνουν και τις δικές τους υποδείξεις που θα συζητηθούν στην τάξη</a:t>
            </a:r>
            <a:r>
              <a:rPr lang="el-GR" dirty="0" smtClean="0">
                <a:latin typeface="Calibri Light" panose="020F0302020204030204" pitchFamily="34" charset="0"/>
                <a:cs typeface="Calibri Light" panose="020F0302020204030204" pitchFamily="34" charset="0"/>
              </a:rPr>
              <a:t>.</a:t>
            </a:r>
          </a:p>
          <a:p>
            <a:r>
              <a:rPr lang="el-GR" dirty="0">
                <a:latin typeface="Calibri Light" panose="020F0302020204030204" pitchFamily="34" charset="0"/>
                <a:cs typeface="Calibri Light" panose="020F0302020204030204" pitchFamily="34" charset="0"/>
              </a:rPr>
              <a:t>Ο χρόνος που απαιτείται για την διαδικασία του συμβολαίου πρέπει να γίνει σεβαστός, να έχει ελαστικότητα και να υπηρετεί στο εδώ και τώρα τις σχέσεις και όχι οι σχέσεις να υποτάσσονται στη δομή μιας άκαμπτης διαδικασίας συμβολαίου θεωρούμενου απλώς ως μια τεχνική χειρισμού.</a:t>
            </a:r>
          </a:p>
        </p:txBody>
      </p:sp>
    </p:spTree>
    <p:extLst>
      <p:ext uri="{BB962C8B-B14F-4D97-AF65-F5344CB8AC3E}">
        <p14:creationId xmlns:p14="http://schemas.microsoft.com/office/powerpoint/2010/main" xmlns="" val="3409311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1124744"/>
            <a:ext cx="8219256" cy="5349208"/>
          </a:xfrm>
        </p:spPr>
        <p:txBody>
          <a:bodyPr>
            <a:normAutofit/>
          </a:bodyPr>
          <a:lstStyle/>
          <a:p>
            <a:r>
              <a:rPr lang="el-GR" dirty="0">
                <a:solidFill>
                  <a:srgbClr val="000000"/>
                </a:solidFill>
                <a:latin typeface="Calibri Light" panose="020F0302020204030204" pitchFamily="34" charset="0"/>
                <a:cs typeface="Calibri Light" panose="020F0302020204030204" pitchFamily="34" charset="0"/>
              </a:rPr>
              <a:t>Ο </a:t>
            </a:r>
            <a:r>
              <a:rPr lang="el-GR" dirty="0" smtClean="0">
                <a:solidFill>
                  <a:srgbClr val="000000"/>
                </a:solidFill>
                <a:latin typeface="Calibri Light" panose="020F0302020204030204" pitchFamily="34" charset="0"/>
                <a:cs typeface="Calibri Light" panose="020F0302020204030204" pitchFamily="34" charset="0"/>
              </a:rPr>
              <a:t>καθηγητής  </a:t>
            </a:r>
            <a:r>
              <a:rPr lang="el-GR" dirty="0">
                <a:solidFill>
                  <a:srgbClr val="000000"/>
                </a:solidFill>
                <a:latin typeface="Calibri Light" panose="020F0302020204030204" pitchFamily="34" charset="0"/>
                <a:cs typeface="Calibri Light" panose="020F0302020204030204" pitchFamily="34" charset="0"/>
              </a:rPr>
              <a:t>με αυτή τη διαδικασία συμβολαίου αποφεύγει το συνηθισμένο ρόλο αυτού που επιβάλει την </a:t>
            </a:r>
            <a:r>
              <a:rPr lang="el-GR" dirty="0" smtClean="0">
                <a:solidFill>
                  <a:srgbClr val="000000"/>
                </a:solidFill>
                <a:latin typeface="Calibri Light" panose="020F0302020204030204" pitchFamily="34" charset="0"/>
                <a:cs typeface="Calibri Light" panose="020F0302020204030204" pitchFamily="34" charset="0"/>
              </a:rPr>
              <a:t>πειθαρχία </a:t>
            </a:r>
            <a:r>
              <a:rPr lang="el-GR" dirty="0">
                <a:solidFill>
                  <a:srgbClr val="000000"/>
                </a:solidFill>
                <a:latin typeface="Calibri Light" panose="020F0302020204030204" pitchFamily="34" charset="0"/>
                <a:cs typeface="Calibri Light" panose="020F0302020204030204" pitchFamily="34" charset="0"/>
              </a:rPr>
              <a:t>και τάξη έχοντας ορίσει με άλλο τρόπο από την αρχή τις συνέπειες των παραβιάσεων των κανόνων. Ο μαθητής θα μάθει να παίρνει αποφάσεις αναλαμβάνοντας ευθύνες για τις συμπεριφορές του. Αυτό προϋποθέτει μια συνάντηση κοινότητας που συζητά τις συνέπειες, εμπλέκοντας όλους στη διαδικασία λήψης αποφάσεων που τις αφορούν. </a:t>
            </a:r>
            <a:r>
              <a:rPr lang="el-GR" dirty="0" smtClean="0">
                <a:solidFill>
                  <a:srgbClr val="000000"/>
                </a:solidFill>
                <a:latin typeface="Calibri Light" panose="020F0302020204030204" pitchFamily="34" charset="0"/>
                <a:cs typeface="Calibri Light" panose="020F0302020204030204" pitchFamily="34" charset="0"/>
              </a:rPr>
              <a:t> </a:t>
            </a:r>
          </a:p>
        </p:txBody>
      </p:sp>
    </p:spTree>
    <p:extLst>
      <p:ext uri="{BB962C8B-B14F-4D97-AF65-F5344CB8AC3E}">
        <p14:creationId xmlns:p14="http://schemas.microsoft.com/office/powerpoint/2010/main" xmlns="" val="276855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60648"/>
            <a:ext cx="7467600" cy="1143000"/>
          </a:xfrm>
        </p:spPr>
        <p:txBody>
          <a:bodyPr>
            <a:normAutofit/>
          </a:bodyPr>
          <a:lstStyle/>
          <a:p>
            <a:pPr algn="ctr"/>
            <a:r>
              <a:rPr lang="el-GR" sz="3600" dirty="0" smtClean="0">
                <a:latin typeface="Calibri Light" panose="020F0302020204030204" pitchFamily="34" charset="0"/>
                <a:cs typeface="Calibri Light" panose="020F0302020204030204" pitchFamily="34" charset="0"/>
              </a:rPr>
              <a:t>Κανονεσ -σ</a:t>
            </a:r>
            <a:r>
              <a:rPr lang="en-US" sz="3600" dirty="0" smtClean="0">
                <a:latin typeface="Calibri Light" panose="020F0302020204030204" pitchFamily="34" charset="0"/>
                <a:cs typeface="Calibri Light" panose="020F0302020204030204" pitchFamily="34" charset="0"/>
              </a:rPr>
              <a:t>y</a:t>
            </a:r>
            <a:r>
              <a:rPr lang="el-GR" sz="3600" dirty="0" smtClean="0">
                <a:latin typeface="Calibri Light" panose="020F0302020204030204" pitchFamily="34" charset="0"/>
                <a:cs typeface="Calibri Light" panose="020F0302020204030204" pitchFamily="34" charset="0"/>
              </a:rPr>
              <a:t>νεπειεσ</a:t>
            </a:r>
            <a:endParaRPr lang="el-GR" sz="3600"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p:txBody>
          <a:bodyPr/>
          <a:lstStyle/>
          <a:p>
            <a:r>
              <a:rPr lang="el-GR" dirty="0">
                <a:latin typeface="Calibri Light" panose="020F0302020204030204" pitchFamily="34" charset="0"/>
                <a:cs typeface="Calibri Light" panose="020F0302020204030204" pitchFamily="34" charset="0"/>
              </a:rPr>
              <a:t>Οι κανόνες πρέπει να είναι</a:t>
            </a:r>
            <a:r>
              <a:rPr lang="el-GR" dirty="0" smtClean="0">
                <a:latin typeface="Calibri Light" panose="020F0302020204030204" pitchFamily="34" charset="0"/>
                <a:cs typeface="Calibri Light" panose="020F0302020204030204" pitchFamily="34" charset="0"/>
              </a:rPr>
              <a:t>:</a:t>
            </a:r>
            <a:endParaRPr lang="en-US" dirty="0" smtClean="0">
              <a:latin typeface="Calibri Light" panose="020F0302020204030204" pitchFamily="34" charset="0"/>
              <a:cs typeface="Calibri Light" panose="020F0302020204030204" pitchFamily="34" charset="0"/>
            </a:endParaRPr>
          </a:p>
          <a:p>
            <a:endParaRPr lang="el-GR" dirty="0">
              <a:latin typeface="Calibri Light" panose="020F0302020204030204" pitchFamily="34" charset="0"/>
              <a:cs typeface="Calibri Light" panose="020F0302020204030204" pitchFamily="34" charset="0"/>
            </a:endParaRPr>
          </a:p>
          <a:p>
            <a:pPr>
              <a:buFont typeface="Wingdings" panose="05000000000000000000" pitchFamily="2" charset="2"/>
              <a:buChar char="v"/>
            </a:pPr>
            <a:r>
              <a:rPr lang="el-GR" b="1" dirty="0" smtClean="0">
                <a:latin typeface="Calibri Light" panose="020F0302020204030204" pitchFamily="34" charset="0"/>
                <a:cs typeface="Calibri Light" panose="020F0302020204030204" pitchFamily="34" charset="0"/>
              </a:rPr>
              <a:t>λίγοι</a:t>
            </a:r>
            <a:endParaRPr lang="el-GR" b="1" dirty="0">
              <a:latin typeface="Calibri Light" panose="020F0302020204030204" pitchFamily="34" charset="0"/>
              <a:cs typeface="Calibri Light" panose="020F0302020204030204" pitchFamily="34" charset="0"/>
            </a:endParaRPr>
          </a:p>
          <a:p>
            <a:pPr>
              <a:buFont typeface="Wingdings" panose="05000000000000000000" pitchFamily="2" charset="2"/>
              <a:buChar char="v"/>
            </a:pPr>
            <a:r>
              <a:rPr lang="el-GR" b="1" dirty="0" smtClean="0">
                <a:latin typeface="Calibri Light" panose="020F0302020204030204" pitchFamily="34" charset="0"/>
                <a:cs typeface="Calibri Light" panose="020F0302020204030204" pitchFamily="34" charset="0"/>
              </a:rPr>
              <a:t>σαφείς </a:t>
            </a:r>
            <a:endParaRPr lang="en-US" b="1" dirty="0" smtClean="0">
              <a:latin typeface="Calibri Light" panose="020F0302020204030204" pitchFamily="34" charset="0"/>
              <a:cs typeface="Calibri Light" panose="020F0302020204030204" pitchFamily="34" charset="0"/>
            </a:endParaRPr>
          </a:p>
          <a:p>
            <a:pPr>
              <a:buFont typeface="Wingdings" panose="05000000000000000000" pitchFamily="2" charset="2"/>
              <a:buChar char="v"/>
            </a:pPr>
            <a:r>
              <a:rPr lang="el-GR" b="1" dirty="0">
                <a:latin typeface="Calibri Light" panose="020F0302020204030204" pitchFamily="34" charset="0"/>
                <a:cs typeface="Calibri Light" panose="020F0302020204030204" pitchFamily="34" charset="0"/>
              </a:rPr>
              <a:t>α</a:t>
            </a:r>
            <a:r>
              <a:rPr lang="el-GR" b="1" dirty="0" smtClean="0">
                <a:latin typeface="Calibri Light" panose="020F0302020204030204" pitchFamily="34" charset="0"/>
                <a:cs typeface="Calibri Light" panose="020F0302020204030204" pitchFamily="34" charset="0"/>
              </a:rPr>
              <a:t>πλοί</a:t>
            </a:r>
            <a:endParaRPr lang="en-US" b="1" dirty="0" smtClean="0">
              <a:latin typeface="Calibri Light" panose="020F0302020204030204" pitchFamily="34" charset="0"/>
              <a:cs typeface="Calibri Light" panose="020F0302020204030204" pitchFamily="34" charset="0"/>
            </a:endParaRPr>
          </a:p>
          <a:p>
            <a:pPr>
              <a:buFont typeface="Wingdings" panose="05000000000000000000" pitchFamily="2" charset="2"/>
              <a:buChar char="v"/>
            </a:pPr>
            <a:endParaRPr lang="el-GR" b="1" dirty="0">
              <a:latin typeface="Calibri Light" panose="020F0302020204030204" pitchFamily="34" charset="0"/>
              <a:cs typeface="Calibri Light" panose="020F0302020204030204" pitchFamily="34" charset="0"/>
            </a:endParaRPr>
          </a:p>
          <a:p>
            <a:r>
              <a:rPr lang="el-GR" dirty="0" smtClean="0">
                <a:latin typeface="Calibri Light" panose="020F0302020204030204" pitchFamily="34" charset="0"/>
                <a:cs typeface="Calibri Light" panose="020F0302020204030204" pitchFamily="34" charset="0"/>
              </a:rPr>
              <a:t>Οι συνέπειες  </a:t>
            </a:r>
            <a:r>
              <a:rPr lang="el-GR" dirty="0">
                <a:latin typeface="Calibri Light" panose="020F0302020204030204" pitchFamily="34" charset="0"/>
                <a:cs typeface="Calibri Light" panose="020F0302020204030204" pitchFamily="34" charset="0"/>
              </a:rPr>
              <a:t>είναι σημαντικό να είναι γνωστές και ξεκάθαρες οι συνέπειες που θα υπάρξουν με την παράβαση τους</a:t>
            </a:r>
          </a:p>
        </p:txBody>
      </p:sp>
    </p:spTree>
    <p:extLst>
      <p:ext uri="{BB962C8B-B14F-4D97-AF65-F5344CB8AC3E}">
        <p14:creationId xmlns:p14="http://schemas.microsoft.com/office/powerpoint/2010/main" xmlns="" val="8570829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383</TotalTime>
  <Words>1599</Words>
  <Application>Microsoft Office PowerPoint</Application>
  <PresentationFormat>Προβολή στην οθόνη (4:3)</PresentationFormat>
  <Paragraphs>94</Paragraphs>
  <Slides>22</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Προεξοχή</vt:lpstr>
      <vt:lpstr>Διαμορφωση Εκπαιδευτικου συμβολαιου </vt:lpstr>
      <vt:lpstr>Εκπαιδευτικο συμβολαιο</vt:lpstr>
      <vt:lpstr>Διαφάνεια 3</vt:lpstr>
      <vt:lpstr>ΣΚΟΠΟΣ</vt:lpstr>
      <vt:lpstr>Διαφάνεια 5</vt:lpstr>
      <vt:lpstr>Διαφάνεια 6</vt:lpstr>
      <vt:lpstr>Διαφάνεια 7</vt:lpstr>
      <vt:lpstr>Διαφάνεια 8</vt:lpstr>
      <vt:lpstr>Κανονεσ -σyνεπειεσ</vt:lpstr>
      <vt:lpstr>Διαφάνεια 10</vt:lpstr>
      <vt:lpstr> Ενδεικτικέσ συνεπειεσ παραβασησ των κανόνων…</vt:lpstr>
      <vt:lpstr>κανόνεσ για την τάξη -κανόνεσ για την κοινωνια</vt:lpstr>
      <vt:lpstr>Διαφάνεια 13</vt:lpstr>
      <vt:lpstr>Διαφάνεια 14</vt:lpstr>
      <vt:lpstr>Διαφάνεια 15</vt:lpstr>
      <vt:lpstr>Διαμορφωση συμβολαιου</vt:lpstr>
      <vt:lpstr>ο τροχόσ του τι</vt:lpstr>
      <vt:lpstr>Διαφάνεια 18</vt:lpstr>
      <vt:lpstr>Διαφάνεια 19</vt:lpstr>
      <vt:lpstr>Διαφάνεια 20</vt:lpstr>
      <vt:lpstr>Διαφάνεια 21</vt:lpstr>
      <vt:lpstr>Διαφάνεια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22</cp:revision>
  <dcterms:created xsi:type="dcterms:W3CDTF">2018-05-14T05:38:56Z</dcterms:created>
  <dcterms:modified xsi:type="dcterms:W3CDTF">2018-07-17T08:41:09Z</dcterms:modified>
</cp:coreProperties>
</file>