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74"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172" autoAdjust="0"/>
  </p:normalViewPr>
  <p:slideViewPr>
    <p:cSldViewPr>
      <p:cViewPr varScale="1">
        <p:scale>
          <a:sx n="88" d="100"/>
          <a:sy n="88" d="100"/>
        </p:scale>
        <p:origin x="-10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17/12/2020</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17/12/2020</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17/12/2020</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17/12/2020</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17/12/2020</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17/12/2020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17/12/2020</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17/12/2020</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17/12/2020</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17/12/2020</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ctrTitle"/>
          </p:nvPr>
        </p:nvSpPr>
        <p:spPr>
          <a:xfrm>
            <a:off x="642910" y="214290"/>
            <a:ext cx="8062912" cy="2112967"/>
          </a:xfrm>
        </p:spPr>
        <p:txBody>
          <a:bodyPr>
            <a:normAutofit fontScale="90000"/>
          </a:bodyPr>
          <a:lstStyle/>
          <a:p>
            <a:r>
              <a:rPr lang="el-GR" sz="3600" dirty="0" smtClean="0"/>
              <a:t>Εκπαιδευτικό ΕΚΨ Π.Σ </a:t>
            </a:r>
            <a:br>
              <a:rPr lang="el-GR" sz="3600" dirty="0" smtClean="0"/>
            </a:br>
            <a:r>
              <a:rPr lang="el-GR" sz="3600" dirty="0" smtClean="0"/>
              <a:t>«Καταθλιπτικές καταστάσεις και αντικείμενο»</a:t>
            </a:r>
            <a:r>
              <a:rPr lang="el-GR" dirty="0" smtClean="0"/>
              <a:t/>
            </a:r>
            <a:br>
              <a:rPr lang="el-GR" dirty="0" smtClean="0"/>
            </a:br>
            <a:endParaRPr lang="el-GR" dirty="0"/>
          </a:p>
        </p:txBody>
      </p:sp>
      <p:sp>
        <p:nvSpPr>
          <p:cNvPr id="3" name="2 - Υπότιτλος"/>
          <p:cNvSpPr>
            <a:spLocks noGrp="1"/>
          </p:cNvSpPr>
          <p:nvPr>
            <p:ph type="subTitle" idx="1"/>
          </p:nvPr>
        </p:nvSpPr>
        <p:spPr>
          <a:xfrm>
            <a:off x="4071934" y="4786322"/>
            <a:ext cx="4214842" cy="1752600"/>
          </a:xfrm>
        </p:spPr>
        <p:txBody>
          <a:bodyPr>
            <a:normAutofit fontScale="32500" lnSpcReduction="20000"/>
          </a:bodyPr>
          <a:lstStyle/>
          <a:p>
            <a:endParaRPr lang="el-GR" dirty="0" smtClean="0"/>
          </a:p>
          <a:p>
            <a:endParaRPr lang="el-GR" dirty="0" smtClean="0"/>
          </a:p>
          <a:p>
            <a:endParaRPr lang="el-GR" dirty="0" smtClean="0"/>
          </a:p>
          <a:p>
            <a:r>
              <a:rPr lang="el-GR" sz="57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Λαμπροπούλου, Κηπουρού, </a:t>
            </a:r>
            <a:r>
              <a:rPr lang="el-GR" sz="57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Δερβεντλή</a:t>
            </a:r>
            <a:r>
              <a:rPr lang="el-GR" sz="57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a:t>
            </a:r>
            <a:r>
              <a:rPr lang="el-GR" sz="57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Καδηγιαννοπούλου</a:t>
            </a:r>
            <a:r>
              <a:rPr lang="el-GR" sz="57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a:t>
            </a:r>
            <a:r>
              <a:rPr lang="el-GR" sz="57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Στεφανουδάκης</a:t>
            </a:r>
            <a:endParaRPr lang="el-GR" sz="57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a:p>
            <a:r>
              <a:rPr lang="el-GR" sz="57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Δεκέμβριος 2020</a:t>
            </a:r>
          </a:p>
          <a:p>
            <a:endParaRPr lang="el-GR" dirty="0"/>
          </a:p>
        </p:txBody>
      </p:sp>
      <p:pic>
        <p:nvPicPr>
          <p:cNvPr id="4" name="Picture 2" descr="C:\Users\ETPSYCH\Desktop\el\received_698445644392008.jpeg"/>
          <p:cNvPicPr>
            <a:picLocks noChangeAspect="1" noChangeArrowheads="1"/>
          </p:cNvPicPr>
          <p:nvPr/>
        </p:nvPicPr>
        <p:blipFill>
          <a:blip r:embed="rId3"/>
          <a:srcRect/>
          <a:stretch>
            <a:fillRect/>
          </a:stretch>
        </p:blipFill>
        <p:spPr bwMode="auto">
          <a:xfrm>
            <a:off x="214282" y="1285860"/>
            <a:ext cx="3786177" cy="54292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 Θέση περιεχομένου"/>
          <p:cNvSpPr>
            <a:spLocks noGrp="1"/>
          </p:cNvSpPr>
          <p:nvPr>
            <p:ph idx="1"/>
          </p:nvPr>
        </p:nvSpPr>
        <p:spPr>
          <a:xfrm>
            <a:off x="457200" y="285728"/>
            <a:ext cx="8329642" cy="6169080"/>
          </a:xfrm>
        </p:spPr>
        <p:txBody>
          <a:bodyPr>
            <a:normAutofit fontScale="85000" lnSpcReduction="20000"/>
          </a:bodyPr>
          <a:lstStyle/>
          <a:p>
            <a:pPr algn="just"/>
            <a:endParaRPr lang="el-GR" dirty="0" smtClean="0"/>
          </a:p>
          <a:p>
            <a:pPr algn="just"/>
            <a:r>
              <a:rPr lang="el-GR"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Τοπογραφικά</a:t>
            </a:r>
            <a:r>
              <a:rPr lang="el-GR" dirty="0" smtClean="0"/>
              <a:t>: η λίμπιντο εγκαταλείπει την ασυνείδητη  αναπαράσταση του αντικειμένου</a:t>
            </a:r>
          </a:p>
          <a:p>
            <a:pPr algn="just"/>
            <a:r>
              <a:rPr lang="el-GR" dirty="0" smtClean="0"/>
              <a:t>Στη μελαγχολία, η σχέση με το αντικείμενο είναι αμφιθυμική και η αμφιθυμία μπορεί να είναι ιδιοσυστατική, δηλ. εδώ διεξάγονται ένα πλήθος συμπλοκές γύρω από το αντικείμενο, όπου αγάπη και μίσος συγκρούονται, στο </a:t>
            </a:r>
            <a:r>
              <a:rPr lang="el-GR"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ασυνείδητο.</a:t>
            </a:r>
            <a:r>
              <a:rPr lang="el-GR" dirty="0" smtClean="0"/>
              <a:t> Στο πένθος δεν εμποδίζεται η πορεία αυτή προς το </a:t>
            </a:r>
            <a:r>
              <a:rPr lang="el-GR" dirty="0" err="1" smtClean="0"/>
              <a:t>Προσυνειδητό</a:t>
            </a:r>
            <a:r>
              <a:rPr lang="el-GR" dirty="0" smtClean="0"/>
              <a:t>, ενώ στη μελαγχολία ναι. </a:t>
            </a:r>
          </a:p>
          <a:p>
            <a:pPr algn="just"/>
            <a:r>
              <a:rPr lang="el-GR" dirty="0" smtClean="0"/>
              <a:t>Η </a:t>
            </a:r>
            <a:r>
              <a:rPr lang="el-GR" dirty="0" err="1" smtClean="0"/>
              <a:t>ιδιοσυστασιακή</a:t>
            </a:r>
            <a:r>
              <a:rPr lang="el-GR" dirty="0" smtClean="0"/>
              <a:t> αμφιθυμία ανήκει από τη φύση της στο απωθημένο.</a:t>
            </a:r>
          </a:p>
          <a:p>
            <a:pPr algn="just"/>
            <a:r>
              <a:rPr lang="el-GR" dirty="0" smtClean="0"/>
              <a:t>Με την καταφυγή στο Εγώ η αγάπη αποφεύγει τον κίνδυνο να εκλείψει. Μετά από αυτήν την παλινδρόμηση της Λίμπιντο η διαδικασία μπορεί να γίνει συνειδητή και παρουσιάζεται στη συνείδηση με τη μορφή μίας σύγκρουσης ανάμεσα σ ένα τμήμα του εγώ και στον επικριτικό παράγοντα.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4" name="Picture 2" descr="C:\Users\ETPSYCH\Desktop\el\thumbnail.jpg"/>
          <p:cNvPicPr>
            <a:picLocks noGrp="1" noChangeAspect="1" noChangeArrowheads="1"/>
          </p:cNvPicPr>
          <p:nvPr>
            <p:ph idx="1"/>
          </p:nvPr>
        </p:nvPicPr>
        <p:blipFill>
          <a:blip r:embed="rId3"/>
          <a:srcRect/>
          <a:stretch>
            <a:fillRect/>
          </a:stretch>
        </p:blipFill>
        <p:spPr bwMode="auto">
          <a:xfrm>
            <a:off x="428596" y="785794"/>
            <a:ext cx="3402419" cy="5715008"/>
          </a:xfrm>
          <a:prstGeom prst="rect">
            <a:avLst/>
          </a:prstGeom>
          <a:noFill/>
        </p:spPr>
      </p:pic>
      <p:sp>
        <p:nvSpPr>
          <p:cNvPr id="5" name="4 - Ορθογώνιο"/>
          <p:cNvSpPr/>
          <p:nvPr/>
        </p:nvSpPr>
        <p:spPr>
          <a:xfrm>
            <a:off x="4143372" y="1428736"/>
            <a:ext cx="4572000" cy="4401205"/>
          </a:xfrm>
          <a:prstGeom prst="rect">
            <a:avLst/>
          </a:prstGeom>
        </p:spPr>
        <p:txBody>
          <a:bodyPr wrap="square">
            <a:spAutoFit/>
          </a:bodyPr>
          <a:lstStyle/>
          <a:p>
            <a:pPr algn="just"/>
            <a:r>
              <a:rPr lang="el-GR" sz="28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Η συνείδηση, άρα, ποτέ δε γνωρίζει το ουσιαστικό τμήμα της μελαγχολικής διεργασίας. Η διαδικασία αυτή στο ασυνείδητο μπορεί να περατωθεί  ή διότι εξαντλείται τελικά η οργή της ή διότι εγκαταλείπεται τελικά το αντικείμενο ως ανάξιο.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 Θέση περιεχομένου"/>
          <p:cNvSpPr>
            <a:spLocks noGrp="1"/>
          </p:cNvSpPr>
          <p:nvPr>
            <p:ph idx="1"/>
          </p:nvPr>
        </p:nvSpPr>
        <p:spPr>
          <a:xfrm>
            <a:off x="457200" y="428604"/>
            <a:ext cx="8229600" cy="6026204"/>
          </a:xfrm>
        </p:spPr>
        <p:txBody>
          <a:bodyPr/>
          <a:lstStyle/>
          <a:p>
            <a:r>
              <a:rPr lang="el-GR" sz="2800" dirty="0" smtClean="0"/>
              <a:t>Δεν γνωρίζουμε τα </a:t>
            </a:r>
            <a:r>
              <a:rPr lang="el-GR" sz="28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οικονομικά</a:t>
            </a:r>
            <a:r>
              <a:rPr lang="el-GR" sz="2800" dirty="0" smtClean="0"/>
              <a:t> μέσα με το οποία το πένθος πραγματοποιεί το στόχο του</a:t>
            </a:r>
          </a:p>
          <a:p>
            <a:r>
              <a:rPr lang="el-GR" sz="2800" dirty="0" smtClean="0"/>
              <a:t>Υπόθεση ……. Η συσσώρευση μίας επένδυσης που αρχικά ήταν δεσμευμένη και στη συνέχεια, κι αφού περατωθεί η διεργασία της μελαγχολίας, αποδεσμεύεται και προκαλεί τη μανιακή κατάσταση, πρέπει να συσχετιστεί </a:t>
            </a:r>
            <a:r>
              <a:rPr lang="el-GR" sz="2800" dirty="0" err="1" smtClean="0"/>
              <a:t>εμ</a:t>
            </a:r>
            <a:r>
              <a:rPr lang="el-GR" sz="2800" dirty="0" smtClean="0"/>
              <a:t> τη </a:t>
            </a:r>
            <a:r>
              <a:rPr lang="el-GR" sz="28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παλινδρόμηση της λίμπιντο στον ναρκισσισμό</a:t>
            </a:r>
            <a:r>
              <a:rPr lang="el-GR" sz="2800" dirty="0" smtClean="0"/>
              <a:t>.</a:t>
            </a:r>
          </a:p>
          <a:p>
            <a:endParaRPr lang="el-GR" dirty="0"/>
          </a:p>
        </p:txBody>
      </p:sp>
      <p:pic>
        <p:nvPicPr>
          <p:cNvPr id="4" name="Picture 2" descr="C:\Users\user1\Desktop\ΕΛ\αρχείο λήψης.png"/>
          <p:cNvPicPr>
            <a:picLocks noChangeAspect="1" noChangeArrowheads="1"/>
          </p:cNvPicPr>
          <p:nvPr/>
        </p:nvPicPr>
        <p:blipFill>
          <a:blip r:embed="rId3"/>
          <a:srcRect/>
          <a:stretch>
            <a:fillRect/>
          </a:stretch>
        </p:blipFill>
        <p:spPr bwMode="auto">
          <a:xfrm>
            <a:off x="5643570" y="4929198"/>
            <a:ext cx="3286148" cy="15716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a:xfrm>
            <a:off x="457200" y="571480"/>
            <a:ext cx="8229600" cy="1095046"/>
          </a:xfrm>
        </p:spPr>
        <p:txBody>
          <a:bodyPr>
            <a:normAutofit fontScale="90000"/>
          </a:bodyPr>
          <a:lstStyle/>
          <a:p>
            <a:r>
              <a:rPr lang="en-US" dirty="0" smtClean="0"/>
              <a:t>S. Freud </a:t>
            </a:r>
            <a:r>
              <a:rPr lang="el-GR" dirty="0" smtClean="0"/>
              <a:t/>
            </a:r>
            <a:br>
              <a:rPr lang="el-GR" dirty="0" smtClean="0"/>
            </a:br>
            <a:r>
              <a:rPr lang="el-GR" dirty="0" smtClean="0"/>
              <a:t>Δοκίμια </a:t>
            </a:r>
            <a:r>
              <a:rPr lang="el-GR" dirty="0" err="1" smtClean="0"/>
              <a:t>Μεταψυχολογίας</a:t>
            </a:r>
            <a:r>
              <a:rPr lang="el-GR" dirty="0" smtClean="0"/>
              <a:t> (1915)</a:t>
            </a:r>
            <a:br>
              <a:rPr lang="el-GR" dirty="0" smtClean="0"/>
            </a:br>
            <a:r>
              <a:rPr lang="el-GR" dirty="0" smtClean="0"/>
              <a:t>Πένθος και μελαγχολία</a:t>
            </a:r>
            <a:endParaRPr lang="el-GR" dirty="0"/>
          </a:p>
        </p:txBody>
      </p:sp>
      <p:pic>
        <p:nvPicPr>
          <p:cNvPr id="1027" name="Picture 3" descr="C:\Users\user\Desktop\Sigmund_Freud_LIFE.jpg"/>
          <p:cNvPicPr>
            <a:picLocks noGrp="1" noChangeAspect="1" noChangeArrowheads="1"/>
          </p:cNvPicPr>
          <p:nvPr>
            <p:ph idx="1"/>
          </p:nvPr>
        </p:nvPicPr>
        <p:blipFill>
          <a:blip r:embed="rId3"/>
          <a:srcRect/>
          <a:stretch>
            <a:fillRect/>
          </a:stretch>
        </p:blipFill>
        <p:spPr bwMode="auto">
          <a:xfrm>
            <a:off x="2857488" y="1928802"/>
            <a:ext cx="3249168"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t>Πένθος - Μελαγχολία</a:t>
            </a:r>
            <a:endParaRPr lang="el-GR" dirty="0"/>
          </a:p>
        </p:txBody>
      </p:sp>
      <p:sp>
        <p:nvSpPr>
          <p:cNvPr id="3" name="2 - Θέση περιεχομένου"/>
          <p:cNvSpPr>
            <a:spLocks noGrp="1"/>
          </p:cNvSpPr>
          <p:nvPr>
            <p:ph idx="1"/>
          </p:nvPr>
        </p:nvSpPr>
        <p:spPr/>
        <p:txBody>
          <a:bodyPr>
            <a:normAutofit fontScale="77500" lnSpcReduction="20000"/>
          </a:bodyPr>
          <a:lstStyle/>
          <a:p>
            <a:pPr algn="just"/>
            <a:endParaRPr lang="el-GR" dirty="0" smtClean="0"/>
          </a:p>
          <a:p>
            <a:pPr algn="just"/>
            <a:r>
              <a:rPr lang="el-GR" b="1" u="sng" dirty="0" smtClean="0"/>
              <a:t>Κοινά :</a:t>
            </a:r>
          </a:p>
          <a:p>
            <a:pPr algn="just"/>
            <a:r>
              <a:rPr lang="el-GR" dirty="0" smtClean="0"/>
              <a:t>Οι </a:t>
            </a:r>
            <a:r>
              <a:rPr lang="el-GR" dirty="0" err="1" smtClean="0"/>
              <a:t>εκκλυτικές</a:t>
            </a:r>
            <a:r>
              <a:rPr lang="el-GR" dirty="0" smtClean="0"/>
              <a:t> αιτίες σε περιβαλλοντικούς παράγοντες</a:t>
            </a:r>
          </a:p>
          <a:p>
            <a:pPr algn="just"/>
            <a:r>
              <a:rPr lang="el-GR" dirty="0" smtClean="0"/>
              <a:t>Βαθιά επώδυνη θλίψη</a:t>
            </a:r>
          </a:p>
          <a:p>
            <a:pPr algn="just"/>
            <a:r>
              <a:rPr lang="el-GR" dirty="0" smtClean="0"/>
              <a:t>Απώλεια ενδιαφερόντων</a:t>
            </a:r>
          </a:p>
          <a:p>
            <a:pPr algn="just"/>
            <a:r>
              <a:rPr lang="el-GR" dirty="0" smtClean="0"/>
              <a:t>Αναστολή δραστηριοτήτων</a:t>
            </a:r>
          </a:p>
          <a:p>
            <a:pPr algn="just"/>
            <a:r>
              <a:rPr lang="el-GR" dirty="0" smtClean="0"/>
              <a:t>Απώλεια ικανότητας για αγάπη</a:t>
            </a:r>
          </a:p>
          <a:p>
            <a:pPr algn="just"/>
            <a:endParaRPr lang="el-GR" u="sng" dirty="0" smtClean="0"/>
          </a:p>
          <a:p>
            <a:pPr algn="just"/>
            <a:r>
              <a:rPr lang="en-US" b="1" i="1" u="sng" dirty="0" err="1" smtClean="0"/>
              <a:t>sos</a:t>
            </a:r>
            <a:r>
              <a:rPr lang="el-GR" b="1" i="1" u="sng" dirty="0" smtClean="0"/>
              <a:t> διαφορά στην μελαγχολία:</a:t>
            </a:r>
          </a:p>
          <a:p>
            <a:pPr algn="just"/>
            <a:r>
              <a:rPr lang="el-GR" i="1" dirty="0" smtClean="0"/>
              <a:t>Μείωση αυτοεκτίμησης, </a:t>
            </a:r>
            <a:r>
              <a:rPr lang="el-GR" i="1" dirty="0" err="1" smtClean="0"/>
              <a:t>αυτομομφές</a:t>
            </a:r>
            <a:r>
              <a:rPr lang="el-GR" i="1" dirty="0" smtClean="0"/>
              <a:t>, έως παραληρηματική προσμονή τιμωρίας</a:t>
            </a:r>
            <a:endParaRPr lang="el-GR" i="1" dirty="0"/>
          </a:p>
        </p:txBody>
      </p:sp>
      <p:pic>
        <p:nvPicPr>
          <p:cNvPr id="2052" name="Picture 4" descr="C:\Users\user1\Desktop\ΕΛ\maxresdefault.jpg"/>
          <p:cNvPicPr>
            <a:picLocks noChangeAspect="1" noChangeArrowheads="1"/>
          </p:cNvPicPr>
          <p:nvPr/>
        </p:nvPicPr>
        <p:blipFill>
          <a:blip r:embed="rId3" cstate="print"/>
          <a:srcRect/>
          <a:stretch>
            <a:fillRect/>
          </a:stretch>
        </p:blipFill>
        <p:spPr bwMode="auto">
          <a:xfrm>
            <a:off x="6143636" y="1214422"/>
            <a:ext cx="2728912" cy="11636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a:xfrm>
            <a:off x="357158" y="357166"/>
            <a:ext cx="8572560" cy="1928826"/>
          </a:xfrm>
        </p:spPr>
        <p:txBody>
          <a:bodyPr>
            <a:noAutofit/>
          </a:bodyPr>
          <a:lstStyle/>
          <a:p>
            <a:pPr algn="just"/>
            <a:r>
              <a:rPr lang="el-GR" sz="2000" b="1" dirty="0" smtClean="0"/>
              <a:t>Πένθος: </a:t>
            </a:r>
            <a:r>
              <a:rPr lang="el-GR" sz="2000" dirty="0" smtClean="0"/>
              <a:t/>
            </a:r>
            <a:br>
              <a:rPr lang="el-GR" sz="2000" dirty="0" smtClean="0"/>
            </a:br>
            <a:r>
              <a:rPr lang="el-GR" sz="2000" dirty="0" smtClean="0"/>
              <a:t>φυσιολογική αντίδραση στην απώλεια αγαπημένου προσώπου, ή μίας αφηρημένης ιδέας που το υποκαθιστά (ελευθερία, πατρίδα, κλπ). Έλεγχος της πραγματικότητας, απαιτεί χρόνο κι επένδυση ενέργειας όλη η διαδικασία για αν περατωθεί και το Εγώ να επανακτήσει την ελευθερία του και να αποβάλλει τις αναστολές του</a:t>
            </a:r>
            <a:endParaRPr lang="el-GR" sz="2000" dirty="0"/>
          </a:p>
        </p:txBody>
      </p:sp>
      <p:sp>
        <p:nvSpPr>
          <p:cNvPr id="3" name="2 - Θέση περιεχομένου"/>
          <p:cNvSpPr>
            <a:spLocks noGrp="1"/>
          </p:cNvSpPr>
          <p:nvPr>
            <p:ph idx="1"/>
          </p:nvPr>
        </p:nvSpPr>
        <p:spPr>
          <a:xfrm>
            <a:off x="457200" y="2571744"/>
            <a:ext cx="8229600" cy="4071966"/>
          </a:xfrm>
        </p:spPr>
        <p:txBody>
          <a:bodyPr>
            <a:noAutofit/>
          </a:bodyPr>
          <a:lstStyle/>
          <a:p>
            <a:pPr algn="ctr"/>
            <a:r>
              <a:rPr lang="el-GR" sz="2000" b="1" dirty="0" smtClean="0"/>
              <a:t>Μελαγχολία : </a:t>
            </a:r>
          </a:p>
          <a:p>
            <a:pPr algn="just"/>
            <a:r>
              <a:rPr lang="el-GR" sz="2000" dirty="0" smtClean="0"/>
              <a:t>Α. δεν είναι ξεκάθαρο συνειδητά το αντικείμενο της απώλειας ή τι έχει χαθεί από το αντικείμενο/πρόσωπο</a:t>
            </a:r>
          </a:p>
          <a:p>
            <a:pPr algn="just"/>
            <a:r>
              <a:rPr lang="el-GR" sz="2000" dirty="0" smtClean="0"/>
              <a:t>Β. εξαιρετική μείωση αξιότητας του Εγώ, παραλήρημα μηδαμινότητας.</a:t>
            </a:r>
          </a:p>
          <a:p>
            <a:pPr algn="just"/>
            <a:r>
              <a:rPr lang="el-GR" sz="2000" dirty="0" smtClean="0"/>
              <a:t> Γ. το αίσθημα της ντροπής απουσιάζει, ο ασθενής γίνεται φορτικά εκδηλωτικός κι ίσως βρίσκει και ικανοποίηση εκθέτοντας τον εαυτό του έτσι. Είμαστε υποχρεωμένοι να επιβεβαιώσουμε μερικούς από αυτού του είδους τους ισχυρισμούς, δεν πάμε κόντρα</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p:txBody>
          <a:bodyPr>
            <a:normAutofit/>
          </a:bodyPr>
          <a:lstStyle/>
          <a:p>
            <a:pPr algn="just"/>
            <a:r>
              <a:rPr lang="el-GR" sz="2400" dirty="0" smtClean="0"/>
              <a:t>Ο μελαγχολικός είχε υποστεί μία απώλεια που αφορούσε το αντικείμενο ενώ αυτό που βγαίνει από τα λεγόμενά του είναι μία απώλεια του Εγώ</a:t>
            </a:r>
            <a:endParaRPr lang="el-GR" sz="2400"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Ένα τμήμα του Εγώ αντιτίθεται στο άλλο, το επικρίνει και το θεωρεί σαν αντικείμενο. </a:t>
            </a:r>
            <a:r>
              <a:rPr lang="el-GR" b="1" i="1" dirty="0" smtClean="0"/>
              <a:t>Ηθική συνείδηση</a:t>
            </a:r>
          </a:p>
          <a:p>
            <a:pPr algn="just"/>
            <a:r>
              <a:rPr lang="en-US" b="1" i="1" dirty="0" err="1" smtClean="0"/>
              <a:t>Sos</a:t>
            </a:r>
            <a:r>
              <a:rPr lang="en-US" b="1" i="1" dirty="0" smtClean="0"/>
              <a:t>  </a:t>
            </a:r>
            <a:r>
              <a:rPr lang="el-GR" b="1" i="1" dirty="0" smtClean="0"/>
              <a:t>Οι </a:t>
            </a:r>
            <a:r>
              <a:rPr lang="el-GR" b="1" i="1" dirty="0" err="1" smtClean="0"/>
              <a:t>αυτομομφές</a:t>
            </a:r>
            <a:r>
              <a:rPr lang="el-GR" b="1" i="1" dirty="0" smtClean="0"/>
              <a:t> είναι μομφές προς ένα αντικείμενο αγάπης που έχουν όμως αντιστραφεί από το αντικείμενο στο ίδιο το Εγώ του ασθενή</a:t>
            </a:r>
            <a:endParaRPr lang="en-US" b="1" i="1" dirty="0" smtClean="0"/>
          </a:p>
          <a:p>
            <a:pPr algn="just"/>
            <a:r>
              <a:rPr lang="en-US" dirty="0" err="1" smtClean="0"/>
              <a:t>Anklage</a:t>
            </a:r>
            <a:r>
              <a:rPr lang="el-GR" dirty="0" smtClean="0"/>
              <a:t> οι </a:t>
            </a:r>
            <a:r>
              <a:rPr lang="el-GR" dirty="0" err="1" smtClean="0"/>
              <a:t>αυτοκατηγορίες</a:t>
            </a:r>
            <a:r>
              <a:rPr lang="el-GR" dirty="0" smtClean="0"/>
              <a:t> γίνονται αιτιάσεις, δηλ., καταγγελίες ενάντια σε κάποιον, γι αυτό η έλλειψη ντροπής, γιατί τελικά αφορούν κάποιον άλλον, λες κι είναι θύματα μίας μεγάλης αδικίας, άρα η συμπεριφορά αυτή είναι το αποτέλεσμα ενός ψυχικού πλέγματος εξέγερσης που εξελίχθηκε σε μελαγχολία.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 Θέση περιεχομένου"/>
          <p:cNvSpPr>
            <a:spLocks noGrp="1"/>
          </p:cNvSpPr>
          <p:nvPr>
            <p:ph idx="1"/>
          </p:nvPr>
        </p:nvSpPr>
        <p:spPr>
          <a:xfrm>
            <a:off x="457200" y="214290"/>
            <a:ext cx="8229600" cy="6240518"/>
          </a:xfrm>
        </p:spPr>
        <p:txBody>
          <a:bodyPr>
            <a:normAutofit fontScale="92500" lnSpcReduction="20000"/>
          </a:bodyPr>
          <a:lstStyle/>
          <a:p>
            <a:pPr algn="just"/>
            <a:r>
              <a:rPr lang="el-GR" sz="2400" dirty="0" smtClean="0"/>
              <a:t>Αρχικά υπήρχε μία επιλογή αντικειμένου, μία επένδυση της λίμπιντο με ένα συγκεκριμένο πρόσωπο, που υπό την επίδραση μίας πραγματικής προσβολής ή απογοήτευσης από το πρόσωπο αυτό, η σχέση κλονίστηκε. Αντί ν αποσυρθεί από εκεί η λίμπιντο και να μετατεθεί σε άλλο αντικείμενο, αποσύρθηκε στο Εγώ, κι έγινε μία </a:t>
            </a:r>
            <a:r>
              <a:rPr lang="el-GR"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ταυτοποίηση του Εγώ με το εγκαταλειμμένο αντικείμενο. </a:t>
            </a:r>
            <a:r>
              <a:rPr lang="el-GR" sz="2400" dirty="0" smtClean="0"/>
              <a:t>Έτσι η απώλεια του αντικ. μετασχηματίστηκε σε απώλεια του Εγώ. </a:t>
            </a:r>
          </a:p>
          <a:p>
            <a:pPr algn="just"/>
            <a:r>
              <a:rPr lang="en-US" sz="2400" dirty="0" smtClean="0"/>
              <a:t>Rank-</a:t>
            </a:r>
            <a:r>
              <a:rPr lang="el-GR" sz="2400" dirty="0" smtClean="0"/>
              <a:t>η αντίφαση αυτή συνεπάγεται πως η επιλογή αντικειμένου είχε συντελεστεί </a:t>
            </a:r>
            <a:r>
              <a:rPr lang="el-GR" sz="2400" dirty="0" err="1" smtClean="0"/>
              <a:t>πα΄νω</a:t>
            </a:r>
            <a:r>
              <a:rPr lang="el-GR" sz="2400" dirty="0" smtClean="0"/>
              <a:t> σε μία ναρκισσιστική βάση. Η ναρκισσιστική ταυτοποίηση με το αντικείμενο γίνεται το υποκατάστατο της ερωτικής επένδυσης. </a:t>
            </a:r>
            <a:r>
              <a:rPr lang="el-GR"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Η υποκατάσταση της </a:t>
            </a:r>
            <a:r>
              <a:rPr lang="el-GR" sz="24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αντικειμενότροπου</a:t>
            </a:r>
            <a:r>
              <a:rPr lang="el-GR"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αγάπης με την ταυτοποίηση αποτελεί σημαντικό μηχανισμό των </a:t>
            </a:r>
            <a:r>
              <a:rPr lang="el-GR" sz="24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ναρκισσ</a:t>
            </a:r>
            <a:r>
              <a:rPr lang="el-GR"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παθήσεων.  </a:t>
            </a:r>
          </a:p>
          <a:p>
            <a:pPr algn="just"/>
            <a:r>
              <a:rPr lang="el-GR" sz="2400" dirty="0" smtClean="0"/>
              <a:t>(</a:t>
            </a:r>
            <a:r>
              <a:rPr lang="en-US" sz="2400" dirty="0" err="1" smtClean="0"/>
              <a:t>Landauer</a:t>
            </a:r>
            <a:r>
              <a:rPr lang="el-GR" sz="2400" dirty="0" smtClean="0"/>
              <a:t>, παλινδρόμηση στην ψύχωση, </a:t>
            </a:r>
            <a:r>
              <a:rPr lang="en-US" sz="2400" dirty="0" smtClean="0"/>
              <a:t>Abraham</a:t>
            </a:r>
            <a:r>
              <a:rPr lang="el-GR" sz="2400" dirty="0" smtClean="0"/>
              <a:t> άρνηση τροφής)</a:t>
            </a:r>
          </a:p>
          <a:p>
            <a:pPr algn="just"/>
            <a:r>
              <a:rPr lang="el-GR"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άρα η μελαγχολία από τη μία είναι όπως το πένθος, αντίδραση στην πραγματική απώλεια αντικειμένου, κι από την άλλη καθορίζεται από την διαδικασία της παλινδρόμησης από τη </a:t>
            </a:r>
            <a:r>
              <a:rPr lang="el-GR" sz="24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ναρκισσ</a:t>
            </a:r>
            <a:r>
              <a:rPr lang="el-GR"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επιλογή αντικειμένου στο ναρκισσισμό, κάτι που λείπει από το πένθος.</a:t>
            </a:r>
          </a:p>
          <a:p>
            <a:pPr algn="just"/>
            <a:endParaRPr lang="el-GR" sz="24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a:xfrm>
            <a:off x="571472" y="214290"/>
            <a:ext cx="8358246" cy="1732746"/>
          </a:xfrm>
        </p:spPr>
        <p:txBody>
          <a:bodyPr>
            <a:normAutofit fontScale="90000"/>
          </a:bodyPr>
          <a:lstStyle/>
          <a:p>
            <a:r>
              <a:rPr lang="el-GR" sz="2700" b="1" i="1" dirty="0" smtClean="0"/>
              <a:t>Η απώλεια του αντικειμένου αγάπης είναι ευκαιρία για να κινητοποιηθεί και να αποκαλυφθεί η αμφιθυμία που διέπει τις σχέσεις αγάπης</a:t>
            </a:r>
            <a:r>
              <a:rPr lang="el-GR" sz="4400" b="1" i="1" dirty="0" smtClean="0"/>
              <a:t>. </a:t>
            </a:r>
            <a:r>
              <a:rPr lang="el-GR" sz="4400" dirty="0" smtClean="0"/>
              <a:t/>
            </a:r>
            <a:br>
              <a:rPr lang="el-GR" sz="4400" dirty="0" smtClean="0"/>
            </a:br>
            <a:endParaRPr lang="el-GR" dirty="0"/>
          </a:p>
        </p:txBody>
      </p:sp>
      <p:sp>
        <p:nvSpPr>
          <p:cNvPr id="3" name="2 - Θέση περιεχομένου"/>
          <p:cNvSpPr>
            <a:spLocks noGrp="1"/>
          </p:cNvSpPr>
          <p:nvPr>
            <p:ph idx="1"/>
          </p:nvPr>
        </p:nvSpPr>
        <p:spPr>
          <a:xfrm>
            <a:off x="2500298" y="1882808"/>
            <a:ext cx="6186502" cy="4572000"/>
          </a:xfrm>
        </p:spPr>
        <p:txBody>
          <a:bodyPr>
            <a:normAutofit fontScale="92500" lnSpcReduction="20000"/>
          </a:bodyPr>
          <a:lstStyle/>
          <a:p>
            <a:r>
              <a:rPr lang="el-GR" sz="22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Εκκλυτικά</a:t>
            </a:r>
            <a:r>
              <a:rPr lang="el-GR" sz="2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προσβολή, εγκατάλειψη, απογοήτευση…</a:t>
            </a:r>
          </a:p>
          <a:p>
            <a:r>
              <a:rPr lang="el-GR" sz="2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Αν η αγάπη για το αντικείμενο  δεν μπορεί να εγκαταλειφθεί ενώ το αντικείμενο εγκαταλείπεται, καταφεύγει στη ναρκισσιστική ταυτοποίηση, το μίσος στρέφεται ενάντια στο υποκατάστατο αντικείμενο, το ταπεινώνει, αντλώντας μία σαδιστική ικανοποίηση, όπως στην </a:t>
            </a:r>
            <a:r>
              <a:rPr lang="el-GR" sz="22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ψυχαναγκ</a:t>
            </a:r>
            <a:r>
              <a:rPr lang="el-GR" sz="2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νεύρωση . </a:t>
            </a:r>
          </a:p>
          <a:p>
            <a:r>
              <a:rPr lang="el-GR" sz="2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Αυτοκτονία---κάθε τάση προς αυτοκτονία του </a:t>
            </a:r>
            <a:r>
              <a:rPr lang="el-GR" sz="22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νευσωσικού</a:t>
            </a:r>
            <a:r>
              <a:rPr lang="el-GR" sz="2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προκύπτει από τη στροφή προς τον εαυτό μίας εγκληματικής παρόρμησης που απευθύνεται ενάντια σε κάποιο άλλο πρόσωπο.</a:t>
            </a:r>
          </a:p>
          <a:p>
            <a:r>
              <a:rPr lang="el-GR" sz="2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Και στην ακραία ερωτική κατάσταση αλλά και στην αυτοκτονία, το Εγώ συντρίβεται από το αντικείμενο, με εντελώς διαφορετικούς τρόπους, </a:t>
            </a:r>
          </a:p>
        </p:txBody>
      </p:sp>
      <p:pic>
        <p:nvPicPr>
          <p:cNvPr id="2051" name="Picture 3" descr="C:\Users\ETPSYCH\Desktop\el\thumbnail (1).jpg"/>
          <p:cNvPicPr>
            <a:picLocks noChangeAspect="1" noChangeArrowheads="1"/>
          </p:cNvPicPr>
          <p:nvPr/>
        </p:nvPicPr>
        <p:blipFill>
          <a:blip r:embed="rId3"/>
          <a:srcRect/>
          <a:stretch>
            <a:fillRect/>
          </a:stretch>
        </p:blipFill>
        <p:spPr bwMode="auto">
          <a:xfrm>
            <a:off x="214282" y="2143116"/>
            <a:ext cx="2214577" cy="40719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a:xfrm>
            <a:off x="285720" y="214290"/>
            <a:ext cx="8229600" cy="2214578"/>
          </a:xfrm>
        </p:spPr>
        <p:txBody>
          <a:bodyPr>
            <a:normAutofit/>
          </a:bodyPr>
          <a:lstStyle/>
          <a:p>
            <a:r>
              <a:rPr lang="el-GR" sz="3600" dirty="0" smtClean="0"/>
              <a:t>ΜΑΝΙΑΚΗ ΦΑΣΗ </a:t>
            </a:r>
            <a:endParaRPr lang="el-GR" sz="3600" dirty="0"/>
          </a:p>
        </p:txBody>
      </p:sp>
      <p:sp>
        <p:nvSpPr>
          <p:cNvPr id="3" name="2 - Θέση περιεχομένου"/>
          <p:cNvSpPr>
            <a:spLocks noGrp="1"/>
          </p:cNvSpPr>
          <p:nvPr>
            <p:ph idx="1"/>
          </p:nvPr>
        </p:nvSpPr>
        <p:spPr>
          <a:xfrm>
            <a:off x="214282" y="4143380"/>
            <a:ext cx="8643998" cy="2311428"/>
          </a:xfrm>
        </p:spPr>
        <p:txBody>
          <a:bodyPr>
            <a:normAutofit fontScale="92500" lnSpcReduction="10000"/>
          </a:bodyPr>
          <a:lstStyle/>
          <a:p>
            <a:pPr algn="just"/>
            <a:r>
              <a:rPr lang="el-GR" sz="2800" dirty="0" smtClean="0"/>
              <a:t>η μανία δεν έχει διαφορετικό περιεχόμενο από τη μελαγχολία, οι δύο παθήσεις παλεύουν ενάντια στο ίδιο σύμπλεγμα, στη μελαγχολία το Εγώ έχει υποκύψει, στη μανία έχει κυριαρχήσει ή το έχει απομακρύνει. Στη μανία, το Εγώ αγνοεί ακόμα αυτό που έχει ξεπεράσει και για το οποίο θριαμβεύει. </a:t>
            </a:r>
            <a:endParaRPr lang="el-GR" sz="2800" dirty="0"/>
          </a:p>
        </p:txBody>
      </p:sp>
      <p:pic>
        <p:nvPicPr>
          <p:cNvPr id="3075" name="Picture 3" descr="C:\Users\user1\Desktop\ΕΛ\αρχείο λήψης (3).jpg"/>
          <p:cNvPicPr>
            <a:picLocks noChangeAspect="1" noChangeArrowheads="1"/>
          </p:cNvPicPr>
          <p:nvPr/>
        </p:nvPicPr>
        <p:blipFill>
          <a:blip r:embed="rId3"/>
          <a:srcRect/>
          <a:stretch>
            <a:fillRect/>
          </a:stretch>
        </p:blipFill>
        <p:spPr bwMode="auto">
          <a:xfrm>
            <a:off x="2714612" y="1857364"/>
            <a:ext cx="3405193" cy="17430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 Θέση περιεχομένου"/>
          <p:cNvSpPr>
            <a:spLocks noGrp="1"/>
          </p:cNvSpPr>
          <p:nvPr>
            <p:ph idx="1"/>
          </p:nvPr>
        </p:nvSpPr>
        <p:spPr>
          <a:xfrm>
            <a:off x="457200" y="2143116"/>
            <a:ext cx="8229600" cy="4714884"/>
          </a:xfrm>
        </p:spPr>
        <p:txBody>
          <a:bodyPr>
            <a:normAutofit/>
          </a:bodyPr>
          <a:lstStyle/>
          <a:p>
            <a:pPr algn="just"/>
            <a:r>
              <a:rPr lang="el-GR" dirty="0" smtClean="0"/>
              <a:t>Στη μανία, το Εγώ πρέπει να έχει ξεπεράσει την απώλεια του αντικειμένου (ή το πένθος που σχετίζεται μ αυτήν την απώλεια, ίσως και το ίδιο το αντικείμενο) με αποτέλεσμα να είναι διαθέσιμο ολόκληρο το ενεργειακό φορτίο της </a:t>
            </a:r>
            <a:r>
              <a:rPr lang="el-GR" dirty="0" err="1" smtClean="0"/>
              <a:t>αντεπένδυσης</a:t>
            </a:r>
            <a:r>
              <a:rPr lang="el-GR" dirty="0" smtClean="0"/>
              <a:t> που είχε απορροφηθεί και είχε δεσμευτεί με την ψυχική οδύνη της μελαγχολίας.</a:t>
            </a:r>
          </a:p>
        </p:txBody>
      </p:sp>
      <p:pic>
        <p:nvPicPr>
          <p:cNvPr id="4098" name="Picture 2" descr="C:\Users\user1\Desktop\ΕΛ\αρχείο λήψης (2).jpg"/>
          <p:cNvPicPr>
            <a:picLocks noChangeAspect="1" noChangeArrowheads="1"/>
          </p:cNvPicPr>
          <p:nvPr/>
        </p:nvPicPr>
        <p:blipFill>
          <a:blip r:embed="rId3"/>
          <a:srcRect/>
          <a:stretch>
            <a:fillRect/>
          </a:stretch>
        </p:blipFill>
        <p:spPr bwMode="auto">
          <a:xfrm>
            <a:off x="2285984" y="357166"/>
            <a:ext cx="4214842" cy="15525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300</TotalTime>
  <Words>856</Words>
  <PresentationFormat>Προβολή στην οθόνη (4:3)</PresentationFormat>
  <Paragraphs>47</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Ζωντάνια</vt:lpstr>
      <vt:lpstr>Εκπαιδευτικό ΕΚΨ Π.Σ  «Καταθλιπτικές καταστάσεις και αντικείμενο» </vt:lpstr>
      <vt:lpstr>S. Freud  Δοκίμια Μεταψυχολογίας (1915) Πένθος και μελαγχολία</vt:lpstr>
      <vt:lpstr>Πένθος - Μελαγχολία</vt:lpstr>
      <vt:lpstr>Πένθος:  φυσιολογική αντίδραση στην απώλεια αγαπημένου προσώπου, ή μίας αφηρημένης ιδέας που το υποκαθιστά (ελευθερία, πατρίδα, κλπ). Έλεγχος της πραγματικότητας, απαιτεί χρόνο κι επένδυση ενέργειας όλη η διαδικασία για αν περατωθεί και το Εγώ να επανακτήσει την ελευθερία του και να αποβάλλει τις αναστολές του</vt:lpstr>
      <vt:lpstr>Ο μελαγχολικός είχε υποστεί μία απώλεια που αφορούσε το αντικείμενο ενώ αυτό που βγαίνει από τα λεγόμενά του είναι μία απώλεια του Εγώ</vt:lpstr>
      <vt:lpstr>Διαφάνεια 6</vt:lpstr>
      <vt:lpstr>Η απώλεια του αντικειμένου αγάπης είναι ευκαιρία για να κινητοποιηθεί και να αποκαλυφθεί η αμφιθυμία που διέπει τις σχέσεις αγάπης.  </vt:lpstr>
      <vt:lpstr>ΜΑΝΙΑΚΗ ΦΑΣΗ </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Καταθλιπτικές καταστάσεις και αντικείμενο </dc:title>
  <dc:creator>user</dc:creator>
  <cp:lastModifiedBy>User</cp:lastModifiedBy>
  <cp:revision>41</cp:revision>
  <dcterms:created xsi:type="dcterms:W3CDTF">2020-11-05T10:48:23Z</dcterms:created>
  <dcterms:modified xsi:type="dcterms:W3CDTF">2020-12-17T12:05:07Z</dcterms:modified>
</cp:coreProperties>
</file>