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753600" cy="7315200"/>
  <p:notesSz cx="9753600" cy="73152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5925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5524500" y="0"/>
            <a:ext cx="4227513" cy="365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6B7E9-3961-4C43-A92F-745DEFA7BFED}" type="datetimeFigureOut">
              <a:rPr lang="el-GR" smtClean="0"/>
              <a:t>23/05/2018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0480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974725" y="3475038"/>
            <a:ext cx="7804150" cy="32908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22592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5524500" y="6948488"/>
            <a:ext cx="42275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7A19E-5A38-4C93-9E53-026DC86D0B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38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19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48419" y="1728301"/>
            <a:ext cx="3965575" cy="4912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2769" y="1861651"/>
            <a:ext cx="4150359" cy="4665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8604" y="679501"/>
            <a:ext cx="7956391" cy="1288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9829" y="2337729"/>
            <a:ext cx="7393940" cy="3072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1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afetykit.net/files/gr/Booklet_paren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52144" y="5784316"/>
            <a:ext cx="30861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35"/>
              </a:lnSpc>
            </a:pPr>
            <a:r>
              <a:rPr lang="el-GR" sz="1600" spc="-5" dirty="0" smtClean="0">
                <a:solidFill>
                  <a:srgbClr val="F85531"/>
                </a:solidFill>
                <a:latin typeface="Arial"/>
                <a:cs typeface="Arial"/>
              </a:rPr>
              <a:t>Παναγιώτα</a:t>
            </a:r>
            <a:r>
              <a:rPr sz="1600" spc="-35" dirty="0" smtClean="0">
                <a:solidFill>
                  <a:srgbClr val="F85531"/>
                </a:solidFill>
                <a:latin typeface="Arial"/>
                <a:cs typeface="Arial"/>
              </a:rPr>
              <a:t> </a:t>
            </a:r>
            <a:r>
              <a:rPr sz="1600" spc="-5" dirty="0" smtClean="0">
                <a:solidFill>
                  <a:srgbClr val="F85531"/>
                </a:solidFill>
                <a:latin typeface="Arial"/>
                <a:cs typeface="Arial"/>
              </a:rPr>
              <a:t>Ιακωβάκ</a:t>
            </a:r>
            <a:r>
              <a:rPr sz="1600" dirty="0" smtClean="0">
                <a:solidFill>
                  <a:srgbClr val="F85531"/>
                </a:solidFill>
                <a:latin typeface="Arial"/>
                <a:cs typeface="Arial"/>
              </a:rPr>
              <a:t>η</a:t>
            </a:r>
            <a:r>
              <a:rPr lang="el-GR" sz="1600" dirty="0" smtClean="0">
                <a:solidFill>
                  <a:srgbClr val="F85531"/>
                </a:solidFill>
                <a:latin typeface="Arial"/>
                <a:cs typeface="Arial"/>
              </a:rPr>
              <a:t>,</a:t>
            </a:r>
            <a:r>
              <a:rPr sz="1600" spc="-135" dirty="0" smtClean="0">
                <a:solidFill>
                  <a:srgbClr val="F85531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85531"/>
                </a:solidFill>
                <a:latin typeface="Arial"/>
                <a:cs typeface="Arial"/>
              </a:rPr>
              <a:t>Ψυχολόγο</a:t>
            </a:r>
            <a:r>
              <a:rPr sz="1600" dirty="0">
                <a:solidFill>
                  <a:srgbClr val="F85531"/>
                </a:solidFill>
                <a:latin typeface="Arial"/>
                <a:cs typeface="Arial"/>
              </a:rPr>
              <a:t>ς</a:t>
            </a:r>
            <a:endParaRPr sz="1600" dirty="0">
              <a:latin typeface="Arial"/>
              <a:cs typeface="Arial"/>
            </a:endParaRPr>
          </a:p>
          <a:p>
            <a:pPr marL="845185" algn="ctr">
              <a:lnSpc>
                <a:spcPts val="715"/>
              </a:lnSpc>
            </a:pPr>
            <a:endParaRPr sz="1250" dirty="0">
              <a:latin typeface="Berlin Sans FB"/>
              <a:cs typeface="Berlin Sans FB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93519" y="6070066"/>
            <a:ext cx="3044825" cy="1522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35"/>
              </a:lnSpc>
              <a:tabLst>
                <a:tab pos="1369695" algn="l"/>
              </a:tabLst>
            </a:pPr>
            <a:r>
              <a:rPr lang="el-GR" sz="1600" spc="-5" dirty="0" smtClean="0">
                <a:solidFill>
                  <a:srgbClr val="F85531"/>
                </a:solidFill>
                <a:latin typeface="Arial"/>
                <a:cs typeface="Arial"/>
              </a:rPr>
              <a:t>Μαρία Τσαλαπατάνη, Ψυχολόγος</a:t>
            </a:r>
            <a:endParaRPr sz="1250" dirty="0">
              <a:latin typeface="Berlin Sans FB"/>
              <a:cs typeface="Berlin Sans FB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19150" y="3124200"/>
            <a:ext cx="3286125" cy="32861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14149" y="1046963"/>
            <a:ext cx="4824095" cy="3300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6095" algn="r">
              <a:lnSpc>
                <a:spcPts val="1155"/>
              </a:lnSpc>
            </a:pPr>
            <a:r>
              <a:rPr lang="el-GR" sz="1550" spc="-5" dirty="0" smtClean="0">
                <a:latin typeface="Arial"/>
                <a:cs typeface="Arial"/>
              </a:rPr>
              <a:t>29 Μαρτίου 2018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20955" marR="5715" indent="163830" algn="r">
              <a:lnSpc>
                <a:spcPct val="116100"/>
              </a:lnSpc>
              <a:spcBef>
                <a:spcPts val="635"/>
              </a:spcBef>
            </a:pPr>
            <a:r>
              <a:rPr sz="4200" spc="-5" dirty="0">
                <a:latin typeface="Arial"/>
                <a:cs typeface="Arial"/>
              </a:rPr>
              <a:t>Διαδίκτυο</a:t>
            </a:r>
            <a:r>
              <a:rPr sz="4200" spc="-105" dirty="0">
                <a:latin typeface="Arial Unicode MS"/>
                <a:cs typeface="Arial Unicode MS"/>
              </a:rPr>
              <a:t>:</a:t>
            </a:r>
            <a:r>
              <a:rPr sz="4200" spc="-120" dirty="0">
                <a:latin typeface="Arial Unicode MS"/>
                <a:cs typeface="Arial Unicode MS"/>
              </a:rPr>
              <a:t> </a:t>
            </a:r>
            <a:r>
              <a:rPr sz="4200" spc="-5" dirty="0">
                <a:latin typeface="Arial"/>
                <a:cs typeface="Arial"/>
              </a:rPr>
              <a:t>Εθισμός</a:t>
            </a:r>
            <a:r>
              <a:rPr sz="4200" spc="-340" dirty="0">
                <a:latin typeface="Arial Unicode MS"/>
                <a:cs typeface="Arial Unicode MS"/>
              </a:rPr>
              <a:t>, </a:t>
            </a:r>
            <a:r>
              <a:rPr sz="4200" spc="-5" dirty="0">
                <a:latin typeface="Arial"/>
                <a:cs typeface="Arial"/>
              </a:rPr>
              <a:t>πρόληψ</a:t>
            </a:r>
            <a:r>
              <a:rPr sz="4200" dirty="0">
                <a:latin typeface="Arial"/>
                <a:cs typeface="Arial"/>
              </a:rPr>
              <a:t>η</a:t>
            </a:r>
            <a:r>
              <a:rPr sz="4200" spc="-120" dirty="0">
                <a:latin typeface="Arial"/>
                <a:cs typeface="Arial"/>
              </a:rPr>
              <a:t> </a:t>
            </a:r>
            <a:r>
              <a:rPr sz="4200" spc="-5" dirty="0">
                <a:latin typeface="Arial"/>
                <a:cs typeface="Arial"/>
              </a:rPr>
              <a:t>κα</a:t>
            </a:r>
            <a:r>
              <a:rPr sz="4200" dirty="0">
                <a:latin typeface="Arial"/>
                <a:cs typeface="Arial"/>
              </a:rPr>
              <a:t>ι</a:t>
            </a:r>
            <a:r>
              <a:rPr sz="4200" spc="-120" dirty="0">
                <a:latin typeface="Arial"/>
                <a:cs typeface="Arial"/>
              </a:rPr>
              <a:t> </a:t>
            </a:r>
            <a:r>
              <a:rPr sz="4200" spc="-5" dirty="0">
                <a:latin typeface="Arial"/>
                <a:cs typeface="Arial"/>
              </a:rPr>
              <a:t>τρόπο</a:t>
            </a:r>
            <a:r>
              <a:rPr sz="4200" dirty="0">
                <a:latin typeface="Arial"/>
                <a:cs typeface="Arial"/>
              </a:rPr>
              <a:t>ι </a:t>
            </a:r>
            <a:r>
              <a:rPr sz="4200" spc="-5" dirty="0">
                <a:latin typeface="Arial"/>
                <a:cs typeface="Arial"/>
              </a:rPr>
              <a:t>αντιμετώπιση</a:t>
            </a:r>
            <a:r>
              <a:rPr sz="4200" dirty="0">
                <a:latin typeface="Arial"/>
                <a:cs typeface="Arial"/>
              </a:rPr>
              <a:t>ς</a:t>
            </a:r>
          </a:p>
          <a:p>
            <a:pPr marR="5080" algn="r">
              <a:lnSpc>
                <a:spcPct val="100000"/>
              </a:lnSpc>
              <a:spcBef>
                <a:spcPts val="1885"/>
              </a:spcBef>
            </a:pPr>
            <a:r>
              <a:rPr sz="1550" spc="-20" dirty="0">
                <a:latin typeface="Arial"/>
                <a:cs typeface="Arial"/>
              </a:rPr>
              <a:t>ΘΕ</a:t>
            </a:r>
            <a:r>
              <a:rPr sz="1550" spc="-5" dirty="0">
                <a:latin typeface="Arial"/>
                <a:cs typeface="Arial"/>
              </a:rPr>
              <a:t>Μ</a:t>
            </a:r>
            <a:r>
              <a:rPr sz="1550" spc="-15" dirty="0">
                <a:latin typeface="Arial"/>
                <a:cs typeface="Arial"/>
              </a:rPr>
              <a:t>ΑΤΙΚ</a:t>
            </a:r>
            <a:r>
              <a:rPr sz="1550" dirty="0">
                <a:latin typeface="Arial"/>
                <a:cs typeface="Arial"/>
              </a:rPr>
              <a:t>Η</a:t>
            </a:r>
            <a:r>
              <a:rPr sz="1550" spc="-50" dirty="0">
                <a:latin typeface="Arial"/>
                <a:cs typeface="Arial"/>
              </a:rPr>
              <a:t> </a:t>
            </a:r>
            <a:r>
              <a:rPr sz="1550" spc="-20" dirty="0">
                <a:latin typeface="Arial"/>
                <a:cs typeface="Arial"/>
              </a:rPr>
              <a:t>ΕΒΔΟ</a:t>
            </a:r>
            <a:r>
              <a:rPr sz="1550" spc="-5" dirty="0">
                <a:latin typeface="Arial"/>
                <a:cs typeface="Arial"/>
              </a:rPr>
              <a:t>Μ</a:t>
            </a:r>
            <a:r>
              <a:rPr sz="1550" spc="-20" dirty="0">
                <a:latin typeface="Arial"/>
                <a:cs typeface="Arial"/>
              </a:rPr>
              <a:t>ΑΔΑ</a:t>
            </a:r>
            <a:r>
              <a:rPr sz="1550" spc="-95" dirty="0">
                <a:latin typeface="Arial Unicode MS"/>
                <a:cs typeface="Arial Unicode MS"/>
              </a:rPr>
              <a:t>-</a:t>
            </a:r>
            <a:r>
              <a:rPr sz="1550" spc="-50" dirty="0">
                <a:latin typeface="Arial Unicode MS"/>
                <a:cs typeface="Arial Unicode MS"/>
              </a:rPr>
              <a:t> </a:t>
            </a:r>
            <a:r>
              <a:rPr sz="1550" spc="5" dirty="0" smtClean="0">
                <a:latin typeface="Arial Unicode MS"/>
                <a:cs typeface="Arial Unicode MS"/>
              </a:rPr>
              <a:t>7</a:t>
            </a:r>
            <a:r>
              <a:rPr lang="en-US" sz="1550" spc="5" baseline="30000" dirty="0" smtClean="0">
                <a:latin typeface="Arial Unicode MS"/>
                <a:cs typeface="Arial Unicode MS"/>
              </a:rPr>
              <a:t>o</a:t>
            </a:r>
            <a:r>
              <a:rPr sz="1550" spc="-50" baseline="30000" dirty="0" smtClean="0">
                <a:latin typeface="Arial Unicode MS"/>
                <a:cs typeface="Arial Unicode MS"/>
              </a:rPr>
              <a:t> </a:t>
            </a:r>
            <a:r>
              <a:rPr sz="1550" spc="-15" dirty="0">
                <a:latin typeface="Arial"/>
                <a:cs typeface="Arial"/>
              </a:rPr>
              <a:t>ΓΥ</a:t>
            </a:r>
            <a:r>
              <a:rPr sz="1550" spc="-5" dirty="0">
                <a:latin typeface="Arial"/>
                <a:cs typeface="Arial"/>
              </a:rPr>
              <a:t>ΜΝ</a:t>
            </a:r>
            <a:r>
              <a:rPr sz="1550" spc="-20" dirty="0">
                <a:latin typeface="Arial"/>
                <a:cs typeface="Arial"/>
              </a:rPr>
              <a:t>Α</a:t>
            </a:r>
            <a:r>
              <a:rPr sz="1550" spc="-5" dirty="0">
                <a:latin typeface="Arial"/>
                <a:cs typeface="Arial"/>
              </a:rPr>
              <a:t>Σ</a:t>
            </a:r>
            <a:r>
              <a:rPr sz="1550" spc="-10" dirty="0">
                <a:latin typeface="Arial"/>
                <a:cs typeface="Arial"/>
              </a:rPr>
              <a:t>Ι</a:t>
            </a:r>
            <a:r>
              <a:rPr sz="1550" spc="-15" dirty="0">
                <a:latin typeface="Arial"/>
                <a:cs typeface="Arial"/>
              </a:rPr>
              <a:t>Ο</a:t>
            </a:r>
            <a:r>
              <a:rPr sz="1550" spc="-50" dirty="0">
                <a:latin typeface="Arial"/>
                <a:cs typeface="Arial"/>
              </a:rPr>
              <a:t> </a:t>
            </a:r>
            <a:r>
              <a:rPr sz="1550" spc="-20" dirty="0">
                <a:latin typeface="Arial"/>
                <a:cs typeface="Arial"/>
              </a:rPr>
              <a:t>ΚΕΡΑΤ</a:t>
            </a:r>
            <a:r>
              <a:rPr sz="1550" spc="-5" dirty="0">
                <a:latin typeface="Arial"/>
                <a:cs typeface="Arial"/>
              </a:rPr>
              <a:t>Σ</a:t>
            </a:r>
            <a:r>
              <a:rPr sz="1550" spc="-10" dirty="0">
                <a:latin typeface="Arial"/>
                <a:cs typeface="Arial"/>
              </a:rPr>
              <a:t>Ι</a:t>
            </a:r>
            <a:r>
              <a:rPr sz="1550" spc="-5" dirty="0">
                <a:latin typeface="Arial"/>
                <a:cs typeface="Arial"/>
              </a:rPr>
              <a:t>Ν</a:t>
            </a:r>
            <a:r>
              <a:rPr sz="1550" spc="-15" dirty="0">
                <a:latin typeface="Arial"/>
                <a:cs typeface="Arial"/>
              </a:rPr>
              <a:t>ΙΟΥ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4875" y="790574"/>
            <a:ext cx="2000250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3832" y="478452"/>
            <a:ext cx="5733415" cy="884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2145" marR="5080" indent="-640080">
              <a:lnSpc>
                <a:spcPct val="116100"/>
              </a:lnSpc>
            </a:pP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Πώ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ς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25" dirty="0">
                <a:solidFill>
                  <a:srgbClr val="FC672C"/>
                </a:solidFill>
                <a:latin typeface="Arial Unicode MS"/>
                <a:cs typeface="Arial Unicode MS"/>
              </a:rPr>
              <a:t>µ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πορεί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ς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ν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α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αντιδράσει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ς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έξυπν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α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κα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ι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ν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α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παρα</a:t>
            </a:r>
            <a:r>
              <a:rPr sz="2800" spc="25" dirty="0">
                <a:solidFill>
                  <a:srgbClr val="FC672C"/>
                </a:solidFill>
                <a:latin typeface="Arial Unicode MS"/>
                <a:cs typeface="Arial Unicode MS"/>
              </a:rPr>
              <a:t>µ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είνει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ς</a:t>
            </a:r>
            <a:r>
              <a:rPr sz="2800" spc="-8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FC672C"/>
                </a:solidFill>
                <a:latin typeface="Arial"/>
                <a:cs typeface="Arial"/>
              </a:rPr>
              <a:t>ασφαλή</a:t>
            </a:r>
            <a:r>
              <a:rPr sz="2800" dirty="0">
                <a:solidFill>
                  <a:srgbClr val="FC672C"/>
                </a:solidFill>
                <a:latin typeface="Arial"/>
                <a:cs typeface="Arial"/>
              </a:rPr>
              <a:t>ς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sz="half" idx="2"/>
          </p:nvPr>
        </p:nvSpPr>
        <p:spPr>
          <a:xfrm>
            <a:off x="381000" y="1676400"/>
            <a:ext cx="4343400" cy="4299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132715" indent="-2857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pc="-5" dirty="0"/>
              <a:t>Θυ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ό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αστ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πάντ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ότ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είνα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εύκολ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στ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Διαδίκτυ</a:t>
            </a:r>
            <a:r>
              <a:rPr dirty="0"/>
              <a:t>ο </a:t>
            </a:r>
            <a:r>
              <a:rPr spc="-5" dirty="0"/>
              <a:t>ν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πε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κάποιο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ψέ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ατ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γι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τ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ποιο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 smtClean="0"/>
              <a:t>πραγ</a:t>
            </a:r>
            <a:r>
              <a:rPr spc="10" dirty="0" smtClean="0">
                <a:latin typeface="Arial Unicode MS"/>
                <a:cs typeface="Arial Unicode MS"/>
              </a:rPr>
              <a:t>µ</a:t>
            </a:r>
            <a:r>
              <a:rPr spc="-5" dirty="0" smtClean="0"/>
              <a:t>ατικ</a:t>
            </a:r>
            <a:r>
              <a:rPr dirty="0" smtClean="0"/>
              <a:t>ά</a:t>
            </a:r>
            <a:r>
              <a:rPr lang="el-GR" dirty="0" smtClean="0"/>
              <a:t> </a:t>
            </a:r>
            <a:r>
              <a:rPr spc="-5" dirty="0" err="1" smtClean="0"/>
              <a:t>είν</a:t>
            </a:r>
            <a:r>
              <a:rPr spc="-5" dirty="0" smtClean="0"/>
              <a:t>α</a:t>
            </a:r>
            <a:r>
              <a:rPr dirty="0" smtClean="0"/>
              <a:t>ι</a:t>
            </a:r>
            <a:endParaRPr dirty="0"/>
          </a:p>
          <a:p>
            <a:pPr marL="298450" indent="-285750">
              <a:lnSpc>
                <a:spcPct val="100000"/>
              </a:lnSpc>
              <a:spcBef>
                <a:spcPts val="270"/>
              </a:spcBef>
              <a:buFont typeface="Arial" panose="020B0604020202020204" pitchFamily="34" charset="0"/>
              <a:buChar char="•"/>
            </a:pPr>
            <a:r>
              <a:rPr spc="-5" dirty="0"/>
              <a:t>Α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εί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αστ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π</a:t>
            </a:r>
            <a:r>
              <a:rPr spc="-5" dirty="0" err="1"/>
              <a:t>ροσεκτικο</a:t>
            </a:r>
            <a:r>
              <a:rPr dirty="0" err="1"/>
              <a:t>ί</a:t>
            </a:r>
            <a:r>
              <a:rPr spc="-45" dirty="0"/>
              <a:t> </a:t>
            </a:r>
            <a:r>
              <a:rPr spc="-5" dirty="0" smtClean="0"/>
              <a:t>π</a:t>
            </a:r>
            <a:r>
              <a:rPr spc="-5" dirty="0" err="1" smtClean="0"/>
              <a:t>οιου</a:t>
            </a:r>
            <a:r>
              <a:rPr dirty="0" err="1" smtClean="0"/>
              <a:t>ς</a:t>
            </a:r>
            <a:r>
              <a:rPr lang="el-GR" dirty="0" smtClean="0"/>
              <a:t> </a:t>
            </a:r>
            <a:r>
              <a:rPr spc="-5" dirty="0" smtClean="0"/>
              <a:t>απ</a:t>
            </a:r>
            <a:r>
              <a:rPr spc="-5" dirty="0" err="1" smtClean="0"/>
              <a:t>οδεχό</a:t>
            </a:r>
            <a:r>
              <a:rPr spc="10" dirty="0" smtClean="0">
                <a:latin typeface="Arial Unicode MS"/>
                <a:cs typeface="Arial Unicode MS"/>
              </a:rPr>
              <a:t>µ</a:t>
            </a:r>
            <a:r>
              <a:rPr spc="-5" dirty="0" smtClean="0"/>
              <a:t>α</a:t>
            </a:r>
            <a:r>
              <a:rPr spc="-5" dirty="0" err="1" smtClean="0"/>
              <a:t>στ</a:t>
            </a:r>
            <a:r>
              <a:rPr dirty="0" err="1" smtClean="0"/>
              <a:t>ε</a:t>
            </a:r>
            <a:r>
              <a:rPr spc="-45" dirty="0" smtClean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γίνου</a:t>
            </a:r>
            <a:r>
              <a:rPr dirty="0"/>
              <a:t>ν</a:t>
            </a:r>
            <a:r>
              <a:rPr spc="-45" dirty="0"/>
              <a:t> </a:t>
            </a:r>
            <a:r>
              <a:rPr spc="35" dirty="0">
                <a:latin typeface="Arial Unicode MS"/>
                <a:cs typeface="Arial Unicode MS"/>
              </a:rPr>
              <a:t>“</a:t>
            </a:r>
            <a:r>
              <a:rPr spc="-5" dirty="0"/>
              <a:t>φίλοι</a:t>
            </a:r>
            <a:r>
              <a:rPr spc="45" dirty="0">
                <a:latin typeface="Arial Unicode MS"/>
                <a:cs typeface="Arial Unicode MS"/>
              </a:rPr>
              <a:t>”</a:t>
            </a:r>
            <a:r>
              <a:rPr spc="-45" dirty="0">
                <a:latin typeface="Arial Unicode MS"/>
                <a:cs typeface="Arial Unicode MS"/>
              </a:rPr>
              <a:t> </a:t>
            </a:r>
            <a:r>
              <a:rPr spc="-5" dirty="0"/>
              <a:t>κα</a:t>
            </a:r>
            <a:r>
              <a:rPr dirty="0"/>
              <a:t>ι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 smtClean="0"/>
              <a:t>π</a:t>
            </a:r>
            <a:r>
              <a:rPr spc="-5" dirty="0" err="1" smtClean="0"/>
              <a:t>οιου</a:t>
            </a:r>
            <a:r>
              <a:rPr dirty="0" err="1" smtClean="0"/>
              <a:t>ς</a:t>
            </a:r>
            <a:r>
              <a:rPr lang="el-GR" dirty="0" smtClean="0"/>
              <a:t> </a:t>
            </a:r>
            <a:r>
              <a:rPr spc="10" dirty="0" smtClean="0">
                <a:latin typeface="Arial Unicode MS"/>
                <a:cs typeface="Arial Unicode MS"/>
              </a:rPr>
              <a:t>µ</a:t>
            </a:r>
            <a:r>
              <a:rPr spc="-5" dirty="0" err="1" smtClean="0"/>
              <a:t>ιλά</a:t>
            </a:r>
            <a:r>
              <a:rPr spc="10" dirty="0" err="1" smtClean="0">
                <a:latin typeface="Arial Unicode MS"/>
                <a:cs typeface="Arial Unicode MS"/>
              </a:rPr>
              <a:t>µ</a:t>
            </a:r>
            <a:r>
              <a:rPr dirty="0" err="1" smtClean="0"/>
              <a:t>ε</a:t>
            </a:r>
            <a:r>
              <a:rPr spc="-45" dirty="0" smtClean="0"/>
              <a:t> </a:t>
            </a:r>
            <a:r>
              <a:rPr spc="-5" dirty="0"/>
              <a:t>στ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Διαδίκτυο</a:t>
            </a:r>
            <a:r>
              <a:rPr spc="-20" dirty="0">
                <a:latin typeface="Arial Unicode MS"/>
                <a:cs typeface="Arial Unicode MS"/>
              </a:rPr>
              <a:t>. </a:t>
            </a:r>
            <a:r>
              <a:rPr spc="-5" dirty="0"/>
              <a:t>Χρησι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οποιού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τι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ρυθ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ίσει</a:t>
            </a:r>
            <a:r>
              <a:rPr dirty="0"/>
              <a:t>ς </a:t>
            </a:r>
            <a:r>
              <a:rPr spc="-5" dirty="0"/>
              <a:t>απορρήτο</a:t>
            </a:r>
            <a:r>
              <a:rPr dirty="0"/>
              <a:t>υ</a:t>
            </a:r>
            <a:r>
              <a:rPr spc="-45" dirty="0"/>
              <a:t> </a:t>
            </a:r>
            <a:r>
              <a:rPr spc="-5" dirty="0"/>
              <a:t>στου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ιστοχώρου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πο</a:t>
            </a:r>
            <a:r>
              <a:rPr dirty="0"/>
              <a:t>υ </a:t>
            </a:r>
            <a:r>
              <a:rPr spc="-5" dirty="0"/>
              <a:t>επισκεπτό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αστε</a:t>
            </a:r>
            <a:r>
              <a:rPr spc="-20" dirty="0">
                <a:latin typeface="Arial Unicode MS"/>
                <a:cs typeface="Arial Unicode MS"/>
              </a:rPr>
              <a:t>.</a:t>
            </a:r>
            <a:r>
              <a:rPr spc="-45" dirty="0">
                <a:latin typeface="Arial Unicode MS"/>
                <a:cs typeface="Arial Unicode MS"/>
              </a:rPr>
              <a:t> </a:t>
            </a:r>
            <a:r>
              <a:rPr spc="-5" dirty="0" err="1"/>
              <a:t>Προσ</a:t>
            </a:r>
            <a:r>
              <a:rPr spc="-5" dirty="0"/>
              <a:t>αρ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όζου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 smtClean="0"/>
              <a:t>τι</a:t>
            </a:r>
            <a:r>
              <a:rPr dirty="0" smtClean="0"/>
              <a:t>ς</a:t>
            </a:r>
            <a:r>
              <a:rPr lang="el-GR" dirty="0" smtClean="0"/>
              <a:t> </a:t>
            </a:r>
            <a:r>
              <a:rPr spc="-5" dirty="0" err="1" smtClean="0"/>
              <a:t>ρυθ</a:t>
            </a:r>
            <a:r>
              <a:rPr spc="10" dirty="0" err="1" smtClean="0">
                <a:latin typeface="Arial Unicode MS"/>
                <a:cs typeface="Arial Unicode MS"/>
              </a:rPr>
              <a:t>µ</a:t>
            </a:r>
            <a:r>
              <a:rPr spc="-5" dirty="0" err="1" smtClean="0"/>
              <a:t>ίσεις</a:t>
            </a:r>
            <a:r>
              <a:rPr spc="-114" dirty="0">
                <a:latin typeface="Arial Unicode MS"/>
                <a:cs typeface="Arial Unicode MS"/>
              </a:rPr>
              <a:t>,</a:t>
            </a:r>
            <a:r>
              <a:rPr spc="-45" dirty="0">
                <a:latin typeface="Arial Unicode MS"/>
                <a:cs typeface="Arial Unicode MS"/>
              </a:rPr>
              <a:t> </a:t>
            </a:r>
            <a:r>
              <a:rPr spc="-5" dirty="0"/>
              <a:t>έτσ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ώστ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η</a:t>
            </a:r>
            <a:r>
              <a:rPr spc="-45" dirty="0"/>
              <a:t> </a:t>
            </a:r>
            <a:r>
              <a:rPr spc="-5" dirty="0"/>
              <a:t>βλέπου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όλο</a:t>
            </a:r>
            <a:r>
              <a:rPr dirty="0"/>
              <a:t>ι </a:t>
            </a:r>
            <a:r>
              <a:rPr spc="-5" dirty="0"/>
              <a:t>τ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προφί</a:t>
            </a:r>
            <a:r>
              <a:rPr dirty="0"/>
              <a:t>λ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</a:t>
            </a:r>
            <a:r>
              <a:rPr dirty="0"/>
              <a:t>ς</a:t>
            </a:r>
            <a:r>
              <a:rPr spc="-45" dirty="0"/>
              <a:t> </a:t>
            </a:r>
            <a:r>
              <a:rPr dirty="0"/>
              <a:t>ή</a:t>
            </a:r>
            <a:r>
              <a:rPr spc="-45" dirty="0"/>
              <a:t> </a:t>
            </a:r>
            <a:r>
              <a:rPr spc="-5" dirty="0"/>
              <a:t>τι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φωτογραφίε</a:t>
            </a:r>
            <a:r>
              <a:rPr dirty="0"/>
              <a:t>ς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ας</a:t>
            </a:r>
            <a:r>
              <a:rPr spc="-20" dirty="0">
                <a:latin typeface="Arial Unicode MS"/>
                <a:cs typeface="Arial Unicode MS"/>
              </a:rPr>
              <a:t>!</a:t>
            </a:r>
          </a:p>
          <a:p>
            <a:pPr marL="298450" indent="-285750">
              <a:lnSpc>
                <a:spcPct val="100000"/>
              </a:lnSpc>
              <a:spcBef>
                <a:spcPts val="270"/>
              </a:spcBef>
              <a:buFont typeface="Arial" panose="020B0604020202020204" pitchFamily="34" charset="0"/>
              <a:buChar char="•"/>
            </a:pPr>
            <a:r>
              <a:rPr spc="-5" dirty="0"/>
              <a:t>Δ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βάζου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προκλητικ</a:t>
            </a:r>
            <a:r>
              <a:rPr dirty="0"/>
              <a:t>ά</a:t>
            </a:r>
            <a:r>
              <a:rPr spc="-45" dirty="0"/>
              <a:t> </a:t>
            </a:r>
            <a:r>
              <a:rPr spc="-5" dirty="0"/>
              <a:t>ονό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ατ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>
                <a:latin typeface="Arial Unicode MS"/>
                <a:cs typeface="Arial Unicode MS"/>
              </a:rPr>
              <a:t>(</a:t>
            </a:r>
            <a:r>
              <a:rPr spc="10" dirty="0" smtClean="0">
                <a:latin typeface="Arial Unicode MS"/>
                <a:cs typeface="Arial Unicode MS"/>
              </a:rPr>
              <a:t>u</a:t>
            </a:r>
            <a:r>
              <a:rPr spc="30" dirty="0" smtClean="0">
                <a:latin typeface="Arial Unicode MS"/>
                <a:cs typeface="Arial Unicode MS"/>
              </a:rPr>
              <a:t>s</a:t>
            </a:r>
            <a:r>
              <a:rPr spc="-45" dirty="0" smtClean="0">
                <a:latin typeface="Arial Unicode MS"/>
                <a:cs typeface="Arial Unicode MS"/>
              </a:rPr>
              <a:t>e</a:t>
            </a:r>
            <a:r>
              <a:rPr spc="5" dirty="0" smtClean="0">
                <a:latin typeface="Arial Unicode MS"/>
                <a:cs typeface="Arial Unicode MS"/>
              </a:rPr>
              <a:t>r</a:t>
            </a:r>
            <a:r>
              <a:rPr spc="10" dirty="0" smtClean="0">
                <a:latin typeface="Arial Unicode MS"/>
                <a:cs typeface="Arial Unicode MS"/>
              </a:rPr>
              <a:t>n</a:t>
            </a:r>
            <a:r>
              <a:rPr spc="-15" dirty="0" smtClean="0">
                <a:latin typeface="Arial Unicode MS"/>
                <a:cs typeface="Arial Unicode MS"/>
              </a:rPr>
              <a:t>a</a:t>
            </a:r>
            <a:r>
              <a:rPr spc="50" dirty="0" smtClean="0">
                <a:latin typeface="Arial Unicode MS"/>
                <a:cs typeface="Arial Unicode MS"/>
              </a:rPr>
              <a:t>m</a:t>
            </a:r>
            <a:r>
              <a:rPr spc="-45" dirty="0" smtClean="0">
                <a:latin typeface="Arial Unicode MS"/>
                <a:cs typeface="Arial Unicode MS"/>
              </a:rPr>
              <a:t>e</a:t>
            </a:r>
            <a:r>
              <a:rPr dirty="0" smtClean="0">
                <a:latin typeface="Arial Unicode MS"/>
                <a:cs typeface="Arial Unicode MS"/>
              </a:rPr>
              <a:t>)</a:t>
            </a:r>
            <a:r>
              <a:rPr lang="el-GR" dirty="0" smtClean="0">
                <a:latin typeface="Arial Unicode MS"/>
                <a:cs typeface="Arial Unicode MS"/>
              </a:rPr>
              <a:t> </a:t>
            </a:r>
            <a:r>
              <a:rPr spc="-5" dirty="0" err="1" smtClean="0"/>
              <a:t>στ</a:t>
            </a:r>
            <a:r>
              <a:rPr dirty="0" err="1" smtClean="0"/>
              <a:t>ο</a:t>
            </a:r>
            <a:r>
              <a:rPr spc="-45" dirty="0" smtClean="0"/>
              <a:t> </a:t>
            </a:r>
            <a:r>
              <a:rPr spc="-5" dirty="0"/>
              <a:t>προφί</a:t>
            </a:r>
            <a:r>
              <a:rPr dirty="0"/>
              <a:t>λ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ας</a:t>
            </a:r>
            <a:r>
              <a:rPr spc="-20" dirty="0">
                <a:latin typeface="Arial Unicode MS"/>
                <a:cs typeface="Arial Unicode MS"/>
              </a:rPr>
              <a:t>.</a:t>
            </a:r>
          </a:p>
          <a:p>
            <a:pPr marL="298450" marR="5080" indent="-2857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pc="-5" dirty="0"/>
              <a:t>Δε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κανονίζου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ΠΟΤ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συναντήσει</a:t>
            </a:r>
            <a:r>
              <a:rPr dirty="0"/>
              <a:t>ς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 </a:t>
            </a:r>
            <a:r>
              <a:rPr spc="-5" dirty="0"/>
              <a:t>ανθρώπου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πο</a:t>
            </a:r>
            <a:r>
              <a:rPr dirty="0"/>
              <a:t>υ</a:t>
            </a:r>
            <a:r>
              <a:rPr spc="-45" dirty="0"/>
              <a:t> </a:t>
            </a:r>
            <a:r>
              <a:rPr spc="-5" dirty="0"/>
              <a:t>στη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ουσί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δε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γνωρίζου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ε</a:t>
            </a:r>
            <a:r>
              <a:rPr spc="-114" dirty="0">
                <a:latin typeface="Arial Unicode MS"/>
                <a:cs typeface="Arial Unicode MS"/>
              </a:rPr>
              <a:t>, </a:t>
            </a:r>
            <a:r>
              <a:rPr spc="-5" dirty="0"/>
              <a:t>ακό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κα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α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έχου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γίνε</a:t>
            </a:r>
            <a:r>
              <a:rPr dirty="0"/>
              <a:t>ι</a:t>
            </a:r>
            <a:r>
              <a:rPr spc="-45" dirty="0"/>
              <a:t> </a:t>
            </a:r>
            <a:r>
              <a:rPr spc="35" dirty="0">
                <a:latin typeface="Arial Unicode MS"/>
                <a:cs typeface="Arial Unicode MS"/>
              </a:rPr>
              <a:t>“</a:t>
            </a:r>
            <a:r>
              <a:rPr spc="-5" dirty="0"/>
              <a:t>φίλοι</a:t>
            </a:r>
            <a:r>
              <a:rPr spc="45" dirty="0">
                <a:latin typeface="Arial Unicode MS"/>
                <a:cs typeface="Arial Unicode MS"/>
              </a:rPr>
              <a:t>”</a:t>
            </a:r>
            <a:r>
              <a:rPr spc="-45" dirty="0">
                <a:latin typeface="Arial Unicode MS"/>
                <a:cs typeface="Arial Unicode MS"/>
              </a:rPr>
              <a:t> </a:t>
            </a:r>
            <a:r>
              <a:rPr spc="-5" dirty="0"/>
              <a:t>στ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Διαδίκτυο</a:t>
            </a:r>
            <a:r>
              <a:rPr spc="-20" dirty="0" smtClean="0">
                <a:latin typeface="Arial Unicode MS"/>
                <a:cs typeface="Arial Unicode MS"/>
              </a:rPr>
              <a:t>.</a:t>
            </a:r>
            <a:endParaRPr lang="el-GR" spc="-20" dirty="0" smtClean="0">
              <a:latin typeface="Arial Unicode MS"/>
              <a:cs typeface="Arial Unicode MS"/>
            </a:endParaRPr>
          </a:p>
          <a:p>
            <a:pPr marL="298450" marR="5080" indent="-2857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pc="-20" dirty="0" smtClean="0">
                <a:latin typeface="Arial Unicode MS"/>
                <a:cs typeface="Arial Unicode MS"/>
              </a:rPr>
              <a:t> </a:t>
            </a:r>
            <a:r>
              <a:rPr spc="-5" dirty="0"/>
              <a:t>Δε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ανταλλάσου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dirty="0"/>
              <a:t>ε</a:t>
            </a:r>
            <a:r>
              <a:rPr spc="-45" dirty="0"/>
              <a:t> </a:t>
            </a:r>
            <a:r>
              <a:rPr spc="-5" dirty="0"/>
              <a:t>ευαίσθητε</a:t>
            </a:r>
            <a:r>
              <a:rPr dirty="0"/>
              <a:t>ς</a:t>
            </a:r>
            <a:r>
              <a:rPr spc="-45" dirty="0"/>
              <a:t> </a:t>
            </a:r>
            <a:r>
              <a:rPr spc="-5" dirty="0"/>
              <a:t>προσωπικέ</a:t>
            </a:r>
            <a:r>
              <a:rPr dirty="0"/>
              <a:t>ς </a:t>
            </a:r>
            <a:r>
              <a:rPr spc="-5" dirty="0"/>
              <a:t>πληροφορίε</a:t>
            </a:r>
            <a:r>
              <a:rPr dirty="0"/>
              <a:t>ς</a:t>
            </a:r>
            <a:r>
              <a:rPr spc="-45" dirty="0"/>
              <a:t> </a:t>
            </a:r>
            <a:r>
              <a:rPr dirty="0"/>
              <a:t>ή</a:t>
            </a:r>
            <a:r>
              <a:rPr spc="-45" dirty="0"/>
              <a:t> </a:t>
            </a:r>
            <a:r>
              <a:rPr spc="-5" dirty="0"/>
              <a:t>ακατάλληλ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βίντε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κα</a:t>
            </a:r>
            <a:r>
              <a:rPr dirty="0"/>
              <a:t>ι </a:t>
            </a:r>
            <a:r>
              <a:rPr spc="-5" dirty="0"/>
              <a:t>φωτογραφίες</a:t>
            </a:r>
            <a:r>
              <a:rPr spc="-20" dirty="0">
                <a:latin typeface="Arial Unicode MS"/>
                <a:cs typeface="Arial Unicode MS"/>
              </a:rPr>
              <a:t>.</a:t>
            </a:r>
            <a:r>
              <a:rPr spc="-45" dirty="0">
                <a:latin typeface="Arial Unicode MS"/>
                <a:cs typeface="Arial Unicode MS"/>
              </a:rPr>
              <a:t> </a:t>
            </a:r>
            <a:r>
              <a:rPr spc="-5" dirty="0"/>
              <a:t>Μπορού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45" dirty="0"/>
              <a:t> 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είνου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γι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πάντ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στ</a:t>
            </a:r>
            <a:r>
              <a:rPr dirty="0"/>
              <a:t>ο </a:t>
            </a:r>
            <a:r>
              <a:rPr spc="-5" dirty="0"/>
              <a:t>Διαδίκτυ</a:t>
            </a:r>
            <a:r>
              <a:rPr dirty="0"/>
              <a:t>ο</a:t>
            </a:r>
            <a:r>
              <a:rPr spc="-45" dirty="0"/>
              <a:t> </a:t>
            </a:r>
            <a:r>
              <a:rPr spc="-5" dirty="0"/>
              <a:t>κα</a:t>
            </a:r>
            <a:r>
              <a:rPr dirty="0"/>
              <a:t>ι</a:t>
            </a:r>
            <a:r>
              <a:rPr spc="-45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45" dirty="0"/>
              <a:t> </a:t>
            </a:r>
            <a:r>
              <a:rPr spc="-5" dirty="0"/>
              <a:t>διανε</a:t>
            </a:r>
            <a:r>
              <a:rPr spc="10" dirty="0">
                <a:latin typeface="Arial Unicode MS"/>
                <a:cs typeface="Arial Unicode MS"/>
              </a:rPr>
              <a:t>µ</a:t>
            </a:r>
            <a:r>
              <a:rPr spc="-5" dirty="0"/>
              <a:t>ηθού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στο</a:t>
            </a:r>
            <a:r>
              <a:rPr dirty="0"/>
              <a:t>ν</a:t>
            </a:r>
            <a:r>
              <a:rPr spc="-45" dirty="0"/>
              <a:t> </a:t>
            </a:r>
            <a:r>
              <a:rPr spc="-5" dirty="0"/>
              <a:t>οποιονδήποτε</a:t>
            </a:r>
            <a:r>
              <a:rPr spc="-20" dirty="0">
                <a:latin typeface="Arial Unicode MS"/>
                <a:cs typeface="Arial Unicode MS"/>
              </a:rPr>
              <a:t>!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sz="half" idx="3"/>
          </p:nvPr>
        </p:nvSpPr>
        <p:spPr>
          <a:xfrm>
            <a:off x="4800600" y="1676400"/>
            <a:ext cx="4618480" cy="475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939165" indent="-2857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δελεαζό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αστ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έ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απ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</a:t>
            </a:r>
            <a:r>
              <a:rPr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lang="el-GR"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χρή</a:t>
            </a:r>
            <a:r>
              <a:rPr spc="1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ατ</a:t>
            </a:r>
            <a:r>
              <a:rPr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δώρα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Ακό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l-GR"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κά</a:t>
            </a:r>
            <a:r>
              <a:rPr spc="-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ποιο</a:t>
            </a:r>
            <a:r>
              <a:rPr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πληρώσε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γι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κάνει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κάτ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ακατάλληλο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παρα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ένε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είνα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κακοποίηση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298450" marR="44450" indent="-2857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Ζητά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βουλ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ή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τη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υποστήριξ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κάποιο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ενήλικ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ξέρου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αγαπάε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πιστευό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αστ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(π</a:t>
            </a:r>
            <a:r>
              <a:rPr spc="-2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χ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γονέα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καθηγητή)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Ακό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νιώθου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άσχη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γι΄αυτ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όπω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ντροπή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φόβ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θ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στερήσου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τη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πρόσβασ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Διαδίκτυ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 ή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θ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φερθού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άσχη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α)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ή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ενοχέ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θ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στεναχωρήσ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ω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πολ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ύ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του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γονεί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ου)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θυ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ά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σω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ατικ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ή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ψυχικ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ή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ακεραιότητ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είνα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προτεραιότητ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οφείλου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εγ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ώ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γονεί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τη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προστατεύου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342265" indent="-285750">
              <a:lnSpc>
                <a:spcPct val="100000"/>
              </a:lnSpc>
              <a:spcBef>
                <a:spcPts val="270"/>
              </a:spcBef>
              <a:buFont typeface="Arial" panose="020B0604020202020204" pitchFamily="34" charset="0"/>
              <a:buChar char="•"/>
            </a:pP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Έχου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ότ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ακό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συνο</a:t>
            </a:r>
            <a:r>
              <a:rPr spc="1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ιλητή</a:t>
            </a:r>
            <a:r>
              <a:rPr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lang="el-GR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Διαδίκτυ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ο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είνα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πραγ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ατικ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ά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αυτό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φαίνετα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(π</a:t>
            </a:r>
            <a:r>
              <a:rPr spc="-2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χ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το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έχου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δε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σ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</a:t>
            </a:r>
            <a:r>
              <a:rPr spc="1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3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</a:t>
            </a:r>
            <a:r>
              <a:rPr spc="-1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</a:t>
            </a:r>
            <a:r>
              <a:rPr spc="5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</a:t>
            </a:r>
            <a:r>
              <a:rPr spc="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</a:t>
            </a:r>
            <a:r>
              <a:rPr spc="-1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</a:t>
            </a:r>
            <a:r>
              <a:rPr spc="-114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υπάρχε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πάντ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η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πιθανότητ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ν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είνα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έλο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ενό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κυκλώ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ατο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ς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(δόλω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πο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υ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εκ</a:t>
            </a:r>
            <a:r>
              <a:rPr spc="1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µ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εταλλεύετα</a:t>
            </a:r>
            <a:r>
              <a:rPr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ι</a:t>
            </a:r>
            <a:r>
              <a:rPr spc="-4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spc="-5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παιδιά</a:t>
            </a:r>
            <a:r>
              <a:rPr spc="-2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  <p:bldP spid="1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24075" y="1812709"/>
            <a:ext cx="4547235" cy="664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000" b="1" spc="-5" dirty="0">
                <a:solidFill>
                  <a:srgbClr val="62D1DB"/>
                </a:solidFill>
                <a:latin typeface="Arial"/>
                <a:cs typeface="Arial"/>
              </a:rPr>
              <a:t>Κα</a:t>
            </a:r>
            <a:r>
              <a:rPr sz="5000" b="1" dirty="0">
                <a:solidFill>
                  <a:srgbClr val="62D1DB"/>
                </a:solidFill>
                <a:latin typeface="Arial"/>
                <a:cs typeface="Arial"/>
              </a:rPr>
              <a:t>ι</a:t>
            </a:r>
            <a:r>
              <a:rPr sz="5000" b="1" spc="-14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5000" b="1" spc="-5" dirty="0">
                <a:solidFill>
                  <a:srgbClr val="62D1DB"/>
                </a:solidFill>
                <a:latin typeface="Arial"/>
                <a:cs typeface="Arial"/>
              </a:rPr>
              <a:t>μη</a:t>
            </a:r>
            <a:r>
              <a:rPr sz="5000" b="1" dirty="0">
                <a:solidFill>
                  <a:srgbClr val="62D1DB"/>
                </a:solidFill>
                <a:latin typeface="Arial"/>
                <a:cs typeface="Arial"/>
              </a:rPr>
              <a:t>ν</a:t>
            </a:r>
            <a:r>
              <a:rPr sz="5000" b="1" spc="-14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5000" b="1" spc="-5" dirty="0">
                <a:solidFill>
                  <a:srgbClr val="62D1DB"/>
                </a:solidFill>
                <a:latin typeface="Arial"/>
                <a:cs typeface="Arial"/>
              </a:rPr>
              <a:t>ξεχνά</a:t>
            </a:r>
            <a:r>
              <a:rPr sz="5000" b="1" dirty="0">
                <a:solidFill>
                  <a:srgbClr val="62D1DB"/>
                </a:solidFill>
                <a:latin typeface="Arial"/>
                <a:cs typeface="Arial"/>
              </a:rPr>
              <a:t>ς</a:t>
            </a:r>
            <a:endParaRPr sz="5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45654" y="3116877"/>
            <a:ext cx="7062470" cy="884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46400" marR="5080" indent="-2934335">
              <a:lnSpc>
                <a:spcPct val="116100"/>
              </a:lnSpc>
            </a:pP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Ότ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ι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ανεβάζει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ς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στ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ο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Διαδίκτυ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ο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μένε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ι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εκε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ί</a:t>
            </a:r>
            <a:r>
              <a:rPr sz="2800" b="1" spc="-80" dirty="0">
                <a:solidFill>
                  <a:srgbClr val="62D1DB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γι</a:t>
            </a:r>
            <a:r>
              <a:rPr sz="2800" b="1" dirty="0">
                <a:solidFill>
                  <a:srgbClr val="62D1DB"/>
                </a:solidFill>
                <a:latin typeface="Arial"/>
                <a:cs typeface="Arial"/>
              </a:rPr>
              <a:t>α </a:t>
            </a:r>
            <a:r>
              <a:rPr sz="2800" b="1" spc="-5" dirty="0">
                <a:solidFill>
                  <a:srgbClr val="62D1DB"/>
                </a:solidFill>
                <a:latin typeface="Arial"/>
                <a:cs typeface="Arial"/>
              </a:rPr>
              <a:t>πάντα</a:t>
            </a:r>
            <a:r>
              <a:rPr sz="2800" b="1" dirty="0">
                <a:solidFill>
                  <a:srgbClr val="62D1DB"/>
                </a:solidFill>
                <a:latin typeface="Gill Sans MT"/>
                <a:cs typeface="Gill Sans MT"/>
              </a:rPr>
              <a:t>!</a:t>
            </a:r>
            <a:endParaRPr sz="2800" dirty="0">
              <a:latin typeface="Gill Sans MT"/>
              <a:cs typeface="Gill Sans M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87450" y="1501559"/>
            <a:ext cx="4473575" cy="639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955"/>
              </a:lnSpc>
            </a:pPr>
            <a:r>
              <a:rPr sz="5000" spc="-5" dirty="0">
                <a:latin typeface="Arial"/>
                <a:cs typeface="Arial"/>
              </a:rPr>
              <a:t>ΒΙΒΛΙΟΓΡΑΦΙ</a:t>
            </a:r>
            <a:r>
              <a:rPr sz="5000" dirty="0">
                <a:latin typeface="Arial"/>
                <a:cs typeface="Arial"/>
              </a:rPr>
              <a:t>Α</a:t>
            </a:r>
            <a:endParaRPr sz="5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5463" y="2684262"/>
            <a:ext cx="5367655" cy="28161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r">
              <a:lnSpc>
                <a:spcPct val="114599"/>
              </a:lnSpc>
              <a:tabLst>
                <a:tab pos="1950085" algn="l"/>
              </a:tabLst>
            </a:pPr>
            <a:r>
              <a:rPr lang="el-GR" sz="1800" spc="15" dirty="0" smtClean="0">
                <a:latin typeface="Arial Unicode MS"/>
                <a:cs typeface="Arial Unicode MS"/>
              </a:rPr>
              <a:t>1. </a:t>
            </a:r>
            <a:r>
              <a:rPr sz="1800" spc="15" dirty="0" smtClean="0">
                <a:latin typeface="Arial Unicode MS"/>
                <a:cs typeface="Arial Unicode MS"/>
              </a:rPr>
              <a:t>h</a:t>
            </a:r>
            <a:r>
              <a:rPr sz="1800" spc="120" dirty="0" smtClean="0">
                <a:latin typeface="Arial Unicode MS"/>
                <a:cs typeface="Arial Unicode MS"/>
              </a:rPr>
              <a:t>tt</a:t>
            </a:r>
            <a:r>
              <a:rPr sz="1800" spc="15" dirty="0" smtClean="0">
                <a:latin typeface="Arial Unicode MS"/>
                <a:cs typeface="Arial Unicode MS"/>
              </a:rPr>
              <a:t>p</a:t>
            </a:r>
            <a:r>
              <a:rPr sz="1800" spc="40" dirty="0" smtClean="0">
                <a:latin typeface="Arial Unicode MS"/>
                <a:cs typeface="Arial Unicode MS"/>
              </a:rPr>
              <a:t>s</a:t>
            </a:r>
            <a:r>
              <a:rPr sz="1800" spc="-50" dirty="0">
                <a:latin typeface="Arial Unicode MS"/>
                <a:cs typeface="Arial Unicode MS"/>
              </a:rPr>
              <a:t>:</a:t>
            </a:r>
            <a:r>
              <a:rPr sz="1800" spc="245" dirty="0">
                <a:latin typeface="Arial Unicode MS"/>
                <a:cs typeface="Arial Unicode MS"/>
              </a:rPr>
              <a:t>//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spc="114" dirty="0">
                <a:latin typeface="Arial Unicode MS"/>
                <a:cs typeface="Arial Unicode MS"/>
              </a:rPr>
              <a:t>f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5" dirty="0">
                <a:latin typeface="Arial Unicode MS"/>
                <a:cs typeface="Arial Unicode MS"/>
              </a:rPr>
              <a:t>4</a:t>
            </a:r>
            <a:r>
              <a:rPr sz="1800" spc="20" dirty="0">
                <a:latin typeface="Arial Unicode MS"/>
                <a:cs typeface="Arial Unicode MS"/>
              </a:rPr>
              <a:t>k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d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25" dirty="0">
                <a:latin typeface="Arial Unicode MS"/>
                <a:cs typeface="Arial Unicode MS"/>
              </a:rPr>
              <a:t>.</a:t>
            </a:r>
            <a:r>
              <a:rPr sz="1800" spc="15" dirty="0">
                <a:latin typeface="Arial Unicode MS"/>
                <a:cs typeface="Arial Unicode MS"/>
              </a:rPr>
              <a:t>g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60" dirty="0">
                <a:latin typeface="Arial Unicode MS"/>
                <a:cs typeface="Arial Unicode MS"/>
              </a:rPr>
              <a:t>w</a:t>
            </a:r>
            <a:r>
              <a:rPr sz="1800" spc="15" dirty="0">
                <a:latin typeface="Arial Unicode MS"/>
                <a:cs typeface="Arial Unicode MS"/>
              </a:rPr>
              <a:t>p</a:t>
            </a:r>
            <a:r>
              <a:rPr sz="1800" spc="-110" dirty="0">
                <a:latin typeface="Arial Unicode MS"/>
                <a:cs typeface="Arial Unicode MS"/>
              </a:rPr>
              <a:t>-</a:t>
            </a:r>
            <a:r>
              <a:rPr sz="1800" spc="-90" dirty="0">
                <a:latin typeface="Arial Unicode MS"/>
                <a:cs typeface="Arial Unicode MS"/>
              </a:rPr>
              <a:t> </a:t>
            </a:r>
            <a:r>
              <a:rPr sz="1800" spc="45" dirty="0">
                <a:latin typeface="Arial Unicode MS"/>
                <a:cs typeface="Arial Unicode MS"/>
              </a:rPr>
              <a:t>c</a:t>
            </a:r>
            <a:r>
              <a:rPr sz="1800" spc="15" dirty="0">
                <a:latin typeface="Arial Unicode MS"/>
                <a:cs typeface="Arial Unicode MS"/>
              </a:rPr>
              <a:t>on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15" dirty="0">
                <a:latin typeface="Arial Unicode MS"/>
                <a:cs typeface="Arial Unicode MS"/>
              </a:rPr>
              <a:t>up</a:t>
            </a:r>
            <a:r>
              <a:rPr sz="1800" spc="50" dirty="0">
                <a:latin typeface="Arial Unicode MS"/>
                <a:cs typeface="Arial Unicode MS"/>
              </a:rPr>
              <a:t>l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spc="15" dirty="0">
                <a:latin typeface="Arial Unicode MS"/>
                <a:cs typeface="Arial Unicode MS"/>
              </a:rPr>
              <a:t>d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5" dirty="0">
                <a:latin typeface="Arial Unicode MS"/>
                <a:cs typeface="Arial Unicode MS"/>
              </a:rPr>
              <a:t>2017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5" dirty="0">
                <a:latin typeface="Arial Unicode MS"/>
                <a:cs typeface="Arial Unicode MS"/>
              </a:rPr>
              <a:t>03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15" dirty="0">
                <a:latin typeface="Arial Unicode MS"/>
                <a:cs typeface="Arial Unicode MS"/>
              </a:rPr>
              <a:t>h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50" dirty="0">
                <a:latin typeface="Arial Unicode MS"/>
                <a:cs typeface="Arial Unicode MS"/>
              </a:rPr>
              <a:t>l</a:t>
            </a:r>
            <a:r>
              <a:rPr sz="1800" spc="15" dirty="0">
                <a:latin typeface="Arial Unicode MS"/>
                <a:cs typeface="Arial Unicode MS"/>
              </a:rPr>
              <a:t>p</a:t>
            </a:r>
            <a:r>
              <a:rPr sz="1800" spc="50" dirty="0">
                <a:latin typeface="Arial Unicode MS"/>
                <a:cs typeface="Arial Unicode MS"/>
              </a:rPr>
              <a:t>li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-110" dirty="0">
                <a:latin typeface="Arial Unicode MS"/>
                <a:cs typeface="Arial Unicode MS"/>
              </a:rPr>
              <a:t>-</a:t>
            </a:r>
            <a:r>
              <a:rPr sz="1800" spc="-90" dirty="0">
                <a:latin typeface="Arial Unicode MS"/>
                <a:cs typeface="Arial Unicode MS"/>
              </a:rPr>
              <a:t> </a:t>
            </a:r>
            <a:r>
              <a:rPr sz="1800" spc="-55" dirty="0">
                <a:latin typeface="Arial Unicode MS"/>
                <a:cs typeface="Arial Unicode MS"/>
              </a:rPr>
              <a:t>B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45" dirty="0">
                <a:latin typeface="Arial Unicode MS"/>
                <a:cs typeface="Arial Unicode MS"/>
              </a:rPr>
              <a:t>c</a:t>
            </a:r>
            <a:r>
              <a:rPr sz="1800" spc="15" dirty="0">
                <a:latin typeface="Arial Unicode MS"/>
                <a:cs typeface="Arial Unicode MS"/>
              </a:rPr>
              <a:t>hu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-90" dirty="0">
                <a:latin typeface="Arial Unicode MS"/>
                <a:cs typeface="Arial Unicode MS"/>
              </a:rPr>
              <a:t>_</a:t>
            </a:r>
            <a:r>
              <a:rPr sz="1800" spc="-295" dirty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150" dirty="0" smtClean="0">
                <a:latin typeface="Arial Unicode MS"/>
                <a:cs typeface="Arial Unicode MS"/>
              </a:rPr>
              <a:t>E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5" dirty="0" smtClean="0">
                <a:latin typeface="Arial Unicode MS"/>
                <a:cs typeface="Arial Unicode MS"/>
              </a:rPr>
              <a:t>95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150" dirty="0" smtClean="0">
                <a:latin typeface="Arial Unicode MS"/>
                <a:cs typeface="Arial Unicode MS"/>
              </a:rPr>
              <a:t>E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55" dirty="0" smtClean="0">
                <a:latin typeface="Arial Unicode MS"/>
                <a:cs typeface="Arial Unicode MS"/>
              </a:rPr>
              <a:t>B</a:t>
            </a:r>
            <a:r>
              <a:rPr sz="1800" spc="5" dirty="0" smtClean="0">
                <a:latin typeface="Arial Unicode MS"/>
                <a:cs typeface="Arial Unicode MS"/>
              </a:rPr>
              <a:t>8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150" dirty="0" smtClean="0">
                <a:latin typeface="Arial Unicode MS"/>
                <a:cs typeface="Arial Unicode MS"/>
              </a:rPr>
              <a:t>E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55" dirty="0" smtClean="0">
                <a:latin typeface="Arial Unicode MS"/>
                <a:cs typeface="Arial Unicode MS"/>
              </a:rPr>
              <a:t>B</a:t>
            </a:r>
            <a:r>
              <a:rPr sz="1800" spc="5" dirty="0" smtClean="0">
                <a:latin typeface="Arial Unicode MS"/>
                <a:cs typeface="Arial Unicode MS"/>
              </a:rPr>
              <a:t>9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60" dirty="0" smtClean="0">
                <a:latin typeface="Arial Unicode MS"/>
                <a:cs typeface="Arial Unicode MS"/>
              </a:rPr>
              <a:t>F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5" dirty="0" smtClean="0">
                <a:latin typeface="Arial Unicode MS"/>
                <a:cs typeface="Arial Unicode MS"/>
              </a:rPr>
              <a:t>83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150" dirty="0" smtClean="0">
                <a:latin typeface="Arial Unicode MS"/>
                <a:cs typeface="Arial Unicode MS"/>
              </a:rPr>
              <a:t>E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50" dirty="0" smtClean="0">
                <a:latin typeface="Arial Unicode MS"/>
                <a:cs typeface="Arial Unicode MS"/>
              </a:rPr>
              <a:t>B</a:t>
            </a:r>
            <a:endParaRPr sz="1800" dirty="0" smtClean="0">
              <a:latin typeface="Arial Unicode MS"/>
              <a:cs typeface="Arial Unicode MS"/>
            </a:endParaRPr>
          </a:p>
          <a:p>
            <a:pPr marR="5080" algn="r">
              <a:lnSpc>
                <a:spcPct val="100000"/>
              </a:lnSpc>
              <a:spcBef>
                <a:spcPts val="315"/>
              </a:spcBef>
            </a:pP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60" dirty="0" smtClean="0">
                <a:latin typeface="Arial Unicode MS"/>
                <a:cs typeface="Arial Unicode MS"/>
              </a:rPr>
              <a:t>F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5" dirty="0" smtClean="0">
                <a:latin typeface="Arial Unicode MS"/>
                <a:cs typeface="Arial Unicode MS"/>
              </a:rPr>
              <a:t>8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-165" dirty="0" smtClean="0">
                <a:latin typeface="Arial Unicode MS"/>
                <a:cs typeface="Arial Unicode MS"/>
              </a:rPr>
              <a:t>C</a:t>
            </a:r>
            <a:r>
              <a:rPr sz="1800" spc="-60" dirty="0" smtClean="0">
                <a:latin typeface="Arial Unicode MS"/>
                <a:cs typeface="Arial Unicode MS"/>
              </a:rPr>
              <a:t>F</a:t>
            </a:r>
            <a:r>
              <a:rPr sz="1800" spc="-295" dirty="0" smtClean="0">
                <a:latin typeface="Arial Unicode MS"/>
                <a:cs typeface="Arial Unicode MS"/>
              </a:rPr>
              <a:t>%</a:t>
            </a:r>
            <a:r>
              <a:rPr sz="1800" spc="5" dirty="0" smtClean="0">
                <a:latin typeface="Arial Unicode MS"/>
                <a:cs typeface="Arial Unicode MS"/>
              </a:rPr>
              <a:t>82</a:t>
            </a:r>
            <a:r>
              <a:rPr sz="1800" spc="-25" dirty="0" smtClean="0">
                <a:latin typeface="Arial Unicode MS"/>
                <a:cs typeface="Arial Unicode MS"/>
              </a:rPr>
              <a:t>.</a:t>
            </a:r>
            <a:r>
              <a:rPr sz="1800" spc="15" dirty="0" smtClean="0">
                <a:latin typeface="Arial Unicode MS"/>
                <a:cs typeface="Arial Unicode MS"/>
              </a:rPr>
              <a:t>pd</a:t>
            </a:r>
            <a:r>
              <a:rPr sz="1800" spc="120" dirty="0" smtClean="0">
                <a:latin typeface="Arial Unicode MS"/>
                <a:cs typeface="Arial Unicode MS"/>
              </a:rPr>
              <a:t>f</a:t>
            </a:r>
            <a:endParaRPr lang="el-GR" dirty="0">
              <a:latin typeface="Arial Unicode MS"/>
              <a:cs typeface="Arial Unicode MS"/>
            </a:endParaRPr>
          </a:p>
          <a:p>
            <a:pPr marR="5080" algn="r">
              <a:lnSpc>
                <a:spcPct val="100000"/>
              </a:lnSpc>
              <a:spcBef>
                <a:spcPts val="315"/>
              </a:spcBef>
            </a:pPr>
            <a:r>
              <a:rPr lang="el-GR" sz="1800" spc="15" dirty="0" smtClean="0">
                <a:latin typeface="Arial Unicode MS"/>
                <a:cs typeface="Arial Unicode MS"/>
              </a:rPr>
              <a:t>2. </a:t>
            </a:r>
            <a:r>
              <a:rPr sz="1800" spc="15" dirty="0" smtClean="0">
                <a:latin typeface="Arial Unicode MS"/>
                <a:cs typeface="Arial Unicode MS"/>
              </a:rPr>
              <a:t>h</a:t>
            </a:r>
            <a:r>
              <a:rPr sz="1800" spc="120" dirty="0" smtClean="0">
                <a:latin typeface="Arial Unicode MS"/>
                <a:cs typeface="Arial Unicode MS"/>
              </a:rPr>
              <a:t>tt</a:t>
            </a:r>
            <a:r>
              <a:rPr sz="1800" spc="15" dirty="0" smtClean="0">
                <a:latin typeface="Arial Unicode MS"/>
                <a:cs typeface="Arial Unicode MS"/>
              </a:rPr>
              <a:t>p</a:t>
            </a:r>
            <a:r>
              <a:rPr sz="1800" spc="40" dirty="0" smtClean="0">
                <a:latin typeface="Arial Unicode MS"/>
                <a:cs typeface="Arial Unicode MS"/>
              </a:rPr>
              <a:t>s</a:t>
            </a:r>
            <a:r>
              <a:rPr sz="1800" spc="-50" dirty="0">
                <a:latin typeface="Arial Unicode MS"/>
                <a:cs typeface="Arial Unicode MS"/>
              </a:rPr>
              <a:t>:</a:t>
            </a:r>
            <a:r>
              <a:rPr sz="1800" spc="245" dirty="0">
                <a:latin typeface="Arial Unicode MS"/>
                <a:cs typeface="Arial Unicode MS"/>
              </a:rPr>
              <a:t>//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spc="114" dirty="0">
                <a:latin typeface="Arial Unicode MS"/>
                <a:cs typeface="Arial Unicode MS"/>
              </a:rPr>
              <a:t>f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5" dirty="0">
                <a:latin typeface="Arial Unicode MS"/>
                <a:cs typeface="Arial Unicode MS"/>
              </a:rPr>
              <a:t>4</a:t>
            </a:r>
            <a:r>
              <a:rPr sz="1800" spc="20" dirty="0">
                <a:latin typeface="Arial Unicode MS"/>
                <a:cs typeface="Arial Unicode MS"/>
              </a:rPr>
              <a:t>k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d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25" dirty="0">
                <a:latin typeface="Arial Unicode MS"/>
                <a:cs typeface="Arial Unicode MS"/>
              </a:rPr>
              <a:t>.</a:t>
            </a:r>
            <a:r>
              <a:rPr sz="1800" spc="15" dirty="0">
                <a:latin typeface="Arial Unicode MS"/>
                <a:cs typeface="Arial Unicode MS"/>
              </a:rPr>
              <a:t>g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60" dirty="0">
                <a:latin typeface="Arial Unicode MS"/>
                <a:cs typeface="Arial Unicode MS"/>
              </a:rPr>
              <a:t>w</a:t>
            </a:r>
            <a:r>
              <a:rPr sz="1800" spc="15" dirty="0">
                <a:latin typeface="Arial Unicode MS"/>
                <a:cs typeface="Arial Unicode MS"/>
              </a:rPr>
              <a:t>p</a:t>
            </a:r>
            <a:r>
              <a:rPr sz="1800" spc="-110" dirty="0">
                <a:latin typeface="Arial Unicode MS"/>
                <a:cs typeface="Arial Unicode MS"/>
              </a:rPr>
              <a:t>-</a:t>
            </a:r>
            <a:r>
              <a:rPr sz="1800" spc="-90" dirty="0">
                <a:latin typeface="Arial Unicode MS"/>
                <a:cs typeface="Arial Unicode MS"/>
              </a:rPr>
              <a:t> </a:t>
            </a:r>
            <a:r>
              <a:rPr sz="1800" spc="45" dirty="0">
                <a:latin typeface="Arial Unicode MS"/>
                <a:cs typeface="Arial Unicode MS"/>
              </a:rPr>
              <a:t>c</a:t>
            </a:r>
            <a:r>
              <a:rPr sz="1800" spc="15" dirty="0">
                <a:latin typeface="Arial Unicode MS"/>
                <a:cs typeface="Arial Unicode MS"/>
              </a:rPr>
              <a:t>on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15" dirty="0">
                <a:latin typeface="Arial Unicode MS"/>
                <a:cs typeface="Arial Unicode MS"/>
              </a:rPr>
              <a:t>up</a:t>
            </a:r>
            <a:r>
              <a:rPr sz="1800" spc="50" dirty="0">
                <a:latin typeface="Arial Unicode MS"/>
                <a:cs typeface="Arial Unicode MS"/>
              </a:rPr>
              <a:t>l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spc="15" dirty="0">
                <a:latin typeface="Arial Unicode MS"/>
                <a:cs typeface="Arial Unicode MS"/>
              </a:rPr>
              <a:t>d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5" dirty="0">
                <a:latin typeface="Arial Unicode MS"/>
                <a:cs typeface="Arial Unicode MS"/>
              </a:rPr>
              <a:t>2016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5" dirty="0">
                <a:latin typeface="Arial Unicode MS"/>
                <a:cs typeface="Arial Unicode MS"/>
              </a:rPr>
              <a:t>10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-55" dirty="0">
                <a:latin typeface="Arial Unicode MS"/>
                <a:cs typeface="Arial Unicode MS"/>
              </a:rPr>
              <a:t>B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45" dirty="0">
                <a:latin typeface="Arial Unicode MS"/>
                <a:cs typeface="Arial Unicode MS"/>
              </a:rPr>
              <a:t>c</a:t>
            </a:r>
            <a:r>
              <a:rPr sz="1800" spc="15" dirty="0">
                <a:latin typeface="Arial Unicode MS"/>
                <a:cs typeface="Arial Unicode MS"/>
              </a:rPr>
              <a:t>hu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-90" dirty="0">
                <a:latin typeface="Arial Unicode MS"/>
                <a:cs typeface="Arial Unicode MS"/>
              </a:rPr>
              <a:t>_</a:t>
            </a:r>
            <a:r>
              <a:rPr sz="1800" spc="-175" dirty="0">
                <a:latin typeface="Arial Unicode MS"/>
                <a:cs typeface="Arial Unicode MS"/>
              </a:rPr>
              <a:t>G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spc="15" dirty="0">
                <a:latin typeface="Arial Unicode MS"/>
                <a:cs typeface="Arial Unicode MS"/>
              </a:rPr>
              <a:t>oo</a:t>
            </a:r>
            <a:r>
              <a:rPr sz="1800" spc="70" dirty="0">
                <a:latin typeface="Arial Unicode MS"/>
                <a:cs typeface="Arial Unicode MS"/>
              </a:rPr>
              <a:t>m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ng</a:t>
            </a:r>
            <a:r>
              <a:rPr sz="1800" spc="-90" dirty="0">
                <a:latin typeface="Arial Unicode MS"/>
                <a:cs typeface="Arial Unicode MS"/>
              </a:rPr>
              <a:t>_</a:t>
            </a:r>
            <a:r>
              <a:rPr sz="1800" spc="60" dirty="0">
                <a:latin typeface="Arial Unicode MS"/>
                <a:cs typeface="Arial Unicode MS"/>
              </a:rPr>
              <a:t>w</a:t>
            </a:r>
            <a:r>
              <a:rPr sz="1800" spc="-50" dirty="0">
                <a:latin typeface="Arial Unicode MS"/>
                <a:cs typeface="Arial Unicode MS"/>
              </a:rPr>
              <a:t>e</a:t>
            </a:r>
            <a:endParaRPr sz="1800" dirty="0">
              <a:latin typeface="Arial Unicode MS"/>
              <a:cs typeface="Arial Unicode MS"/>
            </a:endParaRPr>
          </a:p>
          <a:p>
            <a:pPr marL="88900" marR="5080" indent="4732655" algn="r">
              <a:lnSpc>
                <a:spcPct val="114599"/>
              </a:lnSpc>
            </a:pPr>
            <a:r>
              <a:rPr sz="1800" spc="15" dirty="0">
                <a:latin typeface="Arial Unicode MS"/>
                <a:cs typeface="Arial Unicode MS"/>
              </a:rPr>
              <a:t>b</a:t>
            </a:r>
            <a:r>
              <a:rPr sz="1800" spc="-25" dirty="0">
                <a:latin typeface="Arial Unicode MS"/>
                <a:cs typeface="Arial Unicode MS"/>
              </a:rPr>
              <a:t>.</a:t>
            </a:r>
            <a:r>
              <a:rPr sz="1800" spc="15" dirty="0">
                <a:latin typeface="Arial Unicode MS"/>
                <a:cs typeface="Arial Unicode MS"/>
              </a:rPr>
              <a:t>pd</a:t>
            </a:r>
            <a:r>
              <a:rPr sz="1800" spc="120" dirty="0">
                <a:latin typeface="Arial Unicode MS"/>
                <a:cs typeface="Arial Unicode MS"/>
              </a:rPr>
              <a:t>f </a:t>
            </a:r>
            <a:r>
              <a:rPr lang="el-GR" spc="5" smtClean="0">
                <a:latin typeface="Arial Unicode MS"/>
                <a:cs typeface="Arial Unicode MS"/>
              </a:rPr>
              <a:t>3.</a:t>
            </a:r>
            <a:r>
              <a:rPr sz="1800" spc="15" smtClean="0">
                <a:latin typeface="Arial Unicode MS"/>
                <a:cs typeface="Arial Unicode MS"/>
                <a:hlinkClick r:id="rId3"/>
              </a:rPr>
              <a:t>h</a:t>
            </a:r>
            <a:r>
              <a:rPr sz="1800" spc="120" smtClean="0">
                <a:latin typeface="Arial Unicode MS"/>
                <a:cs typeface="Arial Unicode MS"/>
                <a:hlinkClick r:id="rId3"/>
              </a:rPr>
              <a:t>tt</a:t>
            </a:r>
            <a:r>
              <a:rPr sz="1800" spc="15" smtClean="0">
                <a:latin typeface="Arial Unicode MS"/>
                <a:cs typeface="Arial Unicode MS"/>
                <a:hlinkClick r:id="rId3"/>
              </a:rPr>
              <a:t>p</a:t>
            </a:r>
            <a:r>
              <a:rPr sz="1800" spc="-50" dirty="0">
                <a:latin typeface="Arial Unicode MS"/>
                <a:cs typeface="Arial Unicode MS"/>
                <a:hlinkClick r:id="rId3"/>
              </a:rPr>
              <a:t>:</a:t>
            </a:r>
            <a:r>
              <a:rPr sz="1800" spc="245" dirty="0">
                <a:latin typeface="Arial Unicode MS"/>
                <a:cs typeface="Arial Unicode MS"/>
                <a:hlinkClick r:id="rId3"/>
              </a:rPr>
              <a:t>//</a:t>
            </a:r>
            <a:r>
              <a:rPr sz="1800" spc="60" dirty="0">
                <a:latin typeface="Arial Unicode MS"/>
                <a:cs typeface="Arial Unicode MS"/>
                <a:hlinkClick r:id="rId3"/>
              </a:rPr>
              <a:t>www</a:t>
            </a:r>
            <a:r>
              <a:rPr sz="1800" spc="-25" dirty="0">
                <a:latin typeface="Arial Unicode MS"/>
                <a:cs typeface="Arial Unicode MS"/>
                <a:hlinkClick r:id="rId3"/>
              </a:rPr>
              <a:t>.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40" dirty="0">
                <a:latin typeface="Arial Unicode MS"/>
                <a:cs typeface="Arial Unicode MS"/>
                <a:hlinkClick r:id="rId3"/>
              </a:rPr>
              <a:t>s</a:t>
            </a:r>
            <a:r>
              <a:rPr sz="1800" spc="-15" dirty="0">
                <a:latin typeface="Arial Unicode MS"/>
                <a:cs typeface="Arial Unicode MS"/>
                <a:hlinkClick r:id="rId3"/>
              </a:rPr>
              <a:t>a</a:t>
            </a:r>
            <a:r>
              <a:rPr sz="1800" spc="114" dirty="0">
                <a:latin typeface="Arial Unicode MS"/>
                <a:cs typeface="Arial Unicode MS"/>
                <a:hlinkClick r:id="rId3"/>
              </a:rPr>
              <a:t>f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120" dirty="0">
                <a:latin typeface="Arial Unicode MS"/>
                <a:cs typeface="Arial Unicode MS"/>
                <a:hlinkClick r:id="rId3"/>
              </a:rPr>
              <a:t>t</a:t>
            </a:r>
            <a:r>
              <a:rPr sz="1800" dirty="0">
                <a:latin typeface="Arial Unicode MS"/>
                <a:cs typeface="Arial Unicode MS"/>
                <a:hlinkClick r:id="rId3"/>
              </a:rPr>
              <a:t>y</a:t>
            </a:r>
            <a:r>
              <a:rPr sz="1800" spc="20" dirty="0">
                <a:latin typeface="Arial Unicode MS"/>
                <a:cs typeface="Arial Unicode MS"/>
                <a:hlinkClick r:id="rId3"/>
              </a:rPr>
              <a:t>k</a:t>
            </a:r>
            <a:r>
              <a:rPr sz="1800" spc="50" dirty="0">
                <a:latin typeface="Arial Unicode MS"/>
                <a:cs typeface="Arial Unicode MS"/>
                <a:hlinkClick r:id="rId3"/>
              </a:rPr>
              <a:t>i</a:t>
            </a:r>
            <a:r>
              <a:rPr sz="1800" spc="120" dirty="0">
                <a:latin typeface="Arial Unicode MS"/>
                <a:cs typeface="Arial Unicode MS"/>
                <a:hlinkClick r:id="rId3"/>
              </a:rPr>
              <a:t>t</a:t>
            </a:r>
            <a:r>
              <a:rPr sz="1800" spc="-25" dirty="0">
                <a:latin typeface="Arial Unicode MS"/>
                <a:cs typeface="Arial Unicode MS"/>
                <a:hlinkClick r:id="rId3"/>
              </a:rPr>
              <a:t>.</a:t>
            </a:r>
            <a:r>
              <a:rPr sz="1800" spc="15" dirty="0">
                <a:latin typeface="Arial Unicode MS"/>
                <a:cs typeface="Arial Unicode MS"/>
                <a:hlinkClick r:id="rId3"/>
              </a:rPr>
              <a:t>n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120" dirty="0">
                <a:latin typeface="Arial Unicode MS"/>
                <a:cs typeface="Arial Unicode MS"/>
                <a:hlinkClick r:id="rId3"/>
              </a:rPr>
              <a:t>t</a:t>
            </a:r>
            <a:r>
              <a:rPr sz="1800" spc="245" dirty="0">
                <a:latin typeface="Arial Unicode MS"/>
                <a:cs typeface="Arial Unicode MS"/>
                <a:hlinkClick r:id="rId3"/>
              </a:rPr>
              <a:t>/</a:t>
            </a:r>
            <a:r>
              <a:rPr sz="1800" spc="114" dirty="0">
                <a:latin typeface="Arial Unicode MS"/>
                <a:cs typeface="Arial Unicode MS"/>
                <a:hlinkClick r:id="rId3"/>
              </a:rPr>
              <a:t>f</a:t>
            </a:r>
            <a:r>
              <a:rPr sz="1800" spc="50" dirty="0">
                <a:latin typeface="Arial Unicode MS"/>
                <a:cs typeface="Arial Unicode MS"/>
                <a:hlinkClick r:id="rId3"/>
              </a:rPr>
              <a:t>il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40" dirty="0">
                <a:latin typeface="Arial Unicode MS"/>
                <a:cs typeface="Arial Unicode MS"/>
                <a:hlinkClick r:id="rId3"/>
              </a:rPr>
              <a:t>s</a:t>
            </a:r>
            <a:r>
              <a:rPr sz="1800" spc="245" dirty="0">
                <a:latin typeface="Arial Unicode MS"/>
                <a:cs typeface="Arial Unicode MS"/>
                <a:hlinkClick r:id="rId3"/>
              </a:rPr>
              <a:t>/</a:t>
            </a:r>
            <a:r>
              <a:rPr sz="1800" spc="15" dirty="0">
                <a:latin typeface="Arial Unicode MS"/>
                <a:cs typeface="Arial Unicode MS"/>
                <a:hlinkClick r:id="rId3"/>
              </a:rPr>
              <a:t>g</a:t>
            </a:r>
            <a:r>
              <a:rPr sz="1800" spc="10" dirty="0">
                <a:latin typeface="Arial Unicode MS"/>
                <a:cs typeface="Arial Unicode MS"/>
                <a:hlinkClick r:id="rId3"/>
              </a:rPr>
              <a:t>r</a:t>
            </a:r>
            <a:r>
              <a:rPr sz="1800" spc="245" dirty="0">
                <a:latin typeface="Arial Unicode MS"/>
                <a:cs typeface="Arial Unicode MS"/>
                <a:hlinkClick r:id="rId3"/>
              </a:rPr>
              <a:t>/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B</a:t>
            </a:r>
            <a:r>
              <a:rPr sz="1800" spc="15" dirty="0">
                <a:latin typeface="Arial Unicode MS"/>
                <a:cs typeface="Arial Unicode MS"/>
                <a:hlinkClick r:id="rId3"/>
              </a:rPr>
              <a:t>oo</a:t>
            </a:r>
            <a:r>
              <a:rPr sz="1800" spc="20" dirty="0">
                <a:latin typeface="Arial Unicode MS"/>
                <a:cs typeface="Arial Unicode MS"/>
                <a:hlinkClick r:id="rId3"/>
              </a:rPr>
              <a:t>k</a:t>
            </a:r>
            <a:r>
              <a:rPr sz="1800" spc="50" dirty="0">
                <a:latin typeface="Arial Unicode MS"/>
                <a:cs typeface="Arial Unicode MS"/>
                <a:hlinkClick r:id="rId3"/>
              </a:rPr>
              <a:t>l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120" dirty="0">
                <a:latin typeface="Arial Unicode MS"/>
                <a:cs typeface="Arial Unicode MS"/>
                <a:hlinkClick r:id="rId3"/>
              </a:rPr>
              <a:t>t</a:t>
            </a:r>
            <a:r>
              <a:rPr sz="1800" spc="-90" dirty="0">
                <a:latin typeface="Arial Unicode MS"/>
                <a:cs typeface="Arial Unicode MS"/>
                <a:hlinkClick r:id="rId3"/>
              </a:rPr>
              <a:t>_</a:t>
            </a:r>
            <a:r>
              <a:rPr sz="1800" spc="15" dirty="0">
                <a:latin typeface="Arial Unicode MS"/>
                <a:cs typeface="Arial Unicode MS"/>
                <a:hlinkClick r:id="rId3"/>
              </a:rPr>
              <a:t>p</a:t>
            </a:r>
            <a:r>
              <a:rPr sz="1800" spc="-15" dirty="0">
                <a:latin typeface="Arial Unicode MS"/>
                <a:cs typeface="Arial Unicode MS"/>
                <a:hlinkClick r:id="rId3"/>
              </a:rPr>
              <a:t>a</a:t>
            </a:r>
            <a:r>
              <a:rPr sz="1800" spc="10" dirty="0">
                <a:latin typeface="Arial Unicode MS"/>
                <a:cs typeface="Arial Unicode MS"/>
                <a:hlinkClick r:id="rId3"/>
              </a:rPr>
              <a:t>r</a:t>
            </a:r>
            <a:r>
              <a:rPr sz="1800" spc="-55" dirty="0">
                <a:latin typeface="Arial Unicode MS"/>
                <a:cs typeface="Arial Unicode MS"/>
                <a:hlinkClick r:id="rId3"/>
              </a:rPr>
              <a:t>e</a:t>
            </a:r>
            <a:r>
              <a:rPr sz="1800" spc="20" dirty="0">
                <a:latin typeface="Arial Unicode MS"/>
                <a:cs typeface="Arial Unicode MS"/>
                <a:hlinkClick r:id="rId3"/>
              </a:rPr>
              <a:t>n</a:t>
            </a:r>
            <a:endParaRPr sz="1800" dirty="0">
              <a:latin typeface="Arial Unicode MS"/>
              <a:cs typeface="Arial Unicode MS"/>
            </a:endParaRPr>
          </a:p>
          <a:p>
            <a:pPr marR="5080" algn="r">
              <a:lnSpc>
                <a:spcPct val="100000"/>
              </a:lnSpc>
              <a:spcBef>
                <a:spcPts val="315"/>
              </a:spcBef>
            </a:pPr>
            <a:r>
              <a:rPr sz="1800" spc="120" dirty="0">
                <a:latin typeface="Arial Unicode MS"/>
                <a:cs typeface="Arial Unicode MS"/>
              </a:rPr>
              <a:t>t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150" dirty="0">
                <a:latin typeface="Arial Unicode MS"/>
                <a:cs typeface="Arial Unicode MS"/>
              </a:rPr>
              <a:t>E</a:t>
            </a:r>
            <a:r>
              <a:rPr sz="1800" spc="-35" dirty="0">
                <a:latin typeface="Arial Unicode MS"/>
                <a:cs typeface="Arial Unicode MS"/>
              </a:rPr>
              <a:t>L</a:t>
            </a:r>
            <a:r>
              <a:rPr sz="1800" spc="-25" dirty="0">
                <a:latin typeface="Arial Unicode MS"/>
                <a:cs typeface="Arial Unicode MS"/>
              </a:rPr>
              <a:t>.</a:t>
            </a:r>
            <a:r>
              <a:rPr sz="1800" spc="15" dirty="0">
                <a:latin typeface="Arial Unicode MS"/>
                <a:cs typeface="Arial Unicode MS"/>
              </a:rPr>
              <a:t>pd</a:t>
            </a:r>
            <a:r>
              <a:rPr sz="1800" spc="114" dirty="0">
                <a:latin typeface="Arial Unicode MS"/>
                <a:cs typeface="Arial Unicode MS"/>
              </a:rPr>
              <a:t>f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7925" y="6415652"/>
            <a:ext cx="77025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305" dirty="0">
                <a:solidFill>
                  <a:srgbClr val="FC672C"/>
                </a:solidFill>
                <a:latin typeface="Arial"/>
                <a:cs typeface="Arial"/>
              </a:rPr>
              <a:t>P</a:t>
            </a:r>
            <a:r>
              <a:rPr sz="1150" spc="405" dirty="0">
                <a:solidFill>
                  <a:srgbClr val="FC672C"/>
                </a:solidFill>
                <a:latin typeface="Arial"/>
                <a:cs typeface="Arial"/>
              </a:rPr>
              <a:t>A</a:t>
            </a:r>
            <a:r>
              <a:rPr sz="1150" spc="295" dirty="0">
                <a:solidFill>
                  <a:srgbClr val="FC672C"/>
                </a:solidFill>
                <a:latin typeface="Arial"/>
                <a:cs typeface="Arial"/>
              </a:rPr>
              <a:t>G</a:t>
            </a:r>
            <a:r>
              <a:rPr sz="1150" spc="280" dirty="0">
                <a:solidFill>
                  <a:srgbClr val="FC672C"/>
                </a:solidFill>
                <a:latin typeface="Arial"/>
                <a:cs typeface="Arial"/>
              </a:rPr>
              <a:t>E</a:t>
            </a:r>
            <a:r>
              <a:rPr sz="1150" spc="90" dirty="0">
                <a:solidFill>
                  <a:srgbClr val="FC672C"/>
                </a:solidFill>
                <a:latin typeface="Arial"/>
                <a:cs typeface="Arial"/>
              </a:rPr>
              <a:t> </a:t>
            </a:r>
            <a:r>
              <a:rPr sz="1150" spc="275" dirty="0">
                <a:solidFill>
                  <a:srgbClr val="FC672C"/>
                </a:solidFill>
                <a:latin typeface="Arial"/>
                <a:cs typeface="Arial"/>
              </a:rPr>
              <a:t>7</a:t>
            </a:r>
            <a:endParaRPr sz="11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74232" y="1491874"/>
            <a:ext cx="390525" cy="382905"/>
          </a:xfrm>
          <a:custGeom>
            <a:avLst/>
            <a:gdLst/>
            <a:ahLst/>
            <a:cxnLst/>
            <a:rect l="l" t="t" r="r" b="b"/>
            <a:pathLst>
              <a:path w="390525" h="382905">
                <a:moveTo>
                  <a:pt x="183651" y="382528"/>
                </a:moveTo>
                <a:lnTo>
                  <a:pt x="145443" y="376373"/>
                </a:lnTo>
                <a:lnTo>
                  <a:pt x="109130" y="362758"/>
                </a:lnTo>
                <a:lnTo>
                  <a:pt x="75851" y="342068"/>
                </a:lnTo>
                <a:lnTo>
                  <a:pt x="47330" y="315240"/>
                </a:lnTo>
                <a:lnTo>
                  <a:pt x="19707" y="272866"/>
                </a:lnTo>
                <a:lnTo>
                  <a:pt x="6546" y="236349"/>
                </a:lnTo>
                <a:lnTo>
                  <a:pt x="403" y="196547"/>
                </a:lnTo>
                <a:lnTo>
                  <a:pt x="0" y="182670"/>
                </a:lnTo>
                <a:lnTo>
                  <a:pt x="761" y="170361"/>
                </a:lnTo>
                <a:lnTo>
                  <a:pt x="12010" y="121995"/>
                </a:lnTo>
                <a:lnTo>
                  <a:pt x="29226" y="87191"/>
                </a:lnTo>
                <a:lnTo>
                  <a:pt x="54148" y="54249"/>
                </a:lnTo>
                <a:lnTo>
                  <a:pt x="84657" y="27647"/>
                </a:lnTo>
                <a:lnTo>
                  <a:pt x="118839" y="8965"/>
                </a:lnTo>
                <a:lnTo>
                  <a:pt x="145103" y="0"/>
                </a:lnTo>
                <a:lnTo>
                  <a:pt x="243739" y="0"/>
                </a:lnTo>
                <a:lnTo>
                  <a:pt x="285889" y="17021"/>
                </a:lnTo>
                <a:lnTo>
                  <a:pt x="319638" y="39837"/>
                </a:lnTo>
                <a:lnTo>
                  <a:pt x="349372" y="69403"/>
                </a:lnTo>
                <a:lnTo>
                  <a:pt x="369604" y="102062"/>
                </a:lnTo>
                <a:lnTo>
                  <a:pt x="383154" y="138486"/>
                </a:lnTo>
                <a:lnTo>
                  <a:pt x="389506" y="177725"/>
                </a:lnTo>
                <a:lnTo>
                  <a:pt x="389934" y="191267"/>
                </a:lnTo>
                <a:lnTo>
                  <a:pt x="389309" y="203781"/>
                </a:lnTo>
                <a:lnTo>
                  <a:pt x="378494" y="252824"/>
                </a:lnTo>
                <a:lnTo>
                  <a:pt x="361667" y="287804"/>
                </a:lnTo>
                <a:lnTo>
                  <a:pt x="337391" y="320444"/>
                </a:lnTo>
                <a:lnTo>
                  <a:pt x="308709" y="346076"/>
                </a:lnTo>
                <a:lnTo>
                  <a:pt x="264611" y="369179"/>
                </a:lnTo>
                <a:lnTo>
                  <a:pt x="226288" y="379232"/>
                </a:lnTo>
                <a:lnTo>
                  <a:pt x="183651" y="382528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58026" y="1491874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39">
                <a:moveTo>
                  <a:pt x="195039" y="382941"/>
                </a:moveTo>
                <a:lnTo>
                  <a:pt x="148055" y="377270"/>
                </a:lnTo>
                <a:lnTo>
                  <a:pt x="105253" y="361166"/>
                </a:lnTo>
                <a:lnTo>
                  <a:pt x="67967" y="335994"/>
                </a:lnTo>
                <a:lnTo>
                  <a:pt x="37530" y="303117"/>
                </a:lnTo>
                <a:lnTo>
                  <a:pt x="15277" y="263900"/>
                </a:lnTo>
                <a:lnTo>
                  <a:pt x="2543" y="219706"/>
                </a:lnTo>
                <a:lnTo>
                  <a:pt x="0" y="188152"/>
                </a:lnTo>
                <a:lnTo>
                  <a:pt x="644" y="172203"/>
                </a:lnTo>
                <a:lnTo>
                  <a:pt x="9909" y="126660"/>
                </a:lnTo>
                <a:lnTo>
                  <a:pt x="29137" y="85636"/>
                </a:lnTo>
                <a:lnTo>
                  <a:pt x="56994" y="50498"/>
                </a:lnTo>
                <a:lnTo>
                  <a:pt x="92145" y="22607"/>
                </a:lnTo>
                <a:lnTo>
                  <a:pt x="133257" y="3330"/>
                </a:lnTo>
                <a:lnTo>
                  <a:pt x="144783" y="0"/>
                </a:lnTo>
                <a:lnTo>
                  <a:pt x="245108" y="0"/>
                </a:lnTo>
                <a:lnTo>
                  <a:pt x="284582" y="15157"/>
                </a:lnTo>
                <a:lnTo>
                  <a:pt x="321886" y="40328"/>
                </a:lnTo>
                <a:lnTo>
                  <a:pt x="352389" y="73202"/>
                </a:lnTo>
                <a:lnTo>
                  <a:pt x="374723" y="112416"/>
                </a:lnTo>
                <a:lnTo>
                  <a:pt x="387520" y="156604"/>
                </a:lnTo>
                <a:lnTo>
                  <a:pt x="390078" y="188152"/>
                </a:lnTo>
                <a:lnTo>
                  <a:pt x="389430" y="204104"/>
                </a:lnTo>
                <a:lnTo>
                  <a:pt x="380114" y="249654"/>
                </a:lnTo>
                <a:lnTo>
                  <a:pt x="360804" y="290682"/>
                </a:lnTo>
                <a:lnTo>
                  <a:pt x="332870" y="325824"/>
                </a:lnTo>
                <a:lnTo>
                  <a:pt x="297679" y="353716"/>
                </a:lnTo>
                <a:lnTo>
                  <a:pt x="256602" y="372994"/>
                </a:lnTo>
                <a:lnTo>
                  <a:pt x="211005" y="382294"/>
                </a:lnTo>
                <a:lnTo>
                  <a:pt x="195039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1978" y="1491874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39">
                <a:moveTo>
                  <a:pt x="195039" y="382941"/>
                </a:moveTo>
                <a:lnTo>
                  <a:pt x="148055" y="377270"/>
                </a:lnTo>
                <a:lnTo>
                  <a:pt x="105253" y="361166"/>
                </a:lnTo>
                <a:lnTo>
                  <a:pt x="67967" y="335994"/>
                </a:lnTo>
                <a:lnTo>
                  <a:pt x="37530" y="303117"/>
                </a:lnTo>
                <a:lnTo>
                  <a:pt x="15277" y="263900"/>
                </a:lnTo>
                <a:lnTo>
                  <a:pt x="2543" y="219706"/>
                </a:lnTo>
                <a:lnTo>
                  <a:pt x="0" y="188152"/>
                </a:lnTo>
                <a:lnTo>
                  <a:pt x="644" y="172203"/>
                </a:lnTo>
                <a:lnTo>
                  <a:pt x="9909" y="126660"/>
                </a:lnTo>
                <a:lnTo>
                  <a:pt x="29137" y="85636"/>
                </a:lnTo>
                <a:lnTo>
                  <a:pt x="56994" y="50498"/>
                </a:lnTo>
                <a:lnTo>
                  <a:pt x="92145" y="22607"/>
                </a:lnTo>
                <a:lnTo>
                  <a:pt x="133257" y="3330"/>
                </a:lnTo>
                <a:lnTo>
                  <a:pt x="144783" y="0"/>
                </a:lnTo>
                <a:lnTo>
                  <a:pt x="245115" y="0"/>
                </a:lnTo>
                <a:lnTo>
                  <a:pt x="284591" y="15157"/>
                </a:lnTo>
                <a:lnTo>
                  <a:pt x="321894" y="40328"/>
                </a:lnTo>
                <a:lnTo>
                  <a:pt x="352395" y="73202"/>
                </a:lnTo>
                <a:lnTo>
                  <a:pt x="374725" y="112416"/>
                </a:lnTo>
                <a:lnTo>
                  <a:pt x="387520" y="156604"/>
                </a:lnTo>
                <a:lnTo>
                  <a:pt x="390078" y="188152"/>
                </a:lnTo>
                <a:lnTo>
                  <a:pt x="389430" y="204104"/>
                </a:lnTo>
                <a:lnTo>
                  <a:pt x="380117" y="249654"/>
                </a:lnTo>
                <a:lnTo>
                  <a:pt x="360813" y="290682"/>
                </a:lnTo>
                <a:lnTo>
                  <a:pt x="332884" y="325824"/>
                </a:lnTo>
                <a:lnTo>
                  <a:pt x="297697" y="353716"/>
                </a:lnTo>
                <a:lnTo>
                  <a:pt x="256617" y="372994"/>
                </a:lnTo>
                <a:lnTo>
                  <a:pt x="211011" y="382294"/>
                </a:lnTo>
                <a:lnTo>
                  <a:pt x="195039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25418" y="1491874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39">
                <a:moveTo>
                  <a:pt x="194941" y="382941"/>
                </a:moveTo>
                <a:lnTo>
                  <a:pt x="148174" y="377270"/>
                </a:lnTo>
                <a:lnTo>
                  <a:pt x="105462" y="361166"/>
                </a:lnTo>
                <a:lnTo>
                  <a:pt x="68175" y="335994"/>
                </a:lnTo>
                <a:lnTo>
                  <a:pt x="37682" y="303117"/>
                </a:lnTo>
                <a:lnTo>
                  <a:pt x="15353" y="263900"/>
                </a:lnTo>
                <a:lnTo>
                  <a:pt x="2558" y="219706"/>
                </a:lnTo>
                <a:lnTo>
                  <a:pt x="0" y="188152"/>
                </a:lnTo>
                <a:lnTo>
                  <a:pt x="647" y="172203"/>
                </a:lnTo>
                <a:lnTo>
                  <a:pt x="9961" y="126660"/>
                </a:lnTo>
                <a:lnTo>
                  <a:pt x="29265" y="85636"/>
                </a:lnTo>
                <a:lnTo>
                  <a:pt x="57188" y="50498"/>
                </a:lnTo>
                <a:lnTo>
                  <a:pt x="92363" y="22607"/>
                </a:lnTo>
                <a:lnTo>
                  <a:pt x="133418" y="3330"/>
                </a:lnTo>
                <a:lnTo>
                  <a:pt x="144911" y="0"/>
                </a:lnTo>
                <a:lnTo>
                  <a:pt x="245236" y="0"/>
                </a:lnTo>
                <a:lnTo>
                  <a:pt x="284779" y="15157"/>
                </a:lnTo>
                <a:lnTo>
                  <a:pt x="322061" y="40328"/>
                </a:lnTo>
                <a:lnTo>
                  <a:pt x="352483" y="73202"/>
                </a:lnTo>
                <a:lnTo>
                  <a:pt x="374719" y="112416"/>
                </a:lnTo>
                <a:lnTo>
                  <a:pt x="387440" y="156604"/>
                </a:lnTo>
                <a:lnTo>
                  <a:pt x="389980" y="188152"/>
                </a:lnTo>
                <a:lnTo>
                  <a:pt x="389337" y="204104"/>
                </a:lnTo>
                <a:lnTo>
                  <a:pt x="380082" y="249654"/>
                </a:lnTo>
                <a:lnTo>
                  <a:pt x="360870" y="290682"/>
                </a:lnTo>
                <a:lnTo>
                  <a:pt x="333030" y="325824"/>
                </a:lnTo>
                <a:lnTo>
                  <a:pt x="297886" y="353716"/>
                </a:lnTo>
                <a:lnTo>
                  <a:pt x="256768" y="372994"/>
                </a:lnTo>
                <a:lnTo>
                  <a:pt x="211000" y="382294"/>
                </a:lnTo>
                <a:lnTo>
                  <a:pt x="194941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8700" y="2847975"/>
            <a:ext cx="2533650" cy="26479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29200" y="4667250"/>
            <a:ext cx="2533650" cy="20764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283" rIns="0" bIns="0" rtlCol="0">
            <a:spAutoFit/>
          </a:bodyPr>
          <a:lstStyle/>
          <a:p>
            <a:pPr marL="5723890">
              <a:lnSpc>
                <a:spcPct val="100000"/>
              </a:lnSpc>
            </a:pPr>
            <a:r>
              <a:rPr sz="5000" spc="-5" dirty="0"/>
              <a:t>Τ</a:t>
            </a:r>
            <a:r>
              <a:rPr sz="5000" dirty="0"/>
              <a:t>ι</a:t>
            </a:r>
            <a:r>
              <a:rPr sz="5000" spc="-145" dirty="0"/>
              <a:t> </a:t>
            </a:r>
            <a:r>
              <a:rPr sz="5000" spc="-5" dirty="0"/>
              <a:t>είναι</a:t>
            </a:r>
            <a:r>
              <a:rPr sz="5000" spc="-114" dirty="0">
                <a:latin typeface="Arial Unicode MS"/>
                <a:cs typeface="Arial Unicode MS"/>
              </a:rPr>
              <a:t>;</a:t>
            </a:r>
            <a:endParaRPr sz="5000" dirty="0">
              <a:latin typeface="Arial Unicode MS"/>
              <a:cs typeface="Arial Unicode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24112" y="2023404"/>
            <a:ext cx="5927090" cy="3389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04470" algn="r">
              <a:lnSpc>
                <a:spcPct val="114599"/>
              </a:lnSpc>
            </a:pP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εθισμό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διαδίκτυ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τεχνολογί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δε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αποτελε</a:t>
            </a:r>
            <a:r>
              <a:rPr sz="1800" dirty="0">
                <a:latin typeface="Arial"/>
                <a:cs typeface="Arial"/>
              </a:rPr>
              <a:t>ί </a:t>
            </a:r>
            <a:r>
              <a:rPr sz="1800" spc="-5" dirty="0">
                <a:latin typeface="Arial"/>
                <a:cs typeface="Arial"/>
              </a:rPr>
              <a:t>ακόμ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60" dirty="0">
                <a:latin typeface="Arial Unicode MS"/>
                <a:cs typeface="Arial Unicode MS"/>
              </a:rPr>
              <a:t>"</a:t>
            </a:r>
            <a:r>
              <a:rPr sz="1800" spc="-5" dirty="0">
                <a:latin typeface="Arial"/>
                <a:cs typeface="Arial"/>
              </a:rPr>
              <a:t>επίσημ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κατηγορία</a:t>
            </a:r>
            <a:r>
              <a:rPr sz="1800" spc="-55" dirty="0">
                <a:latin typeface="Arial Unicode MS"/>
                <a:cs typeface="Arial Unicode MS"/>
              </a:rPr>
              <a:t>" </a:t>
            </a:r>
            <a:r>
              <a:rPr sz="1800" spc="-5" dirty="0">
                <a:latin typeface="Arial"/>
                <a:cs typeface="Arial"/>
              </a:rPr>
              <a:t>στ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εγχειρίδι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ταξινόμηση</a:t>
            </a:r>
            <a:r>
              <a:rPr sz="1800" dirty="0">
                <a:latin typeface="Arial"/>
                <a:cs typeface="Arial"/>
              </a:rPr>
              <a:t>ς </a:t>
            </a:r>
            <a:r>
              <a:rPr sz="1800" spc="-5" dirty="0">
                <a:latin typeface="Arial"/>
                <a:cs typeface="Arial"/>
              </a:rPr>
              <a:t>ψυχικώ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διαταραχών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Ωστόσ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έχε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κριτήρι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εκείν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πο</a:t>
            </a:r>
            <a:r>
              <a:rPr sz="1800" dirty="0">
                <a:latin typeface="Arial"/>
                <a:cs typeface="Arial"/>
              </a:rPr>
              <a:t>υ </a:t>
            </a:r>
            <a:r>
              <a:rPr sz="1800" spc="-5" dirty="0">
                <a:latin typeface="Arial"/>
                <a:cs typeface="Arial"/>
              </a:rPr>
              <a:t>περιγράφου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εθισμ</a:t>
            </a:r>
            <a:r>
              <a:rPr sz="1800" dirty="0">
                <a:latin typeface="Arial"/>
                <a:cs typeface="Arial"/>
              </a:rPr>
              <a:t>ό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καταναγκασμ</a:t>
            </a:r>
            <a:r>
              <a:rPr sz="1800" dirty="0">
                <a:latin typeface="Arial"/>
                <a:cs typeface="Arial"/>
              </a:rPr>
              <a:t>ό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αναφορικ</a:t>
            </a:r>
            <a:r>
              <a:rPr sz="1800" dirty="0">
                <a:latin typeface="Arial"/>
                <a:cs typeface="Arial"/>
              </a:rPr>
              <a:t>ά </a:t>
            </a:r>
            <a:r>
              <a:rPr sz="1800" spc="-5" dirty="0">
                <a:latin typeface="Arial"/>
                <a:cs typeface="Arial"/>
              </a:rPr>
              <a:t>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ουσίε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τζόγο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Πολλο</a:t>
            </a:r>
            <a:r>
              <a:rPr sz="1800" dirty="0">
                <a:latin typeface="Arial"/>
                <a:cs typeface="Arial"/>
              </a:rPr>
              <a:t>ί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ερευνητέ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αντικαθιστού</a:t>
            </a:r>
            <a:r>
              <a:rPr sz="1800" dirty="0">
                <a:latin typeface="Arial"/>
                <a:cs typeface="Arial"/>
              </a:rPr>
              <a:t>ν 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έννοι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60" dirty="0">
                <a:latin typeface="Arial Unicode MS"/>
                <a:cs typeface="Arial Unicode MS"/>
              </a:rPr>
              <a:t>«</a:t>
            </a:r>
            <a:r>
              <a:rPr sz="1800" spc="-5" dirty="0">
                <a:latin typeface="Arial"/>
                <a:cs typeface="Arial"/>
              </a:rPr>
              <a:t>ουσίας</a:t>
            </a:r>
            <a:r>
              <a:rPr sz="1800" spc="-155" dirty="0">
                <a:latin typeface="Arial Unicode MS"/>
                <a:cs typeface="Arial Unicode MS"/>
              </a:rPr>
              <a:t>»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αυτ</a:t>
            </a:r>
            <a:r>
              <a:rPr sz="1800" dirty="0">
                <a:latin typeface="Arial"/>
                <a:cs typeface="Arial"/>
              </a:rPr>
              <a:t>ή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διαδικτύο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 </a:t>
            </a:r>
            <a:r>
              <a:rPr sz="1800" spc="-5" dirty="0">
                <a:latin typeface="Arial"/>
                <a:cs typeface="Arial"/>
              </a:rPr>
              <a:t>περιγράφου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φαινόμενο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Παράλληλ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όμως</a:t>
            </a:r>
            <a:r>
              <a:rPr sz="1800" spc="-150" dirty="0">
                <a:latin typeface="Arial Unicode MS"/>
                <a:cs typeface="Arial Unicode MS"/>
              </a:rPr>
              <a:t>,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έρευνε</a:t>
            </a:r>
            <a:r>
              <a:rPr sz="1800" dirty="0">
                <a:latin typeface="Arial"/>
                <a:cs typeface="Arial"/>
              </a:rPr>
              <a:t>ς </a:t>
            </a:r>
            <a:r>
              <a:rPr sz="1800" spc="-5" dirty="0">
                <a:latin typeface="Arial"/>
                <a:cs typeface="Arial"/>
              </a:rPr>
              <a:t>περιγράφου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εθισμ</a:t>
            </a:r>
            <a:r>
              <a:rPr sz="1800" dirty="0">
                <a:latin typeface="Arial"/>
                <a:cs typeface="Arial"/>
              </a:rPr>
              <a:t>ό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διαδίκτυ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όρου</a:t>
            </a:r>
            <a:r>
              <a:rPr sz="1800" dirty="0">
                <a:latin typeface="Arial"/>
                <a:cs typeface="Arial"/>
              </a:rPr>
              <a:t>ς </a:t>
            </a:r>
            <a:r>
              <a:rPr sz="1800" spc="-5" dirty="0">
                <a:latin typeface="Arial"/>
                <a:cs typeface="Arial"/>
              </a:rPr>
              <a:t>ψυχαναγκασμο</a:t>
            </a:r>
            <a:r>
              <a:rPr sz="1800" dirty="0">
                <a:latin typeface="Arial"/>
                <a:cs typeface="Arial"/>
              </a:rPr>
              <a:t>ύ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 Unicode MS"/>
                <a:cs typeface="Arial Unicode MS"/>
              </a:rPr>
              <a:t>(</a:t>
            </a:r>
            <a:r>
              <a:rPr sz="1800" spc="15" dirty="0">
                <a:latin typeface="Arial Unicode MS"/>
                <a:cs typeface="Arial Unicode MS"/>
              </a:rPr>
              <a:t>ob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40" dirty="0">
                <a:latin typeface="Arial Unicode MS"/>
                <a:cs typeface="Arial Unicode MS"/>
              </a:rPr>
              <a:t>ss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dirty="0">
                <a:latin typeface="Arial Unicode MS"/>
                <a:cs typeface="Arial Unicode MS"/>
              </a:rPr>
              <a:t>v</a:t>
            </a:r>
            <a:r>
              <a:rPr sz="1800" spc="-50" dirty="0">
                <a:latin typeface="Arial Unicode MS"/>
                <a:cs typeface="Arial Unicode MS"/>
              </a:rPr>
              <a:t>e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spc="15" dirty="0">
                <a:latin typeface="Arial Unicode MS"/>
                <a:cs typeface="Arial Unicode MS"/>
              </a:rPr>
              <a:t>n</a:t>
            </a:r>
            <a:r>
              <a:rPr sz="1800" spc="20" dirty="0">
                <a:latin typeface="Arial Unicode MS"/>
                <a:cs typeface="Arial Unicode MS"/>
              </a:rPr>
              <a:t>d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45" dirty="0">
                <a:latin typeface="Arial Unicode MS"/>
                <a:cs typeface="Arial Unicode MS"/>
              </a:rPr>
              <a:t>c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70" dirty="0">
                <a:latin typeface="Arial Unicode MS"/>
                <a:cs typeface="Arial Unicode MS"/>
              </a:rPr>
              <a:t>m</a:t>
            </a:r>
            <a:r>
              <a:rPr sz="1800" spc="15" dirty="0">
                <a:latin typeface="Arial Unicode MS"/>
                <a:cs typeface="Arial Unicode MS"/>
              </a:rPr>
              <a:t>pu</a:t>
            </a:r>
            <a:r>
              <a:rPr sz="1800" spc="50" dirty="0">
                <a:latin typeface="Arial Unicode MS"/>
                <a:cs typeface="Arial Unicode MS"/>
              </a:rPr>
              <a:t>l</a:t>
            </a:r>
            <a:r>
              <a:rPr sz="1800" spc="40" dirty="0">
                <a:latin typeface="Arial Unicode MS"/>
                <a:cs typeface="Arial Unicode MS"/>
              </a:rPr>
              <a:t>s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dirty="0">
                <a:latin typeface="Arial Unicode MS"/>
                <a:cs typeface="Arial Unicode MS"/>
              </a:rPr>
              <a:t>v</a:t>
            </a:r>
            <a:r>
              <a:rPr sz="1800" spc="-50" dirty="0">
                <a:latin typeface="Arial Unicode MS"/>
                <a:cs typeface="Arial Unicode MS"/>
              </a:rPr>
              <a:t>e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15" dirty="0">
                <a:latin typeface="Arial Unicode MS"/>
                <a:cs typeface="Arial Unicode MS"/>
              </a:rPr>
              <a:t>b</a:t>
            </a:r>
            <a:r>
              <a:rPr sz="1800" spc="-55" dirty="0">
                <a:latin typeface="Arial Unicode MS"/>
                <a:cs typeface="Arial Unicode MS"/>
              </a:rPr>
              <a:t>e</a:t>
            </a:r>
            <a:r>
              <a:rPr sz="1800" spc="15" dirty="0">
                <a:latin typeface="Arial Unicode MS"/>
                <a:cs typeface="Arial Unicode MS"/>
              </a:rPr>
              <a:t>h</a:t>
            </a:r>
            <a:r>
              <a:rPr sz="1800" spc="-15" dirty="0">
                <a:latin typeface="Arial Unicode MS"/>
                <a:cs typeface="Arial Unicode MS"/>
              </a:rPr>
              <a:t>a</a:t>
            </a:r>
            <a:r>
              <a:rPr sz="1800" dirty="0">
                <a:latin typeface="Arial Unicode MS"/>
                <a:cs typeface="Arial Unicode MS"/>
              </a:rPr>
              <a:t>v</a:t>
            </a:r>
            <a:r>
              <a:rPr sz="1800" spc="50" dirty="0">
                <a:latin typeface="Arial Unicode MS"/>
                <a:cs typeface="Arial Unicode MS"/>
              </a:rPr>
              <a:t>i</a:t>
            </a:r>
            <a:r>
              <a:rPr sz="1800" spc="15" dirty="0">
                <a:latin typeface="Arial Unicode MS"/>
                <a:cs typeface="Arial Unicode MS"/>
              </a:rPr>
              <a:t>o</a:t>
            </a:r>
            <a:r>
              <a:rPr sz="1800" spc="10" dirty="0">
                <a:latin typeface="Arial Unicode MS"/>
                <a:cs typeface="Arial Unicode MS"/>
              </a:rPr>
              <a:t>r</a:t>
            </a:r>
            <a:r>
              <a:rPr sz="1800" dirty="0">
                <a:latin typeface="Arial Unicode MS"/>
                <a:cs typeface="Arial Unicode MS"/>
              </a:rPr>
              <a:t>)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20080" y="1870126"/>
            <a:ext cx="6714490" cy="54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5" dirty="0">
                <a:latin typeface="Arial"/>
                <a:cs typeface="Arial"/>
              </a:rPr>
              <a:t>ΣΥΜΠΤΩΜΑΤΑ</a:t>
            </a:r>
            <a:r>
              <a:rPr sz="4200" spc="-260" dirty="0">
                <a:latin typeface="Arial Unicode MS"/>
                <a:cs typeface="Arial Unicode MS"/>
              </a:rPr>
              <a:t>-</a:t>
            </a:r>
            <a:r>
              <a:rPr sz="4200" spc="-5" dirty="0">
                <a:latin typeface="Arial"/>
                <a:cs typeface="Arial"/>
              </a:rPr>
              <a:t>ΕΝΔΕΙΞΕΙ</a:t>
            </a:r>
            <a:r>
              <a:rPr sz="4200" dirty="0">
                <a:latin typeface="Arial"/>
                <a:cs typeface="Arial"/>
              </a:rPr>
              <a:t>Σ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219870" y="2794929"/>
            <a:ext cx="6811645" cy="3182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732155" indent="-285750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Αίσθησ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ευφορία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όσ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ώρ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βρισκόμαστ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υπολογιστή</a:t>
            </a:r>
            <a:r>
              <a:rPr sz="1800" spc="-20" dirty="0">
                <a:latin typeface="Arial Unicode MS"/>
                <a:cs typeface="Arial Unicode MS"/>
              </a:rPr>
              <a:t>. </a:t>
            </a:r>
            <a:r>
              <a:rPr sz="1800" spc="-5" dirty="0">
                <a:latin typeface="Arial"/>
                <a:cs typeface="Arial"/>
              </a:rPr>
              <a:t>Δυσκολί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ν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σταματήσουμ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δραστηριότητα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  <a:p>
            <a:pPr marL="298450" marR="885825" indent="-285750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Αποζητούμ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όλ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περισσότερ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χρόν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στο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υπολογιστή</a:t>
            </a:r>
            <a:r>
              <a:rPr sz="1800" spc="-20" dirty="0">
                <a:latin typeface="Arial Unicode MS"/>
                <a:cs typeface="Arial Unicode MS"/>
              </a:rPr>
              <a:t>. </a:t>
            </a:r>
            <a:r>
              <a:rPr sz="1800" spc="-5" dirty="0">
                <a:latin typeface="Arial"/>
                <a:cs typeface="Arial"/>
              </a:rPr>
              <a:t>Παραμελούμ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οικογένει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φίλου</a:t>
            </a:r>
            <a:r>
              <a:rPr sz="1800" dirty="0">
                <a:latin typeface="Arial"/>
                <a:cs typeface="Arial"/>
              </a:rPr>
              <a:t>ς</a:t>
            </a:r>
          </a:p>
          <a:p>
            <a:pPr marL="298450" marR="5080" indent="-285750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Νιώθουμ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κενοί</a:t>
            </a:r>
            <a:r>
              <a:rPr sz="1800" spc="-150" dirty="0">
                <a:latin typeface="Arial Unicode MS"/>
                <a:cs typeface="Arial Unicode MS"/>
              </a:rPr>
              <a:t>,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θλιμμένο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οξύθυμο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ότα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δε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βρισκόμαστ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στο</a:t>
            </a:r>
            <a:r>
              <a:rPr sz="1800" dirty="0">
                <a:latin typeface="Arial"/>
                <a:cs typeface="Arial"/>
              </a:rPr>
              <a:t>ν </a:t>
            </a:r>
            <a:r>
              <a:rPr sz="1800" spc="-5" dirty="0">
                <a:latin typeface="Arial"/>
                <a:cs typeface="Arial"/>
              </a:rPr>
              <a:t>υπολογιστή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  <a:p>
            <a:pPr marL="298450" marR="1155065" indent="-285750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Λέμ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ψέματ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στη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οικογένει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του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φίλου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μα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γι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τι</a:t>
            </a:r>
            <a:r>
              <a:rPr sz="1800" dirty="0">
                <a:latin typeface="Arial"/>
                <a:cs typeface="Arial"/>
              </a:rPr>
              <a:t>ς </a:t>
            </a:r>
            <a:r>
              <a:rPr sz="1800" spc="-5" dirty="0">
                <a:latin typeface="Arial"/>
                <a:cs typeface="Arial"/>
              </a:rPr>
              <a:t>δραστηριότητε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μας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  <a:p>
            <a:pPr marL="298450" indent="-285750">
              <a:lnSpc>
                <a:spcPct val="100000"/>
              </a:lnSpc>
              <a:spcBef>
                <a:spcPts val="315"/>
              </a:spcBef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Αντιμετωπίζουμ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προβλήματ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δουλει</a:t>
            </a:r>
            <a:r>
              <a:rPr sz="1800" dirty="0">
                <a:latin typeface="Arial"/>
                <a:cs typeface="Arial"/>
              </a:rPr>
              <a:t>ά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</a:t>
            </a: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σχολείο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95151" y="1343076"/>
            <a:ext cx="8325484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5" dirty="0">
                <a:latin typeface="Arial"/>
                <a:cs typeface="Arial"/>
              </a:rPr>
              <a:t>ΕΝΔΕΙΞΕΙ</a:t>
            </a:r>
            <a:r>
              <a:rPr sz="4200" dirty="0">
                <a:latin typeface="Arial"/>
                <a:cs typeface="Arial"/>
              </a:rPr>
              <a:t>Σ</a:t>
            </a:r>
            <a:r>
              <a:rPr sz="4200" spc="-120" dirty="0">
                <a:latin typeface="Arial"/>
                <a:cs typeface="Arial"/>
              </a:rPr>
              <a:t> </a:t>
            </a:r>
            <a:r>
              <a:rPr sz="4200" spc="-5" dirty="0">
                <a:latin typeface="Arial"/>
                <a:cs typeface="Arial"/>
              </a:rPr>
              <a:t>Σ</a:t>
            </a:r>
            <a:r>
              <a:rPr sz="4200" dirty="0">
                <a:latin typeface="Arial"/>
                <a:cs typeface="Arial"/>
              </a:rPr>
              <a:t>Ε</a:t>
            </a:r>
            <a:r>
              <a:rPr sz="4200" spc="-120" dirty="0">
                <a:latin typeface="Arial"/>
                <a:cs typeface="Arial"/>
              </a:rPr>
              <a:t> </a:t>
            </a:r>
            <a:r>
              <a:rPr sz="4200" spc="-5" dirty="0">
                <a:latin typeface="Arial"/>
                <a:cs typeface="Arial"/>
              </a:rPr>
              <a:t>ΠΑΙΔΙΑ</a:t>
            </a:r>
            <a:r>
              <a:rPr sz="4200" spc="-260" dirty="0">
                <a:latin typeface="Arial Unicode MS"/>
                <a:cs typeface="Arial Unicode MS"/>
              </a:rPr>
              <a:t>-</a:t>
            </a:r>
            <a:r>
              <a:rPr sz="4200" spc="-5" dirty="0">
                <a:latin typeface="Arial"/>
                <a:cs typeface="Arial"/>
              </a:rPr>
              <a:t>ΕΦΗΒΟΥ</a:t>
            </a:r>
            <a:r>
              <a:rPr sz="4200" dirty="0">
                <a:latin typeface="Arial"/>
                <a:cs typeface="Arial"/>
              </a:rPr>
              <a:t>Σ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895151" y="2639352"/>
            <a:ext cx="8172649" cy="31731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3879850" indent="-285750" algn="just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dirty="0">
                <a:latin typeface="Arial"/>
                <a:cs typeface="Arial"/>
              </a:rPr>
              <a:t>Ο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υπ</a:t>
            </a:r>
            <a:r>
              <a:rPr sz="1800" spc="-5" dirty="0" err="1">
                <a:latin typeface="Arial"/>
                <a:cs typeface="Arial"/>
              </a:rPr>
              <a:t>ερ</a:t>
            </a:r>
            <a:r>
              <a:rPr sz="1800" spc="-5" dirty="0">
                <a:latin typeface="Arial"/>
                <a:cs typeface="Arial"/>
              </a:rPr>
              <a:t>βολικό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χρόνο</a:t>
            </a:r>
            <a:r>
              <a:rPr sz="1800" dirty="0" smtClean="0">
                <a:latin typeface="Arial"/>
                <a:cs typeface="Arial"/>
              </a:rPr>
              <a:t>ς</a:t>
            </a:r>
            <a:r>
              <a:rPr lang="el-GR" spc="-55" dirty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εν</a:t>
            </a:r>
            <a:r>
              <a:rPr sz="1800" spc="-5" dirty="0" smtClean="0">
                <a:latin typeface="Arial"/>
                <a:cs typeface="Arial"/>
              </a:rPr>
              <a:t>ασχόλησης</a:t>
            </a:r>
            <a:r>
              <a:rPr sz="1800" spc="-150" dirty="0" smtClean="0">
                <a:latin typeface="Arial Unicode MS"/>
                <a:cs typeface="Arial Unicode MS"/>
              </a:rPr>
              <a:t>,</a:t>
            </a:r>
            <a:r>
              <a:rPr lang="el-GR" sz="1800" spc="-150" dirty="0" smtClean="0">
                <a:latin typeface="Arial Unicode MS"/>
                <a:cs typeface="Arial Unicode MS"/>
              </a:rPr>
              <a:t> </a:t>
            </a:r>
            <a:r>
              <a:rPr sz="1800" dirty="0" smtClean="0">
                <a:latin typeface="Arial"/>
                <a:cs typeface="Arial"/>
              </a:rPr>
              <a:t>η</a:t>
            </a:r>
            <a:r>
              <a:rPr lang="el-GR" spc="-55" dirty="0" smtClean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μονομ</a:t>
            </a:r>
            <a:r>
              <a:rPr sz="1800" spc="-5" dirty="0" smtClean="0">
                <a:latin typeface="Arial"/>
                <a:cs typeface="Arial"/>
              </a:rPr>
              <a:t>ανία</a:t>
            </a:r>
            <a:endParaRPr sz="1800" dirty="0" smtClean="0">
              <a:latin typeface="Arial Unicode MS"/>
              <a:cs typeface="Arial Unicode MS"/>
            </a:endParaRPr>
          </a:p>
          <a:p>
            <a:pPr marL="298450" marR="2098675" indent="-285750" algn="just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dirty="0" smtClean="0">
                <a:latin typeface="Arial"/>
                <a:cs typeface="Arial"/>
              </a:rPr>
              <a:t>η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παρα</a:t>
            </a:r>
            <a:r>
              <a:rPr sz="1800" spc="-5" dirty="0" err="1" smtClean="0">
                <a:latin typeface="Arial"/>
                <a:cs typeface="Arial"/>
              </a:rPr>
              <a:t>μέλησ</a:t>
            </a:r>
            <a:r>
              <a:rPr sz="1800" dirty="0" err="1" smtClean="0">
                <a:latin typeface="Arial"/>
                <a:cs typeface="Arial"/>
              </a:rPr>
              <a:t>η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τω</a:t>
            </a:r>
            <a:r>
              <a:rPr sz="1800" dirty="0" err="1" smtClean="0">
                <a:latin typeface="Arial"/>
                <a:cs typeface="Arial"/>
              </a:rPr>
              <a:t>ν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υπ</a:t>
            </a:r>
            <a:r>
              <a:rPr sz="1800" spc="-5" dirty="0" err="1" smtClean="0">
                <a:latin typeface="Arial"/>
                <a:cs typeface="Arial"/>
              </a:rPr>
              <a:t>οχρεώσεω</a:t>
            </a:r>
            <a:r>
              <a:rPr sz="1800" dirty="0" err="1" smtClean="0">
                <a:latin typeface="Arial"/>
                <a:cs typeface="Arial"/>
              </a:rPr>
              <a:t>ν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κα</a:t>
            </a:r>
            <a:r>
              <a:rPr sz="1800" dirty="0" smtClean="0">
                <a:latin typeface="Arial"/>
                <a:cs typeface="Arial"/>
              </a:rPr>
              <a:t>ι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άλλω</a:t>
            </a:r>
            <a:r>
              <a:rPr lang="el-GR" dirty="0" smtClean="0">
                <a:latin typeface="Arial"/>
                <a:cs typeface="Arial"/>
              </a:rPr>
              <a:t>ν </a:t>
            </a:r>
            <a:r>
              <a:rPr sz="1800" spc="-5" dirty="0" smtClean="0">
                <a:latin typeface="Arial"/>
                <a:cs typeface="Arial"/>
              </a:rPr>
              <a:t>α</a:t>
            </a:r>
            <a:r>
              <a:rPr sz="1800" spc="-5" dirty="0" err="1" smtClean="0">
                <a:latin typeface="Arial"/>
                <a:cs typeface="Arial"/>
              </a:rPr>
              <a:t>σχολιών</a:t>
            </a:r>
            <a:r>
              <a:rPr sz="1800" spc="-150" dirty="0" smtClean="0">
                <a:latin typeface="Arial Unicode MS"/>
                <a:cs typeface="Arial Unicode MS"/>
              </a:rPr>
              <a:t>, </a:t>
            </a:r>
            <a:r>
              <a:rPr sz="1800" dirty="0" smtClean="0">
                <a:latin typeface="Arial"/>
                <a:cs typeface="Arial"/>
              </a:rPr>
              <a:t>η</a:t>
            </a:r>
            <a:r>
              <a:rPr lang="el-GR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απ</a:t>
            </a:r>
            <a:r>
              <a:rPr sz="1800" spc="-5" dirty="0" err="1" smtClean="0">
                <a:latin typeface="Arial"/>
                <a:cs typeface="Arial"/>
              </a:rPr>
              <a:t>ότομ</a:t>
            </a:r>
            <a:r>
              <a:rPr sz="1800" dirty="0" err="1" smtClean="0">
                <a:latin typeface="Arial"/>
                <a:cs typeface="Arial"/>
              </a:rPr>
              <a:t>η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π</a:t>
            </a:r>
            <a:r>
              <a:rPr sz="1800" spc="-5" dirty="0" err="1" smtClean="0">
                <a:latin typeface="Arial"/>
                <a:cs typeface="Arial"/>
              </a:rPr>
              <a:t>τώσ</a:t>
            </a:r>
            <a:r>
              <a:rPr sz="1800" dirty="0" err="1" smtClean="0">
                <a:latin typeface="Arial"/>
                <a:cs typeface="Arial"/>
              </a:rPr>
              <a:t>η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τη</a:t>
            </a:r>
            <a:r>
              <a:rPr sz="1800" dirty="0" err="1" smtClean="0">
                <a:latin typeface="Arial"/>
                <a:cs typeface="Arial"/>
              </a:rPr>
              <a:t>ς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σχολική</a:t>
            </a:r>
            <a:r>
              <a:rPr sz="1800" dirty="0" err="1" smtClean="0">
                <a:latin typeface="Arial"/>
                <a:cs typeface="Arial"/>
              </a:rPr>
              <a:t>ς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επ</a:t>
            </a:r>
            <a:r>
              <a:rPr sz="1800" spc="-5" dirty="0" err="1" smtClean="0">
                <a:latin typeface="Arial"/>
                <a:cs typeface="Arial"/>
              </a:rPr>
              <a:t>ίδοσης</a:t>
            </a:r>
            <a:r>
              <a:rPr sz="1800" spc="-150" dirty="0" smtClean="0">
                <a:latin typeface="Arial Unicode MS"/>
                <a:cs typeface="Arial Unicode MS"/>
              </a:rPr>
              <a:t>,</a:t>
            </a:r>
            <a:endParaRPr sz="1800" dirty="0" smtClean="0">
              <a:latin typeface="Arial Unicode MS"/>
              <a:cs typeface="Arial Unicode MS"/>
            </a:endParaRPr>
          </a:p>
          <a:p>
            <a:pPr marL="298450" marR="5080" indent="-285750" algn="just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800" dirty="0" smtClean="0">
                <a:latin typeface="Arial"/>
                <a:cs typeface="Arial"/>
              </a:rPr>
              <a:t>η</a:t>
            </a:r>
            <a:r>
              <a:rPr sz="1800" spc="-55" dirty="0" smtClean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απομόνωσ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μείωσ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χρόνο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δραστηριοτήτω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χρόνο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πο</a:t>
            </a:r>
            <a:r>
              <a:rPr sz="1800" dirty="0">
                <a:latin typeface="Arial"/>
                <a:cs typeface="Arial"/>
              </a:rPr>
              <a:t>υ </a:t>
            </a:r>
            <a:r>
              <a:rPr sz="1800" spc="-5" dirty="0">
                <a:latin typeface="Arial"/>
                <a:cs typeface="Arial"/>
              </a:rPr>
              <a:t>περνού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</a:t>
            </a:r>
            <a:r>
              <a:rPr sz="1800" dirty="0">
                <a:latin typeface="Arial"/>
                <a:cs typeface="Arial"/>
              </a:rPr>
              <a:t>ε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φίλους</a:t>
            </a:r>
            <a:endParaRPr sz="1800" dirty="0">
              <a:latin typeface="Arial Unicode MS"/>
              <a:cs typeface="Arial Unicode MS"/>
            </a:endParaRPr>
          </a:p>
          <a:p>
            <a:pPr marL="298450" indent="-285750" algn="just">
              <a:lnSpc>
                <a:spcPct val="100000"/>
              </a:lnSpc>
              <a:spcBef>
                <a:spcPts val="315"/>
              </a:spcBef>
              <a:buFont typeface="Arial" panose="020B0604020202020204" pitchFamily="34" charset="0"/>
              <a:buChar char="•"/>
            </a:pP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επ</a:t>
            </a:r>
            <a:r>
              <a:rPr sz="1800" spc="-5" dirty="0" err="1" smtClean="0">
                <a:latin typeface="Arial"/>
                <a:cs typeface="Arial"/>
              </a:rPr>
              <a:t>ιθετικότητ</a:t>
            </a:r>
            <a:r>
              <a:rPr sz="1800" spc="-5" dirty="0" smtClean="0">
                <a:latin typeface="Arial"/>
                <a:cs typeface="Arial"/>
              </a:rPr>
              <a:t>α</a:t>
            </a:r>
            <a:endParaRPr sz="1800" dirty="0">
              <a:latin typeface="Arial Unicode MS"/>
              <a:cs typeface="Arial Unicode MS"/>
            </a:endParaRPr>
          </a:p>
          <a:p>
            <a:pPr marL="298450" indent="-285750" algn="just">
              <a:lnSpc>
                <a:spcPct val="100000"/>
              </a:lnSpc>
              <a:spcBef>
                <a:spcPts val="315"/>
              </a:spcBef>
              <a:buFont typeface="Arial" panose="020B0604020202020204" pitchFamily="34" charset="0"/>
              <a:buChar char="•"/>
            </a:pP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μεταβολ</a:t>
            </a:r>
            <a:r>
              <a:rPr sz="1800" dirty="0">
                <a:latin typeface="Arial"/>
                <a:cs typeface="Arial"/>
              </a:rPr>
              <a:t>ή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συμπεριφοράς</a:t>
            </a:r>
            <a:endParaRPr sz="1800" dirty="0">
              <a:latin typeface="Arial Unicode MS"/>
              <a:cs typeface="Arial Unicode MS"/>
            </a:endParaRPr>
          </a:p>
          <a:p>
            <a:pPr marL="298450" indent="-285750" algn="just">
              <a:lnSpc>
                <a:spcPct val="100000"/>
              </a:lnSpc>
              <a:spcBef>
                <a:spcPts val="315"/>
              </a:spcBef>
              <a:buFont typeface="Arial" panose="020B0604020202020204" pitchFamily="34" charset="0"/>
              <a:buChar char="•"/>
            </a:pP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αδιαφορί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γι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πράγματ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πο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παλι</a:t>
            </a:r>
            <a:r>
              <a:rPr sz="1800" dirty="0">
                <a:latin typeface="Arial"/>
                <a:cs typeface="Arial"/>
              </a:rPr>
              <a:t>ά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τον</a:t>
            </a:r>
            <a:r>
              <a:rPr sz="1800" spc="245" dirty="0">
                <a:latin typeface="Arial Unicode MS"/>
                <a:cs typeface="Arial Unicode MS"/>
              </a:rPr>
              <a:t>/</a:t>
            </a:r>
            <a:r>
              <a:rPr sz="1800" spc="-5" dirty="0">
                <a:latin typeface="Arial"/>
                <a:cs typeface="Arial"/>
              </a:rPr>
              <a:t>τη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ευχαριστούσαν</a:t>
            </a:r>
            <a:endParaRPr sz="1800" dirty="0">
              <a:latin typeface="Arial Unicode MS"/>
              <a:cs typeface="Arial Unicode MS"/>
            </a:endParaRPr>
          </a:p>
          <a:p>
            <a:pPr marL="298450" indent="-285750" algn="just">
              <a:lnSpc>
                <a:spcPct val="100000"/>
              </a:lnSpc>
              <a:spcBef>
                <a:spcPts val="315"/>
              </a:spcBef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ο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πονοκέφαλοι</a:t>
            </a:r>
            <a:r>
              <a:rPr sz="1800" spc="-150" dirty="0">
                <a:latin typeface="Arial Unicode MS"/>
                <a:cs typeface="Arial Unicode MS"/>
              </a:rPr>
              <a:t>,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ξηρότητ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οφθαλμών</a:t>
            </a:r>
            <a:r>
              <a:rPr sz="1800" spc="-150" dirty="0">
                <a:latin typeface="Arial Unicode MS"/>
                <a:cs typeface="Arial Unicode MS"/>
              </a:rPr>
              <a:t>,</a:t>
            </a:r>
            <a:r>
              <a:rPr sz="1800" spc="-55" dirty="0">
                <a:latin typeface="Arial Unicode MS"/>
                <a:cs typeface="Arial Unicode MS"/>
              </a:rPr>
              <a:t> </a:t>
            </a:r>
            <a:r>
              <a:rPr sz="1800" spc="-5" dirty="0">
                <a:latin typeface="Arial"/>
                <a:cs typeface="Arial"/>
              </a:rPr>
              <a:t>μυοσκελετικο</a:t>
            </a:r>
            <a:r>
              <a:rPr sz="1800" dirty="0">
                <a:latin typeface="Arial"/>
                <a:cs typeface="Arial"/>
              </a:rPr>
              <a:t>ί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πόνο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</a:t>
            </a:r>
            <a:r>
              <a:rPr sz="1800" spc="-25" dirty="0">
                <a:latin typeface="Arial Unicode MS"/>
                <a:cs typeface="Arial Unicode MS"/>
              </a:rPr>
              <a:t>.</a:t>
            </a:r>
            <a:r>
              <a:rPr sz="1800" spc="-5" dirty="0">
                <a:latin typeface="Arial"/>
                <a:cs typeface="Arial"/>
              </a:rPr>
              <a:t>ά</a:t>
            </a:r>
            <a:r>
              <a:rPr sz="1800" spc="-20" dirty="0">
                <a:latin typeface="Arial Unicode MS"/>
                <a:cs typeface="Arial Unicode MS"/>
              </a:rPr>
              <a:t>.</a:t>
            </a:r>
            <a:endParaRPr sz="18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2075" y="542925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848818" y="596684"/>
            <a:ext cx="2018030" cy="639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955"/>
              </a:lnSpc>
            </a:pPr>
            <a:r>
              <a:rPr sz="5000" spc="-5" dirty="0">
                <a:latin typeface="Arial"/>
                <a:cs typeface="Arial"/>
              </a:rPr>
              <a:t>ΑΙΤΙΕ</a:t>
            </a:r>
            <a:r>
              <a:rPr sz="5000" dirty="0">
                <a:latin typeface="Arial"/>
                <a:cs typeface="Arial"/>
              </a:rPr>
              <a:t>Σ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56671" y="1422827"/>
            <a:ext cx="7783358" cy="4897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258445" indent="-285750">
              <a:lnSpc>
                <a:spcPct val="117200"/>
              </a:lnSpc>
              <a:buFont typeface="Arial" panose="020B0604020202020204" pitchFamily="34" charset="0"/>
              <a:buChar char="•"/>
            </a:pPr>
            <a:r>
              <a:rPr sz="1600" spc="-45" dirty="0">
                <a:latin typeface="Arial Unicode MS"/>
                <a:cs typeface="Arial Unicode MS"/>
              </a:rPr>
              <a:t>T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Ίντερνε</a:t>
            </a:r>
            <a:r>
              <a:rPr sz="1600" dirty="0">
                <a:latin typeface="Arial"/>
                <a:cs typeface="Arial"/>
              </a:rPr>
              <a:t>τ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έχε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ικανότητ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καλύψε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συγκεκριμένε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ψυχολογικέ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ανάγκε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ενό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ατόμου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Έν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χαρακτηριστικ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μέσο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 </a:t>
            </a:r>
            <a:r>
              <a:rPr sz="1600" spc="-5" dirty="0">
                <a:latin typeface="Arial"/>
                <a:cs typeface="Arial"/>
              </a:rPr>
              <a:t>προκύπτε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φύσ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είνα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ότ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δημιουργήσε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 smtClean="0">
                <a:latin typeface="Arial"/>
                <a:cs typeface="Arial"/>
              </a:rPr>
              <a:t>μι</a:t>
            </a:r>
            <a:r>
              <a:rPr sz="1600" dirty="0" smtClean="0">
                <a:latin typeface="Arial"/>
                <a:cs typeface="Arial"/>
              </a:rPr>
              <a:t>α</a:t>
            </a:r>
            <a:r>
              <a:rPr lang="el-GR" sz="1600" dirty="0" smtClean="0">
                <a:latin typeface="Arial"/>
                <a:cs typeface="Arial"/>
              </a:rPr>
              <a:t> </a:t>
            </a:r>
            <a:r>
              <a:rPr sz="1600" spc="-140" dirty="0" smtClean="0">
                <a:latin typeface="Arial Unicode MS"/>
                <a:cs typeface="Arial Unicode MS"/>
              </a:rPr>
              <a:t>«</a:t>
            </a:r>
            <a:r>
              <a:rPr sz="1600" spc="-5" dirty="0" err="1" smtClean="0">
                <a:latin typeface="Arial"/>
                <a:cs typeface="Arial"/>
              </a:rPr>
              <a:t>ιδ</a:t>
            </a:r>
            <a:r>
              <a:rPr sz="1600" spc="-5" dirty="0" smtClean="0">
                <a:latin typeface="Arial"/>
                <a:cs typeface="Arial"/>
              </a:rPr>
              <a:t>ανικ</a:t>
            </a:r>
            <a:r>
              <a:rPr sz="1600" dirty="0" smtClean="0">
                <a:latin typeface="Arial"/>
                <a:cs typeface="Arial"/>
              </a:rPr>
              <a:t>ή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κατάστασ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εαυτού</a:t>
            </a:r>
            <a:r>
              <a:rPr sz="1600" spc="-140" dirty="0">
                <a:latin typeface="Arial Unicode MS"/>
                <a:cs typeface="Arial Unicode MS"/>
              </a:rPr>
              <a:t>»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όπο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άτομ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εξερευνήσε</a:t>
            </a:r>
            <a:r>
              <a:rPr sz="1600" dirty="0">
                <a:latin typeface="Arial"/>
                <a:cs typeface="Arial"/>
              </a:rPr>
              <a:t>ι </a:t>
            </a:r>
            <a:r>
              <a:rPr sz="1600" spc="-5" dirty="0">
                <a:latin typeface="Arial"/>
                <a:cs typeface="Arial"/>
              </a:rPr>
              <a:t>διάφορε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πτυχέ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προσωπικότητα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χωρί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έχε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περιορισμού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συνέπειες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298450" marR="5080" indent="-285750" algn="just">
              <a:lnSpc>
                <a:spcPct val="117200"/>
              </a:lnSpc>
              <a:buFont typeface="Arial" panose="020B0604020202020204" pitchFamily="34" charset="0"/>
              <a:buChar char="•"/>
            </a:pPr>
            <a:r>
              <a:rPr sz="1600" spc="-5" dirty="0">
                <a:latin typeface="Arial"/>
                <a:cs typeface="Arial"/>
              </a:rPr>
              <a:t>Στ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Διαδίκτυ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δε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υπάρχου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άμεσε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συνέπειε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πράξεων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χρήστη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μπορε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μπε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βγε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όποτ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θέλει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εν</a:t>
            </a:r>
            <a:r>
              <a:rPr sz="1600" dirty="0">
                <a:latin typeface="Arial"/>
                <a:cs typeface="Arial"/>
              </a:rPr>
              <a:t>ώ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καλύψε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όποι</a:t>
            </a:r>
            <a:r>
              <a:rPr sz="1600" dirty="0">
                <a:latin typeface="Arial"/>
                <a:cs typeface="Arial"/>
              </a:rPr>
              <a:t>α </a:t>
            </a:r>
            <a:r>
              <a:rPr sz="1600" spc="-5" dirty="0">
                <a:latin typeface="Arial"/>
                <a:cs typeface="Arial"/>
              </a:rPr>
              <a:t>εξωτερικ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εμφάνιση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αφο</a:t>
            </a:r>
            <a:r>
              <a:rPr sz="1600" dirty="0">
                <a:latin typeface="Arial"/>
                <a:cs typeface="Arial"/>
              </a:rPr>
              <a:t>ύ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δε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υπάρχει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πολλέ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φορές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οπτικ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 smtClean="0">
                <a:latin typeface="Arial"/>
                <a:cs typeface="Arial"/>
              </a:rPr>
              <a:t>επαφή</a:t>
            </a:r>
            <a:r>
              <a:rPr sz="1600" spc="-20" dirty="0" smtClean="0">
                <a:latin typeface="Arial Unicode MS"/>
                <a:cs typeface="Arial Unicode MS"/>
              </a:rPr>
              <a:t>.</a:t>
            </a:r>
            <a:r>
              <a:rPr lang="el-GR" sz="1600" dirty="0">
                <a:latin typeface="Arial Unicode MS"/>
                <a:cs typeface="Arial Unicode MS"/>
              </a:rPr>
              <a:t> Ο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έφηβο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ενσαρκώσε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διαφορετικού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ρόλους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dirty="0">
                <a:latin typeface="Arial"/>
                <a:cs typeface="Arial"/>
              </a:rPr>
              <a:t>ή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υιοθετήσε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διαφορετικέ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ταυτότητε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ανάλογ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εκάστοτ</a:t>
            </a:r>
            <a:r>
              <a:rPr sz="1600" dirty="0">
                <a:latin typeface="Arial"/>
                <a:cs typeface="Arial"/>
              </a:rPr>
              <a:t>ε </a:t>
            </a:r>
            <a:r>
              <a:rPr sz="1600" spc="-5" dirty="0">
                <a:latin typeface="Arial"/>
                <a:cs typeface="Arial"/>
              </a:rPr>
              <a:t>διαδικτυακ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εμπειρία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εξαιτία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ανωνυμίας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συνιστ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κατεξοχή</a:t>
            </a:r>
            <a:r>
              <a:rPr sz="1600" dirty="0">
                <a:latin typeface="Arial"/>
                <a:cs typeface="Arial"/>
              </a:rPr>
              <a:t>ν </a:t>
            </a:r>
            <a:r>
              <a:rPr sz="1600" spc="-5" dirty="0">
                <a:latin typeface="Arial"/>
                <a:cs typeface="Arial"/>
              </a:rPr>
              <a:t>χαρακτηριστικ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Διαδικτύου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298450" marR="165100" indent="-285750">
              <a:lnSpc>
                <a:spcPct val="117200"/>
              </a:lnSpc>
              <a:buFont typeface="Arial" panose="020B0604020202020204" pitchFamily="34" charset="0"/>
              <a:buChar char="•"/>
            </a:pPr>
            <a:r>
              <a:rPr sz="1600" spc="-5" dirty="0">
                <a:latin typeface="Arial"/>
                <a:cs typeface="Arial"/>
              </a:rPr>
              <a:t>Συνήθως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παιδι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αντιμετωπίζου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πρόβλημ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εθισμο</a:t>
            </a:r>
            <a:r>
              <a:rPr sz="1600" dirty="0">
                <a:latin typeface="Arial"/>
                <a:cs typeface="Arial"/>
              </a:rPr>
              <a:t>ύ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</a:t>
            </a:r>
            <a:r>
              <a:rPr sz="1600" dirty="0">
                <a:latin typeface="Arial"/>
                <a:cs typeface="Arial"/>
              </a:rPr>
              <a:t>ο </a:t>
            </a:r>
            <a:r>
              <a:rPr sz="1600" spc="-5" dirty="0">
                <a:latin typeface="Arial"/>
                <a:cs typeface="Arial"/>
              </a:rPr>
              <a:t>διαδίκτυ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είνα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αγόρι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μεγαλώνου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δύσκολε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καταστάσει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 Unicode MS"/>
                <a:cs typeface="Arial Unicode MS"/>
              </a:rPr>
              <a:t>(</a:t>
            </a:r>
            <a:r>
              <a:rPr sz="1600" spc="-5" dirty="0">
                <a:latin typeface="Arial"/>
                <a:cs typeface="Arial"/>
              </a:rPr>
              <a:t>δυσλειτουργικέ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οικογένειες</a:t>
            </a:r>
            <a:r>
              <a:rPr sz="1600" dirty="0" smtClean="0">
                <a:latin typeface="Arial Unicode MS"/>
                <a:cs typeface="Arial Unicode MS"/>
              </a:rPr>
              <a:t>)</a:t>
            </a:r>
            <a:r>
              <a:rPr sz="1600" spc="-20" dirty="0" smtClean="0">
                <a:latin typeface="Arial Unicode MS"/>
                <a:cs typeface="Arial Unicode MS"/>
              </a:rPr>
              <a:t>.</a:t>
            </a:r>
            <a:endParaRPr lang="el-GR" sz="1600" dirty="0">
              <a:latin typeface="Arial Unicode MS"/>
              <a:cs typeface="Arial Unicode MS"/>
            </a:endParaRPr>
          </a:p>
          <a:p>
            <a:pPr marL="298450" marR="165100" indent="-285750">
              <a:lnSpc>
                <a:spcPct val="117200"/>
              </a:lnSpc>
              <a:buFont typeface="Arial" panose="020B0604020202020204" pitchFamily="34" charset="0"/>
              <a:buChar char="•"/>
            </a:pPr>
            <a:r>
              <a:rPr sz="1600" spc="-50" dirty="0" smtClean="0">
                <a:latin typeface="Arial Unicode MS"/>
                <a:cs typeface="Arial Unicode MS"/>
              </a:rPr>
              <a:t> </a:t>
            </a:r>
            <a:r>
              <a:rPr lang="el-GR" sz="1600" dirty="0">
                <a:latin typeface="Arial"/>
                <a:cs typeface="Arial"/>
              </a:rPr>
              <a:t>Ο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εθισμό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εφήβω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διαδίκτυ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 smtClean="0">
                <a:latin typeface="Arial"/>
                <a:cs typeface="Arial"/>
              </a:rPr>
              <a:t>μπορεί</a:t>
            </a:r>
            <a:r>
              <a:rPr lang="el-GR" sz="1600" spc="-130" dirty="0">
                <a:latin typeface="Arial Unicode MS"/>
                <a:cs typeface="Arial Unicode MS"/>
              </a:rPr>
              <a:t> </a:t>
            </a:r>
            <a:r>
              <a:rPr sz="1600" spc="-5" dirty="0" smtClean="0">
                <a:latin typeface="Arial"/>
                <a:cs typeface="Arial"/>
              </a:rPr>
              <a:t>ν</a:t>
            </a:r>
            <a:r>
              <a:rPr sz="1600" dirty="0" smtClean="0">
                <a:latin typeface="Arial"/>
                <a:cs typeface="Arial"/>
              </a:rPr>
              <a:t>α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είνα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 </a:t>
            </a:r>
            <a:r>
              <a:rPr sz="1600" spc="-5" dirty="0">
                <a:latin typeface="Arial"/>
                <a:cs typeface="Arial"/>
              </a:rPr>
              <a:t>αποτέλεσμ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άλλω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ψυχικώ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διαταραχών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όπω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κατάθλιψη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αγχώδει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διαταραχές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διαταραχέ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προσωπικότητας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υπερκινητικότητ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 </a:t>
            </a:r>
            <a:r>
              <a:rPr sz="1600" spc="-5" dirty="0">
                <a:latin typeface="Arial"/>
                <a:cs typeface="Arial"/>
              </a:rPr>
              <a:t>κοινωνικ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φοβία</a:t>
            </a:r>
            <a:r>
              <a:rPr sz="1600" dirty="0">
                <a:latin typeface="Arial"/>
                <a:cs typeface="Arial"/>
              </a:rPr>
              <a:t>ς</a:t>
            </a:r>
          </a:p>
        </p:txBody>
      </p:sp>
      <p:sp>
        <p:nvSpPr>
          <p:cNvPr id="9" name="object 9"/>
          <p:cNvSpPr/>
          <p:nvPr/>
        </p:nvSpPr>
        <p:spPr>
          <a:xfrm>
            <a:off x="6002782" y="701298"/>
            <a:ext cx="390525" cy="382905"/>
          </a:xfrm>
          <a:custGeom>
            <a:avLst/>
            <a:gdLst/>
            <a:ahLst/>
            <a:cxnLst/>
            <a:rect l="l" t="t" r="r" b="b"/>
            <a:pathLst>
              <a:path w="390525" h="382905">
                <a:moveTo>
                  <a:pt x="183651" y="382528"/>
                </a:moveTo>
                <a:lnTo>
                  <a:pt x="145443" y="376374"/>
                </a:lnTo>
                <a:lnTo>
                  <a:pt x="109130" y="362758"/>
                </a:lnTo>
                <a:lnTo>
                  <a:pt x="75851" y="342068"/>
                </a:lnTo>
                <a:lnTo>
                  <a:pt x="47330" y="315240"/>
                </a:lnTo>
                <a:lnTo>
                  <a:pt x="19707" y="272866"/>
                </a:lnTo>
                <a:lnTo>
                  <a:pt x="6546" y="236349"/>
                </a:lnTo>
                <a:lnTo>
                  <a:pt x="403" y="196547"/>
                </a:lnTo>
                <a:lnTo>
                  <a:pt x="0" y="182670"/>
                </a:lnTo>
                <a:lnTo>
                  <a:pt x="761" y="170361"/>
                </a:lnTo>
                <a:lnTo>
                  <a:pt x="12010" y="121995"/>
                </a:lnTo>
                <a:lnTo>
                  <a:pt x="29226" y="87192"/>
                </a:lnTo>
                <a:lnTo>
                  <a:pt x="54148" y="54250"/>
                </a:lnTo>
                <a:lnTo>
                  <a:pt x="84657" y="27647"/>
                </a:lnTo>
                <a:lnTo>
                  <a:pt x="118839" y="8965"/>
                </a:lnTo>
                <a:lnTo>
                  <a:pt x="145104" y="0"/>
                </a:lnTo>
                <a:lnTo>
                  <a:pt x="243738" y="0"/>
                </a:lnTo>
                <a:lnTo>
                  <a:pt x="285889" y="17021"/>
                </a:lnTo>
                <a:lnTo>
                  <a:pt x="319638" y="39838"/>
                </a:lnTo>
                <a:lnTo>
                  <a:pt x="349372" y="69403"/>
                </a:lnTo>
                <a:lnTo>
                  <a:pt x="369604" y="102062"/>
                </a:lnTo>
                <a:lnTo>
                  <a:pt x="383154" y="138486"/>
                </a:lnTo>
                <a:lnTo>
                  <a:pt x="389506" y="177726"/>
                </a:lnTo>
                <a:lnTo>
                  <a:pt x="389934" y="191268"/>
                </a:lnTo>
                <a:lnTo>
                  <a:pt x="389309" y="203781"/>
                </a:lnTo>
                <a:lnTo>
                  <a:pt x="378494" y="252825"/>
                </a:lnTo>
                <a:lnTo>
                  <a:pt x="361667" y="287804"/>
                </a:lnTo>
                <a:lnTo>
                  <a:pt x="337391" y="320444"/>
                </a:lnTo>
                <a:lnTo>
                  <a:pt x="308709" y="346076"/>
                </a:lnTo>
                <a:lnTo>
                  <a:pt x="264611" y="369179"/>
                </a:lnTo>
                <a:lnTo>
                  <a:pt x="226288" y="379232"/>
                </a:lnTo>
                <a:lnTo>
                  <a:pt x="183651" y="382528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86576" y="701298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40">
                <a:moveTo>
                  <a:pt x="195039" y="382941"/>
                </a:moveTo>
                <a:lnTo>
                  <a:pt x="148055" y="377270"/>
                </a:lnTo>
                <a:lnTo>
                  <a:pt x="105253" y="361166"/>
                </a:lnTo>
                <a:lnTo>
                  <a:pt x="67967" y="335994"/>
                </a:lnTo>
                <a:lnTo>
                  <a:pt x="37530" y="303118"/>
                </a:lnTo>
                <a:lnTo>
                  <a:pt x="15277" y="263900"/>
                </a:lnTo>
                <a:lnTo>
                  <a:pt x="2543" y="219706"/>
                </a:lnTo>
                <a:lnTo>
                  <a:pt x="0" y="188152"/>
                </a:lnTo>
                <a:lnTo>
                  <a:pt x="644" y="172203"/>
                </a:lnTo>
                <a:lnTo>
                  <a:pt x="9909" y="126660"/>
                </a:lnTo>
                <a:lnTo>
                  <a:pt x="29137" y="85637"/>
                </a:lnTo>
                <a:lnTo>
                  <a:pt x="56994" y="50498"/>
                </a:lnTo>
                <a:lnTo>
                  <a:pt x="92145" y="22608"/>
                </a:lnTo>
                <a:lnTo>
                  <a:pt x="133257" y="3330"/>
                </a:lnTo>
                <a:lnTo>
                  <a:pt x="144784" y="0"/>
                </a:lnTo>
                <a:lnTo>
                  <a:pt x="245107" y="0"/>
                </a:lnTo>
                <a:lnTo>
                  <a:pt x="284582" y="15157"/>
                </a:lnTo>
                <a:lnTo>
                  <a:pt x="321886" y="40328"/>
                </a:lnTo>
                <a:lnTo>
                  <a:pt x="352389" y="73203"/>
                </a:lnTo>
                <a:lnTo>
                  <a:pt x="374723" y="112416"/>
                </a:lnTo>
                <a:lnTo>
                  <a:pt x="387520" y="156604"/>
                </a:lnTo>
                <a:lnTo>
                  <a:pt x="390078" y="188152"/>
                </a:lnTo>
                <a:lnTo>
                  <a:pt x="389430" y="204105"/>
                </a:lnTo>
                <a:lnTo>
                  <a:pt x="380114" y="249655"/>
                </a:lnTo>
                <a:lnTo>
                  <a:pt x="360804" y="290682"/>
                </a:lnTo>
                <a:lnTo>
                  <a:pt x="332870" y="325824"/>
                </a:lnTo>
                <a:lnTo>
                  <a:pt x="297679" y="353716"/>
                </a:lnTo>
                <a:lnTo>
                  <a:pt x="256602" y="372994"/>
                </a:lnTo>
                <a:lnTo>
                  <a:pt x="211005" y="382294"/>
                </a:lnTo>
                <a:lnTo>
                  <a:pt x="195039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570528" y="701298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40">
                <a:moveTo>
                  <a:pt x="195039" y="382941"/>
                </a:moveTo>
                <a:lnTo>
                  <a:pt x="148055" y="377270"/>
                </a:lnTo>
                <a:lnTo>
                  <a:pt x="105253" y="361166"/>
                </a:lnTo>
                <a:lnTo>
                  <a:pt x="67967" y="335994"/>
                </a:lnTo>
                <a:lnTo>
                  <a:pt x="37530" y="303118"/>
                </a:lnTo>
                <a:lnTo>
                  <a:pt x="15277" y="263900"/>
                </a:lnTo>
                <a:lnTo>
                  <a:pt x="2543" y="219706"/>
                </a:lnTo>
                <a:lnTo>
                  <a:pt x="0" y="188152"/>
                </a:lnTo>
                <a:lnTo>
                  <a:pt x="644" y="172203"/>
                </a:lnTo>
                <a:lnTo>
                  <a:pt x="9909" y="126660"/>
                </a:lnTo>
                <a:lnTo>
                  <a:pt x="29137" y="85637"/>
                </a:lnTo>
                <a:lnTo>
                  <a:pt x="56994" y="50498"/>
                </a:lnTo>
                <a:lnTo>
                  <a:pt x="92145" y="22608"/>
                </a:lnTo>
                <a:lnTo>
                  <a:pt x="133257" y="3330"/>
                </a:lnTo>
                <a:lnTo>
                  <a:pt x="144784" y="0"/>
                </a:lnTo>
                <a:lnTo>
                  <a:pt x="245114" y="0"/>
                </a:lnTo>
                <a:lnTo>
                  <a:pt x="284591" y="15157"/>
                </a:lnTo>
                <a:lnTo>
                  <a:pt x="321894" y="40328"/>
                </a:lnTo>
                <a:lnTo>
                  <a:pt x="352395" y="73203"/>
                </a:lnTo>
                <a:lnTo>
                  <a:pt x="374725" y="112416"/>
                </a:lnTo>
                <a:lnTo>
                  <a:pt x="387520" y="156604"/>
                </a:lnTo>
                <a:lnTo>
                  <a:pt x="390078" y="188152"/>
                </a:lnTo>
                <a:lnTo>
                  <a:pt x="389430" y="204105"/>
                </a:lnTo>
                <a:lnTo>
                  <a:pt x="380117" y="249655"/>
                </a:lnTo>
                <a:lnTo>
                  <a:pt x="360813" y="290682"/>
                </a:lnTo>
                <a:lnTo>
                  <a:pt x="332884" y="325824"/>
                </a:lnTo>
                <a:lnTo>
                  <a:pt x="297697" y="353716"/>
                </a:lnTo>
                <a:lnTo>
                  <a:pt x="256617" y="372994"/>
                </a:lnTo>
                <a:lnTo>
                  <a:pt x="211011" y="382294"/>
                </a:lnTo>
                <a:lnTo>
                  <a:pt x="195039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63687" y="5577876"/>
            <a:ext cx="1361611" cy="14752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53968" y="701298"/>
            <a:ext cx="390525" cy="383540"/>
          </a:xfrm>
          <a:custGeom>
            <a:avLst/>
            <a:gdLst/>
            <a:ahLst/>
            <a:cxnLst/>
            <a:rect l="l" t="t" r="r" b="b"/>
            <a:pathLst>
              <a:path w="390525" h="383540">
                <a:moveTo>
                  <a:pt x="194941" y="382941"/>
                </a:moveTo>
                <a:lnTo>
                  <a:pt x="148174" y="377270"/>
                </a:lnTo>
                <a:lnTo>
                  <a:pt x="105462" y="361166"/>
                </a:lnTo>
                <a:lnTo>
                  <a:pt x="68175" y="335994"/>
                </a:lnTo>
                <a:lnTo>
                  <a:pt x="37682" y="303118"/>
                </a:lnTo>
                <a:lnTo>
                  <a:pt x="15353" y="263900"/>
                </a:lnTo>
                <a:lnTo>
                  <a:pt x="2558" y="219706"/>
                </a:lnTo>
                <a:lnTo>
                  <a:pt x="0" y="188152"/>
                </a:lnTo>
                <a:lnTo>
                  <a:pt x="647" y="172203"/>
                </a:lnTo>
                <a:lnTo>
                  <a:pt x="9961" y="126660"/>
                </a:lnTo>
                <a:lnTo>
                  <a:pt x="29265" y="85637"/>
                </a:lnTo>
                <a:lnTo>
                  <a:pt x="57188" y="50498"/>
                </a:lnTo>
                <a:lnTo>
                  <a:pt x="92363" y="22608"/>
                </a:lnTo>
                <a:lnTo>
                  <a:pt x="133418" y="3330"/>
                </a:lnTo>
                <a:lnTo>
                  <a:pt x="144912" y="0"/>
                </a:lnTo>
                <a:lnTo>
                  <a:pt x="245235" y="0"/>
                </a:lnTo>
                <a:lnTo>
                  <a:pt x="284779" y="15157"/>
                </a:lnTo>
                <a:lnTo>
                  <a:pt x="322061" y="40328"/>
                </a:lnTo>
                <a:lnTo>
                  <a:pt x="352483" y="73203"/>
                </a:lnTo>
                <a:lnTo>
                  <a:pt x="374719" y="112416"/>
                </a:lnTo>
                <a:lnTo>
                  <a:pt x="387440" y="156604"/>
                </a:lnTo>
                <a:lnTo>
                  <a:pt x="389980" y="188152"/>
                </a:lnTo>
                <a:lnTo>
                  <a:pt x="389337" y="204105"/>
                </a:lnTo>
                <a:lnTo>
                  <a:pt x="380082" y="249655"/>
                </a:lnTo>
                <a:lnTo>
                  <a:pt x="360870" y="290682"/>
                </a:lnTo>
                <a:lnTo>
                  <a:pt x="333030" y="325824"/>
                </a:lnTo>
                <a:lnTo>
                  <a:pt x="297886" y="353716"/>
                </a:lnTo>
                <a:lnTo>
                  <a:pt x="256768" y="372994"/>
                </a:lnTo>
                <a:lnTo>
                  <a:pt x="211000" y="382294"/>
                </a:lnTo>
                <a:lnTo>
                  <a:pt x="194941" y="382941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0625" y="400050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49324" y="789009"/>
            <a:ext cx="5375275" cy="9461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5599"/>
              </a:lnSpc>
            </a:pPr>
            <a:r>
              <a:rPr sz="2650" spc="-5" dirty="0">
                <a:latin typeface="Arial"/>
                <a:cs typeface="Arial"/>
              </a:rPr>
              <a:t>Τ</a:t>
            </a:r>
            <a:r>
              <a:rPr sz="2650" dirty="0">
                <a:latin typeface="Arial"/>
                <a:cs typeface="Arial"/>
              </a:rPr>
              <a:t>ο</a:t>
            </a:r>
            <a:r>
              <a:rPr sz="2650" spc="-75" dirty="0">
                <a:latin typeface="Arial"/>
                <a:cs typeface="Arial"/>
              </a:rPr>
              <a:t> </a:t>
            </a:r>
            <a:r>
              <a:rPr sz="2650" spc="-5" dirty="0">
                <a:latin typeface="Arial"/>
                <a:cs typeface="Arial"/>
              </a:rPr>
              <a:t>Προφί</a:t>
            </a:r>
            <a:r>
              <a:rPr sz="2650" dirty="0">
                <a:latin typeface="Arial"/>
                <a:cs typeface="Arial"/>
              </a:rPr>
              <a:t>λ</a:t>
            </a:r>
            <a:r>
              <a:rPr sz="2650" spc="-80" dirty="0">
                <a:latin typeface="Arial"/>
                <a:cs typeface="Arial"/>
              </a:rPr>
              <a:t> </a:t>
            </a:r>
            <a:r>
              <a:rPr sz="2650" spc="-5" dirty="0">
                <a:latin typeface="Arial"/>
                <a:cs typeface="Arial"/>
              </a:rPr>
              <a:t>το</a:t>
            </a:r>
            <a:r>
              <a:rPr sz="2650" dirty="0">
                <a:latin typeface="Arial"/>
                <a:cs typeface="Arial"/>
              </a:rPr>
              <a:t>υ </a:t>
            </a:r>
            <a:r>
              <a:rPr sz="2650" spc="-5" dirty="0">
                <a:latin typeface="Arial"/>
                <a:cs typeface="Arial"/>
              </a:rPr>
              <a:t>Εξαρτημένο</a:t>
            </a:r>
            <a:r>
              <a:rPr sz="2650" dirty="0">
                <a:latin typeface="Arial"/>
                <a:cs typeface="Arial"/>
              </a:rPr>
              <a:t>υ</a:t>
            </a:r>
            <a:r>
              <a:rPr sz="2650" spc="-75" dirty="0">
                <a:latin typeface="Arial"/>
                <a:cs typeface="Arial"/>
              </a:rPr>
              <a:t> </a:t>
            </a:r>
            <a:r>
              <a:rPr sz="2650" spc="-5" dirty="0">
                <a:latin typeface="Arial"/>
                <a:cs typeface="Arial"/>
              </a:rPr>
              <a:t>Ατόμο</a:t>
            </a:r>
            <a:r>
              <a:rPr sz="2650" dirty="0">
                <a:latin typeface="Arial"/>
                <a:cs typeface="Arial"/>
              </a:rPr>
              <a:t>υ </a:t>
            </a:r>
            <a:r>
              <a:rPr sz="2650" spc="-5" dirty="0">
                <a:latin typeface="Arial"/>
                <a:cs typeface="Arial"/>
              </a:rPr>
              <a:t>απ</a:t>
            </a:r>
            <a:r>
              <a:rPr sz="2650" dirty="0">
                <a:latin typeface="Arial"/>
                <a:cs typeface="Arial"/>
              </a:rPr>
              <a:t>ό</a:t>
            </a:r>
            <a:r>
              <a:rPr sz="2650" spc="-75" dirty="0">
                <a:latin typeface="Arial"/>
                <a:cs typeface="Arial"/>
              </a:rPr>
              <a:t> </a:t>
            </a:r>
            <a:r>
              <a:rPr sz="2650" spc="-5" dirty="0">
                <a:latin typeface="Arial"/>
                <a:cs typeface="Arial"/>
              </a:rPr>
              <a:t>τ</a:t>
            </a:r>
            <a:r>
              <a:rPr sz="2650" dirty="0">
                <a:latin typeface="Arial"/>
                <a:cs typeface="Arial"/>
              </a:rPr>
              <a:t>ο</a:t>
            </a:r>
            <a:r>
              <a:rPr sz="2650" spc="-75" dirty="0">
                <a:latin typeface="Arial"/>
                <a:cs typeface="Arial"/>
              </a:rPr>
              <a:t> </a:t>
            </a:r>
            <a:r>
              <a:rPr sz="2650" spc="-5" dirty="0">
                <a:latin typeface="Arial"/>
                <a:cs typeface="Arial"/>
              </a:rPr>
              <a:t>Διαδίκτυ</a:t>
            </a:r>
            <a:r>
              <a:rPr sz="2650" dirty="0">
                <a:latin typeface="Arial"/>
                <a:cs typeface="Arial"/>
              </a:rPr>
              <a:t>ο</a:t>
            </a:r>
          </a:p>
        </p:txBody>
      </p:sp>
      <p:sp>
        <p:nvSpPr>
          <p:cNvPr id="5" name="object 5"/>
          <p:cNvSpPr/>
          <p:nvPr/>
        </p:nvSpPr>
        <p:spPr>
          <a:xfrm>
            <a:off x="6505675" y="658199"/>
            <a:ext cx="2857500" cy="2857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54050" y="2441041"/>
            <a:ext cx="6712584" cy="4233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buFont typeface="Arial Unicode MS"/>
              <a:buAutoNum type="arabicPeriod"/>
              <a:tabLst>
                <a:tab pos="233045" algn="l"/>
              </a:tabLst>
            </a:pPr>
            <a:r>
              <a:rPr sz="1600" spc="-5" dirty="0">
                <a:latin typeface="Arial"/>
                <a:cs typeface="Arial"/>
              </a:rPr>
              <a:t>Παιδι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ζου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γονεί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αδιαφορού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είνα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απόντες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283210" indent="-270510">
              <a:lnSpc>
                <a:spcPct val="100000"/>
              </a:lnSpc>
              <a:spcBef>
                <a:spcPts val="330"/>
              </a:spcBef>
              <a:buFont typeface="Arial Unicode MS"/>
              <a:buAutoNum type="arabicPeriod"/>
              <a:tabLst>
                <a:tab pos="283845" algn="l"/>
              </a:tabLst>
            </a:pPr>
            <a:r>
              <a:rPr sz="1600" spc="-5" dirty="0">
                <a:latin typeface="Arial"/>
                <a:cs typeface="Arial"/>
              </a:rPr>
              <a:t>Παιδι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εσωστρεφή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έλλειψ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αυτοπεποίθησης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endParaRPr sz="1600" dirty="0">
              <a:latin typeface="Arial Unicode MS"/>
              <a:cs typeface="Arial Unicode MS"/>
            </a:endParaRPr>
          </a:p>
          <a:p>
            <a:pPr marL="12700" marR="5080">
              <a:lnSpc>
                <a:spcPct val="117200"/>
              </a:lnSpc>
              <a:buFont typeface="Arial Unicode MS"/>
              <a:buAutoNum type="arabicPeriod"/>
              <a:tabLst>
                <a:tab pos="233045" algn="l"/>
              </a:tabLst>
            </a:pPr>
            <a:r>
              <a:rPr sz="1600" spc="-5" dirty="0">
                <a:latin typeface="Arial"/>
                <a:cs typeface="Arial"/>
              </a:rPr>
              <a:t>Παιδι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προβλήματ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σχέσει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συνομηλίκου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δε</a:t>
            </a:r>
            <a:r>
              <a:rPr sz="1600" dirty="0">
                <a:latin typeface="Arial"/>
                <a:cs typeface="Arial"/>
              </a:rPr>
              <a:t>ν </a:t>
            </a:r>
            <a:r>
              <a:rPr sz="1600" spc="-5" dirty="0">
                <a:latin typeface="Arial"/>
                <a:cs typeface="Arial"/>
              </a:rPr>
              <a:t>έχου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εμπιστοσύν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ικανότητέ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νιώθου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μειονεκτικ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γι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 </a:t>
            </a:r>
            <a:r>
              <a:rPr sz="1600" spc="-5" dirty="0">
                <a:latin typeface="Arial"/>
                <a:cs typeface="Arial"/>
              </a:rPr>
              <a:t>εμφάνισ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συμπεριφορ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είνα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πιθαν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οδηγηθού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στο</a:t>
            </a:r>
            <a:r>
              <a:rPr sz="1600" dirty="0">
                <a:latin typeface="Arial"/>
                <a:cs typeface="Arial"/>
              </a:rPr>
              <a:t>ν</a:t>
            </a: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600" spc="-5" dirty="0">
                <a:latin typeface="Arial"/>
                <a:cs typeface="Arial"/>
              </a:rPr>
              <a:t>εθισμ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ηλεκτρονικ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υπολογιστή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τούτ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διότ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έχου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ευκαιρία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μέσ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απρόσωπ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δίκτυο</a:t>
            </a:r>
            <a:r>
              <a:rPr sz="1600" spc="-40" dirty="0">
                <a:latin typeface="Arial Unicode MS"/>
                <a:cs typeface="Arial Unicode MS"/>
              </a:rPr>
              <a:t>:</a:t>
            </a:r>
            <a:endParaRPr sz="1600" dirty="0">
              <a:latin typeface="Arial Unicode MS"/>
              <a:cs typeface="Arial Unicode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  <a:buFont typeface="Arial Unicode MS"/>
              <a:buChar char="•"/>
              <a:tabLst>
                <a:tab pos="132715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εκφραστού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ελεύθερ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υιοθετήσου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μι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ψεύτικ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ταυτότητ</a:t>
            </a:r>
            <a:r>
              <a:rPr sz="1600" dirty="0">
                <a:latin typeface="Arial"/>
                <a:cs typeface="Arial"/>
              </a:rPr>
              <a:t>α</a:t>
            </a:r>
          </a:p>
          <a:p>
            <a:pPr marL="132080" indent="-119380">
              <a:lnSpc>
                <a:spcPct val="100000"/>
              </a:lnSpc>
              <a:spcBef>
                <a:spcPts val="330"/>
              </a:spcBef>
              <a:buFont typeface="Arial Unicode MS"/>
              <a:buChar char="•"/>
              <a:tabLst>
                <a:tab pos="132715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νιώσου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ότ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ανήκου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μι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ομάδ</a:t>
            </a:r>
            <a:r>
              <a:rPr sz="1600" dirty="0">
                <a:latin typeface="Arial"/>
                <a:cs typeface="Arial"/>
              </a:rPr>
              <a:t>α</a:t>
            </a:r>
          </a:p>
          <a:p>
            <a:pPr marL="132080" indent="-119380">
              <a:lnSpc>
                <a:spcPct val="100000"/>
              </a:lnSpc>
              <a:spcBef>
                <a:spcPts val="330"/>
              </a:spcBef>
              <a:buFont typeface="Arial Unicode MS"/>
              <a:buChar char="•"/>
              <a:tabLst>
                <a:tab pos="132715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καταπολεμήσου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μοναξι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</a:t>
            </a:r>
            <a:r>
              <a:rPr sz="1600" dirty="0">
                <a:latin typeface="Arial"/>
                <a:cs typeface="Arial"/>
              </a:rPr>
              <a:t>ς</a:t>
            </a:r>
          </a:p>
          <a:p>
            <a:pPr marL="132080" indent="-119380">
              <a:lnSpc>
                <a:spcPct val="100000"/>
              </a:lnSpc>
              <a:spcBef>
                <a:spcPts val="330"/>
              </a:spcBef>
              <a:buFont typeface="Arial Unicode MS"/>
              <a:buChar char="•"/>
              <a:tabLst>
                <a:tab pos="132715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κεντρίσου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ενδιαφέρο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άλλω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</a:p>
          <a:p>
            <a:pPr marL="12700" marR="152400">
              <a:lnSpc>
                <a:spcPct val="117200"/>
              </a:lnSpc>
              <a:buFont typeface="Arial Unicode MS"/>
              <a:buChar char="•"/>
              <a:tabLst>
                <a:tab pos="132715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ξεφύγου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δύσκολ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πραγματικότητ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οποία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ίσως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βιώνου</a:t>
            </a:r>
            <a:r>
              <a:rPr sz="1600" dirty="0">
                <a:latin typeface="Arial"/>
                <a:cs typeface="Arial"/>
              </a:rPr>
              <a:t>ν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όλ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αυτά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καρέκλ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σπιτιο</a:t>
            </a:r>
            <a:r>
              <a:rPr sz="1600" dirty="0">
                <a:latin typeface="Arial"/>
                <a:cs typeface="Arial"/>
              </a:rPr>
              <a:t>ύ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του</a:t>
            </a:r>
            <a:r>
              <a:rPr sz="1600" dirty="0">
                <a:latin typeface="Arial"/>
                <a:cs typeface="Arial"/>
              </a:rPr>
              <a:t>ς</a:t>
            </a:r>
          </a:p>
          <a:p>
            <a:pPr marL="12700" marR="2873375">
              <a:lnSpc>
                <a:spcPct val="117200"/>
              </a:lnSpc>
            </a:pPr>
            <a:r>
              <a:rPr sz="1600" spc="-5" dirty="0">
                <a:latin typeface="Arial"/>
                <a:cs typeface="Arial"/>
              </a:rPr>
              <a:t>Χωρί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κόπ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συναισθηματικ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επένδυσ</a:t>
            </a:r>
            <a:r>
              <a:rPr sz="1600" dirty="0">
                <a:latin typeface="Arial"/>
                <a:cs typeface="Arial"/>
              </a:rPr>
              <a:t>η </a:t>
            </a:r>
            <a:r>
              <a:rPr sz="1600" spc="-5" dirty="0">
                <a:latin typeface="Arial"/>
                <a:cs typeface="Arial"/>
              </a:rPr>
              <a:t>Χωρί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ενοχέ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έλεγχο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8701" y="400050"/>
            <a:ext cx="4438650" cy="651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6095" algn="r">
              <a:lnSpc>
                <a:spcPct val="100000"/>
              </a:lnSpc>
            </a:pPr>
            <a:r>
              <a:rPr sz="1150" spc="305" dirty="0">
                <a:solidFill>
                  <a:srgbClr val="5CE2E1"/>
                </a:solidFill>
                <a:latin typeface="Arial"/>
                <a:cs typeface="Arial"/>
              </a:rPr>
              <a:t>P</a:t>
            </a:r>
            <a:r>
              <a:rPr sz="1150" spc="405" dirty="0">
                <a:solidFill>
                  <a:srgbClr val="5CE2E1"/>
                </a:solidFill>
                <a:latin typeface="Arial"/>
                <a:cs typeface="Arial"/>
              </a:rPr>
              <a:t>A</a:t>
            </a:r>
            <a:r>
              <a:rPr sz="1150" spc="295" dirty="0">
                <a:solidFill>
                  <a:srgbClr val="5CE2E1"/>
                </a:solidFill>
                <a:latin typeface="Arial"/>
                <a:cs typeface="Arial"/>
              </a:rPr>
              <a:t>G</a:t>
            </a:r>
            <a:r>
              <a:rPr sz="1150" spc="280" dirty="0">
                <a:solidFill>
                  <a:srgbClr val="5CE2E1"/>
                </a:solidFill>
                <a:latin typeface="Arial"/>
                <a:cs typeface="Arial"/>
              </a:rPr>
              <a:t>E</a:t>
            </a:r>
            <a:r>
              <a:rPr sz="1150" spc="90" dirty="0">
                <a:solidFill>
                  <a:srgbClr val="5CE2E1"/>
                </a:solidFill>
                <a:latin typeface="Arial"/>
                <a:cs typeface="Arial"/>
              </a:rPr>
              <a:t> </a:t>
            </a:r>
            <a:r>
              <a:rPr sz="1150" spc="360" dirty="0">
                <a:solidFill>
                  <a:srgbClr val="5CE2E1"/>
                </a:solidFill>
                <a:latin typeface="Arial"/>
                <a:cs typeface="Arial"/>
              </a:rPr>
              <a:t>8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38701" y="400050"/>
            <a:ext cx="4438650" cy="6515100"/>
          </a:xfrm>
          <a:custGeom>
            <a:avLst/>
            <a:gdLst/>
            <a:ahLst/>
            <a:cxnLst/>
            <a:rect l="l" t="t" r="r" b="b"/>
            <a:pathLst>
              <a:path w="4438650" h="6515100">
                <a:moveTo>
                  <a:pt x="0" y="0"/>
                </a:moveTo>
                <a:lnTo>
                  <a:pt x="4438647" y="0"/>
                </a:lnTo>
                <a:lnTo>
                  <a:pt x="4438647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35575" y="1103678"/>
            <a:ext cx="3335020" cy="1006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7200"/>
              </a:lnSpc>
            </a:pPr>
            <a:r>
              <a:rPr sz="3200" spc="-5" dirty="0">
                <a:latin typeface="Arial"/>
                <a:cs typeface="Arial"/>
              </a:rPr>
              <a:t>ΤΡΟΠΟ</a:t>
            </a:r>
            <a:r>
              <a:rPr sz="3200" dirty="0">
                <a:latin typeface="Arial"/>
                <a:cs typeface="Arial"/>
              </a:rPr>
              <a:t>Ι </a:t>
            </a:r>
            <a:r>
              <a:rPr sz="3200" spc="-5" dirty="0">
                <a:latin typeface="Arial"/>
                <a:cs typeface="Arial"/>
              </a:rPr>
              <a:t>ΑΝΤΙΜΕΤΩΠΙΣΗ</a:t>
            </a:r>
            <a:r>
              <a:rPr sz="3200" dirty="0">
                <a:latin typeface="Arial"/>
                <a:cs typeface="Arial"/>
              </a:rPr>
              <a:t>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54625" y="2545739"/>
            <a:ext cx="3607435" cy="3948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4604">
              <a:lnSpc>
                <a:spcPct val="117200"/>
              </a:lnSpc>
              <a:buFont typeface="Arial Unicode MS"/>
              <a:buAutoNum type="arabicPeriod"/>
              <a:tabLst>
                <a:tab pos="233679" algn="l"/>
              </a:tabLst>
            </a:pPr>
            <a:r>
              <a:rPr sz="1600" spc="-5" dirty="0">
                <a:latin typeface="Arial"/>
                <a:cs typeface="Arial"/>
              </a:rPr>
              <a:t>Εά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πρόβ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ημ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γν</a:t>
            </a:r>
            <a:r>
              <a:rPr sz="1600" spc="-5" dirty="0">
                <a:latin typeface="Arial"/>
                <a:cs typeface="Arial"/>
              </a:rPr>
              <a:t>ωρι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σε </a:t>
            </a:r>
            <a:r>
              <a:rPr sz="1600" spc="-5" dirty="0">
                <a:latin typeface="Arial"/>
                <a:cs typeface="Arial"/>
              </a:rPr>
              <a:t>αρχι</a:t>
            </a:r>
            <a:r>
              <a:rPr sz="1600" dirty="0">
                <a:latin typeface="Arial"/>
                <a:cs typeface="Arial"/>
              </a:rPr>
              <a:t>κό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τάδιο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εί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λύ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πι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εύ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ο</a:t>
            </a:r>
            <a:r>
              <a:rPr sz="1600" dirty="0">
                <a:latin typeface="Arial"/>
                <a:cs typeface="Arial"/>
              </a:rPr>
              <a:t>λο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να 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τιμετωπι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θεί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12700" marR="586105">
              <a:lnSpc>
                <a:spcPct val="117200"/>
              </a:lnSpc>
              <a:buFont typeface="Arial Unicode MS"/>
              <a:buAutoNum type="arabicPeriod"/>
              <a:tabLst>
                <a:tab pos="233679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αζητή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ουμ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βοήθεια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εά</a:t>
            </a:r>
            <a:r>
              <a:rPr sz="1600" dirty="0">
                <a:latin typeface="Arial"/>
                <a:cs typeface="Arial"/>
              </a:rPr>
              <a:t>ν </a:t>
            </a:r>
            <a:r>
              <a:rPr sz="1600" spc="-5" dirty="0">
                <a:latin typeface="Arial"/>
                <a:cs typeface="Arial"/>
              </a:rPr>
              <a:t>χρεια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τεί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12700" marR="69215">
              <a:lnSpc>
                <a:spcPct val="117200"/>
              </a:lnSpc>
              <a:buFont typeface="Arial Unicode MS"/>
              <a:buAutoNum type="arabicPeriod"/>
              <a:tabLst>
                <a:tab pos="233679" algn="l"/>
              </a:tabLst>
            </a:pP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λλ</a:t>
            </a:r>
            <a:r>
              <a:rPr sz="1600" spc="-5" dirty="0">
                <a:latin typeface="Arial"/>
                <a:cs typeface="Arial"/>
              </a:rPr>
              <a:t>ιερ</a:t>
            </a:r>
            <a:r>
              <a:rPr sz="1600" dirty="0">
                <a:latin typeface="Arial"/>
                <a:cs typeface="Arial"/>
              </a:rPr>
              <a:t>γ</a:t>
            </a:r>
            <a:r>
              <a:rPr sz="1600" spc="-5" dirty="0">
                <a:latin typeface="Arial"/>
                <a:cs typeface="Arial"/>
              </a:rPr>
              <a:t>ούμ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ω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τά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ει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αξιοποίη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η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τύο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</a:t>
            </a:r>
            <a:r>
              <a:rPr sz="1600" dirty="0">
                <a:latin typeface="Arial"/>
                <a:cs typeface="Arial"/>
              </a:rPr>
              <a:t>ό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ρ</a:t>
            </a:r>
            <a:r>
              <a:rPr sz="1600" dirty="0">
                <a:latin typeface="Arial"/>
                <a:cs typeface="Arial"/>
              </a:rPr>
              <a:t>ή </a:t>
            </a:r>
            <a:r>
              <a:rPr sz="1600" spc="-5" dirty="0">
                <a:latin typeface="Arial"/>
                <a:cs typeface="Arial"/>
              </a:rPr>
              <a:t>η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ί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έτ</a:t>
            </a:r>
            <a:r>
              <a:rPr sz="1600" dirty="0">
                <a:latin typeface="Arial"/>
                <a:cs typeface="Arial"/>
              </a:rPr>
              <a:t>σι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ώ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να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απο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αμβά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ουμ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α </a:t>
            </a:r>
            <a:r>
              <a:rPr sz="1600" spc="-5" dirty="0">
                <a:latin typeface="Arial"/>
                <a:cs typeface="Arial"/>
              </a:rPr>
              <a:t>θετι</a:t>
            </a:r>
            <a:r>
              <a:rPr sz="1600" dirty="0">
                <a:latin typeface="Arial"/>
                <a:cs typeface="Arial"/>
              </a:rPr>
              <a:t>κά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τεχ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ο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ο</a:t>
            </a:r>
            <a:r>
              <a:rPr sz="1600" dirty="0">
                <a:latin typeface="Arial"/>
                <a:cs typeface="Arial"/>
              </a:rPr>
              <a:t>γ</a:t>
            </a:r>
            <a:r>
              <a:rPr sz="1600" spc="-5" dirty="0">
                <a:latin typeface="Arial"/>
                <a:cs typeface="Arial"/>
              </a:rPr>
              <a:t>ία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χωρί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αρ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ητι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έ</a:t>
            </a:r>
            <a:r>
              <a:rPr sz="1600" dirty="0">
                <a:latin typeface="Arial"/>
                <a:cs typeface="Arial"/>
              </a:rPr>
              <a:t>ς σ</a:t>
            </a:r>
            <a:r>
              <a:rPr sz="1600" spc="-5" dirty="0">
                <a:latin typeface="Arial"/>
                <a:cs typeface="Arial"/>
              </a:rPr>
              <a:t>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έπειες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  <a:p>
            <a:pPr marL="12700" marR="5080">
              <a:lnSpc>
                <a:spcPct val="117200"/>
              </a:lnSpc>
              <a:buFont typeface="Arial Unicode MS"/>
              <a:buAutoNum type="arabicPeriod"/>
              <a:tabLst>
                <a:tab pos="233679" algn="l"/>
              </a:tabLst>
            </a:pP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παραμε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ούμ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τι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δρα</a:t>
            </a:r>
            <a:r>
              <a:rPr sz="1600" dirty="0">
                <a:latin typeface="Arial"/>
                <a:cs typeface="Arial"/>
              </a:rPr>
              <a:t>σ</a:t>
            </a:r>
            <a:r>
              <a:rPr sz="1600" spc="-5" dirty="0">
                <a:latin typeface="Arial"/>
                <a:cs typeface="Arial"/>
              </a:rPr>
              <a:t>τηριότητέ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μας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ύπ</a:t>
            </a:r>
            <a:r>
              <a:rPr sz="1600" dirty="0">
                <a:latin typeface="Arial"/>
                <a:cs typeface="Arial"/>
              </a:rPr>
              <a:t>νο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μας</a:t>
            </a:r>
            <a:r>
              <a:rPr sz="1600" spc="-130" dirty="0">
                <a:latin typeface="Arial Unicode MS"/>
                <a:cs typeface="Arial Unicode MS"/>
              </a:rPr>
              <a:t>,</a:t>
            </a:r>
            <a:r>
              <a:rPr sz="1600" spc="-50" dirty="0">
                <a:latin typeface="Arial Unicode MS"/>
                <a:cs typeface="Arial Unicode MS"/>
              </a:rPr>
              <a:t> </a:t>
            </a:r>
            <a:r>
              <a:rPr sz="1600" spc="-5" dirty="0">
                <a:latin typeface="Arial"/>
                <a:cs typeface="Arial"/>
              </a:rPr>
              <a:t>του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φί</a:t>
            </a:r>
            <a:r>
              <a:rPr sz="1600" dirty="0">
                <a:latin typeface="Arial"/>
                <a:cs typeface="Arial"/>
              </a:rPr>
              <a:t>λ</a:t>
            </a:r>
            <a:r>
              <a:rPr sz="1600" spc="-5" dirty="0">
                <a:latin typeface="Arial"/>
                <a:cs typeface="Arial"/>
              </a:rPr>
              <a:t>ου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μα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ο</a:t>
            </a:r>
            <a:r>
              <a:rPr sz="1600" dirty="0">
                <a:latin typeface="Arial"/>
                <a:cs typeface="Arial"/>
              </a:rPr>
              <a:t>γ</a:t>
            </a:r>
            <a:r>
              <a:rPr sz="1600" spc="-5" dirty="0">
                <a:latin typeface="Arial"/>
                <a:cs typeface="Arial"/>
              </a:rPr>
              <a:t>έ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" dirty="0">
                <a:latin typeface="Arial"/>
                <a:cs typeface="Arial"/>
              </a:rPr>
              <a:t>ει</a:t>
            </a:r>
            <a:r>
              <a:rPr sz="1600" dirty="0">
                <a:latin typeface="Arial"/>
                <a:cs typeface="Arial"/>
              </a:rPr>
              <a:t>ά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μα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προ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χάρ</a:t>
            </a:r>
            <a:r>
              <a:rPr sz="1600" dirty="0">
                <a:latin typeface="Arial"/>
                <a:cs typeface="Arial"/>
              </a:rPr>
              <a:t>η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Διαδι</a:t>
            </a:r>
            <a:r>
              <a:rPr sz="1600" dirty="0">
                <a:latin typeface="Arial"/>
                <a:cs typeface="Arial"/>
              </a:rPr>
              <a:t>κ</a:t>
            </a:r>
            <a:r>
              <a:rPr sz="1600" spc="-5" dirty="0">
                <a:latin typeface="Arial"/>
                <a:cs typeface="Arial"/>
              </a:rPr>
              <a:t>τύου</a:t>
            </a:r>
            <a:r>
              <a:rPr sz="1600" spc="-20" dirty="0">
                <a:latin typeface="Arial Unicode MS"/>
                <a:cs typeface="Arial Unicode MS"/>
              </a:rPr>
              <a:t>.</a:t>
            </a:r>
            <a:endParaRPr sz="1600" dirty="0">
              <a:latin typeface="Arial Unicode MS"/>
              <a:cs typeface="Arial Unicode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1025" y="1181100"/>
            <a:ext cx="3733800" cy="3733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7315199"/>
                </a:moveTo>
                <a:lnTo>
                  <a:pt x="9753600" y="7315199"/>
                </a:lnTo>
                <a:lnTo>
                  <a:pt x="9753600" y="0"/>
                </a:lnTo>
                <a:lnTo>
                  <a:pt x="0" y="0"/>
                </a:lnTo>
                <a:lnTo>
                  <a:pt x="0" y="7315199"/>
                </a:lnTo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38701" y="400050"/>
            <a:ext cx="4438650" cy="651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6095" algn="r">
              <a:lnSpc>
                <a:spcPct val="100000"/>
              </a:lnSpc>
            </a:pPr>
            <a:r>
              <a:rPr sz="1150" spc="305" dirty="0">
                <a:solidFill>
                  <a:srgbClr val="5CE2E1"/>
                </a:solidFill>
                <a:latin typeface="Arial"/>
                <a:cs typeface="Arial"/>
              </a:rPr>
              <a:t>P</a:t>
            </a:r>
            <a:r>
              <a:rPr sz="1150" spc="405" dirty="0">
                <a:solidFill>
                  <a:srgbClr val="5CE2E1"/>
                </a:solidFill>
                <a:latin typeface="Arial"/>
                <a:cs typeface="Arial"/>
              </a:rPr>
              <a:t>A</a:t>
            </a:r>
            <a:r>
              <a:rPr sz="1150" spc="295" dirty="0">
                <a:solidFill>
                  <a:srgbClr val="5CE2E1"/>
                </a:solidFill>
                <a:latin typeface="Arial"/>
                <a:cs typeface="Arial"/>
              </a:rPr>
              <a:t>G</a:t>
            </a:r>
            <a:r>
              <a:rPr sz="1150" spc="280" dirty="0">
                <a:solidFill>
                  <a:srgbClr val="5CE2E1"/>
                </a:solidFill>
                <a:latin typeface="Arial"/>
                <a:cs typeface="Arial"/>
              </a:rPr>
              <a:t>E</a:t>
            </a:r>
            <a:r>
              <a:rPr sz="1150" spc="90" dirty="0">
                <a:solidFill>
                  <a:srgbClr val="5CE2E1"/>
                </a:solidFill>
                <a:latin typeface="Arial"/>
                <a:cs typeface="Arial"/>
              </a:rPr>
              <a:t> </a:t>
            </a:r>
            <a:r>
              <a:rPr sz="1150" spc="360" dirty="0">
                <a:solidFill>
                  <a:srgbClr val="5CE2E1"/>
                </a:solidFill>
                <a:latin typeface="Arial"/>
                <a:cs typeface="Arial"/>
              </a:rPr>
              <a:t>8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38701" y="400050"/>
            <a:ext cx="4438650" cy="6515100"/>
          </a:xfrm>
          <a:custGeom>
            <a:avLst/>
            <a:gdLst/>
            <a:ahLst/>
            <a:cxnLst/>
            <a:rect l="l" t="t" r="r" b="b"/>
            <a:pathLst>
              <a:path w="4438650" h="6515100">
                <a:moveTo>
                  <a:pt x="0" y="0"/>
                </a:moveTo>
                <a:lnTo>
                  <a:pt x="4438647" y="0"/>
                </a:lnTo>
                <a:lnTo>
                  <a:pt x="4438647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0765" rIns="0" bIns="0" rtlCol="0">
            <a:spAutoFit/>
          </a:bodyPr>
          <a:lstStyle/>
          <a:p>
            <a:pPr marL="4130040">
              <a:lnSpc>
                <a:spcPct val="100000"/>
              </a:lnSpc>
            </a:pPr>
            <a:r>
              <a:rPr sz="2550" spc="-25" dirty="0"/>
              <a:t>Ε</a:t>
            </a:r>
            <a:r>
              <a:rPr sz="2550" spc="-20" dirty="0"/>
              <a:t>γώ</a:t>
            </a:r>
            <a:r>
              <a:rPr sz="2550" spc="-80" dirty="0"/>
              <a:t> </a:t>
            </a:r>
            <a:r>
              <a:rPr sz="2550" spc="-15" dirty="0"/>
              <a:t>τ</a:t>
            </a:r>
            <a:r>
              <a:rPr sz="2550" spc="-10" dirty="0"/>
              <a:t>ι</a:t>
            </a:r>
            <a:r>
              <a:rPr sz="2550" spc="-80" dirty="0"/>
              <a:t> </a:t>
            </a:r>
            <a:r>
              <a:rPr sz="2550" spc="-25" dirty="0"/>
              <a:t>μπορ</a:t>
            </a:r>
            <a:r>
              <a:rPr sz="2550" spc="-20" dirty="0"/>
              <a:t>ώ</a:t>
            </a:r>
            <a:r>
              <a:rPr sz="2550" spc="-80" dirty="0"/>
              <a:t> </a:t>
            </a:r>
            <a:r>
              <a:rPr sz="2550" spc="-15" dirty="0"/>
              <a:t>να</a:t>
            </a:r>
            <a:r>
              <a:rPr sz="2550" spc="-80" dirty="0"/>
              <a:t> </a:t>
            </a:r>
            <a:r>
              <a:rPr sz="2550" spc="-15" dirty="0"/>
              <a:t>κ</a:t>
            </a:r>
            <a:r>
              <a:rPr sz="2550" spc="-20" dirty="0"/>
              <a:t>ά</a:t>
            </a:r>
            <a:r>
              <a:rPr sz="2550" spc="-15" dirty="0"/>
              <a:t>ν</a:t>
            </a:r>
            <a:r>
              <a:rPr sz="2550" spc="-25" dirty="0"/>
              <a:t>ω</a:t>
            </a:r>
            <a:r>
              <a:rPr sz="2550" spc="-60" dirty="0">
                <a:latin typeface="Arial Unicode MS"/>
                <a:cs typeface="Arial Unicode MS"/>
              </a:rPr>
              <a:t>;</a:t>
            </a:r>
            <a:endParaRPr sz="2550" dirty="0">
              <a:latin typeface="Arial Unicode MS"/>
              <a:cs typeface="Arial Unicode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5550" y="1812391"/>
            <a:ext cx="3819525" cy="4933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28930">
              <a:lnSpc>
                <a:spcPct val="117200"/>
              </a:lnSpc>
            </a:pPr>
            <a:r>
              <a:rPr sz="1600" spc="-40" dirty="0">
                <a:latin typeface="Arial Unicode MS"/>
                <a:cs typeface="Arial Unicode MS"/>
              </a:rPr>
              <a:t>A</a:t>
            </a:r>
            <a:r>
              <a:rPr sz="1600" spc="-5" dirty="0">
                <a:latin typeface="Arial"/>
                <a:cs typeface="Arial"/>
              </a:rPr>
              <a:t>ναγνωρίζ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εά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υπάρχε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κάτ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άλλ</a:t>
            </a:r>
            <a:r>
              <a:rPr sz="1600" dirty="0">
                <a:latin typeface="Arial"/>
                <a:cs typeface="Arial"/>
              </a:rPr>
              <a:t>ο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10" dirty="0">
                <a:latin typeface="Arial Unicode MS"/>
                <a:cs typeface="Arial Unicode MS"/>
              </a:rPr>
              <a:t>µ</a:t>
            </a:r>
            <a:r>
              <a:rPr sz="1600" spc="-5" dirty="0">
                <a:latin typeface="Arial"/>
                <a:cs typeface="Arial"/>
              </a:rPr>
              <a:t>πορε</a:t>
            </a:r>
            <a:r>
              <a:rPr sz="1600" dirty="0">
                <a:latin typeface="Arial"/>
                <a:cs typeface="Arial"/>
              </a:rPr>
              <a:t>ί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10" dirty="0">
                <a:latin typeface="Arial Unicode MS"/>
                <a:cs typeface="Arial Unicode MS"/>
              </a:rPr>
              <a:t>µ</a:t>
            </a:r>
            <a:r>
              <a:rPr sz="1600" dirty="0">
                <a:latin typeface="Arial"/>
                <a:cs typeface="Arial"/>
              </a:rPr>
              <a:t>ε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δυσκολεύε</a:t>
            </a:r>
            <a:r>
              <a:rPr sz="1600" dirty="0">
                <a:latin typeface="Arial"/>
                <a:cs typeface="Arial"/>
              </a:rPr>
              <a:t>ι </a:t>
            </a:r>
            <a:r>
              <a:rPr sz="1600" spc="-5" dirty="0">
                <a:latin typeface="Arial"/>
                <a:cs typeface="Arial"/>
              </a:rPr>
              <a:t>συναισθη</a:t>
            </a:r>
            <a:r>
              <a:rPr sz="1600" spc="10" dirty="0">
                <a:latin typeface="Arial Unicode MS"/>
                <a:cs typeface="Arial Unicode MS"/>
              </a:rPr>
              <a:t>µ</a:t>
            </a:r>
            <a:r>
              <a:rPr sz="1600" spc="-5" dirty="0">
                <a:latin typeface="Arial"/>
                <a:cs typeface="Arial"/>
              </a:rPr>
              <a:t>ατικ</a:t>
            </a:r>
            <a:r>
              <a:rPr sz="1600" dirty="0">
                <a:latin typeface="Arial"/>
                <a:cs typeface="Arial"/>
              </a:rPr>
              <a:t>ά</a:t>
            </a: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2700" marR="269240" algn="just">
              <a:lnSpc>
                <a:spcPct val="117200"/>
              </a:lnSpc>
            </a:pPr>
            <a:r>
              <a:rPr sz="1600" spc="-5" dirty="0">
                <a:latin typeface="Arial"/>
                <a:cs typeface="Arial"/>
              </a:rPr>
              <a:t>Προσπαθ</a:t>
            </a:r>
            <a:r>
              <a:rPr sz="1600" dirty="0">
                <a:latin typeface="Arial"/>
                <a:cs typeface="Arial"/>
              </a:rPr>
              <a:t>ώ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ενισχύσ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ικανότητε</a:t>
            </a:r>
            <a:r>
              <a:rPr sz="1600" dirty="0">
                <a:latin typeface="Arial"/>
                <a:cs typeface="Arial"/>
              </a:rPr>
              <a:t>ς </a:t>
            </a:r>
            <a:r>
              <a:rPr sz="1600" spc="-5" dirty="0">
                <a:latin typeface="Arial"/>
                <a:cs typeface="Arial"/>
              </a:rPr>
              <a:t>στι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διαπροσωπικέ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σχέσει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κα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 </a:t>
            </a:r>
            <a:r>
              <a:rPr sz="1600" spc="-5" dirty="0">
                <a:latin typeface="Arial"/>
                <a:cs typeface="Arial"/>
              </a:rPr>
              <a:t>επικτείν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δίκτυ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φίλω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μου</a:t>
            </a:r>
            <a:r>
              <a:rPr sz="1600" spc="-25" dirty="0">
                <a:latin typeface="Arial Unicode MS"/>
                <a:cs typeface="Arial Unicode MS"/>
              </a:rPr>
              <a:t>!</a:t>
            </a:r>
            <a:endParaRPr sz="1600" dirty="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2700" marR="299720">
              <a:lnSpc>
                <a:spcPct val="117200"/>
              </a:lnSpc>
            </a:pPr>
            <a:r>
              <a:rPr sz="1600" spc="-5" dirty="0">
                <a:latin typeface="Arial"/>
                <a:cs typeface="Arial"/>
              </a:rPr>
              <a:t>Βρίσκ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υγιεί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δραστηριότητε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μο</a:t>
            </a:r>
            <a:r>
              <a:rPr sz="1600" dirty="0">
                <a:latin typeface="Arial"/>
                <a:cs typeface="Arial"/>
              </a:rPr>
              <a:t>υ </a:t>
            </a:r>
            <a:r>
              <a:rPr sz="1600" spc="-5" dirty="0">
                <a:latin typeface="Arial"/>
                <a:cs typeface="Arial"/>
              </a:rPr>
              <a:t>αρέσου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πραγματικ</a:t>
            </a:r>
            <a:r>
              <a:rPr sz="1600" dirty="0">
                <a:latin typeface="Arial"/>
                <a:cs typeface="Arial"/>
              </a:rPr>
              <a:t>ή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ζω</a:t>
            </a:r>
            <a:r>
              <a:rPr sz="1600" dirty="0">
                <a:latin typeface="Arial"/>
                <a:cs typeface="Arial"/>
              </a:rPr>
              <a:t>ή </a:t>
            </a:r>
            <a:r>
              <a:rPr sz="1600" spc="-5" dirty="0">
                <a:latin typeface="Arial"/>
                <a:cs typeface="Arial"/>
              </a:rPr>
              <a:t>προκειμένο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γεμίσ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το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ελεύθερ</a:t>
            </a:r>
            <a:r>
              <a:rPr sz="1600" dirty="0">
                <a:latin typeface="Arial"/>
                <a:cs typeface="Arial"/>
              </a:rPr>
              <a:t>ο </a:t>
            </a:r>
            <a:r>
              <a:rPr sz="1600" spc="-5" dirty="0">
                <a:latin typeface="Arial"/>
                <a:cs typeface="Arial"/>
              </a:rPr>
              <a:t>χρόν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μου</a:t>
            </a:r>
            <a:r>
              <a:rPr sz="1600" spc="-25" dirty="0">
                <a:latin typeface="Arial Unicode MS"/>
                <a:cs typeface="Arial Unicode MS"/>
              </a:rPr>
              <a:t>!</a:t>
            </a:r>
            <a:endParaRPr sz="1600" dirty="0">
              <a:latin typeface="Arial Unicode MS"/>
              <a:cs typeface="Arial Unicode MS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7200"/>
              </a:lnSpc>
            </a:pPr>
            <a:r>
              <a:rPr sz="1600" spc="-5" dirty="0" err="1" smtClean="0">
                <a:latin typeface="Arial"/>
                <a:cs typeface="Arial"/>
              </a:rPr>
              <a:t>Προσ</a:t>
            </a:r>
            <a:r>
              <a:rPr sz="1600" spc="-5" dirty="0" smtClean="0">
                <a:latin typeface="Arial"/>
                <a:cs typeface="Arial"/>
              </a:rPr>
              <a:t>παθώ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θέσ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 smtClean="0">
                <a:latin typeface="Arial"/>
                <a:cs typeface="Arial"/>
              </a:rPr>
              <a:t>μόνο</a:t>
            </a:r>
            <a:r>
              <a:rPr lang="el-GR" sz="1600" dirty="0" smtClean="0">
                <a:latin typeface="Arial"/>
                <a:cs typeface="Arial"/>
              </a:rPr>
              <a:t>ς/η </a:t>
            </a:r>
            <a:r>
              <a:rPr sz="1600" spc="-5" dirty="0" err="1" smtClean="0">
                <a:latin typeface="Arial"/>
                <a:cs typeface="Arial"/>
              </a:rPr>
              <a:t>μο</a:t>
            </a:r>
            <a:r>
              <a:rPr sz="1600" dirty="0" err="1" smtClean="0">
                <a:latin typeface="Arial"/>
                <a:cs typeface="Arial"/>
              </a:rPr>
              <a:t>υ</a:t>
            </a:r>
            <a:r>
              <a:rPr sz="1600" spc="-50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στόχ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γι</a:t>
            </a:r>
            <a:r>
              <a:rPr sz="1600" dirty="0">
                <a:latin typeface="Arial"/>
                <a:cs typeface="Arial"/>
              </a:rPr>
              <a:t>α </a:t>
            </a:r>
            <a:r>
              <a:rPr sz="1600" spc="-5" dirty="0">
                <a:latin typeface="Arial"/>
                <a:cs typeface="Arial"/>
              </a:rPr>
              <a:t>τι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ώρε</a:t>
            </a:r>
            <a:r>
              <a:rPr sz="1600" dirty="0">
                <a:latin typeface="Arial"/>
                <a:cs typeface="Arial"/>
              </a:rPr>
              <a:t>ς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πο</a:t>
            </a:r>
            <a:r>
              <a:rPr sz="1600" dirty="0">
                <a:latin typeface="Arial"/>
                <a:cs typeface="Arial"/>
              </a:rPr>
              <a:t>υ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θ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δαπανήσ</a:t>
            </a:r>
            <a:r>
              <a:rPr sz="1600" dirty="0">
                <a:latin typeface="Arial"/>
                <a:cs typeface="Arial"/>
              </a:rPr>
              <a:t>ω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στ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διαδίκτυ</a:t>
            </a:r>
            <a:r>
              <a:rPr sz="1600" dirty="0">
                <a:latin typeface="Arial"/>
                <a:cs typeface="Arial"/>
              </a:rPr>
              <a:t>ο </a:t>
            </a:r>
            <a:r>
              <a:rPr sz="1600" spc="-5" dirty="0">
                <a:latin typeface="Arial"/>
                <a:cs typeface="Arial"/>
              </a:rPr>
              <a:t>ώστ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ν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μη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τ</a:t>
            </a:r>
            <a:r>
              <a:rPr sz="1600" dirty="0">
                <a:latin typeface="Arial"/>
                <a:cs typeface="Arial"/>
              </a:rPr>
              <a:t>ο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κάνου</a:t>
            </a:r>
            <a:r>
              <a:rPr sz="1600" dirty="0">
                <a:latin typeface="Arial"/>
                <a:cs typeface="Arial"/>
              </a:rPr>
              <a:t>ν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ο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άλλο</a:t>
            </a:r>
            <a:r>
              <a:rPr sz="1600" dirty="0">
                <a:latin typeface="Arial"/>
                <a:cs typeface="Arial"/>
              </a:rPr>
              <a:t>ι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γι</a:t>
            </a:r>
            <a:r>
              <a:rPr sz="1600" dirty="0">
                <a:latin typeface="Arial"/>
                <a:cs typeface="Arial"/>
              </a:rPr>
              <a:t>α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μέν</a:t>
            </a:r>
            <a:r>
              <a:rPr sz="1600" dirty="0">
                <a:latin typeface="Arial"/>
                <a:cs typeface="Arial"/>
              </a:rPr>
              <a:t>α</a:t>
            </a:r>
          </a:p>
        </p:txBody>
      </p:sp>
      <p:sp>
        <p:nvSpPr>
          <p:cNvPr id="7" name="object 7"/>
          <p:cNvSpPr/>
          <p:nvPr/>
        </p:nvSpPr>
        <p:spPr>
          <a:xfrm>
            <a:off x="4648219" y="1808476"/>
            <a:ext cx="285750" cy="267970"/>
          </a:xfrm>
          <a:custGeom>
            <a:avLst/>
            <a:gdLst/>
            <a:ahLst/>
            <a:cxnLst/>
            <a:rect l="l" t="t" r="r" b="b"/>
            <a:pathLst>
              <a:path w="285750" h="267969">
                <a:moveTo>
                  <a:pt x="157090" y="267973"/>
                </a:moveTo>
                <a:lnTo>
                  <a:pt x="150761" y="267973"/>
                </a:lnTo>
                <a:lnTo>
                  <a:pt x="149151" y="267577"/>
                </a:lnTo>
                <a:lnTo>
                  <a:pt x="141091" y="264248"/>
                </a:lnTo>
                <a:lnTo>
                  <a:pt x="138069" y="258333"/>
                </a:lnTo>
                <a:lnTo>
                  <a:pt x="138069" y="198618"/>
                </a:lnTo>
                <a:lnTo>
                  <a:pt x="7255" y="198618"/>
                </a:lnTo>
                <a:lnTo>
                  <a:pt x="0" y="191674"/>
                </a:lnTo>
                <a:lnTo>
                  <a:pt x="0" y="82994"/>
                </a:lnTo>
                <a:lnTo>
                  <a:pt x="7255" y="77807"/>
                </a:lnTo>
                <a:lnTo>
                  <a:pt x="138069" y="77807"/>
                </a:lnTo>
                <a:lnTo>
                  <a:pt x="138069" y="10938"/>
                </a:lnTo>
                <a:lnTo>
                  <a:pt x="141048" y="5030"/>
                </a:lnTo>
                <a:lnTo>
                  <a:pt x="153153" y="0"/>
                </a:lnTo>
                <a:lnTo>
                  <a:pt x="159153" y="1373"/>
                </a:lnTo>
                <a:lnTo>
                  <a:pt x="280875" y="122366"/>
                </a:lnTo>
                <a:lnTo>
                  <a:pt x="281468" y="122987"/>
                </a:lnTo>
                <a:lnTo>
                  <a:pt x="285709" y="134210"/>
                </a:lnTo>
                <a:lnTo>
                  <a:pt x="281078" y="145292"/>
                </a:lnTo>
                <a:lnTo>
                  <a:pt x="161008" y="266313"/>
                </a:lnTo>
                <a:lnTo>
                  <a:pt x="157090" y="267973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48201" y="2951612"/>
            <a:ext cx="259079" cy="239395"/>
          </a:xfrm>
          <a:custGeom>
            <a:avLst/>
            <a:gdLst/>
            <a:ahLst/>
            <a:cxnLst/>
            <a:rect l="l" t="t" r="r" b="b"/>
            <a:pathLst>
              <a:path w="259079" h="239394">
                <a:moveTo>
                  <a:pt x="141398" y="239262"/>
                </a:moveTo>
                <a:lnTo>
                  <a:pt x="135701" y="239262"/>
                </a:lnTo>
                <a:lnTo>
                  <a:pt x="134253" y="238908"/>
                </a:lnTo>
                <a:lnTo>
                  <a:pt x="126997" y="235936"/>
                </a:lnTo>
                <a:lnTo>
                  <a:pt x="124278" y="230654"/>
                </a:lnTo>
                <a:lnTo>
                  <a:pt x="124278" y="177338"/>
                </a:lnTo>
                <a:lnTo>
                  <a:pt x="6530" y="177338"/>
                </a:lnTo>
                <a:lnTo>
                  <a:pt x="0" y="171138"/>
                </a:lnTo>
                <a:lnTo>
                  <a:pt x="0" y="74102"/>
                </a:lnTo>
                <a:lnTo>
                  <a:pt x="6530" y="69470"/>
                </a:lnTo>
                <a:lnTo>
                  <a:pt x="124278" y="69470"/>
                </a:lnTo>
                <a:lnTo>
                  <a:pt x="124278" y="9766"/>
                </a:lnTo>
                <a:lnTo>
                  <a:pt x="126959" y="4491"/>
                </a:lnTo>
                <a:lnTo>
                  <a:pt x="137855" y="0"/>
                </a:lnTo>
                <a:lnTo>
                  <a:pt x="143256" y="1226"/>
                </a:lnTo>
                <a:lnTo>
                  <a:pt x="258523" y="114890"/>
                </a:lnTo>
                <a:lnTo>
                  <a:pt x="258660" y="124044"/>
                </a:lnTo>
                <a:lnTo>
                  <a:pt x="144925" y="237780"/>
                </a:lnTo>
                <a:lnTo>
                  <a:pt x="141398" y="239262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48201" y="4113662"/>
            <a:ext cx="259079" cy="239395"/>
          </a:xfrm>
          <a:custGeom>
            <a:avLst/>
            <a:gdLst/>
            <a:ahLst/>
            <a:cxnLst/>
            <a:rect l="l" t="t" r="r" b="b"/>
            <a:pathLst>
              <a:path w="259079" h="239395">
                <a:moveTo>
                  <a:pt x="141398" y="239262"/>
                </a:moveTo>
                <a:lnTo>
                  <a:pt x="135701" y="239262"/>
                </a:lnTo>
                <a:lnTo>
                  <a:pt x="134253" y="238908"/>
                </a:lnTo>
                <a:lnTo>
                  <a:pt x="126997" y="235936"/>
                </a:lnTo>
                <a:lnTo>
                  <a:pt x="124278" y="230654"/>
                </a:lnTo>
                <a:lnTo>
                  <a:pt x="124278" y="177338"/>
                </a:lnTo>
                <a:lnTo>
                  <a:pt x="6530" y="177338"/>
                </a:lnTo>
                <a:lnTo>
                  <a:pt x="0" y="171138"/>
                </a:lnTo>
                <a:lnTo>
                  <a:pt x="0" y="74102"/>
                </a:lnTo>
                <a:lnTo>
                  <a:pt x="6530" y="69470"/>
                </a:lnTo>
                <a:lnTo>
                  <a:pt x="124278" y="69470"/>
                </a:lnTo>
                <a:lnTo>
                  <a:pt x="124278" y="9766"/>
                </a:lnTo>
                <a:lnTo>
                  <a:pt x="126959" y="4491"/>
                </a:lnTo>
                <a:lnTo>
                  <a:pt x="137855" y="0"/>
                </a:lnTo>
                <a:lnTo>
                  <a:pt x="143256" y="1226"/>
                </a:lnTo>
                <a:lnTo>
                  <a:pt x="258523" y="114890"/>
                </a:lnTo>
                <a:lnTo>
                  <a:pt x="258660" y="124044"/>
                </a:lnTo>
                <a:lnTo>
                  <a:pt x="144925" y="237780"/>
                </a:lnTo>
                <a:lnTo>
                  <a:pt x="141398" y="239262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57726" y="5523362"/>
            <a:ext cx="259079" cy="239395"/>
          </a:xfrm>
          <a:custGeom>
            <a:avLst/>
            <a:gdLst/>
            <a:ahLst/>
            <a:cxnLst/>
            <a:rect l="l" t="t" r="r" b="b"/>
            <a:pathLst>
              <a:path w="259079" h="239395">
                <a:moveTo>
                  <a:pt x="141398" y="239262"/>
                </a:moveTo>
                <a:lnTo>
                  <a:pt x="135701" y="239262"/>
                </a:lnTo>
                <a:lnTo>
                  <a:pt x="134253" y="238908"/>
                </a:lnTo>
                <a:lnTo>
                  <a:pt x="126997" y="235936"/>
                </a:lnTo>
                <a:lnTo>
                  <a:pt x="124278" y="230654"/>
                </a:lnTo>
                <a:lnTo>
                  <a:pt x="124278" y="177338"/>
                </a:lnTo>
                <a:lnTo>
                  <a:pt x="6530" y="177338"/>
                </a:lnTo>
                <a:lnTo>
                  <a:pt x="0" y="171138"/>
                </a:lnTo>
                <a:lnTo>
                  <a:pt x="0" y="74102"/>
                </a:lnTo>
                <a:lnTo>
                  <a:pt x="6530" y="69470"/>
                </a:lnTo>
                <a:lnTo>
                  <a:pt x="124278" y="69470"/>
                </a:lnTo>
                <a:lnTo>
                  <a:pt x="124278" y="9766"/>
                </a:lnTo>
                <a:lnTo>
                  <a:pt x="126959" y="4491"/>
                </a:lnTo>
                <a:lnTo>
                  <a:pt x="137855" y="0"/>
                </a:lnTo>
                <a:lnTo>
                  <a:pt x="143256" y="1226"/>
                </a:lnTo>
                <a:lnTo>
                  <a:pt x="258523" y="114890"/>
                </a:lnTo>
                <a:lnTo>
                  <a:pt x="258660" y="124044"/>
                </a:lnTo>
                <a:lnTo>
                  <a:pt x="144925" y="237780"/>
                </a:lnTo>
                <a:lnTo>
                  <a:pt x="141398" y="239262"/>
                </a:lnTo>
                <a:close/>
              </a:path>
            </a:pathLst>
          </a:custGeom>
          <a:solidFill>
            <a:srgbClr val="FC67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7175" y="1457325"/>
            <a:ext cx="4133850" cy="41338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625" y="409575"/>
            <a:ext cx="8972550" cy="6515100"/>
          </a:xfrm>
          <a:custGeom>
            <a:avLst/>
            <a:gdLst/>
            <a:ahLst/>
            <a:cxnLst/>
            <a:rect l="l" t="t" r="r" b="b"/>
            <a:pathLst>
              <a:path w="8972550" h="6515100">
                <a:moveTo>
                  <a:pt x="0" y="0"/>
                </a:moveTo>
                <a:lnTo>
                  <a:pt x="8972349" y="0"/>
                </a:lnTo>
                <a:lnTo>
                  <a:pt x="8972349" y="6515100"/>
                </a:lnTo>
                <a:lnTo>
                  <a:pt x="0" y="65151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97735" marR="5080" indent="-752475">
              <a:lnSpc>
                <a:spcPct val="116100"/>
              </a:lnSpc>
            </a:pPr>
            <a:r>
              <a:rPr spc="-5" dirty="0"/>
              <a:t>Τ</a:t>
            </a:r>
            <a:r>
              <a:rPr dirty="0"/>
              <a:t>ι</a:t>
            </a:r>
            <a:r>
              <a:rPr spc="-120" dirty="0"/>
              <a:t> </a:t>
            </a:r>
            <a:r>
              <a:rPr spc="-5" dirty="0"/>
              <a:t>πρέπε</a:t>
            </a:r>
            <a:r>
              <a:rPr dirty="0"/>
              <a:t>ι</a:t>
            </a:r>
            <a:r>
              <a:rPr spc="-120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120" dirty="0"/>
              <a:t> </a:t>
            </a:r>
            <a:r>
              <a:rPr spc="-5" dirty="0"/>
              <a:t>προσέχει</a:t>
            </a:r>
            <a:r>
              <a:rPr dirty="0"/>
              <a:t>ς</a:t>
            </a:r>
            <a:r>
              <a:rPr spc="-120" dirty="0"/>
              <a:t> </a:t>
            </a:r>
            <a:r>
              <a:rPr spc="-5" dirty="0"/>
              <a:t>στ</a:t>
            </a:r>
            <a:r>
              <a:rPr dirty="0"/>
              <a:t>α </a:t>
            </a:r>
            <a:r>
              <a:rPr spc="-5" dirty="0"/>
              <a:t>διαδικτυακ</a:t>
            </a:r>
            <a:r>
              <a:rPr dirty="0"/>
              <a:t>ά</a:t>
            </a:r>
            <a:r>
              <a:rPr spc="-120" dirty="0"/>
              <a:t> </a:t>
            </a:r>
            <a:r>
              <a:rPr spc="-5" dirty="0"/>
              <a:t>σο</a:t>
            </a:r>
            <a:r>
              <a:rPr dirty="0"/>
              <a:t>υ</a:t>
            </a:r>
            <a:r>
              <a:rPr spc="-120" dirty="0"/>
              <a:t> </a:t>
            </a:r>
            <a:r>
              <a:rPr spc="-5" dirty="0"/>
              <a:t>ταξίδια</a:t>
            </a:r>
            <a:r>
              <a:rPr spc="-95" dirty="0">
                <a:latin typeface="Arial Unicode MS"/>
                <a:cs typeface="Arial Unicode MS"/>
              </a:rPr>
              <a:t>;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6545" marR="862965">
              <a:lnSpc>
                <a:spcPct val="114599"/>
              </a:lnSpc>
            </a:pPr>
            <a:r>
              <a:rPr spc="-5" dirty="0"/>
              <a:t>Δε</a:t>
            </a:r>
            <a:r>
              <a:rPr dirty="0"/>
              <a:t>ν</a:t>
            </a:r>
            <a:r>
              <a:rPr spc="-55" dirty="0"/>
              <a:t> </a:t>
            </a:r>
            <a:r>
              <a:rPr spc="-5" dirty="0"/>
              <a:t>χρησιμοποιούμ</a:t>
            </a:r>
            <a:r>
              <a:rPr dirty="0"/>
              <a:t>ε</a:t>
            </a:r>
            <a:r>
              <a:rPr spc="-55" dirty="0"/>
              <a:t> </a:t>
            </a:r>
            <a:r>
              <a:rPr spc="-5" dirty="0"/>
              <a:t>τη</a:t>
            </a:r>
            <a:r>
              <a:rPr dirty="0"/>
              <a:t>ν</a:t>
            </a:r>
            <a:r>
              <a:rPr spc="-55" dirty="0"/>
              <a:t> </a:t>
            </a:r>
            <a:r>
              <a:rPr spc="-5" dirty="0"/>
              <a:t>ημερομηνί</a:t>
            </a:r>
            <a:r>
              <a:rPr dirty="0"/>
              <a:t>α</a:t>
            </a:r>
            <a:r>
              <a:rPr spc="-55" dirty="0"/>
              <a:t> </a:t>
            </a:r>
            <a:r>
              <a:rPr spc="-5" dirty="0"/>
              <a:t>γέννηση</a:t>
            </a:r>
            <a:r>
              <a:rPr dirty="0"/>
              <a:t>ς</a:t>
            </a:r>
            <a:r>
              <a:rPr spc="-55" dirty="0"/>
              <a:t> </a:t>
            </a:r>
            <a:r>
              <a:rPr dirty="0"/>
              <a:t>ή</a:t>
            </a:r>
            <a:r>
              <a:rPr spc="-55" dirty="0"/>
              <a:t> </a:t>
            </a:r>
            <a:r>
              <a:rPr spc="-5" dirty="0"/>
              <a:t>άλλ</a:t>
            </a:r>
            <a:r>
              <a:rPr dirty="0"/>
              <a:t>α</a:t>
            </a:r>
            <a:r>
              <a:rPr spc="-55" dirty="0"/>
              <a:t> </a:t>
            </a:r>
            <a:r>
              <a:rPr spc="-5" dirty="0"/>
              <a:t>βασικ</a:t>
            </a:r>
            <a:r>
              <a:rPr dirty="0"/>
              <a:t>ά </a:t>
            </a:r>
            <a:r>
              <a:rPr spc="-5" dirty="0"/>
              <a:t>προσωπικ</a:t>
            </a:r>
            <a:r>
              <a:rPr dirty="0"/>
              <a:t>ά</a:t>
            </a:r>
            <a:r>
              <a:rPr spc="-55" dirty="0"/>
              <a:t> </a:t>
            </a:r>
            <a:r>
              <a:rPr spc="-5" dirty="0"/>
              <a:t>στοιχεί</a:t>
            </a:r>
            <a:r>
              <a:rPr dirty="0"/>
              <a:t>α</a:t>
            </a:r>
          </a:p>
          <a:p>
            <a:pPr marL="296545" marR="5080">
              <a:lnSpc>
                <a:spcPct val="229199"/>
              </a:lnSpc>
            </a:pPr>
            <a:r>
              <a:rPr spc="-5" dirty="0"/>
              <a:t>Δε</a:t>
            </a:r>
            <a:r>
              <a:rPr dirty="0"/>
              <a:t>ν</a:t>
            </a:r>
            <a:r>
              <a:rPr spc="-55" dirty="0"/>
              <a:t> </a:t>
            </a:r>
            <a:r>
              <a:rPr spc="-5" dirty="0"/>
              <a:t>χρησιμοποιούμ</a:t>
            </a:r>
            <a:r>
              <a:rPr dirty="0"/>
              <a:t>ε</a:t>
            </a:r>
            <a:r>
              <a:rPr spc="-55" dirty="0"/>
              <a:t> </a:t>
            </a:r>
            <a:r>
              <a:rPr spc="-5" dirty="0"/>
              <a:t>το</a:t>
            </a:r>
            <a:r>
              <a:rPr dirty="0"/>
              <a:t>ν</a:t>
            </a:r>
            <a:r>
              <a:rPr spc="-55" dirty="0"/>
              <a:t> </a:t>
            </a:r>
            <a:r>
              <a:rPr spc="-5" dirty="0"/>
              <a:t>ίδι</a:t>
            </a:r>
            <a:r>
              <a:rPr dirty="0"/>
              <a:t>ο</a:t>
            </a:r>
            <a:r>
              <a:rPr spc="-55" dirty="0"/>
              <a:t> </a:t>
            </a:r>
            <a:r>
              <a:rPr spc="-5" dirty="0"/>
              <a:t>κωδικ</a:t>
            </a:r>
            <a:r>
              <a:rPr dirty="0"/>
              <a:t>ό</a:t>
            </a:r>
            <a:r>
              <a:rPr spc="-55" dirty="0"/>
              <a:t> </a:t>
            </a:r>
            <a:r>
              <a:rPr spc="-5" dirty="0"/>
              <a:t>γι</a:t>
            </a:r>
            <a:r>
              <a:rPr dirty="0"/>
              <a:t>α</a:t>
            </a:r>
            <a:r>
              <a:rPr spc="-55" dirty="0"/>
              <a:t> </a:t>
            </a:r>
            <a:r>
              <a:rPr spc="-5" dirty="0"/>
              <a:t>όλε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τι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περιπτώσει</a:t>
            </a:r>
            <a:r>
              <a:rPr dirty="0"/>
              <a:t>ς </a:t>
            </a:r>
            <a:r>
              <a:rPr spc="-5" dirty="0"/>
              <a:t>Φροντίζουμ</a:t>
            </a:r>
            <a:r>
              <a:rPr dirty="0"/>
              <a:t>ε</a:t>
            </a:r>
            <a:r>
              <a:rPr spc="-55" dirty="0"/>
              <a:t> </a:t>
            </a:r>
            <a:r>
              <a:rPr dirty="0"/>
              <a:t>ο</a:t>
            </a:r>
            <a:r>
              <a:rPr spc="-55" dirty="0"/>
              <a:t> </a:t>
            </a:r>
            <a:r>
              <a:rPr spc="-5" dirty="0"/>
              <a:t>κωδικό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55" dirty="0"/>
              <a:t> </a:t>
            </a:r>
            <a:r>
              <a:rPr spc="-5" dirty="0"/>
              <a:t>αποτελείτα</a:t>
            </a:r>
            <a:r>
              <a:rPr dirty="0"/>
              <a:t>ι</a:t>
            </a:r>
            <a:r>
              <a:rPr spc="-55" dirty="0"/>
              <a:t> </a:t>
            </a:r>
            <a:r>
              <a:rPr spc="-5" dirty="0"/>
              <a:t>απ</a:t>
            </a:r>
            <a:r>
              <a:rPr dirty="0"/>
              <a:t>ό</a:t>
            </a:r>
            <a:r>
              <a:rPr spc="-55" dirty="0"/>
              <a:t> </a:t>
            </a:r>
            <a:r>
              <a:rPr spc="10" dirty="0">
                <a:latin typeface="Arial Unicode MS"/>
                <a:cs typeface="Arial Unicode MS"/>
              </a:rPr>
              <a:t>8</a:t>
            </a:r>
            <a:r>
              <a:rPr spc="-55" dirty="0">
                <a:latin typeface="Arial Unicode MS"/>
                <a:cs typeface="Arial Unicode MS"/>
              </a:rPr>
              <a:t> </a:t>
            </a:r>
            <a:r>
              <a:rPr spc="-5" dirty="0"/>
              <a:t>τουλάχιστο</a:t>
            </a:r>
            <a:r>
              <a:rPr dirty="0"/>
              <a:t>ν</a:t>
            </a:r>
            <a:r>
              <a:rPr spc="-55" dirty="0"/>
              <a:t> </a:t>
            </a:r>
            <a:r>
              <a:rPr spc="-5" dirty="0"/>
              <a:t>χαρακτήρε</a:t>
            </a:r>
            <a:r>
              <a:rPr dirty="0"/>
              <a:t>ς </a:t>
            </a:r>
            <a:r>
              <a:rPr spc="-5" dirty="0"/>
              <a:t>Προσπαθούμ</a:t>
            </a:r>
            <a:r>
              <a:rPr dirty="0"/>
              <a:t>ε</a:t>
            </a:r>
            <a:r>
              <a:rPr spc="-55" dirty="0"/>
              <a:t> </a:t>
            </a:r>
            <a:r>
              <a:rPr spc="-5" dirty="0"/>
              <a:t>ν</a:t>
            </a:r>
            <a:r>
              <a:rPr dirty="0"/>
              <a:t>α</a:t>
            </a:r>
            <a:r>
              <a:rPr spc="-55" dirty="0"/>
              <a:t> </a:t>
            </a:r>
            <a:r>
              <a:rPr spc="-5" dirty="0"/>
              <a:t>χρησιμοποιούμ</a:t>
            </a:r>
            <a:r>
              <a:rPr dirty="0"/>
              <a:t>ε</a:t>
            </a:r>
            <a:r>
              <a:rPr spc="-55" dirty="0"/>
              <a:t> </a:t>
            </a:r>
            <a:r>
              <a:rPr spc="-5" dirty="0"/>
              <a:t>σύμβολα</a:t>
            </a:r>
            <a:r>
              <a:rPr spc="-150" dirty="0">
                <a:latin typeface="Arial Unicode MS"/>
                <a:cs typeface="Arial Unicode MS"/>
              </a:rPr>
              <a:t>,</a:t>
            </a:r>
            <a:r>
              <a:rPr spc="-55" dirty="0">
                <a:latin typeface="Arial Unicode MS"/>
                <a:cs typeface="Arial Unicode MS"/>
              </a:rPr>
              <a:t> </a:t>
            </a:r>
            <a:r>
              <a:rPr spc="-5" dirty="0"/>
              <a:t>αριθμού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κα</a:t>
            </a:r>
            <a:r>
              <a:rPr dirty="0"/>
              <a:t>ι</a:t>
            </a:r>
            <a:r>
              <a:rPr spc="-55" dirty="0"/>
              <a:t> </a:t>
            </a:r>
            <a:r>
              <a:rPr spc="-5" dirty="0"/>
              <a:t>γράμματ</a:t>
            </a:r>
            <a:r>
              <a:rPr dirty="0"/>
              <a:t>α </a:t>
            </a:r>
            <a:r>
              <a:rPr spc="-5" dirty="0"/>
              <a:t>Αλλάζουμ</a:t>
            </a:r>
            <a:r>
              <a:rPr dirty="0"/>
              <a:t>ε</a:t>
            </a:r>
            <a:r>
              <a:rPr spc="-55" dirty="0"/>
              <a:t> </a:t>
            </a:r>
            <a:r>
              <a:rPr spc="-5" dirty="0"/>
              <a:t>συχν</a:t>
            </a:r>
            <a:r>
              <a:rPr dirty="0"/>
              <a:t>ά</a:t>
            </a:r>
            <a:r>
              <a:rPr spc="-55" dirty="0"/>
              <a:t> </a:t>
            </a:r>
            <a:r>
              <a:rPr spc="-5" dirty="0"/>
              <a:t>του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κωδικού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Τρόπο</a:t>
            </a:r>
            <a:r>
              <a:rPr dirty="0"/>
              <a:t>ι</a:t>
            </a:r>
            <a:r>
              <a:rPr spc="-55" dirty="0"/>
              <a:t> </a:t>
            </a:r>
            <a:r>
              <a:rPr spc="-5" dirty="0"/>
              <a:t>δράση</a:t>
            </a:r>
            <a:r>
              <a:rPr dirty="0"/>
              <a:t>ς</a:t>
            </a:r>
            <a:r>
              <a:rPr spc="-55" dirty="0"/>
              <a:t> </a:t>
            </a:r>
            <a:r>
              <a:rPr spc="-5" dirty="0"/>
              <a:t>παιδιώ</a:t>
            </a:r>
            <a:r>
              <a:rPr dirty="0"/>
              <a:t>ν</a:t>
            </a:r>
          </a:p>
        </p:txBody>
      </p:sp>
      <p:sp>
        <p:nvSpPr>
          <p:cNvPr id="5" name="object 5"/>
          <p:cNvSpPr/>
          <p:nvPr/>
        </p:nvSpPr>
        <p:spPr>
          <a:xfrm>
            <a:off x="924012" y="3228975"/>
            <a:ext cx="419100" cy="333375"/>
          </a:xfrm>
          <a:custGeom>
            <a:avLst/>
            <a:gdLst/>
            <a:ahLst/>
            <a:cxnLst/>
            <a:rect l="l" t="t" r="r" b="b"/>
            <a:pathLst>
              <a:path w="419100" h="333375">
                <a:moveTo>
                  <a:pt x="258745" y="218240"/>
                </a:moveTo>
                <a:lnTo>
                  <a:pt x="143978" y="218240"/>
                </a:lnTo>
                <a:lnTo>
                  <a:pt x="361547" y="0"/>
                </a:lnTo>
                <a:lnTo>
                  <a:pt x="418924" y="57547"/>
                </a:lnTo>
                <a:lnTo>
                  <a:pt x="258745" y="218240"/>
                </a:lnTo>
                <a:close/>
              </a:path>
              <a:path w="419100" h="333375">
                <a:moveTo>
                  <a:pt x="143978" y="333375"/>
                </a:moveTo>
                <a:lnTo>
                  <a:pt x="0" y="188935"/>
                </a:lnTo>
                <a:lnTo>
                  <a:pt x="57372" y="131367"/>
                </a:lnTo>
                <a:lnTo>
                  <a:pt x="143978" y="218240"/>
                </a:lnTo>
                <a:lnTo>
                  <a:pt x="258745" y="218240"/>
                </a:lnTo>
                <a:lnTo>
                  <a:pt x="143978" y="333375"/>
                </a:lnTo>
                <a:close/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87" y="3962400"/>
            <a:ext cx="419100" cy="333375"/>
          </a:xfrm>
          <a:custGeom>
            <a:avLst/>
            <a:gdLst/>
            <a:ahLst/>
            <a:cxnLst/>
            <a:rect l="l" t="t" r="r" b="b"/>
            <a:pathLst>
              <a:path w="419100" h="333375">
                <a:moveTo>
                  <a:pt x="258745" y="218240"/>
                </a:moveTo>
                <a:lnTo>
                  <a:pt x="143978" y="218240"/>
                </a:lnTo>
                <a:lnTo>
                  <a:pt x="361547" y="0"/>
                </a:lnTo>
                <a:lnTo>
                  <a:pt x="418924" y="57547"/>
                </a:lnTo>
                <a:lnTo>
                  <a:pt x="258745" y="218240"/>
                </a:lnTo>
                <a:close/>
              </a:path>
              <a:path w="419100" h="333375">
                <a:moveTo>
                  <a:pt x="143978" y="333375"/>
                </a:moveTo>
                <a:lnTo>
                  <a:pt x="0" y="188935"/>
                </a:lnTo>
                <a:lnTo>
                  <a:pt x="57372" y="131367"/>
                </a:lnTo>
                <a:lnTo>
                  <a:pt x="143978" y="218240"/>
                </a:lnTo>
                <a:lnTo>
                  <a:pt x="258745" y="218240"/>
                </a:lnTo>
                <a:lnTo>
                  <a:pt x="143978" y="333375"/>
                </a:lnTo>
                <a:close/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33537" y="4486275"/>
            <a:ext cx="419100" cy="333375"/>
          </a:xfrm>
          <a:custGeom>
            <a:avLst/>
            <a:gdLst/>
            <a:ahLst/>
            <a:cxnLst/>
            <a:rect l="l" t="t" r="r" b="b"/>
            <a:pathLst>
              <a:path w="419100" h="333375">
                <a:moveTo>
                  <a:pt x="258745" y="218240"/>
                </a:moveTo>
                <a:lnTo>
                  <a:pt x="143978" y="218240"/>
                </a:lnTo>
                <a:lnTo>
                  <a:pt x="361547" y="0"/>
                </a:lnTo>
                <a:lnTo>
                  <a:pt x="418924" y="57547"/>
                </a:lnTo>
                <a:lnTo>
                  <a:pt x="258745" y="218240"/>
                </a:lnTo>
                <a:close/>
              </a:path>
              <a:path w="419100" h="333375">
                <a:moveTo>
                  <a:pt x="143978" y="333375"/>
                </a:moveTo>
                <a:lnTo>
                  <a:pt x="0" y="188935"/>
                </a:lnTo>
                <a:lnTo>
                  <a:pt x="57372" y="131367"/>
                </a:lnTo>
                <a:lnTo>
                  <a:pt x="143978" y="218240"/>
                </a:lnTo>
                <a:lnTo>
                  <a:pt x="258745" y="218240"/>
                </a:lnTo>
                <a:lnTo>
                  <a:pt x="143978" y="333375"/>
                </a:lnTo>
                <a:close/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4012" y="5095875"/>
            <a:ext cx="419100" cy="333375"/>
          </a:xfrm>
          <a:custGeom>
            <a:avLst/>
            <a:gdLst/>
            <a:ahLst/>
            <a:cxnLst/>
            <a:rect l="l" t="t" r="r" b="b"/>
            <a:pathLst>
              <a:path w="419100" h="333375">
                <a:moveTo>
                  <a:pt x="258745" y="218240"/>
                </a:moveTo>
                <a:lnTo>
                  <a:pt x="143978" y="218240"/>
                </a:lnTo>
                <a:lnTo>
                  <a:pt x="361547" y="0"/>
                </a:lnTo>
                <a:lnTo>
                  <a:pt x="418924" y="57547"/>
                </a:lnTo>
                <a:lnTo>
                  <a:pt x="258745" y="218240"/>
                </a:lnTo>
                <a:close/>
              </a:path>
              <a:path w="419100" h="333375">
                <a:moveTo>
                  <a:pt x="143978" y="333375"/>
                </a:moveTo>
                <a:lnTo>
                  <a:pt x="0" y="188935"/>
                </a:lnTo>
                <a:lnTo>
                  <a:pt x="57372" y="131367"/>
                </a:lnTo>
                <a:lnTo>
                  <a:pt x="143978" y="218240"/>
                </a:lnTo>
                <a:lnTo>
                  <a:pt x="258745" y="218240"/>
                </a:lnTo>
                <a:lnTo>
                  <a:pt x="143978" y="333375"/>
                </a:lnTo>
                <a:close/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487" y="2286000"/>
            <a:ext cx="419100" cy="333375"/>
          </a:xfrm>
          <a:custGeom>
            <a:avLst/>
            <a:gdLst/>
            <a:ahLst/>
            <a:cxnLst/>
            <a:rect l="l" t="t" r="r" b="b"/>
            <a:pathLst>
              <a:path w="419100" h="333375">
                <a:moveTo>
                  <a:pt x="258745" y="218240"/>
                </a:moveTo>
                <a:lnTo>
                  <a:pt x="143978" y="218240"/>
                </a:lnTo>
                <a:lnTo>
                  <a:pt x="361547" y="0"/>
                </a:lnTo>
                <a:lnTo>
                  <a:pt x="418924" y="57547"/>
                </a:lnTo>
                <a:lnTo>
                  <a:pt x="258745" y="218240"/>
                </a:lnTo>
                <a:close/>
              </a:path>
              <a:path w="419100" h="333375">
                <a:moveTo>
                  <a:pt x="143978" y="333375"/>
                </a:moveTo>
                <a:lnTo>
                  <a:pt x="0" y="188935"/>
                </a:lnTo>
                <a:lnTo>
                  <a:pt x="57372" y="131367"/>
                </a:lnTo>
                <a:lnTo>
                  <a:pt x="143978" y="218240"/>
                </a:lnTo>
                <a:lnTo>
                  <a:pt x="258745" y="218240"/>
                </a:lnTo>
                <a:lnTo>
                  <a:pt x="143978" y="333375"/>
                </a:lnTo>
                <a:close/>
              </a:path>
            </a:pathLst>
          </a:custGeom>
          <a:solidFill>
            <a:srgbClr val="5CE2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44415" y="5262562"/>
            <a:ext cx="1419225" cy="14192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1072</Words>
  <Application>Microsoft Office PowerPoint</Application>
  <PresentationFormat>Προσαρμογή</PresentationFormat>
  <Paragraphs>78</Paragraphs>
  <Slides>12</Slides>
  <Notes>12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Office Theme</vt:lpstr>
      <vt:lpstr>Παρουσίαση του PowerPoint</vt:lpstr>
      <vt:lpstr>Τι είναι;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Εγώ τι μπορώ να κάνω;</vt:lpstr>
      <vt:lpstr>Τι πρέπει να προσέχεις στα διαδικτυακά σου ταξίδια;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Διαδίκτυο: Εθισμός και διαδίκτυο</dc:title>
  <dc:creator>Giota Iakovaki</dc:creator>
  <cp:keywords>DACx4ZrnuLk</cp:keywords>
  <cp:lastModifiedBy>NIKI</cp:lastModifiedBy>
  <cp:revision>9</cp:revision>
  <dcterms:created xsi:type="dcterms:W3CDTF">2018-03-19T11:20:48Z</dcterms:created>
  <dcterms:modified xsi:type="dcterms:W3CDTF">2018-05-23T07:02:30Z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2018-03-19T00:00:00Z</vt:filetime>
  </property>
  <property fmtid="{D5CDD505-2E9C-101B-9397-08002B2CF9AE}" pid="3" name="LastSaved">
    <vt:filetime>2018-03-19T00:00:00Z</vt:filetime>
  </property>
</Properties>
</file>