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71" r:id="rId5"/>
    <p:sldId id="258" r:id="rId6"/>
    <p:sldId id="264" r:id="rId7"/>
    <p:sldId id="259" r:id="rId8"/>
    <p:sldId id="265" r:id="rId9"/>
    <p:sldId id="272" r:id="rId10"/>
    <p:sldId id="260" r:id="rId11"/>
    <p:sldId id="275" r:id="rId12"/>
    <p:sldId id="261" r:id="rId13"/>
    <p:sldId id="262" r:id="rId14"/>
    <p:sldId id="273" r:id="rId15"/>
    <p:sldId id="263" r:id="rId16"/>
    <p:sldId id="266" r:id="rId17"/>
    <p:sldId id="267" r:id="rId18"/>
    <p:sldId id="268" r:id="rId19"/>
    <p:sldId id="269" r:id="rId20"/>
    <p:sldId id="27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2459641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2732281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3783189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a:t>Κάντε κλικ για να επεξεργαστείτε τον τίτλο υποδείγματος</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a:t>Στυλ κειμένου υποδείγματος</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09709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958613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4"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1972638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4"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2395684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9372636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860605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276186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1323916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2596838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3959719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7" name="Date Placeholder 2"/>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3"/>
          <p:cNvSpPr>
            <a:spLocks noGrp="1"/>
          </p:cNvSpPr>
          <p:nvPr>
            <p:ph type="ftr" sz="quarter" idx="11"/>
          </p:nvPr>
        </p:nvSpPr>
        <p:spPr/>
        <p:txBody>
          <a:bodyPr/>
          <a:lstStyle/>
          <a:p>
            <a:endParaRPr lang="el-GR" dirty="0"/>
          </a:p>
        </p:txBody>
      </p:sp>
      <p:sp>
        <p:nvSpPr>
          <p:cNvPr id="6" name="Slide Number Placeholder 4"/>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2125142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2"/>
          <p:cNvSpPr>
            <a:spLocks noGrp="1"/>
          </p:cNvSpPr>
          <p:nvPr>
            <p:ph type="ftr" sz="quarter" idx="11"/>
          </p:nvPr>
        </p:nvSpPr>
        <p:spPr/>
        <p:txBody>
          <a:bodyPr/>
          <a:lstStyle/>
          <a:p>
            <a:endParaRPr lang="el-GR" dirty="0"/>
          </a:p>
        </p:txBody>
      </p:sp>
      <p:sp>
        <p:nvSpPr>
          <p:cNvPr id="6" name="Slide Number Placeholder 3"/>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1666310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7" name="Date Placeholder 4"/>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5" name="Footer Placeholder 5"/>
          <p:cNvSpPr>
            <a:spLocks noGrp="1"/>
          </p:cNvSpPr>
          <p:nvPr>
            <p:ph type="ftr" sz="quarter" idx="11"/>
          </p:nvPr>
        </p:nvSpPr>
        <p:spPr/>
        <p:txBody>
          <a:bodyPr/>
          <a:lstStyle/>
          <a:p>
            <a:endParaRPr lang="el-GR" dirty="0"/>
          </a:p>
        </p:txBody>
      </p:sp>
      <p:sp>
        <p:nvSpPr>
          <p:cNvPr id="6" name="Slide Number Placeholder 6"/>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708453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D75CDAB7-C95A-43CA-8161-5EE085DE07A4}" type="datetimeFigureOut">
              <a:rPr lang="el-GR" smtClean="0"/>
              <a:t>27/5/2021</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CF42350A-4F8F-4746-96F0-BC47205A3906}" type="slidenum">
              <a:rPr lang="el-GR" smtClean="0"/>
              <a:t>‹#›</a:t>
            </a:fld>
            <a:endParaRPr lang="el-GR" dirty="0"/>
          </a:p>
        </p:txBody>
      </p:sp>
    </p:spTree>
    <p:extLst>
      <p:ext uri="{BB962C8B-B14F-4D97-AF65-F5344CB8AC3E}">
        <p14:creationId xmlns:p14="http://schemas.microsoft.com/office/powerpoint/2010/main" val="2528273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75CDAB7-C95A-43CA-8161-5EE085DE07A4}" type="datetimeFigureOut">
              <a:rPr lang="el-GR" smtClean="0"/>
              <a:t>27/5/2021</a:t>
            </a:fld>
            <a:endParaRPr lang="el-GR"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F42350A-4F8F-4746-96F0-BC47205A3906}" type="slidenum">
              <a:rPr lang="el-GR" smtClean="0"/>
              <a:t>‹#›</a:t>
            </a:fld>
            <a:endParaRPr lang="el-GR" dirty="0"/>
          </a:p>
        </p:txBody>
      </p:sp>
    </p:spTree>
    <p:extLst>
      <p:ext uri="{BB962C8B-B14F-4D97-AF65-F5344CB8AC3E}">
        <p14:creationId xmlns:p14="http://schemas.microsoft.com/office/powerpoint/2010/main" val="345759260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219506-F873-4FD1-A7A5-AF5A6E3C472C}"/>
              </a:ext>
            </a:extLst>
          </p:cNvPr>
          <p:cNvSpPr>
            <a:spLocks noGrp="1"/>
          </p:cNvSpPr>
          <p:nvPr>
            <p:ph type="ctrTitle"/>
          </p:nvPr>
        </p:nvSpPr>
        <p:spPr/>
        <p:txBody>
          <a:bodyPr>
            <a:normAutofit fontScale="90000"/>
          </a:bodyPr>
          <a:lstStyle/>
          <a:p>
            <a:r>
              <a:rPr lang="el-GR" dirty="0"/>
              <a:t>ΚΕΦ. ΙΙ - ΜΕΡΙΚΕΣ ΚΛΙΝΙΚΕΣ ΚΑΙ ΜΕΤΑΨΥΧΟΛΟΓΙΚΕΣ ΑΝΑΦΟΡΕΣ</a:t>
            </a:r>
          </a:p>
        </p:txBody>
      </p:sp>
      <p:sp>
        <p:nvSpPr>
          <p:cNvPr id="3" name="Υπότιτλος 2">
            <a:extLst>
              <a:ext uri="{FF2B5EF4-FFF2-40B4-BE49-F238E27FC236}">
                <a16:creationId xmlns:a16="http://schemas.microsoft.com/office/drawing/2014/main" id="{456014C2-7843-4FB2-9FD3-BA7615C0D5AA}"/>
              </a:ext>
            </a:extLst>
          </p:cNvPr>
          <p:cNvSpPr>
            <a:spLocks noGrp="1"/>
          </p:cNvSpPr>
          <p:nvPr>
            <p:ph type="subTitle" idx="1"/>
          </p:nvPr>
        </p:nvSpPr>
        <p:spPr/>
        <p:txBody>
          <a:bodyPr/>
          <a:lstStyle/>
          <a:p>
            <a:r>
              <a:rPr lang="el-GR" dirty="0"/>
              <a:t>ΨΥΧΙΚΗ ΟΙΚΟΝΟΜΙΑ ΚΑΙ ΔΥΝΑΜΙΚΗ ΣΤΙΣ ΟΡΙΑΚΕΣ ΚΑΤΑΣΤΑΣΕΙΣ</a:t>
            </a:r>
          </a:p>
        </p:txBody>
      </p:sp>
    </p:spTree>
    <p:extLst>
      <p:ext uri="{BB962C8B-B14F-4D97-AF65-F5344CB8AC3E}">
        <p14:creationId xmlns:p14="http://schemas.microsoft.com/office/powerpoint/2010/main" val="2525576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AFD9A7-CE33-4539-8180-66837BF9A6C8}"/>
              </a:ext>
            </a:extLst>
          </p:cNvPr>
          <p:cNvSpPr>
            <a:spLocks noGrp="1"/>
          </p:cNvSpPr>
          <p:nvPr>
            <p:ph type="title"/>
          </p:nvPr>
        </p:nvSpPr>
        <p:spPr>
          <a:xfrm>
            <a:off x="373966" y="485334"/>
            <a:ext cx="11283292" cy="1273127"/>
          </a:xfrm>
        </p:spPr>
        <p:txBody>
          <a:bodyPr>
            <a:normAutofit fontScale="90000"/>
          </a:bodyPr>
          <a:lstStyle/>
          <a:p>
            <a:r>
              <a:rPr lang="el-GR" sz="2700" dirty="0"/>
              <a:t>3β. Το άγχος οριοθετήσεως</a:t>
            </a:r>
            <a:br>
              <a:rPr lang="el-GR" sz="2700" dirty="0"/>
            </a:br>
            <a:br>
              <a:rPr lang="el-GR" sz="2700" dirty="0"/>
            </a:br>
            <a:r>
              <a:rPr lang="el-GR" sz="2700" dirty="0"/>
              <a:t>31β.  Το Εγώ και οι σχέσεις του με το έσω και το έξω</a:t>
            </a:r>
            <a:br>
              <a:rPr lang="el-GR" dirty="0"/>
            </a:br>
            <a:endParaRPr lang="el-GR" dirty="0"/>
          </a:p>
        </p:txBody>
      </p:sp>
      <p:sp>
        <p:nvSpPr>
          <p:cNvPr id="3" name="Θέση περιεχομένου 2">
            <a:extLst>
              <a:ext uri="{FF2B5EF4-FFF2-40B4-BE49-F238E27FC236}">
                <a16:creationId xmlns:a16="http://schemas.microsoft.com/office/drawing/2014/main" id="{493E7DA4-5311-47B3-B575-AEC5800B369D}"/>
              </a:ext>
            </a:extLst>
          </p:cNvPr>
          <p:cNvSpPr>
            <a:spLocks noGrp="1"/>
          </p:cNvSpPr>
          <p:nvPr>
            <p:ph idx="1"/>
          </p:nvPr>
        </p:nvSpPr>
        <p:spPr>
          <a:xfrm>
            <a:off x="373966" y="1899138"/>
            <a:ext cx="10515600" cy="4473527"/>
          </a:xfrm>
        </p:spPr>
        <p:txBody>
          <a:bodyPr>
            <a:noAutofit/>
          </a:bodyPr>
          <a:lstStyle/>
          <a:p>
            <a:r>
              <a:rPr lang="el-GR" dirty="0"/>
              <a:t>Αναζήτηση </a:t>
            </a:r>
            <a:r>
              <a:rPr lang="el-GR" b="1" dirty="0"/>
              <a:t>κατοπτρικής ομοιότητας </a:t>
            </a:r>
            <a:r>
              <a:rPr lang="el-GR" dirty="0"/>
              <a:t>με το Α – η εξωτερική πραγματικότητα συγκροτείται μέσω προβολών εντός της Αρχής Πραγματικότητας (≠ Ψύχωσης)</a:t>
            </a:r>
          </a:p>
          <a:p>
            <a:r>
              <a:rPr lang="el-GR" dirty="0"/>
              <a:t>Συγγραφείς: </a:t>
            </a:r>
            <a:r>
              <a:rPr lang="el-GR" b="1" dirty="0"/>
              <a:t>Εγώ-εύθραυστο</a:t>
            </a:r>
            <a:r>
              <a:rPr lang="el-GR" dirty="0"/>
              <a:t> στα όρια του κατακερματισμού</a:t>
            </a:r>
          </a:p>
          <a:p>
            <a:r>
              <a:rPr lang="en-US" dirty="0"/>
              <a:t>Kernberg</a:t>
            </a:r>
            <a:r>
              <a:rPr lang="el-GR" dirty="0"/>
              <a:t>: Εν τέλει, </a:t>
            </a:r>
            <a:r>
              <a:rPr lang="el-GR" b="1" dirty="0"/>
              <a:t>ανάπτυξη συνόρων </a:t>
            </a:r>
            <a:r>
              <a:rPr lang="el-GR" dirty="0"/>
              <a:t>παρά τα εσωτερ. Α και τις πρωτόγονες άμυνες</a:t>
            </a:r>
          </a:p>
          <a:p>
            <a:r>
              <a:rPr lang="el-GR" dirty="0"/>
              <a:t>Πότε η πραγματικότητα γίνεται επισφαλής; Απογοητεύσεις και </a:t>
            </a:r>
            <a:r>
              <a:rPr lang="el-GR" b="1" dirty="0"/>
              <a:t>ναρκισσιστική ευαισθησία </a:t>
            </a:r>
            <a:r>
              <a:rPr lang="el-GR" dirty="0"/>
              <a:t>(σελ.47)-</a:t>
            </a:r>
            <a:r>
              <a:rPr lang="el-GR" b="1" dirty="0"/>
              <a:t>παθητική/μαγική αντιμετώπιση όχι πρωτοβουλία </a:t>
            </a:r>
            <a:r>
              <a:rPr lang="el-GR" dirty="0"/>
              <a:t>στις απογοητεύσεις-απόσυρση, αποεπένδυση, νέα Α και καταστάσεις προς επένδυση (κατοπτρικά)</a:t>
            </a:r>
          </a:p>
          <a:p>
            <a:r>
              <a:rPr lang="en-US" dirty="0"/>
              <a:t>Winnicott</a:t>
            </a:r>
            <a:r>
              <a:rPr lang="el-GR" dirty="0"/>
              <a:t>: </a:t>
            </a:r>
            <a:r>
              <a:rPr lang="en-US" dirty="0"/>
              <a:t>“</a:t>
            </a:r>
            <a:r>
              <a:rPr lang="el-GR" dirty="0"/>
              <a:t>υποκειμενικά</a:t>
            </a:r>
            <a:r>
              <a:rPr lang="en-US" dirty="0"/>
              <a:t>”</a:t>
            </a:r>
            <a:r>
              <a:rPr lang="el-GR" dirty="0"/>
              <a:t> αντικείμενα/ </a:t>
            </a:r>
            <a:r>
              <a:rPr lang="en-US" dirty="0"/>
              <a:t>self object –</a:t>
            </a:r>
            <a:r>
              <a:rPr lang="el-GR" dirty="0"/>
              <a:t>ο κόσμος και τα αντικείμενα, </a:t>
            </a:r>
            <a:r>
              <a:rPr lang="el-GR" b="1" dirty="0"/>
              <a:t>μέρος του υποκειμένου-</a:t>
            </a:r>
            <a:r>
              <a:rPr lang="en-US" b="1" dirty="0"/>
              <a:t> </a:t>
            </a:r>
            <a:r>
              <a:rPr lang="el-GR" b="1" dirty="0"/>
              <a:t>βίωμα εισβολής και δίωξης από την πλευρά της εξωτερικής πραγματικότητας </a:t>
            </a:r>
            <a:r>
              <a:rPr lang="el-GR" dirty="0"/>
              <a:t>(σελ. 47)</a:t>
            </a:r>
          </a:p>
        </p:txBody>
      </p:sp>
    </p:spTree>
    <p:extLst>
      <p:ext uri="{BB962C8B-B14F-4D97-AF65-F5344CB8AC3E}">
        <p14:creationId xmlns:p14="http://schemas.microsoft.com/office/powerpoint/2010/main" val="2671097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D8CAC9-132A-4528-810C-D5124C520044}"/>
              </a:ext>
            </a:extLst>
          </p:cNvPr>
          <p:cNvSpPr>
            <a:spLocks noGrp="1"/>
          </p:cNvSpPr>
          <p:nvPr>
            <p:ph type="title"/>
          </p:nvPr>
        </p:nvSpPr>
        <p:spPr>
          <a:xfrm>
            <a:off x="646112" y="452717"/>
            <a:ext cx="9384154" cy="1404217"/>
          </a:xfrm>
        </p:spPr>
        <p:txBody>
          <a:bodyPr/>
          <a:lstStyle/>
          <a:p>
            <a:r>
              <a:rPr lang="el-GR" sz="2800" dirty="0"/>
              <a:t>Το Εγώ και οι σχέσεις του με το έσω και το έξω</a:t>
            </a:r>
            <a:br>
              <a:rPr lang="el-GR" dirty="0"/>
            </a:br>
            <a:endParaRPr lang="el-GR" dirty="0"/>
          </a:p>
        </p:txBody>
      </p:sp>
      <p:sp>
        <p:nvSpPr>
          <p:cNvPr id="3" name="Θέση περιεχομένου 2">
            <a:extLst>
              <a:ext uri="{FF2B5EF4-FFF2-40B4-BE49-F238E27FC236}">
                <a16:creationId xmlns:a16="http://schemas.microsoft.com/office/drawing/2014/main" id="{5251F283-7B43-4A66-898E-9B7B4ECBACD3}"/>
              </a:ext>
            </a:extLst>
          </p:cNvPr>
          <p:cNvSpPr>
            <a:spLocks noGrp="1"/>
          </p:cNvSpPr>
          <p:nvPr>
            <p:ph idx="1"/>
          </p:nvPr>
        </p:nvSpPr>
        <p:spPr>
          <a:xfrm>
            <a:off x="645130" y="2052918"/>
            <a:ext cx="9404723" cy="4195481"/>
          </a:xfrm>
        </p:spPr>
        <p:txBody>
          <a:bodyPr/>
          <a:lstStyle/>
          <a:p>
            <a:r>
              <a:rPr lang="el-GR" sz="2000" b="1" dirty="0"/>
              <a:t>Το Εγώ δε μεσολαβεί</a:t>
            </a:r>
            <a:r>
              <a:rPr lang="el-GR" sz="2000" dirty="0"/>
              <a:t>: συνεχής αναζήτηση συνόρων μεταξύ αντικειμένων και εαυτού, άμεση αμφισβήτηση αυτών, διαφοροποίησης: κίνδυνοι εισβολής και καταπάτησης.</a:t>
            </a:r>
          </a:p>
          <a:p>
            <a:r>
              <a:rPr lang="el-GR" sz="2000" dirty="0"/>
              <a:t>Πηγές ανεφοδιασμού σε (</a:t>
            </a:r>
            <a:r>
              <a:rPr lang="en-US" sz="2000" dirty="0"/>
              <a:t>S </a:t>
            </a:r>
            <a:r>
              <a:rPr lang="el-GR" sz="2000" dirty="0"/>
              <a:t>εξάρτησης). (</a:t>
            </a:r>
            <a:r>
              <a:rPr lang="el-GR" sz="2000" b="1" dirty="0"/>
              <a:t>Εγώ φτωχό σε ενέργεια</a:t>
            </a:r>
            <a:r>
              <a:rPr lang="el-GR" sz="2000" dirty="0"/>
              <a:t>), αναζήτηση εύνοιας </a:t>
            </a:r>
            <a:r>
              <a:rPr lang="el-GR" sz="2000" b="1" dirty="0"/>
              <a:t>σχέσεις ανακλητικού τύπου </a:t>
            </a:r>
            <a:endParaRPr lang="el-GR" sz="2000" dirty="0"/>
          </a:p>
          <a:p>
            <a:r>
              <a:rPr lang="el-GR" sz="2000" b="1" dirty="0"/>
              <a:t>Ανεπαρκές Εγώ</a:t>
            </a:r>
            <a:r>
              <a:rPr lang="el-GR" sz="2000" dirty="0"/>
              <a:t>: </a:t>
            </a:r>
            <a:r>
              <a:rPr lang="el-GR" sz="2000" b="1" dirty="0"/>
              <a:t>κατάθλιψη στη βάση της αδυναμίας</a:t>
            </a:r>
            <a:r>
              <a:rPr lang="el-GR" sz="2000" dirty="0"/>
              <a:t>, όχι συγκρούσεων</a:t>
            </a:r>
          </a:p>
          <a:p>
            <a:r>
              <a:rPr lang="el-GR" sz="2000" dirty="0"/>
              <a:t>Εντός: προς το Ιδεώδες του Εγώ (ρήγμα)-ασταθής διαχωρισμός με Υπερεγώ – </a:t>
            </a:r>
            <a:r>
              <a:rPr lang="el-GR" sz="2000" b="1" dirty="0"/>
              <a:t>πάσχουσα διασυστημική οριοθέτηση</a:t>
            </a:r>
          </a:p>
          <a:p>
            <a:r>
              <a:rPr lang="el-GR" sz="2000" dirty="0"/>
              <a:t>Άγχος οριοθέτησης: κίνδυνος εισβολών που τρομάζουν – αποκλεισμός αντικειμένων (όχι ελπίδα)</a:t>
            </a:r>
          </a:p>
          <a:p>
            <a:endParaRPr lang="el-GR" dirty="0"/>
          </a:p>
        </p:txBody>
      </p:sp>
    </p:spTree>
    <p:extLst>
      <p:ext uri="{BB962C8B-B14F-4D97-AF65-F5344CB8AC3E}">
        <p14:creationId xmlns:p14="http://schemas.microsoft.com/office/powerpoint/2010/main" val="1929145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7478D6-D7C3-4B2A-B378-7F61C2840EDC}"/>
              </a:ext>
            </a:extLst>
          </p:cNvPr>
          <p:cNvSpPr>
            <a:spLocks noGrp="1"/>
          </p:cNvSpPr>
          <p:nvPr>
            <p:ph type="title"/>
          </p:nvPr>
        </p:nvSpPr>
        <p:spPr>
          <a:xfrm>
            <a:off x="646111" y="285835"/>
            <a:ext cx="9404723" cy="546088"/>
          </a:xfrm>
        </p:spPr>
        <p:txBody>
          <a:bodyPr/>
          <a:lstStyle/>
          <a:p>
            <a:r>
              <a:rPr lang="el-GR" sz="2800" dirty="0"/>
              <a:t>3β2. Το Εγώ και οι σχέσεις του με το αντικείμενο</a:t>
            </a:r>
          </a:p>
        </p:txBody>
      </p:sp>
      <p:sp>
        <p:nvSpPr>
          <p:cNvPr id="3" name="Θέση περιεχομένου 2">
            <a:extLst>
              <a:ext uri="{FF2B5EF4-FFF2-40B4-BE49-F238E27FC236}">
                <a16:creationId xmlns:a16="http://schemas.microsoft.com/office/drawing/2014/main" id="{427B79E1-DBF8-4A92-9542-6E73FA4A4E65}"/>
              </a:ext>
            </a:extLst>
          </p:cNvPr>
          <p:cNvSpPr>
            <a:spLocks noGrp="1"/>
          </p:cNvSpPr>
          <p:nvPr>
            <p:ph idx="1"/>
          </p:nvPr>
        </p:nvSpPr>
        <p:spPr>
          <a:xfrm>
            <a:off x="547637" y="831923"/>
            <a:ext cx="10515600" cy="6026077"/>
          </a:xfrm>
        </p:spPr>
        <p:txBody>
          <a:bodyPr>
            <a:noAutofit/>
          </a:bodyPr>
          <a:lstStyle/>
          <a:p>
            <a:r>
              <a:rPr lang="el-GR" sz="1800" dirty="0"/>
              <a:t>Τριαδική μορφή: Υποκ.-Αντικ.- «Το άλλο του Α». Στο </a:t>
            </a:r>
            <a:r>
              <a:rPr lang="el-GR" sz="1800" b="1" dirty="0"/>
              <a:t>«όμοιο» του Υ; (οριακοί, ναρκισσιστές)</a:t>
            </a:r>
          </a:p>
          <a:p>
            <a:r>
              <a:rPr lang="el-GR" sz="1800" b="1" dirty="0"/>
              <a:t>Συγκρότηση Μη Εγώ, Αντ</a:t>
            </a:r>
            <a:r>
              <a:rPr lang="el-GR" sz="1800" dirty="0"/>
              <a:t>: ψυχική εργασία που ξεκινάει από το σώμα –επανεπένδυση στην ικανοποίηση, συνέργεια μητέρας-παιδιού</a:t>
            </a:r>
          </a:p>
          <a:p>
            <a:r>
              <a:rPr lang="el-GR" sz="1800" dirty="0"/>
              <a:t>-</a:t>
            </a:r>
            <a:r>
              <a:rPr lang="en-US" sz="1800" b="1" dirty="0"/>
              <a:t>S</a:t>
            </a:r>
            <a:r>
              <a:rPr lang="el-GR" sz="1800" b="1" dirty="0"/>
              <a:t>: Το Α εγκυστωμένο στη φαντασίωση</a:t>
            </a:r>
            <a:r>
              <a:rPr lang="el-GR" sz="1800" dirty="0"/>
              <a:t> ≠ εμπειρία. Τι συμβαίνει;</a:t>
            </a:r>
          </a:p>
          <a:p>
            <a:r>
              <a:rPr lang="el-GR" sz="1800" b="1" dirty="0"/>
              <a:t>Ναρκισσισμό Α: Επένδυση στο διπλό</a:t>
            </a:r>
            <a:r>
              <a:rPr lang="el-GR" sz="1800" dirty="0"/>
              <a:t>, αντικείμενο – αντανάκλαση του εαυτού,  διατήρηση σχέσεων με πλευρές του εαυτού του (Εγώ) – επίφαση οιδιποδειακότητας, σελ.52</a:t>
            </a:r>
          </a:p>
          <a:p>
            <a:r>
              <a:rPr lang="el-GR" sz="1800" b="1" dirty="0"/>
              <a:t>Προσκόλληση εκτός</a:t>
            </a:r>
            <a:r>
              <a:rPr lang="el-GR" sz="1800" dirty="0"/>
              <a:t>: κίνδυνος απώλειας αυτάρκειας εντός της σχέσης  που διαφοροποιεί. Μίσος και οργή στη συνθήκη σημασίας του Α – Απομύζηση του Εγώ, </a:t>
            </a:r>
            <a:r>
              <a:rPr lang="el-GR" sz="1800" b="1" dirty="0"/>
              <a:t>απειλή αποχωρισμού=&gt; καταθλιπτικό κενό</a:t>
            </a:r>
            <a:r>
              <a:rPr lang="el-GR" sz="1800" dirty="0"/>
              <a:t>. Σελ 53</a:t>
            </a:r>
          </a:p>
          <a:p>
            <a:r>
              <a:rPr lang="el-GR" sz="1800" dirty="0"/>
              <a:t>Απαιτήσεις εσωτερ. Α: κίνδυνος ακεραιότητας – καταφυγή σε απόσυρση ή συγχώνευση (πρωτογενής ταύτιση, εξάλειψη Εγώ – μη Εγώ). Στο αναλ. πεδίο, ο αναλυτής επικίνδυνος, πίεση για αλλαγή, αντιστάσεις. Σιωπή.54</a:t>
            </a:r>
          </a:p>
          <a:p>
            <a:r>
              <a:rPr lang="el-GR" sz="1800" dirty="0"/>
              <a:t>Πρωτογενής ταύτιση-άγχος ευνουχισμού, ασυνείδητη ενοχή (φόνος με την έννοια της εξάλειψης του άλλου εξαιτίας της τέλειας ένωσης –(«</a:t>
            </a:r>
            <a:r>
              <a:rPr lang="el-GR" sz="1800" i="1" dirty="0"/>
              <a:t>τη σκότωσα γιατί την αγαπούσα</a:t>
            </a:r>
            <a:r>
              <a:rPr lang="el-GR" sz="1800" dirty="0"/>
              <a:t>;»)</a:t>
            </a:r>
          </a:p>
          <a:p>
            <a:r>
              <a:rPr lang="el-GR" sz="1800" dirty="0"/>
              <a:t>Αγκίστρωση σε εξωτ. Α, μίσος και οργή σε εγκατάλειψη, απόσταση, παραμερισμό.</a:t>
            </a:r>
          </a:p>
          <a:p>
            <a:r>
              <a:rPr lang="el-GR" sz="1800" dirty="0"/>
              <a:t>Ταλάντωση ανάμεσα σε υπερβολική παρουσία και εξαφάνιση. Η απουσία βιώνεται ως κενό. Αντεπένδυση ιδέας ή συναισθήματος ως προς την αντιμετώπιση του κενού. Η προβληματική της ελπίδας. </a:t>
            </a:r>
          </a:p>
        </p:txBody>
      </p:sp>
    </p:spTree>
    <p:extLst>
      <p:ext uri="{BB962C8B-B14F-4D97-AF65-F5344CB8AC3E}">
        <p14:creationId xmlns:p14="http://schemas.microsoft.com/office/powerpoint/2010/main" val="2704799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038F42-4515-41BB-A731-B5F6D11D8CBF}"/>
              </a:ext>
            </a:extLst>
          </p:cNvPr>
          <p:cNvSpPr>
            <a:spLocks noGrp="1"/>
          </p:cNvSpPr>
          <p:nvPr>
            <p:ph type="title"/>
          </p:nvPr>
        </p:nvSpPr>
        <p:spPr>
          <a:xfrm>
            <a:off x="646111" y="452718"/>
            <a:ext cx="9404723" cy="785239"/>
          </a:xfrm>
        </p:spPr>
        <p:txBody>
          <a:bodyPr/>
          <a:lstStyle/>
          <a:p>
            <a:r>
              <a:rPr lang="el-GR" sz="2800" dirty="0"/>
              <a:t>3γ. Οι αντεπενδύσεις – φύλακες πυλών και  οδών </a:t>
            </a:r>
          </a:p>
        </p:txBody>
      </p:sp>
      <p:sp>
        <p:nvSpPr>
          <p:cNvPr id="3" name="Θέση περιεχομένου 2">
            <a:extLst>
              <a:ext uri="{FF2B5EF4-FFF2-40B4-BE49-F238E27FC236}">
                <a16:creationId xmlns:a16="http://schemas.microsoft.com/office/drawing/2014/main" id="{AB76D6CC-935D-4327-8A87-673F2E71A37E}"/>
              </a:ext>
            </a:extLst>
          </p:cNvPr>
          <p:cNvSpPr>
            <a:spLocks noGrp="1"/>
          </p:cNvSpPr>
          <p:nvPr>
            <p:ph idx="1"/>
          </p:nvPr>
        </p:nvSpPr>
        <p:spPr>
          <a:xfrm>
            <a:off x="838200" y="1237957"/>
            <a:ext cx="10515600" cy="5472332"/>
          </a:xfrm>
        </p:spPr>
        <p:txBody>
          <a:bodyPr>
            <a:normAutofit fontScale="85000" lnSpcReduction="20000"/>
          </a:bodyPr>
          <a:lstStyle/>
          <a:p>
            <a:r>
              <a:rPr lang="el-GR" dirty="0"/>
              <a:t>Στο ναρκισσισμό: </a:t>
            </a:r>
            <a:r>
              <a:rPr lang="el-GR" b="1" dirty="0"/>
              <a:t>ανίσχυρες οι αντεπενδύσεις ως προς την ομοιόσταση του Εγώ</a:t>
            </a:r>
            <a:r>
              <a:rPr lang="el-GR" dirty="0"/>
              <a:t>, μη αποτελεσματικές αντιστάσεις στις φορτίσεις. </a:t>
            </a:r>
          </a:p>
          <a:p>
            <a:r>
              <a:rPr lang="el-GR" dirty="0"/>
              <a:t>Συμβολικές διεργασίες (δευτερογενής σκέψη) ανεπαρκείς για απόσταση  Υ-Α ή ταλάντευση σε κινήσεις συνδέσεων (από/</a:t>
            </a:r>
            <a:r>
              <a:rPr lang="el-GR" dirty="0" err="1"/>
              <a:t>αντι</a:t>
            </a:r>
            <a:r>
              <a:rPr lang="el-GR" dirty="0"/>
              <a:t>): Κυριαρχεί η </a:t>
            </a:r>
            <a:r>
              <a:rPr lang="el-GR" b="1" dirty="0"/>
              <a:t>αίσθηση απώλειας ενέργειας </a:t>
            </a:r>
            <a:r>
              <a:rPr lang="el-GR" dirty="0"/>
              <a:t>και η </a:t>
            </a:r>
            <a:r>
              <a:rPr lang="el-GR" b="1" dirty="0"/>
              <a:t>αναζήτηση του ταυτόσημου</a:t>
            </a:r>
          </a:p>
          <a:p>
            <a:r>
              <a:rPr lang="el-GR" b="1" dirty="0"/>
              <a:t>Τραύμα (στους οριακούς): </a:t>
            </a:r>
            <a:r>
              <a:rPr lang="el-GR" dirty="0"/>
              <a:t>Αναζήτηση διεγέρσεων (εφόσον δε λειτουργεί ή) </a:t>
            </a:r>
            <a:r>
              <a:rPr lang="en-US" dirty="0"/>
              <a:t>vs </a:t>
            </a:r>
            <a:r>
              <a:rPr lang="el-GR" dirty="0"/>
              <a:t>δευτερογενούς διαδικασίας</a:t>
            </a:r>
          </a:p>
          <a:p>
            <a:r>
              <a:rPr lang="el-GR" dirty="0"/>
              <a:t>Ψυχρότητα, αδιαφορία, ακαμψία: ασπίδα του Εγώ (προσωπείο απόκρυψης της ανάγκης για διέγερση) </a:t>
            </a:r>
            <a:r>
              <a:rPr lang="en-US" dirty="0"/>
              <a:t>vs </a:t>
            </a:r>
            <a:r>
              <a:rPr lang="el-GR" dirty="0"/>
              <a:t>στέρεων αντεπενδύσεων – ισορροπία, </a:t>
            </a:r>
            <a:r>
              <a:rPr lang="el-GR" b="1" dirty="0"/>
              <a:t>ελκυστές ισορροπίας</a:t>
            </a:r>
            <a:r>
              <a:rPr lang="el-GR" dirty="0"/>
              <a:t>/αναλογία με συμπεριφορά και ταραχώδεις καταστάσεις.</a:t>
            </a:r>
          </a:p>
          <a:p>
            <a:r>
              <a:rPr lang="el-GR" b="1" dirty="0"/>
              <a:t>ΘΕΣΗ: Το Εγώ υπόκειται σε πλήθος ελκυστών</a:t>
            </a:r>
            <a:r>
              <a:rPr lang="el-GR" dirty="0"/>
              <a:t>, καταστάσεις άγχους, τραύματος, τάση για ομοιόσταση ≠ η διέγερση ως δεσμός με το Α (απωλεσθέν)/</a:t>
            </a:r>
            <a:r>
              <a:rPr lang="en-US" dirty="0"/>
              <a:t>S </a:t>
            </a:r>
            <a:r>
              <a:rPr lang="el-GR" dirty="0"/>
              <a:t>αναζήτησης ίχνους του Α. Φυσικός πόνος – ψυχικός πόνος (ναρκισσιστική επένδυση- επένδυση στο Α). </a:t>
            </a:r>
          </a:p>
          <a:p>
            <a:r>
              <a:rPr lang="el-GR" dirty="0"/>
              <a:t>Έλξη προς το αναπαραστασιακό χάσμα </a:t>
            </a:r>
            <a:r>
              <a:rPr lang="en-US" dirty="0"/>
              <a:t>vs </a:t>
            </a:r>
            <a:r>
              <a:rPr lang="el-GR" dirty="0"/>
              <a:t>οριοθέτησης (αδυναμία αντεπενδύσεων) – αντίστοιχο βίωμα Αβοήθητου,  απουσία αυτοεκτίμησης επειδή  δε λειτουργεί η απώθηση που ευνοεί τις αντεπενδύσεις. Γι </a:t>
            </a:r>
            <a:r>
              <a:rPr lang="el-GR" dirty="0" err="1"/>
              <a:t>αύτό</a:t>
            </a:r>
            <a:r>
              <a:rPr lang="el-GR" dirty="0"/>
              <a:t> και αναπτύσσονται η διχοτόμηση, απάρνηση, προβολή, αποκλεισμός. </a:t>
            </a:r>
          </a:p>
          <a:p>
            <a:r>
              <a:rPr lang="el-GR" dirty="0"/>
              <a:t> – Πρωτογενής απώθηση, μαύρη οπή στην ύφανση του Εγώ. Ο «άλλος, άγνωστος», Στόμα που αναρροφά το Υποκείμενο. Δεν επενδύεται η παρακολούθηση των ψυχικών κινήσεων, η κάθε αναγνώριση (παιδικός φόβος για τρύπες; σιφόνια, τουαλέτα, πηγάδι;)</a:t>
            </a:r>
          </a:p>
        </p:txBody>
      </p:sp>
    </p:spTree>
    <p:extLst>
      <p:ext uri="{BB962C8B-B14F-4D97-AF65-F5344CB8AC3E}">
        <p14:creationId xmlns:p14="http://schemas.microsoft.com/office/powerpoint/2010/main" val="2372180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2F3003-70E1-4C00-8B73-A210103E958F}"/>
              </a:ext>
            </a:extLst>
          </p:cNvPr>
          <p:cNvSpPr>
            <a:spLocks noGrp="1"/>
          </p:cNvSpPr>
          <p:nvPr>
            <p:ph type="title"/>
          </p:nvPr>
        </p:nvSpPr>
        <p:spPr>
          <a:xfrm>
            <a:off x="838200" y="365126"/>
            <a:ext cx="10515600" cy="858764"/>
          </a:xfrm>
        </p:spPr>
        <p:txBody>
          <a:bodyPr>
            <a:normAutofit/>
          </a:bodyPr>
          <a:lstStyle/>
          <a:p>
            <a:r>
              <a:rPr lang="el-GR" sz="4000" i="1" dirty="0"/>
              <a:t>Τραύμα και αντεπενδύσεις...</a:t>
            </a:r>
          </a:p>
        </p:txBody>
      </p:sp>
      <p:sp>
        <p:nvSpPr>
          <p:cNvPr id="3" name="Θέση περιεχομένου 2">
            <a:extLst>
              <a:ext uri="{FF2B5EF4-FFF2-40B4-BE49-F238E27FC236}">
                <a16:creationId xmlns:a16="http://schemas.microsoft.com/office/drawing/2014/main" id="{FCC1B810-7866-4EA6-AC8A-7D84632FAACF}"/>
              </a:ext>
            </a:extLst>
          </p:cNvPr>
          <p:cNvSpPr>
            <a:spLocks noGrp="1"/>
          </p:cNvSpPr>
          <p:nvPr>
            <p:ph idx="1"/>
          </p:nvPr>
        </p:nvSpPr>
        <p:spPr/>
        <p:txBody>
          <a:bodyPr>
            <a:normAutofit/>
          </a:bodyPr>
          <a:lstStyle/>
          <a:p>
            <a:r>
              <a:rPr lang="el-GR" b="1" dirty="0"/>
              <a:t>ΘΕΣΗ: Ο μηχανισμός των αντεπενδύσεων αποτυγχάνει έναντι του Τραύματος: </a:t>
            </a:r>
            <a:r>
              <a:rPr lang="el-GR" dirty="0"/>
              <a:t>άκρα (μαζικές εκφορτίσεις) και κενό </a:t>
            </a:r>
            <a:r>
              <a:rPr lang="en-US" dirty="0"/>
              <a:t>vs </a:t>
            </a:r>
            <a:r>
              <a:rPr lang="el-GR" dirty="0"/>
              <a:t>ταλάντευσης (διατήρηση της επιθυμίας). Αντ΄αυτού, </a:t>
            </a:r>
            <a:r>
              <a:rPr lang="el-GR" b="1" dirty="0"/>
              <a:t>προσκόλληση στο Ιδεώδες Εγώ </a:t>
            </a:r>
            <a:r>
              <a:rPr lang="el-GR" dirty="0"/>
              <a:t>(μητρική παντοδυναμία, απουσία της απώλειας) – Χρεοκοπία σύνδεσης μέσω απογοητεύσεων. Πορεία σύμφωνα με τους ελκυστές. </a:t>
            </a:r>
          </a:p>
          <a:p>
            <a:r>
              <a:rPr lang="el-GR" dirty="0"/>
              <a:t>Καταφύγιο στην ακινητοποίηση, επανάληψη (διατήρηση παντοδυναμίας): καλύτερα διαγραφή παρά αναζήτηση Α. – Ψευδαίσθηση πληρότητας (ευφορία) που κρύβει το κενό και την κατάρρευση. Πληρότητα: ενίοτε Επένδυση σε εξιδανικευμένο αντικείμενο ή αυτοεξιδανίκευση. </a:t>
            </a:r>
            <a:r>
              <a:rPr lang="el-GR" b="1" dirty="0"/>
              <a:t>Δυναμική της Ελπίδας στα πλαίσια του ναρκισσισμού</a:t>
            </a:r>
            <a:r>
              <a:rPr lang="el-GR" dirty="0"/>
              <a:t>. </a:t>
            </a:r>
          </a:p>
          <a:p>
            <a:endParaRPr lang="el-GR" dirty="0"/>
          </a:p>
        </p:txBody>
      </p:sp>
    </p:spTree>
    <p:extLst>
      <p:ext uri="{BB962C8B-B14F-4D97-AF65-F5344CB8AC3E}">
        <p14:creationId xmlns:p14="http://schemas.microsoft.com/office/powerpoint/2010/main" val="3701083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BAB7CD-347F-4A06-9779-A521D4018E77}"/>
              </a:ext>
            </a:extLst>
          </p:cNvPr>
          <p:cNvSpPr>
            <a:spLocks noGrp="1"/>
          </p:cNvSpPr>
          <p:nvPr>
            <p:ph type="title"/>
          </p:nvPr>
        </p:nvSpPr>
        <p:spPr>
          <a:xfrm>
            <a:off x="646111" y="452718"/>
            <a:ext cx="9404723" cy="1165067"/>
          </a:xfrm>
        </p:spPr>
        <p:txBody>
          <a:bodyPr/>
          <a:lstStyle/>
          <a:p>
            <a:r>
              <a:rPr lang="el-GR" sz="3200" dirty="0"/>
              <a:t>Δ. διαπλοκή των ενορμήσεων σε χαμηλό επίπεδο (εξέλιξης)</a:t>
            </a:r>
          </a:p>
        </p:txBody>
      </p:sp>
      <p:sp>
        <p:nvSpPr>
          <p:cNvPr id="3" name="Θέση περιεχομένου 2">
            <a:extLst>
              <a:ext uri="{FF2B5EF4-FFF2-40B4-BE49-F238E27FC236}">
                <a16:creationId xmlns:a16="http://schemas.microsoft.com/office/drawing/2014/main" id="{67CF2643-3E8C-4E83-A075-69293DD0B234}"/>
              </a:ext>
            </a:extLst>
          </p:cNvPr>
          <p:cNvSpPr>
            <a:spLocks noGrp="1"/>
          </p:cNvSpPr>
          <p:nvPr>
            <p:ph idx="1"/>
          </p:nvPr>
        </p:nvSpPr>
        <p:spPr>
          <a:xfrm>
            <a:off x="1104293" y="1878038"/>
            <a:ext cx="8946541" cy="4979962"/>
          </a:xfrm>
        </p:spPr>
        <p:txBody>
          <a:bodyPr>
            <a:normAutofit fontScale="92500" lnSpcReduction="20000"/>
          </a:bodyPr>
          <a:lstStyle/>
          <a:p>
            <a:r>
              <a:rPr lang="en-US" dirty="0"/>
              <a:t>Freud</a:t>
            </a:r>
            <a:r>
              <a:rPr lang="el-GR" dirty="0"/>
              <a:t>: κάθε ενόρμηση, μίξη, συγχώνευση των ενορμήσεων Έρως και καταστροφής σε διάφορες αναλογίες. Σύνδεση, ένωση, δημιουργία ενοτήτων </a:t>
            </a:r>
            <a:r>
              <a:rPr lang="en-US" dirty="0"/>
              <a:t>vs </a:t>
            </a:r>
            <a:r>
              <a:rPr lang="el-GR" dirty="0"/>
              <a:t>διάλυσης</a:t>
            </a:r>
          </a:p>
          <a:p>
            <a:r>
              <a:rPr lang="el-GR" dirty="0"/>
              <a:t>Η εσωτερική συνοχή του ψυχισμού, απαιτεί ενότητα που να μην καταστρέφεται, παρούσης της ενόρμησης θανάτου. </a:t>
            </a:r>
            <a:r>
              <a:rPr lang="en-US" dirty="0"/>
              <a:t>S</a:t>
            </a:r>
            <a:r>
              <a:rPr lang="el-GR" dirty="0"/>
              <a:t>μετριασμένης αποσύνθεσης των ενορμήσεων: απόσταση, διαφοροποίηση – καλή σχέση </a:t>
            </a:r>
            <a:r>
              <a:rPr lang="en-US" dirty="0"/>
              <a:t>VS </a:t>
            </a:r>
            <a:r>
              <a:rPr lang="el-GR" dirty="0"/>
              <a:t>μαζικότητας των επενδύσεων και αποεπενδύσεων.</a:t>
            </a:r>
          </a:p>
          <a:p>
            <a:r>
              <a:rPr lang="el-GR" b="1" dirty="0"/>
              <a:t>ΘΕΣΗ: η επικέντρωση στον ένα πόλο, αντηχεί στην ψυχική λειτουργία</a:t>
            </a:r>
          </a:p>
          <a:p>
            <a:r>
              <a:rPr lang="el-GR" dirty="0"/>
              <a:t>Οριακές οργανώσεις, ναρκισσισμός: Λιβιδινική απόσυρση ως άγχος αποχωρισμού, προσέγγισης, απέναντι σε ό,τι θίγει την ναρκισ. Πληρότητα, φυγή από το δυσάρεστο, πόνου κλπ.</a:t>
            </a:r>
          </a:p>
          <a:p>
            <a:r>
              <a:rPr lang="el-GR" b="1" dirty="0"/>
              <a:t>ΘΕΣΗ: η </a:t>
            </a:r>
            <a:r>
              <a:rPr lang="el-GR" b="1" dirty="0" err="1"/>
              <a:t>λιβιδ</a:t>
            </a:r>
            <a:r>
              <a:rPr lang="el-GR" b="1" dirty="0"/>
              <a:t>. Απόσυρση εγκαινιάζει τη χαμηλού επιπέδου διαπλοκή των ενορμήσεων.</a:t>
            </a:r>
            <a:r>
              <a:rPr lang="el-GR" dirty="0"/>
              <a:t> Εντοπίζεται στην ποιότητα των αποεπενδύσεων. Σβήσιμο ιχνών Α. 68</a:t>
            </a:r>
          </a:p>
          <a:p>
            <a:r>
              <a:rPr lang="el-GR" dirty="0"/>
              <a:t>Το κενό των αναπαραστάσεων (σκέψεων και συναισθημάτων) βιώνεται επώδυνα. Το Υ δεν αντιλαμβάνεται τις ψυχικές κινήσεις. Οι οποίες στερούνται αποχρώσεων, ως μαζικές και βίαιες, στα άκρα. </a:t>
            </a:r>
          </a:p>
        </p:txBody>
      </p:sp>
    </p:spTree>
    <p:extLst>
      <p:ext uri="{BB962C8B-B14F-4D97-AF65-F5344CB8AC3E}">
        <p14:creationId xmlns:p14="http://schemas.microsoft.com/office/powerpoint/2010/main" val="3260080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6BF8E4E-6E95-4281-AD44-32655204AD62}"/>
              </a:ext>
            </a:extLst>
          </p:cNvPr>
          <p:cNvSpPr>
            <a:spLocks noGrp="1"/>
          </p:cNvSpPr>
          <p:nvPr>
            <p:ph type="title"/>
          </p:nvPr>
        </p:nvSpPr>
        <p:spPr>
          <a:xfrm>
            <a:off x="838200" y="365126"/>
            <a:ext cx="10515600" cy="521140"/>
          </a:xfrm>
        </p:spPr>
        <p:txBody>
          <a:bodyPr>
            <a:normAutofit fontScale="90000"/>
          </a:bodyPr>
          <a:lstStyle/>
          <a:p>
            <a:r>
              <a:rPr lang="el-GR" sz="4000" i="1" dirty="0"/>
              <a:t>Κατά την αποσύνδεση</a:t>
            </a:r>
            <a:r>
              <a:rPr lang="el-GR" dirty="0"/>
              <a:t>…</a:t>
            </a:r>
          </a:p>
        </p:txBody>
      </p:sp>
      <p:sp>
        <p:nvSpPr>
          <p:cNvPr id="5" name="Θέση περιεχομένου 4">
            <a:extLst>
              <a:ext uri="{FF2B5EF4-FFF2-40B4-BE49-F238E27FC236}">
                <a16:creationId xmlns:a16="http://schemas.microsoft.com/office/drawing/2014/main" id="{74A2D476-3D27-46C4-831F-76AF2ED82CA1}"/>
              </a:ext>
            </a:extLst>
          </p:cNvPr>
          <p:cNvSpPr>
            <a:spLocks noGrp="1"/>
          </p:cNvSpPr>
          <p:nvPr>
            <p:ph idx="1"/>
          </p:nvPr>
        </p:nvSpPr>
        <p:spPr>
          <a:xfrm>
            <a:off x="838200" y="1378634"/>
            <a:ext cx="10515600" cy="5114240"/>
          </a:xfrm>
        </p:spPr>
        <p:txBody>
          <a:bodyPr>
            <a:normAutofit fontScale="85000" lnSpcReduction="20000"/>
          </a:bodyPr>
          <a:lstStyle/>
          <a:p>
            <a:r>
              <a:rPr lang="el-GR" dirty="0"/>
              <a:t>Τα Κενά: μη διαπραγματεύσιμα, αδυναμία νοηματοδότησης, σύνδεσης.</a:t>
            </a:r>
          </a:p>
          <a:p>
            <a:r>
              <a:rPr lang="el-GR" dirty="0"/>
              <a:t>Κατακτήσεις στο χώρο του μη οικείου, δύο δρόμοι: να ανοίξει ο δρόμος παραπέρα, να καταστραφεί ο δεσμός που εισάγει το μη οικείο (δεσμός με αναλυτή, διαφοροποίηση, άγχος αποδιοργάνωσης). Σελ. 69</a:t>
            </a:r>
          </a:p>
          <a:p>
            <a:r>
              <a:rPr lang="el-GR" b="1" dirty="0"/>
              <a:t>Η ενορμητική σύγκρουση πάντα στο πεδίο του Έρωτα (αντιδράσεις στην απώλεια του Α).</a:t>
            </a:r>
          </a:p>
          <a:p>
            <a:r>
              <a:rPr lang="el-GR" b="1" dirty="0"/>
              <a:t>ΘΕΣΗ: οι ανεπάρκειες συνδέσεως επιθετικών και λιβιδινικών παραγώγων, απόδειξη της χαμηλού επιπέδου διαπλοκής ενορμήσεων</a:t>
            </a:r>
          </a:p>
          <a:p>
            <a:r>
              <a:rPr lang="el-GR" dirty="0"/>
              <a:t>Το Εγώ δυσκολεύεται να εντάξει αρνητικές και θετικές ενδοβολές ταυτίσεων </a:t>
            </a:r>
            <a:r>
              <a:rPr lang="en-US" b="1" dirty="0"/>
              <a:t>S </a:t>
            </a:r>
            <a:r>
              <a:rPr lang="el-GR" b="1" dirty="0"/>
              <a:t>διχοτόμησης </a:t>
            </a:r>
          </a:p>
          <a:p>
            <a:r>
              <a:rPr lang="el-GR" b="1" dirty="0"/>
              <a:t>Ενόρμηση θανάτου&gt;ενόρμηση ζωής</a:t>
            </a:r>
            <a:r>
              <a:rPr lang="el-GR" dirty="0"/>
              <a:t>: κένωση, ψυχική σιωπή, βίαιη σωματοποίση </a:t>
            </a:r>
            <a:r>
              <a:rPr lang="en-US" dirty="0"/>
              <a:t>vs </a:t>
            </a:r>
            <a:r>
              <a:rPr lang="el-GR" dirty="0"/>
              <a:t>αναλυτικής διαδικασίας (σελ.69): α) χρεωκοπία δικτύου σκέψης, β) απενεργοποίηση της σχέσης με το Α, γ)τάση για σίγαση της ναρκισσιστικής λιβιδώς.</a:t>
            </a:r>
          </a:p>
          <a:p>
            <a:r>
              <a:rPr lang="el-GR" dirty="0"/>
              <a:t>Μηδενισμός διεγέρσεων: νιρβάνα ≠ διατήρηση της σταθερότητας της ενέργειας (ακινητοποίηση)</a:t>
            </a:r>
          </a:p>
          <a:p>
            <a:r>
              <a:rPr lang="el-GR" b="1" dirty="0"/>
              <a:t>Διάκριση:</a:t>
            </a:r>
            <a:r>
              <a:rPr lang="el-GR" dirty="0"/>
              <a:t> ο ψυχισμός στοχεύει α) στη μη αύξηση της έντασης – Αρχή της Σταθερότητας, β) </a:t>
            </a:r>
            <a:r>
              <a:rPr lang="en-US" dirty="0"/>
              <a:t>S</a:t>
            </a:r>
            <a:r>
              <a:rPr lang="el-GR" dirty="0"/>
              <a:t>νιρβάνα: μηδενισμός , κλείσιμο συστήματος, ασυνέχεια. Σελ. 72</a:t>
            </a:r>
          </a:p>
          <a:p>
            <a:r>
              <a:rPr lang="el-GR" b="1" dirty="0"/>
              <a:t>ΘΕΣΗ: Στις οριακές καταστάσεις δεν αρκεί η εξήγηση της ανεπάρκειας λιβιδούς, όταν είναι παρούσες οι επιθετικές τάσεις εναντίον κάθε δεσμού με Α ή σκέψης. </a:t>
            </a:r>
          </a:p>
          <a:p>
            <a:r>
              <a:rPr lang="el-GR" b="1" dirty="0"/>
              <a:t>2 ρεύματα </a:t>
            </a:r>
            <a:r>
              <a:rPr lang="el-GR" dirty="0"/>
              <a:t>ενορμήσεων (γενικά): ρεύμα κινήσεων επιθυμίας – ρεύμα εκμηδένισης ψυχισμού. </a:t>
            </a:r>
          </a:p>
        </p:txBody>
      </p:sp>
    </p:spTree>
    <p:extLst>
      <p:ext uri="{BB962C8B-B14F-4D97-AF65-F5344CB8AC3E}">
        <p14:creationId xmlns:p14="http://schemas.microsoft.com/office/powerpoint/2010/main" val="21996582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E226F1-FC0E-4FBF-848C-043A09B224DC}"/>
              </a:ext>
            </a:extLst>
          </p:cNvPr>
          <p:cNvSpPr>
            <a:spLocks noGrp="1"/>
          </p:cNvSpPr>
          <p:nvPr>
            <p:ph type="title"/>
          </p:nvPr>
        </p:nvSpPr>
        <p:spPr>
          <a:xfrm>
            <a:off x="838200" y="365125"/>
            <a:ext cx="10515600" cy="563343"/>
          </a:xfrm>
        </p:spPr>
        <p:txBody>
          <a:bodyPr>
            <a:normAutofit fontScale="90000"/>
          </a:bodyPr>
          <a:lstStyle/>
          <a:p>
            <a:r>
              <a:rPr lang="el-GR" sz="2800" i="1" dirty="0"/>
              <a:t>Αποσύνδεση των ενορμήσεων και </a:t>
            </a:r>
            <a:r>
              <a:rPr lang="el-GR" sz="2800" b="1" i="1" dirty="0"/>
              <a:t>αρνητική θεραπευτική αντίδραση</a:t>
            </a:r>
          </a:p>
        </p:txBody>
      </p:sp>
      <p:sp>
        <p:nvSpPr>
          <p:cNvPr id="3" name="Θέση περιεχομένου 2">
            <a:extLst>
              <a:ext uri="{FF2B5EF4-FFF2-40B4-BE49-F238E27FC236}">
                <a16:creationId xmlns:a16="http://schemas.microsoft.com/office/drawing/2014/main" id="{F6A47D55-A4B4-432B-9308-FD978C72ED50}"/>
              </a:ext>
            </a:extLst>
          </p:cNvPr>
          <p:cNvSpPr>
            <a:spLocks noGrp="1"/>
          </p:cNvSpPr>
          <p:nvPr>
            <p:ph idx="1"/>
          </p:nvPr>
        </p:nvSpPr>
        <p:spPr>
          <a:xfrm>
            <a:off x="838200" y="928468"/>
            <a:ext cx="10515600" cy="5248495"/>
          </a:xfrm>
        </p:spPr>
        <p:txBody>
          <a:bodyPr>
            <a:normAutofit fontScale="92500" lnSpcReduction="20000"/>
          </a:bodyPr>
          <a:lstStyle/>
          <a:p>
            <a:r>
              <a:rPr lang="en-US" dirty="0"/>
              <a:t>Freud</a:t>
            </a:r>
            <a:r>
              <a:rPr lang="el-GR" dirty="0"/>
              <a:t>: ασυνείδητο αίσθημα ενοχής</a:t>
            </a:r>
          </a:p>
          <a:p>
            <a:r>
              <a:rPr lang="en-US" dirty="0"/>
              <a:t>Abraham</a:t>
            </a:r>
            <a:r>
              <a:rPr lang="el-GR" dirty="0"/>
              <a:t>: σημασία των ναρκισσιστικών αντιδράσεων</a:t>
            </a:r>
          </a:p>
          <a:p>
            <a:r>
              <a:rPr lang="en-US" dirty="0"/>
              <a:t>Rosenfeld</a:t>
            </a:r>
            <a:r>
              <a:rPr lang="el-GR" dirty="0"/>
              <a:t>: οργανώσεις που υπερασπίζουν το Υ από στερήσεις, εξάρτηση, φθόνο, παθητικές επιθυμίες</a:t>
            </a:r>
          </a:p>
          <a:p>
            <a:r>
              <a:rPr lang="en-US" dirty="0"/>
              <a:t>Kernberg</a:t>
            </a:r>
            <a:r>
              <a:rPr lang="el-GR" dirty="0"/>
              <a:t>: άμυνες</a:t>
            </a:r>
            <a:r>
              <a:rPr lang="en-US" dirty="0"/>
              <a:t> vs</a:t>
            </a:r>
            <a:r>
              <a:rPr lang="el-GR" dirty="0"/>
              <a:t> φθόνου και εξάρτησης – Ταύτιση με σαδιστικό Α αγάπης. Αγάπη μόνο μέσω αποδοχής επιθετικότητας – πρόκληση απόρριψης</a:t>
            </a:r>
          </a:p>
          <a:p>
            <a:r>
              <a:rPr lang="en-US" dirty="0"/>
              <a:t>Green</a:t>
            </a:r>
            <a:r>
              <a:rPr lang="el-GR" dirty="0"/>
              <a:t>: «θυσία της ευχαρίστησης» προς εκτίμηση αναλυτή. Φτώχεια επενδύσεων, αίσθημα αγνότητας λόγω της απαρνήσεως (ηθική ως αυτοερωτισμός, η ηδονή καταργείται). Περιπτώσεις υποτιθέμενης (προβεβλημένης) συμμόρφωσης, συνθήκη μη θεραπείας, αλλά αντίστασης</a:t>
            </a:r>
          </a:p>
          <a:p>
            <a:r>
              <a:rPr lang="en-US" dirty="0"/>
              <a:t>Rosenfeld</a:t>
            </a:r>
            <a:r>
              <a:rPr lang="el-GR" dirty="0"/>
              <a:t>: φαντασιώσεις παντοδυναμίας επί των εσωτ. &amp; εξωτ. Α ως προστασία από κάθε σχέση με Α και πλευρές του Εαυτού. Ωστόσο μια σχετική διατήρηση εντός, ανακουφίζει, επειδή προστατεύει από την αποδέσμευση της καταστροφικότητας </a:t>
            </a:r>
            <a:r>
              <a:rPr lang="en-US" dirty="0"/>
              <a:t>S</a:t>
            </a:r>
            <a:r>
              <a:rPr lang="el-GR" dirty="0"/>
              <a:t> ελεύθερης ροής.</a:t>
            </a:r>
          </a:p>
          <a:p>
            <a:endParaRPr lang="el-GR" dirty="0"/>
          </a:p>
          <a:p>
            <a:pPr marL="0" indent="0">
              <a:buNone/>
            </a:pPr>
            <a:r>
              <a:rPr lang="el-GR" dirty="0"/>
              <a:t>Αρνητική θεραπευτική αντίδραση: Ανάγκη τιμωρίας από το Υπερεγώ, μαζοχισμός, αλλά και στη φθορά του μαζοχισμού ως τελευταίου επενδυτικού πεδίου (σύνορο) και το πέρασμα στη σωματοποίηση (αυτοσαδισμός) </a:t>
            </a:r>
          </a:p>
          <a:p>
            <a:pPr marL="0" indent="0">
              <a:buNone/>
            </a:pPr>
            <a:endParaRPr lang="el-GR" dirty="0"/>
          </a:p>
        </p:txBody>
      </p:sp>
    </p:spTree>
    <p:extLst>
      <p:ext uri="{BB962C8B-B14F-4D97-AF65-F5344CB8AC3E}">
        <p14:creationId xmlns:p14="http://schemas.microsoft.com/office/powerpoint/2010/main" val="1475288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F790BF-838B-4BF9-BADD-F6780383732E}"/>
              </a:ext>
            </a:extLst>
          </p:cNvPr>
          <p:cNvSpPr>
            <a:spLocks noGrp="1"/>
          </p:cNvSpPr>
          <p:nvPr>
            <p:ph type="title"/>
          </p:nvPr>
        </p:nvSpPr>
        <p:spPr>
          <a:xfrm>
            <a:off x="838200" y="365126"/>
            <a:ext cx="10515600" cy="675884"/>
          </a:xfrm>
        </p:spPr>
        <p:txBody>
          <a:bodyPr>
            <a:normAutofit/>
          </a:bodyPr>
          <a:lstStyle/>
          <a:p>
            <a:r>
              <a:rPr lang="el-GR" sz="3200" b="1" i="1" dirty="0"/>
              <a:t>Ψυχαναγκασμός της επανάληψης</a:t>
            </a:r>
          </a:p>
        </p:txBody>
      </p:sp>
      <p:sp>
        <p:nvSpPr>
          <p:cNvPr id="3" name="Θέση περιεχομένου 2">
            <a:extLst>
              <a:ext uri="{FF2B5EF4-FFF2-40B4-BE49-F238E27FC236}">
                <a16:creationId xmlns:a16="http://schemas.microsoft.com/office/drawing/2014/main" id="{943FA407-316C-488F-97CA-69395636D1AD}"/>
              </a:ext>
            </a:extLst>
          </p:cNvPr>
          <p:cNvSpPr>
            <a:spLocks noGrp="1"/>
          </p:cNvSpPr>
          <p:nvPr>
            <p:ph idx="1"/>
          </p:nvPr>
        </p:nvSpPr>
        <p:spPr>
          <a:xfrm>
            <a:off x="514643" y="1856937"/>
            <a:ext cx="10515600" cy="3910818"/>
          </a:xfrm>
        </p:spPr>
        <p:txBody>
          <a:bodyPr/>
          <a:lstStyle/>
          <a:p>
            <a:r>
              <a:rPr lang="el-GR" dirty="0"/>
              <a:t>Α) επαναλήψεις για επένδυση μνημονικών ιχνών της εμπειρίας απώλειας του αντικειμένου: διατήρηση σχέσης-ακινητοποίηση Εγώ-προφύλαξη από την ολική απώλεια του Α- μαζοχιστική ηδονή,ηρωποίηση, ανεκτός πόνος</a:t>
            </a:r>
          </a:p>
          <a:p>
            <a:endParaRPr lang="el-GR" dirty="0"/>
          </a:p>
          <a:p>
            <a:r>
              <a:rPr lang="el-GR" dirty="0"/>
              <a:t>Β) επαναλήψεις με στόχο τον αποκλεισμό της αναπαράστασης (εκφόρτιση στο σώμα, αυτοματοποιημένες συμπεριφορές). Εδώ δε γίνεται έλεγχος της τραυματικής εμπειρίας ούτε ελκύεται το απωθημένο, αλλά  γίνεται πλαισίωση ενός ψυχισμού που πάει να σβήσει.</a:t>
            </a:r>
          </a:p>
        </p:txBody>
      </p:sp>
    </p:spTree>
    <p:extLst>
      <p:ext uri="{BB962C8B-B14F-4D97-AF65-F5344CB8AC3E}">
        <p14:creationId xmlns:p14="http://schemas.microsoft.com/office/powerpoint/2010/main" val="22201782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9DB5A0-0C76-4AC0-9A77-85CE1D4F954C}"/>
              </a:ext>
            </a:extLst>
          </p:cNvPr>
          <p:cNvSpPr>
            <a:spLocks noGrp="1"/>
          </p:cNvSpPr>
          <p:nvPr>
            <p:ph type="title"/>
          </p:nvPr>
        </p:nvSpPr>
        <p:spPr>
          <a:xfrm>
            <a:off x="838200" y="365125"/>
            <a:ext cx="10515600" cy="647749"/>
          </a:xfrm>
        </p:spPr>
        <p:txBody>
          <a:bodyPr>
            <a:normAutofit/>
          </a:bodyPr>
          <a:lstStyle/>
          <a:p>
            <a:r>
              <a:rPr lang="el-GR" sz="3200" b="1" dirty="0"/>
              <a:t>Μαζοχισμός</a:t>
            </a:r>
            <a:r>
              <a:rPr lang="el-GR" sz="3200" dirty="0"/>
              <a:t> – τρεις κλάδοι στις οριακές οργανώσεις</a:t>
            </a:r>
          </a:p>
        </p:txBody>
      </p:sp>
      <p:sp>
        <p:nvSpPr>
          <p:cNvPr id="3" name="Θέση περιεχομένου 2">
            <a:extLst>
              <a:ext uri="{FF2B5EF4-FFF2-40B4-BE49-F238E27FC236}">
                <a16:creationId xmlns:a16="http://schemas.microsoft.com/office/drawing/2014/main" id="{6BFF09FE-0E73-4A86-8B16-0D40F9F978DF}"/>
              </a:ext>
            </a:extLst>
          </p:cNvPr>
          <p:cNvSpPr>
            <a:spLocks noGrp="1"/>
          </p:cNvSpPr>
          <p:nvPr>
            <p:ph idx="1"/>
          </p:nvPr>
        </p:nvSpPr>
        <p:spPr>
          <a:xfrm>
            <a:off x="838200" y="1012874"/>
            <a:ext cx="10515600" cy="5480001"/>
          </a:xfrm>
        </p:spPr>
        <p:txBody>
          <a:bodyPr>
            <a:normAutofit fontScale="85000" lnSpcReduction="20000"/>
          </a:bodyPr>
          <a:lstStyle/>
          <a:p>
            <a:pPr marL="0" indent="0">
              <a:buNone/>
            </a:pPr>
            <a:r>
              <a:rPr lang="el-GR" dirty="0"/>
              <a:t>1). </a:t>
            </a:r>
            <a:r>
              <a:rPr lang="el-GR" b="1" dirty="0"/>
              <a:t>Υπαγωγή σε προγεννητικές καθηλώσεις (σαδομαζοχιστικά σχήματα σχέσεων)  </a:t>
            </a:r>
            <a:r>
              <a:rPr lang="el-GR" dirty="0"/>
              <a:t>– παρουσία άλλου, ζεύγος αναγκαίο, δίπολα θύματος-θύτη ως κύριο μοντέλο σχέσης </a:t>
            </a:r>
            <a:endParaRPr lang="el-GR" b="1" dirty="0"/>
          </a:p>
          <a:p>
            <a:pPr marL="0" indent="0">
              <a:buNone/>
            </a:pPr>
            <a:r>
              <a:rPr lang="el-GR" b="1" dirty="0"/>
              <a:t>Φόβος εξάρτησης</a:t>
            </a:r>
            <a:r>
              <a:rPr lang="el-GR" dirty="0"/>
              <a:t>: καθήλωση στη σαδιστική θέση ή κατάσταση συναγερμού ή πλήρη εγκατάλειψη του ενός στον άλλον  </a:t>
            </a:r>
          </a:p>
          <a:p>
            <a:pPr marL="0" indent="0">
              <a:buNone/>
            </a:pPr>
            <a:r>
              <a:rPr lang="el-GR" b="1" dirty="0"/>
              <a:t>Οριακοί και μαζοχισμός ως στήριξη στη διάχυση ταυτότητας: </a:t>
            </a:r>
            <a:r>
              <a:rPr lang="el-GR" dirty="0"/>
              <a:t>το αίσθημα ότι κανείς ταπεινώνεται, καταπιέζεται, καταδιώκεται, απειλείται, ενισχύει τα όρια του Εγώ. </a:t>
            </a:r>
          </a:p>
          <a:p>
            <a:pPr marL="0" indent="0">
              <a:buNone/>
            </a:pPr>
            <a:r>
              <a:rPr lang="el-GR" dirty="0"/>
              <a:t>2). </a:t>
            </a:r>
            <a:r>
              <a:rPr lang="el-GR" b="1" dirty="0"/>
              <a:t>Δραστηριοποίηση της Ενοχής (Ερωτικοποίηση του Υπερεγώ) </a:t>
            </a:r>
            <a:r>
              <a:rPr lang="el-GR" dirty="0"/>
              <a:t>– ανάγκη αυτοτιμωρίας «έξωθεν». Απάρνηση ικανοποιήσεως ως επιστέγασμα της σχέσεως χρέους του Εγώ για το ιδανικό της αγνότητος. Τιμωρία μέσω </a:t>
            </a:r>
            <a:r>
              <a:rPr lang="el-GR" b="1" dirty="0"/>
              <a:t>ντροπής</a:t>
            </a:r>
            <a:r>
              <a:rPr lang="el-GR" dirty="0"/>
              <a:t>: το αίτημα της τελείωσης δε μπορεί να ικανοποιηθεί – παιδική μεγαλομανία (πέραν του ανθρωπίνου), οίηση, το Υ, άτρωτο, απελευθερώνεται από κάθε ανάγκη. </a:t>
            </a:r>
          </a:p>
          <a:p>
            <a:r>
              <a:rPr lang="el-GR" dirty="0"/>
              <a:t>Απάρνηση, Αγνότητα: </a:t>
            </a:r>
            <a:r>
              <a:rPr lang="el-GR" b="1" dirty="0"/>
              <a:t>Ιδεώδες Εγώ- </a:t>
            </a:r>
            <a:r>
              <a:rPr lang="el-GR" dirty="0"/>
              <a:t>επιθυμία συμμετοχής στη μαγεία της γονεϊκής μορφής. </a:t>
            </a:r>
            <a:r>
              <a:rPr lang="el-GR" u="sng" dirty="0"/>
              <a:t>Οδύνη, ντροπή για το μέρος του εαυτού που νιώθει πάντοτε ελλιπές σε σχέση με την επιδιωκόμενη πληρότητα</a:t>
            </a:r>
            <a:r>
              <a:rPr lang="el-GR" dirty="0"/>
              <a:t>. </a:t>
            </a:r>
          </a:p>
          <a:p>
            <a:r>
              <a:rPr lang="el-GR" dirty="0"/>
              <a:t>Απάρνηση: σβήσιμο των ιχνών προς το Α. </a:t>
            </a:r>
          </a:p>
          <a:p>
            <a:pPr marL="0" indent="0">
              <a:buNone/>
            </a:pPr>
            <a:r>
              <a:rPr lang="el-GR" dirty="0"/>
              <a:t>3). </a:t>
            </a:r>
            <a:r>
              <a:rPr lang="el-GR" b="1" dirty="0"/>
              <a:t>Αυτοκαταστροφικές εκδηλώσεις</a:t>
            </a:r>
            <a:r>
              <a:rPr lang="el-GR" dirty="0"/>
              <a:t>. Αποδέσμευση από αναπαραστάσεις – αποδέσμευση καταστροφικότητας σε σημείο έλλειψης προστασίας σώματος – ζωής υποκειμένου. Π.χ. Ευχαρίστηση από την καταστροφή μεγαλειώδους εαυτού. </a:t>
            </a:r>
          </a:p>
          <a:p>
            <a:pPr marL="0" indent="0">
              <a:buNone/>
            </a:pPr>
            <a:endParaRPr lang="el-GR" dirty="0"/>
          </a:p>
          <a:p>
            <a:pPr marL="0" indent="0">
              <a:buNone/>
            </a:pPr>
            <a:r>
              <a:rPr lang="el-GR" dirty="0"/>
              <a:t>Οριακοί: ανάλογα με την παθολογία, η επιλογή τύπου μαζοχισμού ή κατά περίσταση εκδηλώσεις</a:t>
            </a:r>
          </a:p>
        </p:txBody>
      </p:sp>
    </p:spTree>
    <p:extLst>
      <p:ext uri="{BB962C8B-B14F-4D97-AF65-F5344CB8AC3E}">
        <p14:creationId xmlns:p14="http://schemas.microsoft.com/office/powerpoint/2010/main" val="2307689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8B73A8-90B2-4F87-A00F-98E8C26497C0}"/>
              </a:ext>
            </a:extLst>
          </p:cNvPr>
          <p:cNvSpPr>
            <a:spLocks noGrp="1"/>
          </p:cNvSpPr>
          <p:nvPr>
            <p:ph type="title"/>
          </p:nvPr>
        </p:nvSpPr>
        <p:spPr>
          <a:xfrm>
            <a:off x="838200" y="365126"/>
            <a:ext cx="10515600" cy="563342"/>
          </a:xfrm>
        </p:spPr>
        <p:txBody>
          <a:bodyPr>
            <a:normAutofit fontScale="90000"/>
          </a:bodyPr>
          <a:lstStyle/>
          <a:p>
            <a:r>
              <a:rPr lang="el-GR" dirty="0"/>
              <a:t>1.Σχετικά με τις επενδύσεις</a:t>
            </a:r>
          </a:p>
        </p:txBody>
      </p:sp>
      <p:sp>
        <p:nvSpPr>
          <p:cNvPr id="3" name="Θέση περιεχομένου 2">
            <a:extLst>
              <a:ext uri="{FF2B5EF4-FFF2-40B4-BE49-F238E27FC236}">
                <a16:creationId xmlns:a16="http://schemas.microsoft.com/office/drawing/2014/main" id="{A3571AA6-8B22-4020-91AE-F41EC6EF703C}"/>
              </a:ext>
            </a:extLst>
          </p:cNvPr>
          <p:cNvSpPr>
            <a:spLocks noGrp="1"/>
          </p:cNvSpPr>
          <p:nvPr>
            <p:ph idx="1"/>
          </p:nvPr>
        </p:nvSpPr>
        <p:spPr>
          <a:xfrm>
            <a:off x="472439" y="1717528"/>
            <a:ext cx="10515600" cy="4775346"/>
          </a:xfrm>
        </p:spPr>
        <p:txBody>
          <a:bodyPr>
            <a:noAutofit/>
          </a:bodyPr>
          <a:lstStyle/>
          <a:p>
            <a:pPr marL="0" indent="0">
              <a:buNone/>
            </a:pPr>
            <a:r>
              <a:rPr lang="el-GR" sz="1800" i="1" dirty="0"/>
              <a:t>Στη Φροϋδική σκέψη για την ψυχική ενέργεια και τις επενδύσεις…</a:t>
            </a:r>
            <a:endParaRPr lang="el-GR" sz="1800" dirty="0"/>
          </a:p>
          <a:p>
            <a:pPr marL="0" indent="0">
              <a:buNone/>
            </a:pPr>
            <a:r>
              <a:rPr lang="el-GR" sz="1800" dirty="0"/>
              <a:t>Α) αυτό που διεγείρει, επενδύεται &amp; Β) η ανάγκη ικανοποιείται, αλλά η επιθυμία και η πίεση παραμένει:</a:t>
            </a:r>
          </a:p>
          <a:p>
            <a:r>
              <a:rPr lang="el-GR" sz="1800" dirty="0"/>
              <a:t>διέγερση, επένδυση, ανάβλυση ως συνεχής διεργασία – περιγραφή μιας ψυχικής ενέργειας λόγω κινήσεων (ψυχική κίνηση)</a:t>
            </a:r>
          </a:p>
          <a:p>
            <a:r>
              <a:rPr lang="el-GR" sz="1800" dirty="0"/>
              <a:t>Η κίνηση προέρχεται εσωτερικά (Σώμα): Πίεση από εσωτερικές δυνάμεις (εν-</a:t>
            </a:r>
            <a:r>
              <a:rPr lang="el-GR" sz="1800" dirty="0" err="1"/>
              <a:t>όρμηση</a:t>
            </a:r>
            <a:r>
              <a:rPr lang="el-GR" sz="1800" dirty="0"/>
              <a:t>)=«ώση», ένταση, διέγερση</a:t>
            </a:r>
          </a:p>
          <a:p>
            <a:r>
              <a:rPr lang="el-GR" sz="1800" b="1" dirty="0"/>
              <a:t>ΕΝΟΡΜΗΣΗ:</a:t>
            </a:r>
            <a:r>
              <a:rPr lang="el-GR" sz="1800" dirty="0"/>
              <a:t> έννοια μετασχηματισμού των σωματικών διεγέρσεων’ σύνδεση σώματος – ψυχικών λειτουργιών</a:t>
            </a:r>
          </a:p>
          <a:p>
            <a:r>
              <a:rPr lang="el-GR" sz="1800" dirty="0"/>
              <a:t>Δυνατότητες: Εκφόρτιση ή  Σύνδεση/σχέση (αντικείμενα, εξωτερ, κόσμος/ Κόσμος/ ψυχικά μορφώματα &amp; συστήματα(π.χ. Εγώ). Σύνδεση = </a:t>
            </a:r>
            <a:r>
              <a:rPr lang="el-GR" sz="1800" b="1" dirty="0"/>
              <a:t>ΕΠΕΝΔΥΣΗ</a:t>
            </a:r>
            <a:r>
              <a:rPr lang="el-GR" sz="1800" dirty="0"/>
              <a:t> θετικών και αρνητικών «φορτίων», όπου η </a:t>
            </a:r>
            <a:r>
              <a:rPr lang="el-GR" sz="1800" dirty="0" err="1"/>
              <a:t>λιβιδινική</a:t>
            </a:r>
            <a:r>
              <a:rPr lang="el-GR" sz="1800" dirty="0"/>
              <a:t> αντιστοιχεί στη σεξουαλική ενόρμηση </a:t>
            </a:r>
          </a:p>
        </p:txBody>
      </p:sp>
    </p:spTree>
    <p:extLst>
      <p:ext uri="{BB962C8B-B14F-4D97-AF65-F5344CB8AC3E}">
        <p14:creationId xmlns:p14="http://schemas.microsoft.com/office/powerpoint/2010/main" val="1117846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651416-474E-4AC4-8277-73E1B1DA1743}"/>
              </a:ext>
            </a:extLst>
          </p:cNvPr>
          <p:cNvSpPr>
            <a:spLocks noGrp="1"/>
          </p:cNvSpPr>
          <p:nvPr>
            <p:ph type="title"/>
          </p:nvPr>
        </p:nvSpPr>
        <p:spPr/>
        <p:txBody>
          <a:bodyPr>
            <a:normAutofit fontScale="90000"/>
          </a:bodyPr>
          <a:lstStyle/>
          <a:p>
            <a:r>
              <a:rPr lang="el-GR" dirty="0"/>
              <a:t>Διάγνωση – Πρόγνωση – Πορεία θεραπείας στη βάση </a:t>
            </a:r>
            <a:br>
              <a:rPr lang="el-GR" dirty="0"/>
            </a:br>
            <a:endParaRPr lang="el-GR" dirty="0"/>
          </a:p>
        </p:txBody>
      </p:sp>
      <p:sp>
        <p:nvSpPr>
          <p:cNvPr id="3" name="Θέση περιεχομένου 2">
            <a:extLst>
              <a:ext uri="{FF2B5EF4-FFF2-40B4-BE49-F238E27FC236}">
                <a16:creationId xmlns:a16="http://schemas.microsoft.com/office/drawing/2014/main" id="{977BA50B-8FFD-4AE9-AA95-A7A5D0BCDDE7}"/>
              </a:ext>
            </a:extLst>
          </p:cNvPr>
          <p:cNvSpPr>
            <a:spLocks noGrp="1"/>
          </p:cNvSpPr>
          <p:nvPr>
            <p:ph idx="1"/>
          </p:nvPr>
        </p:nvSpPr>
        <p:spPr/>
        <p:txBody>
          <a:bodyPr/>
          <a:lstStyle/>
          <a:p>
            <a:pPr marL="514350" indent="-514350">
              <a:buFont typeface="+mj-lt"/>
              <a:buAutoNum type="arabicPeriod"/>
            </a:pPr>
            <a:r>
              <a:rPr lang="el-GR" dirty="0"/>
              <a:t>Διαθέσιμη ενέργεια</a:t>
            </a:r>
          </a:p>
          <a:p>
            <a:pPr marL="514350" indent="-514350">
              <a:buFont typeface="+mj-lt"/>
              <a:buAutoNum type="arabicPeriod"/>
            </a:pPr>
            <a:r>
              <a:rPr lang="el-GR" dirty="0"/>
              <a:t>Παράγοντες διευκόλυνσης ή παρεμπόδισης της κινητοποίησής της</a:t>
            </a:r>
          </a:p>
          <a:p>
            <a:pPr marL="514350" indent="-514350">
              <a:buFont typeface="+mj-lt"/>
              <a:buAutoNum type="arabicPeriod"/>
            </a:pPr>
            <a:r>
              <a:rPr lang="el-GR" dirty="0"/>
              <a:t>Τροχιές των επαναλήψεων</a:t>
            </a:r>
          </a:p>
          <a:p>
            <a:pPr marL="514350" indent="-514350">
              <a:buFont typeface="+mj-lt"/>
              <a:buAutoNum type="arabicPeriod"/>
            </a:pPr>
            <a:r>
              <a:rPr lang="el-GR" dirty="0"/>
              <a:t>Παιχνίδι των αντιστάσεων ( ΕΛΠΙΔΑ)</a:t>
            </a:r>
          </a:p>
        </p:txBody>
      </p:sp>
    </p:spTree>
    <p:extLst>
      <p:ext uri="{BB962C8B-B14F-4D97-AF65-F5344CB8AC3E}">
        <p14:creationId xmlns:p14="http://schemas.microsoft.com/office/powerpoint/2010/main" val="2071801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9AEE79-E1C9-4C2C-BBFE-B6BCEE137B17}"/>
              </a:ext>
            </a:extLst>
          </p:cNvPr>
          <p:cNvSpPr>
            <a:spLocks noGrp="1"/>
          </p:cNvSpPr>
          <p:nvPr>
            <p:ph type="title"/>
          </p:nvPr>
        </p:nvSpPr>
        <p:spPr>
          <a:xfrm>
            <a:off x="646111" y="452718"/>
            <a:ext cx="9404723" cy="771171"/>
          </a:xfrm>
        </p:spPr>
        <p:txBody>
          <a:bodyPr/>
          <a:lstStyle/>
          <a:p>
            <a:r>
              <a:rPr lang="el-GR" sz="3600" dirty="0"/>
              <a:t>Ενόρμηση θανάτου</a:t>
            </a:r>
          </a:p>
        </p:txBody>
      </p:sp>
      <p:sp>
        <p:nvSpPr>
          <p:cNvPr id="3" name="Θέση περιεχομένου 2">
            <a:extLst>
              <a:ext uri="{FF2B5EF4-FFF2-40B4-BE49-F238E27FC236}">
                <a16:creationId xmlns:a16="http://schemas.microsoft.com/office/drawing/2014/main" id="{DB401781-F3C9-4EC8-8E20-6B0EC52660B8}"/>
              </a:ext>
            </a:extLst>
          </p:cNvPr>
          <p:cNvSpPr>
            <a:spLocks noGrp="1"/>
          </p:cNvSpPr>
          <p:nvPr>
            <p:ph idx="1"/>
          </p:nvPr>
        </p:nvSpPr>
        <p:spPr>
          <a:xfrm>
            <a:off x="645130" y="2052918"/>
            <a:ext cx="9404723" cy="4195481"/>
          </a:xfrm>
        </p:spPr>
        <p:txBody>
          <a:bodyPr/>
          <a:lstStyle/>
          <a:p>
            <a:pPr marL="0" indent="0">
              <a:buNone/>
            </a:pPr>
            <a:r>
              <a:rPr lang="el-GR" sz="2000" dirty="0"/>
              <a:t>Παράλληλα όμως ο </a:t>
            </a:r>
            <a:r>
              <a:rPr lang="en-US" sz="2000" dirty="0"/>
              <a:t>Freud</a:t>
            </a:r>
            <a:r>
              <a:rPr lang="el-GR" sz="2000" dirty="0"/>
              <a:t> μέσα από αποτυχίες τις κλινικής πράξης,</a:t>
            </a:r>
            <a:r>
              <a:rPr lang="en-US" sz="2000" dirty="0"/>
              <a:t> </a:t>
            </a:r>
            <a:r>
              <a:rPr lang="el-GR" sz="2000" dirty="0"/>
              <a:t>θεωρεί ως αξίωμα την ύπαρξη της</a:t>
            </a:r>
          </a:p>
          <a:p>
            <a:r>
              <a:rPr lang="el-GR" sz="2000" b="1" dirty="0"/>
              <a:t>Ενόρμησης Θανάτου</a:t>
            </a:r>
            <a:r>
              <a:rPr lang="el-GR" sz="2000" dirty="0"/>
              <a:t>: μαζοχισμός, ασυνείδητη ενοχή, αρνητική θεραπευτική αντίδραση, ψυχαναγκαστική τάση προς επανάληψη, αδράνεια, αναισθησία, τάση αποσύνδεσης των ενορμήσεων</a:t>
            </a:r>
          </a:p>
          <a:p>
            <a:r>
              <a:rPr lang="el-GR" sz="2000" dirty="0"/>
              <a:t>Ο θάνατος εκτός της βιολογικής πραγματικότητας εισέρχεται πλέον στο ψυχικό πεδίο: των ενορμήσεων – </a:t>
            </a:r>
          </a:p>
          <a:p>
            <a:pPr marL="0" indent="0">
              <a:buNone/>
            </a:pPr>
            <a:r>
              <a:rPr lang="el-GR" sz="2000" dirty="0"/>
              <a:t>«Συνάντηση» με ενόρμηση ζωής - ΔΙΑΠΛΟΚΗ και </a:t>
            </a:r>
            <a:r>
              <a:rPr lang="el-GR" sz="2000" b="1" dirty="0"/>
              <a:t>ΒΑΣΙΚΗ ΣΥΓΚΡΟΥΣΗ</a:t>
            </a:r>
            <a:r>
              <a:rPr lang="el-GR" sz="2000" dirty="0"/>
              <a:t>: αρνητικότητα, αποδιοργάνωση </a:t>
            </a:r>
            <a:r>
              <a:rPr lang="en-US" sz="2000" dirty="0"/>
              <a:t>v.s. </a:t>
            </a:r>
            <a:r>
              <a:rPr lang="el-GR" sz="2000" dirty="0"/>
              <a:t>Θετικότητα, ΕΡΩΣ: δύναμης που παράγει ενότητες και τις διατηρεί.</a:t>
            </a:r>
          </a:p>
          <a:p>
            <a:endParaRPr lang="el-GR" dirty="0"/>
          </a:p>
        </p:txBody>
      </p:sp>
    </p:spTree>
    <p:extLst>
      <p:ext uri="{BB962C8B-B14F-4D97-AF65-F5344CB8AC3E}">
        <p14:creationId xmlns:p14="http://schemas.microsoft.com/office/powerpoint/2010/main" val="2564938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9E3BAD-FB4F-4564-A292-481D16D02E89}"/>
              </a:ext>
            </a:extLst>
          </p:cNvPr>
          <p:cNvSpPr>
            <a:spLocks noGrp="1"/>
          </p:cNvSpPr>
          <p:nvPr>
            <p:ph type="title"/>
          </p:nvPr>
        </p:nvSpPr>
        <p:spPr/>
        <p:txBody>
          <a:bodyPr/>
          <a:lstStyle/>
          <a:p>
            <a:r>
              <a:rPr lang="el-GR" dirty="0"/>
              <a:t>Στο αναλυτικό πεδίο…</a:t>
            </a:r>
          </a:p>
        </p:txBody>
      </p:sp>
      <p:sp>
        <p:nvSpPr>
          <p:cNvPr id="3" name="Θέση περιεχομένου 2">
            <a:extLst>
              <a:ext uri="{FF2B5EF4-FFF2-40B4-BE49-F238E27FC236}">
                <a16:creationId xmlns:a16="http://schemas.microsoft.com/office/drawing/2014/main" id="{20C01E23-801E-4F74-890E-1148AC294716}"/>
              </a:ext>
            </a:extLst>
          </p:cNvPr>
          <p:cNvSpPr>
            <a:spLocks noGrp="1"/>
          </p:cNvSpPr>
          <p:nvPr>
            <p:ph idx="1"/>
          </p:nvPr>
        </p:nvSpPr>
        <p:spPr/>
        <p:txBody>
          <a:bodyPr>
            <a:normAutofit fontScale="92500" lnSpcReduction="10000"/>
          </a:bodyPr>
          <a:lstStyle/>
          <a:p>
            <a:r>
              <a:rPr lang="el-GR" sz="2800" b="1" dirty="0"/>
              <a:t>ΘΕΣΗ-1</a:t>
            </a:r>
            <a:r>
              <a:rPr lang="el-GR" sz="2800" dirty="0"/>
              <a:t>: </a:t>
            </a:r>
            <a:r>
              <a:rPr lang="el-GR" dirty="0"/>
              <a:t>Τ</a:t>
            </a:r>
            <a:r>
              <a:rPr lang="el-GR" sz="2800" dirty="0"/>
              <a:t>όσο για αναλυόμενο όσο και αναλυτή: αντιστάσεις στη θεραπεία, εμπόδια στη σκέψη.</a:t>
            </a:r>
          </a:p>
          <a:p>
            <a:endParaRPr lang="el-GR" dirty="0"/>
          </a:p>
          <a:p>
            <a:endParaRPr lang="el-GR" sz="2800" dirty="0"/>
          </a:p>
          <a:p>
            <a:r>
              <a:rPr lang="el-GR" sz="2800" b="1" dirty="0"/>
              <a:t>ΘΕΣΗ -2:</a:t>
            </a:r>
            <a:r>
              <a:rPr lang="el-GR" sz="2800" dirty="0"/>
              <a:t> Οριακές καταστάσεις: Παθολογία: όχι απλά ταλάντευση μεταξύ επενδύσεων-αποεπενδύσεων-</a:t>
            </a:r>
            <a:r>
              <a:rPr lang="el-GR" sz="2800" dirty="0" err="1"/>
              <a:t>επαν</a:t>
            </a:r>
            <a:r>
              <a:rPr lang="el-GR" sz="2800" dirty="0"/>
              <a:t>/</a:t>
            </a:r>
            <a:r>
              <a:rPr lang="el-GR" sz="2800" dirty="0" err="1"/>
              <a:t>αντ</a:t>
            </a:r>
            <a:r>
              <a:rPr lang="el-GR" sz="2800" dirty="0"/>
              <a:t>-επενδύσεων, </a:t>
            </a:r>
          </a:p>
          <a:p>
            <a:pPr marL="0" indent="0">
              <a:buNone/>
            </a:pPr>
            <a:r>
              <a:rPr lang="el-GR" sz="2800" dirty="0"/>
              <a:t>ΑΛΛΑ: αποερωτικοποίηση της ενέργειας σε φάσεις </a:t>
            </a:r>
            <a:r>
              <a:rPr lang="el-GR" sz="2800" dirty="0" err="1"/>
              <a:t>αποεπένδυσης</a:t>
            </a:r>
            <a:r>
              <a:rPr lang="el-GR" sz="2800" dirty="0"/>
              <a:t>: εξουδετέρωση (γείωση;) της Αρχής της Ευχαρίστησης</a:t>
            </a:r>
          </a:p>
          <a:p>
            <a:endParaRPr lang="el-GR" dirty="0"/>
          </a:p>
        </p:txBody>
      </p:sp>
    </p:spTree>
    <p:extLst>
      <p:ext uri="{BB962C8B-B14F-4D97-AF65-F5344CB8AC3E}">
        <p14:creationId xmlns:p14="http://schemas.microsoft.com/office/powerpoint/2010/main" val="2726417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3CC5A7-5A10-4601-A6D5-A49C9B23F390}"/>
              </a:ext>
            </a:extLst>
          </p:cNvPr>
          <p:cNvSpPr>
            <a:spLocks noGrp="1"/>
          </p:cNvSpPr>
          <p:nvPr>
            <p:ph type="title"/>
          </p:nvPr>
        </p:nvSpPr>
        <p:spPr>
          <a:xfrm>
            <a:off x="838200" y="365126"/>
            <a:ext cx="10515600" cy="605546"/>
          </a:xfrm>
        </p:spPr>
        <p:txBody>
          <a:bodyPr>
            <a:normAutofit fontScale="90000"/>
          </a:bodyPr>
          <a:lstStyle/>
          <a:p>
            <a:r>
              <a:rPr lang="el-GR" sz="3600" b="1" dirty="0"/>
              <a:t>2. Επενδύσεις οριοθετούσες και επενδύσεις ορίων</a:t>
            </a:r>
          </a:p>
        </p:txBody>
      </p:sp>
      <p:sp>
        <p:nvSpPr>
          <p:cNvPr id="3" name="Θέση περιεχομένου 2">
            <a:extLst>
              <a:ext uri="{FF2B5EF4-FFF2-40B4-BE49-F238E27FC236}">
                <a16:creationId xmlns:a16="http://schemas.microsoft.com/office/drawing/2014/main" id="{E926A548-1A63-4836-87A2-F03645CBA4F1}"/>
              </a:ext>
            </a:extLst>
          </p:cNvPr>
          <p:cNvSpPr>
            <a:spLocks noGrp="1"/>
          </p:cNvSpPr>
          <p:nvPr>
            <p:ph idx="1"/>
          </p:nvPr>
        </p:nvSpPr>
        <p:spPr>
          <a:xfrm>
            <a:off x="838200" y="1153551"/>
            <a:ext cx="10515600" cy="5500467"/>
          </a:xfrm>
        </p:spPr>
        <p:txBody>
          <a:bodyPr>
            <a:normAutofit fontScale="85000" lnSpcReduction="20000"/>
          </a:bodyPr>
          <a:lstStyle/>
          <a:p>
            <a:r>
              <a:rPr lang="el-GR" sz="3100" dirty="0"/>
              <a:t>Επενδύσεις πάνω σε </a:t>
            </a:r>
            <a:r>
              <a:rPr lang="el-GR" sz="3100" b="1" dirty="0"/>
              <a:t>Μνημονικά ίχνη </a:t>
            </a:r>
            <a:r>
              <a:rPr lang="el-GR" sz="3100" dirty="0"/>
              <a:t>(ετερομιξία: αντιληπτικά στοιχεία εκτός και διεγέρσεις εντός) – </a:t>
            </a:r>
            <a:r>
              <a:rPr lang="el-GR" sz="3100" b="1" dirty="0"/>
              <a:t>δραστηριότητα αναπαραστάσεων </a:t>
            </a:r>
            <a:r>
              <a:rPr lang="el-GR" sz="3100" dirty="0"/>
              <a:t>(+</a:t>
            </a:r>
            <a:r>
              <a:rPr lang="el-GR" sz="3100" b="1" dirty="0"/>
              <a:t>σύμπτωμα</a:t>
            </a:r>
            <a:r>
              <a:rPr lang="el-GR" sz="3100" dirty="0"/>
              <a:t>): δέσμευση ελεύθερης ενέργειας, ανακούφιση, όριο στο κενό (μορφοποίηση του ενδιάμεσου χώρου</a:t>
            </a:r>
            <a:r>
              <a:rPr lang="el-GR" dirty="0"/>
              <a:t>)</a:t>
            </a:r>
          </a:p>
          <a:p>
            <a:endParaRPr lang="el-GR" dirty="0"/>
          </a:p>
          <a:p>
            <a:r>
              <a:rPr lang="el-GR" dirty="0"/>
              <a:t>3 σημεία σχετικά με επενδύσεις:</a:t>
            </a:r>
          </a:p>
          <a:p>
            <a:pPr marL="0" indent="0">
              <a:buNone/>
            </a:pPr>
            <a:r>
              <a:rPr lang="el-GR" dirty="0"/>
              <a:t>α) </a:t>
            </a:r>
            <a:r>
              <a:rPr lang="el-GR" b="1" dirty="0"/>
              <a:t>Διττή προέλευση </a:t>
            </a:r>
            <a:r>
              <a:rPr lang="el-GR" dirty="0"/>
              <a:t>(ενορμήσεις-έσω, αντίληψη-έξω), - </a:t>
            </a:r>
            <a:r>
              <a:rPr lang="el-GR" b="1" dirty="0"/>
              <a:t>ΠΩΣ ΠΡΟΚΥΠΤΟΥΝ</a:t>
            </a:r>
          </a:p>
          <a:p>
            <a:pPr marL="0" indent="0">
              <a:buNone/>
            </a:pPr>
            <a:r>
              <a:rPr lang="el-GR" dirty="0"/>
              <a:t>β) </a:t>
            </a:r>
            <a:r>
              <a:rPr lang="el-GR" b="1" dirty="0"/>
              <a:t>Εφεδρείες ενέργειας </a:t>
            </a:r>
            <a:r>
              <a:rPr lang="el-GR" dirty="0"/>
              <a:t>στα ψυχικά συστήματα,            - </a:t>
            </a:r>
            <a:r>
              <a:rPr lang="el-GR" b="1" dirty="0"/>
              <a:t>ΠΟΥ ΒΡΙΣΚΟΝΤΑΙ</a:t>
            </a:r>
          </a:p>
          <a:p>
            <a:pPr marL="0" indent="0">
              <a:buNone/>
            </a:pPr>
            <a:r>
              <a:rPr lang="el-GR" dirty="0"/>
              <a:t>γ) </a:t>
            </a:r>
            <a:r>
              <a:rPr lang="el-GR" b="1" u="sng" dirty="0"/>
              <a:t>Οριοθετική οργανωτική λειτουργία </a:t>
            </a:r>
            <a:r>
              <a:rPr lang="el-GR" u="sng" dirty="0"/>
              <a:t>(π.χ. μονιμότητα συστημάτων έναντι στοιχείων που μεταβάλλονται, π.χ. αυτό που ξεκινά να ορίζει το Εγώ) – </a:t>
            </a:r>
            <a:r>
              <a:rPr lang="el-GR" b="1" u="sng" dirty="0"/>
              <a:t>ΤΙ ΚΑΝΟΥΝ</a:t>
            </a:r>
          </a:p>
          <a:p>
            <a:pPr marL="0" indent="0">
              <a:buNone/>
            </a:pPr>
            <a:endParaRPr lang="el-GR" dirty="0"/>
          </a:p>
          <a:p>
            <a:pPr marL="0" indent="0">
              <a:buNone/>
            </a:pPr>
            <a:r>
              <a:rPr lang="el-GR" dirty="0"/>
              <a:t>Διαφοροποίηση-οριοθέτηση:</a:t>
            </a:r>
          </a:p>
          <a:p>
            <a:r>
              <a:rPr lang="el-GR" b="1" dirty="0"/>
              <a:t>Οφέλη:</a:t>
            </a:r>
            <a:r>
              <a:rPr lang="el-GR" dirty="0"/>
              <a:t> σταθερότητα, καλή κυκλοφορία στα συστήματα, διατήρηση μορφωμάτων, παραγώγων, επίπεδα λειτουργίας (Ασυν. – Συνειδητό)</a:t>
            </a:r>
          </a:p>
          <a:p>
            <a:r>
              <a:rPr lang="el-GR" dirty="0"/>
              <a:t>Από τα ίχνη στην αναπαράσταση: ψυχική εργασία ανάμεσα σε Απουσία-Παρουσία</a:t>
            </a:r>
          </a:p>
        </p:txBody>
      </p:sp>
    </p:spTree>
    <p:extLst>
      <p:ext uri="{BB962C8B-B14F-4D97-AF65-F5344CB8AC3E}">
        <p14:creationId xmlns:p14="http://schemas.microsoft.com/office/powerpoint/2010/main" val="1712163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0D5A78-9295-46C4-A2C6-6F17B2D504FE}"/>
              </a:ext>
            </a:extLst>
          </p:cNvPr>
          <p:cNvSpPr>
            <a:spLocks noGrp="1"/>
          </p:cNvSpPr>
          <p:nvPr>
            <p:ph type="title"/>
          </p:nvPr>
        </p:nvSpPr>
        <p:spPr>
          <a:xfrm>
            <a:off x="838200" y="365126"/>
            <a:ext cx="10515600" cy="704019"/>
          </a:xfrm>
        </p:spPr>
        <p:txBody>
          <a:bodyPr>
            <a:normAutofit/>
          </a:bodyPr>
          <a:lstStyle/>
          <a:p>
            <a:r>
              <a:rPr lang="el-GR" sz="2800" dirty="0"/>
              <a:t>Επενδύσεις οριοθετούσες και επενδύσεις ορίων</a:t>
            </a:r>
          </a:p>
        </p:txBody>
      </p:sp>
      <p:sp>
        <p:nvSpPr>
          <p:cNvPr id="3" name="Θέση περιεχομένου 2">
            <a:extLst>
              <a:ext uri="{FF2B5EF4-FFF2-40B4-BE49-F238E27FC236}">
                <a16:creationId xmlns:a16="http://schemas.microsoft.com/office/drawing/2014/main" id="{29D1128B-9C1B-48D3-9F1D-AF8DF398FC00}"/>
              </a:ext>
            </a:extLst>
          </p:cNvPr>
          <p:cNvSpPr>
            <a:spLocks noGrp="1"/>
          </p:cNvSpPr>
          <p:nvPr>
            <p:ph idx="1"/>
          </p:nvPr>
        </p:nvSpPr>
        <p:spPr>
          <a:xfrm>
            <a:off x="838200" y="1181686"/>
            <a:ext cx="10515600" cy="4995277"/>
          </a:xfrm>
        </p:spPr>
        <p:txBody>
          <a:bodyPr>
            <a:normAutofit fontScale="77500" lnSpcReduction="20000"/>
          </a:bodyPr>
          <a:lstStyle/>
          <a:p>
            <a:r>
              <a:rPr lang="el-GR" dirty="0"/>
              <a:t>Στο απέναντι άκρο από το Κενό (ελεύθερη ροή, ρευστότητα) με τη μεσολάβηση των αναπαραστάσεων  λειτουργεί </a:t>
            </a:r>
            <a:r>
              <a:rPr lang="el-GR" b="1" dirty="0"/>
              <a:t>η Αρχή της Πραγματικότητας </a:t>
            </a:r>
            <a:r>
              <a:rPr lang="el-GR" dirty="0"/>
              <a:t>( όπου η σκέψη, κυριαρχεί, δομεί)  </a:t>
            </a:r>
          </a:p>
          <a:p>
            <a:r>
              <a:rPr lang="el-GR" dirty="0">
                <a:solidFill>
                  <a:srgbClr val="FFC000"/>
                </a:solidFill>
              </a:rPr>
              <a:t>ΑΠΩΘΗΣΗ</a:t>
            </a:r>
            <a:r>
              <a:rPr lang="el-GR" dirty="0"/>
              <a:t>: </a:t>
            </a:r>
            <a:r>
              <a:rPr lang="el-GR" b="1" dirty="0"/>
              <a:t>Οριοθέτηση</a:t>
            </a:r>
            <a:r>
              <a:rPr lang="el-GR" dirty="0"/>
              <a:t> του πεδίου δράσης του Α της  επιθυμίας μέσω της διαχείριση του μη αποδεκτού (διεγέρσεων): μεταθέσεις, συμπυκνώσεις</a:t>
            </a:r>
          </a:p>
          <a:p>
            <a:r>
              <a:rPr lang="el-GR" b="1" dirty="0"/>
              <a:t>ΤΡΑΥΜΑ:</a:t>
            </a:r>
            <a:r>
              <a:rPr lang="el-GR" dirty="0"/>
              <a:t> έλλειψη επενδύσεων, διέγερση, ελεύθερη ροή - ρήγμα τραύματος και αντεπενδύσεις (ως άμυνα) ή εκφόρτιση προς τα έξω: </a:t>
            </a:r>
            <a:r>
              <a:rPr lang="el-GR" b="1" dirty="0"/>
              <a:t>οριοθετική</a:t>
            </a:r>
            <a:r>
              <a:rPr lang="el-GR" dirty="0"/>
              <a:t> προσπάθεια </a:t>
            </a:r>
            <a:r>
              <a:rPr lang="en-US" dirty="0"/>
              <a:t>vs </a:t>
            </a:r>
            <a:r>
              <a:rPr lang="el-GR" dirty="0"/>
              <a:t>Αποδιοργάνωσης (απαρχή Συστημάτων, δόμησή τους)</a:t>
            </a:r>
          </a:p>
          <a:p>
            <a:r>
              <a:rPr lang="en-US" dirty="0"/>
              <a:t>Freud	</a:t>
            </a:r>
            <a:r>
              <a:rPr lang="el-GR" dirty="0"/>
              <a:t>: Πρωταρχική Απώθηση και Εγώ (δημιουργεί-δημιουργείται) -Η πρώτη αντίληψη των διαφορών πάνω στα ίχνη (δυσφορικών-ικανοποιητικών) – Απαρχή της ψυχ.λειτουρ. η επένδυση εναντίον του δυσάρεστου.</a:t>
            </a:r>
          </a:p>
          <a:p>
            <a:r>
              <a:rPr lang="el-GR" b="1" dirty="0"/>
              <a:t>ΘΕΣΗ</a:t>
            </a:r>
            <a:r>
              <a:rPr lang="el-GR" dirty="0"/>
              <a:t>: Το ΕΓΩ θεμελιώνεται με υπερεπενδύσεις εναντίον δυσφορικών βιωμάτων - Σηματοδοτούντα στοιχεία</a:t>
            </a:r>
            <a:r>
              <a:rPr lang="en-US" dirty="0"/>
              <a:t>, </a:t>
            </a:r>
            <a:r>
              <a:rPr lang="el-GR" dirty="0"/>
              <a:t>μη ανακλητά, χωρίς αναπαράσταση </a:t>
            </a:r>
            <a:r>
              <a:rPr lang="en-US" dirty="0"/>
              <a:t>vs </a:t>
            </a:r>
            <a:r>
              <a:rPr lang="el-GR" dirty="0"/>
              <a:t>κενού.</a:t>
            </a:r>
          </a:p>
          <a:p>
            <a:r>
              <a:rPr lang="en-US" dirty="0"/>
              <a:t>A. Green</a:t>
            </a:r>
            <a:r>
              <a:rPr lang="el-GR" dirty="0"/>
              <a:t>: η διπλή λειτουργία της </a:t>
            </a:r>
            <a:r>
              <a:rPr lang="el-GR" dirty="0">
                <a:solidFill>
                  <a:srgbClr val="FFC000"/>
                </a:solidFill>
              </a:rPr>
              <a:t>Απώθησης</a:t>
            </a:r>
            <a:r>
              <a:rPr lang="el-GR" dirty="0"/>
              <a:t> (έσω </a:t>
            </a:r>
            <a:r>
              <a:rPr lang="en-US" dirty="0"/>
              <a:t>vs </a:t>
            </a:r>
            <a:r>
              <a:rPr lang="el-GR" dirty="0"/>
              <a:t>Αυτό, έξω: όστρακο </a:t>
            </a:r>
            <a:r>
              <a:rPr lang="en-US" dirty="0"/>
              <a:t>vs  </a:t>
            </a:r>
            <a:r>
              <a:rPr lang="el-GR" dirty="0"/>
              <a:t>Πραγματικότητας) –</a:t>
            </a:r>
            <a:r>
              <a:rPr lang="en-US" dirty="0"/>
              <a:t>S </a:t>
            </a:r>
            <a:r>
              <a:rPr lang="el-GR" dirty="0"/>
              <a:t>απειλής- </a:t>
            </a:r>
            <a:r>
              <a:rPr lang="el-GR" b="1" dirty="0"/>
              <a:t>Οριοθετική Λειτουργία. Η Απώθηση μηχανισμός Σταθεροποίησης και Συνοχής (εσωτερικό δίκτυο </a:t>
            </a:r>
            <a:r>
              <a:rPr lang="el-GR" b="1" dirty="0" err="1"/>
              <a:t>επενδ</a:t>
            </a:r>
            <a:r>
              <a:rPr lang="el-GR" b="1" dirty="0"/>
              <a:t>.)</a:t>
            </a:r>
          </a:p>
          <a:p>
            <a:r>
              <a:rPr lang="el-GR" dirty="0"/>
              <a:t>Ανταγωνισμός ενορμήσεων στο Α – Στήριξη και </a:t>
            </a:r>
            <a:r>
              <a:rPr lang="el-GR" b="1" dirty="0"/>
              <a:t>διασφάλιση Καθεστώς των ορίων</a:t>
            </a:r>
            <a:r>
              <a:rPr lang="el-GR" dirty="0"/>
              <a:t>, λειτουργική διαπερατότητα - </a:t>
            </a:r>
            <a:r>
              <a:rPr lang="el-GR" b="1" dirty="0"/>
              <a:t>Ομοιόσταση Εγώ </a:t>
            </a:r>
            <a:r>
              <a:rPr lang="en-US" dirty="0"/>
              <a:t>vs </a:t>
            </a:r>
            <a:r>
              <a:rPr lang="el-GR" dirty="0"/>
              <a:t>κινδύνου τραύματος και ορίου-φραγμού προς εξάλειψη</a:t>
            </a:r>
          </a:p>
          <a:p>
            <a:r>
              <a:rPr lang="en-US" dirty="0"/>
              <a:t>Painchaud &amp; Montgrain</a:t>
            </a:r>
            <a:r>
              <a:rPr lang="el-GR" dirty="0"/>
              <a:t>:</a:t>
            </a:r>
            <a:r>
              <a:rPr lang="en-US" dirty="0"/>
              <a:t> </a:t>
            </a:r>
            <a:r>
              <a:rPr lang="en-US" b="1" dirty="0"/>
              <a:t>borderline,</a:t>
            </a:r>
            <a:r>
              <a:rPr lang="en-US" dirty="0"/>
              <a:t> </a:t>
            </a:r>
            <a:r>
              <a:rPr lang="el-GR" dirty="0"/>
              <a:t>οριακή κατάσταση: οριοθετεί, αλλά και περιλαμβάνεται (συμμετέχει) σε νεύρωση και ψύχωση – μηχανισμοί και των δύο παθολογιών: </a:t>
            </a:r>
            <a:r>
              <a:rPr lang="el-GR" i="1" dirty="0"/>
              <a:t>νευρωτικός έλεγχος </a:t>
            </a:r>
            <a:r>
              <a:rPr lang="el-GR" dirty="0"/>
              <a:t>και </a:t>
            </a:r>
            <a:r>
              <a:rPr lang="el-GR" i="1" dirty="0"/>
              <a:t>ψυχωσική παλινδρόμηση</a:t>
            </a:r>
            <a:r>
              <a:rPr lang="el-GR" b="1" dirty="0"/>
              <a:t>. Έλλειψη στην ικανότητα διατήρησης επενδύσεων στα όρια.  </a:t>
            </a:r>
          </a:p>
        </p:txBody>
      </p:sp>
    </p:spTree>
    <p:extLst>
      <p:ext uri="{BB962C8B-B14F-4D97-AF65-F5344CB8AC3E}">
        <p14:creationId xmlns:p14="http://schemas.microsoft.com/office/powerpoint/2010/main" val="2737675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D63975-12BA-44C9-B0EE-2F1835C1F70F}"/>
              </a:ext>
            </a:extLst>
          </p:cNvPr>
          <p:cNvSpPr>
            <a:spLocks noGrp="1"/>
          </p:cNvSpPr>
          <p:nvPr>
            <p:ph type="title"/>
          </p:nvPr>
        </p:nvSpPr>
        <p:spPr/>
        <p:txBody>
          <a:bodyPr/>
          <a:lstStyle/>
          <a:p>
            <a:r>
              <a:rPr lang="el-GR" dirty="0"/>
              <a:t>3. Επενδύσεις και αποεπενδύσεις στις οριακές καταστάσεις</a:t>
            </a:r>
          </a:p>
        </p:txBody>
      </p:sp>
      <p:sp>
        <p:nvSpPr>
          <p:cNvPr id="3" name="Θέση περιεχομένου 2">
            <a:extLst>
              <a:ext uri="{FF2B5EF4-FFF2-40B4-BE49-F238E27FC236}">
                <a16:creationId xmlns:a16="http://schemas.microsoft.com/office/drawing/2014/main" id="{7A1D1ECB-10FC-4B82-A036-97011B975098}"/>
              </a:ext>
            </a:extLst>
          </p:cNvPr>
          <p:cNvSpPr>
            <a:spLocks noGrp="1"/>
          </p:cNvSpPr>
          <p:nvPr>
            <p:ph idx="1"/>
          </p:nvPr>
        </p:nvSpPr>
        <p:spPr/>
        <p:txBody>
          <a:bodyPr>
            <a:normAutofit fontScale="92500" lnSpcReduction="10000"/>
          </a:bodyPr>
          <a:lstStyle/>
          <a:p>
            <a:r>
              <a:rPr lang="el-GR" dirty="0"/>
              <a:t>3</a:t>
            </a:r>
            <a:r>
              <a:rPr lang="el-GR" baseline="30000" dirty="0"/>
              <a:t>α</a:t>
            </a:r>
            <a:r>
              <a:rPr lang="el-GR" dirty="0"/>
              <a:t>. Σκέψεις και υποθέσεις</a:t>
            </a:r>
          </a:p>
          <a:p>
            <a:r>
              <a:rPr lang="el-GR" dirty="0"/>
              <a:t>Σιωπή και παύση νοητ. Λειτουργιών: άμυνα </a:t>
            </a:r>
            <a:r>
              <a:rPr lang="en-US" dirty="0"/>
              <a:t>vs </a:t>
            </a:r>
            <a:r>
              <a:rPr lang="el-GR" dirty="0"/>
              <a:t>δεσίματος (μεταβιβαστική πνοή) – επαναλήψεις, </a:t>
            </a:r>
            <a:r>
              <a:rPr lang="en-US" dirty="0"/>
              <a:t>acting &amp; </a:t>
            </a:r>
            <a:r>
              <a:rPr lang="el-GR" dirty="0"/>
              <a:t>σωματοποίηση </a:t>
            </a:r>
            <a:r>
              <a:rPr lang="en-US" dirty="0"/>
              <a:t>vs </a:t>
            </a:r>
            <a:r>
              <a:rPr lang="el-GR" dirty="0"/>
              <a:t>συνειρμικής λειτουργίας. </a:t>
            </a:r>
          </a:p>
          <a:p>
            <a:r>
              <a:rPr lang="el-GR" dirty="0"/>
              <a:t>Ακολουθεί απόσυρση, αποεπένδυση εαυτού-άλλων. </a:t>
            </a:r>
          </a:p>
          <a:p>
            <a:pPr marL="0" indent="0">
              <a:buNone/>
            </a:pPr>
            <a:r>
              <a:rPr lang="el-GR" dirty="0"/>
              <a:t>   ΣΥΓΚΡΟΥΣΗ στο πεδίο της αλλαγής(στοιχεία διαφορ.,άμυνες) - ακινησία</a:t>
            </a:r>
          </a:p>
          <a:p>
            <a:r>
              <a:rPr lang="el-GR" dirty="0"/>
              <a:t>Παράδειγμα σελ. 40,41. Τρόμος για αλλαγή – άγνωστο (απώλεια ασφάλειας, ελέγχου): έλλειμα στην προσαρμογή – αφομοίωση-οικειοποίηση</a:t>
            </a:r>
          </a:p>
          <a:p>
            <a:r>
              <a:rPr lang="el-GR" dirty="0"/>
              <a:t>Ρήξη με το νέο/απρόσμενο (</a:t>
            </a:r>
            <a:r>
              <a:rPr lang="en-US" dirty="0"/>
              <a:t>vs </a:t>
            </a:r>
            <a:r>
              <a:rPr lang="el-GR" dirty="0"/>
              <a:t>παντοδυναμίας) – πανικός, μανιακές άμυνες, συγχυτικά βιώματα, απόσυρση. Εγώ χωρίς γνώριμα στηρίγματα – ξένο προς τον οικείο χώρο.</a:t>
            </a:r>
          </a:p>
        </p:txBody>
      </p:sp>
    </p:spTree>
    <p:extLst>
      <p:ext uri="{BB962C8B-B14F-4D97-AF65-F5344CB8AC3E}">
        <p14:creationId xmlns:p14="http://schemas.microsoft.com/office/powerpoint/2010/main" val="2838126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F9FCC8-A3BE-4D30-BF9A-5B5AA00315DF}"/>
              </a:ext>
            </a:extLst>
          </p:cNvPr>
          <p:cNvSpPr>
            <a:spLocks noGrp="1"/>
          </p:cNvSpPr>
          <p:nvPr>
            <p:ph type="title"/>
          </p:nvPr>
        </p:nvSpPr>
        <p:spPr>
          <a:xfrm>
            <a:off x="838200" y="365126"/>
            <a:ext cx="10515600" cy="872831"/>
          </a:xfrm>
        </p:spPr>
        <p:txBody>
          <a:bodyPr>
            <a:normAutofit fontScale="90000"/>
          </a:bodyPr>
          <a:lstStyle/>
          <a:p>
            <a:r>
              <a:rPr lang="el-GR" sz="3200" dirty="0"/>
              <a:t>Ωστόσο, τρόμος για νέα επένδυση- ψυχική κινητοποίηση</a:t>
            </a:r>
          </a:p>
        </p:txBody>
      </p:sp>
      <p:sp>
        <p:nvSpPr>
          <p:cNvPr id="3" name="Θέση περιεχομένου 2">
            <a:extLst>
              <a:ext uri="{FF2B5EF4-FFF2-40B4-BE49-F238E27FC236}">
                <a16:creationId xmlns:a16="http://schemas.microsoft.com/office/drawing/2014/main" id="{C900EE41-6821-476C-B3C7-CB378BE4A480}"/>
              </a:ext>
            </a:extLst>
          </p:cNvPr>
          <p:cNvSpPr>
            <a:spLocks noGrp="1"/>
          </p:cNvSpPr>
          <p:nvPr>
            <p:ph idx="1"/>
          </p:nvPr>
        </p:nvSpPr>
        <p:spPr>
          <a:xfrm>
            <a:off x="838200" y="1336431"/>
            <a:ext cx="10515600" cy="5359791"/>
          </a:xfrm>
        </p:spPr>
        <p:txBody>
          <a:bodyPr>
            <a:normAutofit/>
          </a:bodyPr>
          <a:lstStyle/>
          <a:p>
            <a:r>
              <a:rPr lang="el-GR" dirty="0"/>
              <a:t>Ανάλωση, κένωση του είναι (π.χ. «μου πήρες την ενέργεια…»)</a:t>
            </a:r>
          </a:p>
          <a:p>
            <a:r>
              <a:rPr lang="el-GR" b="1" dirty="0"/>
              <a:t>Θεραπευτικός στόχος</a:t>
            </a:r>
            <a:r>
              <a:rPr lang="el-GR" dirty="0"/>
              <a:t>: η ένταξη στο Εγώ νέων τρόπων διαδράσεως, αποδοχή της μη κυριαρχίας επί του Α (εσωτερικού ή εξωτερικού). Σελ. 42</a:t>
            </a:r>
          </a:p>
          <a:p>
            <a:r>
              <a:rPr lang="el-GR" b="1" dirty="0"/>
              <a:t>Αποφυγή επενδύσεων</a:t>
            </a:r>
            <a:r>
              <a:rPr lang="el-GR" dirty="0"/>
              <a:t>&gt;απαγόρευση ευχαρίστησης =&gt; λύση με εκφορτίσεις</a:t>
            </a:r>
          </a:p>
          <a:p>
            <a:r>
              <a:rPr lang="el-GR" dirty="0"/>
              <a:t>Ρωγμές στο ψυχικό πλ. : Εγώ και Α με ασταθές περιεχόμενο στο χώρο και χρόνο: ασυνέχεια Εγώ, μη συνοχή- προσφυγή στην επανάληψη πριν το κενό σε δράση ισόποση – ουδετεροποίηση (Νιρβάνα)</a:t>
            </a:r>
          </a:p>
          <a:p>
            <a:r>
              <a:rPr lang="el-GR" b="1" dirty="0"/>
              <a:t>ΘΕΣΗ: </a:t>
            </a:r>
            <a:r>
              <a:rPr lang="el-GR" dirty="0"/>
              <a:t>«</a:t>
            </a:r>
            <a:r>
              <a:rPr lang="el-GR" b="1" u="sng" dirty="0"/>
              <a:t>Οι οριακοί αντιστέκονται στη δαπάνη ενέργειας επενδύσεων σε σχέση με κλονιζόμενα όρια</a:t>
            </a:r>
            <a:r>
              <a:rPr lang="el-GR" dirty="0"/>
              <a:t>» </a:t>
            </a:r>
          </a:p>
        </p:txBody>
      </p:sp>
    </p:spTree>
    <p:extLst>
      <p:ext uri="{BB962C8B-B14F-4D97-AF65-F5344CB8AC3E}">
        <p14:creationId xmlns:p14="http://schemas.microsoft.com/office/powerpoint/2010/main" val="4229171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8607BEB-6066-494B-BA3B-237263856E5E}"/>
              </a:ext>
            </a:extLst>
          </p:cNvPr>
          <p:cNvSpPr>
            <a:spLocks noGrp="1"/>
          </p:cNvSpPr>
          <p:nvPr>
            <p:ph type="title"/>
          </p:nvPr>
        </p:nvSpPr>
        <p:spPr>
          <a:xfrm>
            <a:off x="838200" y="365125"/>
            <a:ext cx="10515600" cy="732155"/>
          </a:xfrm>
        </p:spPr>
        <p:txBody>
          <a:bodyPr>
            <a:normAutofit/>
          </a:bodyPr>
          <a:lstStyle/>
          <a:p>
            <a:r>
              <a:rPr lang="el-GR" sz="2400" b="1" dirty="0"/>
              <a:t>Επανάληψη στους οριακούς</a:t>
            </a:r>
            <a:r>
              <a:rPr lang="el-GR" sz="2400" dirty="0"/>
              <a:t>:</a:t>
            </a:r>
            <a:endParaRPr lang="el-GR" dirty="0"/>
          </a:p>
        </p:txBody>
      </p:sp>
      <p:sp>
        <p:nvSpPr>
          <p:cNvPr id="3" name="Θέση περιεχομένου 2">
            <a:extLst>
              <a:ext uri="{FF2B5EF4-FFF2-40B4-BE49-F238E27FC236}">
                <a16:creationId xmlns:a16="http://schemas.microsoft.com/office/drawing/2014/main" id="{F63A4E25-9F21-499F-B0F8-10FB10FBFD5A}"/>
              </a:ext>
            </a:extLst>
          </p:cNvPr>
          <p:cNvSpPr>
            <a:spLocks noGrp="1"/>
          </p:cNvSpPr>
          <p:nvPr>
            <p:ph idx="1"/>
          </p:nvPr>
        </p:nvSpPr>
        <p:spPr>
          <a:xfrm>
            <a:off x="838200" y="1336431"/>
            <a:ext cx="10515600" cy="4840532"/>
          </a:xfrm>
        </p:spPr>
        <p:txBody>
          <a:bodyPr>
            <a:normAutofit fontScale="92500" lnSpcReduction="10000"/>
          </a:bodyPr>
          <a:lstStyle/>
          <a:p>
            <a:pPr marL="0" indent="0">
              <a:buNone/>
            </a:pPr>
            <a:r>
              <a:rPr lang="el-GR" dirty="0"/>
              <a:t>α). Υπερίσχυση βίαιας εκφόρτισης και σωματοποίησης (</a:t>
            </a:r>
            <a:r>
              <a:rPr lang="el-GR" b="1" dirty="0"/>
              <a:t>απουσία αναπαραστ.    Δυναμικής</a:t>
            </a:r>
            <a:r>
              <a:rPr lang="el-GR" dirty="0"/>
              <a:t>), </a:t>
            </a:r>
          </a:p>
          <a:p>
            <a:pPr marL="0" indent="0">
              <a:buNone/>
            </a:pPr>
            <a:r>
              <a:rPr lang="el-GR" dirty="0"/>
              <a:t>β). </a:t>
            </a:r>
            <a:r>
              <a:rPr lang="el-GR" b="1" dirty="0"/>
              <a:t>Συντήρηση της τραυματικής σχέσης </a:t>
            </a:r>
            <a:r>
              <a:rPr lang="el-GR" dirty="0"/>
              <a:t>με ενόρμηση, επανάληψη </a:t>
            </a:r>
            <a:r>
              <a:rPr lang="el-GR" b="1" dirty="0"/>
              <a:t>εμπειριών απώλειας του αντικειμένου</a:t>
            </a:r>
            <a:r>
              <a:rPr lang="el-GR" dirty="0"/>
              <a:t> – </a:t>
            </a:r>
            <a:r>
              <a:rPr lang="el-GR" b="1" dirty="0"/>
              <a:t>εαυτού</a:t>
            </a:r>
            <a:r>
              <a:rPr lang="el-GR" dirty="0"/>
              <a:t>  με την έννοια του ναρκισσιστικού Α (βλ σελ. 44)</a:t>
            </a:r>
          </a:p>
          <a:p>
            <a:r>
              <a:rPr lang="el-GR" dirty="0"/>
              <a:t>Ωστόσο, η απώλεια λειτουργεί ως </a:t>
            </a:r>
            <a:r>
              <a:rPr lang="el-GR" b="1" dirty="0"/>
              <a:t>δεσμός</a:t>
            </a:r>
            <a:r>
              <a:rPr lang="el-GR" dirty="0"/>
              <a:t> πριν την ναρκισσιστική αποεπένδυση (ακινητοποίηση, σιωπή)</a:t>
            </a:r>
          </a:p>
          <a:p>
            <a:r>
              <a:rPr lang="el-GR" dirty="0"/>
              <a:t>Άγχος εσωτερικών και εξωτερικών οριοθετήσεων που απαιτούν επενδύσεις και αντεπενδύσεις</a:t>
            </a:r>
          </a:p>
          <a:p>
            <a:r>
              <a:rPr lang="el-GR" dirty="0"/>
              <a:t>Εισβολή-αποχωρισμός&lt; </a:t>
            </a:r>
            <a:r>
              <a:rPr lang="el-GR" b="1" dirty="0"/>
              <a:t>‘Άγχη Οριοθέτησης: </a:t>
            </a:r>
            <a:r>
              <a:rPr lang="el-GR" dirty="0"/>
              <a:t>προβλητική ταύτιση (κίνηση προς τα έξω)  ή ενσωμάτωση (περίληψη όλου του Α, κίνδυνος καταστροφής εκ των έσω)-</a:t>
            </a:r>
          </a:p>
          <a:p>
            <a:r>
              <a:rPr lang="el-GR" dirty="0"/>
              <a:t>πρωκτική δραστηριότητα και </a:t>
            </a:r>
            <a:r>
              <a:rPr lang="el-GR" b="1" dirty="0"/>
              <a:t>παντοδυναμία</a:t>
            </a:r>
            <a:r>
              <a:rPr lang="el-GR" dirty="0"/>
              <a:t> (άθικτη πραγματικότητα)  </a:t>
            </a:r>
            <a:r>
              <a:rPr lang="en-US" dirty="0"/>
              <a:t>v.s. </a:t>
            </a:r>
            <a:r>
              <a:rPr lang="el-GR" dirty="0"/>
              <a:t>Διαφοροποίησης: ΑΠΠΟΡΙΨΗ κάθε Οριοθέτησης. </a:t>
            </a:r>
          </a:p>
          <a:p>
            <a:r>
              <a:rPr lang="el-GR" b="1" dirty="0"/>
              <a:t>Αναλυτικό πεδίο</a:t>
            </a:r>
            <a:r>
              <a:rPr lang="el-GR" dirty="0"/>
              <a:t>: επίθεση στο πλαίσιο, επίθεση στις συνδέσεις. Ανάγκη διευθέτησης της τεχνικής: η επανάληψη όχι προς φθορά, αλλά προς οριοθέτηση του ψυχισμού που απειλείται με αφανισμό. </a:t>
            </a:r>
          </a:p>
          <a:p>
            <a:endParaRPr lang="el-GR" dirty="0"/>
          </a:p>
        </p:txBody>
      </p:sp>
    </p:spTree>
    <p:extLst>
      <p:ext uri="{BB962C8B-B14F-4D97-AF65-F5344CB8AC3E}">
        <p14:creationId xmlns:p14="http://schemas.microsoft.com/office/powerpoint/2010/main" val="42313229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3841</TotalTime>
  <Words>2779</Words>
  <Application>Microsoft Office PowerPoint</Application>
  <PresentationFormat>Ευρεία οθόνη</PresentationFormat>
  <Paragraphs>140</Paragraphs>
  <Slides>20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20</vt:i4>
      </vt:variant>
    </vt:vector>
  </HeadingPairs>
  <TitlesOfParts>
    <vt:vector size="24" baseType="lpstr">
      <vt:lpstr>Arial</vt:lpstr>
      <vt:lpstr>Century Gothic</vt:lpstr>
      <vt:lpstr>Wingdings 3</vt:lpstr>
      <vt:lpstr>Ιόν</vt:lpstr>
      <vt:lpstr>ΚΕΦ. ΙΙ - ΜΕΡΙΚΕΣ ΚΛΙΝΙΚΕΣ ΚΑΙ ΜΕΤΑΨΥΧΟΛΟΓΙΚΕΣ ΑΝΑΦΟΡΕΣ</vt:lpstr>
      <vt:lpstr>1.Σχετικά με τις επενδύσεις</vt:lpstr>
      <vt:lpstr>Ενόρμηση θανάτου</vt:lpstr>
      <vt:lpstr>Στο αναλυτικό πεδίο…</vt:lpstr>
      <vt:lpstr>2. Επενδύσεις οριοθετούσες και επενδύσεις ορίων</vt:lpstr>
      <vt:lpstr>Επενδύσεις οριοθετούσες και επενδύσεις ορίων</vt:lpstr>
      <vt:lpstr>3. Επενδύσεις και αποεπενδύσεις στις οριακές καταστάσεις</vt:lpstr>
      <vt:lpstr>Ωστόσο, τρόμος για νέα επένδυση- ψυχική κινητοποίηση</vt:lpstr>
      <vt:lpstr>Επανάληψη στους οριακούς:</vt:lpstr>
      <vt:lpstr>3β. Το άγχος οριοθετήσεως  31β.  Το Εγώ και οι σχέσεις του με το έσω και το έξω </vt:lpstr>
      <vt:lpstr>Το Εγώ και οι σχέσεις του με το έσω και το έξω </vt:lpstr>
      <vt:lpstr>3β2. Το Εγώ και οι σχέσεις του με το αντικείμενο</vt:lpstr>
      <vt:lpstr>3γ. Οι αντεπενδύσεις – φύλακες πυλών και  οδών </vt:lpstr>
      <vt:lpstr>Τραύμα και αντεπενδύσεις...</vt:lpstr>
      <vt:lpstr>Δ. διαπλοκή των ενορμήσεων σε χαμηλό επίπεδο (εξέλιξης)</vt:lpstr>
      <vt:lpstr>Κατά την αποσύνδεση…</vt:lpstr>
      <vt:lpstr>Αποσύνδεση των ενορμήσεων και αρνητική θεραπευτική αντίδραση</vt:lpstr>
      <vt:lpstr>Ψυχαναγκασμός της επανάληψης</vt:lpstr>
      <vt:lpstr>Μαζοχισμός – τρεις κλάδοι στις οριακές οργανώσεις</vt:lpstr>
      <vt:lpstr>Διάγνωση – Πρόγνωση – Πορεία θεραπείας στη βάση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ΚΕΦ. ΙΙ - ΜΕΡΙΚΕΣ ΚΛΙΝΙΚΕΣ ΚΑΙ ΜΕΤΑΨΥΧΟΛΟΓΙΚΕΣ ΑΝΑΦΟΡΕΣ</dc:title>
  <dc:creator>antonis-laptop</dc:creator>
  <cp:lastModifiedBy>user</cp:lastModifiedBy>
  <cp:revision>105</cp:revision>
  <dcterms:created xsi:type="dcterms:W3CDTF">2021-04-12T07:41:54Z</dcterms:created>
  <dcterms:modified xsi:type="dcterms:W3CDTF">2021-05-27T08:43:57Z</dcterms:modified>
</cp:coreProperties>
</file>