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808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2266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4155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4808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7219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2513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8404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9161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3256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6748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577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25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392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483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920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399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946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0214874-536F-4307-B0C4-D6CA6BCE0C65}" type="datetimeFigureOut">
              <a:rPr lang="el-GR" smtClean="0"/>
              <a:t>21/5/2021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2DFFC-721B-41F0-9142-A070D3327E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5328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DB4A8B-37D1-4ACD-9801-D2AD02C10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942536"/>
            <a:ext cx="8825658" cy="3834846"/>
          </a:xfrm>
        </p:spPr>
        <p:txBody>
          <a:bodyPr/>
          <a:lstStyle/>
          <a:p>
            <a:pPr algn="ctr"/>
            <a:r>
              <a:rPr lang="el-GR" sz="2800" dirty="0"/>
              <a:t>ΨΥΧΙΚΗ ΟΙΚΟΝΟΜΙΑ ΚΑΙ ΔΥΝΑΜΙΚΗ ΣΤΙΣ ΟΡΙΑΚΕΣ ΚΑΤΑΣΤΑΣΕΙΣ</a:t>
            </a:r>
            <a:br>
              <a:rPr lang="el-GR" sz="2800" dirty="0"/>
            </a:br>
            <a:br>
              <a:rPr lang="el-GR" sz="2800" dirty="0"/>
            </a:br>
            <a:br>
              <a:rPr lang="el-GR" sz="2800" dirty="0"/>
            </a:br>
            <a:r>
              <a:rPr lang="el-GR" sz="2800" dirty="0"/>
              <a:t> </a:t>
            </a:r>
            <a:br>
              <a:rPr lang="el-GR" sz="2800" dirty="0"/>
            </a:br>
            <a:r>
              <a:rPr lang="el-GR" sz="2800" dirty="0"/>
              <a:t>ΑΝΝΑ ΠΟΤΑΜΙΑΝΟΥ</a:t>
            </a:r>
            <a:br>
              <a:rPr lang="el-GR" sz="2800" dirty="0"/>
            </a:br>
            <a:br>
              <a:rPr lang="el-GR" sz="2800" dirty="0"/>
            </a:br>
            <a:endParaRPr lang="el-GR" sz="2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23A2B86-CE7A-443D-B82F-96AFCDA24B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Η </a:t>
            </a:r>
            <a:r>
              <a:rPr lang="el-GR">
                <a:solidFill>
                  <a:schemeClr val="accent1">
                    <a:lumMod val="40000"/>
                    <a:lumOff val="60000"/>
                  </a:schemeClr>
                </a:solidFill>
              </a:rPr>
              <a:t>ΜΕ ΕΛΠΙΔΑ ΑΝΑΜΟΝΗ ΤΩΝ </a:t>
            </a:r>
            <a:r>
              <a:rPr lang="el-GR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ΟΡΙΑΚΩΝ</a:t>
            </a:r>
          </a:p>
          <a:p>
            <a:r>
              <a:rPr lang="el-GR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2. Υπογραμμιζοντας την αντισταση</a:t>
            </a:r>
          </a:p>
        </p:txBody>
      </p:sp>
    </p:spTree>
    <p:extLst>
      <p:ext uri="{BB962C8B-B14F-4D97-AF65-F5344CB8AC3E}">
        <p14:creationId xmlns:p14="http://schemas.microsoft.com/office/powerpoint/2010/main" val="797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0FBC78B-BDB0-44AA-A17E-44FDDC6F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Αναμονή - Ανυπομονησία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288775F-A868-4272-A770-23ED6A0917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Ικανότητα αναμονής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58A312-598D-416C-8601-48194057A8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457200">
              <a:lnSpc>
                <a:spcPct val="107000"/>
              </a:lnSpc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συνδέεται με εσωτερίκευση του Αντ που ανταμείβει &amp; με την εικόνα του εαυτού που απορρέει από την εσωτερίκευση αυτή (παρόν το συναίσθημα της συνέχειας όπου μπορούμε να βρίσκουμε ευχαρίστηση στην δυνατότητα ψευδαισθητική αναπαραγωγής του επιθυμητού)</a:t>
            </a:r>
          </a:p>
          <a:p>
            <a:endParaRPr lang="el-GR" dirty="0"/>
          </a:p>
        </p:txBody>
      </p:sp>
      <p:sp>
        <p:nvSpPr>
          <p:cNvPr id="6" name="Θέση κειμένου 5">
            <a:extLst>
              <a:ext uri="{FF2B5EF4-FFF2-40B4-BE49-F238E27FC236}">
                <a16:creationId xmlns:a16="http://schemas.microsoft.com/office/drawing/2014/main" id="{967ACA1F-B074-4D6B-BD83-AAB16E611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Ανυπομονησία</a:t>
            </a:r>
            <a:endParaRPr lang="el-GR" dirty="0"/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E24DED47-BBED-48D8-AA22-9FBBA8D7587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ανεπάρκειες Α και ασταθής/ εύθραυστη εικόνα εαυτού 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16125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0A5764-00FE-4656-A8F1-DBA239350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Ανυπομονησία – ανεπαρκές Εγώ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B643F1A-F816-4ED9-914A-5EAC633E4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3969"/>
            <a:ext cx="5154611" cy="104035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Fenichel</a:t>
            </a:r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B8F1732-C427-412A-89AF-500D53E4D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4233350"/>
          </a:xfrm>
        </p:spPr>
        <p:txBody>
          <a:bodyPr>
            <a:normAutofit fontScale="85000" lnSpcReduction="10000"/>
          </a:bodyPr>
          <a:lstStyle/>
          <a:p>
            <a:pPr marL="457200">
              <a:lnSpc>
                <a:spcPct val="107000"/>
              </a:lnSpc>
            </a:pPr>
            <a:r>
              <a:rPr lang="el-GR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</a:t>
            </a:r>
            <a:r>
              <a:rPr lang="el-G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υνδέ</a:t>
            </a:r>
            <a:r>
              <a:rPr lang="el-GR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ει την</a:t>
            </a:r>
            <a:r>
              <a:rPr lang="el-G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έλλειψη Ανοχής της εντάσεως </a:t>
            </a:r>
            <a:r>
              <a:rPr lang="el-G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και την </a:t>
            </a:r>
            <a:r>
              <a:rPr lang="el-GR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ανικανότητα αναμονής </a:t>
            </a:r>
            <a:r>
              <a:rPr lang="el-G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την ανεπαρκή δύναμη του Εγώ για να αντιμετωπίσει το Εκείνο (ώσεις του)</a:t>
            </a:r>
          </a:p>
          <a:p>
            <a:pPr indent="0">
              <a:lnSpc>
                <a:spcPct val="107000"/>
              </a:lnSpc>
              <a:buNone/>
            </a:pPr>
            <a:endParaRPr lang="el-G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l-G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Στοματικές καθηλώσεις (να μην μπορεί κανείς να περιμένει για να τραφεί) &amp; πρώιμα τραύματα φτιάχνουν την ανεπάρκεια του Εγώ, το οποίο δεν καταφέρνει να λαμβάνει υπόψη την πραγματικότητα.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DA10885-54B3-4C5E-84DE-E7011579E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1622" y="1690688"/>
            <a:ext cx="1008092" cy="50767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Bergler</a:t>
            </a:r>
            <a:endParaRPr lang="el-GR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554F02C-A41C-4601-9D35-388CE00E5C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28825"/>
            <a:ext cx="5183188" cy="4709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Στην </a:t>
            </a:r>
            <a:r>
              <a:rPr lang="el-G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ανυπομονησία των νευρωτικών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να φτάσουν στο στόχο, Δεν είναι ο στόχος που έχει σημασία. Είναι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αμυντικός μηχανισμός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Υπερεγώ το οποίο βιάζεται να παρουσιάσει το λογαριασμό της ενοχής που πρέπει να πληρωθεί.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Η ανυπομονησία παίρνει διάφορες μορφές ανάλογα με το αν ορίζεται από</a:t>
            </a: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στοματικές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ουρηθρικές</a:t>
            </a:r>
            <a:r>
              <a:rPr lang="el-GR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πρωκτικές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καθηλώσεις.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Ισοδυναμίες ανάμεσα στην ανικανότητα αναμονής και στην ανικανότητα αποφάσεως.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γρήγορη επιτυχία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ικανοποιεί επιθυμίες επιδειξιμανίας και διαψεύδει την απώλεια του στήθους.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Όταν υπάρχει αποτυχία αυτό θεωρείται ως απόδειξη έλλειψης αγάπης που ενεργοποιεί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επιθετικότητα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μαζοχισμό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Επαναλαμβάνεται η απόρριψη ώστε να τους επιτρέπεται να είναι επιθετικοί χωρίς τύψεις.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pic>
        <p:nvPicPr>
          <p:cNvPr id="1026" name="Picture 2" descr="About Edmund Bergler: American psychoanalyst (1899 - 1962) | Biography,  Bibliography, Facts, Career, Wiki, Life">
            <a:extLst>
              <a:ext uri="{FF2B5EF4-FFF2-40B4-BE49-F238E27FC236}">
                <a16:creationId xmlns:a16="http://schemas.microsoft.com/office/drawing/2014/main" id="{C81560C0-5F59-40D0-9588-89B246679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384" y="456147"/>
            <a:ext cx="1858180" cy="1858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tto Fenichel: A Second-Generation Psychoanalyst - Exploring your mind">
            <a:extLst>
              <a:ext uri="{FF2B5EF4-FFF2-40B4-BE49-F238E27FC236}">
                <a16:creationId xmlns:a16="http://schemas.microsoft.com/office/drawing/2014/main" id="{4E23755C-4DA1-4D7C-B086-1D521A802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585" y="5345503"/>
            <a:ext cx="2377813" cy="139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360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44B28A56-36A7-4C1B-A4FC-A7AE88BFD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989064" cy="1052525"/>
          </a:xfrm>
        </p:spPr>
        <p:txBody>
          <a:bodyPr/>
          <a:lstStyle/>
          <a:p>
            <a:r>
              <a:rPr lang="el-GR" dirty="0"/>
              <a:t>Στα πλαίσια της θεραπείας…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ανυπομονησία </a:t>
            </a:r>
            <a:endParaRPr lang="el-GR" dirty="0"/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61AC973C-270B-4E07-A23C-F7541A670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3229"/>
            <a:ext cx="10515600" cy="4802187"/>
          </a:xfrm>
          <a:noFill/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εκδηλώνεται ως αποτέλεσμα της </a:t>
            </a:r>
            <a:r>
              <a:rPr lang="el-GR" sz="2100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συγκρούσεως</a:t>
            </a:r>
            <a:r>
              <a:rPr lang="el-GR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μεταξύ:</a:t>
            </a:r>
          </a:p>
          <a:p>
            <a:pPr marL="0" indent="0">
              <a:buNone/>
            </a:pP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της </a:t>
            </a:r>
            <a:r>
              <a:rPr lang="el-GR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ανάγκης για αυτονομία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να βάλει κανείς τέλος την εξάρτηση,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της </a:t>
            </a:r>
            <a:r>
              <a:rPr lang="el-GR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βεβαιότητας ότι αν δε δοθεί ο χρόνος οι δυσκολίες μπορεί να μη λυθούν και σίγουρα θα επανέρθουν.</a:t>
            </a:r>
            <a:b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 να μπορεί κανείς να περιμένει είναι μια απόδειξη της ικανότητας του ατόμου:</a:t>
            </a:r>
          </a:p>
          <a:p>
            <a:pPr marL="0" indent="0">
              <a:buNone/>
            </a:pPr>
            <a:r>
              <a:rPr lang="el-GR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να αντέχει τις ελλείψεις, </a:t>
            </a:r>
          </a:p>
          <a:p>
            <a:pPr marL="0" indent="0">
              <a:buNone/>
            </a:pPr>
            <a:r>
              <a:rPr lang="el-GR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να αναβάλει την ικανοποίηση,</a:t>
            </a:r>
          </a:p>
          <a:p>
            <a:pPr marL="0" indent="0">
              <a:buNone/>
            </a:pPr>
            <a:r>
              <a:rPr lang="el-GR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να ολοκληρώσει τα πένθη (περιμένοντας σε κατάσταση αναμονής σχετικά με την πραγματοποίηση κάποιων σχεδίων) και </a:t>
            </a:r>
          </a:p>
          <a:p>
            <a:pPr marL="0" indent="0">
              <a:buNone/>
            </a:pPr>
            <a:r>
              <a:rPr lang="el-GR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να επωφελείται από εμπειρίες μαθαίνοντας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0495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9EB790-6121-4700-8704-FADDEE226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Ωστόσο μένουν στη σκιά δύο σημαντικές πλευρές της αναμονής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9A032B-8008-4B8A-809C-FB8DC008EE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944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Α). Το να αναμένουμε είναι μια κατάσταση την οποία υπομένουμε, όπου σκεφτόμαστε την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παθητικότητα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ή την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παθητικοποίηση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Στην Φαντασίωση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αναμονή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μπορεί να βιώνεται ως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πρωκτική διείσδυση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και να της προσδίδεται μαζοχιστική χροιά  </a:t>
            </a:r>
          </a:p>
          <a:p>
            <a:pPr marL="0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Ο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Berger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λέει ότι</a:t>
            </a: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«…</a:t>
            </a:r>
            <a:r>
              <a:rPr lang="el-G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υπερβολικά μεγάλη αναμονή εγκαθιστά στο άτομο </a:t>
            </a:r>
            <a:r>
              <a:rPr lang="el-GR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μαζοχιστικές συμπεριφορές</a:t>
            </a: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l-GR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l-G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αποκαλύπτονται τα εύθραυστα σημεία της προσωπικότητας, η ναρκισσιστική πληγή αναζωπυρώνεται, αφού δεν μπορεί κανείς να κάνει τίποτα για να αλλάξει τις συνθήκες των καταναγκασμών»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Winnicott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μιλούσε για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αναμονές που υπερβαίνουν τις ικανότητες ένταξης του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γώ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 βρέφους</a:t>
            </a:r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12E8886-7B28-4A30-A3A8-8D6FDB7DC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09729"/>
            <a:ext cx="5181600" cy="4072392"/>
          </a:xfrm>
        </p:spPr>
        <p:txBody>
          <a:bodyPr>
            <a:normAutofit lnSpcReduction="10000"/>
          </a:bodyPr>
          <a:lstStyle/>
          <a:p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Β). Το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να αναμένει κανείς, υπηρετεί τον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έλεγχο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την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αντίσταση: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ελπίζοντας  αναστέλλει κάθε δραστηριότητα μέχρι την ενδεχόμενη απόκτηση των μέσων που θα επιτρέψουν την συνέχιση της. Η μετάθεση στο μέλλον προωθεί ένα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βίωμα επιθετικότητας στο οποίο δεν υπάρχει ένοχη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b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l-GR" dirty="0"/>
          </a:p>
        </p:txBody>
      </p:sp>
      <p:pic>
        <p:nvPicPr>
          <p:cNvPr id="2054" name="Picture 6" descr="Τι πειράζει δηλαδή αν έχουν όλοι μούσια και τατουάζ;">
            <a:extLst>
              <a:ext uri="{FF2B5EF4-FFF2-40B4-BE49-F238E27FC236}">
                <a16:creationId xmlns:a16="http://schemas.microsoft.com/office/drawing/2014/main" id="{E8A134C8-06E2-4FC8-A3D4-4E582E74B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971" y="4152866"/>
            <a:ext cx="3254829" cy="2437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Φυσαλίδα ομιλίας: Ορθογώνιο 4">
            <a:extLst>
              <a:ext uri="{FF2B5EF4-FFF2-40B4-BE49-F238E27FC236}">
                <a16:creationId xmlns:a16="http://schemas.microsoft.com/office/drawing/2014/main" id="{7D509037-E0C8-4A89-8EA2-F695BBA42A74}"/>
              </a:ext>
            </a:extLst>
          </p:cNvPr>
          <p:cNvSpPr/>
          <p:nvPr/>
        </p:nvSpPr>
        <p:spPr>
          <a:xfrm>
            <a:off x="8032931" y="4152866"/>
            <a:ext cx="1460138" cy="145199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Στο κάτω κάτω, δεν κάνω κακό σε κανέναν!</a:t>
            </a:r>
          </a:p>
        </p:txBody>
      </p:sp>
    </p:spTree>
    <p:extLst>
      <p:ext uri="{BB962C8B-B14F-4D97-AF65-F5344CB8AC3E}">
        <p14:creationId xmlns:p14="http://schemas.microsoft.com/office/powerpoint/2010/main" val="411874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DD9FDA-89EA-4148-950E-AA8E8115B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297974"/>
            <a:ext cx="9404723" cy="1179134"/>
          </a:xfrm>
        </p:spPr>
        <p:txBody>
          <a:bodyPr>
            <a:normAutofit fontScale="90000"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αντίσταση προκαλείται από δύο παράγοντες:</a:t>
            </a:r>
            <a:b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3C756A-C182-43D0-B19D-2C9358B2F7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23293"/>
            <a:ext cx="5181600" cy="5134707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Α). Την απουσία </a:t>
            </a:r>
            <a:r>
              <a:rPr lang="el-GR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ανοχής απέναντι σε αλλαγές στο εγώ και στον άλλον</a:t>
            </a: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αλλαγή διαταράσσει την </a:t>
            </a:r>
            <a:r>
              <a:rPr lang="el-GR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ναρκισσιστική οργάνωση</a:t>
            </a: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η οποία θέλει να είναι </a:t>
            </a:r>
            <a:r>
              <a:rPr lang="el-GR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άθικτη στο χώρο και το χρόνο</a:t>
            </a: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αρχή της σταθερότητας </a:t>
            </a: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εδώ αναζητά το αμετάβλητο/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οι ανταλλαγές φοβίζουν γιατί είναι σα να  παραχωρείς στον άλλον. Αν θα γίνει κάτι αυτό μπορεί να γίνει μόνο από το ίδιο το υποκείμενο εξαιτίας μιας  σειράς </a:t>
            </a:r>
            <a:r>
              <a:rPr lang="el-GR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φαντασιώσεων αυτάρκειας </a:t>
            </a: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που δύσκολα αποδέχεται τα ρήγματα</a:t>
            </a:r>
            <a:b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sz="31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59DDE2C-8840-409D-9880-EDD377735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779564"/>
            <a:ext cx="5181600" cy="513470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Β). Την </a:t>
            </a:r>
            <a:r>
              <a:rPr lang="el-GR" sz="2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τραυματική σχέση με την ενόρμηση</a:t>
            </a: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οι </a:t>
            </a:r>
            <a:r>
              <a:rPr lang="el-GR" sz="2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ώσεις</a:t>
            </a: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βιώνονται ως:</a:t>
            </a:r>
          </a:p>
          <a:p>
            <a:pPr>
              <a:lnSpc>
                <a:spcPct val="120000"/>
              </a:lnSpc>
            </a:pP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δυνάμεις έλκουσες - </a:t>
            </a:r>
            <a:r>
              <a:rPr lang="el-GR" sz="2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απειλές </a:t>
            </a: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εσωτερικής αναταραχής</a:t>
            </a:r>
          </a:p>
          <a:p>
            <a:pPr>
              <a:lnSpc>
                <a:spcPct val="120000"/>
              </a:lnSpc>
            </a:pP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ως βίαια διείσδυση που προκαλεί ψυχική κινητοποίηση και πρέπει να εξουδετερωθεί. </a:t>
            </a:r>
            <a:r>
              <a:rPr lang="el-GR" sz="2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Στόχος:</a:t>
            </a: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η εκμηδένιση της δυνατότητας αλλαγής. Υπάρχει κίνδυνος εισβολής από έξω. </a:t>
            </a:r>
          </a:p>
          <a:p>
            <a:pPr>
              <a:lnSpc>
                <a:spcPct val="120000"/>
              </a:lnSpc>
            </a:pP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Υπάρχουν επομένως </a:t>
            </a:r>
            <a:r>
              <a:rPr lang="el-GR" sz="2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ανεπαρκείς εσωτερικεύσεις </a:t>
            </a: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οι οποίες φτιάχνουν την </a:t>
            </a:r>
            <a:r>
              <a:rPr lang="el-GR" sz="29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παθολογία του εσωτερικού πλαισίου και την ευθραυστότητα της σχέσης περιέχον - περιεχόμενο</a:t>
            </a: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Ταυτόχρονα υπάρχει μία </a:t>
            </a:r>
            <a:r>
              <a:rPr lang="el-GR" sz="2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επιθετικότητα </a:t>
            </a: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που αναδύεται σε </a:t>
            </a:r>
            <a:r>
              <a:rPr lang="el-GR" sz="29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συνθήκες στερήσεων ή αποχωρισμού </a:t>
            </a: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που πρόκειται να αντισταθεί στην επικείμενη </a:t>
            </a:r>
            <a:r>
              <a:rPr lang="el-GR" sz="2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απώλεια</a:t>
            </a:r>
            <a:r>
              <a:rPr lang="el-GR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4194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BC507799-0BEE-4397-86B6-DB5470E31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Διαταραχές σκέψεως στην κατάσταση αυτή</a:t>
            </a:r>
            <a:endParaRPr lang="el-GR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A644E9C-7B14-4295-B859-57C25A6B6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>
              <a:lnSpc>
                <a:spcPct val="107000"/>
              </a:lnSpc>
              <a:buNone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εκδηλώνονται ως:</a:t>
            </a:r>
          </a:p>
          <a:p>
            <a:pPr marL="6858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δυσκολίες εγγραφής των αντιληπτικών δεδομένων</a:t>
            </a:r>
          </a:p>
          <a:p>
            <a:pPr marL="6858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ανεπάρκειες στο επίπεδο της ικανότητας Αναπαραστάσεως και συμβολισμού.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Αποτέλεσμα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η επικέντρωση στην Απώλεια και στο Ψυχικό κενό που εξουδετερώνουν την δραστηριότητα των εξωτερικών αντικειμένων. (αφού δεν υπάρχουν τα δεδομένα τους και οι αντίστοιχες αναπαραστάσεις)</a:t>
            </a:r>
            <a:b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491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002DCF-D12F-4DDD-A77D-37F2FE190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Επαναλήψεις…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8603FA-264B-4F70-A05F-F18CD4BA8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Προκύπτουν επαναλήψεις που παραμερίζουν την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αρχή της ευχαριστήσεως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εφόσον τα αντικείμενα εξουδετερώνονται. Η πορεία της ανάπτυξης των επαναλήψεων έχει διπλή κοίτη:</a:t>
            </a:r>
          </a:p>
          <a:p>
            <a:pPr marL="0" indent="0">
              <a:lnSpc>
                <a:spcPct val="150000"/>
              </a:lnSpc>
              <a:buNone/>
            </a:pP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α. Την επανενεργοποίηση μέσα από την </a:t>
            </a:r>
            <a:r>
              <a:rPr lang="el-G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στερεότυπη επανάληψη των τραυματικών δεδομένων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όπου το τραύμα είναι ένα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ακίνητο μόρφωμα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δεν έχει αφομοιωθεί από τον ψυχισμό.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Στην ανάλυση 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μεταβίβαση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ακολουθεί την ίδια πορεία.</a:t>
            </a:r>
          </a:p>
          <a:p>
            <a:pPr marL="0" indent="0">
              <a:lnSpc>
                <a:spcPct val="150000"/>
              </a:lnSpc>
              <a:buNone/>
            </a:pP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β. Τις 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μαζικές και βίαιες εκφορτίσεις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ως ενεργειακές κενώσεις μέσα από την συμπεριφορά ή στο σώμα, που στερούνται κάθε φαντασιωσική  μετεγγραφή. Συνδέονται με την τάση προς μηδενισμό των διεγέρσεων.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2278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52C4F4-9A04-4EE0-9108-3B773F2F2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1644"/>
          </a:xfrm>
        </p:spPr>
        <p:txBody>
          <a:bodyPr/>
          <a:lstStyle/>
          <a:p>
            <a:pPr algn="ctr"/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ΘΕΣΗ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A379FD-832C-4D6B-808A-E80C71379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4770194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</a:pP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Στην ψυχοπαθολογία των οριακών 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αναμονή και ελπίδα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αλληλοτέμνονται και σχηματίζουν τον 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πυρήνα της αντίστασης 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στην 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αλλαγή κατά την θεραπεία 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όπως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έξω από αυτήν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457200">
              <a:lnSpc>
                <a:spcPct val="107000"/>
              </a:lnSpc>
            </a:pP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ελπίδα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οργανώνει μια αναμονή 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που απαγορεύει το «</a:t>
            </a:r>
            <a:r>
              <a:rPr lang="el-G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κάνω στο παρόν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για να επενδυθεί κάτι που «</a:t>
            </a:r>
            <a:r>
              <a:rPr lang="el-G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θα έρθει να γίνει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- μια εμπειρία ικανοποιήσεως μετατιθέμενη πάντα στο μέλλον και που διηθείται από την 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επανάληψη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Δυσαρέσκεια στο παρόν, τίποτα δεν κινείται, το μέλλον δεν περιλαμβάνει το άγνωστο. Χαλαρώνει το 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άγχος της αναμονής 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και του 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απρόβλεπτου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αφήνοντας 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χώρο για επανάληψη 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που καθησυχάζει το ασυνείδητο, τρομάζει όμως το επίπεδο του συνειδητού όταν έρχεται στη συνειδητοποίηση 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επιστροφή του απωθημένου.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236651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</TotalTime>
  <Words>942</Words>
  <Application>Microsoft Office PowerPoint</Application>
  <PresentationFormat>Ευρεία οθόνη</PresentationFormat>
  <Paragraphs>63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Wingdings 3</vt:lpstr>
      <vt:lpstr>Ιόν</vt:lpstr>
      <vt:lpstr>ΨΥΧΙΚΗ ΟΙΚΟΝΟΜΙΑ ΚΑΙ ΔΥΝΑΜΙΚΗ ΣΤΙΣ ΟΡΙΑΚΕΣ ΚΑΤΑΣΤΑΣΕΙΣ     ΑΝΝΑ ΠΟΤΑΜΙΑΝΟΥ  </vt:lpstr>
      <vt:lpstr>Αναμονή - Ανυπομονησία</vt:lpstr>
      <vt:lpstr>Ανυπομονησία – ανεπαρκές Εγώ</vt:lpstr>
      <vt:lpstr>Στα πλαίσια της θεραπείας…η ανυπομονησία </vt:lpstr>
      <vt:lpstr>Ωστόσο μένουν στη σκιά δύο σημαντικές πλευρές της αναμονής</vt:lpstr>
      <vt:lpstr>Η αντίσταση προκαλείται από δύο παράγοντες: </vt:lpstr>
      <vt:lpstr>Διαταραχές σκέψεως στην κατάσταση αυτή</vt:lpstr>
      <vt:lpstr>Επαναλήψεις…</vt:lpstr>
      <vt:lpstr>ΘΕΣΗ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antonis-laptop</dc:creator>
  <cp:lastModifiedBy>antonis-laptop</cp:lastModifiedBy>
  <cp:revision>16</cp:revision>
  <dcterms:created xsi:type="dcterms:W3CDTF">2021-05-20T20:32:04Z</dcterms:created>
  <dcterms:modified xsi:type="dcterms:W3CDTF">2021-05-20T22:42:03Z</dcterms:modified>
</cp:coreProperties>
</file>