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0801350" cy="7561263"/>
  <p:notesSz cx="6858000" cy="9144000"/>
  <p:defaultTextStyle>
    <a:defPPr>
      <a:defRPr lang="el-GR"/>
    </a:defPPr>
    <a:lvl1pPr marL="0" algn="l" defTabSz="1028638" rtl="0" eaLnBrk="1" latinLnBrk="0" hangingPunct="1">
      <a:defRPr sz="2000" kern="1200">
        <a:solidFill>
          <a:schemeClr val="tx1"/>
        </a:solidFill>
        <a:latin typeface="+mn-lt"/>
        <a:ea typeface="+mn-ea"/>
        <a:cs typeface="+mn-cs"/>
      </a:defRPr>
    </a:lvl1pPr>
    <a:lvl2pPr marL="514319" algn="l" defTabSz="1028638" rtl="0" eaLnBrk="1" latinLnBrk="0" hangingPunct="1">
      <a:defRPr sz="2000" kern="1200">
        <a:solidFill>
          <a:schemeClr val="tx1"/>
        </a:solidFill>
        <a:latin typeface="+mn-lt"/>
        <a:ea typeface="+mn-ea"/>
        <a:cs typeface="+mn-cs"/>
      </a:defRPr>
    </a:lvl2pPr>
    <a:lvl3pPr marL="1028638" algn="l" defTabSz="1028638" rtl="0" eaLnBrk="1" latinLnBrk="0" hangingPunct="1">
      <a:defRPr sz="2000" kern="1200">
        <a:solidFill>
          <a:schemeClr val="tx1"/>
        </a:solidFill>
        <a:latin typeface="+mn-lt"/>
        <a:ea typeface="+mn-ea"/>
        <a:cs typeface="+mn-cs"/>
      </a:defRPr>
    </a:lvl3pPr>
    <a:lvl4pPr marL="1542957" algn="l" defTabSz="1028638" rtl="0" eaLnBrk="1" latinLnBrk="0" hangingPunct="1">
      <a:defRPr sz="2000" kern="1200">
        <a:solidFill>
          <a:schemeClr val="tx1"/>
        </a:solidFill>
        <a:latin typeface="+mn-lt"/>
        <a:ea typeface="+mn-ea"/>
        <a:cs typeface="+mn-cs"/>
      </a:defRPr>
    </a:lvl4pPr>
    <a:lvl5pPr marL="2057275" algn="l" defTabSz="1028638" rtl="0" eaLnBrk="1" latinLnBrk="0" hangingPunct="1">
      <a:defRPr sz="2000" kern="1200">
        <a:solidFill>
          <a:schemeClr val="tx1"/>
        </a:solidFill>
        <a:latin typeface="+mn-lt"/>
        <a:ea typeface="+mn-ea"/>
        <a:cs typeface="+mn-cs"/>
      </a:defRPr>
    </a:lvl5pPr>
    <a:lvl6pPr marL="2571594" algn="l" defTabSz="1028638" rtl="0" eaLnBrk="1" latinLnBrk="0" hangingPunct="1">
      <a:defRPr sz="2000" kern="1200">
        <a:solidFill>
          <a:schemeClr val="tx1"/>
        </a:solidFill>
        <a:latin typeface="+mn-lt"/>
        <a:ea typeface="+mn-ea"/>
        <a:cs typeface="+mn-cs"/>
      </a:defRPr>
    </a:lvl6pPr>
    <a:lvl7pPr marL="3085913" algn="l" defTabSz="1028638" rtl="0" eaLnBrk="1" latinLnBrk="0" hangingPunct="1">
      <a:defRPr sz="2000" kern="1200">
        <a:solidFill>
          <a:schemeClr val="tx1"/>
        </a:solidFill>
        <a:latin typeface="+mn-lt"/>
        <a:ea typeface="+mn-ea"/>
        <a:cs typeface="+mn-cs"/>
      </a:defRPr>
    </a:lvl7pPr>
    <a:lvl8pPr marL="3600232" algn="l" defTabSz="1028638" rtl="0" eaLnBrk="1" latinLnBrk="0" hangingPunct="1">
      <a:defRPr sz="2000" kern="1200">
        <a:solidFill>
          <a:schemeClr val="tx1"/>
        </a:solidFill>
        <a:latin typeface="+mn-lt"/>
        <a:ea typeface="+mn-ea"/>
        <a:cs typeface="+mn-cs"/>
      </a:defRPr>
    </a:lvl8pPr>
    <a:lvl9pPr marL="4114550" algn="l" defTabSz="1028638"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8" d="100"/>
          <a:sy n="58" d="100"/>
        </p:scale>
        <p:origin x="-1326" y="-90"/>
      </p:cViewPr>
      <p:guideLst>
        <p:guide orient="horz" pos="2382"/>
        <p:guide pos="340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 name="8 - Ορθογώνιο"/>
          <p:cNvSpPr/>
          <p:nvPr/>
        </p:nvSpPr>
        <p:spPr bwMode="ltGray">
          <a:xfrm>
            <a:off x="2" y="0"/>
            <a:ext cx="10801349" cy="566205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2" name="1 - Τίτλος"/>
          <p:cNvSpPr>
            <a:spLocks noGrp="1"/>
          </p:cNvSpPr>
          <p:nvPr>
            <p:ph type="ctrTitle"/>
          </p:nvPr>
        </p:nvSpPr>
        <p:spPr>
          <a:xfrm>
            <a:off x="810102" y="3699978"/>
            <a:ext cx="9541193" cy="1844949"/>
          </a:xfrm>
        </p:spPr>
        <p:txBody>
          <a:bodyPr vert="horz" lIns="102864" tIns="0" rIns="51432" bIns="0" rtlCol="0" anchor="t">
            <a:normAutofit/>
            <a:scene3d>
              <a:camera prst="orthographicFront"/>
              <a:lightRig rig="threePt" dir="t">
                <a:rot lat="0" lon="0" rev="4800000"/>
              </a:lightRig>
            </a:scene3d>
            <a:sp3d prstMaterial="matte">
              <a:bevelT w="50800" h="10160"/>
            </a:sp3d>
          </a:bodyPr>
          <a:lstStyle>
            <a:lvl1pPr algn="l">
              <a:defRPr sz="5300" b="1"/>
            </a:lvl1pPr>
            <a:extLst/>
          </a:lstStyle>
          <a:p>
            <a:r>
              <a:rPr kumimoji="0" lang="el-GR" smtClean="0"/>
              <a:t>Kλικ για επεξεργασία του τίτλου</a:t>
            </a:r>
            <a:endParaRPr kumimoji="0" lang="en-US"/>
          </a:p>
        </p:txBody>
      </p:sp>
      <p:sp>
        <p:nvSpPr>
          <p:cNvPr id="3" name="2 - Υπότιτλος"/>
          <p:cNvSpPr>
            <a:spLocks noGrp="1"/>
          </p:cNvSpPr>
          <p:nvPr>
            <p:ph type="subTitle" idx="1"/>
          </p:nvPr>
        </p:nvSpPr>
        <p:spPr>
          <a:xfrm>
            <a:off x="810102" y="2016338"/>
            <a:ext cx="9541193" cy="1653396"/>
          </a:xfrm>
        </p:spPr>
        <p:txBody>
          <a:bodyPr lIns="133723" tIns="0" rIns="51432" bIns="0" anchor="b"/>
          <a:lstStyle>
            <a:lvl1pPr marL="0" indent="0" algn="l">
              <a:buNone/>
              <a:defRPr sz="2300">
                <a:solidFill>
                  <a:srgbClr val="FFFFFF"/>
                </a:solidFill>
              </a:defRPr>
            </a:lvl1pPr>
            <a:lvl2pPr marL="514319" indent="0" algn="ctr">
              <a:buNone/>
              <a:defRPr>
                <a:solidFill>
                  <a:schemeClr val="tx1">
                    <a:tint val="75000"/>
                  </a:schemeClr>
                </a:solidFill>
              </a:defRPr>
            </a:lvl2pPr>
            <a:lvl3pPr marL="1028638" indent="0" algn="ctr">
              <a:buNone/>
              <a:defRPr>
                <a:solidFill>
                  <a:schemeClr val="tx1">
                    <a:tint val="75000"/>
                  </a:schemeClr>
                </a:solidFill>
              </a:defRPr>
            </a:lvl3pPr>
            <a:lvl4pPr marL="1542957" indent="0" algn="ctr">
              <a:buNone/>
              <a:defRPr>
                <a:solidFill>
                  <a:schemeClr val="tx1">
                    <a:tint val="75000"/>
                  </a:schemeClr>
                </a:solidFill>
              </a:defRPr>
            </a:lvl4pPr>
            <a:lvl5pPr marL="2057275" indent="0" algn="ctr">
              <a:buNone/>
              <a:defRPr>
                <a:solidFill>
                  <a:schemeClr val="tx1">
                    <a:tint val="75000"/>
                  </a:schemeClr>
                </a:solidFill>
              </a:defRPr>
            </a:lvl5pPr>
            <a:lvl6pPr marL="2571594" indent="0" algn="ctr">
              <a:buNone/>
              <a:defRPr>
                <a:solidFill>
                  <a:schemeClr val="tx1">
                    <a:tint val="75000"/>
                  </a:schemeClr>
                </a:solidFill>
              </a:defRPr>
            </a:lvl6pPr>
            <a:lvl7pPr marL="3085913" indent="0" algn="ctr">
              <a:buNone/>
              <a:defRPr>
                <a:solidFill>
                  <a:schemeClr val="tx1">
                    <a:tint val="75000"/>
                  </a:schemeClr>
                </a:solidFill>
              </a:defRPr>
            </a:lvl7pPr>
            <a:lvl8pPr marL="3600232" indent="0" algn="ctr">
              <a:buNone/>
              <a:defRPr>
                <a:solidFill>
                  <a:schemeClr val="tx1">
                    <a:tint val="75000"/>
                  </a:schemeClr>
                </a:solidFill>
              </a:defRPr>
            </a:lvl8pPr>
            <a:lvl9pPr marL="4114550" indent="0" algn="ctr">
              <a:buNone/>
              <a:defRPr>
                <a:solidFill>
                  <a:schemeClr val="tx1">
                    <a:tint val="75000"/>
                  </a:schemeClr>
                </a:solidFill>
              </a:defRPr>
            </a:lvl9pPr>
            <a:extLst/>
          </a:lstStyle>
          <a:p>
            <a:r>
              <a:rPr kumimoji="0" lang="el-GR" smtClean="0"/>
              <a:t>Κάντε κλικ για να επεξεργαστείτε τον υπότιτλο του υποδείγματος</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0" name="9 - Ορθογώνιο"/>
          <p:cNvSpPr/>
          <p:nvPr/>
        </p:nvSpPr>
        <p:spPr bwMode="invGray">
          <a:xfrm>
            <a:off x="1" y="5654227"/>
            <a:ext cx="10801350" cy="5040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9" name="8 - Ορθογώνιο"/>
          <p:cNvSpPr/>
          <p:nvPr/>
        </p:nvSpPr>
        <p:spPr bwMode="invGray">
          <a:xfrm>
            <a:off x="7794975" y="1"/>
            <a:ext cx="54007" cy="7561263"/>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8" name="7 - Ορθογώνιο"/>
          <p:cNvSpPr/>
          <p:nvPr/>
        </p:nvSpPr>
        <p:spPr bwMode="ltGray">
          <a:xfrm>
            <a:off x="7852581" y="1"/>
            <a:ext cx="2970373" cy="75612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2" name="1 - Κατακόρυφος τίτλος"/>
          <p:cNvSpPr>
            <a:spLocks noGrp="1"/>
          </p:cNvSpPr>
          <p:nvPr>
            <p:ph type="title" orient="vert"/>
          </p:nvPr>
        </p:nvSpPr>
        <p:spPr>
          <a:xfrm>
            <a:off x="8011002" y="302806"/>
            <a:ext cx="2250281" cy="6451577"/>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540068" y="336059"/>
            <a:ext cx="7110888" cy="6451577"/>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11"/>
          </p:nvPr>
        </p:nvSpPr>
        <p:spPr>
          <a:xfrm>
            <a:off x="3119207" y="7031447"/>
            <a:ext cx="4531752" cy="402567"/>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171389"/>
            <a:ext cx="9721216" cy="138119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9" name="8 - Ορθογώνιο"/>
          <p:cNvSpPr/>
          <p:nvPr/>
        </p:nvSpPr>
        <p:spPr bwMode="ltGray">
          <a:xfrm>
            <a:off x="1" y="2"/>
            <a:ext cx="10801350" cy="28693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12" name="11 - Ορθογώνιο"/>
          <p:cNvSpPr/>
          <p:nvPr/>
        </p:nvSpPr>
        <p:spPr bwMode="invGray">
          <a:xfrm>
            <a:off x="1" y="2869399"/>
            <a:ext cx="10801350" cy="5040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2" name="1 - Τίτλος"/>
          <p:cNvSpPr>
            <a:spLocks noGrp="1"/>
          </p:cNvSpPr>
          <p:nvPr>
            <p:ph type="title"/>
          </p:nvPr>
        </p:nvSpPr>
        <p:spPr>
          <a:xfrm>
            <a:off x="885711" y="131062"/>
            <a:ext cx="9465583" cy="1804622"/>
          </a:xfrm>
        </p:spPr>
        <p:txBody>
          <a:bodyPr vert="horz" lIns="102864" tIns="0" rIns="102864" bIns="0" rtlCol="0" anchor="b">
            <a:normAutofit/>
            <a:scene3d>
              <a:camera prst="orthographicFront"/>
              <a:lightRig rig="threePt" dir="t">
                <a:rot lat="0" lon="0" rev="4800000"/>
              </a:lightRig>
            </a:scene3d>
            <a:sp3d prstMaterial="matte">
              <a:bevelT w="50800" h="10160"/>
            </a:sp3d>
          </a:bodyPr>
          <a:lstStyle>
            <a:lvl1pPr algn="l">
              <a:defRPr sz="53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874910" y="2016337"/>
            <a:ext cx="9476384" cy="756126"/>
          </a:xfrm>
        </p:spPr>
        <p:txBody>
          <a:bodyPr lIns="164582" tIns="0" rIns="51432" bIns="0" anchor="t"/>
          <a:lstStyle>
            <a:lvl1pPr marL="0" indent="0">
              <a:buNone/>
              <a:defRPr sz="2300">
                <a:solidFill>
                  <a:srgbClr val="FFFFFF"/>
                </a:solidFill>
              </a:defRPr>
            </a:lvl1pPr>
            <a:lvl2pPr marL="514319" indent="0">
              <a:buNone/>
              <a:defRPr sz="2000">
                <a:solidFill>
                  <a:schemeClr val="tx1">
                    <a:tint val="75000"/>
                  </a:schemeClr>
                </a:solidFill>
              </a:defRPr>
            </a:lvl2pPr>
            <a:lvl3pPr marL="1028638" indent="0">
              <a:buNone/>
              <a:defRPr sz="1800">
                <a:solidFill>
                  <a:schemeClr val="tx1">
                    <a:tint val="75000"/>
                  </a:schemeClr>
                </a:solidFill>
              </a:defRPr>
            </a:lvl3pPr>
            <a:lvl4pPr marL="1542957" indent="0">
              <a:buNone/>
              <a:defRPr sz="1600">
                <a:solidFill>
                  <a:schemeClr val="tx1">
                    <a:tint val="75000"/>
                  </a:schemeClr>
                </a:solidFill>
              </a:defRPr>
            </a:lvl4pPr>
            <a:lvl5pPr marL="2057275" indent="0">
              <a:buNone/>
              <a:defRPr sz="1600">
                <a:solidFill>
                  <a:schemeClr val="tx1">
                    <a:tint val="75000"/>
                  </a:schemeClr>
                </a:solidFill>
              </a:defRPr>
            </a:lvl5pPr>
            <a:lvl6pPr marL="2571594" indent="0">
              <a:buNone/>
              <a:defRPr sz="1600">
                <a:solidFill>
                  <a:schemeClr val="tx1">
                    <a:tint val="75000"/>
                  </a:schemeClr>
                </a:solidFill>
              </a:defRPr>
            </a:lvl6pPr>
            <a:lvl7pPr marL="3085913" indent="0">
              <a:buNone/>
              <a:defRPr sz="1600">
                <a:solidFill>
                  <a:schemeClr val="tx1">
                    <a:tint val="75000"/>
                  </a:schemeClr>
                </a:solidFill>
              </a:defRPr>
            </a:lvl7pPr>
            <a:lvl8pPr marL="3600232" indent="0">
              <a:buNone/>
              <a:defRPr sz="1600">
                <a:solidFill>
                  <a:schemeClr val="tx1">
                    <a:tint val="75000"/>
                  </a:schemeClr>
                </a:solidFill>
              </a:defRPr>
            </a:lvl8pPr>
            <a:lvl9pPr marL="4114550" indent="0">
              <a:buNone/>
              <a:defRPr sz="1600">
                <a:solidFill>
                  <a:schemeClr val="tx1">
                    <a:tint val="75000"/>
                  </a:schemeClr>
                </a:solidFill>
              </a:defRPr>
            </a:lvl9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540067" y="1955847"/>
            <a:ext cx="4770596" cy="5097972"/>
          </a:xfrm>
        </p:spPr>
        <p:txBody>
          <a:bodyPr lIns="102864"/>
          <a:lstStyle>
            <a:lvl1pPr>
              <a:defRPr sz="3100"/>
            </a:lvl1pPr>
            <a:lvl2pPr>
              <a:defRPr sz="2700"/>
            </a:lvl2pPr>
            <a:lvl3pPr>
              <a:defRPr sz="23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490687" y="1955847"/>
            <a:ext cx="4770596" cy="5097972"/>
          </a:xfrm>
        </p:spPr>
        <p:txBody>
          <a:bodyPr/>
          <a:lstStyle>
            <a:lvl1pPr>
              <a:defRPr sz="3100"/>
            </a:lvl1pPr>
            <a:lvl2pPr>
              <a:defRPr sz="2700"/>
            </a:lvl2pPr>
            <a:lvl3pPr>
              <a:defRPr sz="23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40068" y="1873213"/>
            <a:ext cx="4772472" cy="788712"/>
          </a:xfrm>
        </p:spPr>
        <p:txBody>
          <a:bodyPr lIns="164582" anchor="ctr"/>
          <a:lstStyle>
            <a:lvl1pPr marL="0" indent="0">
              <a:buNone/>
              <a:defRPr sz="2600" b="1" cap="all" baseline="0"/>
            </a:lvl1pPr>
            <a:lvl2pPr marL="514319" indent="0">
              <a:buNone/>
              <a:defRPr sz="2300" b="1"/>
            </a:lvl2pPr>
            <a:lvl3pPr marL="1028638" indent="0">
              <a:buNone/>
              <a:defRPr sz="2000" b="1"/>
            </a:lvl3pPr>
            <a:lvl4pPr marL="1542957" indent="0">
              <a:buNone/>
              <a:defRPr sz="1800" b="1"/>
            </a:lvl4pPr>
            <a:lvl5pPr marL="2057275" indent="0">
              <a:buNone/>
              <a:defRPr sz="1800" b="1"/>
            </a:lvl5pPr>
            <a:lvl6pPr marL="2571594" indent="0">
              <a:buNone/>
              <a:defRPr sz="1800" b="1"/>
            </a:lvl6pPr>
            <a:lvl7pPr marL="3085913" indent="0">
              <a:buNone/>
              <a:defRPr sz="1800" b="1"/>
            </a:lvl7pPr>
            <a:lvl8pPr marL="3600232" indent="0">
              <a:buNone/>
              <a:defRPr sz="1800" b="1"/>
            </a:lvl8pPr>
            <a:lvl9pPr marL="4114550" indent="0">
              <a:buNone/>
              <a:defRPr sz="1800" b="1"/>
            </a:lvl9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540068" y="2700701"/>
            <a:ext cx="4772472" cy="435647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κειμένου"/>
          <p:cNvSpPr>
            <a:spLocks noGrp="1"/>
          </p:cNvSpPr>
          <p:nvPr>
            <p:ph type="body" sz="quarter" idx="3"/>
          </p:nvPr>
        </p:nvSpPr>
        <p:spPr>
          <a:xfrm>
            <a:off x="5486937" y="1873213"/>
            <a:ext cx="4774346" cy="788712"/>
          </a:xfrm>
        </p:spPr>
        <p:txBody>
          <a:bodyPr lIns="164582" anchor="ctr"/>
          <a:lstStyle>
            <a:lvl1pPr marL="0" indent="0">
              <a:buNone/>
              <a:defRPr sz="2600" b="1" cap="all" baseline="0"/>
            </a:lvl1pPr>
            <a:lvl2pPr marL="514319" indent="0">
              <a:buNone/>
              <a:defRPr sz="2300" b="1"/>
            </a:lvl2pPr>
            <a:lvl3pPr marL="1028638" indent="0">
              <a:buNone/>
              <a:defRPr sz="2000" b="1"/>
            </a:lvl3pPr>
            <a:lvl4pPr marL="1542957" indent="0">
              <a:buNone/>
              <a:defRPr sz="1800" b="1"/>
            </a:lvl4pPr>
            <a:lvl5pPr marL="2057275" indent="0">
              <a:buNone/>
              <a:defRPr sz="1800" b="1"/>
            </a:lvl5pPr>
            <a:lvl6pPr marL="2571594" indent="0">
              <a:buNone/>
              <a:defRPr sz="1800" b="1"/>
            </a:lvl6pPr>
            <a:lvl7pPr marL="3085913" indent="0">
              <a:buNone/>
              <a:defRPr sz="1800" b="1"/>
            </a:lvl7pPr>
            <a:lvl8pPr marL="3600232" indent="0">
              <a:buNone/>
              <a:defRPr sz="1800" b="1"/>
            </a:lvl8pPr>
            <a:lvl9pPr marL="4114550" indent="0">
              <a:buNone/>
              <a:defRPr sz="1800" b="1"/>
            </a:lvl9pPr>
            <a:extLst/>
          </a:lstStyle>
          <a:p>
            <a:pPr lvl="0" eaLnBrk="1" latinLnBrk="0" hangingPunct="1"/>
            <a:r>
              <a:rPr kumimoji="0"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5486937" y="2700701"/>
            <a:ext cx="4774346" cy="4356478"/>
          </a:xfrm>
        </p:spPr>
        <p:txBody>
          <a:bodyPr/>
          <a:lstStyle>
            <a:lvl1pPr>
              <a:defRPr sz="2700"/>
            </a:lvl1pPr>
            <a:lvl2pPr>
              <a:defRPr sz="23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8259" y="168028"/>
            <a:ext cx="2981173" cy="1078740"/>
          </a:xfrm>
        </p:spPr>
        <p:txBody>
          <a:bodyPr vert="horz" lIns="82291" rIns="51432" bIns="0" rtlCol="0" anchor="b">
            <a:normAutofit/>
            <a:sp3d prstMaterial="matte"/>
          </a:bodyPr>
          <a:lstStyle>
            <a:lvl1pPr algn="l">
              <a:defRPr sz="2300" b="0"/>
            </a:lvl1pPr>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3566640" y="1921886"/>
            <a:ext cx="6993758" cy="5026382"/>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κειμένου"/>
          <p:cNvSpPr>
            <a:spLocks noGrp="1"/>
          </p:cNvSpPr>
          <p:nvPr>
            <p:ph type="body" sz="half" idx="2"/>
          </p:nvPr>
        </p:nvSpPr>
        <p:spPr>
          <a:xfrm>
            <a:off x="198260" y="1907425"/>
            <a:ext cx="2916365" cy="5040842"/>
          </a:xfrm>
        </p:spPr>
        <p:txBody>
          <a:bodyPr/>
          <a:lstStyle>
            <a:lvl1pPr marL="0" indent="0">
              <a:buNone/>
              <a:defRPr sz="1600"/>
            </a:lvl1pPr>
            <a:lvl2pPr marL="514319" indent="0">
              <a:buNone/>
              <a:defRPr sz="1400"/>
            </a:lvl2pPr>
            <a:lvl3pPr marL="1028638" indent="0">
              <a:buNone/>
              <a:defRPr sz="1100"/>
            </a:lvl3pPr>
            <a:lvl4pPr marL="1542957" indent="0">
              <a:buNone/>
              <a:defRPr sz="1000"/>
            </a:lvl4pPr>
            <a:lvl5pPr marL="2057275" indent="0">
              <a:buNone/>
              <a:defRPr sz="1000"/>
            </a:lvl5pPr>
            <a:lvl6pPr marL="2571594" indent="0">
              <a:buNone/>
              <a:defRPr sz="1000"/>
            </a:lvl6pPr>
            <a:lvl7pPr marL="3085913" indent="0">
              <a:buNone/>
              <a:defRPr sz="1000"/>
            </a:lvl7pPr>
            <a:lvl8pPr marL="3600232" indent="0">
              <a:buNone/>
              <a:defRPr sz="1000"/>
            </a:lvl8pPr>
            <a:lvl9pPr marL="4114550" indent="0">
              <a:buNone/>
              <a:defRPr sz="10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11/5/2019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2" name="11 - Ορθογώνιο"/>
          <p:cNvSpPr/>
          <p:nvPr/>
        </p:nvSpPr>
        <p:spPr bwMode="invGray">
          <a:xfrm>
            <a:off x="3373340" y="1"/>
            <a:ext cx="54007" cy="1602988"/>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9" name="8 - Ορθογώνιο"/>
          <p:cNvSpPr/>
          <p:nvPr/>
        </p:nvSpPr>
        <p:spPr bwMode="invGray">
          <a:xfrm>
            <a:off x="3373340" y="1"/>
            <a:ext cx="54007" cy="1602988"/>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4425" y="171389"/>
            <a:ext cx="2982834" cy="1078740"/>
          </a:xfrm>
        </p:spPr>
        <p:txBody>
          <a:bodyPr lIns="82291" bIns="0" anchor="b">
            <a:sp3d prstMaterial="matte"/>
          </a:bodyPr>
          <a:lstStyle>
            <a:lvl1pPr algn="l">
              <a:defRPr sz="23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430121" y="1637069"/>
            <a:ext cx="7379738" cy="5924194"/>
          </a:xfrm>
          <a:solidFill>
            <a:schemeClr val="bg2">
              <a:shade val="75000"/>
            </a:schemeClr>
          </a:solidFill>
        </p:spPr>
        <p:txBody>
          <a:bodyPr/>
          <a:lstStyle>
            <a:lvl1pPr marL="0" indent="0">
              <a:buNone/>
              <a:defRPr sz="3600"/>
            </a:lvl1pPr>
            <a:lvl2pPr marL="514319" indent="0">
              <a:buNone/>
              <a:defRPr sz="3100"/>
            </a:lvl2pPr>
            <a:lvl3pPr marL="1028638" indent="0">
              <a:buNone/>
              <a:defRPr sz="2700"/>
            </a:lvl3pPr>
            <a:lvl4pPr marL="1542957" indent="0">
              <a:buNone/>
              <a:defRPr sz="2300"/>
            </a:lvl4pPr>
            <a:lvl5pPr marL="2057275" indent="0">
              <a:buNone/>
              <a:defRPr sz="2300"/>
            </a:lvl5pPr>
            <a:lvl6pPr marL="2571594" indent="0">
              <a:buNone/>
              <a:defRPr sz="2300"/>
            </a:lvl6pPr>
            <a:lvl7pPr marL="3085913" indent="0">
              <a:buNone/>
              <a:defRPr sz="2300"/>
            </a:lvl7pPr>
            <a:lvl8pPr marL="3600232" indent="0">
              <a:buNone/>
              <a:defRPr sz="2300"/>
            </a:lvl8pPr>
            <a:lvl9pPr marL="4114550" indent="0">
              <a:buNone/>
              <a:defRPr sz="2300"/>
            </a:lvl9pPr>
            <a:extLst/>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94425" y="1905438"/>
            <a:ext cx="2916365" cy="5040842"/>
          </a:xfrm>
        </p:spPr>
        <p:txBody>
          <a:bodyPr/>
          <a:lstStyle>
            <a:lvl1pPr marL="0" indent="0">
              <a:buNone/>
              <a:defRPr sz="1600"/>
            </a:lvl1pPr>
            <a:lvl2pPr marL="514319" indent="0">
              <a:buNone/>
              <a:defRPr sz="1400"/>
            </a:lvl2pPr>
            <a:lvl3pPr marL="1028638" indent="0">
              <a:buNone/>
              <a:defRPr sz="1100"/>
            </a:lvl3pPr>
            <a:lvl4pPr marL="1542957" indent="0">
              <a:buNone/>
              <a:defRPr sz="1000"/>
            </a:lvl4pPr>
            <a:lvl5pPr marL="2057275" indent="0">
              <a:buNone/>
              <a:defRPr sz="1000"/>
            </a:lvl5pPr>
            <a:lvl6pPr marL="2571594" indent="0">
              <a:buNone/>
              <a:defRPr sz="1000"/>
            </a:lvl6pPr>
            <a:lvl7pPr marL="3085913" indent="0">
              <a:buNone/>
              <a:defRPr sz="1000"/>
            </a:lvl7pPr>
            <a:lvl8pPr marL="3600232" indent="0">
              <a:buNone/>
              <a:defRPr sz="1000"/>
            </a:lvl8pPr>
            <a:lvl9pPr marL="4114550" indent="0">
              <a:buNone/>
              <a:defRPr sz="1000"/>
            </a:lvl9pPr>
            <a:extLst/>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194425" y="1290457"/>
            <a:ext cx="2981173" cy="221797"/>
          </a:xfrm>
        </p:spPr>
        <p:txBody>
          <a:bodyPr/>
          <a:lstStyle/>
          <a:p>
            <a:fld id="{2342CEA3-3058-4D43-AE35-B3DA76CB4003}" type="datetimeFigureOut">
              <a:rPr lang="el-GR" smtClean="0"/>
              <a:pPr/>
              <a:t>11/5/2019</a:t>
            </a:fld>
            <a:endParaRPr lang="el-GR"/>
          </a:p>
        </p:txBody>
      </p:sp>
      <p:sp>
        <p:nvSpPr>
          <p:cNvPr id="11" name="10 - Ορθογώνιο"/>
          <p:cNvSpPr/>
          <p:nvPr/>
        </p:nvSpPr>
        <p:spPr>
          <a:xfrm>
            <a:off x="3373340" y="1"/>
            <a:ext cx="54007" cy="7561263"/>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9" name="8 - Ορθογώνιο"/>
          <p:cNvSpPr/>
          <p:nvPr/>
        </p:nvSpPr>
        <p:spPr bwMode="invGray">
          <a:xfrm>
            <a:off x="3373340" y="1"/>
            <a:ext cx="54007" cy="7561263"/>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6" name="5 - Θέση υποσέλιδου"/>
          <p:cNvSpPr>
            <a:spLocks noGrp="1"/>
          </p:cNvSpPr>
          <p:nvPr>
            <p:ph type="ftr" sz="quarter" idx="11"/>
          </p:nvPr>
        </p:nvSpPr>
        <p:spPr>
          <a:xfrm>
            <a:off x="3586050" y="1290457"/>
            <a:ext cx="6135167" cy="221797"/>
          </a:xfrm>
        </p:spPr>
        <p:txBody>
          <a:bodyPr/>
          <a:lstStyle>
            <a:lvl1pPr>
              <a:defRPr>
                <a:solidFill>
                  <a:schemeClr val="bg1">
                    <a:shade val="50000"/>
                  </a:schemeClr>
                </a:solidFill>
              </a:defRPr>
            </a:lvl1pPr>
          </a:lstStyle>
          <a:p>
            <a:endParaRPr lang="el-GR"/>
          </a:p>
        </p:txBody>
      </p:sp>
      <p:sp>
        <p:nvSpPr>
          <p:cNvPr id="7" name="6 - Θέση αριθμού διαφάνειας"/>
          <p:cNvSpPr>
            <a:spLocks noGrp="1"/>
          </p:cNvSpPr>
          <p:nvPr>
            <p:ph type="sldNum" sz="quarter" idx="12"/>
          </p:nvPr>
        </p:nvSpPr>
        <p:spPr>
          <a:xfrm>
            <a:off x="9850832" y="1290457"/>
            <a:ext cx="866876" cy="221797"/>
          </a:xfrm>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9 - Ορθογώνιο"/>
          <p:cNvSpPr/>
          <p:nvPr/>
        </p:nvSpPr>
        <p:spPr bwMode="invGray">
          <a:xfrm>
            <a:off x="1" y="1583141"/>
            <a:ext cx="10801350" cy="5040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7" name="6 - Ορθογώνιο"/>
          <p:cNvSpPr/>
          <p:nvPr/>
        </p:nvSpPr>
        <p:spPr bwMode="ltGray">
          <a:xfrm>
            <a:off x="2" y="1"/>
            <a:ext cx="10801349" cy="1580757"/>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lIns="102864" tIns="51432" rIns="102864" bIns="51432" rtlCol="0" anchor="ctr"/>
          <a:lstStyle>
            <a:extLst/>
          </a:lstStyle>
          <a:p>
            <a:pPr algn="ctr" eaLnBrk="1" latinLnBrk="0" hangingPunct="1"/>
            <a:endParaRPr kumimoji="0" lang="en-US"/>
          </a:p>
        </p:txBody>
      </p:sp>
      <p:sp>
        <p:nvSpPr>
          <p:cNvPr id="2" name="1 - Θέση τίτλου"/>
          <p:cNvSpPr>
            <a:spLocks noGrp="1"/>
          </p:cNvSpPr>
          <p:nvPr>
            <p:ph type="title"/>
          </p:nvPr>
        </p:nvSpPr>
        <p:spPr>
          <a:xfrm>
            <a:off x="540068" y="168028"/>
            <a:ext cx="9721216" cy="1379354"/>
          </a:xfrm>
          <a:prstGeom prst="rect">
            <a:avLst/>
          </a:prstGeom>
        </p:spPr>
        <p:txBody>
          <a:bodyPr vert="horz" lIns="102864" tIns="51432" rIns="51432" bIns="51432" rtlCol="0" anchor="ctr">
            <a:normAutofit/>
            <a:scene3d>
              <a:camera prst="orthographicFront"/>
              <a:lightRig rig="threePt" dir="t">
                <a:rot lat="0" lon="0" rev="4800000"/>
              </a:lightRig>
            </a:scene3d>
            <a:sp3d prstMaterial="matte">
              <a:bevelT w="50800" h="10160"/>
            </a:sp3d>
          </a:bodyPr>
          <a:lstStyle>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40068" y="1957231"/>
            <a:ext cx="9721216" cy="5099948"/>
          </a:xfrm>
          <a:prstGeom prst="rect">
            <a:avLst/>
          </a:prstGeom>
        </p:spPr>
        <p:txBody>
          <a:bodyPr vert="horz" lIns="61719" tIns="102864" rIns="102864" bIns="51432" rtlCol="0">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3 - Θέση ημερομηνίας"/>
          <p:cNvSpPr>
            <a:spLocks noGrp="1"/>
          </p:cNvSpPr>
          <p:nvPr>
            <p:ph type="dt" sz="half" idx="2"/>
          </p:nvPr>
        </p:nvSpPr>
        <p:spPr>
          <a:xfrm>
            <a:off x="540068" y="7141193"/>
            <a:ext cx="2520315" cy="302451"/>
          </a:xfrm>
          <a:prstGeom prst="rect">
            <a:avLst/>
          </a:prstGeom>
        </p:spPr>
        <p:txBody>
          <a:bodyPr vert="horz" lIns="123436" tIns="51432" rIns="51432" bIns="0" rtlCol="0" anchor="b"/>
          <a:lstStyle>
            <a:lvl1pPr algn="l" eaLnBrk="1" latinLnBrk="0" hangingPunct="1">
              <a:defRPr kumimoji="0" sz="1400">
                <a:solidFill>
                  <a:schemeClr val="tx1">
                    <a:tint val="95000"/>
                  </a:schemeClr>
                </a:solidFill>
              </a:defRPr>
            </a:lvl1pPr>
            <a:extLst/>
          </a:lstStyle>
          <a:p>
            <a:fld id="{2342CEA3-3058-4D43-AE35-B3DA76CB4003}" type="datetimeFigureOut">
              <a:rPr lang="el-GR" smtClean="0"/>
              <a:pPr/>
              <a:t>11/5/2019</a:t>
            </a:fld>
            <a:endParaRPr lang="el-GR"/>
          </a:p>
        </p:txBody>
      </p:sp>
      <p:sp>
        <p:nvSpPr>
          <p:cNvPr id="5" name="4 - Θέση υποσέλιδου"/>
          <p:cNvSpPr>
            <a:spLocks noGrp="1"/>
          </p:cNvSpPr>
          <p:nvPr>
            <p:ph type="ftr" sz="quarter" idx="3"/>
          </p:nvPr>
        </p:nvSpPr>
        <p:spPr>
          <a:xfrm>
            <a:off x="3119204" y="7141193"/>
            <a:ext cx="6505993" cy="302451"/>
          </a:xfrm>
          <a:prstGeom prst="rect">
            <a:avLst/>
          </a:prstGeom>
        </p:spPr>
        <p:txBody>
          <a:bodyPr vert="horz" lIns="51432" tIns="51432" rIns="51432" bIns="0" rtlCol="0" anchor="b"/>
          <a:lstStyle>
            <a:lvl1pPr algn="l" eaLnBrk="1" latinLnBrk="0" hangingPunct="1">
              <a:defRPr kumimoji="0" sz="1400">
                <a:solidFill>
                  <a:schemeClr val="tx1">
                    <a:tint val="95000"/>
                  </a:schemeClr>
                </a:solidFill>
              </a:defRPr>
            </a:lvl1pPr>
            <a:extLst/>
          </a:lstStyle>
          <a:p>
            <a:endParaRPr lang="el-GR"/>
          </a:p>
        </p:txBody>
      </p:sp>
      <p:sp>
        <p:nvSpPr>
          <p:cNvPr id="6" name="5 - Θέση αριθμού διαφάνειας"/>
          <p:cNvSpPr>
            <a:spLocks noGrp="1"/>
          </p:cNvSpPr>
          <p:nvPr>
            <p:ph type="sldNum" sz="quarter" idx="4"/>
          </p:nvPr>
        </p:nvSpPr>
        <p:spPr>
          <a:xfrm>
            <a:off x="9691444" y="7141193"/>
            <a:ext cx="866876" cy="302451"/>
          </a:xfrm>
          <a:prstGeom prst="rect">
            <a:avLst/>
          </a:prstGeom>
        </p:spPr>
        <p:txBody>
          <a:bodyPr vert="horz" lIns="102864" tIns="51432" rIns="102864" bIns="0" rtlCol="0" anchor="b"/>
          <a:lstStyle>
            <a:lvl1pPr algn="r" eaLnBrk="1" latinLnBrk="0" hangingPunct="1">
              <a:defRPr kumimoji="0" sz="1400">
                <a:solidFill>
                  <a:schemeClr val="tx1">
                    <a:tint val="95000"/>
                  </a:schemeClr>
                </a:solidFill>
              </a:defRPr>
            </a:lvl1pPr>
            <a:extLst/>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100" b="1" kern="1200">
          <a:solidFill>
            <a:schemeClr val="accent1">
              <a:satMod val="150000"/>
            </a:schemeClr>
          </a:solidFill>
          <a:effectLst/>
          <a:latin typeface="+mj-lt"/>
          <a:ea typeface="+mj-ea"/>
          <a:cs typeface="+mj-cs"/>
        </a:defRPr>
      </a:lvl1pPr>
      <a:extLst/>
    </p:titleStyle>
    <p:bodyStyle>
      <a:lvl1pPr marL="493746" indent="-360023" algn="l" rtl="0" eaLnBrk="1" latinLnBrk="0" hangingPunct="1">
        <a:spcBef>
          <a:spcPts val="0"/>
        </a:spcBef>
        <a:buClr>
          <a:schemeClr val="accent1"/>
        </a:buClr>
        <a:buSzPct val="80000"/>
        <a:buFont typeface="Wingdings 2"/>
        <a:buChar char=""/>
        <a:defRPr kumimoji="0" sz="3600" kern="1200">
          <a:solidFill>
            <a:schemeClr val="tx1"/>
          </a:solidFill>
          <a:latin typeface="+mn-lt"/>
          <a:ea typeface="+mn-ea"/>
          <a:cs typeface="+mn-cs"/>
        </a:defRPr>
      </a:lvl1pPr>
      <a:lvl2pPr marL="822910" indent="-308591" algn="l" rtl="0" eaLnBrk="1" latinLnBrk="0" hangingPunct="1">
        <a:spcBef>
          <a:spcPct val="20000"/>
        </a:spcBef>
        <a:buClr>
          <a:schemeClr val="accent2"/>
        </a:buClr>
        <a:buSzPct val="90000"/>
        <a:buFont typeface="Wingdings"/>
        <a:buChar char=""/>
        <a:defRPr kumimoji="0" sz="3100" kern="1200">
          <a:solidFill>
            <a:schemeClr val="tx1"/>
          </a:solidFill>
          <a:latin typeface="+mn-lt"/>
          <a:ea typeface="+mn-ea"/>
          <a:cs typeface="+mn-cs"/>
        </a:defRPr>
      </a:lvl2pPr>
      <a:lvl3pPr marL="1121215" indent="-257159" algn="l" rtl="0" eaLnBrk="1" latinLnBrk="0" hangingPunct="1">
        <a:spcBef>
          <a:spcPct val="20000"/>
        </a:spcBef>
        <a:buClr>
          <a:schemeClr val="accent3"/>
        </a:buClr>
        <a:buFont typeface="Arial"/>
        <a:buChar char="▪"/>
        <a:defRPr kumimoji="0" sz="2700" kern="1200">
          <a:solidFill>
            <a:schemeClr val="tx1"/>
          </a:solidFill>
          <a:latin typeface="+mn-lt"/>
          <a:ea typeface="+mn-ea"/>
          <a:cs typeface="+mn-cs"/>
        </a:defRPr>
      </a:lvl3pPr>
      <a:lvl4pPr marL="1368089" indent="-205727" algn="l" rtl="0" eaLnBrk="1" latinLnBrk="0" hangingPunct="1">
        <a:spcBef>
          <a:spcPct val="20000"/>
        </a:spcBef>
        <a:buClr>
          <a:schemeClr val="accent4"/>
        </a:buClr>
        <a:buFont typeface="Arial"/>
        <a:buChar char="▪"/>
        <a:defRPr kumimoji="0" sz="2300" kern="1200">
          <a:solidFill>
            <a:schemeClr val="tx1"/>
          </a:solidFill>
          <a:latin typeface="+mn-lt"/>
          <a:ea typeface="+mn-ea"/>
          <a:cs typeface="+mn-cs"/>
        </a:defRPr>
      </a:lvl4pPr>
      <a:lvl5pPr marL="1604674" indent="-205727" algn="l" rtl="0" eaLnBrk="1" latinLnBrk="0" hangingPunct="1">
        <a:spcBef>
          <a:spcPct val="20000"/>
        </a:spcBef>
        <a:buClr>
          <a:schemeClr val="accent5"/>
        </a:buClr>
        <a:buFont typeface="Wingdings 3"/>
        <a:buChar char=""/>
        <a:defRPr kumimoji="0" lang="en-US" sz="2300" kern="1200" smtClean="0">
          <a:solidFill>
            <a:schemeClr val="tx1"/>
          </a:solidFill>
          <a:latin typeface="+mn-lt"/>
          <a:ea typeface="+mn-ea"/>
          <a:cs typeface="+mn-cs"/>
        </a:defRPr>
      </a:lvl5pPr>
      <a:lvl6pPr marL="1830975" indent="-205727" algn="l" rtl="0" eaLnBrk="1" latinLnBrk="0" hangingPunct="1">
        <a:spcBef>
          <a:spcPct val="20000"/>
        </a:spcBef>
        <a:buClr>
          <a:schemeClr val="accent6"/>
        </a:buClr>
        <a:buSzPct val="100000"/>
        <a:buFont typeface="Wingdings 2"/>
        <a:buChar char=""/>
        <a:defRPr kumimoji="0" sz="2300" kern="1200">
          <a:solidFill>
            <a:schemeClr val="tx1"/>
          </a:solidFill>
          <a:latin typeface="+mn-lt"/>
          <a:ea typeface="+mn-ea"/>
          <a:cs typeface="+mn-cs"/>
        </a:defRPr>
      </a:lvl6pPr>
      <a:lvl7pPr marL="2057275" indent="-205727" algn="l" rtl="0" eaLnBrk="1" latinLnBrk="0" hangingPunct="1">
        <a:spcBef>
          <a:spcPct val="20000"/>
        </a:spcBef>
        <a:buClr>
          <a:schemeClr val="accent1"/>
        </a:buClr>
        <a:buSzPct val="100000"/>
        <a:buFont typeface="Wingdings 2"/>
        <a:buChar char=""/>
        <a:defRPr kumimoji="0" sz="2000" kern="1200">
          <a:solidFill>
            <a:schemeClr val="tx1"/>
          </a:solidFill>
          <a:latin typeface="+mn-lt"/>
          <a:ea typeface="+mn-ea"/>
          <a:cs typeface="+mn-cs"/>
        </a:defRPr>
      </a:lvl7pPr>
      <a:lvl8pPr marL="2283575" indent="-205727" algn="l" rtl="0" eaLnBrk="1" latinLnBrk="0" hangingPunct="1">
        <a:spcBef>
          <a:spcPct val="20000"/>
        </a:spcBef>
        <a:buClr>
          <a:schemeClr val="accent2"/>
        </a:buClr>
        <a:buFont typeface="Wingdings 2" pitchFamily="18" charset="2"/>
        <a:buChar char=""/>
        <a:defRPr kumimoji="0" sz="2000" kern="1200">
          <a:solidFill>
            <a:schemeClr val="tx1"/>
          </a:solidFill>
          <a:latin typeface="+mn-lt"/>
          <a:ea typeface="+mn-ea"/>
          <a:cs typeface="+mn-cs"/>
        </a:defRPr>
      </a:lvl8pPr>
      <a:lvl9pPr marL="2509876" indent="-205727" algn="l" rtl="0" eaLnBrk="1" latinLnBrk="0" hangingPunct="1">
        <a:spcBef>
          <a:spcPct val="20000"/>
        </a:spcBef>
        <a:buClr>
          <a:schemeClr val="accent3"/>
        </a:buClr>
        <a:buFont typeface="Wingdings 2" pitchFamily="18" charset="2"/>
        <a:buChar char=""/>
        <a:defRPr kumimoji="0" sz="20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514319" algn="l" rtl="0" eaLnBrk="1" latinLnBrk="0" hangingPunct="1">
        <a:defRPr kumimoji="0" kern="1200">
          <a:solidFill>
            <a:schemeClr val="tx1"/>
          </a:solidFill>
          <a:latin typeface="+mn-lt"/>
          <a:ea typeface="+mn-ea"/>
          <a:cs typeface="+mn-cs"/>
        </a:defRPr>
      </a:lvl2pPr>
      <a:lvl3pPr marL="1028638" algn="l" rtl="0" eaLnBrk="1" latinLnBrk="0" hangingPunct="1">
        <a:defRPr kumimoji="0" kern="1200">
          <a:solidFill>
            <a:schemeClr val="tx1"/>
          </a:solidFill>
          <a:latin typeface="+mn-lt"/>
          <a:ea typeface="+mn-ea"/>
          <a:cs typeface="+mn-cs"/>
        </a:defRPr>
      </a:lvl3pPr>
      <a:lvl4pPr marL="1542957" algn="l" rtl="0" eaLnBrk="1" latinLnBrk="0" hangingPunct="1">
        <a:defRPr kumimoji="0" kern="1200">
          <a:solidFill>
            <a:schemeClr val="tx1"/>
          </a:solidFill>
          <a:latin typeface="+mn-lt"/>
          <a:ea typeface="+mn-ea"/>
          <a:cs typeface="+mn-cs"/>
        </a:defRPr>
      </a:lvl4pPr>
      <a:lvl5pPr marL="2057275" algn="l" rtl="0" eaLnBrk="1" latinLnBrk="0" hangingPunct="1">
        <a:defRPr kumimoji="0" kern="1200">
          <a:solidFill>
            <a:schemeClr val="tx1"/>
          </a:solidFill>
          <a:latin typeface="+mn-lt"/>
          <a:ea typeface="+mn-ea"/>
          <a:cs typeface="+mn-cs"/>
        </a:defRPr>
      </a:lvl5pPr>
      <a:lvl6pPr marL="2571594" algn="l" rtl="0" eaLnBrk="1" latinLnBrk="0" hangingPunct="1">
        <a:defRPr kumimoji="0" kern="1200">
          <a:solidFill>
            <a:schemeClr val="tx1"/>
          </a:solidFill>
          <a:latin typeface="+mn-lt"/>
          <a:ea typeface="+mn-ea"/>
          <a:cs typeface="+mn-cs"/>
        </a:defRPr>
      </a:lvl6pPr>
      <a:lvl7pPr marL="3085913" algn="l" rtl="0" eaLnBrk="1" latinLnBrk="0" hangingPunct="1">
        <a:defRPr kumimoji="0" kern="1200">
          <a:solidFill>
            <a:schemeClr val="tx1"/>
          </a:solidFill>
          <a:latin typeface="+mn-lt"/>
          <a:ea typeface="+mn-ea"/>
          <a:cs typeface="+mn-cs"/>
        </a:defRPr>
      </a:lvl7pPr>
      <a:lvl8pPr marL="3600232" algn="l" rtl="0" eaLnBrk="1" latinLnBrk="0" hangingPunct="1">
        <a:defRPr kumimoji="0" kern="1200">
          <a:solidFill>
            <a:schemeClr val="tx1"/>
          </a:solidFill>
          <a:latin typeface="+mn-lt"/>
          <a:ea typeface="+mn-ea"/>
          <a:cs typeface="+mn-cs"/>
        </a:defRPr>
      </a:lvl8pPr>
      <a:lvl9pPr marL="411455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Η υστερία, πηγή ερωτημάτων και έμπνευσης για τον </a:t>
            </a:r>
            <a:r>
              <a:rPr lang="en-US" dirty="0" smtClean="0"/>
              <a:t>Freud</a:t>
            </a:r>
            <a:endParaRPr lang="el-GR" dirty="0"/>
          </a:p>
        </p:txBody>
      </p:sp>
      <p:sp>
        <p:nvSpPr>
          <p:cNvPr id="3" name="2 - Υπότιτλος"/>
          <p:cNvSpPr>
            <a:spLocks noGrp="1"/>
          </p:cNvSpPr>
          <p:nvPr>
            <p:ph type="subTitle" idx="1"/>
          </p:nvPr>
        </p:nvSpPr>
        <p:spPr>
          <a:xfrm>
            <a:off x="3240405" y="5355907"/>
            <a:ext cx="7560945" cy="1932323"/>
          </a:xfrm>
        </p:spPr>
        <p:txBody>
          <a:bodyPr>
            <a:normAutofit/>
          </a:bodyPr>
          <a:lstStyle/>
          <a:p>
            <a:pPr algn="r"/>
            <a:r>
              <a:rPr lang="el-GR" dirty="0" smtClean="0"/>
              <a:t>άρθρο της Χρυσής </a:t>
            </a:r>
            <a:r>
              <a:rPr lang="el-GR" dirty="0" err="1" smtClean="0"/>
              <a:t>Γιαννουλάκη</a:t>
            </a:r>
            <a:r>
              <a:rPr lang="el-GR" dirty="0" smtClean="0"/>
              <a:t> στο περιοδικό Οιδίπους</a:t>
            </a:r>
            <a:endParaRPr lang="el-GR" dirty="0"/>
          </a:p>
        </p:txBody>
      </p:sp>
      <p:pic>
        <p:nvPicPr>
          <p:cNvPr id="1026" name="Picture 2" descr="C:\Program Files (x86)\Microsoft Office\MEDIA\CAGCAT10\j0281904.wmf"/>
          <p:cNvPicPr>
            <a:picLocks noChangeAspect="1" noChangeArrowheads="1"/>
          </p:cNvPicPr>
          <p:nvPr/>
        </p:nvPicPr>
        <p:blipFill>
          <a:blip r:embed="rId2"/>
          <a:srcRect/>
          <a:stretch>
            <a:fillRect/>
          </a:stretch>
        </p:blipFill>
        <p:spPr bwMode="auto">
          <a:xfrm>
            <a:off x="7800954" y="0"/>
            <a:ext cx="3000396" cy="283654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Janet, 1920</a:t>
            </a:r>
            <a:endParaRPr lang="el-GR" dirty="0"/>
          </a:p>
        </p:txBody>
      </p:sp>
      <p:sp>
        <p:nvSpPr>
          <p:cNvPr id="3" name="2 - Θέση περιεχομένου"/>
          <p:cNvSpPr>
            <a:spLocks noGrp="1"/>
          </p:cNvSpPr>
          <p:nvPr>
            <p:ph idx="1"/>
          </p:nvPr>
        </p:nvSpPr>
        <p:spPr/>
        <p:txBody>
          <a:bodyPr/>
          <a:lstStyle/>
          <a:p>
            <a:r>
              <a:rPr lang="el-GR" dirty="0" smtClean="0"/>
              <a:t>υστερία= μορφή ψυχικής κατάθλιψης</a:t>
            </a:r>
          </a:p>
          <a:p>
            <a:r>
              <a:rPr lang="el-GR" dirty="0" smtClean="0"/>
              <a:t>3 βαθμοί </a:t>
            </a:r>
          </a:p>
          <a:p>
            <a:pPr marL="578609" indent="-578609">
              <a:buFont typeface="+mj-lt"/>
              <a:buAutoNum type="arabicPeriod"/>
            </a:pPr>
            <a:r>
              <a:rPr lang="el-GR" dirty="0" smtClean="0"/>
              <a:t>θλίψη (</a:t>
            </a:r>
            <a:r>
              <a:rPr lang="en-US" dirty="0" smtClean="0"/>
              <a:t>sadness)</a:t>
            </a:r>
          </a:p>
          <a:p>
            <a:pPr marL="578609" indent="-578609">
              <a:buFont typeface="+mj-lt"/>
              <a:buAutoNum type="arabicPeriod"/>
            </a:pPr>
            <a:r>
              <a:rPr lang="el-GR" dirty="0" smtClean="0"/>
              <a:t>νωθρότητα </a:t>
            </a:r>
            <a:r>
              <a:rPr lang="en-US" dirty="0" smtClean="0"/>
              <a:t>(laziness)</a:t>
            </a:r>
            <a:endParaRPr lang="el-GR" dirty="0" smtClean="0"/>
          </a:p>
          <a:p>
            <a:pPr marL="578609" indent="-578609">
              <a:buFont typeface="+mj-lt"/>
              <a:buAutoNum type="arabicPeriod"/>
            </a:pPr>
            <a:r>
              <a:rPr lang="el-GR" dirty="0" smtClean="0"/>
              <a:t>αβουλία </a:t>
            </a:r>
            <a:r>
              <a:rPr lang="en-US" dirty="0" smtClean="0"/>
              <a:t>(</a:t>
            </a:r>
            <a:r>
              <a:rPr lang="en-US" dirty="0" err="1" smtClean="0"/>
              <a:t>aboulia</a:t>
            </a:r>
            <a:r>
              <a:rPr lang="en-US" dirty="0" smtClean="0"/>
              <a:t>)- </a:t>
            </a:r>
            <a:r>
              <a:rPr lang="el-GR" dirty="0" smtClean="0"/>
              <a:t>εξαφανίζεται η δυνατότητα σκέψης, ο ασθενής μετατρέπει απλώς τις πιο ισχυρές τάσεις του σε αυτόματη δραστηριότητα</a:t>
            </a:r>
            <a:endParaRPr lang="el-GR" dirty="0"/>
          </a:p>
        </p:txBody>
      </p:sp>
      <p:pic>
        <p:nvPicPr>
          <p:cNvPr id="13314" name="Picture 2" descr="C:\Program Files (x86)\Microsoft Office\MEDIA\OFFICE12\Lines\BD21321_.gif"/>
          <p:cNvPicPr>
            <a:picLocks noChangeAspect="1" noChangeArrowheads="1"/>
          </p:cNvPicPr>
          <p:nvPr/>
        </p:nvPicPr>
        <p:blipFill>
          <a:blip r:embed="rId2"/>
          <a:srcRect/>
          <a:stretch>
            <a:fillRect/>
          </a:stretch>
        </p:blipFill>
        <p:spPr bwMode="auto">
          <a:xfrm>
            <a:off x="1" y="1351739"/>
            <a:ext cx="10801350" cy="64294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Γενέθλιος στιγμή ψυχανάλυσης…</a:t>
            </a:r>
            <a:endParaRPr lang="el-GR" dirty="0"/>
          </a:p>
        </p:txBody>
      </p:sp>
      <p:sp>
        <p:nvSpPr>
          <p:cNvPr id="3" name="2 - Θέση περιεχομένου"/>
          <p:cNvSpPr>
            <a:spLocks noGrp="1"/>
          </p:cNvSpPr>
          <p:nvPr>
            <p:ph idx="1"/>
          </p:nvPr>
        </p:nvSpPr>
        <p:spPr>
          <a:xfrm>
            <a:off x="540068" y="2566185"/>
            <a:ext cx="9721216" cy="4490994"/>
          </a:xfrm>
        </p:spPr>
        <p:txBody>
          <a:bodyPr/>
          <a:lstStyle/>
          <a:p>
            <a:r>
              <a:rPr lang="el-GR" dirty="0" smtClean="0"/>
              <a:t>η κλινική περίπτωση της υστερικής ασθενούς </a:t>
            </a:r>
            <a:r>
              <a:rPr lang="en-US" dirty="0" smtClean="0"/>
              <a:t>Anna O.</a:t>
            </a:r>
            <a:endParaRPr lang="el-GR" dirty="0" smtClean="0"/>
          </a:p>
          <a:p>
            <a:r>
              <a:rPr lang="el-GR" dirty="0" smtClean="0"/>
              <a:t>θεωρητική επεξεργασία </a:t>
            </a:r>
            <a:r>
              <a:rPr lang="en-US" dirty="0" smtClean="0"/>
              <a:t>Breuer &amp; Freud </a:t>
            </a:r>
            <a:r>
              <a:rPr lang="el-GR" dirty="0" smtClean="0"/>
              <a:t>στην Προκαταρκτική Ανακοίνωση (1892)</a:t>
            </a:r>
          </a:p>
          <a:p>
            <a:r>
              <a:rPr lang="el-GR" dirty="0" smtClean="0"/>
              <a:t>ισχύς του τραυματικού γεγονότος στην ιδιαίτερη ιστορία του υστερικού υποκειμένου</a:t>
            </a:r>
            <a:endParaRPr lang="el-GR" dirty="0"/>
          </a:p>
        </p:txBody>
      </p:sp>
      <p:pic>
        <p:nvPicPr>
          <p:cNvPr id="14339" name="Picture 3" descr="C:\Program Files (x86)\Microsoft Office\MEDIA\OFFICE12\Lines\BD21326_.gif"/>
          <p:cNvPicPr>
            <a:picLocks noChangeAspect="1" noChangeArrowheads="1"/>
          </p:cNvPicPr>
          <p:nvPr/>
        </p:nvPicPr>
        <p:blipFill>
          <a:blip r:embed="rId2"/>
          <a:srcRect/>
          <a:stretch>
            <a:fillRect/>
          </a:stretch>
        </p:blipFill>
        <p:spPr bwMode="auto">
          <a:xfrm>
            <a:off x="1" y="1528213"/>
            <a:ext cx="10801350" cy="60934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ιστορικό </a:t>
            </a:r>
            <a:r>
              <a:rPr lang="en-US" dirty="0" smtClean="0"/>
              <a:t>Anna O.</a:t>
            </a:r>
            <a:r>
              <a:rPr lang="el-GR" dirty="0" smtClean="0"/>
              <a:t> </a:t>
            </a:r>
            <a:r>
              <a:rPr lang="en-US" dirty="0" smtClean="0"/>
              <a:t>(Bertha </a:t>
            </a:r>
            <a:r>
              <a:rPr lang="en-US" dirty="0" err="1" smtClean="0"/>
              <a:t>Pappenheim</a:t>
            </a:r>
            <a:r>
              <a:rPr lang="en-US" dirty="0" smtClean="0"/>
              <a:t>)</a:t>
            </a:r>
            <a:endParaRPr lang="el-GR" dirty="0"/>
          </a:p>
        </p:txBody>
      </p:sp>
      <p:sp>
        <p:nvSpPr>
          <p:cNvPr id="3" name="2 - Θέση περιεχομένου"/>
          <p:cNvSpPr>
            <a:spLocks noGrp="1"/>
          </p:cNvSpPr>
          <p:nvPr>
            <p:ph idx="1"/>
          </p:nvPr>
        </p:nvSpPr>
        <p:spPr>
          <a:xfrm>
            <a:off x="542891" y="2545999"/>
            <a:ext cx="9721216" cy="5015264"/>
          </a:xfrm>
        </p:spPr>
        <p:txBody>
          <a:bodyPr>
            <a:normAutofit fontScale="70000" lnSpcReduction="20000"/>
          </a:bodyPr>
          <a:lstStyle/>
          <a:p>
            <a:r>
              <a:rPr lang="el-GR" dirty="0" smtClean="0"/>
              <a:t>όταν ο πατέρας της αρρώστησε, ανέλαβε τη φροντίδα του τη νύχτα</a:t>
            </a:r>
          </a:p>
          <a:p>
            <a:r>
              <a:rPr lang="el-GR" dirty="0" smtClean="0"/>
              <a:t>έντονη αδυναμία λόγω άγρυπνης παρουσίας</a:t>
            </a:r>
          </a:p>
          <a:p>
            <a:r>
              <a:rPr lang="el-GR" dirty="0" smtClean="0"/>
              <a:t>άρνηση τροφής</a:t>
            </a:r>
          </a:p>
          <a:p>
            <a:r>
              <a:rPr lang="el-GR" dirty="0" smtClean="0"/>
              <a:t>νευρικός βήχας</a:t>
            </a:r>
          </a:p>
          <a:p>
            <a:r>
              <a:rPr lang="el-GR" dirty="0" smtClean="0"/>
              <a:t>συγκλίνων στραβισμός</a:t>
            </a:r>
          </a:p>
          <a:p>
            <a:r>
              <a:rPr lang="el-GR" dirty="0" smtClean="0"/>
              <a:t>διαταραχές όρασης</a:t>
            </a:r>
          </a:p>
          <a:p>
            <a:r>
              <a:rPr lang="el-GR" dirty="0" smtClean="0"/>
              <a:t>πονοκέφαλοι</a:t>
            </a:r>
          </a:p>
          <a:p>
            <a:r>
              <a:rPr lang="el-GR" dirty="0" smtClean="0"/>
              <a:t>έντονη ταραχή</a:t>
            </a:r>
          </a:p>
          <a:p>
            <a:r>
              <a:rPr lang="el-GR" dirty="0" smtClean="0"/>
              <a:t>παραλύσεις</a:t>
            </a:r>
          </a:p>
          <a:p>
            <a:r>
              <a:rPr lang="el-GR" dirty="0" smtClean="0"/>
              <a:t>απώλεια αισθητικότητας</a:t>
            </a:r>
          </a:p>
          <a:p>
            <a:r>
              <a:rPr lang="el-GR" dirty="0" smtClean="0"/>
              <a:t>μακρές περίοδοι υπνηλίας</a:t>
            </a:r>
          </a:p>
          <a:p>
            <a:r>
              <a:rPr lang="el-GR" dirty="0" smtClean="0"/>
              <a:t>ψευδαισθήσεις (μαύρα ερπετά, κρανία, σκελετοί)</a:t>
            </a:r>
          </a:p>
          <a:p>
            <a:r>
              <a:rPr lang="el-GR" dirty="0" smtClean="0"/>
              <a:t>μιλούσε αγγλικά, γαλλικά, ιταλικά</a:t>
            </a:r>
          </a:p>
          <a:p>
            <a:r>
              <a:rPr lang="el-GR" dirty="0" smtClean="0"/>
              <a:t>2 διακριτές προσωπικότητες</a:t>
            </a:r>
            <a:endParaRPr lang="el-GR" dirty="0"/>
          </a:p>
        </p:txBody>
      </p:sp>
      <p:pic>
        <p:nvPicPr>
          <p:cNvPr id="18434" name="Picture 2" descr="C:\Program Files (x86)\Microsoft Office\MEDIA\OFFICE12\Lines\BD21370_.gif"/>
          <p:cNvPicPr>
            <a:picLocks noChangeAspect="1" noChangeArrowheads="1"/>
          </p:cNvPicPr>
          <p:nvPr/>
        </p:nvPicPr>
        <p:blipFill>
          <a:blip r:embed="rId2"/>
          <a:srcRect/>
          <a:stretch>
            <a:fillRect/>
          </a:stretch>
        </p:blipFill>
        <p:spPr bwMode="auto">
          <a:xfrm>
            <a:off x="-1" y="1423178"/>
            <a:ext cx="11044277" cy="571504"/>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Breuer-</a:t>
            </a:r>
            <a:r>
              <a:rPr lang="el-GR" dirty="0" smtClean="0"/>
              <a:t>ύπνωση</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καθαρτική μέθοδος: εκκαθάριση (κάθαρση), πρόσφορη </a:t>
            </a:r>
            <a:r>
              <a:rPr lang="el-GR" dirty="0" err="1" smtClean="0"/>
              <a:t>εκφόρτιση</a:t>
            </a:r>
            <a:r>
              <a:rPr lang="el-GR" dirty="0" smtClean="0"/>
              <a:t> των παθογόνων συναισθημάτων</a:t>
            </a:r>
          </a:p>
          <a:p>
            <a:r>
              <a:rPr lang="el-GR" dirty="0" smtClean="0"/>
              <a:t>ισχυρά συναισθήματα, τα οποία η ασθενής δε μπορούσε να εκφράσει στην κανονική κατάσταση συνειδήσεως, μπορούσαν να έρθουν στην ομιλία και να </a:t>
            </a:r>
            <a:r>
              <a:rPr lang="el-GR" dirty="0" err="1" smtClean="0"/>
              <a:t>βρούν</a:t>
            </a:r>
            <a:r>
              <a:rPr lang="el-GR" dirty="0" smtClean="0"/>
              <a:t> διέξοδο, δηλαδή να εκτονωθούν κατά τη διάρκεια της ύπνωσης με τις συζητήσεις που είχε με τον γιατρό της</a:t>
            </a:r>
            <a:endParaRPr lang="el-GR" dirty="0"/>
          </a:p>
        </p:txBody>
      </p:sp>
      <p:pic>
        <p:nvPicPr>
          <p:cNvPr id="15362" name="Picture 2" descr="C:\Program Files (x86)\Microsoft Office\MEDIA\OFFICE12\Lines\BD15185_.gif"/>
          <p:cNvPicPr>
            <a:picLocks noChangeAspect="1" noChangeArrowheads="1"/>
          </p:cNvPicPr>
          <p:nvPr/>
        </p:nvPicPr>
        <p:blipFill>
          <a:blip r:embed="rId2"/>
          <a:srcRect/>
          <a:stretch>
            <a:fillRect/>
          </a:stretch>
        </p:blipFill>
        <p:spPr bwMode="auto">
          <a:xfrm>
            <a:off x="0" y="1137425"/>
            <a:ext cx="10801350" cy="1000132"/>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302803"/>
            <a:ext cx="9721216" cy="1272447"/>
          </a:xfrm>
        </p:spPr>
        <p:txBody>
          <a:bodyPr>
            <a:normAutofit fontScale="90000"/>
          </a:bodyPr>
          <a:lstStyle/>
          <a:p>
            <a:r>
              <a:rPr lang="el-GR" sz="4100" dirty="0" smtClean="0"/>
              <a:t>Θεραπεία μέσω ομιλίας</a:t>
            </a:r>
            <a:r>
              <a:rPr lang="en-US" sz="4100" dirty="0" smtClean="0"/>
              <a:t>(talking cure)</a:t>
            </a:r>
            <a:r>
              <a:rPr lang="el-GR" sz="4100" dirty="0" smtClean="0"/>
              <a:t/>
            </a:r>
            <a:br>
              <a:rPr lang="el-GR" sz="4100" dirty="0" smtClean="0"/>
            </a:br>
            <a:r>
              <a:rPr lang="el-GR" sz="4100" dirty="0" smtClean="0"/>
              <a:t>Καθάρισμα καμινάδας</a:t>
            </a:r>
            <a:r>
              <a:rPr lang="en-US" sz="4100" dirty="0" smtClean="0"/>
              <a:t> (chimney-</a:t>
            </a:r>
            <a:r>
              <a:rPr lang="en-US" sz="4100" dirty="0" err="1" smtClean="0"/>
              <a:t>swipping</a:t>
            </a:r>
            <a:r>
              <a:rPr lang="en-US" sz="4100" dirty="0" smtClean="0"/>
              <a:t>)</a:t>
            </a:r>
            <a:endParaRPr lang="el-GR" sz="4100" dirty="0"/>
          </a:p>
        </p:txBody>
      </p:sp>
      <p:sp>
        <p:nvSpPr>
          <p:cNvPr id="3" name="2 - Θέση περιεχομένου"/>
          <p:cNvSpPr>
            <a:spLocks noGrp="1"/>
          </p:cNvSpPr>
          <p:nvPr>
            <p:ph idx="1"/>
          </p:nvPr>
        </p:nvSpPr>
        <p:spPr>
          <a:xfrm>
            <a:off x="540068" y="2756704"/>
            <a:ext cx="9721216" cy="3997676"/>
          </a:xfrm>
        </p:spPr>
        <p:txBody>
          <a:bodyPr>
            <a:normAutofit fontScale="70000" lnSpcReduction="20000"/>
          </a:bodyPr>
          <a:lstStyle/>
          <a:p>
            <a:r>
              <a:rPr lang="el-GR" dirty="0" smtClean="0"/>
              <a:t>η αυθόρμητη αναβίωση ενός ξεχασμένου γεγονότος, συνοδευόμενη από το αντίστοιχο συναίσθημα κατά τη διάρκεια της ύπνωσης, οδηγεί στην εξαφάνιση του συμπτώματος</a:t>
            </a:r>
          </a:p>
          <a:p>
            <a:r>
              <a:rPr lang="el-GR" dirty="0" smtClean="0"/>
              <a:t>αναμνήσεις πολυάριθμων τραυμάτων δύνανται να βρίσκονται πίσω από ένα και μοναδικό σύμπτωμα και ότι οι πολυάριθμες αναμνήσεις αναδύονται σε αντίστροφη χρονολογικά σειρά κατά την οποία προέκυψαν</a:t>
            </a:r>
          </a:p>
          <a:p>
            <a:r>
              <a:rPr lang="el-GR" dirty="0" smtClean="0"/>
              <a:t>πόσο συχνά ένα σύμπτωμα καθορίζεται με πολλαπλούς τρόπους-</a:t>
            </a:r>
            <a:r>
              <a:rPr lang="el-GR" dirty="0" err="1" smtClean="0"/>
              <a:t>υπερκαθορίζεται</a:t>
            </a:r>
            <a:endParaRPr lang="el-GR" dirty="0" smtClean="0"/>
          </a:p>
          <a:p>
            <a:r>
              <a:rPr lang="el-GR" dirty="0" smtClean="0"/>
              <a:t>ο υστερικός/η σπάνια κατασκευάζει νέα συμπτώματα σε κάθε νέα νευρωτική κρίση επανεμφανίζει ή αυξάνει τα συμπτώματα τα οποία έχει ήδη δημιουργήσει</a:t>
            </a:r>
            <a:endParaRPr lang="el-GR" dirty="0"/>
          </a:p>
        </p:txBody>
      </p:sp>
      <p:pic>
        <p:nvPicPr>
          <p:cNvPr id="16388" name="Picture 4" descr="C:\Program Files (x86)\Microsoft Office\MEDIA\OFFICE12\Lines\BD21319_.gif"/>
          <p:cNvPicPr>
            <a:picLocks noChangeAspect="1" noChangeArrowheads="1"/>
          </p:cNvPicPr>
          <p:nvPr/>
        </p:nvPicPr>
        <p:blipFill>
          <a:blip r:embed="rId2"/>
          <a:srcRect/>
          <a:stretch>
            <a:fillRect/>
          </a:stretch>
        </p:blipFill>
        <p:spPr bwMode="auto">
          <a:xfrm>
            <a:off x="0" y="1566053"/>
            <a:ext cx="10801350" cy="64294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tabLst>
                <a:tab pos="2918045" algn="l"/>
              </a:tabLst>
            </a:pPr>
            <a:r>
              <a:rPr lang="el-GR" dirty="0" smtClean="0"/>
              <a:t> </a:t>
            </a:r>
            <a:r>
              <a:rPr lang="en-US" dirty="0" smtClean="0"/>
              <a:t>Emmy von N. (Fanny Moser)</a:t>
            </a:r>
            <a:endParaRPr lang="el-GR" dirty="0"/>
          </a:p>
        </p:txBody>
      </p:sp>
      <p:sp>
        <p:nvSpPr>
          <p:cNvPr id="3" name="2 - Θέση περιεχομένου"/>
          <p:cNvSpPr>
            <a:spLocks noGrp="1"/>
          </p:cNvSpPr>
          <p:nvPr>
            <p:ph idx="1"/>
          </p:nvPr>
        </p:nvSpPr>
        <p:spPr/>
        <p:txBody>
          <a:bodyPr>
            <a:normAutofit lnSpcReduction="10000"/>
          </a:bodyPr>
          <a:lstStyle/>
          <a:p>
            <a:r>
              <a:rPr lang="en-US" dirty="0" smtClean="0"/>
              <a:t>13</a:t>
            </a:r>
            <a:r>
              <a:rPr lang="el-GR" baseline="30000" dirty="0" smtClean="0"/>
              <a:t>ο</a:t>
            </a:r>
            <a:r>
              <a:rPr lang="el-GR" dirty="0" smtClean="0"/>
              <a:t> /14 παιδιά γερμανικής οικογένειας-μετανάστες Ρωσία, επέζησαν 4 παιδιά</a:t>
            </a:r>
          </a:p>
          <a:p>
            <a:r>
              <a:rPr lang="el-GR" dirty="0" smtClean="0"/>
              <a:t>23 ετών: γάμος (εύπορος πολύ μεγαλύτερος, πέθανε σε 3 χρόνια)</a:t>
            </a:r>
          </a:p>
          <a:p>
            <a:r>
              <a:rPr lang="el-GR" dirty="0" smtClean="0"/>
              <a:t>δεν ξαναπαντρεύτηκε από φόβο για οικονομική δυσμένεια των παιδιών της</a:t>
            </a:r>
          </a:p>
          <a:p>
            <a:r>
              <a:rPr lang="el-GR" dirty="0" smtClean="0"/>
              <a:t>40 ετών: διάφορα τικ μυών προσώπου, λαιμού, τραυλισμός, περίεργη σειρά ήχων (κλωγμός), ψευδαισθήσεις (πεθαμένα ποντίκια, ερπετά)</a:t>
            </a:r>
            <a:endParaRPr lang="el-GR" dirty="0"/>
          </a:p>
        </p:txBody>
      </p:sp>
      <p:pic>
        <p:nvPicPr>
          <p:cNvPr id="17411" name="Picture 3" descr="C:\Program Files (x86)\Microsoft Office\MEDIA\OFFICE12\Lines\BD21309_.gif"/>
          <p:cNvPicPr>
            <a:picLocks noChangeAspect="1" noChangeArrowheads="1"/>
          </p:cNvPicPr>
          <p:nvPr/>
        </p:nvPicPr>
        <p:blipFill>
          <a:blip r:embed="rId2"/>
          <a:srcRect/>
          <a:stretch>
            <a:fillRect/>
          </a:stretch>
        </p:blipFill>
        <p:spPr bwMode="auto">
          <a:xfrm>
            <a:off x="0" y="1566052"/>
            <a:ext cx="10801349" cy="357191"/>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40068" y="1890304"/>
            <a:ext cx="9721216" cy="4864077"/>
          </a:xfrm>
        </p:spPr>
        <p:txBody>
          <a:bodyPr/>
          <a:lstStyle/>
          <a:p>
            <a:r>
              <a:rPr lang="el-GR" dirty="0" smtClean="0"/>
              <a:t>Αιτιολογία υστερικών συμπτωμάτων: τραυματική αποσύνδεση</a:t>
            </a:r>
          </a:p>
          <a:p>
            <a:r>
              <a:rPr lang="el-GR" dirty="0" smtClean="0"/>
              <a:t>επενέβαινε τη στιγμή της μνημονικής εγγραφής και τα μνημονικά ίχνη παρέμεναν σε αποσυνδεδεμένη κατάσταση</a:t>
            </a:r>
          </a:p>
          <a:p>
            <a:r>
              <a:rPr lang="el-GR" dirty="0" smtClean="0"/>
              <a:t>το υστερικό σύμπτωμα αναπαριστούσε το αρχικό τραύμα σε μια παραμορφωμένη μορφή</a:t>
            </a:r>
          </a:p>
          <a:p>
            <a:endParaRPr lang="el-GR" dirty="0"/>
          </a:p>
        </p:txBody>
      </p:sp>
      <p:pic>
        <p:nvPicPr>
          <p:cNvPr id="19459" name="Picture 3" descr="C:\Program Files (x86)\Microsoft Office\MEDIA\OFFICE12\Lines\BD21313_.gif"/>
          <p:cNvPicPr>
            <a:picLocks noChangeAspect="1" noChangeArrowheads="1"/>
          </p:cNvPicPr>
          <p:nvPr/>
        </p:nvPicPr>
        <p:blipFill>
          <a:blip r:embed="rId2"/>
          <a:srcRect/>
          <a:stretch>
            <a:fillRect/>
          </a:stretch>
        </p:blipFill>
        <p:spPr bwMode="auto">
          <a:xfrm>
            <a:off x="0" y="494483"/>
            <a:ext cx="10801350" cy="70287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Θεραπεία…</a:t>
            </a:r>
            <a:endParaRPr lang="el-GR" dirty="0"/>
          </a:p>
        </p:txBody>
      </p:sp>
      <p:sp>
        <p:nvSpPr>
          <p:cNvPr id="3" name="2 - Θέση περιεχομένου"/>
          <p:cNvSpPr>
            <a:spLocks noGrp="1"/>
          </p:cNvSpPr>
          <p:nvPr>
            <p:ph idx="1"/>
          </p:nvPr>
        </p:nvSpPr>
        <p:spPr>
          <a:xfrm>
            <a:off x="540068" y="2205360"/>
            <a:ext cx="9721216" cy="4549021"/>
          </a:xfrm>
        </p:spPr>
        <p:txBody>
          <a:bodyPr>
            <a:normAutofit fontScale="70000" lnSpcReduction="20000"/>
          </a:bodyPr>
          <a:lstStyle/>
          <a:p>
            <a:r>
              <a:rPr lang="el-GR" dirty="0" smtClean="0"/>
              <a:t>Μάιος 1889 με την υπνωτική μέθοδο</a:t>
            </a:r>
          </a:p>
          <a:p>
            <a:r>
              <a:rPr lang="el-GR" dirty="0" smtClean="0"/>
              <a:t>η ασθενής δεν έπινε κανονικό ή μεταλλικό νερό διότι της χαλούσε το στομάχι. έτρωγε λίγο και όταν εξαναγκάστηκε από τον γιατρό να φάει περισσότερο, δεν ήταν πια εύκολο να την υπνωτίσει</a:t>
            </a:r>
          </a:p>
          <a:p>
            <a:r>
              <a:rPr lang="el-GR" dirty="0" smtClean="0"/>
              <a:t>εκβιαστικές απαιτήσεις/ αντέδρασε</a:t>
            </a:r>
          </a:p>
          <a:p>
            <a:r>
              <a:rPr lang="el-GR" dirty="0" smtClean="0"/>
              <a:t>Θεμελιώδης κανόνας ψυχανάλυσης: ελεύθεροι συνειρμοί </a:t>
            </a:r>
          </a:p>
          <a:p>
            <a:r>
              <a:rPr lang="el-GR" dirty="0" smtClean="0"/>
              <a:t>κανόνας: ο ασθενής καλείται να μην παραλείπει τίποτε από όσα περνούν από το μυαλό του, ακόμη και αν κάτι του φαίνεται δυσάρεστο να ειπωθεί, γελοίο, χωρίς ενδιαφέρον, άσχετο.</a:t>
            </a:r>
          </a:p>
          <a:p>
            <a:r>
              <a:rPr lang="el-GR" dirty="0" smtClean="0"/>
              <a:t>ανακάλυψε ότι μια ατελής εξιστόρηση κάτω από την επίδραση της ύπνωσης δε μπορεί να έχει θεραπευτικό αποτέλεσμα</a:t>
            </a:r>
            <a:endParaRPr lang="el-GR" dirty="0"/>
          </a:p>
        </p:txBody>
      </p:sp>
      <p:pic>
        <p:nvPicPr>
          <p:cNvPr id="20482" name="Picture 2" descr="C:\Program Files (x86)\Microsoft Office\MEDIA\OFFICE12\Lines\BD15185_.gif"/>
          <p:cNvPicPr>
            <a:picLocks noChangeAspect="1" noChangeArrowheads="1"/>
          </p:cNvPicPr>
          <p:nvPr/>
        </p:nvPicPr>
        <p:blipFill>
          <a:blip r:embed="rId2"/>
          <a:srcRect/>
          <a:stretch>
            <a:fillRect/>
          </a:stretch>
        </p:blipFill>
        <p:spPr bwMode="auto">
          <a:xfrm>
            <a:off x="0" y="1208863"/>
            <a:ext cx="10801350" cy="642941"/>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Μορφές υστερίας</a:t>
            </a:r>
            <a:endParaRPr lang="el-GR" dirty="0"/>
          </a:p>
        </p:txBody>
      </p:sp>
      <p:sp>
        <p:nvSpPr>
          <p:cNvPr id="3" name="2 - Θέση περιεχομένου"/>
          <p:cNvSpPr>
            <a:spLocks noGrp="1"/>
          </p:cNvSpPr>
          <p:nvPr>
            <p:ph idx="1"/>
          </p:nvPr>
        </p:nvSpPr>
        <p:spPr/>
        <p:txBody>
          <a:bodyPr>
            <a:normAutofit lnSpcReduction="10000"/>
          </a:bodyPr>
          <a:lstStyle/>
          <a:p>
            <a:pPr marL="578609" indent="-578609">
              <a:buFont typeface="+mj-lt"/>
              <a:buAutoNum type="arabicPeriod"/>
            </a:pPr>
            <a:r>
              <a:rPr lang="el-GR" dirty="0" err="1" smtClean="0"/>
              <a:t>υπνοειδής</a:t>
            </a:r>
            <a:r>
              <a:rPr lang="el-GR" dirty="0" smtClean="0"/>
              <a:t>: ο ασθενής δεν κατορθώνει να ενσωματώσει στην προσωπικότητα και την ιστορία του τις αναπαραστάσεις οι οποίες αναδύονται κατά τη διάρκεια αυτών των καταστάσεων</a:t>
            </a:r>
          </a:p>
          <a:p>
            <a:pPr marL="578609" indent="-578609">
              <a:buFont typeface="+mj-lt"/>
              <a:buAutoNum type="arabicPeriod"/>
            </a:pPr>
            <a:r>
              <a:rPr lang="el-GR" dirty="0" smtClean="0"/>
              <a:t>επίσχεσης: ορισμένα συναισθήματα δεν μπορούν να εκτονωθούν</a:t>
            </a:r>
          </a:p>
          <a:p>
            <a:pPr marL="578609" indent="-578609">
              <a:buFont typeface="+mj-lt"/>
              <a:buAutoNum type="arabicPeriod"/>
            </a:pPr>
            <a:r>
              <a:rPr lang="el-GR" dirty="0" smtClean="0"/>
              <a:t>άμυνας: το άτομο αμύνεται ενάντια στην ανάδυση οδυνηρών αναπαραστάσεων και συναισθημάτων</a:t>
            </a:r>
            <a:endParaRPr lang="el-GR" dirty="0"/>
          </a:p>
        </p:txBody>
      </p:sp>
      <p:pic>
        <p:nvPicPr>
          <p:cNvPr id="21506" name="Picture 2" descr="C:\Program Files (x86)\Microsoft Office\MEDIA\OFFICE12\Bullets\BD21295_.gif"/>
          <p:cNvPicPr>
            <a:picLocks noChangeAspect="1" noChangeArrowheads="1"/>
          </p:cNvPicPr>
          <p:nvPr/>
        </p:nvPicPr>
        <p:blipFill>
          <a:blip r:embed="rId2"/>
          <a:srcRect/>
          <a:stretch>
            <a:fillRect/>
          </a:stretch>
        </p:blipFill>
        <p:spPr bwMode="auto">
          <a:xfrm>
            <a:off x="8686823" y="280169"/>
            <a:ext cx="1143007" cy="990606"/>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90666" y="1890304"/>
            <a:ext cx="9721216" cy="5179131"/>
          </a:xfrm>
        </p:spPr>
        <p:txBody>
          <a:bodyPr>
            <a:normAutofit fontScale="92500" lnSpcReduction="10000"/>
          </a:bodyPr>
          <a:lstStyle/>
          <a:p>
            <a:r>
              <a:rPr lang="el-GR" dirty="0" smtClean="0"/>
              <a:t>η εγκατάλειψη των </a:t>
            </a:r>
            <a:r>
              <a:rPr lang="el-GR" dirty="0" err="1" smtClean="0"/>
              <a:t>υπνοειδών</a:t>
            </a:r>
            <a:r>
              <a:rPr lang="el-GR" dirty="0" smtClean="0"/>
              <a:t> καταστάσεων και η ανακάλυψη του ασυνειδήτου ακολουθήθηκαν από την εγκατάλειψη της έννοιας της </a:t>
            </a:r>
            <a:r>
              <a:rPr lang="el-GR" dirty="0" err="1" smtClean="0"/>
              <a:t>υπνοειδούς</a:t>
            </a:r>
            <a:r>
              <a:rPr lang="el-GR" dirty="0" smtClean="0"/>
              <a:t> υστερίας, καθώς και της υστερίας επίσχεσης</a:t>
            </a:r>
          </a:p>
          <a:p>
            <a:r>
              <a:rPr lang="el-GR" dirty="0" smtClean="0"/>
              <a:t>η αποσύνδεση έδωσε την πρωτοκαθεδρία στην απώθηση ως κυρίαρχο μηχανισμό στην υστερία</a:t>
            </a:r>
          </a:p>
          <a:p>
            <a:r>
              <a:rPr lang="el-GR" dirty="0" smtClean="0"/>
              <a:t>ο υστερικός/ή χαρακτηρίζεται από το ότι δεν γνωρίζει και δεν θυμάται κάτι σημαντικό γι’ αυτόν/</a:t>
            </a:r>
            <a:r>
              <a:rPr lang="el-GR" dirty="0" err="1" smtClean="0"/>
              <a:t>ήν</a:t>
            </a:r>
            <a:r>
              <a:rPr lang="el-GR" dirty="0" smtClean="0"/>
              <a:t>, το οποίο σχετίζεται κατά κύριο λόγο με τη σεξουαλικότητα</a:t>
            </a:r>
            <a:endParaRPr lang="el-GR" dirty="0"/>
          </a:p>
        </p:txBody>
      </p:sp>
      <p:pic>
        <p:nvPicPr>
          <p:cNvPr id="22530" name="Picture 2" descr="C:\Program Files (x86)\Microsoft Office\MEDIA\CAGCAT10\j0157995.wmf"/>
          <p:cNvPicPr>
            <a:picLocks noChangeAspect="1" noChangeArrowheads="1"/>
          </p:cNvPicPr>
          <p:nvPr/>
        </p:nvPicPr>
        <p:blipFill>
          <a:blip r:embed="rId2"/>
          <a:srcRect/>
          <a:stretch>
            <a:fillRect/>
          </a:stretch>
        </p:blipFill>
        <p:spPr bwMode="auto">
          <a:xfrm>
            <a:off x="0" y="0"/>
            <a:ext cx="10801349" cy="168572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Υστερία…</a:t>
            </a:r>
            <a:endParaRPr lang="el-GR" dirty="0"/>
          </a:p>
        </p:txBody>
      </p:sp>
      <p:sp>
        <p:nvSpPr>
          <p:cNvPr id="3" name="2 - Θέση περιεχομένου"/>
          <p:cNvSpPr>
            <a:spLocks noGrp="1"/>
          </p:cNvSpPr>
          <p:nvPr>
            <p:ph idx="1"/>
          </p:nvPr>
        </p:nvSpPr>
        <p:spPr/>
        <p:txBody>
          <a:bodyPr/>
          <a:lstStyle/>
          <a:p>
            <a:r>
              <a:rPr lang="el-GR" dirty="0" smtClean="0"/>
              <a:t>προέρχεται από την ελληνική λέξη «</a:t>
            </a:r>
            <a:r>
              <a:rPr lang="el-GR" dirty="0" err="1" smtClean="0"/>
              <a:t>υστέρα»=μήτρα</a:t>
            </a:r>
            <a:endParaRPr lang="el-GR" dirty="0" smtClean="0"/>
          </a:p>
          <a:p>
            <a:r>
              <a:rPr lang="el-GR" dirty="0" smtClean="0"/>
              <a:t>4</a:t>
            </a:r>
            <a:r>
              <a:rPr lang="el-GR" baseline="30000" dirty="0" smtClean="0"/>
              <a:t>ος</a:t>
            </a:r>
            <a:r>
              <a:rPr lang="el-GR" dirty="0" smtClean="0"/>
              <a:t> αιώνας </a:t>
            </a:r>
            <a:r>
              <a:rPr lang="el-GR" dirty="0" err="1" smtClean="0"/>
              <a:t>π.Χ.</a:t>
            </a:r>
            <a:r>
              <a:rPr lang="el-GR" dirty="0" smtClean="0"/>
              <a:t>: οι έλληνες γιατροί περιέγραφαν μια σειρά συμπτώματα (γυναικείο φύλο), εκκινούσαν είτε από την περιπλάνηση της υστέρας στο γυναικείο σώμα, είτε από την παραμονή της σε κατάσταση λιμού</a:t>
            </a:r>
            <a:endParaRPr lang="el-GR" dirty="0"/>
          </a:p>
        </p:txBody>
      </p:sp>
      <p:pic>
        <p:nvPicPr>
          <p:cNvPr id="5122" name="Picture 2" descr="C:\Program Files (x86)\Microsoft Office\MEDIA\OFFICE12\Lines\BD14710_.gif"/>
          <p:cNvPicPr>
            <a:picLocks noChangeAspect="1" noChangeArrowheads="1"/>
          </p:cNvPicPr>
          <p:nvPr/>
        </p:nvPicPr>
        <p:blipFill>
          <a:blip r:embed="rId2"/>
          <a:srcRect/>
          <a:stretch>
            <a:fillRect/>
          </a:stretch>
        </p:blipFill>
        <p:spPr bwMode="auto">
          <a:xfrm>
            <a:off x="0" y="1423177"/>
            <a:ext cx="10801350" cy="325044"/>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«Αιτιολογία Νευρώσεων»</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κατηγορίες ψυχικών νόσων:</a:t>
            </a:r>
          </a:p>
          <a:p>
            <a:pPr marL="578609" indent="-578609">
              <a:buFont typeface="+mj-lt"/>
              <a:buAutoNum type="arabicPeriod"/>
            </a:pPr>
            <a:r>
              <a:rPr lang="el-GR" dirty="0" smtClean="0"/>
              <a:t>νευρασθένεια</a:t>
            </a:r>
          </a:p>
          <a:p>
            <a:pPr marL="578609" indent="-578609">
              <a:buFont typeface="+mj-lt"/>
              <a:buAutoNum type="arabicPeriod"/>
            </a:pPr>
            <a:r>
              <a:rPr lang="el-GR" dirty="0" smtClean="0"/>
              <a:t>νεύρωση άγχους</a:t>
            </a:r>
          </a:p>
          <a:p>
            <a:pPr marL="578609" indent="-578609">
              <a:buNone/>
            </a:pPr>
            <a:r>
              <a:rPr lang="el-GR" b="1" dirty="0" err="1" smtClean="0"/>
              <a:t>Αιτιοπαθογενετικό</a:t>
            </a:r>
            <a:r>
              <a:rPr lang="el-GR" b="1" dirty="0" smtClean="0"/>
              <a:t> ρόλο</a:t>
            </a:r>
            <a:r>
              <a:rPr lang="el-GR" dirty="0" smtClean="0"/>
              <a:t>: στον αυνανισμό σαν αιτία της νευρασθένειας στους νεαρούς, ανύπαντρους άντρες, στη διακοπτόμενη συνουσία σαν αιτία αγχώδους νεύρωσης στους παντρεμένους. τα νεαρά κορίτσια τα έβρισκε υγιή </a:t>
            </a:r>
          </a:p>
          <a:p>
            <a:pPr marL="578609" indent="-578609"/>
            <a:r>
              <a:rPr lang="el-GR" dirty="0" smtClean="0"/>
              <a:t>η νευρασθένεια ήταν πάντα αναμεμειγμένη με την υστερία</a:t>
            </a:r>
          </a:p>
          <a:p>
            <a:pPr marL="578609" indent="-578609"/>
            <a:r>
              <a:rPr lang="el-GR" dirty="0" smtClean="0"/>
              <a:t>όσο πιο εξασθενημένη ήταν η ισχύς του άντρα, τόσο πιο υστερική γινόταν η γυναίκα του</a:t>
            </a:r>
          </a:p>
          <a:p>
            <a:pPr marL="578609" indent="-578609"/>
            <a:r>
              <a:rPr lang="el-GR" dirty="0" smtClean="0"/>
              <a:t>θεωρείτο αιτία διαστροφής και επίκτητης ομοφυλοφιλίας</a:t>
            </a:r>
          </a:p>
        </p:txBody>
      </p:sp>
      <p:pic>
        <p:nvPicPr>
          <p:cNvPr id="23554" name="Picture 2" descr="C:\Program Files (x86)\Microsoft Office\MEDIA\OFFICE12\Lines\BD21332_.gif"/>
          <p:cNvPicPr>
            <a:picLocks noChangeAspect="1" noChangeArrowheads="1"/>
          </p:cNvPicPr>
          <p:nvPr/>
        </p:nvPicPr>
        <p:blipFill>
          <a:blip r:embed="rId2"/>
          <a:srcRect/>
          <a:stretch>
            <a:fillRect/>
          </a:stretch>
        </p:blipFill>
        <p:spPr bwMode="auto">
          <a:xfrm>
            <a:off x="0" y="1280301"/>
            <a:ext cx="10801350" cy="664856"/>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Προτάσεις σεξουαλικής πολιτικής…</a:t>
            </a:r>
            <a:endParaRPr lang="el-GR" dirty="0"/>
          </a:p>
        </p:txBody>
      </p:sp>
      <p:sp>
        <p:nvSpPr>
          <p:cNvPr id="3" name="2 - Θέση περιεχομένου"/>
          <p:cNvSpPr>
            <a:spLocks noGrp="1"/>
          </p:cNvSpPr>
          <p:nvPr>
            <p:ph idx="1"/>
          </p:nvPr>
        </p:nvSpPr>
        <p:spPr>
          <a:xfrm>
            <a:off x="540068" y="2494747"/>
            <a:ext cx="9721216" cy="4562432"/>
          </a:xfrm>
        </p:spPr>
        <p:txBody>
          <a:bodyPr/>
          <a:lstStyle/>
          <a:p>
            <a:r>
              <a:rPr lang="el-GR" dirty="0" smtClean="0"/>
              <a:t>για την αποφυγή ψυχικών νόσων</a:t>
            </a:r>
          </a:p>
          <a:p>
            <a:r>
              <a:rPr lang="el-GR" dirty="0" smtClean="0"/>
              <a:t>αποφυγή αυνανισμού</a:t>
            </a:r>
          </a:p>
          <a:p>
            <a:r>
              <a:rPr lang="el-GR" dirty="0" smtClean="0"/>
              <a:t>λήψη μέτρων προστασίας από τα αφροδίσια νοσήματα</a:t>
            </a:r>
          </a:p>
          <a:p>
            <a:r>
              <a:rPr lang="el-GR" dirty="0" smtClean="0"/>
              <a:t>άγχος αποφυγής κύησης-επηρεάζει τη σεξουαλική ζωή</a:t>
            </a:r>
            <a:endParaRPr lang="el-GR" dirty="0"/>
          </a:p>
        </p:txBody>
      </p:sp>
      <p:pic>
        <p:nvPicPr>
          <p:cNvPr id="24578" name="Picture 2" descr="C:\Program Files (x86)\Microsoft Office\MEDIA\OFFICE12\Lines\BD21325_.gif"/>
          <p:cNvPicPr>
            <a:picLocks noChangeAspect="1" noChangeArrowheads="1"/>
          </p:cNvPicPr>
          <p:nvPr/>
        </p:nvPicPr>
        <p:blipFill>
          <a:blip r:embed="rId2"/>
          <a:srcRect/>
          <a:stretch>
            <a:fillRect/>
          </a:stretch>
        </p:blipFill>
        <p:spPr bwMode="auto">
          <a:xfrm>
            <a:off x="0" y="1494615"/>
            <a:ext cx="10801349" cy="500065"/>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η ανικανότητα της σεξουαλικής λειτουργίας να </a:t>
            </a:r>
            <a:r>
              <a:rPr lang="el-GR" dirty="0" err="1" smtClean="0"/>
              <a:t>βρεί</a:t>
            </a:r>
            <a:r>
              <a:rPr lang="el-GR" dirty="0" smtClean="0"/>
              <a:t> τρόπους επίλυσης της </a:t>
            </a:r>
            <a:r>
              <a:rPr lang="el-GR" dirty="0" err="1" smtClean="0"/>
              <a:t>λιβιδινικής</a:t>
            </a:r>
            <a:r>
              <a:rPr lang="el-GR" dirty="0" smtClean="0"/>
              <a:t> έντασης ήταν λοιπόν η αιτία κάποιων νευρώσεων, τις οποίες χαρακτήριζε </a:t>
            </a:r>
            <a:r>
              <a:rPr lang="el-GR" dirty="0" err="1" smtClean="0"/>
              <a:t>ενεστώσες</a:t>
            </a:r>
            <a:r>
              <a:rPr lang="el-GR" dirty="0" smtClean="0"/>
              <a:t> νευρώσεις διακρίνοντάς τες από τις ψυχονευρώσεις άμυνας, όπου η ψυχική σύγκρουση έπαιζε καθοριστικό ρόλο</a:t>
            </a:r>
            <a:endParaRPr lang="el-GR" dirty="0"/>
          </a:p>
        </p:txBody>
      </p:sp>
      <p:pic>
        <p:nvPicPr>
          <p:cNvPr id="4099" name="Picture 3" descr="C:\Program Files (x86)\Microsoft Office\MEDIA\CAGCAT10\j0158007.wmf"/>
          <p:cNvPicPr>
            <a:picLocks noChangeAspect="1" noChangeArrowheads="1"/>
          </p:cNvPicPr>
          <p:nvPr/>
        </p:nvPicPr>
        <p:blipFill>
          <a:blip r:embed="rId2"/>
          <a:srcRect/>
          <a:stretch>
            <a:fillRect/>
          </a:stretch>
        </p:blipFill>
        <p:spPr bwMode="auto">
          <a:xfrm>
            <a:off x="257139" y="280169"/>
            <a:ext cx="10215634" cy="928694"/>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Μηχανισμοί:</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μετατροπής του συναισθήματος (υστερία </a:t>
            </a:r>
            <a:r>
              <a:rPr lang="el-GR" dirty="0" err="1" smtClean="0"/>
              <a:t>σωματο</a:t>
            </a:r>
            <a:r>
              <a:rPr lang="el-GR" dirty="0" smtClean="0"/>
              <a:t>-μετατροπής/ </a:t>
            </a:r>
            <a:r>
              <a:rPr lang="en-US" dirty="0" smtClean="0"/>
              <a:t>affect transformation)</a:t>
            </a:r>
          </a:p>
          <a:p>
            <a:r>
              <a:rPr lang="el-GR" dirty="0" smtClean="0"/>
              <a:t>μετάθεσης του συναισθήματος (ψυχαναγκαστικές ιδέες/ </a:t>
            </a:r>
            <a:r>
              <a:rPr lang="en-US" dirty="0" smtClean="0"/>
              <a:t>affect displacement</a:t>
            </a:r>
            <a:r>
              <a:rPr lang="el-GR" dirty="0" smtClean="0"/>
              <a:t>)</a:t>
            </a:r>
            <a:endParaRPr lang="en-US" dirty="0" smtClean="0"/>
          </a:p>
          <a:p>
            <a:r>
              <a:rPr lang="el-GR" dirty="0" smtClean="0"/>
              <a:t>προβολής του συναισθήματος (αγχώδης νεύρωση και μελαγχολία/ </a:t>
            </a:r>
            <a:r>
              <a:rPr lang="en-US" dirty="0" smtClean="0"/>
              <a:t>exchange of affect)</a:t>
            </a:r>
          </a:p>
          <a:p>
            <a:endParaRPr lang="en-US" dirty="0" smtClean="0"/>
          </a:p>
          <a:p>
            <a:pPr>
              <a:buNone/>
            </a:pPr>
            <a:r>
              <a:rPr lang="el-GR" dirty="0" smtClean="0"/>
              <a:t>	Σε κάθε περίπτωση, είναι η σεξουαλική διέγερση, η οποία υπόκειται σε μετατροπές, αλλά η αιτία η οποία προκαλεί τη μεταβολή δεν είναι αναγκαστικά σεξουαλικής τάξης</a:t>
            </a:r>
            <a:endParaRPr lang="el-GR" dirty="0"/>
          </a:p>
        </p:txBody>
      </p:sp>
      <p:pic>
        <p:nvPicPr>
          <p:cNvPr id="25602" name="Picture 2" descr="C:\Program Files (x86)\Microsoft Office\MEDIA\OFFICE12\Lines\BD21334_.gif"/>
          <p:cNvPicPr>
            <a:picLocks noChangeAspect="1" noChangeArrowheads="1"/>
          </p:cNvPicPr>
          <p:nvPr/>
        </p:nvPicPr>
        <p:blipFill>
          <a:blip r:embed="rId2"/>
          <a:srcRect/>
          <a:stretch>
            <a:fillRect/>
          </a:stretch>
        </p:blipFill>
        <p:spPr bwMode="auto">
          <a:xfrm>
            <a:off x="-28614" y="1351739"/>
            <a:ext cx="10829963" cy="57150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Ενεργειακό μοντέλο μετατροπής</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εξαρχής συνδεδεμένο με τη συμβολική λειτουργία</a:t>
            </a:r>
          </a:p>
          <a:p>
            <a:r>
              <a:rPr lang="el-GR" dirty="0" smtClean="0"/>
              <a:t>η μετατροπή ανήκε στο φάσμα της υστερίας και ήταν μια άμυνα κατά την οποία η ανυπόφορη ιδέα γινόταν αβλαβής καθόσον η ποσότητα της διέγερσης, η οποία συνδεόταν με αυτήν, μετατρεπόταν σε κάποια σωματική μορφή έκφρασης</a:t>
            </a:r>
          </a:p>
          <a:p>
            <a:r>
              <a:rPr lang="el-GR" dirty="0" smtClean="0"/>
              <a:t>η αύξησή της ακολουθούσε τα μονοπάτια των αισθητηριακών οδών και η ελάττωσή της, τις κινητικές οδούς.</a:t>
            </a:r>
            <a:endParaRPr lang="el-GR" dirty="0"/>
          </a:p>
        </p:txBody>
      </p:sp>
      <p:pic>
        <p:nvPicPr>
          <p:cNvPr id="26626" name="Picture 2" descr="C:\Program Files (x86)\Microsoft Office\MEDIA\OFFICE12\Lines\BD21495_.gif"/>
          <p:cNvPicPr>
            <a:picLocks noChangeAspect="1" noChangeArrowheads="1"/>
          </p:cNvPicPr>
          <p:nvPr/>
        </p:nvPicPr>
        <p:blipFill>
          <a:blip r:embed="rId2"/>
          <a:srcRect/>
          <a:stretch>
            <a:fillRect/>
          </a:stretch>
        </p:blipFill>
        <p:spPr bwMode="auto">
          <a:xfrm>
            <a:off x="0" y="1351739"/>
            <a:ext cx="10801350" cy="500066"/>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Ψυχωτικά φαινόμενα κατά τις υστερικές κρίσεις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οπτικές ψευδαισθήσεις</a:t>
            </a:r>
          </a:p>
          <a:p>
            <a:r>
              <a:rPr lang="el-GR" dirty="0" err="1" smtClean="0"/>
              <a:t>υπναγωγικές</a:t>
            </a:r>
            <a:r>
              <a:rPr lang="el-GR" dirty="0" smtClean="0"/>
              <a:t> </a:t>
            </a:r>
            <a:r>
              <a:rPr lang="el-GR" dirty="0" err="1" smtClean="0"/>
              <a:t>ψευδιασθήσεις</a:t>
            </a:r>
            <a:endParaRPr lang="el-GR" dirty="0" smtClean="0"/>
          </a:p>
          <a:p>
            <a:r>
              <a:rPr lang="el-GR" dirty="0" smtClean="0"/>
              <a:t>σύνθετα οξέα ψυχωτικά επεισόδια</a:t>
            </a:r>
          </a:p>
          <a:p>
            <a:endParaRPr lang="el-GR" dirty="0" smtClean="0"/>
          </a:p>
          <a:p>
            <a:r>
              <a:rPr lang="el-GR" dirty="0" smtClean="0"/>
              <a:t>στην υστερική ψύχωση ή αποσχισθείσα αναπαράσταση κυριαρχεί στη συνείδηση, με την επικράτηση οπτικών, κυρίως, ψευδαισθήσεων, εχθρικών στο Εγώ και στην άμυνα με επακόλουθη αποτυχία της τελευταίας</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Υστερία και παθητικότητα</a:t>
            </a:r>
            <a:endParaRPr lang="el-GR" dirty="0"/>
          </a:p>
        </p:txBody>
      </p:sp>
      <p:sp>
        <p:nvSpPr>
          <p:cNvPr id="3" name="2 - Θέση περιεχομένου"/>
          <p:cNvSpPr>
            <a:spLocks noGrp="1"/>
          </p:cNvSpPr>
          <p:nvPr>
            <p:ph idx="1"/>
          </p:nvPr>
        </p:nvSpPr>
        <p:spPr/>
        <p:txBody>
          <a:bodyPr/>
          <a:lstStyle/>
          <a:p>
            <a:r>
              <a:rPr lang="el-GR" dirty="0" smtClean="0"/>
              <a:t>η υστερία, αναγκαστικά προϋποθέτει μια πρωταρχική εμπειρία δυσαρέσκειας-παθητικής φύσης.</a:t>
            </a:r>
          </a:p>
          <a:p>
            <a:r>
              <a:rPr lang="el-GR" dirty="0" smtClean="0"/>
              <a:t>η έμφυτη σεξουαλική παθητικότητα των γυναικών εξηγεί τη μεγαλύτερη τάση τους για υστερία</a:t>
            </a:r>
          </a:p>
          <a:p>
            <a:r>
              <a:rPr lang="el-GR" dirty="0" smtClean="0"/>
              <a:t>η υστερία ξεκινάει με την υπερβολική φόρτιση του Εγώ</a:t>
            </a:r>
          </a:p>
          <a:p>
            <a:pPr>
              <a:buNone/>
            </a:pP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Θάνατος </a:t>
            </a:r>
            <a:r>
              <a:rPr lang="en-US" dirty="0" smtClean="0"/>
              <a:t>Jacob Freud</a:t>
            </a:r>
            <a:r>
              <a:rPr lang="el-GR" dirty="0" smtClean="0"/>
              <a:t>, 1896</a:t>
            </a:r>
            <a:endParaRPr lang="el-GR" dirty="0"/>
          </a:p>
        </p:txBody>
      </p:sp>
      <p:sp>
        <p:nvSpPr>
          <p:cNvPr id="3" name="2 - Θέση περιεχομένου"/>
          <p:cNvSpPr>
            <a:spLocks noGrp="1"/>
          </p:cNvSpPr>
          <p:nvPr>
            <p:ph idx="1"/>
          </p:nvPr>
        </p:nvSpPr>
        <p:spPr/>
        <p:txBody>
          <a:bodyPr>
            <a:normAutofit/>
          </a:bodyPr>
          <a:lstStyle/>
          <a:p>
            <a:pPr marL="578609" indent="-578609">
              <a:buFont typeface="+mj-lt"/>
              <a:buAutoNum type="arabicPeriod"/>
            </a:pPr>
            <a:r>
              <a:rPr lang="el-GR" dirty="0" smtClean="0"/>
              <a:t>ο πατέρας/ θείος είναι ο </a:t>
            </a:r>
            <a:r>
              <a:rPr lang="el-GR" dirty="0" err="1" smtClean="0"/>
              <a:t>αποπλανητής</a:t>
            </a:r>
            <a:endParaRPr lang="el-GR" dirty="0" smtClean="0"/>
          </a:p>
          <a:p>
            <a:pPr marL="578609" indent="-578609">
              <a:buFont typeface="+mj-lt"/>
              <a:buAutoNum type="arabicPeriod"/>
            </a:pPr>
            <a:r>
              <a:rPr lang="el-GR" dirty="0" smtClean="0"/>
              <a:t>η υστερία είναι το αρνητικό της διαστροφής</a:t>
            </a:r>
          </a:p>
          <a:p>
            <a:pPr marL="578609" indent="-578609">
              <a:buFont typeface="+mj-lt"/>
              <a:buAutoNum type="arabicPeriod"/>
            </a:pPr>
            <a:r>
              <a:rPr lang="el-GR" dirty="0" smtClean="0"/>
              <a:t>ο ίδιος ο πατέρας του είναι ένας από αυτούς τους </a:t>
            </a:r>
            <a:r>
              <a:rPr lang="el-GR" dirty="0" err="1" smtClean="0"/>
              <a:t>αποπλανητές</a:t>
            </a:r>
            <a:r>
              <a:rPr lang="el-GR" dirty="0" smtClean="0"/>
              <a:t> </a:t>
            </a:r>
          </a:p>
          <a:p>
            <a:pPr marL="578609" indent="-578609">
              <a:buFont typeface="+mj-lt"/>
              <a:buAutoNum type="arabicPeriod"/>
            </a:pPr>
            <a:endParaRPr lang="el-GR" dirty="0" smtClean="0"/>
          </a:p>
          <a:p>
            <a:pPr marL="578609" indent="-578609">
              <a:buNone/>
            </a:pPr>
            <a:r>
              <a:rPr lang="el-GR" dirty="0" smtClean="0"/>
              <a:t>	</a:t>
            </a:r>
            <a:r>
              <a:rPr lang="el-GR" i="1" dirty="0" smtClean="0"/>
              <a:t>Αρχιτεκτονική υστερίας</a:t>
            </a:r>
            <a:r>
              <a:rPr lang="el-GR" dirty="0" smtClean="0"/>
              <a:t>: το στοιχείο το οποίο απωθείται στις γυναίκες είναι το θηλυκό στοιχείο. αυτό που απωθούν οι άντρες είναι το παιδεραστικό στοιχείο, μια διαστροφή</a:t>
            </a: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Neurotica</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η θεωρία των νευρώσεων που βασίζεται στην αποπλάνηση </a:t>
            </a:r>
          </a:p>
          <a:p>
            <a:r>
              <a:rPr lang="el-GR" dirty="0" smtClean="0"/>
              <a:t>ο ίδιος την εγκατέλειψε ένα χρόνο μετά το θάνατο του πατέρα του</a:t>
            </a:r>
          </a:p>
          <a:p>
            <a:r>
              <a:rPr lang="el-GR" dirty="0" smtClean="0"/>
              <a:t>η ανακάλυψη ότι δεν υπάρχει τρόπος, που να μας επιτρέπει να ξεχωρίσουμε την ανάμνηση από την φαντασία, οδήγησε τον </a:t>
            </a:r>
            <a:r>
              <a:rPr lang="en-US" dirty="0" smtClean="0"/>
              <a:t>Freud </a:t>
            </a:r>
            <a:r>
              <a:rPr lang="el-GR" dirty="0" smtClean="0"/>
              <a:t>στην απογοήτευση και την εγκατάλειψη των απόψεών του για το τραύμα</a:t>
            </a:r>
          </a:p>
          <a:p>
            <a:r>
              <a:rPr lang="el-GR" dirty="0" smtClean="0"/>
              <a:t>την εγκατέλειψε μετά την ανάδυση παθητικών επιθυμιών προς τη μητέρα του, οι οποίες προετοιμάζουν την έλευση παθητικών ομοφυλόφιλων επιθυμιών προς τον πατέρα του</a:t>
            </a:r>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Παιδική σεξουαλικότητα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οιδιπόδειο σύμπλεγμα</a:t>
            </a:r>
          </a:p>
          <a:p>
            <a:r>
              <a:rPr lang="el-GR" dirty="0" smtClean="0"/>
              <a:t>σεξουαλικότητα παιδιού προς ενήλικα</a:t>
            </a:r>
          </a:p>
          <a:p>
            <a:r>
              <a:rPr lang="el-GR" dirty="0" smtClean="0"/>
              <a:t>η υστερία μαζί με το οιδιπόδειο γίνεται μια ιστορία αιμομιξίας και απώλειας</a:t>
            </a:r>
          </a:p>
          <a:p>
            <a:r>
              <a:rPr lang="el-GR" dirty="0" smtClean="0"/>
              <a:t>έμφαση στην </a:t>
            </a:r>
            <a:r>
              <a:rPr lang="el-GR" dirty="0" err="1" smtClean="0"/>
              <a:t>ενδοψυχική</a:t>
            </a:r>
            <a:r>
              <a:rPr lang="el-GR" dirty="0" smtClean="0"/>
              <a:t> εμπειρία του ατόμου και επικρατεί μια σχετική αδιαφορία για τον πραγματικό κόσμο εντός του οποίου λαμβάνει χώρα η </a:t>
            </a:r>
            <a:r>
              <a:rPr lang="el-GR" dirty="0" err="1" smtClean="0"/>
              <a:t>ενδοψυχική</a:t>
            </a:r>
            <a:r>
              <a:rPr lang="el-GR" dirty="0" smtClean="0"/>
              <a:t> εμπειρία</a:t>
            </a:r>
          </a:p>
          <a:p>
            <a:r>
              <a:rPr lang="el-GR" dirty="0" smtClean="0"/>
              <a:t>Δεκέμβριος 1899 διέκρινε την ψυχοσεξουαλική εξέλιξη σε </a:t>
            </a:r>
            <a:r>
              <a:rPr lang="el-GR" dirty="0" err="1" smtClean="0"/>
              <a:t>αυτοερωτική</a:t>
            </a:r>
            <a:r>
              <a:rPr lang="el-GR" dirty="0" smtClean="0"/>
              <a:t> (χωρίς αντικείμενο) και σε κατευθυνόμενη προς το αντικείμενο (</a:t>
            </a:r>
            <a:r>
              <a:rPr lang="el-GR" dirty="0" err="1" smtClean="0"/>
              <a:t>αλλοερωτική</a:t>
            </a:r>
            <a:r>
              <a:rPr lang="el-GR" dirty="0" smtClean="0"/>
              <a:t>)</a:t>
            </a:r>
          </a:p>
          <a:p>
            <a:r>
              <a:rPr lang="el-GR" dirty="0" smtClean="0"/>
              <a:t>τα υστερικά συμπτώματα δεν προέρχονται από πραγματικά γεγονότα, αλλά από φαντασιώσεις</a:t>
            </a:r>
          </a:p>
          <a:p>
            <a:r>
              <a:rPr lang="el-GR" dirty="0" smtClean="0"/>
              <a:t>είναι αδύνατον να απομονώσει κανείς το τραύμα από τις επακόλουθες αμυντικές αντιδράσεις, οι οποίες συνδέονται σε μεγάλο βαθμό με την παιδική παντοδυναμία</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Πλάτων… (Τιμαίος)</a:t>
            </a:r>
            <a:endParaRPr lang="el-GR" dirty="0"/>
          </a:p>
        </p:txBody>
      </p:sp>
      <p:sp>
        <p:nvSpPr>
          <p:cNvPr id="3" name="2 - Θέση περιεχομένου"/>
          <p:cNvSpPr>
            <a:spLocks noGrp="1"/>
          </p:cNvSpPr>
          <p:nvPr>
            <p:ph idx="1"/>
          </p:nvPr>
        </p:nvSpPr>
        <p:spPr/>
        <p:txBody>
          <a:bodyPr/>
          <a:lstStyle/>
          <a:p>
            <a:r>
              <a:rPr lang="el-GR" i="1" dirty="0" smtClean="0"/>
              <a:t>στις γυναίκες η μήτρα, ένα ζωντανό όν μέσα τους, έχει την επιθυμία να τεκνοποιήσει, και εάν δεν εκπληρωθεί αυτή η επιθυμία την κατάλληλη χρονική περίοδο, θίγεται και θυμώνει και περιπλανάται στο σώμα….</a:t>
            </a:r>
            <a:endParaRPr lang="el-GR" i="1" dirty="0"/>
          </a:p>
        </p:txBody>
      </p:sp>
      <p:pic>
        <p:nvPicPr>
          <p:cNvPr id="6146" name="Picture 2" descr="C:\Program Files (x86)\Microsoft Office\MEDIA\OFFICE12\Lines\BD14996_.gif"/>
          <p:cNvPicPr>
            <a:picLocks noChangeAspect="1" noChangeArrowheads="1"/>
          </p:cNvPicPr>
          <p:nvPr/>
        </p:nvPicPr>
        <p:blipFill>
          <a:blip r:embed="rId2"/>
          <a:srcRect/>
          <a:stretch>
            <a:fillRect/>
          </a:stretch>
        </p:blipFill>
        <p:spPr bwMode="auto">
          <a:xfrm>
            <a:off x="0" y="1351739"/>
            <a:ext cx="10801350" cy="491254"/>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Μεταβίβαση…</a:t>
            </a:r>
            <a:endParaRPr lang="el-GR" dirty="0"/>
          </a:p>
        </p:txBody>
      </p:sp>
      <p:sp>
        <p:nvSpPr>
          <p:cNvPr id="3" name="2 - Θέση περιεχομένου"/>
          <p:cNvSpPr>
            <a:spLocks noGrp="1"/>
          </p:cNvSpPr>
          <p:nvPr>
            <p:ph idx="1"/>
          </p:nvPr>
        </p:nvSpPr>
        <p:spPr/>
        <p:txBody>
          <a:bodyPr/>
          <a:lstStyle/>
          <a:p>
            <a:r>
              <a:rPr lang="el-GR" dirty="0" smtClean="0"/>
              <a:t>διαφοροποιεί την ψυχανάλυση από άλλες ψυχοθεραπείες: νεύρωση μεταβίβασης</a:t>
            </a:r>
          </a:p>
          <a:p>
            <a:r>
              <a:rPr lang="el-GR" dirty="0" smtClean="0"/>
              <a:t>η παιδική νεύρωση αντικαθίσταται από τη νεύρωση μεταβίβασης</a:t>
            </a:r>
          </a:p>
          <a:p>
            <a:r>
              <a:rPr lang="el-GR" dirty="0" smtClean="0"/>
              <a:t>εάν και εφόσον επιτευχθεί, μπορεί να θεωρηθεί ότι από το σημείο αυτό αρχίζει και η φάση τερματισμού της ψυχαναλυτικής διαδικασίας</a:t>
            </a:r>
          </a:p>
          <a:p>
            <a:endParaRPr lang="el-GR" dirty="0" smtClean="0"/>
          </a:p>
          <a:p>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Dora (Ida Bauer)</a:t>
            </a:r>
            <a:endParaRPr lang="el-GR" dirty="0"/>
          </a:p>
        </p:txBody>
      </p:sp>
      <p:sp>
        <p:nvSpPr>
          <p:cNvPr id="3" name="2 - Θέση περιεχομένου"/>
          <p:cNvSpPr>
            <a:spLocks noGrp="1"/>
          </p:cNvSpPr>
          <p:nvPr>
            <p:ph idx="1"/>
          </p:nvPr>
        </p:nvSpPr>
        <p:spPr/>
        <p:txBody>
          <a:bodyPr/>
          <a:lstStyle/>
          <a:p>
            <a:r>
              <a:rPr lang="en-US" dirty="0" smtClean="0"/>
              <a:t>1898: </a:t>
            </a:r>
            <a:r>
              <a:rPr lang="el-GR" dirty="0" smtClean="0"/>
              <a:t>πρώτη συνάντηση</a:t>
            </a:r>
          </a:p>
          <a:p>
            <a:r>
              <a:rPr lang="el-GR" dirty="0" smtClean="0"/>
              <a:t>1900: δεύτερη συνάντηση</a:t>
            </a:r>
          </a:p>
          <a:p>
            <a:r>
              <a:rPr lang="el-GR" dirty="0" smtClean="0"/>
              <a:t>12 ετών: ημικρανίες, κρίσει βήχα, βραχνάδα</a:t>
            </a:r>
          </a:p>
          <a:p>
            <a:r>
              <a:rPr lang="el-GR" dirty="0" smtClean="0"/>
              <a:t>18ετών: επιδείνωση κρίσεων βήχα (3-5 εβδομάδες), πλήρη αφωνία, κακοδιαθεσία, ευερεθιστότητα, αυτοκτονικές ιδέες</a:t>
            </a:r>
          </a:p>
          <a:p>
            <a:r>
              <a:rPr lang="el-GR" dirty="0" smtClean="0"/>
              <a:t>λιποθυμία σε λογομαχία με πατέρα-θεραπεία</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Ιστορικό από πατέρα</a:t>
            </a:r>
            <a:endParaRPr lang="el-GR" dirty="0"/>
          </a:p>
        </p:txBody>
      </p:sp>
      <p:sp>
        <p:nvSpPr>
          <p:cNvPr id="3" name="2 - Θέση περιεχομένου"/>
          <p:cNvSpPr>
            <a:spLocks noGrp="1"/>
          </p:cNvSpPr>
          <p:nvPr>
            <p:ph idx="1"/>
          </p:nvPr>
        </p:nvSpPr>
        <p:spPr/>
        <p:txBody>
          <a:bodyPr>
            <a:normAutofit/>
          </a:bodyPr>
          <a:lstStyle/>
          <a:p>
            <a:r>
              <a:rPr lang="el-GR" dirty="0" smtClean="0"/>
              <a:t>εκείνος και η οικογένειά του είχαν συνάψει στενές φιλίες με ένα ζευγάρι, τους Κ.</a:t>
            </a:r>
          </a:p>
          <a:p>
            <a:r>
              <a:rPr lang="el-GR" dirty="0" smtClean="0"/>
              <a:t>με την κυρία Κ. τον συνδέει «ειλικρινής» φιλία και δε θέλει να την πληγώσει διακόπτοντας τη σχέση τους, όπως ζητά η Ντόρα (η οποία παλαιότερα λάτρευε την κα Κ.)</a:t>
            </a:r>
          </a:p>
          <a:p>
            <a:r>
              <a:rPr lang="el-GR" dirty="0" smtClean="0"/>
              <a:t>Η Ντόρα εξομολογήθηκε στην μητέρα ότι ο κος Κ. την πλησίασε ερωτικά σε μία βαρκάδα</a:t>
            </a:r>
          </a:p>
          <a:p>
            <a:r>
              <a:rPr lang="el-GR" dirty="0" smtClean="0"/>
              <a:t>Ο κος Κ. το αρνείται και ο πατέρας τον πιστεύει</a:t>
            </a:r>
            <a:endParaRPr lang="el-G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Αφήγηση Ντόρας</a:t>
            </a:r>
            <a:endParaRPr lang="el-GR" dirty="0"/>
          </a:p>
        </p:txBody>
      </p:sp>
      <p:sp>
        <p:nvSpPr>
          <p:cNvPr id="3" name="2 - Θέση περιεχομένου"/>
          <p:cNvSpPr>
            <a:spLocks noGrp="1"/>
          </p:cNvSpPr>
          <p:nvPr>
            <p:ph idx="1"/>
          </p:nvPr>
        </p:nvSpPr>
        <p:spPr/>
        <p:txBody>
          <a:bodyPr>
            <a:normAutofit/>
          </a:bodyPr>
          <a:lstStyle/>
          <a:p>
            <a:r>
              <a:rPr lang="el-GR" dirty="0" smtClean="0"/>
              <a:t>ο πατέρας δεν υπολόγιζε καθόλου την μητέρα-ψύχωση νοικοκυράς</a:t>
            </a:r>
          </a:p>
          <a:p>
            <a:r>
              <a:rPr lang="el-GR" dirty="0" smtClean="0"/>
              <a:t>παραχωρούσε ερωτικά την κόρη του για να έχει την κα Κ.</a:t>
            </a:r>
          </a:p>
          <a:p>
            <a:r>
              <a:rPr lang="el-GR" dirty="0" smtClean="0"/>
              <a:t>η ίδια είχε καλές σχέσεις μαζί της, φρόντιζε τα παιδιά της</a:t>
            </a:r>
          </a:p>
          <a:p>
            <a:r>
              <a:rPr lang="el-GR" dirty="0" smtClean="0"/>
              <a:t>αναφέρει ένα περιστατικό πριν 2 χρόνια, όπου ο Κ. την τράβηξε και την φίλησε στ στόμα</a:t>
            </a:r>
            <a:endParaRPr lang="el-G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302802"/>
            <a:ext cx="9721216" cy="878628"/>
          </a:xfrm>
        </p:spPr>
        <p:txBody>
          <a:bodyPr>
            <a:normAutofit fontScale="90000"/>
          </a:bodyPr>
          <a:lstStyle/>
          <a:p>
            <a:r>
              <a:rPr lang="el-GR" dirty="0" smtClean="0"/>
              <a:t>Στάση </a:t>
            </a:r>
            <a:r>
              <a:rPr lang="en-US" dirty="0" smtClean="0"/>
              <a:t>Freud</a:t>
            </a:r>
            <a:endParaRPr lang="el-GR" dirty="0"/>
          </a:p>
        </p:txBody>
      </p:sp>
      <p:sp>
        <p:nvSpPr>
          <p:cNvPr id="3" name="2 - Θέση περιεχομένου"/>
          <p:cNvSpPr>
            <a:spLocks noGrp="1"/>
          </p:cNvSpPr>
          <p:nvPr>
            <p:ph idx="1"/>
          </p:nvPr>
        </p:nvSpPr>
        <p:spPr>
          <a:xfrm>
            <a:off x="540068" y="1890302"/>
            <a:ext cx="9721216" cy="5434696"/>
          </a:xfrm>
        </p:spPr>
        <p:txBody>
          <a:bodyPr>
            <a:normAutofit fontScale="62500" lnSpcReduction="20000"/>
          </a:bodyPr>
          <a:lstStyle/>
          <a:p>
            <a:r>
              <a:rPr lang="el-GR" dirty="0" smtClean="0"/>
              <a:t>ανίχνευσε τις μεταβολές στα συναισθήματα και τη στάση της νεαρής κοπέλας</a:t>
            </a:r>
          </a:p>
          <a:p>
            <a:r>
              <a:rPr lang="el-GR" dirty="0" smtClean="0"/>
              <a:t>κράτησε ταυτόχρονα μια στάση απόμακρη ως προς τα συναισθήματά της</a:t>
            </a:r>
          </a:p>
          <a:p>
            <a:r>
              <a:rPr lang="el-GR" dirty="0" smtClean="0"/>
              <a:t>Φιλί: «ένιωσε μια βίαιη αποστροφή», ψυχικός μηχανισμός της συναισθηματικής αναστροφής </a:t>
            </a:r>
            <a:r>
              <a:rPr lang="en-US" dirty="0" smtClean="0"/>
              <a:t>(reversal of affect)</a:t>
            </a:r>
            <a:r>
              <a:rPr lang="el-GR" dirty="0" smtClean="0"/>
              <a:t> = </a:t>
            </a:r>
            <a:r>
              <a:rPr lang="el-GR" dirty="0" err="1" smtClean="0"/>
              <a:t>παθογνωμικός</a:t>
            </a:r>
            <a:r>
              <a:rPr lang="el-GR" dirty="0" smtClean="0"/>
              <a:t> (κάθε άτομο, στο οποίο μια αφορμή σεξουαλικού ερεθισμού προκαλεί κυρίως ή αποκλειστικά αρνητικά αισθήματα, θα το χαρακτήριζα αναμφισβήτητα υστερικό, αδιάφορο αν το άτομο αυτό είναι ικανό να παράγει ή όχι σωματικά συμπτώματα</a:t>
            </a:r>
          </a:p>
          <a:p>
            <a:r>
              <a:rPr lang="el-GR" dirty="0" smtClean="0"/>
              <a:t>παραίσθηση της κοπέλας, η οποία και τώρα ένιωθε στο επάνω μέρος του κορμιού της την πίεση εκείνου του αγκαλιάσματος που συνόδευε το φιλί, κατασκεύασε την εξής αναπαράσταση της σκηνής: «σε εκείνο το ορμητικό αγκάλιασμα δεν ένιωσε μόνο το φιλί στα χείλη, αλλά και την πίεση του ερεθισμένου πέους στο σώμα της»</a:t>
            </a:r>
          </a:p>
          <a:p>
            <a:r>
              <a:rPr lang="el-GR" dirty="0" smtClean="0"/>
              <a:t>3</a:t>
            </a:r>
            <a:r>
              <a:rPr lang="el-GR" baseline="30000" dirty="0" smtClean="0"/>
              <a:t>ο</a:t>
            </a:r>
            <a:r>
              <a:rPr lang="el-GR" dirty="0" smtClean="0"/>
              <a:t> σύμπτωμα: αδυναμία να περάσει δίπλα από άντρα που βρίσκεται σε φιλική ή τρυφερή συζήτηση με μία γυναίκα</a:t>
            </a:r>
            <a:endParaRPr lang="el-G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Όνειρο Ντόρας (1)</a:t>
            </a:r>
            <a:endParaRPr lang="el-GR" dirty="0"/>
          </a:p>
        </p:txBody>
      </p:sp>
      <p:sp>
        <p:nvSpPr>
          <p:cNvPr id="3" name="2 - Θέση περιεχομένου"/>
          <p:cNvSpPr>
            <a:spLocks noGrp="1"/>
          </p:cNvSpPr>
          <p:nvPr>
            <p:ph idx="1"/>
          </p:nvPr>
        </p:nvSpPr>
        <p:spPr>
          <a:xfrm>
            <a:off x="540068" y="1969066"/>
            <a:ext cx="9721216" cy="5040878"/>
          </a:xfrm>
        </p:spPr>
        <p:txBody>
          <a:bodyPr>
            <a:normAutofit fontScale="77500" lnSpcReduction="20000"/>
          </a:bodyPr>
          <a:lstStyle/>
          <a:p>
            <a:r>
              <a:rPr lang="el-GR" dirty="0" smtClean="0"/>
              <a:t>…ένα σπίτι καίγεται, ο πατέρας της την ξυπνάει, και ενώ η μητέρα της θέλει να σώσει την κοσμηματοθήκη της, ο πατέρας επιμένει να σωθούν πρώτα τα παιδιά.</a:t>
            </a:r>
          </a:p>
          <a:p>
            <a:r>
              <a:rPr lang="el-GR" dirty="0" smtClean="0"/>
              <a:t>επαναλαμβανόμενο όνειρο 3 νύχτες στη λίμνη</a:t>
            </a:r>
          </a:p>
          <a:p>
            <a:r>
              <a:rPr lang="el-GR" dirty="0" smtClean="0"/>
              <a:t>ελεύθεροι συνειρμοί Ντόρας: κοσμηματοθήκη δώρο από </a:t>
            </a:r>
            <a:r>
              <a:rPr lang="el-GR" dirty="0" err="1" smtClean="0"/>
              <a:t>κο</a:t>
            </a:r>
            <a:r>
              <a:rPr lang="el-GR" dirty="0" smtClean="0"/>
              <a:t> Κ./Φρόυντ: η λέξη αυτή χρησιμεύει για να ονομάσει τα γεννητικά όργανα της γυναίκας</a:t>
            </a:r>
          </a:p>
          <a:p>
            <a:r>
              <a:rPr lang="el-GR" b="1" dirty="0" smtClean="0"/>
              <a:t>Ερμηνεία:</a:t>
            </a:r>
            <a:r>
              <a:rPr lang="el-GR" dirty="0" smtClean="0"/>
              <a:t> η ίδια σκέφτηκε πως ο άντρας ήθελε να </a:t>
            </a:r>
            <a:r>
              <a:rPr lang="el-GR" dirty="0" err="1" smtClean="0"/>
              <a:t>μπεί</a:t>
            </a:r>
            <a:r>
              <a:rPr lang="el-GR" dirty="0" smtClean="0"/>
              <a:t> στην κοσμηματοθήκη της και αν γινόταν αυτό θα έφταιγε ο πατέρας. στο όνειρο σώζεται από τον πατέρα  =ανεστραμμένη σκέψη. η </a:t>
            </a:r>
            <a:r>
              <a:rPr lang="el-GR" dirty="0" err="1" smtClean="0"/>
              <a:t>ντόρα</a:t>
            </a:r>
            <a:r>
              <a:rPr lang="el-GR" dirty="0" smtClean="0"/>
              <a:t> ανακίνησε τον παλιό της έρωτα για τον πατέρα για να αμυνθεί απέναντι στον καινούργιο έρωτα για τον </a:t>
            </a:r>
            <a:r>
              <a:rPr lang="el-GR" dirty="0" err="1" smtClean="0"/>
              <a:t>κο</a:t>
            </a:r>
            <a:r>
              <a:rPr lang="el-GR" dirty="0" smtClean="0"/>
              <a:t> Κ. στον οποίο ήταν έτοιμη να υποκύψει, αλλά φοβόταν</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780367"/>
            <a:ext cx="10801350" cy="5465870"/>
          </a:xfrm>
        </p:spPr>
        <p:txBody>
          <a:bodyPr>
            <a:normAutofit fontScale="62500" lnSpcReduction="20000"/>
          </a:bodyPr>
          <a:lstStyle/>
          <a:p>
            <a:r>
              <a:rPr lang="el-GR" dirty="0" smtClean="0"/>
              <a:t>η ασθενής δε συναινεί με το συμπέρασμα</a:t>
            </a:r>
          </a:p>
          <a:p>
            <a:r>
              <a:rPr lang="el-GR" dirty="0" smtClean="0"/>
              <a:t>η χειμαρρώδης ερμηνευτική παραγωγή του Φρόυντ τον δείχνει να κυριαρχεί στη σκηνή και το υλικό με αποτέλεσμα η νεαρή ασθενής και η δική της αφήγηση να αποσύρονται σε δεύτερο πλάνο.</a:t>
            </a:r>
          </a:p>
          <a:p>
            <a:r>
              <a:rPr lang="el-GR" dirty="0" smtClean="0"/>
              <a:t>ένα άρτιο όνειρο στέκεται σε 2 πόδια, από τα οποία το ένα ακουμπά στην κύρια επίκαιρη αφορμή και το άλλο σε ένα μοιραίο επεισόδιο της παιδικής ηλικίας</a:t>
            </a:r>
          </a:p>
          <a:p>
            <a:r>
              <a:rPr lang="el-GR" dirty="0" smtClean="0"/>
              <a:t>σκέψεις για διαταραχές ενούρησης (7ετών η Ντόρα επανεμφάνισε): πιθανότερη αιτία ο αυνανισμός</a:t>
            </a:r>
          </a:p>
          <a:p>
            <a:r>
              <a:rPr lang="el-GR" dirty="0" smtClean="0"/>
              <a:t>προστασία παιδιών από τον πατέρα: να πεθάνουν από τα επακόλουθα του αυνανισμού</a:t>
            </a:r>
          </a:p>
          <a:p>
            <a:r>
              <a:rPr lang="el-GR" dirty="0" smtClean="0"/>
              <a:t>σύμπτωμα βήχα: διευκολύνθηκε από την </a:t>
            </a:r>
            <a:r>
              <a:rPr lang="el-GR" dirty="0" err="1" smtClean="0"/>
              <a:t>αυτοερωτική</a:t>
            </a:r>
            <a:r>
              <a:rPr lang="el-GR" dirty="0" smtClean="0"/>
              <a:t> υπερδιέγερση της στοματικής ζώνης (βύζαγμα δαχτύλου)</a:t>
            </a:r>
          </a:p>
          <a:p>
            <a:endParaRPr lang="el-GR" dirty="0" smtClean="0"/>
          </a:p>
          <a:p>
            <a:r>
              <a:rPr lang="el-GR" i="1" dirty="0" smtClean="0">
                <a:solidFill>
                  <a:srgbClr val="FFFF00"/>
                </a:solidFill>
              </a:rPr>
              <a:t>τα υστερικά συμπτώματα δεν είναι τίποτε άλλο παρά ασυνείδητες φαντασιώσεις, οι οποίες, μέσω της </a:t>
            </a:r>
            <a:r>
              <a:rPr lang="el-GR" i="1" dirty="0" err="1" smtClean="0">
                <a:solidFill>
                  <a:srgbClr val="FFFF00"/>
                </a:solidFill>
              </a:rPr>
              <a:t>σωματομετατροπής</a:t>
            </a:r>
            <a:r>
              <a:rPr lang="el-GR" i="1" dirty="0" smtClean="0">
                <a:solidFill>
                  <a:srgbClr val="FFFF00"/>
                </a:solidFill>
              </a:rPr>
              <a:t> προσφέρονται σε κοινή θέα. στο βαθμό που τα συμπτώματα είναι σωματικά εμπλέκονται συχνά στον κύκλο με τις ίδιες σεξουαλικές αισθήσεις και κινητικές </a:t>
            </a:r>
            <a:r>
              <a:rPr lang="el-GR" i="1" dirty="0" err="1" smtClean="0">
                <a:solidFill>
                  <a:srgbClr val="FFFF00"/>
                </a:solidFill>
              </a:rPr>
              <a:t>εννευρώσεις</a:t>
            </a:r>
            <a:r>
              <a:rPr lang="el-GR" i="1" dirty="0" smtClean="0">
                <a:solidFill>
                  <a:srgbClr val="FFFF00"/>
                </a:solidFill>
              </a:rPr>
              <a:t>, οι οποίες αρχικά συνόδευαν τη φαντασίωση, όταν ήταν ακόμη συνειδητή,</a:t>
            </a:r>
            <a:endParaRPr lang="el-GR" i="1" dirty="0">
              <a:solidFill>
                <a:srgbClr val="FFFF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Όνειρο Ντόρας (2)</a:t>
            </a:r>
            <a:endParaRPr lang="el-GR" dirty="0"/>
          </a:p>
        </p:txBody>
      </p:sp>
      <p:sp>
        <p:nvSpPr>
          <p:cNvPr id="3" name="2 - Θέση περιεχομένου"/>
          <p:cNvSpPr>
            <a:spLocks noGrp="1"/>
          </p:cNvSpPr>
          <p:nvPr>
            <p:ph idx="1"/>
          </p:nvPr>
        </p:nvSpPr>
        <p:spPr>
          <a:xfrm>
            <a:off x="540068" y="1764296"/>
            <a:ext cx="9721216" cy="5324413"/>
          </a:xfrm>
        </p:spPr>
        <p:txBody>
          <a:bodyPr>
            <a:normAutofit fontScale="77500" lnSpcReduction="20000"/>
          </a:bodyPr>
          <a:lstStyle/>
          <a:p>
            <a:r>
              <a:rPr lang="el-GR" dirty="0" smtClean="0"/>
              <a:t>…η ασθενής περπατάει σε μια ξένη πόλη, βλέπει δρόμους και πλατείες άγνωστες (θυμήθηκε ότι ένας νεαρός μηχανικός της είχε χαρίσει τα Χριστούγεννα ένα άλμπουμ με φωτογραφίες από αυτή την γερμανική πόλη). υπήρχε μια επιστολή της μητέρας: τώρα πέθανε ο μπαμπάς, αν θέλεις μπορείς να έρθεις (εκδικητική φαντασίωση). Η ασθενής θυμήθηκε ότι τα λόγια αυτά χρησιμοποίησε η κα Κ. σε μια επιστολή για πρόσκληση στη λίμνη</a:t>
            </a:r>
          </a:p>
          <a:p>
            <a:r>
              <a:rPr lang="el-GR" dirty="0" smtClean="0"/>
              <a:t>στην ανάλυση της Ντόρας, η αγάπη της για την κα Κ., και πίσω από αυτήν για τη μητέρα της, δεν αγγίχτηκε και έτσι η ασθενής, όπως και πολλές υστερικές ασθενείς πριν από αυτήν, εγκατέλειψε τη θεραπεία με τον Φρόυντ </a:t>
            </a:r>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302802"/>
            <a:ext cx="9721216" cy="642337"/>
          </a:xfrm>
        </p:spPr>
        <p:txBody>
          <a:bodyPr>
            <a:normAutofit fontScale="90000"/>
          </a:bodyPr>
          <a:lstStyle/>
          <a:p>
            <a:r>
              <a:rPr lang="el-GR" dirty="0" smtClean="0"/>
              <a:t>Περιστατικό στη λίμνη…</a:t>
            </a:r>
            <a:endParaRPr lang="el-GR" dirty="0"/>
          </a:p>
        </p:txBody>
      </p:sp>
      <p:sp>
        <p:nvSpPr>
          <p:cNvPr id="3" name="2 - Θέση περιεχομένου"/>
          <p:cNvSpPr>
            <a:spLocks noGrp="1"/>
          </p:cNvSpPr>
          <p:nvPr>
            <p:ph idx="1"/>
          </p:nvPr>
        </p:nvSpPr>
        <p:spPr>
          <a:xfrm>
            <a:off x="0" y="1811539"/>
            <a:ext cx="10548229" cy="5749725"/>
          </a:xfrm>
        </p:spPr>
        <p:txBody>
          <a:bodyPr>
            <a:normAutofit fontScale="62500" lnSpcReduction="20000"/>
          </a:bodyPr>
          <a:lstStyle/>
          <a:p>
            <a:r>
              <a:rPr lang="el-GR" dirty="0" smtClean="0"/>
              <a:t>θυμόταν μόνο τη δικαιολογία του κου Κ. «ξέρετε, η γυναίκα μου δε σημαίνει τίποτε για μένα, δε μου προσφέρει τίποτα». αυτή η φράση προκάλεσε το χαστούκι, τη ναρκισσιστική οργή και την κατάθλιψη που επακολούθησε</a:t>
            </a:r>
          </a:p>
          <a:p>
            <a:r>
              <a:rPr lang="el-GR" dirty="0" smtClean="0"/>
              <a:t>αν και η κα Κ. δε σήμαινε τίποτε για το σύζυγό της, όπως και η μητέρα της για τον πατέρα της, τότε ποια θα μπορούσε να υποστηρίξει τη νεαρή έφηβη στον ναρκισσισμό του φύλου της; πώς θα μπορούσε να δεχθεί το σεξουαλικό πλησίασμα χωρίς άγχος και οδύνη; </a:t>
            </a:r>
          </a:p>
          <a:p>
            <a:r>
              <a:rPr lang="el-GR" dirty="0" smtClean="0"/>
              <a:t>η υστερία της Ντόρα ήταν ταυτόχρονα μια αναζήτηση και μια απόρριψη της θηλυκότητάς της. ενδιαφερόταν για την σεξουαλικότητα και ήθελε να μάθει γι’ αυτήν. αποπλάνησε και αποπλανήθηκε από τον </a:t>
            </a:r>
            <a:r>
              <a:rPr lang="el-GR" dirty="0" err="1" smtClean="0"/>
              <a:t>κο</a:t>
            </a:r>
            <a:r>
              <a:rPr lang="el-GR" dirty="0" smtClean="0"/>
              <a:t> Κ. απώθησε τη σεξουαλική της διέγερση και αγανάκτησε φοβερά όταν ο κος Κ. αμφισβήτησε το πρότυπο φύλου που είχε αυτή την περίοδο, την κα Κ.</a:t>
            </a:r>
          </a:p>
          <a:p>
            <a:r>
              <a:rPr lang="el-GR" dirty="0" smtClean="0"/>
              <a:t>«δεν μάντεψα έγκαιρα και κατά συνέπεια δεν είπα στην ασθενή μου ότι τα ομοφυλοφιλικά αισθήματα για την κα Κ. ήταν το ισχυρότερο από τα ασυνείδητα ρεύματα της ψυχικής ζωής της»</a:t>
            </a:r>
          </a:p>
          <a:p>
            <a:r>
              <a:rPr lang="el-GR" dirty="0" smtClean="0"/>
              <a:t>διακοπή θεραπείας σε 14 ημέρες: γκουβερνάντα-υπέκυψε στις διαθέσεις κου Κ. Χαστούκι= εκδίκηση από ζήλια</a:t>
            </a:r>
          </a:p>
          <a:p>
            <a:r>
              <a:rPr lang="el-GR" dirty="0" smtClean="0"/>
              <a:t>διακοπή θεραπείας: πράξη εκδίκησης</a:t>
            </a:r>
          </a:p>
          <a:p>
            <a:endParaRPr lang="el-GR" dirty="0"/>
          </a:p>
        </p:txBody>
      </p:sp>
      <p:pic>
        <p:nvPicPr>
          <p:cNvPr id="2050" name="Picture 2" descr="C:\Program Files (x86)\Microsoft Office\MEDIA\CAGCAT10\j0090386.wmf"/>
          <p:cNvPicPr>
            <a:picLocks noChangeAspect="1" noChangeArrowheads="1"/>
          </p:cNvPicPr>
          <p:nvPr/>
        </p:nvPicPr>
        <p:blipFill>
          <a:blip r:embed="rId2"/>
          <a:srcRect/>
          <a:stretch>
            <a:fillRect/>
          </a:stretch>
        </p:blipFill>
        <p:spPr bwMode="auto">
          <a:xfrm>
            <a:off x="8829698" y="1"/>
            <a:ext cx="1971651" cy="1687310"/>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40068" y="302802"/>
            <a:ext cx="9721216" cy="799865"/>
          </a:xfrm>
        </p:spPr>
        <p:txBody>
          <a:bodyPr>
            <a:normAutofit fontScale="90000"/>
          </a:bodyPr>
          <a:lstStyle/>
          <a:p>
            <a:r>
              <a:rPr lang="el-GR" dirty="0" smtClean="0"/>
              <a:t>Πορεία Ντόρας…</a:t>
            </a:r>
            <a:endParaRPr lang="el-GR" dirty="0"/>
          </a:p>
        </p:txBody>
      </p:sp>
      <p:sp>
        <p:nvSpPr>
          <p:cNvPr id="3" name="2 - Θέση περιεχομένου"/>
          <p:cNvSpPr>
            <a:spLocks noGrp="1"/>
          </p:cNvSpPr>
          <p:nvPr>
            <p:ph idx="1"/>
          </p:nvPr>
        </p:nvSpPr>
        <p:spPr>
          <a:xfrm>
            <a:off x="540068" y="2047830"/>
            <a:ext cx="9721216" cy="5277168"/>
          </a:xfrm>
        </p:spPr>
        <p:txBody>
          <a:bodyPr>
            <a:normAutofit fontScale="70000" lnSpcReduction="20000"/>
          </a:bodyPr>
          <a:lstStyle/>
          <a:p>
            <a:r>
              <a:rPr lang="el-GR" dirty="0" smtClean="0"/>
              <a:t>επέστρεψε μετά από 15 μήνες: νευραλγία προσώπου. της είπε ότι τη συγχωρεί που δεν του επέτρεψε να την ανακουφίσει πιο ριζικά από τις οδύνες της, αλλά δε δέχθηκε να επαναλάβει το εγχείρημα μιας ανάλυσης μαζί της</a:t>
            </a:r>
          </a:p>
          <a:p>
            <a:r>
              <a:rPr lang="el-GR" dirty="0" err="1" smtClean="0"/>
              <a:t>Αντιμεταβίβαση</a:t>
            </a:r>
            <a:r>
              <a:rPr lang="el-GR" dirty="0" smtClean="0"/>
              <a:t>: το ναρκισσιστικό πλήγμα, η οργή και η επιθυμία εκδίκησης τα οποία αντιμετώπιζε η ασθενής αποτελούσαν μέρος και των συναισθημάτων του ψυχαναλυτή της, κατάσταση η οποία θα μπορούσε να χρησιμοποιηθεί από αυτόν για να κατανοήσει την κατάστασή της καλύτερα</a:t>
            </a:r>
          </a:p>
          <a:p>
            <a:r>
              <a:rPr lang="el-GR" dirty="0" smtClean="0"/>
              <a:t>42 ετών: </a:t>
            </a:r>
            <a:r>
              <a:rPr lang="en-US" dirty="0" smtClean="0"/>
              <a:t>Deutsch Felix/ </a:t>
            </a:r>
            <a:r>
              <a:rPr lang="el-GR" dirty="0" smtClean="0"/>
              <a:t>κλινήρης, πάσχουσα από σύνδρομο </a:t>
            </a:r>
            <a:r>
              <a:rPr lang="en-US" dirty="0" err="1" smtClean="0"/>
              <a:t>Meniere</a:t>
            </a:r>
            <a:r>
              <a:rPr lang="en-US" dirty="0" smtClean="0"/>
              <a:t> (</a:t>
            </a:r>
            <a:r>
              <a:rPr lang="el-GR" dirty="0" smtClean="0"/>
              <a:t>ζάλη, μειωμένη ακοή στο δεξί αυτί, συνεχή θόρυβο, </a:t>
            </a:r>
            <a:r>
              <a:rPr lang="el-GR" dirty="0" err="1" smtClean="0"/>
              <a:t>αυπνία</a:t>
            </a:r>
            <a:r>
              <a:rPr lang="el-GR" dirty="0" smtClean="0"/>
              <a:t>)</a:t>
            </a:r>
            <a:r>
              <a:rPr lang="en-US" dirty="0" smtClean="0"/>
              <a:t>. </a:t>
            </a:r>
            <a:r>
              <a:rPr lang="el-GR" dirty="0" smtClean="0"/>
              <a:t>κατηγορίες έναντι συζύγου και γιού</a:t>
            </a:r>
          </a:p>
          <a:p>
            <a:r>
              <a:rPr lang="el-GR" dirty="0" smtClean="0"/>
              <a:t>63 ετών: πέθανε από καρκίνο </a:t>
            </a:r>
            <a:r>
              <a:rPr lang="el-GR" dirty="0" err="1" smtClean="0"/>
              <a:t>παχέος</a:t>
            </a:r>
            <a:r>
              <a:rPr lang="el-GR" dirty="0" smtClean="0"/>
              <a:t> εντέρου</a:t>
            </a:r>
          </a:p>
          <a:p>
            <a:r>
              <a:rPr lang="el-GR" dirty="0" smtClean="0"/>
              <a:t>«μία από τις πιο απωθητικές υστερικές ασθενείς που υπάρχουν»</a:t>
            </a:r>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Adair, 1997</a:t>
            </a:r>
            <a:endParaRPr lang="el-GR" dirty="0"/>
          </a:p>
        </p:txBody>
      </p:sp>
      <p:sp>
        <p:nvSpPr>
          <p:cNvPr id="3" name="2 - Θέση περιεχομένου"/>
          <p:cNvSpPr>
            <a:spLocks noGrp="1"/>
          </p:cNvSpPr>
          <p:nvPr>
            <p:ph idx="1"/>
          </p:nvPr>
        </p:nvSpPr>
        <p:spPr/>
        <p:txBody>
          <a:bodyPr/>
          <a:lstStyle/>
          <a:p>
            <a:r>
              <a:rPr lang="el-GR" dirty="0" smtClean="0"/>
              <a:t>θεωρεί πως ο Πλάτων αναφέρει ως ζωντανό ον όχι τη μήτρα, αλλά το «επιθυμητικό ζώο», άρα την επιθυμία ή οποία προέρχεται από τη μήτρα – 1</a:t>
            </a:r>
            <a:r>
              <a:rPr lang="el-GR" baseline="30000" dirty="0" smtClean="0"/>
              <a:t>η</a:t>
            </a:r>
            <a:r>
              <a:rPr lang="el-GR" dirty="0" smtClean="0"/>
              <a:t> θεωρία για υστερία</a:t>
            </a:r>
            <a:endParaRPr lang="el-GR" dirty="0"/>
          </a:p>
        </p:txBody>
      </p:sp>
      <p:pic>
        <p:nvPicPr>
          <p:cNvPr id="7170" name="Picture 2" descr="C:\Program Files (x86)\Microsoft Office\MEDIA\OFFICE12\Lines\BD15034_.gif"/>
          <p:cNvPicPr>
            <a:picLocks noChangeAspect="1" noChangeArrowheads="1"/>
          </p:cNvPicPr>
          <p:nvPr/>
        </p:nvPicPr>
        <p:blipFill>
          <a:blip r:embed="rId2"/>
          <a:srcRect/>
          <a:stretch>
            <a:fillRect/>
          </a:stretch>
        </p:blipFill>
        <p:spPr bwMode="auto">
          <a:xfrm>
            <a:off x="0" y="1208863"/>
            <a:ext cx="10801349" cy="714379"/>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Ιπποκράτης…</a:t>
            </a:r>
            <a:endParaRPr lang="el-GR" dirty="0"/>
          </a:p>
        </p:txBody>
      </p:sp>
      <p:sp>
        <p:nvSpPr>
          <p:cNvPr id="3" name="2 - Θέση περιεχομένου"/>
          <p:cNvSpPr>
            <a:spLocks noGrp="1"/>
          </p:cNvSpPr>
          <p:nvPr>
            <p:ph idx="1"/>
          </p:nvPr>
        </p:nvSpPr>
        <p:spPr/>
        <p:txBody>
          <a:bodyPr/>
          <a:lstStyle/>
          <a:p>
            <a:r>
              <a:rPr lang="el-GR" dirty="0" smtClean="0"/>
              <a:t>διαταραχές της αιμάτωσης του εγκεφάλου λόγω επιρροών από τη λειτουργία της μήτρας αι της εμμήνου ρύσεως</a:t>
            </a:r>
          </a:p>
          <a:p>
            <a:r>
              <a:rPr lang="el-GR" dirty="0" smtClean="0"/>
              <a:t>οι μαθητές του απέδιδαν την υστερία σε μακρά περίοδο σεξουαλικής αποχής και πρότειναν ως θεραπεία σε ανύμφευτες γυναίκες το γάμο</a:t>
            </a:r>
            <a:endParaRPr lang="el-GR" dirty="0"/>
          </a:p>
        </p:txBody>
      </p:sp>
      <p:pic>
        <p:nvPicPr>
          <p:cNvPr id="8194" name="Picture 2" descr="C:\Program Files (x86)\Microsoft Office\MEDIA\OFFICE12\Lines\BD21311_.gif"/>
          <p:cNvPicPr>
            <a:picLocks noChangeAspect="1" noChangeArrowheads="1"/>
          </p:cNvPicPr>
          <p:nvPr/>
        </p:nvPicPr>
        <p:blipFill>
          <a:blip r:embed="rId2"/>
          <a:srcRect/>
          <a:stretch>
            <a:fillRect/>
          </a:stretch>
        </p:blipFill>
        <p:spPr bwMode="auto">
          <a:xfrm>
            <a:off x="0" y="1137425"/>
            <a:ext cx="10801350" cy="107157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Ιστορική αναδρομή</a:t>
            </a:r>
            <a:endParaRPr lang="el-GR" dirty="0"/>
          </a:p>
        </p:txBody>
      </p:sp>
      <p:sp>
        <p:nvSpPr>
          <p:cNvPr id="3" name="2 - Θέση περιεχομένου"/>
          <p:cNvSpPr>
            <a:spLocks noGrp="1"/>
          </p:cNvSpPr>
          <p:nvPr>
            <p:ph idx="1"/>
          </p:nvPr>
        </p:nvSpPr>
        <p:spPr/>
        <p:txBody>
          <a:bodyPr/>
          <a:lstStyle/>
          <a:p>
            <a:r>
              <a:rPr lang="el-GR" dirty="0" smtClean="0"/>
              <a:t>Μεσαίωνας: μάγισσες</a:t>
            </a:r>
          </a:p>
          <a:p>
            <a:r>
              <a:rPr lang="el-GR" dirty="0" smtClean="0"/>
              <a:t>19</a:t>
            </a:r>
            <a:r>
              <a:rPr lang="el-GR" baseline="30000" dirty="0" smtClean="0"/>
              <a:t>ος</a:t>
            </a:r>
            <a:r>
              <a:rPr lang="el-GR" dirty="0" smtClean="0"/>
              <a:t> αι.: φιλάσθενες νεαρές κυρίες</a:t>
            </a:r>
          </a:p>
          <a:p>
            <a:r>
              <a:rPr lang="el-GR" dirty="0" smtClean="0"/>
              <a:t>17</a:t>
            </a:r>
            <a:r>
              <a:rPr lang="el-GR" baseline="30000" dirty="0" smtClean="0"/>
              <a:t>ο</a:t>
            </a:r>
            <a:r>
              <a:rPr lang="el-GR" dirty="0" smtClean="0"/>
              <a:t> αι.: δεύτερη σε συχνότητα ασθένεια</a:t>
            </a:r>
          </a:p>
          <a:p>
            <a:r>
              <a:rPr lang="el-GR" dirty="0" smtClean="0"/>
              <a:t>1980: </a:t>
            </a:r>
            <a:r>
              <a:rPr lang="en-US" dirty="0" smtClean="0"/>
              <a:t>DSM III</a:t>
            </a:r>
            <a:r>
              <a:rPr lang="el-GR" dirty="0" smtClean="0"/>
              <a:t>: απέσυρε τον όρο υστερία (λειτουργικός, μη οργανικός, ψυχογενής)</a:t>
            </a:r>
          </a:p>
          <a:p>
            <a:r>
              <a:rPr lang="el-GR" dirty="0" smtClean="0"/>
              <a:t>τέλος 20</a:t>
            </a:r>
            <a:r>
              <a:rPr lang="el-GR" baseline="30000" dirty="0" smtClean="0"/>
              <a:t>ου</a:t>
            </a:r>
            <a:r>
              <a:rPr lang="el-GR" dirty="0" smtClean="0"/>
              <a:t> αι.: </a:t>
            </a:r>
            <a:r>
              <a:rPr lang="el-GR" dirty="0" err="1" smtClean="0"/>
              <a:t>νευροβιολογικές</a:t>
            </a:r>
            <a:r>
              <a:rPr lang="el-GR" dirty="0" smtClean="0"/>
              <a:t> έρευνες (</a:t>
            </a:r>
            <a:r>
              <a:rPr lang="en-US" dirty="0" smtClean="0"/>
              <a:t>New York Times)</a:t>
            </a:r>
            <a:endParaRPr lang="el-GR" dirty="0"/>
          </a:p>
        </p:txBody>
      </p:sp>
      <p:pic>
        <p:nvPicPr>
          <p:cNvPr id="9218" name="Picture 2" descr="C:\Program Files (x86)\Microsoft Office\MEDIA\OFFICE12\Lines\BD21309_.gif"/>
          <p:cNvPicPr>
            <a:picLocks noChangeAspect="1" noChangeArrowheads="1"/>
          </p:cNvPicPr>
          <p:nvPr/>
        </p:nvPicPr>
        <p:blipFill>
          <a:blip r:embed="rId2"/>
          <a:srcRect/>
          <a:stretch>
            <a:fillRect/>
          </a:stretch>
        </p:blipFill>
        <p:spPr bwMode="auto">
          <a:xfrm>
            <a:off x="1" y="1566052"/>
            <a:ext cx="10801350" cy="16844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H </a:t>
            </a:r>
            <a:r>
              <a:rPr lang="el-GR" dirty="0" smtClean="0"/>
              <a:t>υστερία ως νοσολογική οντότητα…</a:t>
            </a:r>
            <a:endParaRPr lang="el-GR" dirty="0"/>
          </a:p>
        </p:txBody>
      </p:sp>
      <p:sp>
        <p:nvSpPr>
          <p:cNvPr id="3" name="2 - Θέση περιεχομένου"/>
          <p:cNvSpPr>
            <a:spLocks noGrp="1"/>
          </p:cNvSpPr>
          <p:nvPr>
            <p:ph idx="1"/>
          </p:nvPr>
        </p:nvSpPr>
        <p:spPr/>
        <p:txBody>
          <a:bodyPr>
            <a:normAutofit/>
          </a:bodyPr>
          <a:lstStyle/>
          <a:p>
            <a:r>
              <a:rPr lang="en-US" dirty="0" err="1" smtClean="0"/>
              <a:t>Brenman</a:t>
            </a:r>
            <a:r>
              <a:rPr lang="en-US" dirty="0" smtClean="0"/>
              <a:t> Eric</a:t>
            </a:r>
            <a:r>
              <a:rPr lang="el-GR" dirty="0" smtClean="0"/>
              <a:t>, 1974: η υστερία θεωρείται σαν μια σοβαρή ναρκισσιστική παθολογία, όπου ισχυρά ψυχωτικά άγχη αποτελούν το υπόστρωμά της και η οποία απαιτεί την ψυχαναλυτική επεξεργασία του </a:t>
            </a:r>
            <a:r>
              <a:rPr lang="el-GR" dirty="0" err="1" smtClean="0"/>
              <a:t>αρχαικού</a:t>
            </a:r>
            <a:r>
              <a:rPr lang="el-GR" dirty="0" smtClean="0"/>
              <a:t> πυρήνα του ψυχισμού του ασθενούς</a:t>
            </a:r>
          </a:p>
          <a:p>
            <a:endParaRPr lang="el-GR" dirty="0" smtClean="0"/>
          </a:p>
          <a:p>
            <a:r>
              <a:rPr lang="el-GR" dirty="0" smtClean="0"/>
              <a:t>καθαρές μορφές υστερίας βρίσκονται σπάνια στην κλινική πράξη</a:t>
            </a:r>
            <a:endParaRPr lang="el-GR" dirty="0"/>
          </a:p>
        </p:txBody>
      </p:sp>
      <p:pic>
        <p:nvPicPr>
          <p:cNvPr id="10242" name="Picture 2" descr="C:\Program Files (x86)\Microsoft Office\MEDIA\OFFICE12\Lines\BD21370_.gif"/>
          <p:cNvPicPr>
            <a:picLocks noChangeAspect="1" noChangeArrowheads="1"/>
          </p:cNvPicPr>
          <p:nvPr/>
        </p:nvPicPr>
        <p:blipFill>
          <a:blip r:embed="rId2"/>
          <a:srcRect/>
          <a:stretch>
            <a:fillRect/>
          </a:stretch>
        </p:blipFill>
        <p:spPr bwMode="auto">
          <a:xfrm>
            <a:off x="1" y="1494615"/>
            <a:ext cx="10801349" cy="32289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Αντίποδας…</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πολύ συχνά αμιγώς υστερικοί ασθενείς διαγιγνώσκονται ως υστερικοί</a:t>
            </a:r>
          </a:p>
          <a:p>
            <a:r>
              <a:rPr lang="el-GR" dirty="0" smtClean="0"/>
              <a:t>μήπως η ψυχανάλυση, χάνοντας τη διαγνωστική κατηγορία της υστερίας, χάνει την κεντρική της σχέση με την σεξουαλικότητα;</a:t>
            </a:r>
          </a:p>
          <a:p>
            <a:r>
              <a:rPr lang="el-GR" dirty="0" smtClean="0"/>
              <a:t>παράγοντες: θρυμματισμός ψυχικών δομών, έλλειψη απώθησης ως κυρίαρχου αμυντικού μηχανισμού, μη επαρκής συγκρότηση της οιδιπόδειας οργάνωσης</a:t>
            </a:r>
            <a:endParaRPr lang="el-GR" dirty="0"/>
          </a:p>
        </p:txBody>
      </p:sp>
      <p:pic>
        <p:nvPicPr>
          <p:cNvPr id="11266" name="Picture 2" descr="C:\Program Files (x86)\Microsoft Office\MEDIA\OFFICE12\Lines\BD21319_.gif"/>
          <p:cNvPicPr>
            <a:picLocks noChangeAspect="1" noChangeArrowheads="1"/>
          </p:cNvPicPr>
          <p:nvPr/>
        </p:nvPicPr>
        <p:blipFill>
          <a:blip r:embed="rId2"/>
          <a:srcRect/>
          <a:stretch>
            <a:fillRect/>
          </a:stretch>
        </p:blipFill>
        <p:spPr bwMode="auto">
          <a:xfrm flipV="1">
            <a:off x="0" y="1423177"/>
            <a:ext cx="10801350" cy="42862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Jean-Martin Charcot…</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τα αποσυνδετικά συμπτώματα είναι το αποτέλεσμα μεταβολών στον εγκέφαλο, οι οποίες προκύπτουν από κάποιο τραυματικό γεγονός</a:t>
            </a:r>
          </a:p>
          <a:p>
            <a:r>
              <a:rPr lang="el-GR" dirty="0" smtClean="0"/>
              <a:t>το νευρικό σοκ ως συνέπεια του τραυματισμού επιφέρει στους ασθενείς μια ψυχική κατάσταση ανάλογη με αυτή της ύπνωσης</a:t>
            </a:r>
          </a:p>
          <a:p>
            <a:r>
              <a:rPr lang="el-GR" dirty="0" smtClean="0"/>
              <a:t>αναγνώρισε την υστερία ως μια ασθένεια με σαφή συμπτώματα, όπως μια νευρολογική πάθηση και σαφή κλινική εικόνα, εύκολα αναγνωρίσιμη στην ακραία εκδοχή της </a:t>
            </a:r>
            <a:r>
              <a:rPr lang="en-US" dirty="0" smtClean="0"/>
              <a:t>major hysteria/</a:t>
            </a:r>
            <a:r>
              <a:rPr lang="en-US" dirty="0" err="1" smtClean="0"/>
              <a:t>grande</a:t>
            </a:r>
            <a:r>
              <a:rPr lang="en-US" dirty="0" smtClean="0"/>
              <a:t> </a:t>
            </a:r>
            <a:r>
              <a:rPr lang="en-US" dirty="0" err="1" smtClean="0"/>
              <a:t>hysterie</a:t>
            </a:r>
            <a:r>
              <a:rPr lang="en-US" dirty="0" smtClean="0"/>
              <a:t> </a:t>
            </a:r>
            <a:r>
              <a:rPr lang="el-GR" dirty="0" smtClean="0"/>
              <a:t>με τις εντυπωσιακές κρίσεις της </a:t>
            </a:r>
            <a:r>
              <a:rPr lang="en-US" dirty="0" err="1" smtClean="0"/>
              <a:t>vs</a:t>
            </a:r>
            <a:r>
              <a:rPr lang="en-US" dirty="0" smtClean="0"/>
              <a:t> petite </a:t>
            </a:r>
            <a:r>
              <a:rPr lang="en-US" dirty="0" err="1" smtClean="0"/>
              <a:t>hysterie</a:t>
            </a:r>
            <a:r>
              <a:rPr lang="en-US" dirty="0" smtClean="0"/>
              <a:t> </a:t>
            </a:r>
            <a:endParaRPr lang="el-GR" dirty="0"/>
          </a:p>
        </p:txBody>
      </p:sp>
      <p:pic>
        <p:nvPicPr>
          <p:cNvPr id="12291" name="Picture 3" descr="C:\Program Files (x86)\Microsoft Office\MEDIA\OFFICE12\Lines\BD21336_.gif"/>
          <p:cNvPicPr>
            <a:picLocks noChangeAspect="1" noChangeArrowheads="1"/>
          </p:cNvPicPr>
          <p:nvPr/>
        </p:nvPicPr>
        <p:blipFill>
          <a:blip r:embed="rId2"/>
          <a:srcRect/>
          <a:stretch>
            <a:fillRect/>
          </a:stretch>
        </p:blipFill>
        <p:spPr bwMode="auto">
          <a:xfrm flipV="1">
            <a:off x="0" y="1423177"/>
            <a:ext cx="10801350" cy="50006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Λειτουργική μονάδ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1479</TotalTime>
  <Words>2640</Words>
  <PresentationFormat>Προσαρμογή</PresentationFormat>
  <Paragraphs>195</Paragraphs>
  <Slides>39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39</vt:i4>
      </vt:variant>
    </vt:vector>
  </HeadingPairs>
  <TitlesOfParts>
    <vt:vector size="40" baseType="lpstr">
      <vt:lpstr>Λειτουργική μονάδα</vt:lpstr>
      <vt:lpstr>Η υστερία, πηγή ερωτημάτων και έμπνευσης για τον Freud</vt:lpstr>
      <vt:lpstr>Υστερία…</vt:lpstr>
      <vt:lpstr>Πλάτων… (Τιμαίος)</vt:lpstr>
      <vt:lpstr>Adair, 1997</vt:lpstr>
      <vt:lpstr>Ιπποκράτης…</vt:lpstr>
      <vt:lpstr>Ιστορική αναδρομή</vt:lpstr>
      <vt:lpstr>H υστερία ως νοσολογική οντότητα…</vt:lpstr>
      <vt:lpstr>Αντίποδας…</vt:lpstr>
      <vt:lpstr>Jean-Martin Charcot…</vt:lpstr>
      <vt:lpstr>Janet, 1920</vt:lpstr>
      <vt:lpstr>Γενέθλιος στιγμή ψυχανάλυσης…</vt:lpstr>
      <vt:lpstr>ιστορικό Anna O. (Bertha Pappenheim)</vt:lpstr>
      <vt:lpstr>Breuer-ύπνωση</vt:lpstr>
      <vt:lpstr>Θεραπεία μέσω ομιλίας(talking cure) Καθάρισμα καμινάδας (chimney-swipping)</vt:lpstr>
      <vt:lpstr> Emmy von N. (Fanny Moser)</vt:lpstr>
      <vt:lpstr>Διαφάνεια 16</vt:lpstr>
      <vt:lpstr>Θεραπεία…</vt:lpstr>
      <vt:lpstr>Μορφές υστερίας</vt:lpstr>
      <vt:lpstr>Διαφάνεια 19</vt:lpstr>
      <vt:lpstr>«Αιτιολογία Νευρώσεων»</vt:lpstr>
      <vt:lpstr>Προτάσεις σεξουαλικής πολιτικής…</vt:lpstr>
      <vt:lpstr>Διαφάνεια 22</vt:lpstr>
      <vt:lpstr>Μηχανισμοί:</vt:lpstr>
      <vt:lpstr>Ενεργειακό μοντέλο μετατροπής</vt:lpstr>
      <vt:lpstr>Ψυχωτικά φαινόμενα κατά τις υστερικές κρίσεις</vt:lpstr>
      <vt:lpstr>Υστερία και παθητικότητα</vt:lpstr>
      <vt:lpstr>Θάνατος Jacob Freud, 1896</vt:lpstr>
      <vt:lpstr>Neurotica</vt:lpstr>
      <vt:lpstr>Παιδική σεξουαλικότητα</vt:lpstr>
      <vt:lpstr>Μεταβίβαση…</vt:lpstr>
      <vt:lpstr>Dora (Ida Bauer)</vt:lpstr>
      <vt:lpstr>Ιστορικό από πατέρα</vt:lpstr>
      <vt:lpstr>Αφήγηση Ντόρας</vt:lpstr>
      <vt:lpstr>Στάση Freud</vt:lpstr>
      <vt:lpstr>Όνειρο Ντόρας (1)</vt:lpstr>
      <vt:lpstr>Διαφάνεια 36</vt:lpstr>
      <vt:lpstr>Όνειρο Ντόρας (2)</vt:lpstr>
      <vt:lpstr>Περιστατικό στη λίμνη…</vt:lpstr>
      <vt:lpstr>Πορεία Ντόρας…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53</cp:revision>
  <dcterms:created xsi:type="dcterms:W3CDTF">2019-05-05T08:09:01Z</dcterms:created>
  <dcterms:modified xsi:type="dcterms:W3CDTF">2019-05-11T08:05:34Z</dcterms:modified>
</cp:coreProperties>
</file>