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9"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2" r:id="rId15"/>
    <p:sldId id="273" r:id="rId16"/>
    <p:sldId id="274" r:id="rId17"/>
    <p:sldId id="275" r:id="rId18"/>
    <p:sldId id="276" r:id="rId19"/>
    <p:sldId id="277" r:id="rId20"/>
    <p:sldId id="278" r:id="rId21"/>
    <p:sldId id="279" r:id="rId22"/>
    <p:sldId id="280"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7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pPr/>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208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413260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9303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370521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pPr/>
              <a:t>11/21/2017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759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pPr/>
              <a:t>11/21/2017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3656149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pPr/>
              <a:t>11/21/2017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13460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222787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653172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09A250-FF31-4206-8172-F9D3106AACB1}" type="datetimeFigureOut">
              <a:rPr lang="en-US" smtClean="0"/>
              <a:pPr/>
              <a:t>11/21/2017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610893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pPr/>
              <a:t>11/21/2017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089905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AAD347D-5ACD-4C99-B74B-A9C85AD731AF}" type="datetimeFigureOut">
              <a:rPr lang="en-US" smtClean="0"/>
              <a:pPr/>
              <a:t>11/21/2017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672321"/>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4430" y="1582619"/>
            <a:ext cx="11336214" cy="1582615"/>
          </a:xfrm>
        </p:spPr>
        <p:txBody>
          <a:bodyPr>
            <a:normAutofit/>
          </a:bodyPr>
          <a:lstStyle/>
          <a:p>
            <a:pPr algn="ctr"/>
            <a:r>
              <a:rPr lang="en-US" sz="4400" spc="160" dirty="0">
                <a:latin typeface="Arial" panose="020B0604020202020204" pitchFamily="34" charset="0"/>
                <a:ea typeface="Tahoma" panose="020B0604030504040204" pitchFamily="34" charset="0"/>
                <a:cs typeface="Arial" panose="020B0604020202020204" pitchFamily="34" charset="0"/>
              </a:rPr>
              <a:t>MENTAL HEALTH IN INDVIDUALS </a:t>
            </a:r>
            <a:r>
              <a:rPr lang="en-US" sz="4400" spc="160" dirty="0" smtClean="0">
                <a:latin typeface="Arial" panose="020B0604020202020204" pitchFamily="34" charset="0"/>
                <a:ea typeface="Tahoma" panose="020B0604030504040204" pitchFamily="34" charset="0"/>
                <a:cs typeface="Arial" panose="020B0604020202020204" pitchFamily="34" charset="0"/>
              </a:rPr>
              <a:t/>
            </a:r>
            <a:br>
              <a:rPr lang="en-US" sz="4400" spc="160" dirty="0" smtClean="0">
                <a:latin typeface="Arial" panose="020B0604020202020204" pitchFamily="34" charset="0"/>
                <a:ea typeface="Tahoma" panose="020B0604030504040204" pitchFamily="34" charset="0"/>
                <a:cs typeface="Arial" panose="020B0604020202020204" pitchFamily="34" charset="0"/>
              </a:rPr>
            </a:br>
            <a:r>
              <a:rPr lang="en-US" sz="4400" spc="400" dirty="0" smtClean="0">
                <a:latin typeface="Arial" panose="020B0604020202020204" pitchFamily="34" charset="0"/>
                <a:ea typeface="Tahoma" panose="020B0604030504040204" pitchFamily="34" charset="0"/>
                <a:cs typeface="Arial" panose="020B0604020202020204" pitchFamily="34" charset="0"/>
              </a:rPr>
              <a:t>WITH </a:t>
            </a:r>
            <a:r>
              <a:rPr lang="en-US" sz="4400" spc="400" dirty="0">
                <a:latin typeface="Arial" panose="020B0604020202020204" pitchFamily="34" charset="0"/>
                <a:ea typeface="Tahoma" panose="020B0604030504040204" pitchFamily="34" charset="0"/>
                <a:cs typeface="Arial" panose="020B0604020202020204" pitchFamily="34" charset="0"/>
              </a:rPr>
              <a:t>LEARNING DISABILITIES</a:t>
            </a:r>
            <a:endParaRPr lang="el-GR" sz="4400" spc="400" dirty="0">
              <a:latin typeface="Arial" panose="020B0604020202020204" pitchFamily="34" charset="0"/>
              <a:ea typeface="Tahoma" panose="020B0604030504040204" pitchFamily="34" charset="0"/>
              <a:cs typeface="Arial" panose="020B0604020202020204" pitchFamily="34" charset="0"/>
            </a:endParaRPr>
          </a:p>
        </p:txBody>
      </p:sp>
      <p:sp>
        <p:nvSpPr>
          <p:cNvPr id="3" name="Subtitle 2"/>
          <p:cNvSpPr>
            <a:spLocks noGrp="1"/>
          </p:cNvSpPr>
          <p:nvPr>
            <p:ph type="subTitle" idx="1"/>
          </p:nvPr>
        </p:nvSpPr>
        <p:spPr>
          <a:xfrm>
            <a:off x="2344617" y="4759569"/>
            <a:ext cx="7491046" cy="656493"/>
          </a:xfrm>
        </p:spPr>
        <p:txBody>
          <a:bodyPr>
            <a:noAutofit/>
          </a:bodyPr>
          <a:lstStyle/>
          <a:p>
            <a:pPr algn="ctr"/>
            <a:r>
              <a:rPr lang="en-US" sz="1400" b="1" spc="300" dirty="0" smtClean="0">
                <a:solidFill>
                  <a:schemeClr val="bg1">
                    <a:lumMod val="50000"/>
                  </a:schemeClr>
                </a:solidFill>
                <a:latin typeface="Arial" panose="020B0604020202020204" pitchFamily="34" charset="0"/>
                <a:cs typeface="Arial" panose="020B0604020202020204" pitchFamily="34" charset="0"/>
              </a:rPr>
              <a:t>MYRTO ARAVANI</a:t>
            </a:r>
          </a:p>
          <a:p>
            <a:pPr algn="ctr"/>
            <a:endParaRPr lang="en-US" sz="1400" b="1" spc="300" dirty="0">
              <a:solidFill>
                <a:schemeClr val="bg1">
                  <a:lumMod val="50000"/>
                </a:schemeClr>
              </a:solidFill>
              <a:latin typeface="Arial" panose="020B0604020202020204" pitchFamily="34" charset="0"/>
              <a:cs typeface="Arial" panose="020B0604020202020204" pitchFamily="34" charset="0"/>
            </a:endParaRPr>
          </a:p>
          <a:p>
            <a:pPr algn="ctr"/>
            <a:r>
              <a:rPr lang="en-US" sz="1400" b="1" spc="300" dirty="0" smtClean="0">
                <a:solidFill>
                  <a:schemeClr val="bg1">
                    <a:lumMod val="50000"/>
                  </a:schemeClr>
                </a:solidFill>
                <a:latin typeface="Arial" panose="020B0604020202020204" pitchFamily="34" charset="0"/>
                <a:cs typeface="Arial" panose="020B0604020202020204" pitchFamily="34" charset="0"/>
              </a:rPr>
              <a:t>ASKLIPIOS </a:t>
            </a:r>
            <a:r>
              <a:rPr lang="en-US" sz="1400" b="1" spc="300" dirty="0">
                <a:solidFill>
                  <a:schemeClr val="bg1">
                    <a:lumMod val="50000"/>
                  </a:schemeClr>
                </a:solidFill>
                <a:latin typeface="Arial" panose="020B0604020202020204" pitchFamily="34" charset="0"/>
                <a:cs typeface="Arial" panose="020B0604020202020204" pitchFamily="34" charset="0"/>
              </a:rPr>
              <a:t>SEMINAR &amp; BOARD MEETING 2017</a:t>
            </a:r>
            <a:endParaRPr lang="el-GR" sz="1400" b="1" spc="300" dirty="0">
              <a:solidFill>
                <a:schemeClr val="bg1">
                  <a:lumMod val="50000"/>
                </a:schemeClr>
              </a:solidFill>
              <a:latin typeface="Arial" panose="020B0604020202020204" pitchFamily="34" charset="0"/>
              <a:cs typeface="Arial" panose="020B0604020202020204" pitchFamily="34" charset="0"/>
            </a:endParaRPr>
          </a:p>
          <a:p>
            <a:pPr>
              <a:lnSpc>
                <a:spcPct val="150000"/>
              </a:lnSpc>
            </a:pPr>
            <a:endParaRPr lang="el-GR" sz="1400" b="1" spc="300" dirty="0" smtClean="0">
              <a:solidFill>
                <a:schemeClr val="bg1">
                  <a:lumMod val="50000"/>
                </a:schemeClr>
              </a:solidFill>
              <a:latin typeface="Verdana" pitchFamily="34" charset="0"/>
              <a:ea typeface="Verdana" pitchFamily="34" charset="0"/>
              <a:cs typeface="Verdan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Title 1"/>
          <p:cNvSpPr txBox="1">
            <a:spLocks/>
          </p:cNvSpPr>
          <p:nvPr/>
        </p:nvSpPr>
        <p:spPr>
          <a:xfrm>
            <a:off x="1664677" y="3411414"/>
            <a:ext cx="9026773" cy="738555"/>
          </a:xfrm>
          <a:prstGeom prst="rect">
            <a:avLst/>
          </a:prstGeom>
        </p:spPr>
        <p:txBody>
          <a:bodyPr vert="horz" lIns="91440" tIns="45720" rIns="91440" bIns="45720" rtlCol="0" anchor="b">
            <a:normAutofit fontScale="975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US" sz="3200" spc="0" dirty="0">
                <a:latin typeface="Arial" panose="020B0604020202020204" pitchFamily="34" charset="0"/>
                <a:cs typeface="Arial" panose="020B0604020202020204" pitchFamily="34" charset="0"/>
              </a:rPr>
              <a:t>Help offer for the refugees with learning disabilities</a:t>
            </a:r>
            <a:endParaRPr lang="el-GR" sz="3200" spc="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983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845733"/>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a:latin typeface="Arial" panose="020B0604020202020204" pitchFamily="34" charset="0"/>
                <a:cs typeface="Arial" panose="020B0604020202020204" pitchFamily="34" charset="0"/>
              </a:rPr>
              <a:t>MHPSS and its </a:t>
            </a:r>
            <a:r>
              <a:rPr lang="en-US" sz="2400" b="1" spc="300" dirty="0" smtClean="0">
                <a:latin typeface="Arial" panose="020B0604020202020204" pitchFamily="34" charset="0"/>
                <a:cs typeface="Arial" panose="020B0604020202020204" pitchFamily="34" charset="0"/>
              </a:rPr>
              <a:t>implementation</a:t>
            </a:r>
            <a:endParaRPr lang="el-GR" sz="2400"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Services:</a:t>
            </a:r>
            <a:endParaRPr lang="el-GR" sz="2200" b="1" spc="300" dirty="0">
              <a:latin typeface="Arial" panose="020B0604020202020204" pitchFamily="34" charset="0"/>
              <a:cs typeface="Arial" panose="020B0604020202020204" pitchFamily="34" charset="0"/>
            </a:endParaRPr>
          </a:p>
          <a:p>
            <a:pPr lvl="0">
              <a:lnSpc>
                <a:spcPct val="70000"/>
              </a:lnSpc>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Individual and family counseling</a:t>
            </a:r>
            <a:endParaRPr lang="el-GR" dirty="0">
              <a:latin typeface="Arial" panose="020B0604020202020204" pitchFamily="34" charset="0"/>
              <a:cs typeface="Arial" panose="020B0604020202020204" pitchFamily="34" charset="0"/>
            </a:endParaRPr>
          </a:p>
          <a:p>
            <a:pPr>
              <a:lnSpc>
                <a:spcPct val="7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Psychoeducation in individual and groups (women</a:t>
            </a:r>
            <a:r>
              <a:rPr lang="en-US" dirty="0" smtClean="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pPr lvl="0">
              <a:lnSpc>
                <a:spcPct val="70000"/>
              </a:lnSpc>
              <a:buFont typeface="Wingdings" panose="05000000000000000000" pitchFamily="2" charset="2"/>
              <a:buChar char="§"/>
            </a:pPr>
            <a:r>
              <a:rPr lang="en-US" spc="-90" dirty="0" smtClean="0">
                <a:latin typeface="Arial" panose="020B0604020202020204" pitchFamily="34" charset="0"/>
                <a:cs typeface="Arial" panose="020B0604020202020204" pitchFamily="34" charset="0"/>
              </a:rPr>
              <a:t>  </a:t>
            </a:r>
            <a:r>
              <a:rPr lang="en-US" spc="-90" dirty="0">
                <a:latin typeface="Arial" panose="020B0604020202020204" pitchFamily="34" charset="0"/>
                <a:cs typeface="Arial" panose="020B0604020202020204" pitchFamily="34" charset="0"/>
              </a:rPr>
              <a:t>Special activities for children with purpose the arousal, expression and processing of emotions</a:t>
            </a:r>
            <a:endParaRPr lang="el-GR" spc="-90"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dirty="0" smtClean="0">
                <a:latin typeface="Arial" panose="020B0604020202020204" pitchFamily="34" charset="0"/>
                <a:cs typeface="Arial" panose="020B0604020202020204" pitchFamily="34" charset="0"/>
              </a:rPr>
              <a:t> </a:t>
            </a:r>
            <a:r>
              <a:rPr lang="el-GR" sz="2200" b="1" spc="300" dirty="0" smtClean="0">
                <a:latin typeface="Arial" panose="020B0604020202020204" pitchFamily="34" charset="0"/>
                <a:cs typeface="Arial" panose="020B0604020202020204" pitchFamily="34" charset="0"/>
              </a:rPr>
              <a:t>Stages</a:t>
            </a:r>
            <a:r>
              <a:rPr lang="el-GR" sz="2200" b="1" spc="300" dirty="0">
                <a:latin typeface="Arial" panose="020B0604020202020204" pitchFamily="34" charset="0"/>
                <a:cs typeface="Arial" panose="020B0604020202020204" pitchFamily="34" charset="0"/>
              </a:rPr>
              <a:t>/ </a:t>
            </a:r>
            <a:r>
              <a:rPr lang="el-GR" sz="2200" b="1" spc="300" dirty="0" smtClean="0">
                <a:latin typeface="Arial" panose="020B0604020202020204" pitchFamily="34" charset="0"/>
                <a:cs typeface="Arial" panose="020B0604020202020204" pitchFamily="34" charset="0"/>
              </a:rPr>
              <a:t>steps</a:t>
            </a:r>
            <a:r>
              <a:rPr lang="en-US" sz="2200" b="1" spc="300" dirty="0">
                <a:latin typeface="Arial" panose="020B0604020202020204" pitchFamily="34" charset="0"/>
                <a:cs typeface="Arial" panose="020B0604020202020204" pitchFamily="34" charset="0"/>
              </a:rPr>
              <a:t>:</a:t>
            </a:r>
            <a:endParaRPr lang="el-GR" sz="2200" b="1" spc="300" dirty="0">
              <a:latin typeface="Arial" panose="020B0604020202020204" pitchFamily="34" charset="0"/>
              <a:cs typeface="Arial" panose="020B0604020202020204" pitchFamily="34" charset="0"/>
            </a:endParaRPr>
          </a:p>
          <a:p>
            <a:pPr lvl="0">
              <a:lnSpc>
                <a:spcPct val="60000"/>
              </a:lnSpc>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Training</a:t>
            </a:r>
            <a:endParaRPr lang="el-GR" dirty="0">
              <a:latin typeface="Arial" panose="020B0604020202020204" pitchFamily="34" charset="0"/>
              <a:cs typeface="Arial" panose="020B0604020202020204" pitchFamily="34" charset="0"/>
            </a:endParaRPr>
          </a:p>
          <a:p>
            <a:pPr lvl="0">
              <a:lnSpc>
                <a:spcPct val="6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Observation</a:t>
            </a:r>
            <a:endParaRPr lang="el-GR" dirty="0">
              <a:latin typeface="Arial" panose="020B0604020202020204" pitchFamily="34" charset="0"/>
              <a:cs typeface="Arial" panose="020B0604020202020204" pitchFamily="34" charset="0"/>
            </a:endParaRPr>
          </a:p>
          <a:p>
            <a:pPr lvl="0">
              <a:lnSpc>
                <a:spcPct val="6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Intervention </a:t>
            </a:r>
            <a:r>
              <a:rPr lang="en-US" dirty="0">
                <a:latin typeface="Arial" panose="020B0604020202020204" pitchFamily="34" charset="0"/>
                <a:cs typeface="Arial" panose="020B0604020202020204" pitchFamily="34" charset="0"/>
              </a:rPr>
              <a:t>/ actions</a:t>
            </a:r>
            <a:endParaRPr lang="el-GR" dirty="0">
              <a:latin typeface="Arial" panose="020B0604020202020204" pitchFamily="34" charset="0"/>
              <a:cs typeface="Arial" panose="020B0604020202020204" pitchFamily="34" charset="0"/>
            </a:endParaRPr>
          </a:p>
          <a:p>
            <a:pPr lvl="0">
              <a:lnSpc>
                <a:spcPct val="6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Closure </a:t>
            </a:r>
            <a:r>
              <a:rPr lang="en-US" dirty="0">
                <a:latin typeface="Arial" panose="020B0604020202020204" pitchFamily="34" charset="0"/>
                <a:cs typeface="Arial" panose="020B0604020202020204" pitchFamily="34" charset="0"/>
              </a:rPr>
              <a:t>of cases</a:t>
            </a:r>
            <a:endParaRPr lang="el-GR" dirty="0">
              <a:latin typeface="Arial" panose="020B0604020202020204" pitchFamily="34" charset="0"/>
              <a:cs typeface="Arial" panose="020B0604020202020204" pitchFamily="34" charset="0"/>
            </a:endParaRPr>
          </a:p>
          <a:p>
            <a:pPr lvl="0">
              <a:lnSpc>
                <a:spcPct val="6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Evaluation</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9354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3"/>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Case Study</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a:t>
            </a:r>
            <a:r>
              <a:rPr lang="el-GR" sz="2200" b="1" u="sng" spc="300" dirty="0">
                <a:latin typeface="Arial" panose="020B0604020202020204" pitchFamily="34" charset="0"/>
                <a:cs typeface="Arial" panose="020B0604020202020204" pitchFamily="34" charset="0"/>
              </a:rPr>
              <a:t>Structured 4 weeks activity</a:t>
            </a:r>
            <a:endParaRPr lang="el-GR" sz="22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Weekly </a:t>
            </a:r>
            <a:r>
              <a:rPr lang="en-US" dirty="0">
                <a:latin typeface="Arial" panose="020B0604020202020204" pitchFamily="34" charset="0"/>
                <a:cs typeface="Arial" panose="020B0604020202020204" pitchFamily="34" charset="0"/>
              </a:rPr>
              <a:t>-</a:t>
            </a:r>
            <a:r>
              <a:rPr lang="en-US" dirty="0" smtClean="0">
                <a:latin typeface="Arial" panose="020B0604020202020204" pitchFamily="34" charset="0"/>
                <a:cs typeface="Arial" panose="020B0604020202020204" pitchFamily="34" charset="0"/>
              </a:rPr>
              <a:t>2 hours </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5-15 years old</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Story telling</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Improvisation</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Narration</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Drawing</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98438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3"/>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Case Study</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200" b="1" u="sng" spc="300" dirty="0" smtClean="0">
                <a:latin typeface="Arial" panose="020B0604020202020204" pitchFamily="34" charset="0"/>
                <a:cs typeface="Arial" panose="020B0604020202020204" pitchFamily="34" charset="0"/>
              </a:rPr>
              <a:t> 8 years old Syrian boy / Observations</a:t>
            </a:r>
            <a:r>
              <a:rPr lang="en-US" sz="2400" b="1" u="sng" spc="300" dirty="0" smtClean="0">
                <a:latin typeface="Arial" panose="020B0604020202020204" pitchFamily="34" charset="0"/>
                <a:cs typeface="Arial" panose="020B0604020202020204" pitchFamily="34" charset="0"/>
              </a:rPr>
              <a:t>:</a:t>
            </a:r>
            <a:endParaRPr lang="el-GR" sz="2400" b="1" spc="300"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Withdrawal</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Playing </a:t>
            </a:r>
            <a:r>
              <a:rPr lang="en-US" dirty="0">
                <a:latin typeface="Arial" panose="020B0604020202020204" pitchFamily="34" charset="0"/>
                <a:cs typeface="Arial" panose="020B0604020202020204" pitchFamily="34" charset="0"/>
              </a:rPr>
              <a:t>alone the cards</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Communication </a:t>
            </a:r>
            <a:r>
              <a:rPr lang="en-US" dirty="0">
                <a:latin typeface="Arial" panose="020B0604020202020204" pitchFamily="34" charset="0"/>
                <a:cs typeface="Arial" panose="020B0604020202020204" pitchFamily="34" charset="0"/>
              </a:rPr>
              <a:t>only with his older brother (14 years old), </a:t>
            </a:r>
            <a:endParaRPr lang="en-US" dirty="0" smtClean="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usually </a:t>
            </a:r>
            <a:r>
              <a:rPr lang="en-US" dirty="0">
                <a:latin typeface="Arial" panose="020B0604020202020204" pitchFamily="34" charset="0"/>
                <a:cs typeface="Arial" panose="020B0604020202020204" pitchFamily="34" charset="0"/>
              </a:rPr>
              <a:t>by expressing anger/ </a:t>
            </a:r>
            <a:r>
              <a:rPr lang="en-US" dirty="0" smtClean="0">
                <a:latin typeface="Arial" panose="020B0604020202020204" pitchFamily="34" charset="0"/>
                <a:cs typeface="Arial" panose="020B0604020202020204" pitchFamily="34" charset="0"/>
              </a:rPr>
              <a:t>significantly </a:t>
            </a:r>
            <a:r>
              <a:rPr lang="en-US" dirty="0">
                <a:latin typeface="Arial" panose="020B0604020202020204" pitchFamily="34" charset="0"/>
                <a:cs typeface="Arial" panose="020B0604020202020204" pitchFamily="34" charset="0"/>
              </a:rPr>
              <a:t>attached with </a:t>
            </a:r>
            <a:r>
              <a:rPr lang="en-US" dirty="0" smtClean="0">
                <a:latin typeface="Arial" panose="020B0604020202020204" pitchFamily="34" charset="0"/>
                <a:cs typeface="Arial" panose="020B0604020202020204" pitchFamily="34" charset="0"/>
              </a:rPr>
              <a:t>him</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Slight speech difficulty</a:t>
            </a: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Hyper-arousal</a:t>
            </a: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3138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3"/>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Case Study</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400" b="1" u="sng" spc="300" dirty="0" smtClean="0">
                <a:latin typeface="Arial" panose="020B0604020202020204" pitchFamily="34" charset="0"/>
                <a:cs typeface="Arial" panose="020B0604020202020204" pitchFamily="34" charset="0"/>
              </a:rPr>
              <a:t> </a:t>
            </a:r>
            <a:r>
              <a:rPr lang="en-US" sz="2200" b="1" u="sng" spc="300" dirty="0" smtClean="0">
                <a:latin typeface="Arial" panose="020B0604020202020204" pitchFamily="34" charset="0"/>
                <a:cs typeface="Arial" panose="020B0604020202020204" pitchFamily="34" charset="0"/>
              </a:rPr>
              <a:t>Social and Medical History</a:t>
            </a:r>
            <a:endParaRPr lang="el-GR" sz="22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6 members family (2 brothers </a:t>
            </a:r>
            <a:r>
              <a:rPr lang="en-US" dirty="0" smtClean="0">
                <a:latin typeface="Arial" panose="020B0604020202020204" pitchFamily="34" charset="0"/>
                <a:cs typeface="Arial" panose="020B0604020202020204" pitchFamily="34" charset="0"/>
              </a:rPr>
              <a:t> twins </a:t>
            </a:r>
            <a:r>
              <a:rPr lang="en-US" dirty="0">
                <a:latin typeface="Arial" panose="020B0604020202020204" pitchFamily="34" charset="0"/>
                <a:cs typeface="Arial" panose="020B0604020202020204" pitchFamily="34" charset="0"/>
              </a:rPr>
              <a:t>14 years old, a sister </a:t>
            </a:r>
            <a:r>
              <a:rPr lang="en-US" dirty="0" smtClean="0">
                <a:latin typeface="Arial" panose="020B0604020202020204" pitchFamily="34" charset="0"/>
                <a:cs typeface="Arial" panose="020B0604020202020204" pitchFamily="34" charset="0"/>
              </a:rPr>
              <a:t>11 years </a:t>
            </a:r>
            <a:r>
              <a:rPr lang="en-US" dirty="0">
                <a:latin typeface="Arial" panose="020B0604020202020204" pitchFamily="34" charset="0"/>
                <a:cs typeface="Arial" panose="020B0604020202020204" pitchFamily="34" charset="0"/>
              </a:rPr>
              <a:t>old, he is the youngest)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Living in an apartment that his parents rent with an NGO's help </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Being in Greece almost a year</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He is always like this”</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“He had stayed at our mothers belly, more than he should, without water inside”</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84030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904349"/>
            <a:ext cx="10515600" cy="4519897"/>
          </a:xfrm>
          <a:prstGeom prst="rect">
            <a:avLst/>
          </a:prstGeom>
        </p:spPr>
        <p:txBody>
          <a:bodyPr vert="horz" lIns="0" tIns="45720" rIns="0" bIns="45720" rtlCol="0">
            <a:normAutofit fontScale="850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800" b="1" spc="300" dirty="0" smtClean="0">
                <a:latin typeface="Arial" panose="020B0604020202020204" pitchFamily="34" charset="0"/>
                <a:cs typeface="Arial" panose="020B0604020202020204" pitchFamily="34" charset="0"/>
              </a:rPr>
              <a:t>Which the diagnosis could be?</a:t>
            </a:r>
            <a:endParaRPr lang="el-GR" sz="2800" dirty="0">
              <a:latin typeface="Arial" panose="020B0604020202020204" pitchFamily="34" charset="0"/>
              <a:cs typeface="Arial" panose="020B0604020202020204" pitchFamily="34" charset="0"/>
            </a:endParaRPr>
          </a:p>
          <a:p>
            <a:r>
              <a:rPr lang="el-GR" sz="2100" b="1" dirty="0" smtClean="0">
                <a:solidFill>
                  <a:schemeClr val="accent1">
                    <a:lumMod val="75000"/>
                  </a:schemeClr>
                </a:solidFill>
                <a:latin typeface="Arial" panose="020B0604020202020204" pitchFamily="34" charset="0"/>
                <a:cs typeface="Arial" panose="020B0604020202020204" pitchFamily="34" charset="0"/>
              </a:rPr>
              <a:t>Version 1</a:t>
            </a:r>
            <a:r>
              <a:rPr lang="en-US" sz="2100" b="1" dirty="0" smtClean="0">
                <a:solidFill>
                  <a:schemeClr val="accent1">
                    <a:lumMod val="75000"/>
                  </a:schemeClr>
                </a:solidFill>
                <a:latin typeface="Arial" panose="020B0604020202020204" pitchFamily="34" charset="0"/>
                <a:cs typeface="Arial" panose="020B0604020202020204" pitchFamily="34" charset="0"/>
              </a:rPr>
              <a:t> </a:t>
            </a:r>
            <a:r>
              <a:rPr lang="en-US" sz="2600" b="1" dirty="0" smtClean="0">
                <a:solidFill>
                  <a:schemeClr val="accent1">
                    <a:lumMod val="75000"/>
                  </a:schemeClr>
                </a:solidFill>
                <a:latin typeface="Arial" panose="020B0604020202020204" pitchFamily="34" charset="0"/>
                <a:cs typeface="Arial" panose="020B0604020202020204" pitchFamily="34" charset="0"/>
              </a:rPr>
              <a:t>/ </a:t>
            </a:r>
            <a:r>
              <a:rPr lang="el-GR" sz="2600" b="1" spc="300" dirty="0">
                <a:solidFill>
                  <a:schemeClr val="accent1">
                    <a:lumMod val="75000"/>
                  </a:schemeClr>
                </a:solidFill>
                <a:latin typeface="Arial" panose="020B0604020202020204" pitchFamily="34" charset="0"/>
                <a:cs typeface="Arial" panose="020B0604020202020204" pitchFamily="34" charset="0"/>
              </a:rPr>
              <a:t>Learning Disabilities</a:t>
            </a:r>
          </a:p>
          <a:p>
            <a:pPr>
              <a:lnSpc>
                <a:spcPct val="150000"/>
              </a:lnSpc>
            </a:pPr>
            <a:r>
              <a:rPr lang="en-US" sz="2100" dirty="0">
                <a:latin typeface="Arial" panose="020B0604020202020204" pitchFamily="34" charset="0"/>
                <a:cs typeface="Arial" panose="020B0604020202020204" pitchFamily="34" charset="0"/>
              </a:rPr>
              <a:t>“...</a:t>
            </a:r>
            <a:r>
              <a:rPr lang="en-US" sz="2100" i="1" dirty="0">
                <a:latin typeface="Arial" panose="020B0604020202020204" pitchFamily="34" charset="0"/>
                <a:cs typeface="Arial" panose="020B0604020202020204" pitchFamily="34" charset="0"/>
              </a:rPr>
              <a:t>is a general term that refer to a heterogeneous group of disorders manifested by significant difficulties in acquisition and use of listening, speaking, reading, writing, reasoning or mathematical abilities. These disorders are intrinsic to the individual, presumed to be due to central nervous system dysfunction....Problems in self-regulatory behaviors, social perception and interaction may exist with learning disabilities....Although learning disabilities may occur concomitantly with other handicapping conditions....or with extrinsic influences (such as cultural differences, insufficient or inappropriate instruction), they are not the result of those conditions or influences.”</a:t>
            </a:r>
            <a:r>
              <a:rPr lang="en-US" sz="2100" dirty="0">
                <a:latin typeface="Arial" panose="020B0604020202020204" pitchFamily="34" charset="0"/>
                <a:cs typeface="Arial" panose="020B0604020202020204" pitchFamily="34" charset="0"/>
              </a:rPr>
              <a:t> </a:t>
            </a:r>
            <a:endParaRPr lang="el-GR" sz="2100" dirty="0">
              <a:latin typeface="Arial" panose="020B0604020202020204" pitchFamily="34" charset="0"/>
              <a:cs typeface="Arial" panose="020B0604020202020204" pitchFamily="34" charset="0"/>
            </a:endParaRPr>
          </a:p>
          <a:p>
            <a:pPr>
              <a:lnSpc>
                <a:spcPct val="150000"/>
              </a:lnSpc>
            </a:pPr>
            <a:r>
              <a:rPr lang="en-US" dirty="0">
                <a:latin typeface="Arial" panose="020B0604020202020204" pitchFamily="34" charset="0"/>
                <a:cs typeface="Arial" panose="020B0604020202020204" pitchFamily="34" charset="0"/>
              </a:rPr>
              <a:t>National Joint Committee on Learning Disabilities (1990)</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6875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34011"/>
            <a:ext cx="10515600" cy="451989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Which the diagnosis could be?</a:t>
            </a:r>
            <a:endParaRPr lang="el-GR" sz="2400" dirty="0">
              <a:latin typeface="Arial" panose="020B0604020202020204" pitchFamily="34" charset="0"/>
              <a:cs typeface="Arial" panose="020B0604020202020204" pitchFamily="34" charset="0"/>
            </a:endParaRPr>
          </a:p>
          <a:p>
            <a:endParaRPr lang="en-US" dirty="0" smtClean="0"/>
          </a:p>
          <a:p>
            <a:pPr>
              <a:lnSpc>
                <a:spcPct val="150000"/>
              </a:lnSpc>
            </a:pPr>
            <a:r>
              <a:rPr lang="en-US" sz="1800" b="1" i="1" dirty="0" smtClean="0">
                <a:latin typeface="Arial" panose="020B0604020202020204" pitchFamily="34" charset="0"/>
                <a:cs typeface="Arial" panose="020B0604020202020204" pitchFamily="34" charset="0"/>
              </a:rPr>
              <a:t>“....</a:t>
            </a:r>
            <a:r>
              <a:rPr lang="en-US" sz="1800" b="1" i="1" dirty="0">
                <a:latin typeface="Arial" panose="020B0604020202020204" pitchFamily="34" charset="0"/>
                <a:cs typeface="Arial" panose="020B0604020202020204" pitchFamily="34" charset="0"/>
              </a:rPr>
              <a:t>is a term that describes a </a:t>
            </a:r>
            <a:r>
              <a:rPr lang="en-US" sz="1800" b="1" i="1" dirty="0" smtClean="0">
                <a:latin typeface="Arial" panose="020B0604020202020204" pitchFamily="34" charset="0"/>
                <a:cs typeface="Arial" panose="020B0604020202020204" pitchFamily="34" charset="0"/>
              </a:rPr>
              <a:t>range </a:t>
            </a:r>
            <a:r>
              <a:rPr lang="en-US" sz="1800" b="1" i="1" dirty="0">
                <a:latin typeface="Arial" panose="020B0604020202020204" pitchFamily="34" charset="0"/>
                <a:cs typeface="Arial" panose="020B0604020202020204" pitchFamily="34" charset="0"/>
              </a:rPr>
              <a:t>of difficulties or disorders, that emerged among school age children, which can be related with significant problems in oral and writing expression, reading or/and mathematical skills, while usually come with emotional or behavioral disorders.”</a:t>
            </a:r>
            <a:endParaRPr lang="el-GR" sz="1800" b="1" i="1" dirty="0">
              <a:latin typeface="Arial" panose="020B0604020202020204" pitchFamily="34" charset="0"/>
              <a:cs typeface="Arial" panose="020B0604020202020204" pitchFamily="34" charset="0"/>
            </a:endParaRPr>
          </a:p>
          <a:p>
            <a:pPr>
              <a:lnSpc>
                <a:spcPct val="150000"/>
              </a:lnSpc>
            </a:pPr>
            <a:r>
              <a:rPr lang="en-US" sz="1600" dirty="0" smtClean="0">
                <a:latin typeface="Arial" panose="020B0604020202020204" pitchFamily="34" charset="0"/>
                <a:cs typeface="Arial" panose="020B0604020202020204" pitchFamily="34" charset="0"/>
              </a:rPr>
              <a:t>(</a:t>
            </a:r>
            <a:r>
              <a:rPr lang="en-US" sz="1600" dirty="0" err="1" smtClean="0">
                <a:latin typeface="Arial" panose="020B0604020202020204" pitchFamily="34" charset="0"/>
                <a:cs typeface="Arial" panose="020B0604020202020204" pitchFamily="34" charset="0"/>
              </a:rPr>
              <a:t>Gillberg</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&amp; </a:t>
            </a:r>
            <a:r>
              <a:rPr lang="en-US" sz="1600" dirty="0" err="1">
                <a:latin typeface="Arial" panose="020B0604020202020204" pitchFamily="34" charset="0"/>
                <a:cs typeface="Arial" panose="020B0604020202020204" pitchFamily="34" charset="0"/>
              </a:rPr>
              <a:t>Soderstrom</a:t>
            </a:r>
            <a:r>
              <a:rPr lang="en-US" sz="1600" dirty="0">
                <a:latin typeface="Arial" panose="020B0604020202020204" pitchFamily="34" charset="0"/>
                <a:cs typeface="Arial" panose="020B0604020202020204" pitchFamily="34" charset="0"/>
              </a:rPr>
              <a:t>, 2003. </a:t>
            </a:r>
            <a:r>
              <a:rPr lang="en-US" sz="1600" dirty="0" err="1">
                <a:latin typeface="Arial" panose="020B0604020202020204" pitchFamily="34" charset="0"/>
                <a:cs typeface="Arial" panose="020B0604020202020204" pitchFamily="34" charset="0"/>
              </a:rPr>
              <a:t>Gillberg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Rsmussen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Kadesjo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Soderstrom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Rastam</a:t>
            </a:r>
            <a:r>
              <a:rPr lang="en-US" sz="1600" dirty="0">
                <a:latin typeface="Arial" panose="020B0604020202020204" pitchFamily="34" charset="0"/>
                <a:cs typeface="Arial" panose="020B0604020202020204" pitchFamily="34" charset="0"/>
              </a:rPr>
              <a:t>, Johnson, </a:t>
            </a:r>
            <a:r>
              <a:rPr lang="en-US" sz="1600" dirty="0" err="1">
                <a:latin typeface="Arial" panose="020B0604020202020204" pitchFamily="34" charset="0"/>
                <a:cs typeface="Arial" panose="020B0604020202020204" pitchFamily="34" charset="0"/>
              </a:rPr>
              <a:t>Rothenberger</a:t>
            </a:r>
            <a:r>
              <a:rPr lang="en-US" sz="1600" dirty="0">
                <a:latin typeface="Arial" panose="020B0604020202020204" pitchFamily="34" charset="0"/>
                <a:cs typeface="Arial" panose="020B0604020202020204" pitchFamily="34" charset="0"/>
              </a:rPr>
              <a:t> &amp; </a:t>
            </a:r>
            <a:r>
              <a:rPr lang="en-US" sz="1600" dirty="0" err="1">
                <a:latin typeface="Arial" panose="020B0604020202020204" pitchFamily="34" charset="0"/>
                <a:cs typeface="Arial" panose="020B0604020202020204" pitchFamily="34" charset="0"/>
              </a:rPr>
              <a:t>Niklasson</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2004)</a:t>
            </a:r>
            <a:endParaRPr lang="el-GR" sz="1600"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5946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834010"/>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Which the diagnosis could be?</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200" b="1" u="sng" spc="300" dirty="0" smtClean="0">
                <a:latin typeface="Arial" panose="020B0604020202020204" pitchFamily="34" charset="0"/>
                <a:cs typeface="Arial" panose="020B0604020202020204" pitchFamily="34" charset="0"/>
              </a:rPr>
              <a:t> Learning disabilities:</a:t>
            </a:r>
            <a:endParaRPr lang="el-GR" sz="24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Heterogeneity</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Primordial disorder</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Intrinsic</a:t>
            </a:r>
          </a:p>
          <a:p>
            <a:pPr lvl="0">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Divergence </a:t>
            </a:r>
            <a:r>
              <a:rPr lang="en-US" dirty="0">
                <a:latin typeface="Arial" panose="020B0604020202020204" pitchFamily="34" charset="0"/>
                <a:cs typeface="Arial" panose="020B0604020202020204" pitchFamily="34" charset="0"/>
              </a:rPr>
              <a:t>between intellectual capacity and academic outstanding </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Co-existence with other difficulties or disorders</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23580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834010"/>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Which the diagnosis could be?</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200" b="1" u="sng" spc="300" dirty="0" smtClean="0">
                <a:latin typeface="Arial" panose="020B0604020202020204" pitchFamily="34" charset="0"/>
                <a:cs typeface="Arial" panose="020B0604020202020204" pitchFamily="34" charset="0"/>
              </a:rPr>
              <a:t> Evaluation and final diagnosis of Learning Disabilities</a:t>
            </a:r>
          </a:p>
          <a:p>
            <a:pPr marL="0" indent="0">
              <a:buNone/>
            </a:pPr>
            <a:r>
              <a:rPr lang="en-US" sz="2200" b="1" spc="300" dirty="0">
                <a:latin typeface="Arial" panose="020B0604020202020204" pitchFamily="34" charset="0"/>
                <a:cs typeface="Arial" panose="020B0604020202020204" pitchFamily="34" charset="0"/>
              </a:rPr>
              <a:t> </a:t>
            </a:r>
            <a:r>
              <a:rPr lang="en-US" sz="2200" b="1" spc="300" dirty="0" smtClean="0">
                <a:latin typeface="Arial" panose="020B0604020202020204" pitchFamily="34" charset="0"/>
                <a:cs typeface="Arial" panose="020B0604020202020204" pitchFamily="34" charset="0"/>
              </a:rPr>
              <a:t> </a:t>
            </a:r>
            <a:r>
              <a:rPr lang="en-US" sz="2200" b="1" u="sng" spc="300" dirty="0" smtClean="0">
                <a:latin typeface="Arial" panose="020B0604020202020204" pitchFamily="34" charset="0"/>
                <a:cs typeface="Arial" panose="020B0604020202020204" pitchFamily="34" charset="0"/>
              </a:rPr>
              <a:t>is based on :</a:t>
            </a:r>
            <a:endParaRPr lang="el-GR" sz="2400" b="1" spc="3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Complete intake from family </a:t>
            </a:r>
            <a:r>
              <a:rPr lang="en-US" dirty="0" smtClean="0">
                <a:latin typeface="Arial" panose="020B0604020202020204" pitchFamily="34" charset="0"/>
                <a:cs typeface="Arial" panose="020B0604020202020204" pitchFamily="34" charset="0"/>
              </a:rPr>
              <a:t>environment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Complete intake from school environment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Systematic research and educational and psychological evaluation of the student by an </a:t>
            </a:r>
            <a:r>
              <a:rPr lang="en-US" dirty="0" smtClean="0">
                <a:latin typeface="Arial" panose="020B0604020202020204" pitchFamily="34" charset="0"/>
                <a:cs typeface="Arial" panose="020B0604020202020204" pitchFamily="34" charset="0"/>
              </a:rPr>
              <a:t>                interdisciplinary </a:t>
            </a:r>
            <a:r>
              <a:rPr lang="en-US" dirty="0">
                <a:latin typeface="Arial" panose="020B0604020202020204" pitchFamily="34" charset="0"/>
                <a:cs typeface="Arial" panose="020B0604020202020204" pitchFamily="34" charset="0"/>
              </a:rPr>
              <a:t>group of </a:t>
            </a:r>
            <a:r>
              <a:rPr lang="en-US" dirty="0" smtClean="0">
                <a:latin typeface="Arial" panose="020B0604020202020204" pitchFamily="34" charset="0"/>
                <a:cs typeface="Arial" panose="020B0604020202020204" pitchFamily="34" charset="0"/>
              </a:rPr>
              <a:t>expertise staff</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87762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834010"/>
            <a:ext cx="10972800"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Which the diagnosis could be?</a:t>
            </a:r>
          </a:p>
          <a:p>
            <a:pPr marL="0" indent="0">
              <a:buNone/>
            </a:pP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200" b="1" u="sng" spc="300" dirty="0" smtClean="0">
                <a:latin typeface="Arial" panose="020B0604020202020204" pitchFamily="34" charset="0"/>
                <a:cs typeface="Arial" panose="020B0604020202020204" pitchFamily="34" charset="0"/>
              </a:rPr>
              <a:t> Thoughts about the case:</a:t>
            </a:r>
            <a:endParaRPr lang="el-GR" sz="2400" b="1" spc="300" dirty="0" smtClean="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b="1" spc="3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Stable </a:t>
            </a:r>
            <a:r>
              <a:rPr lang="en-US" dirty="0">
                <a:latin typeface="Arial" panose="020B0604020202020204" pitchFamily="34" charset="0"/>
                <a:cs typeface="Arial" panose="020B0604020202020204" pitchFamily="34" charset="0"/>
              </a:rPr>
              <a:t>enough family environment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School environment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Complete child's and family's medical history</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Child's </a:t>
            </a:r>
            <a:r>
              <a:rPr lang="en-US" dirty="0">
                <a:latin typeface="Arial" panose="020B0604020202020204" pitchFamily="34" charset="0"/>
                <a:cs typeface="Arial" panose="020B0604020202020204" pitchFamily="34" charset="0"/>
              </a:rPr>
              <a:t>brain condition after </a:t>
            </a:r>
            <a:r>
              <a:rPr lang="en-US" dirty="0" smtClean="0">
                <a:latin typeface="Arial" panose="020B0604020202020204" pitchFamily="34" charset="0"/>
                <a:cs typeface="Arial" panose="020B0604020202020204" pitchFamily="34" charset="0"/>
              </a:rPr>
              <a:t>his </a:t>
            </a:r>
            <a:r>
              <a:rPr lang="en-US" dirty="0">
                <a:latin typeface="Arial" panose="020B0604020202020204" pitchFamily="34" charset="0"/>
                <a:cs typeface="Arial" panose="020B0604020202020204" pitchFamily="34" charset="0"/>
              </a:rPr>
              <a:t>birth</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Child's </a:t>
            </a:r>
            <a:r>
              <a:rPr lang="en-US" dirty="0">
                <a:latin typeface="Arial" panose="020B0604020202020204" pitchFamily="34" charset="0"/>
                <a:cs typeface="Arial" panose="020B0604020202020204" pitchFamily="34" charset="0"/>
              </a:rPr>
              <a:t>mental health condition before leaving Syria and afterwards </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6793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904348"/>
            <a:ext cx="10972800" cy="4695743"/>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600" b="1" spc="300" dirty="0" smtClean="0">
                <a:latin typeface="Arial" panose="020B0604020202020204" pitchFamily="34" charset="0"/>
                <a:cs typeface="Arial" panose="020B0604020202020204" pitchFamily="34" charset="0"/>
              </a:rPr>
              <a:t>Which the diagnosis could be?</a:t>
            </a:r>
          </a:p>
          <a:p>
            <a:pPr marL="0" indent="0">
              <a:buNone/>
            </a:pPr>
            <a:r>
              <a:rPr lang="en-US" sz="1900" b="1" dirty="0">
                <a:solidFill>
                  <a:schemeClr val="accent1">
                    <a:lumMod val="75000"/>
                  </a:schemeClr>
                </a:solidFill>
                <a:latin typeface="Arial" panose="020B0604020202020204" pitchFamily="34" charset="0"/>
                <a:cs typeface="Arial" panose="020B0604020202020204" pitchFamily="34" charset="0"/>
              </a:rPr>
              <a:t>Version </a:t>
            </a:r>
            <a:r>
              <a:rPr lang="en-US" sz="1900" b="1" dirty="0" smtClean="0">
                <a:solidFill>
                  <a:schemeClr val="accent1">
                    <a:lumMod val="75000"/>
                  </a:schemeClr>
                </a:solidFill>
                <a:latin typeface="Arial" panose="020B0604020202020204" pitchFamily="34" charset="0"/>
                <a:cs typeface="Arial" panose="020B0604020202020204" pitchFamily="34" charset="0"/>
              </a:rPr>
              <a:t>2 </a:t>
            </a:r>
            <a:r>
              <a:rPr lang="en-US" sz="2200" b="1" dirty="0" smtClean="0">
                <a:solidFill>
                  <a:schemeClr val="accent1">
                    <a:lumMod val="75000"/>
                  </a:schemeClr>
                </a:solidFill>
                <a:latin typeface="Arial" panose="020B0604020202020204" pitchFamily="34" charset="0"/>
                <a:cs typeface="Arial" panose="020B0604020202020204" pitchFamily="34" charset="0"/>
              </a:rPr>
              <a:t>/ </a:t>
            </a:r>
            <a:r>
              <a:rPr lang="en-US" sz="2200" b="1" spc="300" dirty="0" smtClean="0">
                <a:solidFill>
                  <a:schemeClr val="accent1">
                    <a:lumMod val="75000"/>
                  </a:schemeClr>
                </a:solidFill>
                <a:latin typeface="Arial" panose="020B0604020202020204" pitchFamily="34" charset="0"/>
                <a:cs typeface="Arial" panose="020B0604020202020204" pitchFamily="34" charset="0"/>
              </a:rPr>
              <a:t>PTSD</a:t>
            </a:r>
            <a:endParaRPr lang="en-US" sz="2200" b="1" spc="300" dirty="0">
              <a:solidFill>
                <a:schemeClr val="accent1">
                  <a:lumMod val="75000"/>
                </a:schemeClr>
              </a:solidFill>
              <a:latin typeface="Arial" panose="020B0604020202020204" pitchFamily="34" charset="0"/>
              <a:cs typeface="Arial" panose="020B0604020202020204" pitchFamily="34" charset="0"/>
            </a:endParaRPr>
          </a:p>
          <a:p>
            <a:pPr marL="0" indent="0">
              <a:buNone/>
            </a:pPr>
            <a:endParaRPr lang="en-US" sz="2200" b="1" spc="300"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Hyper-amnesia/ hyper-activity</a:t>
            </a:r>
            <a:endParaRPr lang="el-GR" sz="19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Physic numbing/ avoidance/ amnesia/ anhedonia</a:t>
            </a:r>
            <a:endParaRPr lang="el-GR" sz="1900" b="1" dirty="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 Bessel </a:t>
            </a:r>
            <a:r>
              <a:rPr lang="en-US" sz="1800" dirty="0" err="1">
                <a:latin typeface="Arial" panose="020B0604020202020204" pitchFamily="34" charset="0"/>
                <a:cs typeface="Arial" panose="020B0604020202020204" pitchFamily="34" charset="0"/>
              </a:rPr>
              <a:t>val</a:t>
            </a:r>
            <a:r>
              <a:rPr lang="en-US" sz="1800" dirty="0">
                <a:latin typeface="Arial" panose="020B0604020202020204" pitchFamily="34" charset="0"/>
                <a:cs typeface="Arial" panose="020B0604020202020204" pitchFamily="34" charset="0"/>
              </a:rPr>
              <a:t> der </a:t>
            </a:r>
            <a:r>
              <a:rPr lang="en-US" sz="1800" dirty="0" err="1">
                <a:latin typeface="Arial" panose="020B0604020202020204" pitchFamily="34" charset="0"/>
                <a:cs typeface="Arial" panose="020B0604020202020204" pitchFamily="34" charset="0"/>
              </a:rPr>
              <a:t>Kolk,MD</a:t>
            </a:r>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1994</a:t>
            </a:r>
            <a:endParaRPr lang="el-GR" sz="180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 </a:t>
            </a:r>
            <a:endParaRPr lang="el-GR"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Wetting the bed, after having learn to use the toilet</a:t>
            </a:r>
            <a:endParaRPr lang="el-GR" sz="19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Forgetting how to or being unable to talk</a:t>
            </a:r>
            <a:endParaRPr lang="el-GR" sz="19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Acting out the scary event during playtime</a:t>
            </a:r>
            <a:endParaRPr lang="el-GR" sz="19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1900" b="1" dirty="0">
                <a:latin typeface="Arial" panose="020B0604020202020204" pitchFamily="34" charset="0"/>
                <a:cs typeface="Arial" panose="020B0604020202020204" pitchFamily="34" charset="0"/>
              </a:rPr>
              <a:t>Being </a:t>
            </a:r>
            <a:r>
              <a:rPr lang="en-US" sz="1900" b="1" dirty="0" smtClean="0">
                <a:latin typeface="Arial" panose="020B0604020202020204" pitchFamily="34" charset="0"/>
                <a:cs typeface="Arial" panose="020B0604020202020204" pitchFamily="34" charset="0"/>
              </a:rPr>
              <a:t>unusually </a:t>
            </a:r>
            <a:r>
              <a:rPr lang="en-US" sz="1900" b="1" dirty="0">
                <a:latin typeface="Arial" panose="020B0604020202020204" pitchFamily="34" charset="0"/>
                <a:cs typeface="Arial" panose="020B0604020202020204" pitchFamily="34" charset="0"/>
              </a:rPr>
              <a:t>clingy with a parent or other adult</a:t>
            </a:r>
            <a:endParaRPr lang="el-GR" sz="1900" b="1" dirty="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 National </a:t>
            </a:r>
            <a:r>
              <a:rPr lang="en-US" sz="1800" dirty="0">
                <a:latin typeface="Arial" panose="020B0604020202020204" pitchFamily="34" charset="0"/>
                <a:cs typeface="Arial" panose="020B0604020202020204" pitchFamily="34" charset="0"/>
              </a:rPr>
              <a:t>Institute of Mental Health, </a:t>
            </a:r>
            <a:r>
              <a:rPr lang="en-US" sz="1800" dirty="0" smtClean="0">
                <a:latin typeface="Arial" panose="020B0604020202020204" pitchFamily="34" charset="0"/>
                <a:cs typeface="Arial" panose="020B0604020202020204" pitchFamily="34" charset="0"/>
              </a:rPr>
              <a:t>2016</a:t>
            </a:r>
            <a:endParaRPr lang="el-GR" sz="1800"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0017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a:spLocks noGrp="1"/>
          </p:cNvSpPr>
          <p:nvPr>
            <p:ph idx="1"/>
          </p:nvPr>
        </p:nvSpPr>
        <p:spPr>
          <a:xfrm>
            <a:off x="1219200" y="1845734"/>
            <a:ext cx="9936480" cy="4027528"/>
          </a:xfrm>
        </p:spPr>
        <p:txBody>
          <a:bodyPr/>
          <a:lstStyle/>
          <a:p>
            <a:pPr marL="0" indent="0">
              <a:buNone/>
            </a:pPr>
            <a:r>
              <a:rPr lang="en-US" sz="2400" b="1" spc="300" dirty="0">
                <a:latin typeface="Arial" panose="020B0604020202020204" pitchFamily="34" charset="0"/>
                <a:cs typeface="Arial" panose="020B0604020202020204" pitchFamily="34" charset="0"/>
              </a:rPr>
              <a:t>Refugees in Greece</a:t>
            </a:r>
            <a:endParaRPr lang="el-GR" sz="2400" b="1" spc="300" dirty="0">
              <a:latin typeface="Arial" panose="020B0604020202020204" pitchFamily="34" charset="0"/>
              <a:cs typeface="Arial" panose="020B0604020202020204" pitchFamily="34" charset="0"/>
            </a:endParaRPr>
          </a:p>
          <a:p>
            <a:r>
              <a:rPr lang="el-GR" dirty="0">
                <a:latin typeface="Arial" panose="020B0604020202020204" pitchFamily="34" charset="0"/>
                <a:cs typeface="Arial" panose="020B0604020202020204" pitchFamily="34" charset="0"/>
              </a:rPr>
              <a:t> </a:t>
            </a:r>
          </a:p>
          <a:p>
            <a:pPr marL="0" indent="0">
              <a:buNone/>
            </a:pPr>
            <a:r>
              <a:rPr lang="en-US" sz="2200" i="1" dirty="0" smtClean="0">
                <a:latin typeface="Arial" panose="020B0604020202020204" pitchFamily="34" charset="0"/>
                <a:cs typeface="Arial" panose="020B0604020202020204" pitchFamily="34" charset="0"/>
              </a:rPr>
              <a:t>1,2 </a:t>
            </a:r>
            <a:r>
              <a:rPr lang="en-US" sz="2200" i="1" dirty="0" err="1">
                <a:latin typeface="Arial" panose="020B0604020202020204" pitchFamily="34" charset="0"/>
                <a:cs typeface="Arial" panose="020B0604020202020204" pitchFamily="34" charset="0"/>
              </a:rPr>
              <a:t>milion</a:t>
            </a:r>
            <a:r>
              <a:rPr lang="en-US" sz="2200" i="1" dirty="0">
                <a:latin typeface="Arial" panose="020B0604020202020204" pitchFamily="34" charset="0"/>
                <a:cs typeface="Arial" panose="020B0604020202020204" pitchFamily="34" charset="0"/>
              </a:rPr>
              <a:t> of people who experienced armed conflicts and persecution have traveled through </a:t>
            </a:r>
            <a:r>
              <a:rPr lang="en-US" sz="2200" i="1" dirty="0" smtClean="0">
                <a:latin typeface="Arial" panose="020B0604020202020204" pitchFamily="34" charset="0"/>
                <a:cs typeface="Arial" panose="020B0604020202020204" pitchFamily="34" charset="0"/>
              </a:rPr>
              <a:t> Greece</a:t>
            </a:r>
            <a:r>
              <a:rPr lang="en-US" sz="2200" i="1" dirty="0">
                <a:latin typeface="Arial" panose="020B0604020202020204" pitchFamily="34" charset="0"/>
                <a:cs typeface="Arial" panose="020B0604020202020204" pitchFamily="34" charset="0"/>
              </a:rPr>
              <a:t>, to gain a better life in Europe (Eurostat,2017), however:</a:t>
            </a:r>
            <a:endParaRPr lang="el-GR" sz="22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Closure </a:t>
            </a:r>
            <a:r>
              <a:rPr lang="en-US" dirty="0">
                <a:latin typeface="Arial" panose="020B0604020202020204" pitchFamily="34" charset="0"/>
                <a:cs typeface="Arial" panose="020B0604020202020204" pitchFamily="34" charset="0"/>
              </a:rPr>
              <a:t>of the Balkan Borders</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Implementation </a:t>
            </a:r>
            <a:r>
              <a:rPr lang="en-US" dirty="0">
                <a:latin typeface="Arial" panose="020B0604020202020204" pitchFamily="34" charset="0"/>
                <a:cs typeface="Arial" panose="020B0604020202020204" pitchFamily="34" charset="0"/>
              </a:rPr>
              <a:t>of EU-Turkey agreement in March 2016</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Lack </a:t>
            </a:r>
            <a:r>
              <a:rPr lang="en-US" dirty="0">
                <a:latin typeface="Arial" panose="020B0604020202020204" pitchFamily="34" charset="0"/>
                <a:cs typeface="Arial" panose="020B0604020202020204" pitchFamily="34" charset="0"/>
              </a:rPr>
              <a:t>of specialized stuff to process asylum claims quickly </a:t>
            </a: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9938028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7" name="4 - Θέση περιεχομένου"/>
          <p:cNvSpPr txBox="1">
            <a:spLocks/>
          </p:cNvSpPr>
          <p:nvPr/>
        </p:nvSpPr>
        <p:spPr>
          <a:xfrm>
            <a:off x="1219200" y="1834010"/>
            <a:ext cx="10574215"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Which the diagnosis could be?</a:t>
            </a:r>
          </a:p>
          <a:p>
            <a:pPr marL="0" indent="0">
              <a:buNone/>
            </a:pPr>
            <a:endParaRPr lang="el-GR" sz="2400" dirty="0">
              <a:latin typeface="Arial" panose="020B0604020202020204" pitchFamily="34" charset="0"/>
              <a:cs typeface="Arial" panose="020B0604020202020204" pitchFamily="34" charset="0"/>
            </a:endParaRPr>
          </a:p>
          <a:p>
            <a:pPr>
              <a:lnSpc>
                <a:spcPct val="100000"/>
              </a:lnSpc>
              <a:buFont typeface="Wingdings" panose="05000000000000000000" pitchFamily="2" charset="2"/>
              <a:buChar char="q"/>
            </a:pPr>
            <a:r>
              <a:rPr lang="en-US" sz="2200" b="1" u="sng" spc="300" dirty="0" smtClean="0">
                <a:latin typeface="Arial" panose="020B0604020202020204" pitchFamily="34" charset="0"/>
                <a:cs typeface="Arial" panose="020B0604020202020204" pitchFamily="34" charset="0"/>
              </a:rPr>
              <a:t> Acculturation:</a:t>
            </a:r>
            <a:endParaRPr lang="el-GR" sz="2400" b="1" spc="300" dirty="0" smtClean="0">
              <a:latin typeface="Arial" panose="020B0604020202020204" pitchFamily="34" charset="0"/>
              <a:cs typeface="Arial" panose="020B0604020202020204" pitchFamily="34" charset="0"/>
            </a:endParaRPr>
          </a:p>
          <a:p>
            <a:pPr>
              <a:lnSpc>
                <a:spcPct val="100000"/>
              </a:lnSpc>
            </a:pPr>
            <a:r>
              <a:rPr lang="en-US" sz="2200" dirty="0">
                <a:latin typeface="Arial" panose="020B0604020202020204" pitchFamily="34" charset="0"/>
                <a:cs typeface="Arial" panose="020B0604020202020204" pitchFamily="34" charset="0"/>
              </a:rPr>
              <a:t>affects intensely person's different mental processes (self-consciousness, </a:t>
            </a:r>
          </a:p>
          <a:p>
            <a:pPr>
              <a:lnSpc>
                <a:spcPct val="100000"/>
              </a:lnSpc>
            </a:pPr>
            <a:r>
              <a:rPr lang="en-US" sz="2200" dirty="0" smtClean="0">
                <a:latin typeface="Arial" panose="020B0604020202020204" pitchFamily="34" charset="0"/>
                <a:cs typeface="Arial" panose="020B0604020202020204" pitchFamily="34" charset="0"/>
              </a:rPr>
              <a:t>perception </a:t>
            </a:r>
            <a:r>
              <a:rPr lang="en-US" sz="2200" dirty="0">
                <a:latin typeface="Arial" panose="020B0604020202020204" pitchFamily="34" charset="0"/>
                <a:cs typeface="Arial" panose="020B0604020202020204" pitchFamily="34" charset="0"/>
              </a:rPr>
              <a:t>of the environment, national identity, ethics, behavior </a:t>
            </a:r>
            <a:r>
              <a:rPr lang="en-US" sz="2200" dirty="0" err="1">
                <a:latin typeface="Arial" panose="020B0604020202020204" pitchFamily="34" charset="0"/>
                <a:cs typeface="Arial" panose="020B0604020202020204" pitchFamily="34" charset="0"/>
              </a:rPr>
              <a:t>ect</a:t>
            </a:r>
            <a:r>
              <a:rPr lang="en-US" sz="2200" dirty="0" smtClean="0">
                <a:latin typeface="Arial" panose="020B0604020202020204" pitchFamily="34" charset="0"/>
                <a:cs typeface="Arial" panose="020B0604020202020204" pitchFamily="34" charset="0"/>
              </a:rPr>
              <a:t>)</a:t>
            </a:r>
          </a:p>
          <a:p>
            <a:pPr>
              <a:lnSpc>
                <a:spcPct val="100000"/>
              </a:lnSpc>
            </a:pPr>
            <a:endParaRPr lang="el-GR" sz="2400" dirty="0"/>
          </a:p>
          <a:p>
            <a:pPr lvl="0">
              <a:lnSpc>
                <a:spcPct val="10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All the difficulties and conflicts that experience acculturated people, in the context of their </a:t>
            </a:r>
            <a:r>
              <a:rPr lang="en-US" dirty="0" smtClean="0">
                <a:latin typeface="Arial" panose="020B0604020202020204" pitchFamily="34" charset="0"/>
                <a:cs typeface="Arial" panose="020B0604020202020204" pitchFamily="34" charset="0"/>
              </a:rPr>
              <a:t> estimation </a:t>
            </a:r>
            <a:r>
              <a:rPr lang="en-US" dirty="0">
                <a:latin typeface="Arial" panose="020B0604020202020204" pitchFamily="34" charset="0"/>
                <a:cs typeface="Arial" panose="020B0604020202020204" pitchFamily="34" charset="0"/>
              </a:rPr>
              <a:t>for the acculturation procedure, cause acculturative stress. That refers to a kind of significant psycho-social stress. </a:t>
            </a:r>
          </a:p>
          <a:p>
            <a:pPr marL="0" lvl="0" indent="0">
              <a:lnSpc>
                <a:spcPct val="100000"/>
              </a:lnSpc>
              <a:buNone/>
            </a:pPr>
            <a:r>
              <a:rPr lang="en-US"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Berry,1997</a:t>
            </a:r>
            <a:endParaRPr lang="el-GR" sz="1800"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92535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7" name="4 - Θέση περιεχομένου"/>
          <p:cNvSpPr txBox="1">
            <a:spLocks/>
          </p:cNvSpPr>
          <p:nvPr/>
        </p:nvSpPr>
        <p:spPr>
          <a:xfrm>
            <a:off x="1219200" y="1834010"/>
            <a:ext cx="10574215"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l-GR" sz="2400" b="1" spc="300" dirty="0" smtClean="0">
                <a:latin typeface="Arial" panose="020B0604020202020204" pitchFamily="34" charset="0"/>
                <a:cs typeface="Arial" panose="020B0604020202020204" pitchFamily="34" charset="0"/>
              </a:rPr>
              <a:t>Intervention Suggested</a:t>
            </a:r>
            <a:endParaRPr lang="en-US" sz="2400" b="1" spc="300" dirty="0" smtClean="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400" dirty="0" smtClean="0"/>
              <a:t>  </a:t>
            </a:r>
            <a:r>
              <a:rPr lang="el-GR" dirty="0" smtClean="0">
                <a:latin typeface="Arial" panose="020B0604020202020204" pitchFamily="34" charset="0"/>
                <a:cs typeface="Arial" panose="020B0604020202020204" pitchFamily="34" charset="0"/>
              </a:rPr>
              <a:t>Connection</a:t>
            </a:r>
            <a:r>
              <a:rPr lang="el-GR" dirty="0">
                <a:latin typeface="Arial" panose="020B0604020202020204" pitchFamily="34" charset="0"/>
                <a:cs typeface="Arial" panose="020B0604020202020204" pitchFamily="34" charset="0"/>
              </a:rPr>
              <a:t>/ cooperation with the parents</a:t>
            </a: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Family's </a:t>
            </a:r>
            <a:r>
              <a:rPr lang="en-US" dirty="0">
                <a:latin typeface="Arial" panose="020B0604020202020204" pitchFamily="34" charset="0"/>
                <a:cs typeface="Arial" panose="020B0604020202020204" pitchFamily="34" charset="0"/>
              </a:rPr>
              <a:t>interconnection with the schools of their neighborhood </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Regular </a:t>
            </a:r>
            <a:r>
              <a:rPr lang="en-US" dirty="0">
                <a:latin typeface="Arial" panose="020B0604020202020204" pitchFamily="34" charset="0"/>
                <a:cs typeface="Arial" panose="020B0604020202020204" pitchFamily="34" charset="0"/>
              </a:rPr>
              <a:t>coordination between psychotherapists and teachers</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Family's </a:t>
            </a:r>
            <a:r>
              <a:rPr lang="en-US" dirty="0">
                <a:latin typeface="Arial" panose="020B0604020202020204" pitchFamily="34" charset="0"/>
                <a:cs typeface="Arial" panose="020B0604020202020204" pitchFamily="34" charset="0"/>
              </a:rPr>
              <a:t>interconnection with Medical Pediatricians in order the pathological/ </a:t>
            </a:r>
            <a:r>
              <a:rPr lang="en-US" dirty="0" smtClean="0">
                <a:latin typeface="Arial" panose="020B0604020202020204" pitchFamily="34" charset="0"/>
                <a:cs typeface="Arial" panose="020B0604020202020204" pitchFamily="34" charset="0"/>
              </a:rPr>
              <a:t> neurological </a:t>
            </a:r>
            <a:r>
              <a:rPr lang="en-US" dirty="0">
                <a:latin typeface="Arial" panose="020B0604020202020204" pitchFamily="34" charset="0"/>
                <a:cs typeface="Arial" panose="020B0604020202020204" pitchFamily="34" charset="0"/>
              </a:rPr>
              <a:t>factor to be excluded or validated</a:t>
            </a:r>
            <a:endParaRPr lang="el-GR" dirty="0">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57384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7" name="4 - Θέση περιεχομένου"/>
          <p:cNvSpPr txBox="1">
            <a:spLocks/>
          </p:cNvSpPr>
          <p:nvPr/>
        </p:nvSpPr>
        <p:spPr>
          <a:xfrm>
            <a:off x="1219200" y="1834010"/>
            <a:ext cx="10574215" cy="46957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Reflections</a:t>
            </a:r>
          </a:p>
          <a:p>
            <a:pPr marL="0" indent="0">
              <a:buNone/>
            </a:pPr>
            <a:endParaRPr lang="el-GR" sz="2400"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dirty="0" smtClean="0">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Planning of a </a:t>
            </a:r>
            <a:r>
              <a:rPr lang="en-US" sz="2200" b="1" dirty="0" smtClean="0">
                <a:latin typeface="Arial" panose="020B0604020202020204" pitchFamily="34" charset="0"/>
                <a:cs typeface="Arial" panose="020B0604020202020204" pitchFamily="34" charset="0"/>
              </a:rPr>
              <a:t>cohesive/ transnational </a:t>
            </a:r>
            <a:r>
              <a:rPr lang="en-US" sz="2200" b="1" dirty="0">
                <a:latin typeface="Arial" panose="020B0604020202020204" pitchFamily="34" charset="0"/>
                <a:cs typeface="Arial" panose="020B0604020202020204" pitchFamily="34" charset="0"/>
              </a:rPr>
              <a:t>Social Policy </a:t>
            </a:r>
            <a:endParaRPr lang="en-US" sz="2200" b="1"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sz="2400" dirty="0" smtClean="0"/>
              <a:t> </a:t>
            </a:r>
            <a:r>
              <a:rPr lang="en-US" sz="2200" b="1" dirty="0" smtClean="0">
                <a:latin typeface="Arial" panose="020B0604020202020204" pitchFamily="34" charset="0"/>
                <a:cs typeface="Arial" panose="020B0604020202020204" pitchFamily="34" charset="0"/>
              </a:rPr>
              <a:t>Detailed </a:t>
            </a:r>
            <a:r>
              <a:rPr lang="en-US" sz="2200" b="1" dirty="0">
                <a:latin typeface="Arial" panose="020B0604020202020204" pitchFamily="34" charset="0"/>
                <a:cs typeface="Arial" panose="020B0604020202020204" pitchFamily="34" charset="0"/>
              </a:rPr>
              <a:t>strategy/ methodology for</a:t>
            </a:r>
            <a:endParaRPr lang="el-GR" sz="22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Diagnostic </a:t>
            </a:r>
            <a:r>
              <a:rPr lang="en-US" dirty="0">
                <a:latin typeface="Arial" panose="020B0604020202020204" pitchFamily="34" charset="0"/>
                <a:cs typeface="Arial" panose="020B0604020202020204" pitchFamily="34" charset="0"/>
              </a:rPr>
              <a:t>criteria</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Therapeutical</a:t>
            </a:r>
            <a:r>
              <a:rPr lang="en-US" dirty="0" smtClean="0">
                <a:latin typeface="Arial" panose="020B0604020202020204" pitchFamily="34" charset="0"/>
                <a:cs typeface="Arial" panose="020B0604020202020204" pitchFamily="34" charset="0"/>
              </a:rPr>
              <a:t> intervention</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among </a:t>
            </a:r>
            <a:r>
              <a:rPr lang="en-US" dirty="0">
                <a:latin typeface="Arial" panose="020B0604020202020204" pitchFamily="34" charset="0"/>
                <a:cs typeface="Arial" panose="020B0604020202020204" pitchFamily="34" charset="0"/>
              </a:rPr>
              <a:t>refugee population</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400" dirty="0" smtClean="0"/>
              <a:t> </a:t>
            </a:r>
            <a:r>
              <a:rPr lang="en-US" sz="2200" dirty="0">
                <a:latin typeface="Arial" panose="020B0604020202020204" pitchFamily="34" charset="0"/>
                <a:cs typeface="Arial" panose="020B0604020202020204" pitchFamily="34" charset="0"/>
              </a:rPr>
              <a:t>Properly trained </a:t>
            </a:r>
            <a:r>
              <a:rPr lang="en-US" sz="2200" dirty="0" smtClean="0">
                <a:latin typeface="Arial" panose="020B0604020202020204" pitchFamily="34" charset="0"/>
                <a:cs typeface="Arial" panose="020B0604020202020204" pitchFamily="34" charset="0"/>
              </a:rPr>
              <a:t>interpreters</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03687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lstStyle/>
          <a:p>
            <a:pPr marL="0" indent="0" algn="ctr">
              <a:buNone/>
            </a:pPr>
            <a:endParaRPr lang="en-GB" sz="6000" dirty="0" smtClean="0"/>
          </a:p>
          <a:p>
            <a:pPr marL="0" indent="0" algn="ctr">
              <a:buNone/>
            </a:pPr>
            <a:r>
              <a:rPr lang="en-GB" sz="3600" spc="300" dirty="0" smtClean="0">
                <a:latin typeface="Arial" panose="020B0604020202020204" pitchFamily="34" charset="0"/>
                <a:cs typeface="Arial" panose="020B0604020202020204" pitchFamily="34" charset="0"/>
              </a:rPr>
              <a:t>Thank you for </a:t>
            </a:r>
          </a:p>
          <a:p>
            <a:pPr algn="ctr"/>
            <a:r>
              <a:rPr lang="en-GB" sz="3600" spc="300" dirty="0" smtClean="0">
                <a:latin typeface="Arial" panose="020B0604020202020204" pitchFamily="34" charset="0"/>
                <a:cs typeface="Arial" panose="020B0604020202020204" pitchFamily="34" charset="0"/>
              </a:rPr>
              <a:t> your attention!</a:t>
            </a:r>
            <a:r>
              <a:rPr lang="en-GB" sz="3600" spc="300" dirty="0">
                <a:latin typeface="Arial" panose="020B0604020202020204" pitchFamily="34" charset="0"/>
                <a:cs typeface="Arial" panose="020B0604020202020204" pitchFamily="34" charset="0"/>
              </a:rPr>
              <a:t> </a:t>
            </a:r>
            <a:endParaRPr lang="el-GR" sz="3600" spc="300" dirty="0">
              <a:latin typeface="Arial" panose="020B0604020202020204" pitchFamily="34" charset="0"/>
              <a:cs typeface="Arial" panose="020B0604020202020204" pitchFamily="34" charset="0"/>
            </a:endParaRP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Tree>
    <p:extLst>
      <p:ext uri="{BB962C8B-B14F-4D97-AF65-F5344CB8AC3E}">
        <p14:creationId xmlns:p14="http://schemas.microsoft.com/office/powerpoint/2010/main" val="4293501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lstStyle/>
          <a:p>
            <a:endParaRPr lang="el-GR" dirty="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199" y="1845734"/>
            <a:ext cx="3645877" cy="357032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a:latin typeface="Arial" panose="020B0604020202020204" pitchFamily="34" charset="0"/>
                <a:cs typeface="Arial" panose="020B0604020202020204" pitchFamily="34" charset="0"/>
              </a:rPr>
              <a:t>Refugees in Greece</a:t>
            </a:r>
            <a:endParaRPr lang="el-GR" sz="2400" b="1" spc="300" dirty="0">
              <a:latin typeface="Arial" panose="020B0604020202020204" pitchFamily="34" charset="0"/>
              <a:cs typeface="Arial" panose="020B0604020202020204" pitchFamily="34" charset="0"/>
            </a:endParaRPr>
          </a:p>
          <a:p>
            <a:r>
              <a:rPr lang="el-GR" dirty="0" smtClean="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Syria</a:t>
            </a:r>
            <a:endParaRPr lang="el-GR"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Afghanistan</a:t>
            </a:r>
            <a:endParaRPr lang="el-GR"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Iraq</a:t>
            </a:r>
            <a:endParaRPr lang="el-GR"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Iran</a:t>
            </a:r>
            <a:endParaRPr lang="el-GR"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Packistan</a:t>
            </a:r>
            <a:endParaRPr lang="el-GR" dirty="0">
              <a:latin typeface="Arial" panose="020B0604020202020204" pitchFamily="34" charset="0"/>
              <a:cs typeface="Arial" panose="020B0604020202020204" pitchFamily="34" charset="0"/>
            </a:endParaRPr>
          </a:p>
        </p:txBody>
      </p:sp>
      <p:sp>
        <p:nvSpPr>
          <p:cNvPr id="6" name="4 - Θέση περιεχομένου"/>
          <p:cNvSpPr txBox="1">
            <a:spLocks/>
          </p:cNvSpPr>
          <p:nvPr/>
        </p:nvSpPr>
        <p:spPr>
          <a:xfrm>
            <a:off x="3793623" y="2810936"/>
            <a:ext cx="4471139" cy="299068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smtClean="0">
                <a:latin typeface="Arial" panose="020B0604020202020204" pitchFamily="34" charset="0"/>
                <a:cs typeface="Arial" panose="020B0604020202020204" pitchFamily="34" charset="0"/>
              </a:rPr>
              <a:t>Nigeria</a:t>
            </a:r>
            <a:endParaRPr lang="el-GR"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Guinea</a:t>
            </a:r>
            <a:endParaRPr lang="el-GR"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Ivory Coast</a:t>
            </a:r>
            <a:endParaRPr lang="el-GR"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DRC-Democratic Republic of Congo</a:t>
            </a:r>
            <a:endParaRPr lang="el-GR"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Soudan</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9394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4"/>
            <a:ext cx="9936480" cy="402752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en-US" sz="2400" b="1" spc="300" dirty="0" smtClean="0">
                <a:latin typeface="Arial" panose="020B0604020202020204" pitchFamily="34" charset="0"/>
                <a:cs typeface="Arial" panose="020B0604020202020204" pitchFamily="34" charset="0"/>
              </a:rPr>
              <a:t>Refugees in Greece</a:t>
            </a:r>
            <a:endParaRPr lang="el-GR" sz="2400" b="1" spc="300" dirty="0" smtClean="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a:t>
            </a:r>
            <a:r>
              <a:rPr lang="en-US" dirty="0" smtClean="0">
                <a:latin typeface="Arial" panose="020B0604020202020204" pitchFamily="34" charset="0"/>
                <a:cs typeface="Arial" panose="020B0604020202020204" pitchFamily="34" charset="0"/>
              </a:rPr>
              <a:t>nxiety/ fear/ worry sadness/ depression/ suicidal ideas</a:t>
            </a:r>
          </a:p>
          <a:p>
            <a:endParaRPr lang="el-GR" dirty="0">
              <a:latin typeface="Arial" panose="020B0604020202020204" pitchFamily="34" charset="0"/>
              <a:cs typeface="Arial" panose="020B0604020202020204" pitchFamily="34" charset="0"/>
            </a:endParaRPr>
          </a:p>
          <a:p>
            <a:pPr marL="0" indent="0">
              <a:buNone/>
            </a:pPr>
            <a:r>
              <a:rPr lang="en-US" sz="2200" b="1" spc="300" dirty="0" smtClean="0">
                <a:latin typeface="Arial" panose="020B0604020202020204" pitchFamily="34" charset="0"/>
                <a:cs typeface="Arial" panose="020B0604020202020204" pitchFamily="34" charset="0"/>
              </a:rPr>
              <a:t>Psychosomatic</a:t>
            </a:r>
            <a:endParaRPr lang="el-GR" sz="2200" b="1" spc="3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Headache</a:t>
            </a: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Body pains                                         </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Gastritis/stomach</a:t>
            </a:r>
            <a:endParaRPr lang="el-GR" dirty="0" smtClean="0">
              <a:latin typeface="Arial" panose="020B0604020202020204" pitchFamily="34" charset="0"/>
              <a:cs typeface="Arial" panose="020B0604020202020204" pitchFamily="34" charset="0"/>
            </a:endParaRPr>
          </a:p>
          <a:p>
            <a:endParaRPr lang="el-GR" dirty="0"/>
          </a:p>
        </p:txBody>
      </p:sp>
      <p:sp>
        <p:nvSpPr>
          <p:cNvPr id="6" name="4 - Θέση περιεχομένου"/>
          <p:cNvSpPr txBox="1">
            <a:spLocks/>
          </p:cNvSpPr>
          <p:nvPr/>
        </p:nvSpPr>
        <p:spPr>
          <a:xfrm>
            <a:off x="5462935" y="2872155"/>
            <a:ext cx="6002210" cy="2942492"/>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endParaRPr lang="el-GR" dirty="0">
              <a:latin typeface="Arial" panose="020B0604020202020204" pitchFamily="34" charset="0"/>
              <a:cs typeface="Arial" panose="020B0604020202020204" pitchFamily="34" charset="0"/>
            </a:endParaRPr>
          </a:p>
          <a:p>
            <a:pPr marL="0" indent="0">
              <a:buNone/>
            </a:pPr>
            <a:r>
              <a:rPr lang="en-US" sz="2200" b="1" spc="300" dirty="0" smtClean="0">
                <a:latin typeface="Arial" panose="020B0604020202020204" pitchFamily="34" charset="0"/>
                <a:cs typeface="Arial" panose="020B0604020202020204" pitchFamily="34" charset="0"/>
              </a:rPr>
              <a:t>Behavioral</a:t>
            </a:r>
            <a:endParaRPr lang="el-GR" sz="2200" b="1" spc="3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Withdrawal</a:t>
            </a: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Substance abuse</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Agressive</a:t>
            </a:r>
            <a:r>
              <a:rPr lang="en-US" dirty="0" smtClean="0">
                <a:latin typeface="Arial" panose="020B0604020202020204" pitchFamily="34" charset="0"/>
                <a:cs typeface="Arial" panose="020B0604020202020204" pitchFamily="34" charset="0"/>
              </a:rPr>
              <a:t> behavior</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Hyperactivity</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Regression in development</a:t>
            </a:r>
            <a:endParaRPr lang="el-GR" dirty="0" smtClean="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193882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6" name="4 - Θέση περιεχομένου"/>
          <p:cNvSpPr txBox="1">
            <a:spLocks/>
          </p:cNvSpPr>
          <p:nvPr/>
        </p:nvSpPr>
        <p:spPr>
          <a:xfrm>
            <a:off x="1219200" y="1845734"/>
            <a:ext cx="9936480" cy="402752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smtClean="0">
                <a:latin typeface="Arial" panose="020B0604020202020204" pitchFamily="34" charset="0"/>
                <a:cs typeface="Arial" panose="020B0604020202020204" pitchFamily="34" charset="0"/>
              </a:rPr>
              <a:t>Society of Social Psychiatry and Mental Health &amp; International Rescue Committee for </a:t>
            </a:r>
            <a:r>
              <a:rPr lang="en-US" sz="2400" b="1" spc="300" dirty="0">
                <a:latin typeface="Arial" panose="020B0604020202020204" pitchFamily="34" charset="0"/>
                <a:cs typeface="Arial" panose="020B0604020202020204" pitchFamily="34" charset="0"/>
              </a:rPr>
              <a:t>the refugees</a:t>
            </a:r>
            <a:endParaRPr lang="el-GR" sz="2400" b="1" spc="300" dirty="0">
              <a:latin typeface="Arial" panose="020B0604020202020204" pitchFamily="34" charset="0"/>
              <a:cs typeface="Arial" panose="020B0604020202020204" pitchFamily="34" charset="0"/>
            </a:endParaRPr>
          </a:p>
          <a:p>
            <a:pPr marL="0" indent="0">
              <a:buNone/>
            </a:pPr>
            <a:r>
              <a:rPr lang="en-US" b="1" spc="300" dirty="0">
                <a:latin typeface="Arial" panose="020B0604020202020204" pitchFamily="34" charset="0"/>
                <a:cs typeface="Arial" panose="020B0604020202020204" pitchFamily="34" charset="0"/>
              </a:rPr>
              <a:t>Implement </a:t>
            </a:r>
            <a:r>
              <a:rPr lang="en-US" b="1" spc="300" dirty="0" smtClean="0">
                <a:latin typeface="Arial" panose="020B0604020202020204" pitchFamily="34" charset="0"/>
                <a:cs typeface="Arial" panose="020B0604020202020204" pitchFamily="34" charset="0"/>
              </a:rPr>
              <a:t>MHPSS</a:t>
            </a:r>
            <a:r>
              <a:rPr lang="en-US" dirty="0" smtClean="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 </a:t>
            </a:r>
            <a:r>
              <a:rPr lang="en-US" dirty="0">
                <a:latin typeface="Arial" panose="020B0604020202020204" pitchFamily="34" charset="0"/>
                <a:cs typeface="Arial" panose="020B0604020202020204" pitchFamily="34" charset="0"/>
              </a:rPr>
              <a:t>Mental Health and Psychosocial Support </a:t>
            </a:r>
            <a:r>
              <a:rPr lang="en-US" dirty="0" smtClean="0">
                <a:latin typeface="Arial" panose="020B0604020202020204" pitchFamily="34" charset="0"/>
                <a:cs typeface="Arial" panose="020B0604020202020204" pitchFamily="34" charset="0"/>
              </a:rPr>
              <a:t>project  in Emergency </a:t>
            </a:r>
            <a:r>
              <a:rPr lang="en-US" dirty="0">
                <a:latin typeface="Arial" panose="020B0604020202020204" pitchFamily="34" charset="0"/>
                <a:cs typeface="Arial" panose="020B0604020202020204" pitchFamily="34" charset="0"/>
              </a:rPr>
              <a:t>Settings.</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Basic </a:t>
            </a:r>
            <a:r>
              <a:rPr lang="en-US" sz="2200" b="1" spc="300" dirty="0">
                <a:latin typeface="Arial" panose="020B0604020202020204" pitchFamily="34" charset="0"/>
                <a:cs typeface="Arial" panose="020B0604020202020204" pitchFamily="34" charset="0"/>
              </a:rPr>
              <a:t>principle:</a:t>
            </a:r>
            <a:endParaRPr lang="el-GR" sz="2200" b="1" spc="300"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Interventions in early stage of emergency are essential in order to protect and improve people's mental health and psychosocial well-being.</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9252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4"/>
            <a:ext cx="9936480" cy="402752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a:latin typeface="Arial" panose="020B0604020202020204" pitchFamily="34" charset="0"/>
                <a:cs typeface="Arial" panose="020B0604020202020204" pitchFamily="34" charset="0"/>
              </a:rPr>
              <a:t>MHPSS and its </a:t>
            </a:r>
            <a:r>
              <a:rPr lang="en-US" sz="2400" b="1" spc="300" dirty="0" smtClean="0">
                <a:latin typeface="Arial" panose="020B0604020202020204" pitchFamily="34" charset="0"/>
                <a:cs typeface="Arial" panose="020B0604020202020204" pitchFamily="34" charset="0"/>
              </a:rPr>
              <a:t>implementation</a:t>
            </a:r>
          </a:p>
          <a:p>
            <a:pPr marL="0" indent="0">
              <a:buNone/>
            </a:pP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Core principles:</a:t>
            </a:r>
            <a:endParaRPr lang="el-GR" sz="22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t>  </a:t>
            </a:r>
            <a:r>
              <a:rPr lang="en-US" dirty="0" smtClean="0">
                <a:latin typeface="Arial" panose="020B0604020202020204" pitchFamily="34" charset="0"/>
                <a:cs typeface="Arial" panose="020B0604020202020204" pitchFamily="34" charset="0"/>
              </a:rPr>
              <a:t>Human </a:t>
            </a:r>
            <a:r>
              <a:rPr lang="en-US" dirty="0">
                <a:latin typeface="Arial" panose="020B0604020202020204" pitchFamily="34" charset="0"/>
                <a:cs typeface="Arial" panose="020B0604020202020204" pitchFamily="34" charset="0"/>
              </a:rPr>
              <a:t>rights and equality</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Participation</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Do </a:t>
            </a:r>
            <a:r>
              <a:rPr lang="en-US" dirty="0">
                <a:latin typeface="Arial" panose="020B0604020202020204" pitchFamily="34" charset="0"/>
                <a:cs typeface="Arial" panose="020B0604020202020204" pitchFamily="34" charset="0"/>
              </a:rPr>
              <a:t>no harm</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Integrate </a:t>
            </a:r>
            <a:r>
              <a:rPr lang="en-US" dirty="0">
                <a:latin typeface="Arial" panose="020B0604020202020204" pitchFamily="34" charset="0"/>
                <a:cs typeface="Arial" panose="020B0604020202020204" pitchFamily="34" charset="0"/>
              </a:rPr>
              <a:t>support system</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Building </a:t>
            </a:r>
            <a:r>
              <a:rPr lang="en-US" dirty="0">
                <a:latin typeface="Arial" panose="020B0604020202020204" pitchFamily="34" charset="0"/>
                <a:cs typeface="Arial" panose="020B0604020202020204" pitchFamily="34" charset="0"/>
              </a:rPr>
              <a:t>on available resources and capacities</a:t>
            </a: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3529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916071"/>
            <a:ext cx="9936480" cy="4566789"/>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600" b="1" spc="300" dirty="0">
                <a:latin typeface="Arial" panose="020B0604020202020204" pitchFamily="34" charset="0"/>
                <a:cs typeface="Arial" panose="020B0604020202020204" pitchFamily="34" charset="0"/>
              </a:rPr>
              <a:t>MHPSS and its </a:t>
            </a:r>
            <a:r>
              <a:rPr lang="en-US" sz="2600" b="1" spc="300" dirty="0" smtClean="0">
                <a:latin typeface="Arial" panose="020B0604020202020204" pitchFamily="34" charset="0"/>
                <a:cs typeface="Arial" panose="020B0604020202020204" pitchFamily="34" charset="0"/>
              </a:rPr>
              <a:t>implementation</a:t>
            </a:r>
          </a:p>
          <a:p>
            <a:pPr marL="0" indent="0">
              <a:buNone/>
            </a:pP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a:t>
            </a:r>
            <a:r>
              <a:rPr lang="en-US" sz="2400" b="1" spc="300" dirty="0" smtClean="0">
                <a:latin typeface="Arial" panose="020B0604020202020204" pitchFamily="34" charset="0"/>
                <a:cs typeface="Arial" panose="020B0604020202020204" pitchFamily="34" charset="0"/>
              </a:rPr>
              <a:t>Staff:</a:t>
            </a:r>
          </a:p>
          <a:p>
            <a:pPr marL="0" indent="0">
              <a:buNone/>
            </a:pPr>
            <a:r>
              <a:rPr lang="en-US" sz="2400" dirty="0" smtClean="0"/>
              <a:t>    </a:t>
            </a:r>
            <a:r>
              <a:rPr lang="en-US" sz="2200" dirty="0" smtClean="0">
                <a:latin typeface="Arial" panose="020B0604020202020204" pitchFamily="34" charset="0"/>
                <a:cs typeface="Arial" panose="020B0604020202020204" pitchFamily="34" charset="0"/>
              </a:rPr>
              <a:t>A </a:t>
            </a:r>
            <a:r>
              <a:rPr lang="en-US" sz="2200" dirty="0">
                <a:latin typeface="Arial" panose="020B0604020202020204" pitchFamily="34" charset="0"/>
                <a:cs typeface="Arial" panose="020B0604020202020204" pitchFamily="34" charset="0"/>
              </a:rPr>
              <a:t>Mixed Mobile Team of 11 persons, properly trained on MHPSS</a:t>
            </a:r>
            <a:r>
              <a:rPr lang="en-US" sz="2200" dirty="0" smtClean="0">
                <a:latin typeface="Arial" panose="020B0604020202020204" pitchFamily="34" charset="0"/>
                <a:cs typeface="Arial" panose="020B0604020202020204" pitchFamily="34" charset="0"/>
              </a:rPr>
              <a:t>:</a:t>
            </a:r>
            <a:endParaRPr lang="el-GR" sz="22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5 psychologists/ psychotherapists</a:t>
            </a:r>
            <a:endParaRPr lang="el-GR" sz="22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1 social worker</a:t>
            </a:r>
            <a:r>
              <a:rPr lang="en-US" sz="2200" dirty="0" smtClean="0">
                <a:latin typeface="Arial" panose="020B0604020202020204" pitchFamily="34" charset="0"/>
                <a:cs typeface="Arial" panose="020B0604020202020204" pitchFamily="34" charset="0"/>
              </a:rPr>
              <a:t>/</a:t>
            </a:r>
            <a:r>
              <a:rPr lang="el-GR" sz="2200" dirty="0" smtClean="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body-psychotherapist</a:t>
            </a:r>
            <a:endParaRPr lang="en-US" sz="2200" dirty="0" smtClean="0">
              <a:solidFill>
                <a:srgbClr val="FF0000"/>
              </a:solidFill>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1 speech</a:t>
            </a:r>
            <a:r>
              <a:rPr lang="el-GR" sz="2200" dirty="0" smtClean="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and language </a:t>
            </a:r>
            <a:r>
              <a:rPr lang="en-US" sz="2200" dirty="0">
                <a:latin typeface="Arial" panose="020B0604020202020204" pitchFamily="34" charset="0"/>
                <a:cs typeface="Arial" panose="020B0604020202020204" pitchFamily="34" charset="0"/>
              </a:rPr>
              <a:t>therapist</a:t>
            </a:r>
            <a:r>
              <a:rPr lang="en-US" sz="2200" dirty="0" smtClean="0">
                <a:latin typeface="Arial" panose="020B0604020202020204" pitchFamily="34" charset="0"/>
                <a:cs typeface="Arial" panose="020B0604020202020204" pitchFamily="34" charset="0"/>
              </a:rPr>
              <a:t>  </a:t>
            </a:r>
          </a:p>
          <a:p>
            <a:pPr lvl="0">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1 </a:t>
            </a:r>
            <a:r>
              <a:rPr lang="en-US" sz="2200" dirty="0">
                <a:latin typeface="Arial" panose="020B0604020202020204" pitchFamily="34" charset="0"/>
                <a:cs typeface="Arial" panose="020B0604020202020204" pitchFamily="34" charset="0"/>
              </a:rPr>
              <a:t>art therapist</a:t>
            </a:r>
            <a:endParaRPr lang="en-US" sz="22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n-US" sz="2200" dirty="0" smtClean="0">
                <a:latin typeface="Arial" panose="020B0604020202020204" pitchFamily="34" charset="0"/>
                <a:cs typeface="Arial" panose="020B0604020202020204" pitchFamily="34" charset="0"/>
              </a:rPr>
              <a:t>  3 </a:t>
            </a:r>
            <a:r>
              <a:rPr lang="en-US" sz="2200" dirty="0">
                <a:latin typeface="Arial" panose="020B0604020202020204" pitchFamily="34" charset="0"/>
                <a:cs typeface="Arial" panose="020B0604020202020204" pitchFamily="34" charset="0"/>
              </a:rPr>
              <a:t>interpreters</a:t>
            </a:r>
            <a:r>
              <a:rPr lang="en-US" sz="2200" dirty="0" smtClean="0">
                <a:latin typeface="Arial" panose="020B0604020202020204" pitchFamily="34" charset="0"/>
                <a:cs typeface="Arial" panose="020B0604020202020204" pitchFamily="34" charset="0"/>
              </a:rPr>
              <a:t>/ outreach </a:t>
            </a:r>
            <a:r>
              <a:rPr lang="en-US" sz="2200" dirty="0">
                <a:latin typeface="Arial" panose="020B0604020202020204" pitchFamily="34" charset="0"/>
                <a:cs typeface="Arial" panose="020B0604020202020204" pitchFamily="34" charset="0"/>
              </a:rPr>
              <a:t>officers (2 </a:t>
            </a:r>
            <a:r>
              <a:rPr lang="en-US" sz="2200" dirty="0" smtClean="0">
                <a:latin typeface="Arial" panose="020B0604020202020204" pitchFamily="34" charset="0"/>
                <a:cs typeface="Arial" panose="020B0604020202020204" pitchFamily="34" charset="0"/>
              </a:rPr>
              <a:t>Arabic </a:t>
            </a:r>
            <a:r>
              <a:rPr lang="en-US" sz="2200" dirty="0">
                <a:latin typeface="Arial" panose="020B0604020202020204" pitchFamily="34" charset="0"/>
                <a:cs typeface="Arial" panose="020B0604020202020204" pitchFamily="34" charset="0"/>
              </a:rPr>
              <a:t>and 1 </a:t>
            </a:r>
            <a:r>
              <a:rPr lang="en-US" sz="2200" dirty="0" smtClean="0">
                <a:latin typeface="Arial" panose="020B0604020202020204" pitchFamily="34" charset="0"/>
                <a:cs typeface="Arial" panose="020B0604020202020204" pitchFamily="34" charset="0"/>
              </a:rPr>
              <a:t>Farsi </a:t>
            </a:r>
            <a:r>
              <a:rPr lang="en-US" sz="2200" dirty="0">
                <a:latin typeface="Arial" panose="020B0604020202020204" pitchFamily="34" charset="0"/>
                <a:cs typeface="Arial" panose="020B0604020202020204" pitchFamily="34" charset="0"/>
              </a:rPr>
              <a:t>speaker</a:t>
            </a:r>
            <a:r>
              <a:rPr lang="en-US" sz="2200" dirty="0" smtClean="0">
                <a:latin typeface="Arial" panose="020B0604020202020204" pitchFamily="34" charset="0"/>
                <a:cs typeface="Arial" panose="020B0604020202020204" pitchFamily="34" charset="0"/>
              </a:rPr>
              <a:t>)</a:t>
            </a:r>
          </a:p>
          <a:p>
            <a:pPr lvl="0">
              <a:buFont typeface="Wingdings" panose="05000000000000000000" pitchFamily="2" charset="2"/>
              <a:buChar char="q"/>
            </a:pPr>
            <a:r>
              <a:rPr lang="en-US" dirty="0" smtClean="0"/>
              <a:t>  </a:t>
            </a:r>
            <a:r>
              <a:rPr lang="el-GR" sz="2400" b="1" spc="300" dirty="0" smtClean="0">
                <a:latin typeface="Arial" panose="020B0604020202020204" pitchFamily="34" charset="0"/>
                <a:cs typeface="Arial" panose="020B0604020202020204" pitchFamily="34" charset="0"/>
              </a:rPr>
              <a:t>Duration </a:t>
            </a:r>
            <a:r>
              <a:rPr lang="el-GR" sz="2400" b="1" spc="300" dirty="0">
                <a:latin typeface="Arial" panose="020B0604020202020204" pitchFamily="34" charset="0"/>
                <a:cs typeface="Arial" panose="020B0604020202020204" pitchFamily="34" charset="0"/>
              </a:rPr>
              <a:t>of </a:t>
            </a:r>
            <a:r>
              <a:rPr lang="el-GR" sz="2400" b="1" spc="300" dirty="0" err="1">
                <a:latin typeface="Arial" panose="020B0604020202020204" pitchFamily="34" charset="0"/>
                <a:cs typeface="Arial" panose="020B0604020202020204" pitchFamily="34" charset="0"/>
              </a:rPr>
              <a:t>pilot</a:t>
            </a:r>
            <a:r>
              <a:rPr lang="el-GR" sz="2400" b="1" spc="300" dirty="0">
                <a:latin typeface="Arial" panose="020B0604020202020204" pitchFamily="34" charset="0"/>
                <a:cs typeface="Arial" panose="020B0604020202020204" pitchFamily="34" charset="0"/>
              </a:rPr>
              <a:t> </a:t>
            </a:r>
            <a:r>
              <a:rPr lang="el-GR" sz="2400" b="1" spc="300" dirty="0" err="1" smtClean="0">
                <a:latin typeface="Arial" panose="020B0604020202020204" pitchFamily="34" charset="0"/>
                <a:cs typeface="Arial" panose="020B0604020202020204" pitchFamily="34" charset="0"/>
              </a:rPr>
              <a:t>phase</a:t>
            </a:r>
            <a:r>
              <a:rPr lang="en-US" sz="2400" b="1" spc="300" dirty="0" smtClean="0">
                <a:latin typeface="Arial" panose="020B0604020202020204" pitchFamily="34" charset="0"/>
                <a:cs typeface="Arial" panose="020B0604020202020204" pitchFamily="34" charset="0"/>
              </a:rPr>
              <a:t>:</a:t>
            </a:r>
          </a:p>
          <a:p>
            <a:pPr marL="0" lvl="0" indent="0">
              <a:buNone/>
            </a:pPr>
            <a:r>
              <a:rPr lang="en-US" sz="2200" spc="300" dirty="0" smtClean="0">
                <a:latin typeface="Arial" panose="020B0604020202020204" pitchFamily="34" charset="0"/>
                <a:cs typeface="Arial" panose="020B0604020202020204" pitchFamily="34" charset="0"/>
              </a:rPr>
              <a:t>   6 weeks</a:t>
            </a:r>
            <a:endParaRPr lang="el-GR" sz="2200" spc="300" dirty="0">
              <a:latin typeface="Arial" panose="020B0604020202020204" pitchFamily="34" charset="0"/>
              <a:cs typeface="Arial" panose="020B0604020202020204" pitchFamily="34" charset="0"/>
            </a:endParaRPr>
          </a:p>
          <a:p>
            <a:pPr>
              <a:buFont typeface="Wingdings" panose="05000000000000000000" pitchFamily="2" charset="2"/>
              <a:buChar char="§"/>
            </a:pPr>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897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45734"/>
            <a:ext cx="9936480" cy="402752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a:latin typeface="Arial" panose="020B0604020202020204" pitchFamily="34" charset="0"/>
                <a:cs typeface="Arial" panose="020B0604020202020204" pitchFamily="34" charset="0"/>
              </a:rPr>
              <a:t>MHPSS and its </a:t>
            </a:r>
            <a:r>
              <a:rPr lang="en-US" sz="2400" b="1" spc="300" dirty="0" smtClean="0">
                <a:latin typeface="Arial" panose="020B0604020202020204" pitchFamily="34" charset="0"/>
                <a:cs typeface="Arial" panose="020B0604020202020204" pitchFamily="34" charset="0"/>
              </a:rPr>
              <a:t>implementation</a:t>
            </a:r>
          </a:p>
          <a:p>
            <a:pPr marL="0" indent="0">
              <a:buNone/>
            </a:pP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Purposes:</a:t>
            </a:r>
            <a:endParaRPr lang="el-GR" sz="2200" b="1" spc="300"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Psycho-education of adults</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Psychoeducation </a:t>
            </a:r>
            <a:r>
              <a:rPr lang="en-US" dirty="0">
                <a:latin typeface="Arial" panose="020B0604020202020204" pitchFamily="34" charset="0"/>
                <a:cs typeface="Arial" panose="020B0604020202020204" pitchFamily="34" charset="0"/>
              </a:rPr>
              <a:t>of children through special activities</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Counselling (individual, families</a:t>
            </a:r>
            <a:r>
              <a:rPr lang="en-US" dirty="0" smtClean="0">
                <a:latin typeface="Arial" panose="020B0604020202020204" pitchFamily="34" charset="0"/>
                <a:cs typeface="Arial" panose="020B0604020202020204" pitchFamily="34" charset="0"/>
              </a:rPr>
              <a:t>)/ supportive services</a:t>
            </a: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Community sensitization</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Networking</a:t>
            </a: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3119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55954" cy="1438922"/>
          </a:xfrm>
          <a:prstGeom prst="rect">
            <a:avLst/>
          </a:prstGeom>
        </p:spPr>
      </p:pic>
      <p:sp>
        <p:nvSpPr>
          <p:cNvPr id="5" name="4 - Θέση περιεχομένου"/>
          <p:cNvSpPr txBox="1">
            <a:spLocks/>
          </p:cNvSpPr>
          <p:nvPr/>
        </p:nvSpPr>
        <p:spPr>
          <a:xfrm>
            <a:off x="1219200" y="1880903"/>
            <a:ext cx="9936480" cy="4531620"/>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400" b="1" spc="300" dirty="0">
                <a:latin typeface="Arial" panose="020B0604020202020204" pitchFamily="34" charset="0"/>
                <a:cs typeface="Arial" panose="020B0604020202020204" pitchFamily="34" charset="0"/>
              </a:rPr>
              <a:t>MHPSS and its </a:t>
            </a:r>
            <a:r>
              <a:rPr lang="en-US" sz="2400" b="1" spc="300" dirty="0" smtClean="0">
                <a:latin typeface="Arial" panose="020B0604020202020204" pitchFamily="34" charset="0"/>
                <a:cs typeface="Arial" panose="020B0604020202020204" pitchFamily="34" charset="0"/>
              </a:rPr>
              <a:t>implementation</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200" b="1" spc="300" dirty="0" smtClean="0">
                <a:latin typeface="Arial" panose="020B0604020202020204" pitchFamily="34" charset="0"/>
                <a:cs typeface="Arial" panose="020B0604020202020204" pitchFamily="34" charset="0"/>
              </a:rPr>
              <a:t> Place:</a:t>
            </a:r>
            <a:endParaRPr lang="el-GR" sz="2200" b="1" spc="3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u="sng" dirty="0">
                <a:latin typeface="Arial" panose="020B0604020202020204" pitchFamily="34" charset="0"/>
                <a:cs typeface="Arial" panose="020B0604020202020204" pitchFamily="34" charset="0"/>
              </a:rPr>
              <a:t>Day Center for Refugees/Immigrants “</a:t>
            </a:r>
            <a:r>
              <a:rPr lang="en-US" u="sng" dirty="0" err="1">
                <a:latin typeface="Arial" panose="020B0604020202020204" pitchFamily="34" charset="0"/>
                <a:cs typeface="Arial" panose="020B0604020202020204" pitchFamily="34" charset="0"/>
              </a:rPr>
              <a:t>Khora</a:t>
            </a:r>
            <a:r>
              <a:rPr lang="en-US" u="sng"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Function over a year</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Initiation of a collective of individuals who used to work on Lesvos island</a:t>
            </a:r>
            <a:endParaRPr lang="el-GR"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Registered as a Greek co-operative</a:t>
            </a:r>
            <a:endParaRPr lang="el-GR"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Voluntary </a:t>
            </a:r>
            <a:r>
              <a:rPr lang="en-US" dirty="0" smtClean="0">
                <a:latin typeface="Arial" panose="020B0604020202020204" pitchFamily="34" charset="0"/>
                <a:cs typeface="Arial" panose="020B0604020202020204" pitchFamily="34" charset="0"/>
              </a:rPr>
              <a:t>offer by a Spanish organization</a:t>
            </a:r>
          </a:p>
          <a:p>
            <a:pPr>
              <a:buFont typeface="Wingdings" panose="05000000000000000000" pitchFamily="2" charset="2"/>
              <a:buChar char="§"/>
            </a:pPr>
            <a:r>
              <a:rPr lang="en-US" dirty="0" smtClean="0">
                <a:latin typeface="Arial" panose="020B0604020202020204" pitchFamily="34" charset="0"/>
                <a:cs typeface="Arial" panose="020B0604020202020204" pitchFamily="34" charset="0"/>
              </a:rPr>
              <a:t>  Non-hierarchically/ </a:t>
            </a:r>
            <a:r>
              <a:rPr lang="en-US" dirty="0">
                <a:latin typeface="Arial" panose="020B0604020202020204" pitchFamily="34" charset="0"/>
                <a:cs typeface="Arial" panose="020B0604020202020204" pitchFamily="34" charset="0"/>
              </a:rPr>
              <a:t>self-organized way of functioning and making decision </a:t>
            </a:r>
            <a:r>
              <a:rPr lang="en-US" dirty="0" smtClean="0">
                <a:latin typeface="Arial" panose="020B0604020202020204" pitchFamily="34" charset="0"/>
                <a:cs typeface="Arial" panose="020B0604020202020204" pitchFamily="34" charset="0"/>
              </a:rPr>
              <a:t>procedure</a:t>
            </a:r>
          </a:p>
          <a:p>
            <a:pPr lvl="0">
              <a:buFont typeface="Wingdings" panose="05000000000000000000" pitchFamily="2" charset="2"/>
              <a:buChar char="§"/>
            </a:pPr>
            <a:r>
              <a:rPr lang="en-US" dirty="0" smtClean="0">
                <a:latin typeface="Arial" panose="020B0604020202020204" pitchFamily="34" charset="0"/>
                <a:cs typeface="Arial" panose="020B0604020202020204" pitchFamily="34" charset="0"/>
              </a:rPr>
              <a:t>  Different </a:t>
            </a:r>
            <a:r>
              <a:rPr lang="en-US" dirty="0">
                <a:latin typeface="Arial" panose="020B0604020202020204" pitchFamily="34" charset="0"/>
                <a:cs typeface="Arial" panose="020B0604020202020204" pitchFamily="34" charset="0"/>
              </a:rPr>
              <a:t>kind of services (food, legal services, dental services, childminding place and </a:t>
            </a:r>
            <a:r>
              <a:rPr lang="en-US" dirty="0" smtClean="0">
                <a:latin typeface="Arial" panose="020B0604020202020204" pitchFamily="34" charset="0"/>
                <a:cs typeface="Arial" panose="020B0604020202020204" pitchFamily="34" charset="0"/>
              </a:rPr>
              <a:t>  </a:t>
            </a:r>
          </a:p>
          <a:p>
            <a:pPr marL="0" lv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infants</a:t>
            </a:r>
            <a:r>
              <a:rPr lang="en-US" dirty="0">
                <a:latin typeface="Arial" panose="020B0604020202020204" pitchFamily="34" charset="0"/>
                <a:cs typeface="Arial" panose="020B0604020202020204" pitchFamily="34" charset="0"/>
              </a:rPr>
              <a:t>' care place, foreign languages and computer lessons)</a:t>
            </a:r>
            <a:endParaRPr lang="el-GR" dirty="0">
              <a:latin typeface="Arial" panose="020B0604020202020204" pitchFamily="34" charset="0"/>
              <a:cs typeface="Arial" panose="020B0604020202020204" pitchFamily="34" charset="0"/>
            </a:endParaRPr>
          </a:p>
          <a:p>
            <a:endParaRPr lang="el-GR" dirty="0"/>
          </a:p>
          <a:p>
            <a:pPr lvl="0"/>
            <a:endParaRPr lang="el-GR" dirty="0"/>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182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674</TotalTime>
  <Words>1046</Words>
  <Application>Microsoft Office PowerPoint</Application>
  <PresentationFormat>Προσαρμογή</PresentationFormat>
  <Paragraphs>184</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Retrospect</vt:lpstr>
      <vt:lpstr>MENTAL HEALTH IN INDVIDUALS  WITH LEARNING DISABILITIES</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Society of Social Psychiatry  &amp;  Mental Health</dc:title>
  <dc:creator>niki</dc:creator>
  <cp:lastModifiedBy>NIKI</cp:lastModifiedBy>
  <cp:revision>48</cp:revision>
  <dcterms:created xsi:type="dcterms:W3CDTF">2017-03-02T11:49:47Z</dcterms:created>
  <dcterms:modified xsi:type="dcterms:W3CDTF">2017-11-21T08:42:55Z</dcterms:modified>
</cp:coreProperties>
</file>