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7" r:id="rId6"/>
    <p:sldId id="261" r:id="rId7"/>
    <p:sldId id="266" r:id="rId8"/>
    <p:sldId id="262" r:id="rId9"/>
    <p:sldId id="263" r:id="rId10"/>
    <p:sldId id="260" r:id="rId11"/>
    <p:sldId id="264" r:id="rId12"/>
    <p:sldId id="265" r:id="rId13"/>
    <p:sldId id="268" r:id="rId14"/>
    <p:sldId id="269" r:id="rId15"/>
    <p:sldId id="270" r:id="rId16"/>
    <p:sldId id="271" r:id="rId17"/>
    <p:sldId id="272" r:id="rId18"/>
    <p:sldId id="278" r:id="rId19"/>
    <p:sldId id="273" r:id="rId20"/>
    <p:sldId id="274" r:id="rId21"/>
    <p:sldId id="275" r:id="rId22"/>
    <p:sldId id="276" r:id="rId23"/>
    <p:sldId id="277"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ED81B55D-4B4B-4A83-AD08-C2EDFD7A3ECD}" type="datetimeFigureOut">
              <a:rPr lang="el-GR" smtClean="0"/>
              <a:t>21/2/2017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D81B55D-4B4B-4A83-AD08-C2EDFD7A3ECD}" type="datetimeFigureOut">
              <a:rPr lang="el-GR" smtClean="0"/>
              <a:t>21/2/2017</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8D63157-92B3-45C0-A533-8792E28C840F}" type="slidenum">
              <a:rPr lang="el-GR" smtClean="0"/>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ΔΙΚΑΣΤΙΚΗ ΣΥΜΠΑΡΑΣΤΑΣΗ</a:t>
            </a:r>
            <a:endParaRPr lang="el-GR" dirty="0"/>
          </a:p>
        </p:txBody>
      </p:sp>
      <p:sp>
        <p:nvSpPr>
          <p:cNvPr id="3" name="2 - Υπότιτλος"/>
          <p:cNvSpPr>
            <a:spLocks noGrp="1"/>
          </p:cNvSpPr>
          <p:nvPr>
            <p:ph type="subTitle" idx="1"/>
          </p:nvPr>
        </p:nvSpPr>
        <p:spPr/>
        <p:txBody>
          <a:bodyPr>
            <a:normAutofit lnSpcReduction="10000"/>
          </a:bodyPr>
          <a:lstStyle/>
          <a:p>
            <a:pPr algn="ctr"/>
            <a:endParaRPr lang="el-GR" dirty="0" smtClean="0"/>
          </a:p>
          <a:p>
            <a:pPr algn="ctr"/>
            <a:r>
              <a:rPr lang="el-GR" dirty="0" smtClean="0"/>
              <a:t>4ος </a:t>
            </a:r>
            <a:r>
              <a:rPr lang="el-GR" dirty="0"/>
              <a:t>ΣΤΡΑΤΗΓΙΚΟΣ ΣΤΟΧΟΣ</a:t>
            </a:r>
          </a:p>
          <a:p>
            <a:pPr algn="ctr"/>
            <a:r>
              <a:rPr lang="el-GR" dirty="0"/>
              <a:t>ΔΙΚΑΙΩΜΑΤΑ ΤΩΝ ΨΥΧΙΚΑ ΑΣΘΕΝΩΝ </a:t>
            </a:r>
          </a:p>
          <a:p>
            <a:pPr algn="ctr"/>
            <a:r>
              <a:rPr lang="el-GR" dirty="0"/>
              <a:t>ΕΚΠΑΙΔΕΥΤΙΚΟ Μ.Ψ.Α.</a:t>
            </a: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διορίζεται </a:t>
            </a:r>
            <a:r>
              <a:rPr lang="el-GR" b="1" dirty="0" smtClean="0"/>
              <a:t>δικαστικός συμπαραστάτης</a:t>
            </a:r>
            <a:r>
              <a:rPr lang="en-US" dirty="0" smtClean="0"/>
              <a:t>;</a:t>
            </a:r>
            <a:endParaRPr lang="el-GR" dirty="0"/>
          </a:p>
        </p:txBody>
      </p:sp>
      <p:sp>
        <p:nvSpPr>
          <p:cNvPr id="3" name="2 - Θέση περιεχομένου"/>
          <p:cNvSpPr>
            <a:spLocks noGrp="1"/>
          </p:cNvSpPr>
          <p:nvPr>
            <p:ph idx="1"/>
          </p:nvPr>
        </p:nvSpPr>
        <p:spPr/>
        <p:txBody>
          <a:bodyPr/>
          <a:lstStyle/>
          <a:p>
            <a:r>
              <a:rPr lang="el-GR" dirty="0" smtClean="0"/>
              <a:t>Σε περίπτωση που η οικογένεια αδιαφορεί ή εκμεταλλεύεται η ανάθεση γίνεται από ειδικό σωματείο ή ίδρυμα που διαθέτει την κατάλληλη οργάνωση ή το προσωπικό διαφορετικά σε αρμόδια κοινωνική υπηρεσία (αρμόδια κοινωνική υπηρεσία μονάδας ψυχικής υγείας και ο ειρηνοδίκης να ασκεί καθήκοντα εποπτικού συμβουλίου).</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Αποτελέσματα Δ.Σ. μετά την δημοσίευση της απόφασης του Δικαστηρίου σε ειδικό βιβλίο</a:t>
            </a:r>
            <a:endParaRPr lang="el-GR" sz="3200" dirty="0"/>
          </a:p>
        </p:txBody>
      </p:sp>
      <p:sp>
        <p:nvSpPr>
          <p:cNvPr id="3" name="2 - Θέση περιεχομένου"/>
          <p:cNvSpPr>
            <a:spLocks noGrp="1"/>
          </p:cNvSpPr>
          <p:nvPr>
            <p:ph idx="1"/>
          </p:nvPr>
        </p:nvSpPr>
        <p:spPr/>
        <p:txBody>
          <a:bodyPr>
            <a:normAutofit fontScale="85000" lnSpcReduction="20000"/>
          </a:bodyPr>
          <a:lstStyle/>
          <a:p>
            <a:endParaRPr lang="el-GR" dirty="0" smtClean="0"/>
          </a:p>
          <a:p>
            <a:r>
              <a:rPr lang="el-GR" dirty="0" smtClean="0"/>
              <a:t>Εκπροσώπηση του πάσχοντα ενεργώντας </a:t>
            </a:r>
            <a:r>
              <a:rPr lang="el-GR" dirty="0" err="1" smtClean="0"/>
              <a:t>αντ΄αυτού</a:t>
            </a:r>
            <a:r>
              <a:rPr lang="el-GR" dirty="0" smtClean="0"/>
              <a:t>.</a:t>
            </a:r>
          </a:p>
          <a:p>
            <a:r>
              <a:rPr lang="el-GR" dirty="0" smtClean="0"/>
              <a:t>Είτε συναινεί εγγράφως πριν τις ενέργειες του πάσχοντα. Σε περίπτωση άρνησης του Δ.Σ. αποφασίζει το Δικαστήριο.</a:t>
            </a:r>
          </a:p>
          <a:p>
            <a:r>
              <a:rPr lang="el-GR" dirty="0" smtClean="0"/>
              <a:t>Το Δικαστήριο μπορεί να ορίσει ολικώς ή μερικώς και την επιμέλεια του ατόμου εφόσον ο ίδιος δεν μπορεί να φροντίσει τον εαυτό του.</a:t>
            </a:r>
          </a:p>
          <a:p>
            <a:r>
              <a:rPr lang="el-GR" dirty="0" smtClean="0"/>
              <a:t>Η Δ.Σ. τελειώνει με δικαστική απόφαση όταν παύουν να υπάρχουν οι ουσιαστικοί λόγοι που την προκάλεσαν και το ζήτησαν με αίτηση στο Δικαστήριο οι ίδιοι οι </a:t>
            </a:r>
            <a:r>
              <a:rPr lang="el-GR" dirty="0" err="1" smtClean="0"/>
              <a:t>συμπαραστατούμενοι</a:t>
            </a:r>
            <a:r>
              <a:rPr lang="el-GR" dirty="0" smtClean="0"/>
              <a:t> .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Όργανα Εποπτείας και Ελέγχου στην Δ.Σ.</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Εποπτικό Συμβούλιο. Αποτελείται από 3 ή 5 μέλη, συγγενείς, φίλους ή μέλη της κοινωνικής υπηρεσίας που διορίζονται με την ίδια απόφαση που διορίζει τον δικαστικό συμπαραστάτη. Αν υπάρχει διαφωνία μεταξύ συμπαραστάτη και συμβουλίου , αποφασίζει το δικαστήριο. Επίσης, ελέγχει τους λογαριασμούς που υποβάλλει ο συμπαραστάτης. Το έργο του συμβουλίου επικουρεί η κοινωνική υπηρεσία παρέχοντας πληροφορίες για την εκπλήρωση των καθηκόντων του.</a:t>
            </a:r>
          </a:p>
          <a:p>
            <a:r>
              <a:rPr lang="el-GR" dirty="0" smtClean="0"/>
              <a:t>Ειρηνοδίκης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Όργανα Εποπτείας και Ελέγχου στην Δ.Σ.</a:t>
            </a:r>
          </a:p>
        </p:txBody>
      </p:sp>
      <p:sp>
        <p:nvSpPr>
          <p:cNvPr id="3" name="Θέση περιεχομένου 2"/>
          <p:cNvSpPr>
            <a:spLocks noGrp="1"/>
          </p:cNvSpPr>
          <p:nvPr>
            <p:ph idx="1"/>
          </p:nvPr>
        </p:nvSpPr>
        <p:spPr/>
        <p:txBody>
          <a:bodyPr/>
          <a:lstStyle/>
          <a:p>
            <a:r>
              <a:rPr lang="el-GR" dirty="0" smtClean="0"/>
              <a:t>Επιτροπή για τα δικαιώματα των ατόμων με Αναπηρία –Διεθνές όργανο</a:t>
            </a:r>
          </a:p>
          <a:p>
            <a:endParaRPr lang="el-GR" dirty="0"/>
          </a:p>
          <a:p>
            <a:r>
              <a:rPr lang="el-GR" dirty="0" smtClean="0"/>
              <a:t>Σε περίπτωση που εξαντλήσετε τα ένδικα μέσα μπορείτε να υποβάλετε αναφορά στην συγκεκριμένη επιτροπή</a:t>
            </a:r>
            <a:endParaRPr lang="el-GR" dirty="0"/>
          </a:p>
        </p:txBody>
      </p:sp>
    </p:spTree>
    <p:extLst>
      <p:ext uri="{BB962C8B-B14F-4D97-AF65-F5344CB8AC3E}">
        <p14:creationId xmlns:p14="http://schemas.microsoft.com/office/powerpoint/2010/main" val="211517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Πώς αντιμετωπίζεται η έλλειψη αυτονομίας </a:t>
            </a:r>
          </a:p>
        </p:txBody>
      </p:sp>
      <p:sp>
        <p:nvSpPr>
          <p:cNvPr id="3" name="Θέση περιεχομένου 2"/>
          <p:cNvSpPr>
            <a:spLocks noGrp="1"/>
          </p:cNvSpPr>
          <p:nvPr>
            <p:ph idx="1"/>
          </p:nvPr>
        </p:nvSpPr>
        <p:spPr/>
        <p:txBody>
          <a:bodyPr>
            <a:normAutofit lnSpcReduction="10000"/>
          </a:bodyPr>
          <a:lstStyle/>
          <a:p>
            <a:r>
              <a:rPr lang="el-GR" dirty="0"/>
              <a:t>Τα κράτη και οι έννομες τάξεις παρεμβαίνουν προκειμένου να αντιμετωπίσουν την περιορισμένη αυτονομία </a:t>
            </a:r>
          </a:p>
          <a:p>
            <a:r>
              <a:rPr lang="el-GR" dirty="0"/>
              <a:t>είτε με την ενίσχυση της μειωμένης ικανότητας του ατόμου με στόχο τη διατήρηση και την ενίσχυση της αυτονομίας του </a:t>
            </a:r>
          </a:p>
          <a:p>
            <a:r>
              <a:rPr lang="el-GR" dirty="0"/>
              <a:t>είτε με την υποκατάσταση του στα πεδία στα οποία δεν είναι αυτόνομο</a:t>
            </a:r>
          </a:p>
          <a:p>
            <a:endParaRPr lang="el-GR" dirty="0"/>
          </a:p>
        </p:txBody>
      </p:sp>
    </p:spTree>
    <p:extLst>
      <p:ext uri="{BB962C8B-B14F-4D97-AF65-F5344CB8AC3E}">
        <p14:creationId xmlns:p14="http://schemas.microsoft.com/office/powerpoint/2010/main" val="3594186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διευρυμένη έννοια της αυτονομίας </a:t>
            </a:r>
          </a:p>
        </p:txBody>
      </p:sp>
      <p:sp>
        <p:nvSpPr>
          <p:cNvPr id="3" name="Θέση περιεχομένου 2"/>
          <p:cNvSpPr>
            <a:spLocks noGrp="1"/>
          </p:cNvSpPr>
          <p:nvPr>
            <p:ph idx="1"/>
          </p:nvPr>
        </p:nvSpPr>
        <p:spPr/>
        <p:txBody>
          <a:bodyPr>
            <a:normAutofit fontScale="70000" lnSpcReduction="20000"/>
          </a:bodyPr>
          <a:lstStyle/>
          <a:p>
            <a:r>
              <a:rPr lang="el-GR" dirty="0"/>
              <a:t>η αυτονομία δεν σημαίνει ότι ένα εμποδιζόμενο άτομο πρέπει να λειτουργεί με τον ίδιο τρόπο όπως μη εμποδιζόμενα άτομα  </a:t>
            </a:r>
          </a:p>
          <a:p>
            <a:r>
              <a:rPr lang="el-GR" dirty="0"/>
              <a:t>η αυτονομία διευρύνεται ώστε να περιλάβει και την παρεμβολή ενδιάμεσων (ατόμων ή μηχανισμών) που διευκολύνουν, υποστηρίζουν και ενδυναμώνουν τα άτομα με αναπηρία στην εκπροσώπησή τους και στην έκφραση της βούλησής τους μέσα από:  </a:t>
            </a:r>
          </a:p>
          <a:p>
            <a:r>
              <a:rPr lang="el-GR" dirty="0"/>
              <a:t>μηχανισμούς που υποστηρίζουν το άτομο στη λήψη αποφάσεων, </a:t>
            </a:r>
          </a:p>
          <a:p>
            <a:r>
              <a:rPr lang="el-GR" dirty="0"/>
              <a:t>μηχανισμούς διεκδίκησης δικαιωμάτων, πρόσβασης στις υπηρεσίες, συμμετοχής στην κοινωνία και συμβολής στη διαμόρφωση των πολιτικών και της νομοθεσίας </a:t>
            </a:r>
          </a:p>
          <a:p>
            <a:endParaRPr lang="el-GR" dirty="0"/>
          </a:p>
        </p:txBody>
      </p:sp>
    </p:spTree>
    <p:extLst>
      <p:ext uri="{BB962C8B-B14F-4D97-AF65-F5344CB8AC3E}">
        <p14:creationId xmlns:p14="http://schemas.microsoft.com/office/powerpoint/2010/main" val="877200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διαδικασία λήψης αποφάσεων</a:t>
            </a:r>
          </a:p>
        </p:txBody>
      </p:sp>
      <p:sp>
        <p:nvSpPr>
          <p:cNvPr id="3" name="Θέση περιεχομένου 2"/>
          <p:cNvSpPr>
            <a:spLocks noGrp="1"/>
          </p:cNvSpPr>
          <p:nvPr>
            <p:ph idx="1"/>
          </p:nvPr>
        </p:nvSpPr>
        <p:spPr/>
        <p:txBody>
          <a:bodyPr>
            <a:normAutofit lnSpcReduction="10000"/>
          </a:bodyPr>
          <a:lstStyle/>
          <a:p>
            <a:r>
              <a:rPr lang="el-GR" dirty="0"/>
              <a:t>διαδικασία άρρηκτα συνδεδεμένη με την υπόσταση του ατόμου</a:t>
            </a:r>
          </a:p>
          <a:p>
            <a:r>
              <a:rPr lang="el-GR" dirty="0"/>
              <a:t>περίπλοκη και </a:t>
            </a:r>
            <a:r>
              <a:rPr lang="el-GR" dirty="0" err="1"/>
              <a:t>πολυπαραγοντική</a:t>
            </a:r>
            <a:r>
              <a:rPr lang="el-GR" dirty="0"/>
              <a:t> διαδικασία </a:t>
            </a:r>
          </a:p>
          <a:p>
            <a:r>
              <a:rPr lang="el-GR" dirty="0"/>
              <a:t>συνδέεται με τη συλλογή, κατανόηση και αξιολόγηση πληροφοριών, την εκτίμηση εναλλακτικών επιλογών, την κατανόηση των βασικών επιπτώσεων κάθε επιλογής και την ικανότητα έκφρασης της απόφασης που λήφθηκε. </a:t>
            </a:r>
          </a:p>
          <a:p>
            <a:endParaRPr lang="el-GR" dirty="0"/>
          </a:p>
        </p:txBody>
      </p:sp>
    </p:spTree>
    <p:extLst>
      <p:ext uri="{BB962C8B-B14F-4D97-AF65-F5344CB8AC3E}">
        <p14:creationId xmlns:p14="http://schemas.microsoft.com/office/powerpoint/2010/main" val="783416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
            </a:r>
            <a:br>
              <a:rPr lang="el-GR" dirty="0" smtClean="0"/>
            </a:br>
            <a:r>
              <a:rPr lang="el-GR" dirty="0" smtClean="0"/>
              <a:t>Η </a:t>
            </a:r>
            <a:r>
              <a:rPr lang="el-GR" dirty="0"/>
              <a:t>πυραμίδα της λήψης αποφάσεων</a:t>
            </a:r>
            <a:br>
              <a:rPr lang="el-GR" dirty="0"/>
            </a:br>
            <a:endParaRPr lang="el-GR" dirty="0"/>
          </a:p>
        </p:txBody>
      </p:sp>
      <p:sp>
        <p:nvSpPr>
          <p:cNvPr id="3" name="Θέση περιεχομένου 2"/>
          <p:cNvSpPr>
            <a:spLocks noGrp="1"/>
          </p:cNvSpPr>
          <p:nvPr>
            <p:ph idx="1"/>
          </p:nvPr>
        </p:nvSpPr>
        <p:spPr/>
        <p:txBody>
          <a:bodyPr>
            <a:normAutofit/>
          </a:bodyPr>
          <a:lstStyle/>
          <a:p>
            <a:r>
              <a:rPr lang="el-GR" sz="2400" dirty="0" smtClean="0"/>
              <a:t>Αυτόνομη λήψη αποφάσεων( το άτομο λαμβάνει μόνο του αποφάσεις)</a:t>
            </a:r>
          </a:p>
          <a:p>
            <a:r>
              <a:rPr lang="el-GR" sz="2400" dirty="0" smtClean="0"/>
              <a:t>Υποστηριζόμενη  λήψη αποφάσεων (Το </a:t>
            </a:r>
            <a:r>
              <a:rPr lang="el-GR" sz="2400" dirty="0"/>
              <a:t>άτομο λαμβάνει υποστήριξη </a:t>
            </a:r>
            <a:r>
              <a:rPr lang="el-GR" sz="2400" dirty="0" smtClean="0"/>
              <a:t>για </a:t>
            </a:r>
            <a:r>
              <a:rPr lang="el-GR" sz="2400" dirty="0"/>
              <a:t>να μπορέσει να λάβει </a:t>
            </a:r>
            <a:r>
              <a:rPr lang="el-GR" sz="2400" dirty="0" smtClean="0"/>
              <a:t>αποφάσεις)</a:t>
            </a:r>
          </a:p>
          <a:p>
            <a:r>
              <a:rPr lang="el-GR" sz="2400" dirty="0" err="1"/>
              <a:t>Συναπόφαση</a:t>
            </a:r>
            <a:r>
              <a:rPr lang="el-GR" sz="2400" dirty="0"/>
              <a:t> </a:t>
            </a:r>
            <a:r>
              <a:rPr lang="el-GR" sz="2400" dirty="0" smtClean="0"/>
              <a:t> (Το </a:t>
            </a:r>
            <a:r>
              <a:rPr lang="el-GR" sz="2400" dirty="0"/>
              <a:t>άτομο λαμβάνει αποφάσεις από κοινού με συγκεκριμένα πρόσωπα </a:t>
            </a:r>
            <a:r>
              <a:rPr lang="el-GR" sz="2400" dirty="0" smtClean="0"/>
              <a:t>)</a:t>
            </a:r>
          </a:p>
          <a:p>
            <a:r>
              <a:rPr lang="el-GR" sz="2400" dirty="0"/>
              <a:t>Υποκατάσταση στη λήψη </a:t>
            </a:r>
            <a:r>
              <a:rPr lang="el-GR" sz="2400" dirty="0" smtClean="0"/>
              <a:t>αποφάσεων (Το </a:t>
            </a:r>
            <a:r>
              <a:rPr lang="el-GR" sz="2400" dirty="0"/>
              <a:t>άτομο δεν αποφασίζει, </a:t>
            </a:r>
            <a:r>
              <a:rPr lang="el-GR" sz="2400" dirty="0" smtClean="0"/>
              <a:t>αποφασίζουν </a:t>
            </a:r>
            <a:r>
              <a:rPr lang="el-GR" sz="2400" dirty="0"/>
              <a:t>άλλοι για </a:t>
            </a:r>
            <a:r>
              <a:rPr lang="el-GR" sz="2400" dirty="0" smtClean="0"/>
              <a:t>αυτό)</a:t>
            </a:r>
            <a:endParaRPr lang="el-GR" sz="2400" dirty="0"/>
          </a:p>
          <a:p>
            <a:endParaRPr lang="el-GR" sz="2400" dirty="0" smtClean="0"/>
          </a:p>
          <a:p>
            <a:endParaRPr lang="el-GR" dirty="0"/>
          </a:p>
          <a:p>
            <a:endParaRPr lang="el-GR" dirty="0"/>
          </a:p>
          <a:p>
            <a:endParaRPr lang="el-GR" dirty="0"/>
          </a:p>
        </p:txBody>
      </p:sp>
    </p:spTree>
    <p:extLst>
      <p:ext uri="{BB962C8B-B14F-4D97-AF65-F5344CB8AC3E}">
        <p14:creationId xmlns:p14="http://schemas.microsoft.com/office/powerpoint/2010/main" val="2085277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Υποστηριζόμενη λήψη αποφάσεων</a:t>
            </a:r>
            <a:endParaRPr lang="el-GR" dirty="0"/>
          </a:p>
        </p:txBody>
      </p:sp>
      <p:sp>
        <p:nvSpPr>
          <p:cNvPr id="3" name="Θέση περιεχομένου 2"/>
          <p:cNvSpPr>
            <a:spLocks noGrp="1"/>
          </p:cNvSpPr>
          <p:nvPr>
            <p:ph idx="1"/>
          </p:nvPr>
        </p:nvSpPr>
        <p:spPr/>
        <p:txBody>
          <a:bodyPr>
            <a:normAutofit lnSpcReduction="10000"/>
          </a:bodyPr>
          <a:lstStyle/>
          <a:p>
            <a:r>
              <a:rPr lang="el-GR" sz="2000" dirty="0"/>
              <a:t>Μηχανισμός για τη διεύρυνση της ικανότητας του ατόμου για τη λήψη αποφάσεων</a:t>
            </a:r>
          </a:p>
          <a:p>
            <a:r>
              <a:rPr lang="el-GR" sz="2000" dirty="0"/>
              <a:t>Το άτομο μπορεί να λαμβάνει αποφάσεις με τη βοήθεια άλλων </a:t>
            </a:r>
          </a:p>
          <a:p>
            <a:r>
              <a:rPr lang="el-GR" sz="2000" dirty="0"/>
              <a:t>Η διαδικασία κατευθύνεται από το άτομο και εμπλέκει άτομα που το σέβονται </a:t>
            </a:r>
          </a:p>
          <a:p>
            <a:r>
              <a:rPr lang="el-GR" sz="2000" dirty="0"/>
              <a:t>Διατηρείται η δικαιοπρακτική ικανότητα και αποφεύγεται η υποκατάσταση στη λήψη αποφάσεων </a:t>
            </a:r>
            <a:endParaRPr lang="el-GR" sz="2000" dirty="0" smtClean="0"/>
          </a:p>
          <a:p>
            <a:r>
              <a:rPr lang="el-GR" sz="2000" dirty="0" smtClean="0"/>
              <a:t>Είναι </a:t>
            </a:r>
            <a:r>
              <a:rPr lang="el-GR" sz="2000" dirty="0"/>
              <a:t>διαδικασία </a:t>
            </a:r>
            <a:r>
              <a:rPr lang="el-GR" sz="2000" dirty="0" smtClean="0"/>
              <a:t>/μέθοδοι / εναλλακτικές πρακτικές δηλαδή </a:t>
            </a:r>
          </a:p>
          <a:p>
            <a:r>
              <a:rPr lang="el-GR" sz="2000" dirty="0" smtClean="0"/>
              <a:t>Π.χ. νομικά </a:t>
            </a:r>
            <a:r>
              <a:rPr lang="el-GR" sz="2000" dirty="0"/>
              <a:t>εργαλεία που αποσκοπούν να διασφαλίσουν το σεβασμό της βούλησης του ατόμου μέσω του εκ των προτέρων σχεδιασμού </a:t>
            </a:r>
            <a:r>
              <a:rPr lang="el-GR" sz="2000" dirty="0" smtClean="0"/>
              <a:t>(</a:t>
            </a:r>
            <a:r>
              <a:rPr lang="el-GR" sz="2000" b="1" dirty="0" smtClean="0"/>
              <a:t>εργαλεία αυτοδιάθεσης</a:t>
            </a:r>
            <a:r>
              <a:rPr lang="el-GR" sz="2000" dirty="0" smtClean="0"/>
              <a:t>)</a:t>
            </a:r>
            <a:endParaRPr lang="el-GR" sz="2000" dirty="0"/>
          </a:p>
          <a:p>
            <a:r>
              <a:rPr lang="el-GR" sz="2000" dirty="0" smtClean="0"/>
              <a:t>Π.χ. μηχανισμοί </a:t>
            </a:r>
            <a:r>
              <a:rPr lang="el-GR" sz="2000" dirty="0"/>
              <a:t>που αποσκοπούν στην παροχή ατομικής υποστήριξης στο άτομο στη διαδικασία λήψης </a:t>
            </a:r>
            <a:r>
              <a:rPr lang="el-GR" sz="2000" dirty="0" smtClean="0"/>
              <a:t>αποφάσεων</a:t>
            </a:r>
            <a:r>
              <a:rPr lang="el-GR" sz="2000" dirty="0"/>
              <a:t> </a:t>
            </a:r>
            <a:r>
              <a:rPr lang="el-GR" sz="2000" dirty="0" smtClean="0"/>
              <a:t>(</a:t>
            </a:r>
            <a:r>
              <a:rPr lang="el-GR" sz="2000" b="1" dirty="0" smtClean="0"/>
              <a:t>μορφές φυσικής υποστήριξης</a:t>
            </a:r>
            <a:r>
              <a:rPr lang="el-GR" sz="2000" dirty="0" smtClean="0"/>
              <a:t>)</a:t>
            </a:r>
            <a:endParaRPr lang="el-GR" sz="2000" dirty="0"/>
          </a:p>
          <a:p>
            <a:endParaRPr lang="el-GR" sz="2000" dirty="0" smtClean="0"/>
          </a:p>
          <a:p>
            <a:pPr marL="82296" indent="0">
              <a:buNone/>
            </a:pPr>
            <a:endParaRPr lang="el-GR" dirty="0"/>
          </a:p>
        </p:txBody>
      </p:sp>
    </p:spTree>
    <p:extLst>
      <p:ext uri="{BB962C8B-B14F-4D97-AF65-F5344CB8AC3E}">
        <p14:creationId xmlns:p14="http://schemas.microsoft.com/office/powerpoint/2010/main" val="2587294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Καλές πρακτικές από τη διεθνή εμπειρία</a:t>
            </a:r>
            <a:endParaRPr lang="el-GR" dirty="0"/>
          </a:p>
        </p:txBody>
      </p:sp>
      <p:sp>
        <p:nvSpPr>
          <p:cNvPr id="3" name="Θέση περιεχομένου 2"/>
          <p:cNvSpPr>
            <a:spLocks noGrp="1"/>
          </p:cNvSpPr>
          <p:nvPr>
            <p:ph idx="1"/>
          </p:nvPr>
        </p:nvSpPr>
        <p:spPr/>
        <p:txBody>
          <a:bodyPr>
            <a:normAutofit fontScale="92500" lnSpcReduction="20000"/>
          </a:bodyPr>
          <a:lstStyle/>
          <a:p>
            <a:pPr marL="82296" indent="0">
              <a:buNone/>
            </a:pPr>
            <a:r>
              <a:rPr lang="el-GR" u="sng" dirty="0"/>
              <a:t>Οδηγίες εκ των προτέρων (</a:t>
            </a:r>
            <a:r>
              <a:rPr lang="el-GR" u="sng" dirty="0" err="1"/>
              <a:t>advance</a:t>
            </a:r>
            <a:r>
              <a:rPr lang="el-GR" u="sng" dirty="0"/>
              <a:t> </a:t>
            </a:r>
            <a:r>
              <a:rPr lang="el-GR" u="sng" dirty="0" err="1"/>
              <a:t>directives</a:t>
            </a:r>
            <a:r>
              <a:rPr lang="el-GR" u="sng" dirty="0" smtClean="0"/>
              <a:t>)</a:t>
            </a:r>
          </a:p>
          <a:p>
            <a:r>
              <a:rPr lang="el-GR" dirty="0"/>
              <a:t>παρέχουν σε ενήλικα άτομα το δικαίωμα να αποτυπώσουν με δεσμευτικό τρόπο τη βούλησή τους </a:t>
            </a:r>
          </a:p>
          <a:p>
            <a:r>
              <a:rPr lang="el-GR" dirty="0"/>
              <a:t>να παρέχουν οδηγίες εκ των  προτέρων σχετικά με θέματα που αφορούν την υγεία και τη νοσηλεία τους, σε περίπτωση που κάποια στιγμή στο μέλλον δεν έχουν την ικανότητα να εκφράσουν τη βούλησή τους. </a:t>
            </a:r>
          </a:p>
          <a:p>
            <a:pPr marL="627063" indent="0">
              <a:buNone/>
            </a:pPr>
            <a:r>
              <a:rPr lang="el-GR" i="1" dirty="0" smtClean="0"/>
              <a:t>(υποστηριζόμενη λήψη αποφάσεων,        εργαλεία αυτοδιάθεσης)</a:t>
            </a:r>
            <a:endParaRPr lang="el-GR" i="1" dirty="0"/>
          </a:p>
        </p:txBody>
      </p:sp>
    </p:spTree>
    <p:extLst>
      <p:ext uri="{BB962C8B-B14F-4D97-AF65-F5344CB8AC3E}">
        <p14:creationId xmlns:p14="http://schemas.microsoft.com/office/powerpoint/2010/main" val="2549452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ΣΥΜΒΑΣΗ ΤΟΥ Ο.Η.Ε. για τα δικαιώματα των ατόμων με αναπηρία(2006)</a:t>
            </a:r>
            <a:endParaRPr lang="el-GR" sz="3200" dirty="0"/>
          </a:p>
        </p:txBody>
      </p:sp>
      <p:sp>
        <p:nvSpPr>
          <p:cNvPr id="3" name="2 - Θέση περιεχομένου"/>
          <p:cNvSpPr>
            <a:spLocks noGrp="1"/>
          </p:cNvSpPr>
          <p:nvPr>
            <p:ph idx="1"/>
          </p:nvPr>
        </p:nvSpPr>
        <p:spPr/>
        <p:txBody>
          <a:bodyPr>
            <a:normAutofit fontScale="92500"/>
          </a:bodyPr>
          <a:lstStyle/>
          <a:p>
            <a:r>
              <a:rPr lang="el-GR" dirty="0" smtClean="0"/>
              <a:t>«Τα συμβαλλόμενα κράτη αναγνωρίζουν ότι τα άτομα με αναπηρία απολαμβάνουν ικανότητα για δικαιοπραξία σε ισότιμη βάση με τα άλλα άτομα σε όλες τις πτυχές της ζωής τους…»(άρθρο 12 παρ.2).</a:t>
            </a:r>
          </a:p>
          <a:p>
            <a:r>
              <a:rPr lang="el-GR" dirty="0" smtClean="0"/>
              <a:t>Τα άτομα που αντιμετωπίζουν εμπόδια έχουν το δικαίωμα να λαμβάνουν κατάλληλη υποστήριξη, ώστε να μπορούν να ασκούν τα δικαιώματα τους (άρθρο 12 παρ. 3)</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77500" lnSpcReduction="20000"/>
          </a:bodyPr>
          <a:lstStyle/>
          <a:p>
            <a:pPr marL="82296" indent="0">
              <a:buNone/>
            </a:pPr>
            <a:r>
              <a:rPr lang="el-GR" u="sng" dirty="0"/>
              <a:t>Συμφωνία υποστηριζόμενης λήψης αποφάσεων – Αλμπέρτα, Καναδάς </a:t>
            </a:r>
            <a:endParaRPr lang="el-GR" u="sng" dirty="0" smtClean="0"/>
          </a:p>
          <a:p>
            <a:r>
              <a:rPr lang="el-GR" dirty="0"/>
              <a:t>Συμφωνία συνάπτεται όταν ένα άτομο κρίνει πως χρειάζεται </a:t>
            </a:r>
            <a:r>
              <a:rPr lang="el-GR" dirty="0" smtClean="0"/>
              <a:t>βοήθεια</a:t>
            </a:r>
          </a:p>
          <a:p>
            <a:r>
              <a:rPr lang="el-GR" dirty="0" smtClean="0"/>
              <a:t>Δεν </a:t>
            </a:r>
            <a:r>
              <a:rPr lang="el-GR" dirty="0"/>
              <a:t>απαιτείται δικαστική απόφαση</a:t>
            </a:r>
          </a:p>
          <a:p>
            <a:r>
              <a:rPr lang="el-GR" dirty="0"/>
              <a:t>Υπογράφεται έγγραφο με περιγραφή του πεδίου που περιλαμβάνει η </a:t>
            </a:r>
            <a:r>
              <a:rPr lang="el-GR" dirty="0" smtClean="0"/>
              <a:t>υποστήριξη αναγνωρίζεται </a:t>
            </a:r>
            <a:r>
              <a:rPr lang="el-GR" dirty="0"/>
              <a:t>από όλους ως έγγραφο με νομική ισχύ</a:t>
            </a:r>
          </a:p>
          <a:p>
            <a:r>
              <a:rPr lang="el-GR" dirty="0"/>
              <a:t>Δίνει το δικαίωμα στον υποστηρικτή να έχει πρόσβαση σε προσωπικές –μη οικονομικής φύσεως- πληροφορίες, που υπό άλλες συνθήκες μπορεί να προστατεύονταν από τη νομοθεσία για τα προσωπικά δεδομένα.</a:t>
            </a:r>
          </a:p>
          <a:p>
            <a:pPr marL="82296" indent="0">
              <a:buNone/>
            </a:pPr>
            <a:endParaRPr lang="el-GR" dirty="0"/>
          </a:p>
        </p:txBody>
      </p:sp>
    </p:spTree>
    <p:extLst>
      <p:ext uri="{BB962C8B-B14F-4D97-AF65-F5344CB8AC3E}">
        <p14:creationId xmlns:p14="http://schemas.microsoft.com/office/powerpoint/2010/main" val="4237844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85000" lnSpcReduction="10000"/>
          </a:bodyPr>
          <a:lstStyle/>
          <a:p>
            <a:pPr marL="82296" indent="0">
              <a:buNone/>
            </a:pPr>
            <a:r>
              <a:rPr lang="el-GR" u="sng" dirty="0"/>
              <a:t>Συμφωνία υποστηριζόμενης λήψης </a:t>
            </a:r>
            <a:r>
              <a:rPr lang="el-GR" u="sng" dirty="0" smtClean="0"/>
              <a:t>απ</a:t>
            </a:r>
          </a:p>
          <a:p>
            <a:pPr marL="82296" indent="0">
              <a:buNone/>
            </a:pPr>
            <a:r>
              <a:rPr lang="el-GR" u="sng" dirty="0" err="1" smtClean="0"/>
              <a:t>οφάσεων</a:t>
            </a:r>
            <a:r>
              <a:rPr lang="el-GR" u="sng" dirty="0" smtClean="0"/>
              <a:t> </a:t>
            </a:r>
            <a:r>
              <a:rPr lang="el-GR" u="sng" dirty="0"/>
              <a:t>– Αλμπέρτα, Καναδάς (2) </a:t>
            </a:r>
            <a:endParaRPr lang="el-GR" u="sng" dirty="0" smtClean="0"/>
          </a:p>
          <a:p>
            <a:r>
              <a:rPr lang="el-GR" dirty="0"/>
              <a:t>Αφορά προσωπικά και όχι οικονομικά ζητήματα </a:t>
            </a:r>
          </a:p>
          <a:p>
            <a:pPr marL="82296" indent="0">
              <a:buNone/>
            </a:pPr>
            <a:r>
              <a:rPr lang="el-GR" dirty="0" smtClean="0"/>
              <a:t>   θέματα </a:t>
            </a:r>
            <a:r>
              <a:rPr lang="el-GR" dirty="0"/>
              <a:t>υγείας και θεραπείας, </a:t>
            </a:r>
            <a:r>
              <a:rPr lang="el-GR" dirty="0" smtClean="0"/>
              <a:t>Τρόπο </a:t>
            </a:r>
            <a:r>
              <a:rPr lang="el-GR" dirty="0"/>
              <a:t>διαβίωσης </a:t>
            </a:r>
            <a:r>
              <a:rPr lang="el-GR" dirty="0" smtClean="0"/>
              <a:t>,</a:t>
            </a:r>
            <a:endParaRPr lang="el-GR" dirty="0"/>
          </a:p>
          <a:p>
            <a:pPr marL="82296" indent="0">
              <a:buNone/>
            </a:pPr>
            <a:r>
              <a:rPr lang="el-GR" dirty="0" smtClean="0"/>
              <a:t>      νομικά </a:t>
            </a:r>
            <a:r>
              <a:rPr lang="el-GR" dirty="0"/>
              <a:t>ζητήματα κλπ. </a:t>
            </a:r>
          </a:p>
          <a:p>
            <a:r>
              <a:rPr lang="el-GR" dirty="0"/>
              <a:t>Η απόφαση εναπόκειται αποκλειστικά στο άτομο, εφόσον κρίνει πως χρειάζεται βοήθεια και υποστήριξη για να λαμβάνει αποφάσεις, </a:t>
            </a:r>
          </a:p>
          <a:p>
            <a:r>
              <a:rPr lang="el-GR" dirty="0"/>
              <a:t>Μπορεί να υποδείξει υποστηρικτή ή υποστηρικτές της επιλογής του</a:t>
            </a:r>
          </a:p>
          <a:p>
            <a:pPr marL="82296" indent="0">
              <a:buNone/>
            </a:pPr>
            <a:endParaRPr lang="el-GR" dirty="0"/>
          </a:p>
          <a:p>
            <a:pPr marL="82296" indent="0">
              <a:buNone/>
            </a:pPr>
            <a:endParaRPr lang="el-GR" dirty="0"/>
          </a:p>
        </p:txBody>
      </p:sp>
    </p:spTree>
    <p:extLst>
      <p:ext uri="{BB962C8B-B14F-4D97-AF65-F5344CB8AC3E}">
        <p14:creationId xmlns:p14="http://schemas.microsoft.com/office/powerpoint/2010/main" val="4291573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92500" lnSpcReduction="20000"/>
          </a:bodyPr>
          <a:lstStyle/>
          <a:p>
            <a:pPr marL="82296" indent="0">
              <a:buNone/>
            </a:pPr>
            <a:r>
              <a:rPr lang="el-GR" sz="2800" u="sng" dirty="0"/>
              <a:t>Ανεξάρτητοι Συνήγοροι για την Ψυχική Υγεία, </a:t>
            </a:r>
            <a:r>
              <a:rPr lang="el-GR" sz="2800" u="sng" dirty="0" smtClean="0"/>
              <a:t>Ηνωμένο Βασίλειο</a:t>
            </a:r>
          </a:p>
          <a:p>
            <a:r>
              <a:rPr lang="el-GR" sz="2800" dirty="0"/>
              <a:t>Παροχή συνηγορίας σε νοσηλευόμενους ασθενείς, παροχή ενημέρωσης και υποστήριξης σχετικά με τη φροντίδα που λαμβάνουν και τα δικαιώματά τους </a:t>
            </a:r>
            <a:r>
              <a:rPr lang="el-GR" sz="2800" dirty="0" smtClean="0"/>
              <a:t>δικαίωμα </a:t>
            </a:r>
            <a:r>
              <a:rPr lang="el-GR" sz="2800" dirty="0"/>
              <a:t>λήψης των υπηρεσιών έχουν ασθενείς που νοσηλεύονται, που τελούν σε καθεστώς συμπαράστασης, που διαμένουν στην κοινότητα αλλά ακολουθούν υποχρεωτικά θεραπευτικά προγράμματα</a:t>
            </a:r>
          </a:p>
          <a:p>
            <a:r>
              <a:rPr lang="el-GR" sz="2800" dirty="0"/>
              <a:t>Συνήγοροι είναι επαγγελματίες και έχουν λάβει κατάλληλη </a:t>
            </a:r>
            <a:r>
              <a:rPr lang="el-GR" sz="2800" dirty="0" smtClean="0"/>
              <a:t>εκπαίδευση</a:t>
            </a:r>
          </a:p>
          <a:p>
            <a:pPr marL="82296" indent="0">
              <a:buNone/>
            </a:pPr>
            <a:r>
              <a:rPr lang="el-GR" sz="2800" dirty="0" smtClean="0"/>
              <a:t>               </a:t>
            </a:r>
            <a:r>
              <a:rPr lang="el-GR" sz="2800" b="1" dirty="0" smtClean="0"/>
              <a:t>(μορφές φυσικής υποστήριξης)</a:t>
            </a:r>
          </a:p>
          <a:p>
            <a:pPr marL="82296" indent="0">
              <a:buNone/>
            </a:pPr>
            <a:endParaRPr lang="el-GR" sz="2800" b="1" dirty="0" smtClean="0"/>
          </a:p>
          <a:p>
            <a:endParaRPr lang="el-GR" dirty="0"/>
          </a:p>
          <a:p>
            <a:pPr marL="82296" indent="0">
              <a:buNone/>
            </a:pPr>
            <a:endParaRPr lang="el-GR" dirty="0"/>
          </a:p>
        </p:txBody>
      </p:sp>
    </p:spTree>
    <p:extLst>
      <p:ext uri="{BB962C8B-B14F-4D97-AF65-F5344CB8AC3E}">
        <p14:creationId xmlns:p14="http://schemas.microsoft.com/office/powerpoint/2010/main" val="1568690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77500" lnSpcReduction="20000"/>
          </a:bodyPr>
          <a:lstStyle/>
          <a:p>
            <a:pPr marL="82296" indent="0">
              <a:buNone/>
            </a:pPr>
            <a:r>
              <a:rPr lang="el-GR" u="sng" dirty="0"/>
              <a:t>Ο </a:t>
            </a:r>
            <a:r>
              <a:rPr lang="el-GR" u="sng" dirty="0" smtClean="0"/>
              <a:t>υποστηρικτής </a:t>
            </a:r>
            <a:r>
              <a:rPr lang="el-GR" u="sng" dirty="0"/>
              <a:t>βοηθός –Γερμανία </a:t>
            </a:r>
            <a:endParaRPr lang="el-GR" u="sng" dirty="0" smtClean="0"/>
          </a:p>
          <a:p>
            <a:r>
              <a:rPr lang="el-GR" dirty="0"/>
              <a:t>άτομα με διανοητικά, ψυχικά ή σοβαρά σωματικά προβλήματα μπορούν να υποστηρίζονται από βοηθό </a:t>
            </a:r>
          </a:p>
          <a:p>
            <a:r>
              <a:rPr lang="el-GR" dirty="0"/>
              <a:t>Η διαδικασία ρυθμίζεται από το δικαστήριο, συνήθως μετά από αίτημα του ατόμου ή αίτηση τρίτων</a:t>
            </a:r>
          </a:p>
          <a:p>
            <a:r>
              <a:rPr lang="el-GR" dirty="0"/>
              <a:t>Ο διορισμός βοηθού απαριθμεί ρητά τις αρμοδιότητες και δεν συνεπάγεται αυτόματα την απώλεια δικαιοπρακτικής </a:t>
            </a:r>
            <a:r>
              <a:rPr lang="el-GR" dirty="0" err="1" smtClean="0"/>
              <a:t>ικανότηταςεπανεξετάζεται</a:t>
            </a:r>
            <a:r>
              <a:rPr lang="el-GR" dirty="0" smtClean="0"/>
              <a:t> </a:t>
            </a:r>
            <a:r>
              <a:rPr lang="el-GR" dirty="0"/>
              <a:t>το αργότερο κάθε επτά χρόνια</a:t>
            </a:r>
          </a:p>
          <a:p>
            <a:r>
              <a:rPr lang="el-GR" dirty="0"/>
              <a:t>Ο βοηθός υποβάλει ετήσια αναφορά σχετικά με τη δραστηριότητά του</a:t>
            </a:r>
          </a:p>
          <a:p>
            <a:pPr marL="82296" indent="0">
              <a:buNone/>
            </a:pPr>
            <a:endParaRPr lang="el-GR" dirty="0"/>
          </a:p>
        </p:txBody>
      </p:sp>
    </p:spTree>
    <p:extLst>
      <p:ext uri="{BB962C8B-B14F-4D97-AF65-F5344CB8AC3E}">
        <p14:creationId xmlns:p14="http://schemas.microsoft.com/office/powerpoint/2010/main" val="3269789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ΔΙΚΑΙΟΠΡΑΞΙΑ</a:t>
            </a:r>
            <a:br>
              <a:rPr lang="el-GR" dirty="0" smtClean="0"/>
            </a:br>
            <a:r>
              <a:rPr lang="el-GR" dirty="0" smtClean="0"/>
              <a:t>Τι είναι</a:t>
            </a:r>
            <a:r>
              <a:rPr lang="en-US" dirty="0" smtClean="0"/>
              <a:t>;</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Νομική έννοια</a:t>
            </a:r>
            <a:r>
              <a:rPr lang="en-US" dirty="0" smtClean="0"/>
              <a:t>:</a:t>
            </a:r>
            <a:r>
              <a:rPr lang="el-GR" dirty="0" smtClean="0"/>
              <a:t> κάθε άνθρωπος είναι πρόσωπο απέναντι στο νόμο και δικαιούχος δικαιωμάτων και υποχρεώσεων. Κάθε άνθρωπος έχει από το 18</a:t>
            </a:r>
            <a:r>
              <a:rPr lang="el-GR" baseline="30000" dirty="0" smtClean="0"/>
              <a:t>ο</a:t>
            </a:r>
            <a:r>
              <a:rPr lang="el-GR" dirty="0" smtClean="0"/>
              <a:t> έτος.</a:t>
            </a:r>
          </a:p>
          <a:p>
            <a:r>
              <a:rPr lang="el-GR" dirty="0" smtClean="0"/>
              <a:t>Στην πράξη</a:t>
            </a:r>
            <a:r>
              <a:rPr lang="en-US" dirty="0" smtClean="0"/>
              <a:t>:</a:t>
            </a:r>
            <a:r>
              <a:rPr lang="el-GR" dirty="0" smtClean="0"/>
              <a:t> Οι άνθρωποι να μπορούν να κάνουν νομικές πράξεις έγκυρα. Να νοικιάσουν ένα διαμέρισμα, να πάρουν ένα διαμέρισμα, να διαχειριστούν την σύνταξη τους , να υπογράψουν μια σύμβαση εργασίας, να κάνουν μια διαθήκη, να παραστούν ενώπιον των δικαστηρίων.</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Τι είναι Δικαστική Συμπαράσταση</a:t>
            </a:r>
            <a:r>
              <a:rPr lang="en-US" dirty="0" smtClean="0"/>
              <a:t>;</a:t>
            </a: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l-GR" i="1" dirty="0" smtClean="0"/>
              <a:t>Είναι το μέτρο στο οποίο υποβάλλεται με δικαστική απόφαση ένα ενήλικο πρόσωπο εφόσον πάσχει από ψυχική ή σωματική αναπηρία ή έχει χαρακτηριστικά ελαττώματα και δεν μπορεί πλήρως ή μερικώς να φροντίσει έγκυρα το σύνολο ή ορισμένες από τις υποθέσεις του.</a:t>
            </a:r>
          </a:p>
          <a:p>
            <a:pPr algn="just"/>
            <a:r>
              <a:rPr lang="el-GR" i="1" dirty="0" smtClean="0"/>
              <a:t>Το πρόσωπο που υποβάλλεται στο μέτρο ονομάζεται </a:t>
            </a:r>
            <a:r>
              <a:rPr lang="el-GR" b="1" i="1" dirty="0" err="1" smtClean="0"/>
              <a:t>συμπαραστατούμενος</a:t>
            </a:r>
            <a:r>
              <a:rPr lang="el-GR" b="1" i="1" dirty="0" smtClean="0"/>
              <a:t> </a:t>
            </a:r>
            <a:r>
              <a:rPr lang="el-GR" i="1" dirty="0" smtClean="0"/>
              <a:t>ενώ ο νόμιμος εκπρόσωπός του </a:t>
            </a:r>
            <a:r>
              <a:rPr lang="el-GR" b="1" i="1" dirty="0" smtClean="0"/>
              <a:t>συμπαραστάτης</a:t>
            </a:r>
            <a:r>
              <a:rPr lang="el-GR" i="1" dirty="0" smtClean="0"/>
              <a:t>. Για το διάστημα πριν ολοκληρωθεί ή ξεκινήσει η διαδικασία της Δ.Σ. ορίζεται </a:t>
            </a:r>
            <a:r>
              <a:rPr lang="el-GR" b="1" i="1" dirty="0" smtClean="0"/>
              <a:t>προσωρινός δικαστικός συμπαραστάτης.</a:t>
            </a:r>
            <a:endParaRPr lang="el-GR"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Ποιος μπορεί να τεθεί σε Δ.Σ.</a:t>
            </a:r>
            <a:r>
              <a:rPr lang="en-US" dirty="0" smtClean="0"/>
              <a:t>;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Άτομα που λόγω ψυχικής ή διανοητικής διαταραχής ή σωματικής αδυνατούν συνολικά η μερικά να φροντίζουν μόνα τους τις υποθέσεις τους</a:t>
            </a:r>
          </a:p>
          <a:p>
            <a:r>
              <a:rPr lang="el-GR" dirty="0" smtClean="0"/>
              <a:t>Άτομα που λόγω ασωτίας , τοξικομανίας, ή αλκοολισμού εκθέτουν στον κίνδυνο της στέρησης τον εαυτό τους , το σύζυγο ή την οικογένειά τους</a:t>
            </a:r>
          </a:p>
          <a:p>
            <a:r>
              <a:rPr lang="el-GR" dirty="0" smtClean="0"/>
              <a:t>Ανήλικοι που βρίσκονται υπό γονική μέριμνα ή επιτροπεία κατά το τελευταίο έτος της ανηλικότητας (Άρθρο 1666 ΑΚ)</a:t>
            </a:r>
            <a:endParaRPr lang="el-GR" dirty="0"/>
          </a:p>
        </p:txBody>
      </p:sp>
    </p:spTree>
    <p:extLst>
      <p:ext uri="{BB962C8B-B14F-4D97-AF65-F5344CB8AC3E}">
        <p14:creationId xmlns:p14="http://schemas.microsoft.com/office/powerpoint/2010/main" val="285488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Είδη δικαστικής συμπαράστασης</a:t>
            </a:r>
            <a:r>
              <a:rPr lang="en-US" dirty="0" smtClean="0"/>
              <a:t>:</a:t>
            </a:r>
            <a:endParaRPr lang="el-GR" dirty="0"/>
          </a:p>
        </p:txBody>
      </p:sp>
      <p:sp>
        <p:nvSpPr>
          <p:cNvPr id="3" name="2 - Θέση περιεχομένου"/>
          <p:cNvSpPr>
            <a:spLocks noGrp="1"/>
          </p:cNvSpPr>
          <p:nvPr>
            <p:ph idx="1"/>
          </p:nvPr>
        </p:nvSpPr>
        <p:spPr/>
        <p:txBody>
          <a:bodyPr/>
          <a:lstStyle/>
          <a:p>
            <a:pPr marL="596646" indent="-514350">
              <a:buNone/>
            </a:pPr>
            <a:r>
              <a:rPr lang="el-GR" dirty="0" smtClean="0"/>
              <a:t>Α.  Στερητική</a:t>
            </a:r>
          </a:p>
          <a:p>
            <a:pPr>
              <a:buFont typeface="Wingdings" pitchFamily="2" charset="2"/>
              <a:buChar char="Ø"/>
            </a:pPr>
            <a:r>
              <a:rPr lang="el-GR" dirty="0" smtClean="0"/>
              <a:t>Πλήρης</a:t>
            </a:r>
          </a:p>
          <a:p>
            <a:pPr>
              <a:buFont typeface="Wingdings" pitchFamily="2" charset="2"/>
              <a:buChar char="Ø"/>
            </a:pPr>
            <a:r>
              <a:rPr lang="el-GR" dirty="0" smtClean="0"/>
              <a:t>Μερική</a:t>
            </a:r>
          </a:p>
          <a:p>
            <a:pPr>
              <a:buNone/>
            </a:pPr>
            <a:r>
              <a:rPr lang="el-GR" dirty="0" smtClean="0"/>
              <a:t>Β. Επικουρική</a:t>
            </a:r>
          </a:p>
          <a:p>
            <a:pPr>
              <a:buFont typeface="Wingdings" pitchFamily="2" charset="2"/>
              <a:buChar char="Ø"/>
            </a:pPr>
            <a:r>
              <a:rPr lang="el-GR" dirty="0" smtClean="0"/>
              <a:t>Πλήρης</a:t>
            </a:r>
          </a:p>
          <a:p>
            <a:pPr>
              <a:buFont typeface="Wingdings" pitchFamily="2" charset="2"/>
              <a:buChar char="Ø"/>
            </a:pPr>
            <a:r>
              <a:rPr lang="el-GR" dirty="0" smtClean="0"/>
              <a:t>Μερική</a:t>
            </a:r>
          </a:p>
          <a:p>
            <a:pPr marL="596646" indent="-514350">
              <a:buNone/>
            </a:pPr>
            <a:r>
              <a:rPr lang="el-GR" dirty="0" smtClean="0"/>
              <a:t>Γ.  Μικτή</a:t>
            </a:r>
          </a:p>
          <a:p>
            <a:pPr marL="596646" indent="-514350">
              <a:buNone/>
            </a:pPr>
            <a:r>
              <a:rPr lang="el-GR" dirty="0" smtClean="0"/>
              <a:t> και Α και Β</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Διαδικασία Δ.Σ.</a:t>
            </a:r>
            <a:endParaRPr lang="el-GR" dirty="0"/>
          </a:p>
        </p:txBody>
      </p:sp>
      <p:sp>
        <p:nvSpPr>
          <p:cNvPr id="3" name="Θέση περιεχομένου 2"/>
          <p:cNvSpPr>
            <a:spLocks noGrp="1"/>
          </p:cNvSpPr>
          <p:nvPr>
            <p:ph idx="1"/>
          </p:nvPr>
        </p:nvSpPr>
        <p:spPr/>
        <p:txBody>
          <a:bodyPr>
            <a:noAutofit/>
          </a:bodyPr>
          <a:lstStyle/>
          <a:p>
            <a:r>
              <a:rPr lang="el-GR" sz="2000" i="1" dirty="0" smtClean="0"/>
              <a:t>Στη δίκη το άτομο κλητεύεται να παρουσιαστεί όπως και ο προσωρινό συμπαραστάτης. Η εμφάνιση στο δικαστήριο είναι πολύ σημαντική για να διαμορφώσει ο δικαστικός λειτουργός  </a:t>
            </a:r>
            <a:r>
              <a:rPr lang="el-GR" sz="2000" b="1" i="1" dirty="0" smtClean="0"/>
              <a:t>ιδία αντίληψη</a:t>
            </a:r>
            <a:r>
              <a:rPr lang="el-GR" sz="2000" i="1" dirty="0" smtClean="0"/>
              <a:t>. </a:t>
            </a:r>
          </a:p>
          <a:p>
            <a:r>
              <a:rPr lang="el-GR" sz="2000" i="1" dirty="0" smtClean="0"/>
              <a:t>Το δικαστήριο οφείλει να αποφασίζει με γνώμονα το συμφέρον του ατόμου που τίθεται σε συμπαράσταση και πρέπει να είναι φειδωλό στη στέρηση της αυτονομίας, επιβάλλοντας τους ελάχιστους δυνατούς περιορισμούς (άρθρο 1676ΑΚ).</a:t>
            </a:r>
          </a:p>
          <a:p>
            <a:r>
              <a:rPr lang="el-GR" sz="2000" i="1" dirty="0" smtClean="0"/>
              <a:t>Γίνεται πραγματογνωμοσύνη </a:t>
            </a:r>
          </a:p>
          <a:p>
            <a:r>
              <a:rPr lang="el-GR" sz="2000" i="1" dirty="0" smtClean="0"/>
              <a:t>Το δικαστήριο εκδίδει απόφαση με την οποία αποφασίζει  αν θα δεχτεί το αίτημα για Δ.Σ. και ορίζει τη μορφή της , το δικαστικό συμπαραστάτη, καθώς και το εποπτικό συμβούλιο (μόνο στην περίπτωση της πλήρους) . Το δικαστήριο μπορεί να τροποποιεί αυτεπάγγελτα το είδος και την έκταση της δικαστικής συμπαράστασης με μεταγενέστερη απόφασή του. </a:t>
            </a:r>
            <a:endParaRPr lang="el-GR" sz="2000" i="1" dirty="0"/>
          </a:p>
        </p:txBody>
      </p:sp>
    </p:spTree>
    <p:extLst>
      <p:ext uri="{BB962C8B-B14F-4D97-AF65-F5344CB8AC3E}">
        <p14:creationId xmlns:p14="http://schemas.microsoft.com/office/powerpoint/2010/main" val="2594411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κάνει την αίτηση στο Δικαστήριο για Δ.Σ.</a:t>
            </a:r>
            <a:r>
              <a:rPr lang="en-US" dirty="0" smtClean="0"/>
              <a:t>;</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Ο ίδιος-α</a:t>
            </a:r>
          </a:p>
          <a:p>
            <a:r>
              <a:rPr lang="el-GR" dirty="0" smtClean="0"/>
              <a:t>Ο – Η σύζυγος</a:t>
            </a:r>
          </a:p>
          <a:p>
            <a:r>
              <a:rPr lang="el-GR" dirty="0" smtClean="0"/>
              <a:t>Τα παιδιά του</a:t>
            </a:r>
          </a:p>
          <a:p>
            <a:r>
              <a:rPr lang="el-GR" dirty="0" smtClean="0"/>
              <a:t>Οι γονείς του</a:t>
            </a:r>
          </a:p>
          <a:p>
            <a:r>
              <a:rPr lang="el-GR" dirty="0" smtClean="0"/>
              <a:t>Ο εισαγγελέας</a:t>
            </a:r>
          </a:p>
          <a:p>
            <a:r>
              <a:rPr lang="el-GR" dirty="0" smtClean="0"/>
              <a:t>Το Δικαστήριο (για λόγους προστασίας του ατόμου με ψυχική διαταραχή)</a:t>
            </a:r>
          </a:p>
          <a:p>
            <a:r>
              <a:rPr lang="el-GR" dirty="0" smtClean="0"/>
              <a:t>Για άτομα με σωματική αναπηρία ή αίτηση μπορεί να κινηθεί μόνο με δική τους </a:t>
            </a:r>
            <a:r>
              <a:rPr lang="el-GR" dirty="0" err="1" smtClean="0"/>
              <a:t>αίτηση(Πρωτοδικείο</a:t>
            </a:r>
            <a:r>
              <a:rPr lang="el-GR" dirty="0" smtClean="0"/>
              <a:t>)</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διορίζεται </a:t>
            </a:r>
            <a:r>
              <a:rPr lang="el-GR" b="1" dirty="0" smtClean="0"/>
              <a:t>δικαστικός συμπαραστάτης</a:t>
            </a:r>
            <a:r>
              <a:rPr lang="en-US" dirty="0" smtClean="0"/>
              <a:t>;</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Ο γενικός κανόνας είναι να διοριστεί ένα πρόσωπο που προτείνεται από το ίδιο το άτομο με ψυχική αναπηρία και μπορεί να ανταποκριθεί στα καθήκοντά του. Ο πάσχων- πάσχουσα μπορεί να επιλέξει ή να αποκλείσει κάποιο άτομο. Δεν ισχύει πια αυτό που ίσχυε παλιότερα. Ο δικαστικός συμπαραστάτης να είναι απαραίτητα συγγενής.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378</TotalTime>
  <Words>1512</Words>
  <Application>Microsoft Office PowerPoint</Application>
  <PresentationFormat>Προβολή στην οθόνη (4:3)</PresentationFormat>
  <Paragraphs>116</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Ηλιοστάσιο</vt:lpstr>
      <vt:lpstr>ΔΙΚΑΣΤΙΚΗ ΣΥΜΠΑΡΑΣΤΑΣΗ</vt:lpstr>
      <vt:lpstr>ΣΥΜΒΑΣΗ ΤΟΥ Ο.Η.Ε. για τα δικαιώματα των ατόμων με αναπηρία(2006)</vt:lpstr>
      <vt:lpstr>ΔΙΚΑΙΟΠΡΑΞΙΑ Τι είναι;</vt:lpstr>
      <vt:lpstr>Τι είναι Δικαστική Συμπαράσταση;</vt:lpstr>
      <vt:lpstr>Ποιος μπορεί να τεθεί σε Δ.Σ.; </vt:lpstr>
      <vt:lpstr>Είδη δικαστικής συμπαράστασης:</vt:lpstr>
      <vt:lpstr>Διαδικασία Δ.Σ.</vt:lpstr>
      <vt:lpstr>Ποιος κάνει την αίτηση στο Δικαστήριο για Δ.Σ.;</vt:lpstr>
      <vt:lpstr>Ποιος διορίζεται δικαστικός συμπαραστάτης;</vt:lpstr>
      <vt:lpstr>Ποιος διορίζεται δικαστικός συμπαραστάτης;</vt:lpstr>
      <vt:lpstr>Αποτελέσματα Δ.Σ. μετά την δημοσίευση της απόφασης του Δικαστηρίου σε ειδικό βιβλίο</vt:lpstr>
      <vt:lpstr>Όργανα Εποπτείας και Ελέγχου στην Δ.Σ.</vt:lpstr>
      <vt:lpstr>Όργανα Εποπτείας και Ελέγχου στην Δ.Σ.</vt:lpstr>
      <vt:lpstr>Πώς αντιμετωπίζεται η έλλειψη αυτονομίας </vt:lpstr>
      <vt:lpstr>Η διευρυμένη έννοια της αυτονομίας </vt:lpstr>
      <vt:lpstr>Η διαδικασία λήψης αποφάσεων</vt:lpstr>
      <vt:lpstr> Η πυραμίδα της λήψης αποφάσεων </vt:lpstr>
      <vt:lpstr>Υποστηριζόμενη λήψη αποφάσεων</vt:lpstr>
      <vt:lpstr>Καλές πρακτικές από τη διεθνή εμπειρία</vt:lpstr>
      <vt:lpstr>Καλές πρακτικές από τη διεθνή εμπειρία</vt:lpstr>
      <vt:lpstr>Καλές πρακτικές από τη διεθνή εμπειρία</vt:lpstr>
      <vt:lpstr>Καλές πρακτικές από τη διεθνή εμπειρία</vt:lpstr>
      <vt:lpstr>Καλές πρακτικές από τη διεθνή εμπειρία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ΔΙΚΑΣΤΙΚΗ ΣΥΜΠΑΡΑΣΤΑΣΗ</dc:title>
  <dc:creator>Giwta</dc:creator>
  <cp:lastModifiedBy>ekps4</cp:lastModifiedBy>
  <cp:revision>33</cp:revision>
  <dcterms:created xsi:type="dcterms:W3CDTF">2014-02-23T10:16:06Z</dcterms:created>
  <dcterms:modified xsi:type="dcterms:W3CDTF">2017-02-21T08:30:37Z</dcterms:modified>
</cp:coreProperties>
</file>