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0" r:id="rId3"/>
    <p:sldId id="272" r:id="rId4"/>
    <p:sldId id="258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5A46A-13EE-41F3-9146-5C6F9EAE44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293402C-40AE-4E66-82D7-85CD4BCD2B3F}">
      <dgm:prSet custT="1"/>
      <dgm:spPr/>
      <dgm:t>
        <a:bodyPr/>
        <a:lstStyle/>
        <a:p>
          <a:pPr algn="just"/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Ο έφηβος γίνεται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συνήθως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περισσότερο αινιγματικός, απαιτητικός και  ανυπόμονος. Εμφανίζει απρόβλεπτες αντιδράσεις,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συχνά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εριστικές,  απασχολείται πολύ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με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σώμα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του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κι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έχει μια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τάση να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πειραματίζεται  συνεχώς. Παλεύει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ανάμεσα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στη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νοσταλγία της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εξάρτησης από τους  γονείς και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την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ασφάλεια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που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αυτή παρέχει, και στην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ανάγκη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του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για 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ανεξαρτησία.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Οι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αλλαγές που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συμβαίνουν στο σώμα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με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την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επίδραση  των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ορμονών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είναι θεαματικές.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Το σώμα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προετοιμάζεται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για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την έναρξη 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της σεξουαλικής ζωής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και της</a:t>
          </a:r>
          <a:r>
            <a:rPr lang="el-GR" sz="1600" b="0" spc="165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γονιμότητας.</a:t>
          </a:r>
          <a:endParaRPr lang="el-GR" sz="1600" b="0" dirty="0">
            <a:solidFill>
              <a:schemeClr val="bg1"/>
            </a:solidFill>
            <a:latin typeface="+mn-lt"/>
            <a:cs typeface="Tahoma"/>
          </a:endParaRPr>
        </a:p>
      </dgm:t>
    </dgm:pt>
    <dgm:pt modelId="{9EB9CF6C-4EA1-4F68-9876-86384D72AF8B}" type="parTrans" cxnId="{EDE52450-C445-4333-BCE8-9DDB601B51C0}">
      <dgm:prSet/>
      <dgm:spPr/>
      <dgm:t>
        <a:bodyPr/>
        <a:lstStyle/>
        <a:p>
          <a:endParaRPr lang="el-GR"/>
        </a:p>
      </dgm:t>
    </dgm:pt>
    <dgm:pt modelId="{3E71C979-A9B8-4A5D-A39D-81094CC05813}" type="sibTrans" cxnId="{EDE52450-C445-4333-BCE8-9DDB601B51C0}">
      <dgm:prSet/>
      <dgm:spPr/>
      <dgm:t>
        <a:bodyPr/>
        <a:lstStyle/>
        <a:p>
          <a:endParaRPr lang="el-GR"/>
        </a:p>
      </dgm:t>
    </dgm:pt>
    <dgm:pt modelId="{9DB1979A-06CF-4F6E-978F-1251A6642115}">
      <dgm:prSet custT="1"/>
      <dgm:spPr/>
      <dgm:t>
        <a:bodyPr/>
        <a:lstStyle/>
        <a:p>
          <a:pPr algn="just"/>
          <a:r>
            <a:rPr lang="el-GR" sz="1600" b="0" spc="-10" dirty="0" smtClean="0">
              <a:solidFill>
                <a:schemeClr val="bg1"/>
              </a:solidFill>
              <a:latin typeface="+mj-lt"/>
              <a:cs typeface="Tahoma"/>
            </a:rPr>
            <a:t>Στο συναισθηματικό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τομέα, </a:t>
          </a:r>
          <a:r>
            <a:rPr lang="el-GR" sz="1600" b="0" dirty="0" smtClean="0">
              <a:solidFill>
                <a:schemeClr val="bg1"/>
              </a:solidFill>
              <a:latin typeface="+mj-lt"/>
              <a:cs typeface="Tahoma"/>
            </a:rPr>
            <a:t>οι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μεταβολές </a:t>
          </a:r>
          <a:r>
            <a:rPr lang="el-GR" sz="1600" b="0" spc="-10" dirty="0" smtClean="0">
              <a:solidFill>
                <a:schemeClr val="bg1"/>
              </a:solidFill>
              <a:latin typeface="+mj-lt"/>
              <a:cs typeface="Tahoma"/>
            </a:rPr>
            <a:t>της ψυχικής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διάθεσης των  εφήβων μπορεί </a:t>
          </a:r>
          <a:r>
            <a:rPr lang="el-GR" sz="1600" b="0" spc="-10" dirty="0" smtClean="0">
              <a:solidFill>
                <a:schemeClr val="bg1"/>
              </a:solidFill>
              <a:latin typeface="+mj-lt"/>
              <a:cs typeface="Tahoma"/>
            </a:rPr>
            <a:t>να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είναι έντονες και </a:t>
          </a:r>
          <a:r>
            <a:rPr lang="el-GR" sz="1600" b="0" spc="-10" dirty="0" smtClean="0">
              <a:solidFill>
                <a:schemeClr val="bg1"/>
              </a:solidFill>
              <a:latin typeface="+mj-lt"/>
              <a:cs typeface="Tahoma"/>
            </a:rPr>
            <a:t>συχνά να προκαλούν δυσφορία, 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καθώς και </a:t>
          </a:r>
          <a:r>
            <a:rPr lang="el-GR" sz="1600" b="0" spc="-10" dirty="0" smtClean="0">
              <a:solidFill>
                <a:schemeClr val="bg1"/>
              </a:solidFill>
              <a:latin typeface="+mj-lt"/>
              <a:cs typeface="Tahoma"/>
            </a:rPr>
            <a:t>να εναλλάσσονται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με καταστάσεις ανίας ή</a:t>
          </a:r>
          <a:r>
            <a:rPr lang="el-GR" sz="1600" b="0" spc="200" dirty="0" smtClean="0">
              <a:solidFill>
                <a:schemeClr val="bg1"/>
              </a:solidFill>
              <a:latin typeface="+mj-lt"/>
              <a:cs typeface="Tahoma"/>
            </a:rPr>
            <a:t> </a:t>
          </a:r>
          <a:r>
            <a:rPr lang="el-GR" sz="1600" b="0" spc="-5" dirty="0" smtClean="0">
              <a:solidFill>
                <a:schemeClr val="bg1"/>
              </a:solidFill>
              <a:latin typeface="+mj-lt"/>
              <a:cs typeface="Tahoma"/>
            </a:rPr>
            <a:t>ονειροπόλησης.</a:t>
          </a:r>
          <a:endParaRPr lang="el-GR" sz="1600" b="0" dirty="0">
            <a:solidFill>
              <a:schemeClr val="bg1"/>
            </a:solidFill>
            <a:latin typeface="+mj-lt"/>
            <a:cs typeface="Tahoma"/>
          </a:endParaRPr>
        </a:p>
      </dgm:t>
    </dgm:pt>
    <dgm:pt modelId="{C04A71E8-7F5E-49F6-998A-AA6BA122B025}" type="parTrans" cxnId="{4CA9A964-8861-4D78-8B8A-3B01C219842F}">
      <dgm:prSet/>
      <dgm:spPr/>
      <dgm:t>
        <a:bodyPr/>
        <a:lstStyle/>
        <a:p>
          <a:endParaRPr lang="el-GR"/>
        </a:p>
      </dgm:t>
    </dgm:pt>
    <dgm:pt modelId="{FFBC69D9-508C-4C7F-9B88-044539EA09AE}" type="sibTrans" cxnId="{4CA9A964-8861-4D78-8B8A-3B01C219842F}">
      <dgm:prSet/>
      <dgm:spPr/>
      <dgm:t>
        <a:bodyPr/>
        <a:lstStyle/>
        <a:p>
          <a:endParaRPr lang="el-GR"/>
        </a:p>
      </dgm:t>
    </dgm:pt>
    <dgm:pt modelId="{2B03D12B-7E54-4DC1-B0AD-BC815636BF98}">
      <dgm:prSet custT="1"/>
      <dgm:spPr/>
      <dgm:t>
        <a:bodyPr/>
        <a:lstStyle/>
        <a:p>
          <a:pPr algn="just"/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Μέσα σ ’αυτές τις έντονες μεταβολές που βιώνει ο έφηβος, έχει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ανάγκη  να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υποστηριχθεί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και να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ανήκει κάπου. Αυτή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την ανάγκη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έρχεται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να 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ικανοποιήσει η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ομάδα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των</a:t>
          </a:r>
          <a:r>
            <a:rPr lang="el-GR" sz="1600" b="0" spc="55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συνομηλίκων</a:t>
          </a:r>
          <a:r>
            <a:rPr lang="el-GR" sz="1600" b="0" spc="-10" dirty="0" smtClean="0">
              <a:solidFill>
                <a:schemeClr val="bg1"/>
              </a:solidFill>
              <a:latin typeface="+mn-lt"/>
              <a:cs typeface="Tahoma"/>
            </a:rPr>
            <a:t>.</a:t>
          </a:r>
        </a:p>
      </dgm:t>
    </dgm:pt>
    <dgm:pt modelId="{3E52179A-83D1-4244-B356-1D5BE52DFA59}" type="parTrans" cxnId="{BB71053C-0C70-4501-9EAE-9761A8984FE7}">
      <dgm:prSet/>
      <dgm:spPr/>
      <dgm:t>
        <a:bodyPr/>
        <a:lstStyle/>
        <a:p>
          <a:endParaRPr lang="el-GR"/>
        </a:p>
      </dgm:t>
    </dgm:pt>
    <dgm:pt modelId="{5F6AC205-1316-4103-B1BB-BFA4437DFC1A}" type="sibTrans" cxnId="{BB71053C-0C70-4501-9EAE-9761A8984FE7}">
      <dgm:prSet/>
      <dgm:spPr/>
      <dgm:t>
        <a:bodyPr/>
        <a:lstStyle/>
        <a:p>
          <a:endParaRPr lang="el-GR"/>
        </a:p>
      </dgm:t>
    </dgm:pt>
    <dgm:pt modelId="{DCECD902-3365-4076-B54E-94F167DAF2F1}" type="pres">
      <dgm:prSet presAssocID="{05C5A46A-13EE-41F3-9146-5C6F9EAE44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BE9D609-2112-446E-BBC0-551593010664}" type="pres">
      <dgm:prSet presAssocID="{2293402C-40AE-4E66-82D7-85CD4BCD2B3F}" presName="parentText" presStyleLbl="node1" presStyleIdx="0" presStyleCnt="3" custScaleX="101835" custScaleY="271309" custLinFactY="-84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A23D8B-D058-4B40-A196-6EE0B41F5B4B}" type="pres">
      <dgm:prSet presAssocID="{3E71C979-A9B8-4A5D-A39D-81094CC05813}" presName="spacer" presStyleCnt="0"/>
      <dgm:spPr/>
    </dgm:pt>
    <dgm:pt modelId="{6677020F-B43D-43BA-8594-7CC089B1426F}" type="pres">
      <dgm:prSet presAssocID="{2B03D12B-7E54-4DC1-B0AD-BC815636BF98}" presName="parentText" presStyleLbl="node1" presStyleIdx="1" presStyleCnt="3" custLinFactY="15512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F4E9AE-556F-463C-87E1-1BB116E5DDD4}" type="pres">
      <dgm:prSet presAssocID="{5F6AC205-1316-4103-B1BB-BFA4437DFC1A}" presName="spacer" presStyleCnt="0"/>
      <dgm:spPr/>
    </dgm:pt>
    <dgm:pt modelId="{4BAB7130-CE00-4495-9B65-BAC40D1B5E50}" type="pres">
      <dgm:prSet presAssocID="{9DB1979A-06CF-4F6E-978F-1251A6642115}" presName="parentText" presStyleLbl="node1" presStyleIdx="2" presStyleCnt="3" custScaleY="139784" custLinFactY="-1378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67F193B-8B3B-4B15-BA2C-D0FEB307CFF8}" type="presOf" srcId="{2293402C-40AE-4E66-82D7-85CD4BCD2B3F}" destId="{1BE9D609-2112-446E-BBC0-551593010664}" srcOrd="0" destOrd="0" presId="urn:microsoft.com/office/officeart/2005/8/layout/vList2"/>
    <dgm:cxn modelId="{46C6E0F1-B4B9-4F97-8EDC-D51B37FF603B}" type="presOf" srcId="{2B03D12B-7E54-4DC1-B0AD-BC815636BF98}" destId="{6677020F-B43D-43BA-8594-7CC089B1426F}" srcOrd="0" destOrd="0" presId="urn:microsoft.com/office/officeart/2005/8/layout/vList2"/>
    <dgm:cxn modelId="{4CA9A964-8861-4D78-8B8A-3B01C219842F}" srcId="{05C5A46A-13EE-41F3-9146-5C6F9EAE441E}" destId="{9DB1979A-06CF-4F6E-978F-1251A6642115}" srcOrd="2" destOrd="0" parTransId="{C04A71E8-7F5E-49F6-998A-AA6BA122B025}" sibTransId="{FFBC69D9-508C-4C7F-9B88-044539EA09AE}"/>
    <dgm:cxn modelId="{EDE52450-C445-4333-BCE8-9DDB601B51C0}" srcId="{05C5A46A-13EE-41F3-9146-5C6F9EAE441E}" destId="{2293402C-40AE-4E66-82D7-85CD4BCD2B3F}" srcOrd="0" destOrd="0" parTransId="{9EB9CF6C-4EA1-4F68-9876-86384D72AF8B}" sibTransId="{3E71C979-A9B8-4A5D-A39D-81094CC05813}"/>
    <dgm:cxn modelId="{2C92B4C7-478C-43C8-9E80-3D590FA22261}" type="presOf" srcId="{9DB1979A-06CF-4F6E-978F-1251A6642115}" destId="{4BAB7130-CE00-4495-9B65-BAC40D1B5E50}" srcOrd="0" destOrd="0" presId="urn:microsoft.com/office/officeart/2005/8/layout/vList2"/>
    <dgm:cxn modelId="{BB71053C-0C70-4501-9EAE-9761A8984FE7}" srcId="{05C5A46A-13EE-41F3-9146-5C6F9EAE441E}" destId="{2B03D12B-7E54-4DC1-B0AD-BC815636BF98}" srcOrd="1" destOrd="0" parTransId="{3E52179A-83D1-4244-B356-1D5BE52DFA59}" sibTransId="{5F6AC205-1316-4103-B1BB-BFA4437DFC1A}"/>
    <dgm:cxn modelId="{6462A96C-9CB0-4B24-81C9-2BD753330C78}" type="presOf" srcId="{05C5A46A-13EE-41F3-9146-5C6F9EAE441E}" destId="{DCECD902-3365-4076-B54E-94F167DAF2F1}" srcOrd="0" destOrd="0" presId="urn:microsoft.com/office/officeart/2005/8/layout/vList2"/>
    <dgm:cxn modelId="{28347CB5-2018-4732-9597-E314F4009185}" type="presParOf" srcId="{DCECD902-3365-4076-B54E-94F167DAF2F1}" destId="{1BE9D609-2112-446E-BBC0-551593010664}" srcOrd="0" destOrd="0" presId="urn:microsoft.com/office/officeart/2005/8/layout/vList2"/>
    <dgm:cxn modelId="{0E3227EB-0C41-4513-88A4-6DEAC310B3C6}" type="presParOf" srcId="{DCECD902-3365-4076-B54E-94F167DAF2F1}" destId="{7FA23D8B-D058-4B40-A196-6EE0B41F5B4B}" srcOrd="1" destOrd="0" presId="urn:microsoft.com/office/officeart/2005/8/layout/vList2"/>
    <dgm:cxn modelId="{FA54DB92-09A3-4C41-870D-0E88AF1A192F}" type="presParOf" srcId="{DCECD902-3365-4076-B54E-94F167DAF2F1}" destId="{6677020F-B43D-43BA-8594-7CC089B1426F}" srcOrd="2" destOrd="0" presId="urn:microsoft.com/office/officeart/2005/8/layout/vList2"/>
    <dgm:cxn modelId="{159826FA-8E70-4553-8388-0BB0422B822D}" type="presParOf" srcId="{DCECD902-3365-4076-B54E-94F167DAF2F1}" destId="{B9F4E9AE-556F-463C-87E1-1BB116E5DDD4}" srcOrd="3" destOrd="0" presId="urn:microsoft.com/office/officeart/2005/8/layout/vList2"/>
    <dgm:cxn modelId="{9215552C-A515-4930-8314-09A463D83379}" type="presParOf" srcId="{DCECD902-3365-4076-B54E-94F167DAF2F1}" destId="{4BAB7130-CE00-4495-9B65-BAC40D1B5E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C8A6A-8F05-4A44-9F0B-43F785A10E9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13A8114-3AC9-4179-8383-9487F6AF9E6D}">
      <dgm:prSet custT="1"/>
      <dgm:spPr/>
      <dgm:t>
        <a:bodyPr/>
        <a:lstStyle/>
        <a:p>
          <a:pPr algn="just"/>
          <a:r>
            <a:rPr lang="el-GR" sz="1400" b="0" spc="-5" smtClean="0">
              <a:latin typeface="+mn-lt"/>
              <a:cs typeface="Tahoma"/>
            </a:rPr>
            <a:t>Οι συνομήλικοι αποκτούν ακόμα μεγαλύτερη σημασία, προκειμένου </a:t>
          </a:r>
          <a:r>
            <a:rPr lang="el-GR" sz="1400" b="0" smtClean="0">
              <a:latin typeface="+mn-lt"/>
              <a:cs typeface="Tahoma"/>
            </a:rPr>
            <a:t>να  </a:t>
          </a:r>
          <a:r>
            <a:rPr lang="el-GR" sz="1400" b="0" spc="-5" smtClean="0">
              <a:latin typeface="+mn-lt"/>
              <a:cs typeface="Tahoma"/>
            </a:rPr>
            <a:t>αναπληρώσουν το κενό </a:t>
          </a:r>
          <a:r>
            <a:rPr lang="el-GR" sz="1400" b="0" smtClean="0">
              <a:latin typeface="+mn-lt"/>
              <a:cs typeface="Tahoma"/>
            </a:rPr>
            <a:t>που </a:t>
          </a:r>
          <a:r>
            <a:rPr lang="el-GR" sz="1400" b="0" spc="-5" smtClean="0">
              <a:latin typeface="+mn-lt"/>
              <a:cs typeface="Tahoma"/>
            </a:rPr>
            <a:t>προκαλεί </a:t>
          </a:r>
          <a:r>
            <a:rPr lang="el-GR" sz="1400" b="0" smtClean="0">
              <a:latin typeface="+mn-lt"/>
              <a:cs typeface="Tahoma"/>
            </a:rPr>
            <a:t>η </a:t>
          </a:r>
          <a:r>
            <a:rPr lang="el-GR" sz="1400" b="0" spc="-5" smtClean="0">
              <a:latin typeface="+mn-lt"/>
              <a:cs typeface="Tahoma"/>
            </a:rPr>
            <a:t>προσπάθεια ανεξαρτητοποίησης από </a:t>
          </a:r>
          <a:r>
            <a:rPr lang="el-GR" sz="1400" b="0" smtClean="0">
              <a:latin typeface="+mn-lt"/>
              <a:cs typeface="Tahoma"/>
            </a:rPr>
            <a:t>τους  </a:t>
          </a:r>
          <a:r>
            <a:rPr lang="el-GR" sz="1400" b="0" spc="-5" smtClean="0">
              <a:latin typeface="+mn-lt"/>
              <a:cs typeface="Tahoma"/>
            </a:rPr>
            <a:t>γονείς. Οι έφηβοι συχνά αναπτύσσουν μια </a:t>
          </a:r>
          <a:r>
            <a:rPr lang="el-GR" sz="1400" b="0" smtClean="0">
              <a:latin typeface="+mn-lt"/>
              <a:cs typeface="Tahoma"/>
            </a:rPr>
            <a:t>υποκουλτούρα που </a:t>
          </a:r>
          <a:r>
            <a:rPr lang="el-GR" sz="1400" b="0" spc="-5" smtClean="0">
              <a:latin typeface="+mn-lt"/>
              <a:cs typeface="Tahoma"/>
            </a:rPr>
            <a:t>βασίζεται σε μια δική </a:t>
          </a:r>
          <a:r>
            <a:rPr lang="el-GR" sz="1400" b="0" smtClean="0">
              <a:latin typeface="+mn-lt"/>
              <a:cs typeface="Tahoma"/>
            </a:rPr>
            <a:t>τους </a:t>
          </a:r>
          <a:r>
            <a:rPr lang="el-GR" sz="1400" b="0" spc="-5" smtClean="0">
              <a:latin typeface="+mn-lt"/>
              <a:cs typeface="Tahoma"/>
            </a:rPr>
            <a:t>μουσική, εμφάνιση και γλώσσα. Οι σχέσεις </a:t>
          </a:r>
          <a:r>
            <a:rPr lang="el-GR" sz="1400" b="0" smtClean="0">
              <a:latin typeface="+mn-lt"/>
              <a:cs typeface="Tahoma"/>
            </a:rPr>
            <a:t>που </a:t>
          </a:r>
          <a:r>
            <a:rPr lang="el-GR" sz="1400" b="0" spc="-5" smtClean="0">
              <a:latin typeface="+mn-lt"/>
              <a:cs typeface="Tahoma"/>
            </a:rPr>
            <a:t>στο προηγούμενο στάδιο ήταν επιφανειακές τώρα αυξάνονται σε συναισθηματική</a:t>
          </a:r>
          <a:r>
            <a:rPr lang="el-GR" sz="1400" b="0" spc="35" smtClean="0">
              <a:latin typeface="+mn-lt"/>
              <a:cs typeface="Tahoma"/>
            </a:rPr>
            <a:t> </a:t>
          </a:r>
          <a:r>
            <a:rPr lang="el-GR" sz="1400" b="0" spc="-5" smtClean="0">
              <a:latin typeface="+mn-lt"/>
              <a:cs typeface="Tahoma"/>
            </a:rPr>
            <a:t>ένταση.</a:t>
          </a:r>
          <a:endParaRPr lang="el-GR" sz="1400" b="0" dirty="0">
            <a:latin typeface="+mn-lt"/>
            <a:cs typeface="Tahoma"/>
          </a:endParaRPr>
        </a:p>
      </dgm:t>
    </dgm:pt>
    <dgm:pt modelId="{EA4FE366-C164-4AF3-84F7-7709473E8EEF}" type="parTrans" cxnId="{B378FA5C-60E2-4D9F-A795-00AFD4F0F19F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910177F5-4938-4D25-9E79-8E59C35B41E7}" type="sibTrans" cxnId="{B378FA5C-60E2-4D9F-A795-00AFD4F0F19F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88B0586E-8B0A-4E1F-A5FB-0616C86F9DBC}">
      <dgm:prSet custT="1"/>
      <dgm:spPr/>
      <dgm:t>
        <a:bodyPr/>
        <a:lstStyle/>
        <a:p>
          <a:pPr algn="just"/>
          <a:r>
            <a:rPr lang="el-GR" sz="1400" b="0" spc="-5" dirty="0" smtClean="0">
              <a:latin typeface="+mn-lt"/>
              <a:cs typeface="Tahoma"/>
            </a:rPr>
            <a:t>Οι έφηβοι εξακολουθούν </a:t>
          </a:r>
          <a:r>
            <a:rPr lang="el-GR" sz="1400" b="0" dirty="0" smtClean="0">
              <a:latin typeface="+mn-lt"/>
              <a:cs typeface="Tahoma"/>
            </a:rPr>
            <a:t>να </a:t>
          </a:r>
          <a:r>
            <a:rPr lang="el-GR" sz="1400" b="0" spc="-5" dirty="0" smtClean="0">
              <a:latin typeface="+mn-lt"/>
              <a:cs typeface="Tahoma"/>
            </a:rPr>
            <a:t>αναζητούν την επιβεβαίωση </a:t>
          </a:r>
          <a:r>
            <a:rPr lang="el-GR" sz="1400" b="0" dirty="0" smtClean="0">
              <a:latin typeface="+mn-lt"/>
              <a:cs typeface="Tahoma"/>
            </a:rPr>
            <a:t>τους </a:t>
          </a:r>
          <a:r>
            <a:rPr lang="el-GR" sz="1400" b="0" spc="-5" dirty="0" smtClean="0">
              <a:latin typeface="+mn-lt"/>
              <a:cs typeface="Tahoma"/>
            </a:rPr>
            <a:t>εαυτού στα μάτια του  αγαπημένου </a:t>
          </a:r>
          <a:r>
            <a:rPr lang="el-GR" sz="1400" b="0" dirty="0" smtClean="0">
              <a:latin typeface="+mn-lt"/>
              <a:cs typeface="Tahoma"/>
            </a:rPr>
            <a:t>προσώπου, </a:t>
          </a:r>
          <a:r>
            <a:rPr lang="el-GR" sz="1400" b="0" spc="-5" dirty="0" smtClean="0">
              <a:latin typeface="+mn-lt"/>
              <a:cs typeface="Tahoma"/>
            </a:rPr>
            <a:t>ενώ ταυτόχρονα πειραματίζονται για μελλοντικούς  σεξουαλικούς </a:t>
          </a:r>
          <a:r>
            <a:rPr lang="el-GR" sz="1400" b="0" dirty="0" smtClean="0">
              <a:latin typeface="+mn-lt"/>
              <a:cs typeface="Tahoma"/>
            </a:rPr>
            <a:t>ρόλους. </a:t>
          </a:r>
          <a:r>
            <a:rPr lang="el-GR" sz="1400" b="0" spc="-5" dirty="0" smtClean="0">
              <a:latin typeface="+mn-lt"/>
              <a:cs typeface="Tahoma"/>
            </a:rPr>
            <a:t>Σε αυτή </a:t>
          </a:r>
          <a:r>
            <a:rPr lang="el-GR" sz="1400" b="0" dirty="0" smtClean="0">
              <a:latin typeface="+mn-lt"/>
              <a:cs typeface="Tahoma"/>
            </a:rPr>
            <a:t>την </a:t>
          </a:r>
          <a:r>
            <a:rPr lang="el-GR" sz="1400" b="0" spc="-5" dirty="0" smtClean="0">
              <a:latin typeface="+mn-lt"/>
              <a:cs typeface="Tahoma"/>
            </a:rPr>
            <a:t>ηλικία συχνά αναπτύσσονται και </a:t>
          </a:r>
          <a:r>
            <a:rPr lang="el-GR" sz="1400" b="0" dirty="0" smtClean="0">
              <a:latin typeface="+mn-lt"/>
              <a:cs typeface="Tahoma"/>
            </a:rPr>
            <a:t>οι  </a:t>
          </a:r>
          <a:r>
            <a:rPr lang="el-GR" sz="1400" b="0" spc="-5" dirty="0" smtClean="0">
              <a:latin typeface="+mn-lt"/>
              <a:cs typeface="Tahoma"/>
            </a:rPr>
            <a:t>συναισθηματικές σχέσεις. Γενικά υπάρχουν εντάσεις στις σχέσεις, </a:t>
          </a:r>
          <a:r>
            <a:rPr lang="el-GR" sz="1400" b="0" dirty="0" smtClean="0">
              <a:latin typeface="+mn-lt"/>
              <a:cs typeface="Tahoma"/>
            </a:rPr>
            <a:t>οι </a:t>
          </a:r>
          <a:r>
            <a:rPr lang="el-GR" sz="1400" b="0" spc="-5" dirty="0" smtClean="0">
              <a:latin typeface="+mn-lt"/>
              <a:cs typeface="Tahoma"/>
            </a:rPr>
            <a:t>έφηβοι  πειραματίζονται, δοκιμάζουν, τολμούν,</a:t>
          </a:r>
          <a:r>
            <a:rPr lang="el-GR" sz="1400" b="0" spc="35" dirty="0" smtClean="0">
              <a:latin typeface="+mn-lt"/>
              <a:cs typeface="Tahoma"/>
            </a:rPr>
            <a:t> </a:t>
          </a:r>
          <a:r>
            <a:rPr lang="el-GR" sz="1400" b="0" spc="-5" dirty="0" smtClean="0">
              <a:latin typeface="+mn-lt"/>
              <a:cs typeface="Tahoma"/>
            </a:rPr>
            <a:t>απορρίπτουν.</a:t>
          </a:r>
          <a:endParaRPr lang="el-GR" sz="1400" b="0" dirty="0">
            <a:latin typeface="+mn-lt"/>
            <a:cs typeface="Tahoma"/>
          </a:endParaRPr>
        </a:p>
      </dgm:t>
    </dgm:pt>
    <dgm:pt modelId="{857262BD-CF5D-4DEF-B4B2-1287F01A11DA}" type="parTrans" cxnId="{2DDE887F-B242-48C3-AE56-35B217CBA588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6FDE7690-EDC8-49E2-83FD-CE1145F3926D}" type="sibTrans" cxnId="{2DDE887F-B242-48C3-AE56-35B217CBA588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0877D7A8-8E7E-48F5-A3D9-4CCA7A000959}">
      <dgm:prSet custT="1"/>
      <dgm:spPr/>
      <dgm:t>
        <a:bodyPr/>
        <a:lstStyle/>
        <a:p>
          <a:pPr algn="just"/>
          <a:r>
            <a:rPr lang="el-GR" sz="1400" b="0" smtClean="0">
              <a:latin typeface="+mn-lt"/>
              <a:cs typeface="Tahoma"/>
            </a:rPr>
            <a:t>Ο </a:t>
          </a:r>
          <a:r>
            <a:rPr lang="el-GR" sz="1400" b="0" spc="-5" smtClean="0">
              <a:latin typeface="+mn-lt"/>
              <a:cs typeface="Tahoma"/>
            </a:rPr>
            <a:t>αποχωρισμός </a:t>
          </a:r>
          <a:r>
            <a:rPr lang="el-GR" sz="1400" b="0" smtClean="0">
              <a:latin typeface="+mn-lt"/>
              <a:cs typeface="Tahoma"/>
            </a:rPr>
            <a:t>από τους </a:t>
          </a:r>
          <a:r>
            <a:rPr lang="el-GR" sz="1400" b="0" spc="-5" smtClean="0">
              <a:latin typeface="+mn-lt"/>
              <a:cs typeface="Tahoma"/>
            </a:rPr>
            <a:t>γονείς σε αυτό </a:t>
          </a:r>
          <a:r>
            <a:rPr lang="el-GR" sz="1400" b="0" smtClean="0">
              <a:latin typeface="+mn-lt"/>
              <a:cs typeface="Tahoma"/>
            </a:rPr>
            <a:t>το </a:t>
          </a:r>
          <a:r>
            <a:rPr lang="el-GR" sz="1400" b="0" spc="-5" smtClean="0">
              <a:latin typeface="+mn-lt"/>
              <a:cs typeface="Tahoma"/>
            </a:rPr>
            <a:t>στάδιο είναι μια διαδικασία δύσκολη για  </a:t>
          </a:r>
          <a:r>
            <a:rPr lang="el-GR" sz="1400" b="0" smtClean="0">
              <a:latin typeface="+mn-lt"/>
              <a:cs typeface="Tahoma"/>
            </a:rPr>
            <a:t>τους εφήβους </a:t>
          </a:r>
          <a:r>
            <a:rPr lang="el-GR" sz="1400" b="0" spc="-5" smtClean="0">
              <a:latin typeface="+mn-lt"/>
              <a:cs typeface="Tahoma"/>
            </a:rPr>
            <a:t>και </a:t>
          </a:r>
          <a:r>
            <a:rPr lang="el-GR" sz="1400" b="0" smtClean="0">
              <a:latin typeface="+mn-lt"/>
              <a:cs typeface="Tahoma"/>
            </a:rPr>
            <a:t>τους </a:t>
          </a:r>
          <a:r>
            <a:rPr lang="el-GR" sz="1400" b="0" spc="-5" smtClean="0">
              <a:latin typeface="+mn-lt"/>
              <a:cs typeface="Tahoma"/>
            </a:rPr>
            <a:t>γονείς. </a:t>
          </a:r>
          <a:r>
            <a:rPr lang="el-GR" sz="1400" b="0" spc="-10" smtClean="0">
              <a:latin typeface="+mn-lt"/>
              <a:cs typeface="Tahoma"/>
            </a:rPr>
            <a:t>Στις </a:t>
          </a:r>
          <a:r>
            <a:rPr lang="el-GR" sz="1400" b="0" spc="-5" smtClean="0">
              <a:latin typeface="+mn-lt"/>
              <a:cs typeface="Tahoma"/>
            </a:rPr>
            <a:t>προσπάθειες προσέγγισης από </a:t>
          </a:r>
          <a:r>
            <a:rPr lang="el-GR" sz="1400" b="0" smtClean="0">
              <a:latin typeface="+mn-lt"/>
              <a:cs typeface="Tahoma"/>
            </a:rPr>
            <a:t>τους </a:t>
          </a:r>
          <a:r>
            <a:rPr lang="el-GR" sz="1400" b="0" spc="-5" smtClean="0">
              <a:latin typeface="+mn-lt"/>
              <a:cs typeface="Tahoma"/>
            </a:rPr>
            <a:t>γονείς, </a:t>
          </a:r>
          <a:r>
            <a:rPr lang="el-GR" sz="1400" b="0" smtClean="0">
              <a:latin typeface="+mn-lt"/>
              <a:cs typeface="Tahoma"/>
            </a:rPr>
            <a:t>ο  έφηβος </a:t>
          </a:r>
          <a:r>
            <a:rPr lang="el-GR" sz="1400" b="0" spc="-5" smtClean="0">
              <a:latin typeface="+mn-lt"/>
              <a:cs typeface="Tahoma"/>
            </a:rPr>
            <a:t>συχνά απαντάει με άγχος και προσπάθειες συναισθηματικής</a:t>
          </a:r>
          <a:r>
            <a:rPr lang="el-GR" sz="1400" b="0" spc="90" smtClean="0">
              <a:latin typeface="+mn-lt"/>
              <a:cs typeface="Tahoma"/>
            </a:rPr>
            <a:t> </a:t>
          </a:r>
          <a:r>
            <a:rPr lang="el-GR" sz="1400" b="0" spc="-5" smtClean="0">
              <a:latin typeface="+mn-lt"/>
              <a:cs typeface="Tahoma"/>
            </a:rPr>
            <a:t>απόστασης.</a:t>
          </a:r>
          <a:endParaRPr lang="el-GR" sz="1400" b="0" dirty="0">
            <a:latin typeface="+mn-lt"/>
            <a:cs typeface="Tahoma"/>
          </a:endParaRPr>
        </a:p>
      </dgm:t>
    </dgm:pt>
    <dgm:pt modelId="{F18D5D27-7118-4CEE-BE07-16798942ADFF}" type="parTrans" cxnId="{EF842FA9-BC3C-45E4-BC7A-8E56B0C76994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1E3813C2-7D4E-431B-A1E3-FD0689BA5EF3}" type="sibTrans" cxnId="{EF842FA9-BC3C-45E4-BC7A-8E56B0C76994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715C281C-C067-46C7-8470-AD06FC2CA5BC}">
      <dgm:prSet custT="1"/>
      <dgm:spPr/>
      <dgm:t>
        <a:bodyPr/>
        <a:lstStyle/>
        <a:p>
          <a:pPr algn="just"/>
          <a:r>
            <a:rPr lang="el-GR" sz="1400" b="0" spc="-5" dirty="0" smtClean="0">
              <a:latin typeface="+mn-lt"/>
              <a:cs typeface="Tahoma"/>
            </a:rPr>
            <a:t>Η συναισθηματική διαθεσιμότητα και παρουσία των γονιών εκτιμάται </a:t>
          </a:r>
          <a:r>
            <a:rPr lang="el-GR" sz="1400" b="0" dirty="0" smtClean="0">
              <a:latin typeface="+mn-lt"/>
              <a:cs typeface="Tahoma"/>
            </a:rPr>
            <a:t>πολύ </a:t>
          </a:r>
          <a:r>
            <a:rPr lang="el-GR" sz="1400" b="0" spc="-5" dirty="0" smtClean="0">
              <a:latin typeface="+mn-lt"/>
              <a:cs typeface="Tahoma"/>
            </a:rPr>
            <a:t>από </a:t>
          </a:r>
          <a:r>
            <a:rPr lang="el-GR" sz="1400" b="0" dirty="0" smtClean="0">
              <a:latin typeface="+mn-lt"/>
              <a:cs typeface="Tahoma"/>
            </a:rPr>
            <a:t>τους  εφήβους. </a:t>
          </a:r>
          <a:r>
            <a:rPr lang="el-GR" sz="1400" b="0" spc="-5" dirty="0" smtClean="0">
              <a:latin typeface="+mn-lt"/>
              <a:cs typeface="Tahoma"/>
            </a:rPr>
            <a:t>Σε αυτή τη φάση αναπτύσσονται επίσης ιδεολογικές και φιλοσοφικές  αναζητήσεις, τίθενται υπαρξιακά ερωτήματα και αναπτύσσεται </a:t>
          </a:r>
          <a:r>
            <a:rPr lang="el-GR" sz="1400" b="0" dirty="0" smtClean="0">
              <a:latin typeface="+mn-lt"/>
              <a:cs typeface="Tahoma"/>
            </a:rPr>
            <a:t>ο </a:t>
          </a:r>
          <a:r>
            <a:rPr lang="el-GR" sz="1400" b="0" spc="-5" dirty="0" smtClean="0">
              <a:latin typeface="+mn-lt"/>
              <a:cs typeface="Tahoma"/>
            </a:rPr>
            <a:t>αλτρουισμός. </a:t>
          </a:r>
          <a:r>
            <a:rPr lang="el-GR" sz="1400" b="0" dirty="0" smtClean="0">
              <a:latin typeface="+mn-lt"/>
              <a:cs typeface="Tahoma"/>
            </a:rPr>
            <a:t>Ο έφηβος </a:t>
          </a:r>
          <a:r>
            <a:rPr lang="el-GR" sz="1400" b="0" spc="-5" dirty="0" smtClean="0">
              <a:latin typeface="+mn-lt"/>
              <a:cs typeface="Tahoma"/>
            </a:rPr>
            <a:t>είναι αναγκασμένος επίσης να κάνει επιλογές και να σκέφτεται για </a:t>
          </a:r>
          <a:r>
            <a:rPr lang="el-GR" sz="1400" b="0" dirty="0" smtClean="0">
              <a:latin typeface="+mn-lt"/>
              <a:cs typeface="Tahoma"/>
            </a:rPr>
            <a:t>το  </a:t>
          </a:r>
          <a:r>
            <a:rPr lang="el-GR" sz="1400" b="0" spc="-5" dirty="0" smtClean="0">
              <a:latin typeface="+mn-lt"/>
              <a:cs typeface="Tahoma"/>
            </a:rPr>
            <a:t>μέλλον.</a:t>
          </a:r>
          <a:endParaRPr lang="el-GR" sz="1400" b="0" dirty="0">
            <a:latin typeface="+mn-lt"/>
            <a:cs typeface="Tahoma"/>
          </a:endParaRPr>
        </a:p>
      </dgm:t>
    </dgm:pt>
    <dgm:pt modelId="{E0CF05C8-61B8-4341-BA9D-184CC687BD50}" type="parTrans" cxnId="{706DA577-E823-45AE-BB37-1D9028D5001F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82E4C835-5E7F-4507-9107-568912FBC286}" type="sibTrans" cxnId="{706DA577-E823-45AE-BB37-1D9028D5001F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DFEFEDF3-0A71-4428-8B0F-D866FA59E427}">
      <dgm:prSet custT="1"/>
      <dgm:spPr/>
      <dgm:t>
        <a:bodyPr/>
        <a:lstStyle/>
        <a:p>
          <a:pPr algn="just"/>
          <a:r>
            <a:rPr lang="el-GR" sz="1400" b="0" spc="-5" dirty="0" smtClean="0">
              <a:latin typeface="+mn-lt"/>
              <a:cs typeface="Tahoma"/>
            </a:rPr>
            <a:t>Οι έφηβοι επιδιώκουν να γίνουν περισσότερο ανεξάρτητοι και γίνονται πιο  ανταγωνιστικοί </a:t>
          </a:r>
          <a:r>
            <a:rPr lang="el-GR" sz="1400" b="0" dirty="0" smtClean="0">
              <a:latin typeface="+mn-lt"/>
              <a:cs typeface="Tahoma"/>
            </a:rPr>
            <a:t>προς </a:t>
          </a:r>
          <a:r>
            <a:rPr lang="el-GR" sz="1400" b="0" spc="-5" dirty="0" smtClean="0">
              <a:latin typeface="+mn-lt"/>
              <a:cs typeface="Tahoma"/>
            </a:rPr>
            <a:t>τους γονείς, αντιστέκονται στις παρεμβάσεις </a:t>
          </a:r>
          <a:r>
            <a:rPr lang="el-GR" sz="1400" b="0" dirty="0" smtClean="0">
              <a:latin typeface="+mn-lt"/>
              <a:cs typeface="Tahoma"/>
            </a:rPr>
            <a:t>τους,  </a:t>
          </a:r>
          <a:r>
            <a:rPr lang="el-GR" sz="1400" b="0" spc="-5" dirty="0" smtClean="0">
              <a:latin typeface="+mn-lt"/>
              <a:cs typeface="Tahoma"/>
            </a:rPr>
            <a:t>αμφισβητούν </a:t>
          </a:r>
          <a:r>
            <a:rPr lang="el-GR" sz="1400" b="0" dirty="0" smtClean="0">
              <a:latin typeface="+mn-lt"/>
              <a:cs typeface="Tahoma"/>
            </a:rPr>
            <a:t>την </a:t>
          </a:r>
          <a:r>
            <a:rPr lang="el-GR" sz="1400" b="0" spc="-5" dirty="0" smtClean="0">
              <a:latin typeface="+mn-lt"/>
              <a:cs typeface="Tahoma"/>
            </a:rPr>
            <a:t>κρίση τους, ενώ προκαλούν συχνά καβγάδες </a:t>
          </a:r>
          <a:r>
            <a:rPr lang="el-GR" sz="1400" b="0" spc="-10" dirty="0" smtClean="0">
              <a:latin typeface="+mn-lt"/>
              <a:cs typeface="Tahoma"/>
            </a:rPr>
            <a:t>χωρίς </a:t>
          </a:r>
          <a:r>
            <a:rPr lang="el-GR" sz="1400" b="0" spc="-5" dirty="0" smtClean="0">
              <a:latin typeface="+mn-lt"/>
              <a:cs typeface="Tahoma"/>
            </a:rPr>
            <a:t>ιδιαίτερο</a:t>
          </a:r>
          <a:r>
            <a:rPr lang="el-GR" sz="1400" b="0" spc="190" dirty="0" smtClean="0">
              <a:latin typeface="+mn-lt"/>
              <a:cs typeface="Tahoma"/>
            </a:rPr>
            <a:t> </a:t>
          </a:r>
          <a:r>
            <a:rPr lang="el-GR" sz="1400" b="0" spc="-5" dirty="0" smtClean="0">
              <a:latin typeface="+mn-lt"/>
              <a:cs typeface="Tahoma"/>
            </a:rPr>
            <a:t>λόγο.</a:t>
          </a:r>
          <a:endParaRPr lang="el-GR" sz="1400" b="0" dirty="0">
            <a:latin typeface="+mn-lt"/>
            <a:cs typeface="Tahoma"/>
          </a:endParaRPr>
        </a:p>
      </dgm:t>
    </dgm:pt>
    <dgm:pt modelId="{07258A32-33EF-4C3C-A0D4-35A39DBF3E14}" type="parTrans" cxnId="{B098D262-27C1-41E5-A3EB-E8E19E3AF570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24198392-7FF3-4222-A70B-FF4EB520FDC2}" type="sibTrans" cxnId="{B098D262-27C1-41E5-A3EB-E8E19E3AF570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E113237E-7D00-48E9-9B14-01349E4E4010}" type="pres">
      <dgm:prSet presAssocID="{8F1C8A6A-8F05-4A44-9F0B-43F785A10E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3A73AAC-1C8F-4386-8D52-717EC2F9F8C1}" type="pres">
      <dgm:prSet presAssocID="{88B0586E-8B0A-4E1F-A5FB-0616C86F9DBC}" presName="parentText" presStyleLbl="node1" presStyleIdx="0" presStyleCnt="5" custLinFactY="198193" custLinFactNeighborX="90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8B3543-7DF2-4502-B1ED-A4ACA0774564}" type="pres">
      <dgm:prSet presAssocID="{6FDE7690-EDC8-49E2-83FD-CE1145F3926D}" presName="spacer" presStyleCnt="0"/>
      <dgm:spPr/>
      <dgm:t>
        <a:bodyPr/>
        <a:lstStyle/>
        <a:p>
          <a:endParaRPr lang="el-GR"/>
        </a:p>
      </dgm:t>
    </dgm:pt>
    <dgm:pt modelId="{F200B2E2-7B1F-4A2F-A16A-3FB3C5D07FDA}" type="pres">
      <dgm:prSet presAssocID="{013A8114-3AC9-4179-8383-9487F6AF9E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57C4F6-99F9-45C7-BF3D-FC6C6A2AFB3F}" type="pres">
      <dgm:prSet presAssocID="{910177F5-4938-4D25-9E79-8E59C35B41E7}" presName="spacer" presStyleCnt="0"/>
      <dgm:spPr/>
      <dgm:t>
        <a:bodyPr/>
        <a:lstStyle/>
        <a:p>
          <a:endParaRPr lang="el-GR"/>
        </a:p>
      </dgm:t>
    </dgm:pt>
    <dgm:pt modelId="{E0808172-2983-44DB-AB6C-74CE9B7DDE2A}" type="pres">
      <dgm:prSet presAssocID="{0877D7A8-8E7E-48F5-A3D9-4CCA7A000959}" presName="parentText" presStyleLbl="node1" presStyleIdx="2" presStyleCnt="5" custLinFactY="100000" custLinFactNeighborX="-1031" custLinFactNeighborY="14258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A8B1E6-699E-4577-80DA-DC8CA26A9FDF}" type="pres">
      <dgm:prSet presAssocID="{1E3813C2-7D4E-431B-A1E3-FD0689BA5EF3}" presName="spacer" presStyleCnt="0"/>
      <dgm:spPr/>
      <dgm:t>
        <a:bodyPr/>
        <a:lstStyle/>
        <a:p>
          <a:endParaRPr lang="el-GR"/>
        </a:p>
      </dgm:t>
    </dgm:pt>
    <dgm:pt modelId="{A37759EE-5ECE-4041-80BE-B327CB912B41}" type="pres">
      <dgm:prSet presAssocID="{715C281C-C067-46C7-8470-AD06FC2CA5BC}" presName="parentText" presStyleLbl="node1" presStyleIdx="3" presStyleCnt="5" custLinFactY="101751" custLinFactNeighborX="12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C4D301-3A9F-481D-83B3-7FD3AA8794F3}" type="pres">
      <dgm:prSet presAssocID="{82E4C835-5E7F-4507-9107-568912FBC286}" presName="spacer" presStyleCnt="0"/>
      <dgm:spPr/>
      <dgm:t>
        <a:bodyPr/>
        <a:lstStyle/>
        <a:p>
          <a:endParaRPr lang="el-GR"/>
        </a:p>
      </dgm:t>
    </dgm:pt>
    <dgm:pt modelId="{26D243DF-F117-4074-8A82-CC5010D04548}" type="pres">
      <dgm:prSet presAssocID="{DFEFEDF3-0A71-4428-8B0F-D866FA59E427}" presName="parentText" presStyleLbl="node1" presStyleIdx="4" presStyleCnt="5" custLinFactY="-405232" custLinFactNeighborX="867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BDCA690-AB66-494C-B96E-E7371EA5EA1A}" type="presOf" srcId="{715C281C-C067-46C7-8470-AD06FC2CA5BC}" destId="{A37759EE-5ECE-4041-80BE-B327CB912B41}" srcOrd="0" destOrd="0" presId="urn:microsoft.com/office/officeart/2005/8/layout/vList2"/>
    <dgm:cxn modelId="{F1BEF650-97DD-4158-A125-83F037C56A65}" type="presOf" srcId="{013A8114-3AC9-4179-8383-9487F6AF9E6D}" destId="{F200B2E2-7B1F-4A2F-A16A-3FB3C5D07FDA}" srcOrd="0" destOrd="0" presId="urn:microsoft.com/office/officeart/2005/8/layout/vList2"/>
    <dgm:cxn modelId="{9A46B755-5C33-4B6F-B5B5-2345219723A9}" type="presOf" srcId="{8F1C8A6A-8F05-4A44-9F0B-43F785A10E91}" destId="{E113237E-7D00-48E9-9B14-01349E4E4010}" srcOrd="0" destOrd="0" presId="urn:microsoft.com/office/officeart/2005/8/layout/vList2"/>
    <dgm:cxn modelId="{B378FA5C-60E2-4D9F-A795-00AFD4F0F19F}" srcId="{8F1C8A6A-8F05-4A44-9F0B-43F785A10E91}" destId="{013A8114-3AC9-4179-8383-9487F6AF9E6D}" srcOrd="1" destOrd="0" parTransId="{EA4FE366-C164-4AF3-84F7-7709473E8EEF}" sibTransId="{910177F5-4938-4D25-9E79-8E59C35B41E7}"/>
    <dgm:cxn modelId="{706DA577-E823-45AE-BB37-1D9028D5001F}" srcId="{8F1C8A6A-8F05-4A44-9F0B-43F785A10E91}" destId="{715C281C-C067-46C7-8470-AD06FC2CA5BC}" srcOrd="3" destOrd="0" parTransId="{E0CF05C8-61B8-4341-BA9D-184CC687BD50}" sibTransId="{82E4C835-5E7F-4507-9107-568912FBC286}"/>
    <dgm:cxn modelId="{776FF6F6-4260-4C99-A905-9E69AE7B6AE8}" type="presOf" srcId="{0877D7A8-8E7E-48F5-A3D9-4CCA7A000959}" destId="{E0808172-2983-44DB-AB6C-74CE9B7DDE2A}" srcOrd="0" destOrd="0" presId="urn:microsoft.com/office/officeart/2005/8/layout/vList2"/>
    <dgm:cxn modelId="{872C4C85-F50E-4609-BAE8-E353F6784EE4}" type="presOf" srcId="{DFEFEDF3-0A71-4428-8B0F-D866FA59E427}" destId="{26D243DF-F117-4074-8A82-CC5010D04548}" srcOrd="0" destOrd="0" presId="urn:microsoft.com/office/officeart/2005/8/layout/vList2"/>
    <dgm:cxn modelId="{EF842FA9-BC3C-45E4-BC7A-8E56B0C76994}" srcId="{8F1C8A6A-8F05-4A44-9F0B-43F785A10E91}" destId="{0877D7A8-8E7E-48F5-A3D9-4CCA7A000959}" srcOrd="2" destOrd="0" parTransId="{F18D5D27-7118-4CEE-BE07-16798942ADFF}" sibTransId="{1E3813C2-7D4E-431B-A1E3-FD0689BA5EF3}"/>
    <dgm:cxn modelId="{E55ED743-2536-431B-B19F-FA39D77B03DA}" type="presOf" srcId="{88B0586E-8B0A-4E1F-A5FB-0616C86F9DBC}" destId="{03A73AAC-1C8F-4386-8D52-717EC2F9F8C1}" srcOrd="0" destOrd="0" presId="urn:microsoft.com/office/officeart/2005/8/layout/vList2"/>
    <dgm:cxn modelId="{2DDE887F-B242-48C3-AE56-35B217CBA588}" srcId="{8F1C8A6A-8F05-4A44-9F0B-43F785A10E91}" destId="{88B0586E-8B0A-4E1F-A5FB-0616C86F9DBC}" srcOrd="0" destOrd="0" parTransId="{857262BD-CF5D-4DEF-B4B2-1287F01A11DA}" sibTransId="{6FDE7690-EDC8-49E2-83FD-CE1145F3926D}"/>
    <dgm:cxn modelId="{B098D262-27C1-41E5-A3EB-E8E19E3AF570}" srcId="{8F1C8A6A-8F05-4A44-9F0B-43F785A10E91}" destId="{DFEFEDF3-0A71-4428-8B0F-D866FA59E427}" srcOrd="4" destOrd="0" parTransId="{07258A32-33EF-4C3C-A0D4-35A39DBF3E14}" sibTransId="{24198392-7FF3-4222-A70B-FF4EB520FDC2}"/>
    <dgm:cxn modelId="{74F93BD5-2611-4ADC-BF82-5EF15E9E4041}" type="presParOf" srcId="{E113237E-7D00-48E9-9B14-01349E4E4010}" destId="{03A73AAC-1C8F-4386-8D52-717EC2F9F8C1}" srcOrd="0" destOrd="0" presId="urn:microsoft.com/office/officeart/2005/8/layout/vList2"/>
    <dgm:cxn modelId="{04F6404F-9606-47F8-9D07-6DCE5180F8EA}" type="presParOf" srcId="{E113237E-7D00-48E9-9B14-01349E4E4010}" destId="{948B3543-7DF2-4502-B1ED-A4ACA0774564}" srcOrd="1" destOrd="0" presId="urn:microsoft.com/office/officeart/2005/8/layout/vList2"/>
    <dgm:cxn modelId="{C9F8AE64-B432-4A7E-B406-947CE70EBD4B}" type="presParOf" srcId="{E113237E-7D00-48E9-9B14-01349E4E4010}" destId="{F200B2E2-7B1F-4A2F-A16A-3FB3C5D07FDA}" srcOrd="2" destOrd="0" presId="urn:microsoft.com/office/officeart/2005/8/layout/vList2"/>
    <dgm:cxn modelId="{33377576-1A1F-450D-A26E-F972D715810A}" type="presParOf" srcId="{E113237E-7D00-48E9-9B14-01349E4E4010}" destId="{3E57C4F6-99F9-45C7-BF3D-FC6C6A2AFB3F}" srcOrd="3" destOrd="0" presId="urn:microsoft.com/office/officeart/2005/8/layout/vList2"/>
    <dgm:cxn modelId="{5D247F87-9B08-4C8E-BAE9-F11AEF63FEC7}" type="presParOf" srcId="{E113237E-7D00-48E9-9B14-01349E4E4010}" destId="{E0808172-2983-44DB-AB6C-74CE9B7DDE2A}" srcOrd="4" destOrd="0" presId="urn:microsoft.com/office/officeart/2005/8/layout/vList2"/>
    <dgm:cxn modelId="{90A83AC2-AA12-425E-9AD7-55EDD366413A}" type="presParOf" srcId="{E113237E-7D00-48E9-9B14-01349E4E4010}" destId="{F8A8B1E6-699E-4577-80DA-DC8CA26A9FDF}" srcOrd="5" destOrd="0" presId="urn:microsoft.com/office/officeart/2005/8/layout/vList2"/>
    <dgm:cxn modelId="{98443356-2847-4708-88B0-01E0AE666B9E}" type="presParOf" srcId="{E113237E-7D00-48E9-9B14-01349E4E4010}" destId="{A37759EE-5ECE-4041-80BE-B327CB912B41}" srcOrd="6" destOrd="0" presId="urn:microsoft.com/office/officeart/2005/8/layout/vList2"/>
    <dgm:cxn modelId="{FBF9981E-08E3-41B8-AB3F-FD73CB56A163}" type="presParOf" srcId="{E113237E-7D00-48E9-9B14-01349E4E4010}" destId="{1BC4D301-3A9F-481D-83B3-7FD3AA8794F3}" srcOrd="7" destOrd="0" presId="urn:microsoft.com/office/officeart/2005/8/layout/vList2"/>
    <dgm:cxn modelId="{7DFAC9D1-B42A-4613-9638-9AD5456749BC}" type="presParOf" srcId="{E113237E-7D00-48E9-9B14-01349E4E4010}" destId="{26D243DF-F117-4074-8A82-CC5010D045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8C82C-0694-419A-BD19-223E895D7E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499E02A-82E4-4114-9497-CB4884266CB1}">
      <dgm:prSet custT="1"/>
      <dgm:spPr/>
      <dgm:t>
        <a:bodyPr/>
        <a:lstStyle/>
        <a:p>
          <a:pPr algn="just"/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Οι αλλαγές </a:t>
          </a:r>
          <a:r>
            <a:rPr lang="el-GR" sz="1600" b="0" spc="5" dirty="0" smtClean="0">
              <a:solidFill>
                <a:schemeClr val="bg1"/>
              </a:solidFill>
              <a:latin typeface="+mn-lt"/>
              <a:cs typeface="Tahoma"/>
            </a:rPr>
            <a:t>σε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βιολογικό-σωματικό επίπεδο ολοκληρώνονται. Η  ολοκλήρωση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της εφηβείας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είναι ένα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ανοικτό θέμα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που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εξαρτάται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από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ατομικούς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και κοινωνικούς παράγοντες - για παράδειγμα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η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μακρόχρονη ανάγκη για σπουδές συχνά παρατείνει και τη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φάση 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οικονομικής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και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συναισθηματικής εξάρτησης από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τους</a:t>
          </a:r>
          <a:r>
            <a:rPr lang="el-GR" sz="1600" b="0" spc="-130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γονείς.</a:t>
          </a:r>
          <a:endParaRPr lang="el-GR" sz="1600" b="0" dirty="0">
            <a:solidFill>
              <a:schemeClr val="bg1"/>
            </a:solidFill>
            <a:latin typeface="+mn-lt"/>
            <a:cs typeface="Tahoma"/>
          </a:endParaRPr>
        </a:p>
      </dgm:t>
    </dgm:pt>
    <dgm:pt modelId="{0CB34398-841A-40FA-864E-BA39611653B8}" type="parTrans" cxnId="{AA6FACDB-65FA-4ABF-A86E-283850AFAACA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F3F594D9-128E-4035-B51A-8752F143543A}" type="sibTrans" cxnId="{AA6FACDB-65FA-4ABF-A86E-283850AFAACA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6B11661D-42B6-4648-9CFF-0A38B4F63CC5}">
      <dgm:prSet custT="1"/>
      <dgm:spPr/>
      <dgm:t>
        <a:bodyPr/>
        <a:lstStyle/>
        <a:p>
          <a:pPr algn="just"/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Το τελικό αυτό στάδιο γενικά είναι φάση ολοκλήρωσης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της  ταυτότητας και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προσαρμογής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στις απαιτήσεις της ενήλικης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ζωής.  Ο έφηβος έχει διαμορφώσει προσωπικά ενδιαφέροντα κι έχει  σταθερή αυτοεκτίμηση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και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εικόνα για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τον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εαυτό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του. Οι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στόχοι  των προηγούμενων σταδίων, ο αποχωρισμός από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τους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γονείς, η 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αυτονομία,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η κοινωνική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υπευθυνότητα,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η </a:t>
          </a:r>
          <a:r>
            <a:rPr lang="el-GR" sz="1600" b="0" spc="-5" dirty="0" smtClean="0">
              <a:solidFill>
                <a:schemeClr val="bg1"/>
              </a:solidFill>
              <a:latin typeface="+mn-lt"/>
              <a:cs typeface="Tahoma"/>
            </a:rPr>
            <a:t>ικανότητα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να κάνουν  σχέσεις έχουν σχεδόν</a:t>
          </a:r>
          <a:r>
            <a:rPr lang="el-GR" sz="1600" b="0" spc="-130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dirty="0" smtClean="0">
              <a:solidFill>
                <a:schemeClr val="bg1"/>
              </a:solidFill>
              <a:latin typeface="+mn-lt"/>
              <a:cs typeface="Tahoma"/>
            </a:rPr>
            <a:t>ολοκληρωθεί.</a:t>
          </a:r>
          <a:endParaRPr lang="el-GR" sz="1600" b="0" dirty="0">
            <a:solidFill>
              <a:schemeClr val="bg1"/>
            </a:solidFill>
            <a:latin typeface="+mn-lt"/>
          </a:endParaRPr>
        </a:p>
      </dgm:t>
    </dgm:pt>
    <dgm:pt modelId="{0201287F-2A1E-4C9D-A70B-55579E10791C}" type="parTrans" cxnId="{2DCDCDC3-8E7D-4D1C-992B-9F4DC1260D8B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7EF11B8B-0645-4687-9416-4D746D56E597}" type="sibTrans" cxnId="{2DCDCDC3-8E7D-4D1C-992B-9F4DC1260D8B}">
      <dgm:prSet/>
      <dgm:spPr/>
      <dgm:t>
        <a:bodyPr/>
        <a:lstStyle/>
        <a:p>
          <a:pPr algn="just"/>
          <a:endParaRPr lang="el-GR" sz="1400" b="0">
            <a:solidFill>
              <a:schemeClr val="bg1"/>
            </a:solidFill>
            <a:latin typeface="+mn-lt"/>
          </a:endParaRPr>
        </a:p>
      </dgm:t>
    </dgm:pt>
    <dgm:pt modelId="{4B3067D6-D56F-411E-A20B-DA15AB0D4A3B}" type="pres">
      <dgm:prSet presAssocID="{E8C8C82C-0694-419A-BD19-223E895D7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C2A414C-032B-48C0-8A9D-014BCBF75224}" type="pres">
      <dgm:prSet presAssocID="{6B11661D-42B6-4648-9CFF-0A38B4F63CC5}" presName="parentText" presStyleLbl="node1" presStyleIdx="0" presStyleCnt="2" custLinFactY="106043" custLinFactNeighborX="19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4C80FF-3E65-4258-850A-6AF5E3B9B7FB}" type="pres">
      <dgm:prSet presAssocID="{7EF11B8B-0645-4687-9416-4D746D56E597}" presName="spacer" presStyleCnt="0"/>
      <dgm:spPr/>
    </dgm:pt>
    <dgm:pt modelId="{CA389FF4-731B-4584-979F-3B9A78C8B89F}" type="pres">
      <dgm:prSet presAssocID="{F499E02A-82E4-4114-9497-CB4884266CB1}" presName="parentText" presStyleLbl="node1" presStyleIdx="1" presStyleCnt="2" custScaleY="112901" custLinFactY="-11060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DC4A069-C78A-4CEF-8CB4-0FAC0683904B}" type="presOf" srcId="{6B11661D-42B6-4648-9CFF-0A38B4F63CC5}" destId="{BC2A414C-032B-48C0-8A9D-014BCBF75224}" srcOrd="0" destOrd="0" presId="urn:microsoft.com/office/officeart/2005/8/layout/vList2"/>
    <dgm:cxn modelId="{EA934104-CFD3-44D4-B7BB-42AEBC1C52C2}" type="presOf" srcId="{E8C8C82C-0694-419A-BD19-223E895D7E2D}" destId="{4B3067D6-D56F-411E-A20B-DA15AB0D4A3B}" srcOrd="0" destOrd="0" presId="urn:microsoft.com/office/officeart/2005/8/layout/vList2"/>
    <dgm:cxn modelId="{2DCDCDC3-8E7D-4D1C-992B-9F4DC1260D8B}" srcId="{E8C8C82C-0694-419A-BD19-223E895D7E2D}" destId="{6B11661D-42B6-4648-9CFF-0A38B4F63CC5}" srcOrd="0" destOrd="0" parTransId="{0201287F-2A1E-4C9D-A70B-55579E10791C}" sibTransId="{7EF11B8B-0645-4687-9416-4D746D56E597}"/>
    <dgm:cxn modelId="{D7B3029C-DE0C-4B7D-B97B-B5452CA27038}" type="presOf" srcId="{F499E02A-82E4-4114-9497-CB4884266CB1}" destId="{CA389FF4-731B-4584-979F-3B9A78C8B89F}" srcOrd="0" destOrd="0" presId="urn:microsoft.com/office/officeart/2005/8/layout/vList2"/>
    <dgm:cxn modelId="{AA6FACDB-65FA-4ABF-A86E-283850AFAACA}" srcId="{E8C8C82C-0694-419A-BD19-223E895D7E2D}" destId="{F499E02A-82E4-4114-9497-CB4884266CB1}" srcOrd="1" destOrd="0" parTransId="{0CB34398-841A-40FA-864E-BA39611653B8}" sibTransId="{F3F594D9-128E-4035-B51A-8752F143543A}"/>
    <dgm:cxn modelId="{FC397D95-BE9D-4D4F-B671-8C050ACBD7C9}" type="presParOf" srcId="{4B3067D6-D56F-411E-A20B-DA15AB0D4A3B}" destId="{BC2A414C-032B-48C0-8A9D-014BCBF75224}" srcOrd="0" destOrd="0" presId="urn:microsoft.com/office/officeart/2005/8/layout/vList2"/>
    <dgm:cxn modelId="{6BAB1F1F-2E8F-444A-B3E9-2D7B95D0011A}" type="presParOf" srcId="{4B3067D6-D56F-411E-A20B-DA15AB0D4A3B}" destId="{204C80FF-3E65-4258-850A-6AF5E3B9B7FB}" srcOrd="1" destOrd="0" presId="urn:microsoft.com/office/officeart/2005/8/layout/vList2"/>
    <dgm:cxn modelId="{84296F0B-AD7A-4390-B07C-DD40FFFEE5BB}" type="presParOf" srcId="{4B3067D6-D56F-411E-A20B-DA15AB0D4A3B}" destId="{CA389FF4-731B-4584-979F-3B9A78C8B89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9D609-2112-446E-BBC0-551593010664}">
      <dsp:nvSpPr>
        <dsp:cNvPr id="0" name=""/>
        <dsp:cNvSpPr/>
      </dsp:nvSpPr>
      <dsp:spPr>
        <a:xfrm>
          <a:off x="0" y="857046"/>
          <a:ext cx="8208912" cy="1735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Ο έφηβος γίνεται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συνήθως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περισσότερο αινιγματικός, απαιτητικός και  ανυπόμονος. Εμφανίζει απρόβλεπτες αντιδράσεις,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συχνά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εριστικές,  απασχολείται πολύ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με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σώμα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του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κι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έχει μια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τάση να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πειραματίζεται  συνεχώς. Παλεύει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ανάμεσα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στη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νοσταλγία της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εξάρτησης από τους  γονείς και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την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ασφάλεια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που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αυτή παρέχει, και στην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ανάγκη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του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για 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ανεξαρτησία.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Οι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αλλαγές που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συμβαίνουν στο σώμα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με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την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επίδραση  των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ορμονών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είναι θεαματικές.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Το σώμα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προετοιμάζεται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για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την έναρξη 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της σεξουαλικής ζωής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και της</a:t>
          </a:r>
          <a:r>
            <a:rPr lang="el-GR" sz="1600" b="0" kern="1200" spc="165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γονιμότητας.</a:t>
          </a:r>
          <a:endParaRPr lang="el-GR" sz="1600" b="0" kern="1200" dirty="0">
            <a:solidFill>
              <a:schemeClr val="bg1"/>
            </a:solidFill>
            <a:latin typeface="+mn-lt"/>
            <a:cs typeface="Tahoma"/>
          </a:endParaRPr>
        </a:p>
      </dsp:txBody>
      <dsp:txXfrm>
        <a:off x="84708" y="941754"/>
        <a:ext cx="8039496" cy="1565826"/>
      </dsp:txXfrm>
    </dsp:sp>
    <dsp:sp modelId="{6677020F-B43D-43BA-8594-7CC089B1426F}">
      <dsp:nvSpPr>
        <dsp:cNvPr id="0" name=""/>
        <dsp:cNvSpPr/>
      </dsp:nvSpPr>
      <dsp:spPr>
        <a:xfrm>
          <a:off x="0" y="4180307"/>
          <a:ext cx="8208912" cy="63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Μέσα σ ’αυτές τις έντονες μεταβολές που βιώνει ο έφηβος, έχει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ανάγκη  να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υποστηριχθεί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και να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ανήκει κάπου. Αυτή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την ανάγκη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έρχεται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να 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ικανοποιήσει η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ομάδα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των</a:t>
          </a:r>
          <a:r>
            <a:rPr lang="el-GR" sz="1600" b="0" kern="1200" spc="55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συνομηλίκων</a:t>
          </a:r>
          <a:r>
            <a:rPr lang="el-GR" sz="1600" b="0" kern="1200" spc="-10" dirty="0" smtClean="0">
              <a:solidFill>
                <a:schemeClr val="bg1"/>
              </a:solidFill>
              <a:latin typeface="+mn-lt"/>
              <a:cs typeface="Tahoma"/>
            </a:rPr>
            <a:t>.</a:t>
          </a:r>
        </a:p>
      </dsp:txBody>
      <dsp:txXfrm>
        <a:off x="31222" y="4211529"/>
        <a:ext cx="8146468" cy="577137"/>
      </dsp:txXfrm>
    </dsp:sp>
    <dsp:sp modelId="{4BAB7130-CE00-4495-9B65-BAC40D1B5E50}">
      <dsp:nvSpPr>
        <dsp:cNvPr id="0" name=""/>
        <dsp:cNvSpPr/>
      </dsp:nvSpPr>
      <dsp:spPr>
        <a:xfrm>
          <a:off x="0" y="2902882"/>
          <a:ext cx="8208912" cy="894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spc="-10" dirty="0" smtClean="0">
              <a:solidFill>
                <a:schemeClr val="bg1"/>
              </a:solidFill>
              <a:latin typeface="+mj-lt"/>
              <a:cs typeface="Tahoma"/>
            </a:rPr>
            <a:t>Στο συναισθηματικό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τομέα, </a:t>
          </a:r>
          <a:r>
            <a:rPr lang="el-GR" sz="1600" b="0" kern="1200" dirty="0" smtClean="0">
              <a:solidFill>
                <a:schemeClr val="bg1"/>
              </a:solidFill>
              <a:latin typeface="+mj-lt"/>
              <a:cs typeface="Tahoma"/>
            </a:rPr>
            <a:t>οι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μεταβολές </a:t>
          </a:r>
          <a:r>
            <a:rPr lang="el-GR" sz="1600" b="0" kern="1200" spc="-10" dirty="0" smtClean="0">
              <a:solidFill>
                <a:schemeClr val="bg1"/>
              </a:solidFill>
              <a:latin typeface="+mj-lt"/>
              <a:cs typeface="Tahoma"/>
            </a:rPr>
            <a:t>της ψυχικής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διάθεσης των  εφήβων μπορεί </a:t>
          </a:r>
          <a:r>
            <a:rPr lang="el-GR" sz="1600" b="0" kern="1200" spc="-10" dirty="0" smtClean="0">
              <a:solidFill>
                <a:schemeClr val="bg1"/>
              </a:solidFill>
              <a:latin typeface="+mj-lt"/>
              <a:cs typeface="Tahoma"/>
            </a:rPr>
            <a:t>να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είναι έντονες και </a:t>
          </a:r>
          <a:r>
            <a:rPr lang="el-GR" sz="1600" b="0" kern="1200" spc="-10" dirty="0" smtClean="0">
              <a:solidFill>
                <a:schemeClr val="bg1"/>
              </a:solidFill>
              <a:latin typeface="+mj-lt"/>
              <a:cs typeface="Tahoma"/>
            </a:rPr>
            <a:t>συχνά να προκαλούν δυσφορία, 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καθώς και </a:t>
          </a:r>
          <a:r>
            <a:rPr lang="el-GR" sz="1600" b="0" kern="1200" spc="-10" dirty="0" smtClean="0">
              <a:solidFill>
                <a:schemeClr val="bg1"/>
              </a:solidFill>
              <a:latin typeface="+mj-lt"/>
              <a:cs typeface="Tahoma"/>
            </a:rPr>
            <a:t>να εναλλάσσονται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με καταστάσεις ανίας ή</a:t>
          </a:r>
          <a:r>
            <a:rPr lang="el-GR" sz="1600" b="0" kern="1200" spc="200" dirty="0" smtClean="0">
              <a:solidFill>
                <a:schemeClr val="bg1"/>
              </a:solidFill>
              <a:latin typeface="+mj-lt"/>
              <a:cs typeface="Tahoma"/>
            </a:rPr>
            <a:t> </a:t>
          </a:r>
          <a:r>
            <a:rPr lang="el-GR" sz="1600" b="0" kern="1200" spc="-5" dirty="0" smtClean="0">
              <a:solidFill>
                <a:schemeClr val="bg1"/>
              </a:solidFill>
              <a:latin typeface="+mj-lt"/>
              <a:cs typeface="Tahoma"/>
            </a:rPr>
            <a:t>ονειροπόλησης.</a:t>
          </a:r>
          <a:endParaRPr lang="el-GR" sz="1600" b="0" kern="1200" dirty="0">
            <a:solidFill>
              <a:schemeClr val="bg1"/>
            </a:solidFill>
            <a:latin typeface="+mj-lt"/>
            <a:cs typeface="Tahoma"/>
          </a:endParaRPr>
        </a:p>
      </dsp:txBody>
      <dsp:txXfrm>
        <a:off x="43643" y="2946525"/>
        <a:ext cx="8121626" cy="806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3AAC-1C8F-4386-8D52-717EC2F9F8C1}">
      <dsp:nvSpPr>
        <dsp:cNvPr id="0" name=""/>
        <dsp:cNvSpPr/>
      </dsp:nvSpPr>
      <dsp:spPr>
        <a:xfrm>
          <a:off x="0" y="2232666"/>
          <a:ext cx="8136904" cy="111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spc="-5" dirty="0" smtClean="0">
              <a:latin typeface="+mn-lt"/>
              <a:cs typeface="Tahoma"/>
            </a:rPr>
            <a:t>Οι έφηβοι εξακολουθούν </a:t>
          </a:r>
          <a:r>
            <a:rPr lang="el-GR" sz="1400" b="0" kern="1200" dirty="0" smtClean="0">
              <a:latin typeface="+mn-lt"/>
              <a:cs typeface="Tahoma"/>
            </a:rPr>
            <a:t>να </a:t>
          </a:r>
          <a:r>
            <a:rPr lang="el-GR" sz="1400" b="0" kern="1200" spc="-5" dirty="0" smtClean="0">
              <a:latin typeface="+mn-lt"/>
              <a:cs typeface="Tahoma"/>
            </a:rPr>
            <a:t>αναζητούν την επιβεβαίωση </a:t>
          </a:r>
          <a:r>
            <a:rPr lang="el-GR" sz="1400" b="0" kern="1200" dirty="0" smtClean="0">
              <a:latin typeface="+mn-lt"/>
              <a:cs typeface="Tahoma"/>
            </a:rPr>
            <a:t>τους </a:t>
          </a:r>
          <a:r>
            <a:rPr lang="el-GR" sz="1400" b="0" kern="1200" spc="-5" dirty="0" smtClean="0">
              <a:latin typeface="+mn-lt"/>
              <a:cs typeface="Tahoma"/>
            </a:rPr>
            <a:t>εαυτού στα μάτια του  αγαπημένου </a:t>
          </a:r>
          <a:r>
            <a:rPr lang="el-GR" sz="1400" b="0" kern="1200" dirty="0" smtClean="0">
              <a:latin typeface="+mn-lt"/>
              <a:cs typeface="Tahoma"/>
            </a:rPr>
            <a:t>προσώπου, </a:t>
          </a:r>
          <a:r>
            <a:rPr lang="el-GR" sz="1400" b="0" kern="1200" spc="-5" dirty="0" smtClean="0">
              <a:latin typeface="+mn-lt"/>
              <a:cs typeface="Tahoma"/>
            </a:rPr>
            <a:t>ενώ ταυτόχρονα πειραματίζονται για μελλοντικούς  σεξουαλικούς </a:t>
          </a:r>
          <a:r>
            <a:rPr lang="el-GR" sz="1400" b="0" kern="1200" dirty="0" smtClean="0">
              <a:latin typeface="+mn-lt"/>
              <a:cs typeface="Tahoma"/>
            </a:rPr>
            <a:t>ρόλους. </a:t>
          </a:r>
          <a:r>
            <a:rPr lang="el-GR" sz="1400" b="0" kern="1200" spc="-5" dirty="0" smtClean="0">
              <a:latin typeface="+mn-lt"/>
              <a:cs typeface="Tahoma"/>
            </a:rPr>
            <a:t>Σε αυτή </a:t>
          </a:r>
          <a:r>
            <a:rPr lang="el-GR" sz="1400" b="0" kern="1200" dirty="0" smtClean="0">
              <a:latin typeface="+mn-lt"/>
              <a:cs typeface="Tahoma"/>
            </a:rPr>
            <a:t>την </a:t>
          </a:r>
          <a:r>
            <a:rPr lang="el-GR" sz="1400" b="0" kern="1200" spc="-5" dirty="0" smtClean="0">
              <a:latin typeface="+mn-lt"/>
              <a:cs typeface="Tahoma"/>
            </a:rPr>
            <a:t>ηλικία συχνά αναπτύσσονται και </a:t>
          </a:r>
          <a:r>
            <a:rPr lang="el-GR" sz="1400" b="0" kern="1200" dirty="0" smtClean="0">
              <a:latin typeface="+mn-lt"/>
              <a:cs typeface="Tahoma"/>
            </a:rPr>
            <a:t>οι  </a:t>
          </a:r>
          <a:r>
            <a:rPr lang="el-GR" sz="1400" b="0" kern="1200" spc="-5" dirty="0" smtClean="0">
              <a:latin typeface="+mn-lt"/>
              <a:cs typeface="Tahoma"/>
            </a:rPr>
            <a:t>συναισθηματικές σχέσεις. Γενικά υπάρχουν εντάσεις στις σχέσεις, </a:t>
          </a:r>
          <a:r>
            <a:rPr lang="el-GR" sz="1400" b="0" kern="1200" dirty="0" smtClean="0">
              <a:latin typeface="+mn-lt"/>
              <a:cs typeface="Tahoma"/>
            </a:rPr>
            <a:t>οι </a:t>
          </a:r>
          <a:r>
            <a:rPr lang="el-GR" sz="1400" b="0" kern="1200" spc="-5" dirty="0" smtClean="0">
              <a:latin typeface="+mn-lt"/>
              <a:cs typeface="Tahoma"/>
            </a:rPr>
            <a:t>έφηβοι  πειραματίζονται, δοκιμάζουν, τολμούν,</a:t>
          </a:r>
          <a:r>
            <a:rPr lang="el-GR" sz="1400" b="0" kern="1200" spc="35" dirty="0" smtClean="0">
              <a:latin typeface="+mn-lt"/>
              <a:cs typeface="Tahoma"/>
            </a:rPr>
            <a:t> </a:t>
          </a:r>
          <a:r>
            <a:rPr lang="el-GR" sz="1400" b="0" kern="1200" spc="-5" dirty="0" smtClean="0">
              <a:latin typeface="+mn-lt"/>
              <a:cs typeface="Tahoma"/>
            </a:rPr>
            <a:t>απορρίπτουν.</a:t>
          </a:r>
          <a:endParaRPr lang="el-GR" sz="1400" b="0" kern="1200" dirty="0">
            <a:latin typeface="+mn-lt"/>
            <a:cs typeface="Tahoma"/>
          </a:endParaRPr>
        </a:p>
      </dsp:txBody>
      <dsp:txXfrm>
        <a:off x="54241" y="2286907"/>
        <a:ext cx="8028422" cy="1002652"/>
      </dsp:txXfrm>
    </dsp:sp>
    <dsp:sp modelId="{F200B2E2-7B1F-4A2F-A16A-3FB3C5D07FDA}">
      <dsp:nvSpPr>
        <dsp:cNvPr id="0" name=""/>
        <dsp:cNvSpPr/>
      </dsp:nvSpPr>
      <dsp:spPr>
        <a:xfrm>
          <a:off x="0" y="1127365"/>
          <a:ext cx="8136904" cy="111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spc="-5" smtClean="0">
              <a:latin typeface="+mn-lt"/>
              <a:cs typeface="Tahoma"/>
            </a:rPr>
            <a:t>Οι συνομήλικοι αποκτούν ακόμα μεγαλύτερη σημασία, προκειμένου </a:t>
          </a:r>
          <a:r>
            <a:rPr lang="el-GR" sz="1400" b="0" kern="1200" smtClean="0">
              <a:latin typeface="+mn-lt"/>
              <a:cs typeface="Tahoma"/>
            </a:rPr>
            <a:t>να  </a:t>
          </a:r>
          <a:r>
            <a:rPr lang="el-GR" sz="1400" b="0" kern="1200" spc="-5" smtClean="0">
              <a:latin typeface="+mn-lt"/>
              <a:cs typeface="Tahoma"/>
            </a:rPr>
            <a:t>αναπληρώσουν το κενό </a:t>
          </a:r>
          <a:r>
            <a:rPr lang="el-GR" sz="1400" b="0" kern="1200" smtClean="0">
              <a:latin typeface="+mn-lt"/>
              <a:cs typeface="Tahoma"/>
            </a:rPr>
            <a:t>που </a:t>
          </a:r>
          <a:r>
            <a:rPr lang="el-GR" sz="1400" b="0" kern="1200" spc="-5" smtClean="0">
              <a:latin typeface="+mn-lt"/>
              <a:cs typeface="Tahoma"/>
            </a:rPr>
            <a:t>προκαλεί </a:t>
          </a:r>
          <a:r>
            <a:rPr lang="el-GR" sz="1400" b="0" kern="1200" smtClean="0">
              <a:latin typeface="+mn-lt"/>
              <a:cs typeface="Tahoma"/>
            </a:rPr>
            <a:t>η </a:t>
          </a:r>
          <a:r>
            <a:rPr lang="el-GR" sz="1400" b="0" kern="1200" spc="-5" smtClean="0">
              <a:latin typeface="+mn-lt"/>
              <a:cs typeface="Tahoma"/>
            </a:rPr>
            <a:t>προσπάθεια ανεξαρτητοποίησης από </a:t>
          </a:r>
          <a:r>
            <a:rPr lang="el-GR" sz="1400" b="0" kern="1200" smtClean="0">
              <a:latin typeface="+mn-lt"/>
              <a:cs typeface="Tahoma"/>
            </a:rPr>
            <a:t>τους  </a:t>
          </a:r>
          <a:r>
            <a:rPr lang="el-GR" sz="1400" b="0" kern="1200" spc="-5" smtClean="0">
              <a:latin typeface="+mn-lt"/>
              <a:cs typeface="Tahoma"/>
            </a:rPr>
            <a:t>γονείς. Οι έφηβοι συχνά αναπτύσσουν μια </a:t>
          </a:r>
          <a:r>
            <a:rPr lang="el-GR" sz="1400" b="0" kern="1200" smtClean="0">
              <a:latin typeface="+mn-lt"/>
              <a:cs typeface="Tahoma"/>
            </a:rPr>
            <a:t>υποκουλτούρα που </a:t>
          </a:r>
          <a:r>
            <a:rPr lang="el-GR" sz="1400" b="0" kern="1200" spc="-5" smtClean="0">
              <a:latin typeface="+mn-lt"/>
              <a:cs typeface="Tahoma"/>
            </a:rPr>
            <a:t>βασίζεται σε μια δική </a:t>
          </a:r>
          <a:r>
            <a:rPr lang="el-GR" sz="1400" b="0" kern="1200" smtClean="0">
              <a:latin typeface="+mn-lt"/>
              <a:cs typeface="Tahoma"/>
            </a:rPr>
            <a:t>τους </a:t>
          </a:r>
          <a:r>
            <a:rPr lang="el-GR" sz="1400" b="0" kern="1200" spc="-5" smtClean="0">
              <a:latin typeface="+mn-lt"/>
              <a:cs typeface="Tahoma"/>
            </a:rPr>
            <a:t>μουσική, εμφάνιση και γλώσσα. Οι σχέσεις </a:t>
          </a:r>
          <a:r>
            <a:rPr lang="el-GR" sz="1400" b="0" kern="1200" smtClean="0">
              <a:latin typeface="+mn-lt"/>
              <a:cs typeface="Tahoma"/>
            </a:rPr>
            <a:t>που </a:t>
          </a:r>
          <a:r>
            <a:rPr lang="el-GR" sz="1400" b="0" kern="1200" spc="-5" smtClean="0">
              <a:latin typeface="+mn-lt"/>
              <a:cs typeface="Tahoma"/>
            </a:rPr>
            <a:t>στο προηγούμενο στάδιο ήταν επιφανειακές τώρα αυξάνονται σε συναισθηματική</a:t>
          </a:r>
          <a:r>
            <a:rPr lang="el-GR" sz="1400" b="0" kern="1200" spc="35" smtClean="0">
              <a:latin typeface="+mn-lt"/>
              <a:cs typeface="Tahoma"/>
            </a:rPr>
            <a:t> </a:t>
          </a:r>
          <a:r>
            <a:rPr lang="el-GR" sz="1400" b="0" kern="1200" spc="-5" smtClean="0">
              <a:latin typeface="+mn-lt"/>
              <a:cs typeface="Tahoma"/>
            </a:rPr>
            <a:t>ένταση.</a:t>
          </a:r>
          <a:endParaRPr lang="el-GR" sz="1400" b="0" kern="1200" dirty="0">
            <a:latin typeface="+mn-lt"/>
            <a:cs typeface="Tahoma"/>
          </a:endParaRPr>
        </a:p>
      </dsp:txBody>
      <dsp:txXfrm>
        <a:off x="54241" y="1181606"/>
        <a:ext cx="8028422" cy="1002652"/>
      </dsp:txXfrm>
    </dsp:sp>
    <dsp:sp modelId="{E0808172-2983-44DB-AB6C-74CE9B7DDE2A}">
      <dsp:nvSpPr>
        <dsp:cNvPr id="0" name=""/>
        <dsp:cNvSpPr/>
      </dsp:nvSpPr>
      <dsp:spPr>
        <a:xfrm>
          <a:off x="0" y="3384190"/>
          <a:ext cx="8136904" cy="111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smtClean="0">
              <a:latin typeface="+mn-lt"/>
              <a:cs typeface="Tahoma"/>
            </a:rPr>
            <a:t>Ο </a:t>
          </a:r>
          <a:r>
            <a:rPr lang="el-GR" sz="1400" b="0" kern="1200" spc="-5" smtClean="0">
              <a:latin typeface="+mn-lt"/>
              <a:cs typeface="Tahoma"/>
            </a:rPr>
            <a:t>αποχωρισμός </a:t>
          </a:r>
          <a:r>
            <a:rPr lang="el-GR" sz="1400" b="0" kern="1200" smtClean="0">
              <a:latin typeface="+mn-lt"/>
              <a:cs typeface="Tahoma"/>
            </a:rPr>
            <a:t>από τους </a:t>
          </a:r>
          <a:r>
            <a:rPr lang="el-GR" sz="1400" b="0" kern="1200" spc="-5" smtClean="0">
              <a:latin typeface="+mn-lt"/>
              <a:cs typeface="Tahoma"/>
            </a:rPr>
            <a:t>γονείς σε αυτό </a:t>
          </a:r>
          <a:r>
            <a:rPr lang="el-GR" sz="1400" b="0" kern="1200" smtClean="0">
              <a:latin typeface="+mn-lt"/>
              <a:cs typeface="Tahoma"/>
            </a:rPr>
            <a:t>το </a:t>
          </a:r>
          <a:r>
            <a:rPr lang="el-GR" sz="1400" b="0" kern="1200" spc="-5" smtClean="0">
              <a:latin typeface="+mn-lt"/>
              <a:cs typeface="Tahoma"/>
            </a:rPr>
            <a:t>στάδιο είναι μια διαδικασία δύσκολη για  </a:t>
          </a:r>
          <a:r>
            <a:rPr lang="el-GR" sz="1400" b="0" kern="1200" smtClean="0">
              <a:latin typeface="+mn-lt"/>
              <a:cs typeface="Tahoma"/>
            </a:rPr>
            <a:t>τους εφήβους </a:t>
          </a:r>
          <a:r>
            <a:rPr lang="el-GR" sz="1400" b="0" kern="1200" spc="-5" smtClean="0">
              <a:latin typeface="+mn-lt"/>
              <a:cs typeface="Tahoma"/>
            </a:rPr>
            <a:t>και </a:t>
          </a:r>
          <a:r>
            <a:rPr lang="el-GR" sz="1400" b="0" kern="1200" smtClean="0">
              <a:latin typeface="+mn-lt"/>
              <a:cs typeface="Tahoma"/>
            </a:rPr>
            <a:t>τους </a:t>
          </a:r>
          <a:r>
            <a:rPr lang="el-GR" sz="1400" b="0" kern="1200" spc="-5" smtClean="0">
              <a:latin typeface="+mn-lt"/>
              <a:cs typeface="Tahoma"/>
            </a:rPr>
            <a:t>γονείς. </a:t>
          </a:r>
          <a:r>
            <a:rPr lang="el-GR" sz="1400" b="0" kern="1200" spc="-10" smtClean="0">
              <a:latin typeface="+mn-lt"/>
              <a:cs typeface="Tahoma"/>
            </a:rPr>
            <a:t>Στις </a:t>
          </a:r>
          <a:r>
            <a:rPr lang="el-GR" sz="1400" b="0" kern="1200" spc="-5" smtClean="0">
              <a:latin typeface="+mn-lt"/>
              <a:cs typeface="Tahoma"/>
            </a:rPr>
            <a:t>προσπάθειες προσέγγισης από </a:t>
          </a:r>
          <a:r>
            <a:rPr lang="el-GR" sz="1400" b="0" kern="1200" smtClean="0">
              <a:latin typeface="+mn-lt"/>
              <a:cs typeface="Tahoma"/>
            </a:rPr>
            <a:t>τους </a:t>
          </a:r>
          <a:r>
            <a:rPr lang="el-GR" sz="1400" b="0" kern="1200" spc="-5" smtClean="0">
              <a:latin typeface="+mn-lt"/>
              <a:cs typeface="Tahoma"/>
            </a:rPr>
            <a:t>γονείς, </a:t>
          </a:r>
          <a:r>
            <a:rPr lang="el-GR" sz="1400" b="0" kern="1200" smtClean="0">
              <a:latin typeface="+mn-lt"/>
              <a:cs typeface="Tahoma"/>
            </a:rPr>
            <a:t>ο  έφηβος </a:t>
          </a:r>
          <a:r>
            <a:rPr lang="el-GR" sz="1400" b="0" kern="1200" spc="-5" smtClean="0">
              <a:latin typeface="+mn-lt"/>
              <a:cs typeface="Tahoma"/>
            </a:rPr>
            <a:t>συχνά απαντάει με άγχος και προσπάθειες συναισθηματικής</a:t>
          </a:r>
          <a:r>
            <a:rPr lang="el-GR" sz="1400" b="0" kern="1200" spc="90" smtClean="0">
              <a:latin typeface="+mn-lt"/>
              <a:cs typeface="Tahoma"/>
            </a:rPr>
            <a:t> </a:t>
          </a:r>
          <a:r>
            <a:rPr lang="el-GR" sz="1400" b="0" kern="1200" spc="-5" smtClean="0">
              <a:latin typeface="+mn-lt"/>
              <a:cs typeface="Tahoma"/>
            </a:rPr>
            <a:t>απόστασης.</a:t>
          </a:r>
          <a:endParaRPr lang="el-GR" sz="1400" b="0" kern="1200" dirty="0">
            <a:latin typeface="+mn-lt"/>
            <a:cs typeface="Tahoma"/>
          </a:endParaRPr>
        </a:p>
      </dsp:txBody>
      <dsp:txXfrm>
        <a:off x="54241" y="3438431"/>
        <a:ext cx="8028422" cy="1002652"/>
      </dsp:txXfrm>
    </dsp:sp>
    <dsp:sp modelId="{A37759EE-5ECE-4041-80BE-B327CB912B41}">
      <dsp:nvSpPr>
        <dsp:cNvPr id="0" name=""/>
        <dsp:cNvSpPr/>
      </dsp:nvSpPr>
      <dsp:spPr>
        <a:xfrm>
          <a:off x="0" y="4505489"/>
          <a:ext cx="8136904" cy="111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spc="-5" dirty="0" smtClean="0">
              <a:latin typeface="+mn-lt"/>
              <a:cs typeface="Tahoma"/>
            </a:rPr>
            <a:t>Η συναισθηματική διαθεσιμότητα και παρουσία των γονιών εκτιμάται </a:t>
          </a:r>
          <a:r>
            <a:rPr lang="el-GR" sz="1400" b="0" kern="1200" dirty="0" smtClean="0">
              <a:latin typeface="+mn-lt"/>
              <a:cs typeface="Tahoma"/>
            </a:rPr>
            <a:t>πολύ </a:t>
          </a:r>
          <a:r>
            <a:rPr lang="el-GR" sz="1400" b="0" kern="1200" spc="-5" dirty="0" smtClean="0">
              <a:latin typeface="+mn-lt"/>
              <a:cs typeface="Tahoma"/>
            </a:rPr>
            <a:t>από </a:t>
          </a:r>
          <a:r>
            <a:rPr lang="el-GR" sz="1400" b="0" kern="1200" dirty="0" smtClean="0">
              <a:latin typeface="+mn-lt"/>
              <a:cs typeface="Tahoma"/>
            </a:rPr>
            <a:t>τους  εφήβους. </a:t>
          </a:r>
          <a:r>
            <a:rPr lang="el-GR" sz="1400" b="0" kern="1200" spc="-5" dirty="0" smtClean="0">
              <a:latin typeface="+mn-lt"/>
              <a:cs typeface="Tahoma"/>
            </a:rPr>
            <a:t>Σε αυτή τη φάση αναπτύσσονται επίσης ιδεολογικές και φιλοσοφικές  αναζητήσεις, τίθενται υπαρξιακά ερωτήματα και αναπτύσσεται </a:t>
          </a:r>
          <a:r>
            <a:rPr lang="el-GR" sz="1400" b="0" kern="1200" dirty="0" smtClean="0">
              <a:latin typeface="+mn-lt"/>
              <a:cs typeface="Tahoma"/>
            </a:rPr>
            <a:t>ο </a:t>
          </a:r>
          <a:r>
            <a:rPr lang="el-GR" sz="1400" b="0" kern="1200" spc="-5" dirty="0" smtClean="0">
              <a:latin typeface="+mn-lt"/>
              <a:cs typeface="Tahoma"/>
            </a:rPr>
            <a:t>αλτρουισμός. </a:t>
          </a:r>
          <a:r>
            <a:rPr lang="el-GR" sz="1400" b="0" kern="1200" dirty="0" smtClean="0">
              <a:latin typeface="+mn-lt"/>
              <a:cs typeface="Tahoma"/>
            </a:rPr>
            <a:t>Ο έφηβος </a:t>
          </a:r>
          <a:r>
            <a:rPr lang="el-GR" sz="1400" b="0" kern="1200" spc="-5" dirty="0" smtClean="0">
              <a:latin typeface="+mn-lt"/>
              <a:cs typeface="Tahoma"/>
            </a:rPr>
            <a:t>είναι αναγκασμένος επίσης να κάνει επιλογές και να σκέφτεται για </a:t>
          </a:r>
          <a:r>
            <a:rPr lang="el-GR" sz="1400" b="0" kern="1200" dirty="0" smtClean="0">
              <a:latin typeface="+mn-lt"/>
              <a:cs typeface="Tahoma"/>
            </a:rPr>
            <a:t>το  </a:t>
          </a:r>
          <a:r>
            <a:rPr lang="el-GR" sz="1400" b="0" kern="1200" spc="-5" dirty="0" smtClean="0">
              <a:latin typeface="+mn-lt"/>
              <a:cs typeface="Tahoma"/>
            </a:rPr>
            <a:t>μέλλον.</a:t>
          </a:r>
          <a:endParaRPr lang="el-GR" sz="1400" b="0" kern="1200" dirty="0">
            <a:latin typeface="+mn-lt"/>
            <a:cs typeface="Tahoma"/>
          </a:endParaRPr>
        </a:p>
      </dsp:txBody>
      <dsp:txXfrm>
        <a:off x="54241" y="4559730"/>
        <a:ext cx="8028422" cy="1002652"/>
      </dsp:txXfrm>
    </dsp:sp>
    <dsp:sp modelId="{26D243DF-F117-4074-8A82-CC5010D04548}">
      <dsp:nvSpPr>
        <dsp:cNvPr id="0" name=""/>
        <dsp:cNvSpPr/>
      </dsp:nvSpPr>
      <dsp:spPr>
        <a:xfrm>
          <a:off x="0" y="0"/>
          <a:ext cx="8136904" cy="111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spc="-5" dirty="0" smtClean="0">
              <a:latin typeface="+mn-lt"/>
              <a:cs typeface="Tahoma"/>
            </a:rPr>
            <a:t>Οι έφηβοι επιδιώκουν να γίνουν περισσότερο ανεξάρτητοι και γίνονται πιο  ανταγωνιστικοί </a:t>
          </a:r>
          <a:r>
            <a:rPr lang="el-GR" sz="1400" b="0" kern="1200" dirty="0" smtClean="0">
              <a:latin typeface="+mn-lt"/>
              <a:cs typeface="Tahoma"/>
            </a:rPr>
            <a:t>προς </a:t>
          </a:r>
          <a:r>
            <a:rPr lang="el-GR" sz="1400" b="0" kern="1200" spc="-5" dirty="0" smtClean="0">
              <a:latin typeface="+mn-lt"/>
              <a:cs typeface="Tahoma"/>
            </a:rPr>
            <a:t>τους γονείς, αντιστέκονται στις παρεμβάσεις </a:t>
          </a:r>
          <a:r>
            <a:rPr lang="el-GR" sz="1400" b="0" kern="1200" dirty="0" smtClean="0">
              <a:latin typeface="+mn-lt"/>
              <a:cs typeface="Tahoma"/>
            </a:rPr>
            <a:t>τους,  </a:t>
          </a:r>
          <a:r>
            <a:rPr lang="el-GR" sz="1400" b="0" kern="1200" spc="-5" dirty="0" smtClean="0">
              <a:latin typeface="+mn-lt"/>
              <a:cs typeface="Tahoma"/>
            </a:rPr>
            <a:t>αμφισβητούν </a:t>
          </a:r>
          <a:r>
            <a:rPr lang="el-GR" sz="1400" b="0" kern="1200" dirty="0" smtClean="0">
              <a:latin typeface="+mn-lt"/>
              <a:cs typeface="Tahoma"/>
            </a:rPr>
            <a:t>την </a:t>
          </a:r>
          <a:r>
            <a:rPr lang="el-GR" sz="1400" b="0" kern="1200" spc="-5" dirty="0" smtClean="0">
              <a:latin typeface="+mn-lt"/>
              <a:cs typeface="Tahoma"/>
            </a:rPr>
            <a:t>κρίση τους, ενώ προκαλούν συχνά καβγάδες </a:t>
          </a:r>
          <a:r>
            <a:rPr lang="el-GR" sz="1400" b="0" kern="1200" spc="-10" dirty="0" smtClean="0">
              <a:latin typeface="+mn-lt"/>
              <a:cs typeface="Tahoma"/>
            </a:rPr>
            <a:t>χωρίς </a:t>
          </a:r>
          <a:r>
            <a:rPr lang="el-GR" sz="1400" b="0" kern="1200" spc="-5" dirty="0" smtClean="0">
              <a:latin typeface="+mn-lt"/>
              <a:cs typeface="Tahoma"/>
            </a:rPr>
            <a:t>ιδιαίτερο</a:t>
          </a:r>
          <a:r>
            <a:rPr lang="el-GR" sz="1400" b="0" kern="1200" spc="190" dirty="0" smtClean="0">
              <a:latin typeface="+mn-lt"/>
              <a:cs typeface="Tahoma"/>
            </a:rPr>
            <a:t> </a:t>
          </a:r>
          <a:r>
            <a:rPr lang="el-GR" sz="1400" b="0" kern="1200" spc="-5" dirty="0" smtClean="0">
              <a:latin typeface="+mn-lt"/>
              <a:cs typeface="Tahoma"/>
            </a:rPr>
            <a:t>λόγο.</a:t>
          </a:r>
          <a:endParaRPr lang="el-GR" sz="1400" b="0" kern="1200" dirty="0">
            <a:latin typeface="+mn-lt"/>
            <a:cs typeface="Tahoma"/>
          </a:endParaRPr>
        </a:p>
      </dsp:txBody>
      <dsp:txXfrm>
        <a:off x="54241" y="54241"/>
        <a:ext cx="8028422" cy="1002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A414C-032B-48C0-8A9D-014BCBF75224}">
      <dsp:nvSpPr>
        <dsp:cNvPr id="0" name=""/>
        <dsp:cNvSpPr/>
      </dsp:nvSpPr>
      <dsp:spPr>
        <a:xfrm>
          <a:off x="0" y="2996749"/>
          <a:ext cx="8064896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Το τελικό αυτό στάδιο γενικά είναι φάση ολοκλήρωσης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της  ταυτότητας και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προσαρμογής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στις απαιτήσεις της ενήλικης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ζωής.  Ο έφηβος έχει διαμορφώσει προσωπικά ενδιαφέροντα κι έχει  σταθερή αυτοεκτίμηση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και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εικόνα για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τον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εαυτό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του. Οι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στόχοι  των προηγούμενων σταδίων, ο αποχωρισμός από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τους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γονείς, η 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αυτονομία,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η κοινωνική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υπευθυνότητα,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ικανότητα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να κάνουν  σχέσεις έχουν σχεδόν</a:t>
          </a:r>
          <a:r>
            <a:rPr lang="el-GR" sz="1600" b="0" kern="1200" spc="-130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ολοκληρωθεί.</a:t>
          </a:r>
          <a:endParaRPr lang="el-GR" sz="1600" b="0" kern="1200" dirty="0">
            <a:solidFill>
              <a:schemeClr val="bg1"/>
            </a:solidFill>
            <a:latin typeface="+mn-lt"/>
          </a:endParaRPr>
        </a:p>
      </dsp:txBody>
      <dsp:txXfrm>
        <a:off x="79818" y="3076567"/>
        <a:ext cx="7905260" cy="1475439"/>
      </dsp:txXfrm>
    </dsp:sp>
    <dsp:sp modelId="{CA389FF4-731B-4584-979F-3B9A78C8B89F}">
      <dsp:nvSpPr>
        <dsp:cNvPr id="0" name=""/>
        <dsp:cNvSpPr/>
      </dsp:nvSpPr>
      <dsp:spPr>
        <a:xfrm>
          <a:off x="0" y="527817"/>
          <a:ext cx="8064896" cy="184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Οι αλλαγές </a:t>
          </a:r>
          <a:r>
            <a:rPr lang="el-GR" sz="1600" b="0" kern="1200" spc="5" dirty="0" smtClean="0">
              <a:solidFill>
                <a:schemeClr val="bg1"/>
              </a:solidFill>
              <a:latin typeface="+mn-lt"/>
              <a:cs typeface="Tahoma"/>
            </a:rPr>
            <a:t>σε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βιολογικό-σωματικό επίπεδο ολοκληρώνονται. Η  ολοκλήρωση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της εφηβείας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είναι ένα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ανοικτό θέμα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που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εξαρτάται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από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ατομικούς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και κοινωνικούς παράγοντες - για παράδειγμα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η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μακρόχρονη ανάγκη για σπουδές συχνά παρατείνει και τη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φάση 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οικονομικής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και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συναισθηματικής εξάρτησης από </a:t>
          </a:r>
          <a:r>
            <a:rPr lang="el-GR" sz="1600" b="0" kern="1200" spc="-5" dirty="0" smtClean="0">
              <a:solidFill>
                <a:schemeClr val="bg1"/>
              </a:solidFill>
              <a:latin typeface="+mn-lt"/>
              <a:cs typeface="Tahoma"/>
            </a:rPr>
            <a:t>τους</a:t>
          </a:r>
          <a:r>
            <a:rPr lang="el-GR" sz="1600" b="0" kern="1200" spc="-130" dirty="0" smtClean="0">
              <a:solidFill>
                <a:schemeClr val="bg1"/>
              </a:solidFill>
              <a:latin typeface="+mn-lt"/>
              <a:cs typeface="Tahoma"/>
            </a:rPr>
            <a:t> </a:t>
          </a:r>
          <a:r>
            <a:rPr lang="el-GR" sz="1600" b="0" kern="1200" dirty="0" smtClean="0">
              <a:solidFill>
                <a:schemeClr val="bg1"/>
              </a:solidFill>
              <a:latin typeface="+mn-lt"/>
              <a:cs typeface="Tahoma"/>
            </a:rPr>
            <a:t>γονείς.</a:t>
          </a:r>
          <a:endParaRPr lang="el-GR" sz="1600" b="0" kern="1200" dirty="0">
            <a:solidFill>
              <a:schemeClr val="bg1"/>
            </a:solidFill>
            <a:latin typeface="+mn-lt"/>
            <a:cs typeface="Tahoma"/>
          </a:endParaRPr>
        </a:p>
      </dsp:txBody>
      <dsp:txXfrm>
        <a:off x="90115" y="617932"/>
        <a:ext cx="7884666" cy="166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8585">
              <a:lnSpc>
                <a:spcPts val="1335"/>
              </a:lnSpc>
            </a:pPr>
            <a:fld id="{81D60167-4931-47E6-BA6A-407CBD079E47}" type="slidenum">
              <a:rPr spc="-5" dirty="0"/>
              <a:pPr marL="108585">
                <a:lnSpc>
                  <a:spcPts val="1335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595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245078-EC4B-47DE-9239-AACFE6853C52}" type="datetimeFigureOut">
              <a:rPr lang="el-GR" smtClean="0"/>
              <a:pPr/>
              <a:t>5/5/2017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66A49D-12CE-41A4-80C8-88B222D2C83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53062" y="3356992"/>
            <a:ext cx="3672408" cy="269571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ΟΙ ΨΥΧΟΛΟΓΙΚΕΣ ΚΑΙ ΣΩΜΑΤΙΚΕΣ ΑΛΛΑΓΕΣ ΣΤΗΝ </a:t>
            </a:r>
            <a:r>
              <a:rPr lang="el-GR" b="1" dirty="0" smtClean="0"/>
              <a:t>ΕΦΗΒΕΙΑ</a:t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sz="1600" b="1" dirty="0" smtClean="0"/>
              <a:t>Ι. Καλλία, Ψυχολόγος</a:t>
            </a:r>
            <a:br>
              <a:rPr lang="el-GR" sz="1600" b="1" dirty="0" smtClean="0"/>
            </a:br>
            <a:r>
              <a:rPr lang="el-GR" sz="1600" b="1" dirty="0" smtClean="0"/>
              <a:t>Δ. </a:t>
            </a:r>
            <a:r>
              <a:rPr lang="el-GR" sz="1600" b="1" dirty="0"/>
              <a:t>Π</a:t>
            </a:r>
            <a:r>
              <a:rPr lang="el-GR" sz="1600" b="1" dirty="0" smtClean="0"/>
              <a:t>απαϊωάννου, Εικαστική Θεραπεύτρια</a:t>
            </a:r>
            <a:endParaRPr lang="el-GR" sz="16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-9657" y="6453336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el-GR" sz="1600" b="1" i="1" dirty="0" smtClean="0"/>
              <a:t>Δευτέρα 8/5/2017, Γυμνάσιο Ιτέας, Κινητή </a:t>
            </a:r>
            <a:r>
              <a:rPr lang="el-GR" sz="1600" b="1" i="1" dirty="0" smtClean="0"/>
              <a:t>Μονάδα Ψυχικής Υγείας </a:t>
            </a:r>
            <a:r>
              <a:rPr lang="el-GR" sz="1600" b="1" i="1" dirty="0" smtClean="0"/>
              <a:t>ν. Φωκίδας</a:t>
            </a:r>
            <a:endParaRPr lang="el-GR" sz="1600" b="1" i="1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57" y="548680"/>
            <a:ext cx="315801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4427984" y="116632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l-GR" sz="2000" b="1" cap="small" spc="-7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Αρχικό</a:t>
            </a:r>
            <a:r>
              <a:rPr lang="el-GR" sz="2000" b="1" cap="small" spc="-55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-85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στάδιο</a:t>
            </a:r>
            <a:r>
              <a:rPr lang="el-GR" sz="2000" b="1" cap="small" spc="-57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-1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11-14</a:t>
            </a:r>
            <a:r>
              <a:rPr lang="el-GR" sz="2000" b="1" cap="small" spc="-585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1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ετών</a:t>
            </a:r>
            <a:endParaRPr lang="el-GR" sz="2000" b="1" cap="small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615503209"/>
              </p:ext>
            </p:extLst>
          </p:nvPr>
        </p:nvGraphicFramePr>
        <p:xfrm>
          <a:off x="467544" y="836712"/>
          <a:ext cx="8208912" cy="611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04048" y="-243408"/>
            <a:ext cx="4576472" cy="1143000"/>
          </a:xfrm>
        </p:spPr>
        <p:txBody>
          <a:bodyPr>
            <a:normAutofit/>
          </a:bodyPr>
          <a:lstStyle/>
          <a:p>
            <a:r>
              <a:rPr lang="el-GR" sz="2000" b="1" cap="small" spc="12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Μέσο</a:t>
            </a:r>
            <a:r>
              <a:rPr lang="el-GR" sz="2000" b="1" cap="small" spc="-55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-8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στάδιο</a:t>
            </a:r>
            <a:r>
              <a:rPr lang="el-GR" sz="2000" b="1" cap="small" spc="-57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-1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14-17</a:t>
            </a:r>
            <a:r>
              <a:rPr lang="el-GR" sz="2000" b="1" cap="small" spc="-59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b="1" cap="small" spc="1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ετών</a:t>
            </a:r>
            <a:r>
              <a:rPr lang="el-GR" sz="2000" b="1" cap="small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l-GR" sz="2000" b="1" cap="small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l-GR" sz="2000" b="1" cap="small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74546"/>
              </p:ext>
            </p:extLst>
          </p:nvPr>
        </p:nvGraphicFramePr>
        <p:xfrm>
          <a:off x="539552" y="764704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3968" y="0"/>
            <a:ext cx="4720488" cy="584176"/>
          </a:xfrm>
        </p:spPr>
        <p:txBody>
          <a:bodyPr>
            <a:normAutofit/>
          </a:bodyPr>
          <a:lstStyle/>
          <a:p>
            <a:pPr marL="620395">
              <a:lnSpc>
                <a:spcPct val="100000"/>
              </a:lnSpc>
            </a:pPr>
            <a:r>
              <a:rPr lang="el-GR" sz="2400" b="1" cap="small" spc="-114" dirty="0" smtClean="0">
                <a:solidFill>
                  <a:schemeClr val="bg1"/>
                </a:solidFill>
                <a:cs typeface="Courier New"/>
              </a:rPr>
              <a:t>Τελικό</a:t>
            </a:r>
            <a:r>
              <a:rPr lang="el-GR" sz="2400" b="1" cap="small" spc="-570" dirty="0" smtClean="0">
                <a:solidFill>
                  <a:schemeClr val="bg1"/>
                </a:solidFill>
                <a:cs typeface="Courier New"/>
              </a:rPr>
              <a:t> </a:t>
            </a:r>
            <a:r>
              <a:rPr lang="el-GR" sz="2400" b="1" cap="small" spc="-85" dirty="0" smtClean="0">
                <a:solidFill>
                  <a:schemeClr val="bg1"/>
                </a:solidFill>
                <a:cs typeface="Courier New"/>
              </a:rPr>
              <a:t>στάδιο</a:t>
            </a:r>
            <a:r>
              <a:rPr lang="el-GR" sz="2400" b="1" cap="small" spc="-570" dirty="0" smtClean="0">
                <a:solidFill>
                  <a:schemeClr val="bg1"/>
                </a:solidFill>
                <a:cs typeface="Courier New"/>
              </a:rPr>
              <a:t> </a:t>
            </a:r>
            <a:r>
              <a:rPr lang="el-GR" sz="2400" b="1" cap="small" spc="-10" dirty="0" smtClean="0">
                <a:solidFill>
                  <a:schemeClr val="bg1"/>
                </a:solidFill>
                <a:cs typeface="Courier New"/>
              </a:rPr>
              <a:t>17-20</a:t>
            </a:r>
            <a:r>
              <a:rPr lang="el-GR" sz="2400" b="1" cap="small" spc="-580" dirty="0" smtClean="0">
                <a:solidFill>
                  <a:schemeClr val="bg1"/>
                </a:solidFill>
                <a:cs typeface="Courier New"/>
              </a:rPr>
              <a:t> </a:t>
            </a:r>
            <a:r>
              <a:rPr lang="el-GR" sz="2400" b="1" cap="small" spc="10" dirty="0" smtClean="0">
                <a:solidFill>
                  <a:schemeClr val="bg1"/>
                </a:solidFill>
                <a:cs typeface="Courier New"/>
              </a:rPr>
              <a:t>ετών</a:t>
            </a:r>
            <a:endParaRPr lang="el-GR" sz="2400" cap="small" dirty="0">
              <a:solidFill>
                <a:schemeClr val="bg1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209505"/>
              </p:ext>
            </p:extLst>
          </p:nvPr>
        </p:nvGraphicFramePr>
        <p:xfrm>
          <a:off x="539552" y="1124744"/>
          <a:ext cx="80648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5202" y="1340768"/>
            <a:ext cx="7024744" cy="97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8840"/>
            <a:ext cx="5472608" cy="446449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Ο </a:t>
            </a:r>
            <a:r>
              <a:rPr lang="en-US" sz="1800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Winnicott</a:t>
            </a:r>
            <a:r>
              <a:rPr lang="en-US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–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διάσημος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παιδίατρος και ψυχαναλυτής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αναφέρει</a:t>
            </a:r>
            <a:r>
              <a:rPr lang="el-GR" sz="1800" spc="-5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ότι</a:t>
            </a:r>
            <a:r>
              <a:rPr lang="el-GR" sz="180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«υπάρχει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μια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θεραπεία μόνο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για την  ανωριμότητα της εφηβείας κι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αυτή 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το πέρασμα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 χρόνου», υποστηρίζοντας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πως η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ανωριμότητα  που συναντάμε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στην εφηβεία είναι 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ουσιαστικό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στοιχείο</a:t>
            </a:r>
            <a:r>
              <a:rPr lang="el-GR" sz="1800" spc="-5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υγείας.</a:t>
            </a:r>
            <a:endParaRPr lang="el-GR" sz="1800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297815" marR="5080" indent="-285750" algn="just">
              <a:lnSpc>
                <a:spcPct val="120000"/>
              </a:lnSpc>
              <a:spcBef>
                <a:spcPts val="275"/>
              </a:spcBef>
              <a:buFont typeface="Wingdings" pitchFamily="2" charset="2"/>
              <a:buChar char="Ø"/>
            </a:pPr>
            <a:r>
              <a:rPr lang="el-GR" sz="1800" spc="37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Περιγράφει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επίσης ότι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 ανωριμότητα είναι το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πιο πολύτιμο  πράγμα </a:t>
            </a:r>
            <a:r>
              <a:rPr lang="el-GR" sz="1800" spc="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της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εφηβείας γιατί από αυτή  ξεπροβάλλουν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τα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πιο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σημαντικά 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στοιχεία δημιουργικότητας,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νέων  αντιλήψεων </a:t>
            </a:r>
            <a:r>
              <a:rPr lang="el-GR" sz="18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πρωτοποριακών  ιδεών για τη</a:t>
            </a:r>
            <a:r>
              <a:rPr lang="el-GR" sz="1800" spc="-9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18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ζωή.</a:t>
            </a:r>
          </a:p>
          <a:p>
            <a:pPr>
              <a:lnSpc>
                <a:spcPct val="120000"/>
              </a:lnSpc>
            </a:pPr>
            <a:endParaRPr lang="el-GR" sz="1800" dirty="0" smtClean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  <a:p>
            <a:endParaRPr lang="el-G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28" y="1916832"/>
            <a:ext cx="28803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16632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cap="small" dirty="0">
                <a:solidFill>
                  <a:schemeClr val="bg1"/>
                </a:solidFill>
              </a:rPr>
              <a:t>Η Ανωριμότητα </a:t>
            </a:r>
            <a:r>
              <a:rPr lang="el-GR" sz="2000" b="1" cap="small" dirty="0" err="1" smtClean="0">
                <a:solidFill>
                  <a:schemeClr val="bg1"/>
                </a:solidFill>
              </a:rPr>
              <a:t>τησ</a:t>
            </a:r>
            <a:r>
              <a:rPr lang="el-GR" sz="2000" b="1" cap="small" dirty="0" smtClean="0">
                <a:solidFill>
                  <a:schemeClr val="bg1"/>
                </a:solidFill>
              </a:rPr>
              <a:t> </a:t>
            </a:r>
            <a:r>
              <a:rPr lang="el-GR" sz="2000" b="1" cap="small" dirty="0" err="1" smtClean="0">
                <a:solidFill>
                  <a:schemeClr val="bg1"/>
                </a:solidFill>
              </a:rPr>
              <a:t>Εφηβείασ</a:t>
            </a:r>
            <a:endParaRPr lang="el-GR" sz="20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2120" y="0"/>
            <a:ext cx="1296262" cy="601136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b="1" cap="small" dirty="0" err="1" smtClean="0">
                <a:solidFill>
                  <a:schemeClr val="bg1"/>
                </a:solidFill>
              </a:rPr>
              <a:t>Πηγέσ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2348880"/>
            <a:ext cx="6777317" cy="30495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Σύρος 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Γιάννης,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Καλογεράκου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Σταματίνα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, "Η εφηβεία ένα κρίσιμο σημείο αλλαγής: Διερευνώντας τις σχέσεις με τους συνομήλικους, τα αδέλφια και το σχολείο", ομιλία στο Ανοιχτό Ίδρυμα Εκπαίδευσης</a:t>
            </a:r>
          </a:p>
          <a:p>
            <a:pPr>
              <a:spcAft>
                <a:spcPts val="600"/>
              </a:spcAft>
            </a:pP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Cole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Michael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Cole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R.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Sheila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," Η ανάπτυξη των παιδιών, Εφηβεία",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Τυπωθήτω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- Γιώργος Δάρδανος, Αθήνα, 2002</a:t>
            </a:r>
          </a:p>
          <a:p>
            <a:pPr>
              <a:spcAft>
                <a:spcPts val="600"/>
              </a:spcAft>
            </a:pP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Ζαμμέ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Φιλίπ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Αμπλάρ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Οντίλ</a:t>
            </a:r>
            <a:r>
              <a:rPr lang="el-G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, " Η ψυχολογία, Τι μου συμβαίνει;" Πατάκης, Αθήνα, </a:t>
            </a:r>
            <a:r>
              <a:rPr lang="el-G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2006</a:t>
            </a:r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5476" y="1196752"/>
            <a:ext cx="7024744" cy="16561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Ευχαριστούμε πολύ για την προσοχή σας!!</a:t>
            </a:r>
            <a:endParaRPr lang="el-G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67" y="3140968"/>
            <a:ext cx="4017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4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 txBox="1">
            <a:spLocks/>
          </p:cNvSpPr>
          <p:nvPr/>
        </p:nvSpPr>
        <p:spPr bwMode="auto">
          <a:xfrm>
            <a:off x="409919" y="1124744"/>
            <a:ext cx="8229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	Η ανάπτυξη των παιδιών διέρχεται μέσα από διάφορα στάδια γνωστικής, συναισθηματικής, κοινωνικής και ηθικής ανάπτυξης. Σε κάθε αναπτυξιακό στάδιο, οι άνθρωποι αντιμετωπίζουν </a:t>
            </a: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νέες προκλήσεις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στις οποίες θα προσαρμοστούν ανάλογα.</a:t>
            </a:r>
          </a:p>
        </p:txBody>
      </p:sp>
      <p:pic>
        <p:nvPicPr>
          <p:cNvPr id="5" name="Picture 3" descr="76e5b07b6cdadcab532de072ba6877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3816350" cy="345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7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2218534" y="1227598"/>
            <a:ext cx="4840941" cy="551409"/>
          </a:xfrm>
          <a:custGeom>
            <a:avLst/>
            <a:gdLst/>
            <a:ahLst/>
            <a:cxnLst/>
            <a:rect l="l" t="t" r="r" b="b"/>
            <a:pathLst>
              <a:path w="4000500" h="859789">
                <a:moveTo>
                  <a:pt x="4000500" y="859535"/>
                </a:moveTo>
                <a:lnTo>
                  <a:pt x="0" y="859535"/>
                </a:lnTo>
                <a:lnTo>
                  <a:pt x="0" y="0"/>
                </a:lnTo>
                <a:lnTo>
                  <a:pt x="4000500" y="0"/>
                </a:lnTo>
                <a:lnTo>
                  <a:pt x="4000500" y="3047"/>
                </a:lnTo>
                <a:lnTo>
                  <a:pt x="6096" y="3048"/>
                </a:lnTo>
                <a:lnTo>
                  <a:pt x="3048" y="4572"/>
                </a:lnTo>
                <a:lnTo>
                  <a:pt x="6096" y="4571"/>
                </a:lnTo>
                <a:lnTo>
                  <a:pt x="6096" y="854964"/>
                </a:lnTo>
                <a:lnTo>
                  <a:pt x="3048" y="854964"/>
                </a:lnTo>
                <a:lnTo>
                  <a:pt x="6096" y="856488"/>
                </a:lnTo>
                <a:lnTo>
                  <a:pt x="4000500" y="856488"/>
                </a:lnTo>
                <a:lnTo>
                  <a:pt x="4000500" y="859535"/>
                </a:lnTo>
                <a:close/>
              </a:path>
              <a:path w="4000500" h="859789">
                <a:moveTo>
                  <a:pt x="6096" y="4571"/>
                </a:moveTo>
                <a:lnTo>
                  <a:pt x="3048" y="4572"/>
                </a:lnTo>
                <a:lnTo>
                  <a:pt x="6096" y="3048"/>
                </a:lnTo>
                <a:lnTo>
                  <a:pt x="6096" y="4571"/>
                </a:lnTo>
                <a:close/>
              </a:path>
              <a:path w="4000500" h="859789">
                <a:moveTo>
                  <a:pt x="3995928" y="4571"/>
                </a:moveTo>
                <a:lnTo>
                  <a:pt x="6096" y="4571"/>
                </a:lnTo>
                <a:lnTo>
                  <a:pt x="6096" y="3048"/>
                </a:lnTo>
                <a:lnTo>
                  <a:pt x="3995928" y="3048"/>
                </a:lnTo>
                <a:lnTo>
                  <a:pt x="3995928" y="4571"/>
                </a:lnTo>
                <a:close/>
              </a:path>
              <a:path w="4000500" h="859789">
                <a:moveTo>
                  <a:pt x="3995928" y="856488"/>
                </a:moveTo>
                <a:lnTo>
                  <a:pt x="3995928" y="3048"/>
                </a:lnTo>
                <a:lnTo>
                  <a:pt x="3997452" y="4572"/>
                </a:lnTo>
                <a:lnTo>
                  <a:pt x="4000500" y="4571"/>
                </a:lnTo>
                <a:lnTo>
                  <a:pt x="4000500" y="854964"/>
                </a:lnTo>
                <a:lnTo>
                  <a:pt x="3997452" y="854964"/>
                </a:lnTo>
                <a:lnTo>
                  <a:pt x="3995928" y="856488"/>
                </a:lnTo>
                <a:close/>
              </a:path>
              <a:path w="4000500" h="859789">
                <a:moveTo>
                  <a:pt x="4000500" y="4571"/>
                </a:moveTo>
                <a:lnTo>
                  <a:pt x="3997452" y="4572"/>
                </a:lnTo>
                <a:lnTo>
                  <a:pt x="3995928" y="3048"/>
                </a:lnTo>
                <a:lnTo>
                  <a:pt x="4000500" y="3047"/>
                </a:lnTo>
                <a:lnTo>
                  <a:pt x="4000500" y="4571"/>
                </a:lnTo>
                <a:close/>
              </a:path>
              <a:path w="4000500" h="859789">
                <a:moveTo>
                  <a:pt x="6096" y="856488"/>
                </a:moveTo>
                <a:lnTo>
                  <a:pt x="3048" y="854964"/>
                </a:lnTo>
                <a:lnTo>
                  <a:pt x="6096" y="854964"/>
                </a:lnTo>
                <a:lnTo>
                  <a:pt x="6096" y="856488"/>
                </a:lnTo>
                <a:close/>
              </a:path>
              <a:path w="4000500" h="859789">
                <a:moveTo>
                  <a:pt x="3995928" y="856488"/>
                </a:moveTo>
                <a:lnTo>
                  <a:pt x="6096" y="856488"/>
                </a:lnTo>
                <a:lnTo>
                  <a:pt x="6096" y="854964"/>
                </a:lnTo>
                <a:lnTo>
                  <a:pt x="3995928" y="854964"/>
                </a:lnTo>
                <a:lnTo>
                  <a:pt x="3995928" y="856488"/>
                </a:lnTo>
                <a:close/>
              </a:path>
              <a:path w="4000500" h="859789">
                <a:moveTo>
                  <a:pt x="4000500" y="856488"/>
                </a:moveTo>
                <a:lnTo>
                  <a:pt x="3995928" y="856488"/>
                </a:lnTo>
                <a:lnTo>
                  <a:pt x="3997452" y="854964"/>
                </a:lnTo>
                <a:lnTo>
                  <a:pt x="4000500" y="854964"/>
                </a:lnTo>
                <a:lnTo>
                  <a:pt x="4000500" y="856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32365" y="188640"/>
            <a:ext cx="46542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cap="small" dirty="0">
                <a:solidFill>
                  <a:schemeClr val="bg1"/>
                </a:solidFill>
                <a:latin typeface="+mj-lt"/>
                <a:cs typeface="Tahoma"/>
              </a:rPr>
              <a:t>Εφηβεία </a:t>
            </a:r>
            <a:r>
              <a:rPr b="1" cap="small" spc="-5" dirty="0">
                <a:solidFill>
                  <a:schemeClr val="bg1"/>
                </a:solidFill>
                <a:latin typeface="+mj-lt"/>
                <a:cs typeface="Tahoma"/>
              </a:rPr>
              <a:t>και Αναπτυξιακοί</a:t>
            </a:r>
            <a:r>
              <a:rPr b="1" cap="small" spc="-60" dirty="0">
                <a:solidFill>
                  <a:schemeClr val="bg1"/>
                </a:solidFill>
                <a:latin typeface="+mj-lt"/>
                <a:cs typeface="Tahoma"/>
              </a:rPr>
              <a:t> </a:t>
            </a:r>
            <a:r>
              <a:rPr b="1" cap="small" dirty="0" smtClean="0">
                <a:solidFill>
                  <a:schemeClr val="bg1"/>
                </a:solidFill>
                <a:latin typeface="+mj-lt"/>
                <a:cs typeface="Tahoma"/>
              </a:rPr>
              <a:t>στόχοι</a:t>
            </a:r>
            <a:endParaRPr b="1" cap="small" dirty="0">
              <a:solidFill>
                <a:schemeClr val="bg1"/>
              </a:solidFill>
              <a:latin typeface="+mj-lt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7666" y="1779007"/>
            <a:ext cx="8006316" cy="371127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785" marR="5080" indent="-172720" algn="just">
              <a:spcBef>
                <a:spcPts val="160"/>
              </a:spcBef>
            </a:pPr>
            <a:r>
              <a:rPr spc="375" dirty="0" smtClean="0">
                <a:solidFill>
                  <a:schemeClr val="accent5">
                    <a:lumMod val="75000"/>
                  </a:schemeClr>
                </a:solidFill>
                <a:cs typeface="Courier New"/>
              </a:rPr>
              <a:t>►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εφηβεία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η αναπτυξιακή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εκείνη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φάση που ο  άνθρωπος</a:t>
            </a:r>
            <a:r>
              <a:rPr b="1" spc="3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2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αναζητά</a:t>
            </a:r>
            <a:r>
              <a:rPr b="1" spc="-36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3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την</a:t>
            </a:r>
            <a:r>
              <a:rPr b="1" spc="-37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2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ταυτότητα</a:t>
            </a:r>
            <a:r>
              <a:rPr b="1" spc="-36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11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</a:t>
            </a:r>
            <a:r>
              <a:rPr b="1" spc="-37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3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την</a:t>
            </a:r>
            <a:r>
              <a:rPr b="1" spc="-37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3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αυτονομία  </a:t>
            </a:r>
            <a:r>
              <a:rPr b="1" spc="-1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του.</a:t>
            </a:r>
            <a:r>
              <a:rPr lang="el-GR" b="1" spc="-10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ανάγκη του ατόμου να διαμορφώσει οριστικά την  ταυτότητα του για να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γίνει ένα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ξεχωριστό και μοναδικό  άτομο αποτελεί τον πιο σημαντικό στόχο της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εφηβικής 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ανάπτυξης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  <a:endParaRPr lang="el-GR" spc="-5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5080" indent="-172720" algn="just">
              <a:spcBef>
                <a:spcPts val="160"/>
              </a:spcBef>
            </a:pPr>
            <a:endParaRPr lang="el-GR" spc="-5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5080" indent="-172720" algn="just">
              <a:spcBef>
                <a:spcPts val="160"/>
              </a:spcBef>
            </a:pPr>
            <a:endParaRPr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40640" indent="-172720" algn="just">
              <a:spcBef>
                <a:spcPts val="284"/>
              </a:spcBef>
            </a:pPr>
            <a:r>
              <a:rPr spc="37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Οι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παράγοντες που καθορίζουν την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προσωπική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ταυτότητα  είναι τα αισθήματα του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εφήβου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απέναντι στο σώμα του  (εικόνα σωματικού εαυτού), ο τρόπος που διαβάζει την  πραγματικότητα – τις στάσεις των άλλων απέναντι του  (αυτοεκτίμηση), οι πεποιθήσεις του για το πώς τον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βλέπει 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μια συγκεκριμένη ομάδα (π.χ. ομάδα συνομηλίκων) ή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ένα 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σημαντικό </a:t>
            </a:r>
            <a:r>
              <a:rPr spc="-1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πρόσωπο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(γονιός, δάσκαλος), η</a:t>
            </a:r>
            <a:r>
              <a:rPr spc="13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οικογένεια.</a:t>
            </a:r>
            <a:endParaRPr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xfrm>
            <a:off x="6553200" y="6455556"/>
            <a:ext cx="2133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335"/>
              </a:lnSpc>
            </a:pPr>
            <a:fld id="{81D60167-4931-47E6-BA6A-407CBD079E47}" type="slidenum">
              <a:rPr spc="-5" dirty="0"/>
              <a:pPr marL="108585">
                <a:lnSpc>
                  <a:spcPts val="1335"/>
                </a:lnSpc>
              </a:pPr>
              <a:t>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82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66116" y="1052736"/>
            <a:ext cx="7344816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l-GR" sz="2000" i="0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Τι οφείλω να κάνω: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highlight>
                <a:srgbClr val="FCFCFC"/>
              </a:highlight>
              <a:uLnTx/>
              <a:uFillTx/>
              <a:ea typeface="Comic Sans MS"/>
              <a:cs typeface="Comic Sans MS"/>
              <a:sym typeface="Comic Sans MS"/>
            </a:endParaRPr>
          </a:p>
          <a:p>
            <a:pPr marL="673100" marR="0" lvl="0" indent="-342900" defTabSz="914400" eaLnBrk="1" fontAlgn="auto" latinLnBrk="0" hangingPunct="1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Οφείλω να διερευνήσω τον εαυτό μου!</a:t>
            </a:r>
          </a:p>
          <a:p>
            <a:pPr marR="0" lvl="0" defTabSz="914400" eaLnBrk="1" fontAlgn="auto" latinLnBrk="0" hangingPunct="1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highlight>
                <a:srgbClr val="FCFCFC"/>
              </a:highlight>
              <a:uLnTx/>
              <a:uFillTx/>
              <a:ea typeface="Comic Sans MS"/>
              <a:cs typeface="Comic Sans MS"/>
              <a:sym typeface="Comic Sans MS"/>
            </a:endParaRPr>
          </a:p>
          <a:p>
            <a:pPr marL="673100" marR="0" lvl="0" indent="-342900" defTabSz="914400" eaLnBrk="1" fontAlgn="auto" latinLnBrk="0" hangingPunct="1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Να δοκιμάσω τα όρια μου!</a:t>
            </a:r>
          </a:p>
          <a:p>
            <a:pPr marL="342900" marR="0" lvl="0" indent="-342900" defTabSz="914400" eaLnBrk="1" fontAlgn="auto" latinLnBrk="0" hangingPunct="1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highlight>
                <a:srgbClr val="FCFCFC"/>
              </a:highlight>
              <a:uLnTx/>
              <a:uFillTx/>
              <a:ea typeface="Comic Sans MS"/>
              <a:cs typeface="Comic Sans MS"/>
              <a:sym typeface="Comic Sans MS"/>
            </a:endParaRPr>
          </a:p>
          <a:p>
            <a:pPr marL="673100" marR="0" lvl="0" indent="-342900" defTabSz="914400" eaLnBrk="1" fontAlgn="auto" latinLnBrk="0" hangingPunct="1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Να γίνω αυτόνομο άτομο και να</a:t>
            </a:r>
            <a:r>
              <a:rPr kumimoji="0" lang="el-GR" sz="20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 </a:t>
            </a:r>
            <a:r>
              <a:rPr kumimoji="0" lang="el-G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δεσμευτώ σε μια </a:t>
            </a:r>
            <a:r>
              <a:rPr kumimoji="0" lang="el-G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FCFCFC"/>
                </a:highlight>
                <a:uLnTx/>
                <a:uFillTx/>
                <a:ea typeface="Comic Sans MS"/>
                <a:cs typeface="Comic Sans MS"/>
                <a:sym typeface="Comic Sans MS"/>
              </a:rPr>
              <a:t>ταυτότητa</a:t>
            </a:r>
            <a:endParaRPr kumimoji="0" lang="el-GR" sz="200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object 50"/>
          <p:cNvSpPr txBox="1"/>
          <p:nvPr/>
        </p:nvSpPr>
        <p:spPr>
          <a:xfrm>
            <a:off x="4732365" y="188640"/>
            <a:ext cx="46542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cap="small" dirty="0">
                <a:solidFill>
                  <a:schemeClr val="bg1"/>
                </a:solidFill>
                <a:latin typeface="+mj-lt"/>
                <a:cs typeface="Tahoma"/>
              </a:rPr>
              <a:t>Εφηβεία </a:t>
            </a:r>
            <a:r>
              <a:rPr b="1" cap="small" spc="-5" dirty="0">
                <a:solidFill>
                  <a:schemeClr val="bg1"/>
                </a:solidFill>
                <a:latin typeface="+mj-lt"/>
                <a:cs typeface="Tahoma"/>
              </a:rPr>
              <a:t>και Αναπτυξιακοί</a:t>
            </a:r>
            <a:r>
              <a:rPr b="1" cap="small" spc="-60" dirty="0">
                <a:solidFill>
                  <a:schemeClr val="bg1"/>
                </a:solidFill>
                <a:latin typeface="+mj-lt"/>
                <a:cs typeface="Tahoma"/>
              </a:rPr>
              <a:t> </a:t>
            </a:r>
            <a:r>
              <a:rPr b="1" cap="small" dirty="0" smtClean="0">
                <a:solidFill>
                  <a:schemeClr val="bg1"/>
                </a:solidFill>
                <a:latin typeface="+mj-lt"/>
                <a:cs typeface="Tahoma"/>
              </a:rPr>
              <a:t>στόχοι</a:t>
            </a:r>
            <a:endParaRPr b="1" cap="small" dirty="0">
              <a:solidFill>
                <a:schemeClr val="bg1"/>
              </a:solidFill>
              <a:latin typeface="+mj-lt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74" y="3645024"/>
            <a:ext cx="50419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6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3968" y="188640"/>
            <a:ext cx="5532504" cy="297289"/>
          </a:xfrm>
          <a:custGeom>
            <a:avLst/>
            <a:gdLst/>
            <a:ahLst/>
            <a:cxnLst/>
            <a:rect l="l" t="t" r="r" b="b"/>
            <a:pathLst>
              <a:path w="4572000" h="463550">
                <a:moveTo>
                  <a:pt x="0" y="0"/>
                </a:moveTo>
                <a:lnTo>
                  <a:pt x="4572000" y="0"/>
                </a:lnTo>
                <a:lnTo>
                  <a:pt x="4572000" y="463296"/>
                </a:lnTo>
                <a:lnTo>
                  <a:pt x="0" y="46329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marL="563880">
              <a:lnSpc>
                <a:spcPct val="100000"/>
              </a:lnSpc>
            </a:pPr>
            <a:r>
              <a:rPr lang="el-GR" sz="2000" b="1" cap="small" spc="-15" dirty="0" smtClean="0">
                <a:solidFill>
                  <a:schemeClr val="bg1"/>
                </a:solidFill>
                <a:latin typeface="+mj-lt"/>
                <a:cs typeface="Tahoma"/>
              </a:rPr>
              <a:t>Οι </a:t>
            </a:r>
            <a:r>
              <a:rPr lang="el-GR" sz="2000" b="1" cap="small" spc="-10" dirty="0" err="1" smtClean="0">
                <a:solidFill>
                  <a:schemeClr val="bg1"/>
                </a:solidFill>
                <a:latin typeface="+mj-lt"/>
                <a:cs typeface="Tahoma"/>
              </a:rPr>
              <a:t>ΑνάγκεΣ</a:t>
            </a:r>
            <a:r>
              <a:rPr lang="el-GR" sz="2000" b="1" cap="small" spc="-10" dirty="0" smtClean="0">
                <a:solidFill>
                  <a:schemeClr val="bg1"/>
                </a:solidFill>
                <a:latin typeface="+mj-lt"/>
                <a:cs typeface="Tahoma"/>
              </a:rPr>
              <a:t> </a:t>
            </a:r>
            <a:r>
              <a:rPr lang="el-GR" sz="2000" b="1" cap="small" spc="-15" dirty="0" smtClean="0">
                <a:solidFill>
                  <a:schemeClr val="bg1"/>
                </a:solidFill>
                <a:latin typeface="+mj-lt"/>
                <a:cs typeface="Tahoma"/>
              </a:rPr>
              <a:t>του</a:t>
            </a:r>
            <a:r>
              <a:rPr lang="el-GR" sz="2000" b="1" cap="small" spc="45" dirty="0" smtClean="0">
                <a:solidFill>
                  <a:schemeClr val="bg1"/>
                </a:solidFill>
                <a:latin typeface="+mj-lt"/>
                <a:cs typeface="Tahoma"/>
              </a:rPr>
              <a:t> </a:t>
            </a:r>
            <a:r>
              <a:rPr lang="el-GR" sz="2000" b="1" cap="small" spc="-10" dirty="0">
                <a:solidFill>
                  <a:schemeClr val="bg1"/>
                </a:solidFill>
                <a:latin typeface="+mj-lt"/>
                <a:cs typeface="Tahoma"/>
              </a:rPr>
              <a:t>Ε</a:t>
            </a:r>
            <a:r>
              <a:rPr lang="el-GR" sz="2000" b="1" cap="small" spc="-10" dirty="0" smtClean="0">
                <a:solidFill>
                  <a:schemeClr val="bg1"/>
                </a:solidFill>
                <a:latin typeface="+mj-lt"/>
                <a:cs typeface="Tahoma"/>
              </a:rPr>
              <a:t>φήβου</a:t>
            </a:r>
            <a:endParaRPr lang="el-GR" sz="2000" b="1" cap="small" dirty="0">
              <a:solidFill>
                <a:schemeClr val="bg1"/>
              </a:solidFill>
              <a:latin typeface="+mj-lt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568" y="1190001"/>
            <a:ext cx="7848872" cy="47089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16865" algn="just"/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σημαντικό για τον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έφηβο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εστιάσει</a:t>
            </a:r>
            <a:r>
              <a:rPr lang="el-GR" spc="5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 ενδιαφέρον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στις</a:t>
            </a:r>
            <a:r>
              <a:rPr lang="el-GR" spc="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πολλές και</a:t>
            </a:r>
            <a:r>
              <a:rPr lang="el-GR" spc="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απότομες </a:t>
            </a:r>
            <a:r>
              <a:rPr lang="el-GR" spc="-3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σωματικές</a:t>
            </a:r>
            <a:r>
              <a:rPr lang="el-GR" spc="-3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αλλαγές</a:t>
            </a:r>
            <a:r>
              <a:rPr lang="el-GR" spc="-3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6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της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ήβ</a:t>
            </a:r>
            <a:r>
              <a:rPr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ης</a:t>
            </a:r>
            <a:r>
              <a:rPr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16865" algn="just"/>
            <a:endParaRPr lang="el-GR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602615" indent="-285750" algn="just">
              <a:buFont typeface="Wingdings" pitchFamily="2" charset="2"/>
              <a:buChar char="Ø"/>
            </a:pPr>
            <a:r>
              <a:rPr spc="-5" dirty="0" smtClean="0">
                <a:solidFill>
                  <a:schemeClr val="accent5">
                    <a:lumMod val="75000"/>
                  </a:schemeClr>
                </a:solidFill>
                <a:cs typeface="Tahoma"/>
              </a:rPr>
              <a:t>Βα</a:t>
            </a:r>
            <a:r>
              <a:rPr spc="-5" dirty="0" err="1" smtClean="0">
                <a:solidFill>
                  <a:schemeClr val="accent5">
                    <a:lumMod val="75000"/>
                  </a:schemeClr>
                </a:solidFill>
                <a:cs typeface="Tahoma"/>
              </a:rPr>
              <a:t>σική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cs typeface="Tahoma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cs typeface="Tahoma"/>
              </a:rPr>
              <a:t>του ανάγκη και επιθυμία είναι να αποκτήσει</a:t>
            </a:r>
            <a:r>
              <a:rPr spc="100" dirty="0">
                <a:solidFill>
                  <a:schemeClr val="accent5">
                    <a:lumMod val="75000"/>
                  </a:schemeClr>
                </a:solidFill>
                <a:cs typeface="Tahoma"/>
              </a:rPr>
              <a:t>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cs typeface="Tahoma"/>
              </a:rPr>
              <a:t>μια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cs typeface="Tahoma"/>
              </a:rPr>
              <a:t> </a:t>
            </a:r>
            <a:r>
              <a:rPr spc="-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επ</a:t>
            </a:r>
            <a:r>
              <a:rPr spc="-3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ιθυμητή</a:t>
            </a:r>
            <a:r>
              <a:rPr spc="-36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7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εικόνα</a:t>
            </a:r>
            <a:r>
              <a:rPr b="1" spc="-36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1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r>
              <a:rPr b="1" spc="-36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spc="-3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εα</a:t>
            </a:r>
            <a:r>
              <a:rPr b="1" spc="-1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υτού</a:t>
            </a:r>
            <a:r>
              <a:rPr b="1" spc="-35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1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του.</a:t>
            </a:r>
            <a:endParaRPr lang="el-GR" b="1" spc="-100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16865" algn="just"/>
            <a:endParaRPr lang="el-GR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602615" indent="-285750" algn="just">
              <a:buFont typeface="Wingdings" pitchFamily="2" charset="2"/>
              <a:buChar char="Ø"/>
            </a:pP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</a:t>
            </a:r>
            <a:r>
              <a:rPr b="1" spc="-5" dirty="0" err="1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νάγκη</a:t>
            </a:r>
            <a:r>
              <a:rPr b="1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b="1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γι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 </a:t>
            </a:r>
            <a:r>
              <a:rPr b="1" spc="-4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ανεξαρτησία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(αποδέσμευση</a:t>
            </a:r>
            <a:r>
              <a:rPr spc="-24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από</a:t>
            </a:r>
            <a:r>
              <a:rPr spc="1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την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επιρροή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των «μεγάλων»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)</a:t>
            </a:r>
            <a:endParaRPr lang="el-GR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16865" algn="just"/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ανάγκη αυτή για ανεξαρτησία γίνεται</a:t>
            </a:r>
            <a:r>
              <a:rPr spc="8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στην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πορεία  </a:t>
            </a:r>
            <a:r>
              <a:rPr spc="2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αγώνας </a:t>
            </a:r>
            <a:r>
              <a:rPr spc="-12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για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ψυχολογική </a:t>
            </a:r>
            <a:r>
              <a:rPr spc="-6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ελευθερία </a:t>
            </a:r>
            <a:r>
              <a:rPr spc="3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από </a:t>
            </a:r>
            <a:r>
              <a:rPr spc="-4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τους  </a:t>
            </a:r>
            <a:r>
              <a:rPr spc="-9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γονείς,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ελευθερία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είναι ο εαυτός του, να 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έχει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τις δικές  του σκέψεις και συναισθήματα και να αποφασίζει για τις  αξίες</a:t>
            </a:r>
            <a:r>
              <a:rPr spc="-70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endParaRPr lang="el-GR" spc="-5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16865" algn="just"/>
            <a:endParaRPr lang="el-GR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602615" indent="-285750" algn="just">
              <a:buFont typeface="Wingdings" pitchFamily="2" charset="2"/>
              <a:buChar char="Ø"/>
            </a:pPr>
            <a:r>
              <a:rPr lang="el-GR" b="1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Ανάγκη του </a:t>
            </a:r>
            <a:r>
              <a:rPr lang="el-GR" b="1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ανήκειν</a:t>
            </a:r>
            <a:r>
              <a:rPr lang="el-GR" b="1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α</a:t>
            </a:r>
            <a:r>
              <a:rPr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νάγκη</a:t>
            </a:r>
            <a:r>
              <a:rPr lang="el-GR"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ενταχθεί σε μια ομάδα</a:t>
            </a:r>
            <a:r>
              <a:rPr b="1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</a:t>
            </a:r>
            <a:r>
              <a:rPr spc="8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έτσι να  ταυτιστεί με πρότυπα και να υιοθετήσει 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συμπεριφορές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,</a:t>
            </a:r>
            <a:r>
              <a:rPr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ώστε να ανακαλύψει το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ποιος είναι και που ανήκει, τον  οδηγούν να στραφεί προς τους</a:t>
            </a:r>
            <a:r>
              <a:rPr lang="el-GR" spc="2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συνομηλίκους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6553200" y="6455556"/>
            <a:ext cx="213360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335"/>
              </a:lnSpc>
            </a:pPr>
            <a:fld id="{81D60167-4931-47E6-BA6A-407CBD079E47}" type="slidenum">
              <a:rPr spc="-5" dirty="0"/>
              <a:pPr marL="108585">
                <a:lnSpc>
                  <a:spcPts val="1335"/>
                </a:lnSpc>
              </a:pPr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431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91418" y="1268760"/>
            <a:ext cx="8064896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785" marR="71755" indent="-172720" algn="just">
              <a:lnSpc>
                <a:spcPct val="80000"/>
              </a:lnSpc>
              <a:spcBef>
                <a:spcPts val="1910"/>
              </a:spcBef>
            </a:pPr>
            <a:r>
              <a:rPr lang="el-GR" sz="2000" spc="37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z="2000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εφηβεία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συνυφασμένη με μια γενικότερη  αναστάτωση και η συμπεριφορά είναι άστατη και  απρόβλεπτη. Ο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έφηβος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συχνά ταλαντεύεται ανάμεσα σε  ακραίες θέσεις, γεγονός που είναι και ένδειξη «υγείας», ότι  δηλαδή η ανάπτυξη προχωρά</a:t>
            </a:r>
            <a:r>
              <a:rPr lang="el-GR" sz="2000" spc="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φυσιολογικά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184785" marR="71755" indent="-172720" algn="just">
              <a:lnSpc>
                <a:spcPct val="80000"/>
              </a:lnSpc>
              <a:spcBef>
                <a:spcPts val="1910"/>
              </a:spcBef>
            </a:pPr>
            <a:endParaRPr lang="el-GR" sz="2000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106045" indent="-172720" algn="just">
              <a:lnSpc>
                <a:spcPct val="80000"/>
              </a:lnSpc>
              <a:spcBef>
                <a:spcPts val="285"/>
              </a:spcBef>
            </a:pPr>
            <a:r>
              <a:rPr lang="el-GR" sz="2000" spc="37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z="2000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αναζήτηση ταυτότητας συνήθως δημιουργεί δυσάρεστα  συναισθήματα όπως άγχος, κατάθλιψη, αίσθηση  απογοήτευσης, συγκρούσεις και</a:t>
            </a:r>
            <a:r>
              <a:rPr lang="el-GR" sz="2000" spc="2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ηττοπάθεια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184785" marR="106045" indent="-172720" algn="just">
              <a:lnSpc>
                <a:spcPct val="80000"/>
              </a:lnSpc>
              <a:spcBef>
                <a:spcPts val="285"/>
              </a:spcBef>
            </a:pPr>
            <a:endParaRPr lang="el-GR" sz="2000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5080" indent="-172720" algn="just">
              <a:lnSpc>
                <a:spcPct val="79900"/>
              </a:lnSpc>
              <a:spcBef>
                <a:spcPts val="290"/>
              </a:spcBef>
            </a:pPr>
            <a:r>
              <a:rPr lang="el-GR" sz="2000" spc="37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z="2000" spc="-19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z="2000" spc="-19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επιθυμία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 να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μείνει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μόνος του εκφράζεται  με τη στροφή που κάνει προς τον εαυτό</a:t>
            </a:r>
            <a:r>
              <a:rPr lang="el-GR" sz="2000" spc="3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184785" marR="5080" indent="-172720" algn="just">
              <a:lnSpc>
                <a:spcPct val="79900"/>
              </a:lnSpc>
              <a:spcBef>
                <a:spcPts val="290"/>
              </a:spcBef>
            </a:pPr>
            <a:endParaRPr lang="el-GR" sz="2000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60960" indent="-172720" algn="just">
              <a:lnSpc>
                <a:spcPct val="80000"/>
              </a:lnSpc>
              <a:spcBef>
                <a:spcPts val="285"/>
              </a:spcBef>
            </a:pPr>
            <a:r>
              <a:rPr lang="el-GR" sz="2000" spc="37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z="2000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Συχνά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βλέπουμε από τους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εφήβους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αποστρέφονται την  εργασία και να είναι απρόθυμοι να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εκτελέσουν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τις  υποχρεώσεις τους τόσο στο σχολείο όσο και στο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σπίτι,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ενώ  </a:t>
            </a:r>
            <a:r>
              <a:rPr lang="el-GR" sz="2000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συχνή είναι και η αδιαφορία για παιχνίδια και ομαδικές  δραστηριότητες.</a:t>
            </a:r>
            <a:endParaRPr lang="el-GR" sz="2000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7952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cap="small" dirty="0" smtClean="0">
                <a:solidFill>
                  <a:schemeClr val="bg1"/>
                </a:solidFill>
              </a:rPr>
              <a:t>Συμπεριφορά</a:t>
            </a:r>
            <a:endParaRPr lang="el-GR" sz="28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836712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785" marR="351155" indent="-172720" algn="just">
              <a:spcBef>
                <a:spcPts val="600"/>
              </a:spcBef>
            </a:pPr>
            <a:r>
              <a:rPr lang="el-GR" spc="290" dirty="0" smtClean="0">
                <a:solidFill>
                  <a:schemeClr val="accent5">
                    <a:lumMod val="75000"/>
                  </a:schemeClr>
                </a:solidFill>
                <a:cs typeface="Courier New"/>
              </a:rPr>
              <a:t>►</a:t>
            </a:r>
            <a:r>
              <a:rPr lang="el-GR" spc="95" dirty="0" smtClean="0">
                <a:solidFill>
                  <a:schemeClr val="accent5">
                    <a:lumMod val="75000"/>
                  </a:schemeClr>
                </a:solidFill>
                <a:cs typeface="Courier New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Σημαντική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θέση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στην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καθημερινότητά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r>
              <a:rPr lang="el-GR" spc="-2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καταλαμβάνουν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ανία</a:t>
            </a:r>
            <a:r>
              <a:rPr lang="el-GR" spc="-28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</a:t>
            </a:r>
            <a:r>
              <a:rPr lang="el-GR" spc="-27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πλήξη και ενίοτε συνυπάρχει νευρικότητα, ανησυχία και υπερένταση με  επακόλουθο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δυσκολία συγκέντρωσης της προσοχής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 σε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ένα</a:t>
            </a:r>
            <a:r>
              <a:rPr lang="el-GR" spc="5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έργο.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Ο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έφηβος μπορεί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ευέξαπτος, ευερέθιστος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θίγεται  με το</a:t>
            </a:r>
            <a:r>
              <a:rPr lang="el-GR" spc="-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παραμικρό.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160655" algn="just">
              <a:spcBef>
                <a:spcPts val="600"/>
              </a:spcBef>
            </a:pP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Τα συναισθήματά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 πληγώνονται εύκολα και νιώθει απογοήτευση από την  κριτική. Η κακή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διάθεση και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αυξημένη </a:t>
            </a:r>
            <a:r>
              <a:rPr lang="el-GR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ευσυγκινησία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(ευάλωτα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συναισθήματα)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τον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ακολουθούν</a:t>
            </a:r>
            <a:r>
              <a:rPr lang="el-GR" spc="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σταθερά.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157480" indent="-172720" algn="just">
              <a:spcBef>
                <a:spcPts val="600"/>
              </a:spcBef>
            </a:pPr>
            <a:r>
              <a:rPr lang="el-GR" spc="29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 </a:t>
            </a:r>
            <a:r>
              <a:rPr lang="el-GR" spc="14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</a:t>
            </a:r>
            <a:r>
              <a:rPr lang="el-GR" spc="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στάση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 </a:t>
            </a:r>
            <a:r>
              <a:rPr lang="el-GR" spc="-12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είναι </a:t>
            </a:r>
            <a:r>
              <a:rPr lang="el-GR" spc="-5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αντιδραστική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 πολλές φορές εχθρική προς τους  άλλους, προσπαθώντας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προβάλλει αντιρρήσεις,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διαφωνεί,  αποφεύγοντας την συνεργασία και αναστατώνοντας συχνά την οικογενειακή  ατμόσφαιρα.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20320" indent="-172720" algn="just">
              <a:spcBef>
                <a:spcPts val="600"/>
              </a:spcBef>
            </a:pPr>
            <a:r>
              <a:rPr lang="el-GR" spc="290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pc="-5" dirty="0" err="1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Ξεκινώντας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από την </a:t>
            </a:r>
            <a:r>
              <a:rPr lang="el-GR" spc="-3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αντίσταση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προς </a:t>
            </a:r>
            <a:r>
              <a:rPr lang="el-GR" spc="-2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την </a:t>
            </a:r>
            <a:r>
              <a:rPr lang="el-GR" spc="-5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γονική εξουσία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μοιάζει να  εξασφαλίζει την εναντίωση προς κάθε μορφής εξουσίας. Πάρα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ταύτα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 έλλειψη  αυτοπεποίθησης, η αβεβαιότητα και η ανασφάλεια δεν</a:t>
            </a:r>
            <a:r>
              <a:rPr lang="el-GR" spc="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εκλείπουν.</a:t>
            </a:r>
            <a:endParaRPr lang="el-GR" dirty="0" smtClean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84785" marR="34290" indent="-172720" algn="just">
              <a:spcBef>
                <a:spcPts val="600"/>
              </a:spcBef>
            </a:pPr>
            <a:r>
              <a:rPr lang="el-GR" spc="29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►</a:t>
            </a:r>
            <a:r>
              <a:rPr lang="el-GR" spc="9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2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σύγκρουση</a:t>
            </a:r>
            <a:r>
              <a:rPr lang="el-GR" spc="-2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και</a:t>
            </a:r>
            <a:r>
              <a:rPr lang="el-GR" spc="-28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η</a:t>
            </a:r>
            <a:r>
              <a:rPr lang="el-GR" spc="-2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2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προκλητική</a:t>
            </a:r>
            <a:r>
              <a:rPr lang="el-GR" spc="-27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συμπεριφορά</a:t>
            </a:r>
            <a:r>
              <a:rPr lang="el-GR" spc="-28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3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αντιπροσωπεύει</a:t>
            </a:r>
            <a:r>
              <a:rPr lang="el-GR" spc="-27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2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έναν 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τρόπο</a:t>
            </a:r>
            <a:r>
              <a:rPr lang="el-GR" spc="-27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2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έκφρασης</a:t>
            </a:r>
            <a:r>
              <a:rPr lang="el-GR" spc="-2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</a:t>
            </a:r>
            <a:r>
              <a:rPr lang="el-GR" spc="-26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3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εφήβου,</a:t>
            </a:r>
            <a:r>
              <a:rPr lang="el-GR" spc="-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έναν</a:t>
            </a:r>
            <a:r>
              <a:rPr lang="el-GR" spc="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τρόπο</a:t>
            </a:r>
            <a:r>
              <a:rPr lang="el-GR" spc="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υπεράσπισης</a:t>
            </a:r>
            <a:r>
              <a:rPr lang="el-GR" spc="-1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των απόψεων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του.  Είναι σημαντικό για τον έφηβο </a:t>
            </a:r>
            <a:r>
              <a:rPr lang="el-GR" spc="-10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να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κάνει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αισθητή </a:t>
            </a:r>
            <a:r>
              <a:rPr lang="el-GR" spc="-5" dirty="0" smtClean="0">
                <a:solidFill>
                  <a:schemeClr val="accent5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την παρουσία του. </a:t>
            </a:r>
            <a:endParaRPr lang="el-GR" dirty="0">
              <a:solidFill>
                <a:schemeClr val="accent5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7952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cap="small" dirty="0" smtClean="0">
                <a:solidFill>
                  <a:schemeClr val="bg1"/>
                </a:solidFill>
              </a:rPr>
              <a:t>Συμπεριφορά</a:t>
            </a:r>
            <a:endParaRPr lang="el-GR" sz="28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427984" y="-99392"/>
            <a:ext cx="3744416" cy="15001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l-GR" b="1" cap="small" spc="4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Τα </a:t>
            </a:r>
            <a:r>
              <a:rPr lang="el-GR" b="1" cap="small" spc="-63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cap="small" spc="-8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στάδια </a:t>
            </a:r>
            <a:r>
              <a:rPr lang="el-GR" b="1" cap="small" spc="-65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l-GR" b="1" cap="small" spc="-90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τησ</a:t>
            </a:r>
            <a:r>
              <a:rPr lang="el-GR" b="1" cap="small" spc="-9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cap="small" spc="-62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lang="el-GR" b="1" cap="small" spc="-55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εφηβείασ</a:t>
            </a:r>
            <a:r>
              <a:rPr lang="el-GR" b="1" cap="small" spc="-5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cap="small" spc="-62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l-GR" b="1" cap="small" spc="-18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και</a:t>
            </a:r>
          </a:p>
          <a:p>
            <a:pPr algn="ctr">
              <a:spcBef>
                <a:spcPts val="0"/>
              </a:spcBef>
            </a:pPr>
            <a:r>
              <a:rPr lang="el-GR" b="1" cap="small" spc="-64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l-GR" b="1" cap="small" spc="-28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οι </a:t>
            </a:r>
            <a:r>
              <a:rPr lang="el-GR" b="1" cap="small" spc="-280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αλ</a:t>
            </a:r>
            <a:r>
              <a:rPr lang="el-GR" b="1" cap="small" spc="-55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λαγέσ</a:t>
            </a:r>
            <a:r>
              <a:rPr lang="el-GR" b="1" cap="small" spc="-55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cap="small" spc="6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που</a:t>
            </a:r>
            <a:r>
              <a:rPr lang="el-GR" b="1" cap="small" spc="-65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l-GR" b="1" cap="small" spc="-75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συντελούνται</a:t>
            </a:r>
            <a:endParaRPr lang="el-GR" b="1" cap="small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el-GR" b="1" cap="small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400600" cy="383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178</TotalTime>
  <Words>1237</Words>
  <Application>Microsoft Office PowerPoint</Application>
  <PresentationFormat>Προβολή στην οθόνη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Austin</vt:lpstr>
      <vt:lpstr>   ΟΙ ΨΥΧΟΛΟΓΙΚΕΣ ΚΑΙ ΣΩΜΑΤΙΚΕΣ ΑΛΛΑΓΕΣ ΣΤΗΝ ΕΦΗΒΕΙΑ  Ι. Καλλία, Ψυχολόγος Δ. Παπαϊωάννου, Εικαστική Θεραπεύτρια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Μέσο στάδιο 14-17 ετών </vt:lpstr>
      <vt:lpstr>Τελικό στάδιο 17-20 ετών</vt:lpstr>
      <vt:lpstr>Παρουσίαση του PowerPoint</vt:lpstr>
      <vt:lpstr>Πηγέσ</vt:lpstr>
      <vt:lpstr>Ευχαριστούμε πολύ για την προσοχή σας!!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ΨΥΧΟΛΟΓΙΚΕΣ ΚΑΙ ΣΩΜΑΤΙΚΕΣ ΑΛΛΑΓΕΣ ΣΤΗΝ ΕΦΗΒΕΙΑ</dc:title>
  <dc:creator>ekps6</dc:creator>
  <cp:lastModifiedBy>ekps4</cp:lastModifiedBy>
  <cp:revision>27</cp:revision>
  <dcterms:created xsi:type="dcterms:W3CDTF">2017-04-24T09:02:46Z</dcterms:created>
  <dcterms:modified xsi:type="dcterms:W3CDTF">2017-05-05T13:51:49Z</dcterms:modified>
</cp:coreProperties>
</file>