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Ορθογώνιο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Ορθογώνιο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Υπότιτλος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p:txBody>
          <a:bodyPr/>
          <a:lstStyle/>
          <a:p>
            <a:fld id="{A9CC4114-2DCA-4790-9A4E-DE6E60B9C36B}" type="datetimeFigureOut">
              <a:rPr lang="el-GR" smtClean="0"/>
              <a:pPr/>
              <a:t>7/2/2017</a:t>
            </a:fld>
            <a:endParaRPr lang="el-GR"/>
          </a:p>
        </p:txBody>
      </p:sp>
      <p:sp>
        <p:nvSpPr>
          <p:cNvPr id="17" name="Θέση υποσέλιδου 16"/>
          <p:cNvSpPr>
            <a:spLocks noGrp="1"/>
          </p:cNvSpPr>
          <p:nvPr>
            <p:ph type="ftr" sz="quarter" idx="11"/>
          </p:nvPr>
        </p:nvSpPr>
        <p:spPr/>
        <p:txBody>
          <a:bodyPr/>
          <a:lstStyle/>
          <a:p>
            <a:endParaRPr lang="el-GR"/>
          </a:p>
        </p:txBody>
      </p:sp>
      <p:sp>
        <p:nvSpPr>
          <p:cNvPr id="7" name="Ευθεία γραμμή σύνδεσης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Ορθογώνιο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Έλλειψη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Έλλειψη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Θέση αριθμού διαφάνειας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573E9F7-B557-4AB6-9D55-C1997339DCB1}" type="slidenum">
              <a:rPr lang="el-GR" smtClean="0"/>
              <a:pPr/>
              <a:t>‹#›</a:t>
            </a:fld>
            <a:endParaRPr lang="el-GR"/>
          </a:p>
        </p:txBody>
      </p:sp>
      <p:sp>
        <p:nvSpPr>
          <p:cNvPr id="8" name="Τίτλος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A9CC4114-2DCA-4790-9A4E-DE6E60B9C36B}" type="datetimeFigureOut">
              <a:rPr lang="el-GR" smtClean="0"/>
              <a:pPr/>
              <a:t>7/2/2017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573E9F7-B557-4AB6-9D55-C1997339DCB1}"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Ορθογώνιο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Ορθογώνιο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Ορθογώνιο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Ορθογώνιο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Ορθογώνιο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Ορθογώνιο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Ευθεία γραμμή σύνδεσης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Έλλειψη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Έλλειψη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Θέση αριθμού διαφάνειας 5"/>
          <p:cNvSpPr>
            <a:spLocks noGrp="1"/>
          </p:cNvSpPr>
          <p:nvPr>
            <p:ph type="sldNum" sz="quarter" idx="12"/>
          </p:nvPr>
        </p:nvSpPr>
        <p:spPr>
          <a:xfrm>
            <a:off x="6915912" y="3009901"/>
            <a:ext cx="457200" cy="441325"/>
          </a:xfrm>
        </p:spPr>
        <p:txBody>
          <a:bodyPr/>
          <a:lstStyle/>
          <a:p>
            <a:fld id="{E573E9F7-B557-4AB6-9D55-C1997339DCB1}" type="slidenum">
              <a:rPr lang="el-GR" smtClean="0"/>
              <a:pPr/>
              <a:t>‹#›</a:t>
            </a:fld>
            <a:endParaRPr lang="el-GR"/>
          </a:p>
        </p:txBody>
      </p:sp>
      <p:sp>
        <p:nvSpPr>
          <p:cNvPr id="3" name="Θέση κατακόρυφου κειμένου 2"/>
          <p:cNvSpPr>
            <a:spLocks noGrp="1"/>
          </p:cNvSpPr>
          <p:nvPr>
            <p:ph type="body" orient="vert" idx="1"/>
          </p:nvPr>
        </p:nvSpPr>
        <p:spPr>
          <a:xfrm>
            <a:off x="304800" y="304800"/>
            <a:ext cx="6553200" cy="5821366"/>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A9CC4114-2DCA-4790-9A4E-DE6E60B9C36B}" type="datetimeFigureOut">
              <a:rPr lang="el-GR" smtClean="0"/>
              <a:pPr/>
              <a:t>7/2/2017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2" name="Κατακόρυφος τίτλος 1"/>
          <p:cNvSpPr>
            <a:spLocks noGrp="1"/>
          </p:cNvSpPr>
          <p:nvPr>
            <p:ph type="title" orient="vert"/>
          </p:nvPr>
        </p:nvSpPr>
        <p:spPr>
          <a:xfrm>
            <a:off x="7391400" y="304801"/>
            <a:ext cx="1447800" cy="5851525"/>
          </a:xfrm>
        </p:spPr>
        <p:txBody>
          <a:bodyPr vert="eaVert"/>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chemeClr val="accent3">
                    <a:shade val="75000"/>
                  </a:schemeClr>
                </a:solidFill>
              </a:defRPr>
            </a:lvl1pPr>
          </a:lstStyle>
          <a:p>
            <a:r>
              <a:rPr kumimoji="0" lang="el-GR" smtClean="0"/>
              <a:t>Στυλ κύριου τίτλου</a:t>
            </a:r>
            <a:endParaRPr kumimoji="0" lang="en-US"/>
          </a:p>
        </p:txBody>
      </p:sp>
      <p:sp>
        <p:nvSpPr>
          <p:cNvPr id="4" name="Θέση ημερομηνίας 3"/>
          <p:cNvSpPr>
            <a:spLocks noGrp="1"/>
          </p:cNvSpPr>
          <p:nvPr>
            <p:ph type="dt" sz="half" idx="10"/>
          </p:nvPr>
        </p:nvSpPr>
        <p:spPr/>
        <p:txBody>
          <a:bodyPr/>
          <a:lstStyle/>
          <a:p>
            <a:fld id="{A9CC4114-2DCA-4790-9A4E-DE6E60B9C36B}" type="datetimeFigureOut">
              <a:rPr lang="el-GR" smtClean="0"/>
              <a:pPr/>
              <a:t>7/2/2017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4361688" y="1026372"/>
            <a:ext cx="457200" cy="441325"/>
          </a:xfrm>
        </p:spPr>
        <p:txBody>
          <a:bodyPr/>
          <a:lstStyle/>
          <a:p>
            <a:fld id="{E573E9F7-B557-4AB6-9D55-C1997339DCB1}" type="slidenum">
              <a:rPr lang="el-GR" smtClean="0"/>
              <a:pPr/>
              <a:t>‹#›</a:t>
            </a:fld>
            <a:endParaRPr lang="el-GR"/>
          </a:p>
        </p:txBody>
      </p:sp>
      <p:sp>
        <p:nvSpPr>
          <p:cNvPr id="8" name="Θέση περιεχομένου 7"/>
          <p:cNvSpPr>
            <a:spLocks noGrp="1"/>
          </p:cNvSpPr>
          <p:nvPr>
            <p:ph sz="quarter" idx="1"/>
          </p:nvPr>
        </p:nvSpPr>
        <p:spPr>
          <a:xfrm>
            <a:off x="301752" y="1527048"/>
            <a:ext cx="850392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Ορθογώνιο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Ορθογώνιο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Ορθογώνιο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Θέση κειμένου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13" name="Ορθογώνιο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Ορθογώνιο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Θέση υποσέλιδου 4"/>
          <p:cNvSpPr>
            <a:spLocks noGrp="1"/>
          </p:cNvSpPr>
          <p:nvPr>
            <p:ph type="ftr" sz="quarter" idx="11"/>
          </p:nvPr>
        </p:nvSpPr>
        <p:spPr/>
        <p:txBody>
          <a:bodyPr/>
          <a:lstStyle/>
          <a:p>
            <a:endParaRPr lang="el-GR"/>
          </a:p>
        </p:txBody>
      </p:sp>
      <p:sp>
        <p:nvSpPr>
          <p:cNvPr id="4" name="Θέση ημερομηνίας 3"/>
          <p:cNvSpPr>
            <a:spLocks noGrp="1"/>
          </p:cNvSpPr>
          <p:nvPr>
            <p:ph type="dt" sz="half" idx="10"/>
          </p:nvPr>
        </p:nvSpPr>
        <p:spPr/>
        <p:txBody>
          <a:bodyPr/>
          <a:lstStyle/>
          <a:p>
            <a:fld id="{A9CC4114-2DCA-4790-9A4E-DE6E60B9C36B}" type="datetimeFigureOut">
              <a:rPr lang="el-GR" smtClean="0"/>
              <a:pPr/>
              <a:t>7/2/2017</a:t>
            </a:fld>
            <a:endParaRPr lang="el-GR"/>
          </a:p>
        </p:txBody>
      </p:sp>
      <p:sp>
        <p:nvSpPr>
          <p:cNvPr id="8" name="Ευθεία γραμμή σύνδεσης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Έλλειψη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Έλλειψη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Θέση αριθμού διαφάνειας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573E9F7-B557-4AB6-9D55-C1997339DCB1}" type="slidenum">
              <a:rPr lang="el-GR" smtClean="0"/>
              <a:pPr/>
              <a:t>‹#›</a:t>
            </a:fld>
            <a:endParaRPr lang="el-GR"/>
          </a:p>
        </p:txBody>
      </p:sp>
      <p:sp>
        <p:nvSpPr>
          <p:cNvPr id="2" name="Τίτλος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228600"/>
            <a:ext cx="8534400" cy="758952"/>
          </a:xfrm>
        </p:spPr>
        <p:txBody>
          <a:body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a:xfrm>
            <a:off x="5791200" y="6409944"/>
            <a:ext cx="3044952" cy="365760"/>
          </a:xfrm>
        </p:spPr>
        <p:txBody>
          <a:bodyPr/>
          <a:lstStyle/>
          <a:p>
            <a:fld id="{A9CC4114-2DCA-4790-9A4E-DE6E60B9C36B}" type="datetimeFigureOut">
              <a:rPr lang="el-GR" smtClean="0"/>
              <a:pPr/>
              <a:t>7/2/2017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573E9F7-B557-4AB6-9D55-C1997339DCB1}" type="slidenum">
              <a:rPr lang="el-GR" smtClean="0"/>
              <a:pPr/>
              <a:t>‹#›</a:t>
            </a:fld>
            <a:endParaRPr lang="el-GR"/>
          </a:p>
        </p:txBody>
      </p:sp>
      <p:sp>
        <p:nvSpPr>
          <p:cNvPr id="8" name="Ευθεία γραμμή σύνδεσης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Θέση περιεχομένου 9"/>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Θέση περιεχομένου 11"/>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Ευθεία γραμμή σύνδεσης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Ορθογώνιο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Ορθογώνιο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Ορθογώνιο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Ορθογώνιο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Ορθογώνιο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Θέση κειμένου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7" name="Θέση ημερομηνίας 6"/>
          <p:cNvSpPr>
            <a:spLocks noGrp="1"/>
          </p:cNvSpPr>
          <p:nvPr>
            <p:ph type="dt" sz="half" idx="10"/>
          </p:nvPr>
        </p:nvSpPr>
        <p:spPr/>
        <p:txBody>
          <a:bodyPr/>
          <a:lstStyle/>
          <a:p>
            <a:fld id="{A9CC4114-2DCA-4790-9A4E-DE6E60B9C36B}" type="datetimeFigureOut">
              <a:rPr lang="el-GR" smtClean="0"/>
              <a:pPr/>
              <a:t>7/2/2017</a:t>
            </a:fld>
            <a:endParaRPr lang="el-GR"/>
          </a:p>
        </p:txBody>
      </p:sp>
      <p:sp>
        <p:nvSpPr>
          <p:cNvPr id="8" name="Θέση υποσέλιδου 7"/>
          <p:cNvSpPr>
            <a:spLocks noGrp="1"/>
          </p:cNvSpPr>
          <p:nvPr>
            <p:ph type="ftr" sz="quarter" idx="11"/>
          </p:nvPr>
        </p:nvSpPr>
        <p:spPr>
          <a:xfrm>
            <a:off x="304800" y="6409944"/>
            <a:ext cx="3581400" cy="365760"/>
          </a:xfrm>
        </p:spPr>
        <p:txBody>
          <a:bodyPr/>
          <a:lstStyle/>
          <a:p>
            <a:endParaRPr lang="el-GR"/>
          </a:p>
        </p:txBody>
      </p:sp>
      <p:sp>
        <p:nvSpPr>
          <p:cNvPr id="15" name="Ευθεία γραμμή σύνδεσης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Θέση περιεχομένου 23"/>
          <p:cNvSpPr>
            <a:spLocks noGrp="1"/>
          </p:cNvSpPr>
          <p:nvPr>
            <p:ph sz="quarter" idx="2"/>
          </p:nvPr>
        </p:nvSpPr>
        <p:spPr>
          <a:xfrm>
            <a:off x="301752" y="2471383"/>
            <a:ext cx="4041648" cy="3818404"/>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Θέση περιεχομένου 25"/>
          <p:cNvSpPr>
            <a:spLocks noGrp="1"/>
          </p:cNvSpPr>
          <p:nvPr>
            <p:ph sz="quarter" idx="4"/>
          </p:nvPr>
        </p:nvSpPr>
        <p:spPr>
          <a:xfrm>
            <a:off x="4800600" y="2471383"/>
            <a:ext cx="4038600" cy="382219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Έλλειψη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Έλλειψη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Θέση αριθμού διαφάνειας 8"/>
          <p:cNvSpPr>
            <a:spLocks noGrp="1"/>
          </p:cNvSpPr>
          <p:nvPr>
            <p:ph type="sldNum" sz="quarter" idx="12"/>
          </p:nvPr>
        </p:nvSpPr>
        <p:spPr>
          <a:xfrm>
            <a:off x="4343400" y="1042416"/>
            <a:ext cx="457200" cy="441325"/>
          </a:xfrm>
        </p:spPr>
        <p:txBody>
          <a:bodyPr/>
          <a:lstStyle>
            <a:lvl1pPr algn="ctr">
              <a:defRPr/>
            </a:lvl1pPr>
          </a:lstStyle>
          <a:p>
            <a:fld id="{E573E9F7-B557-4AB6-9D55-C1997339DCB1}" type="slidenum">
              <a:rPr lang="el-GR" smtClean="0"/>
              <a:pPr/>
              <a:t>‹#›</a:t>
            </a:fld>
            <a:endParaRPr lang="el-GR"/>
          </a:p>
        </p:txBody>
      </p:sp>
      <p:sp>
        <p:nvSpPr>
          <p:cNvPr id="23" name="Τίτλος 22"/>
          <p:cNvSpPr>
            <a:spLocks noGrp="1"/>
          </p:cNvSpPr>
          <p:nvPr>
            <p:ph type="title"/>
          </p:nvPr>
        </p:nvSpPr>
        <p:spPr/>
        <p:txBody>
          <a:bodyPr rtlCol="0" anchor="b" anchorCtr="0"/>
          <a:lstStyle/>
          <a:p>
            <a:r>
              <a:rPr kumimoji="0" lang="el-GR" smtClean="0"/>
              <a:t>Στυλ κύριου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A9CC4114-2DCA-4790-9A4E-DE6E60B9C36B}" type="datetimeFigureOut">
              <a:rPr lang="el-GR" smtClean="0"/>
              <a:pPr/>
              <a:t>7/2/2017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a:xfrm>
            <a:off x="4343400" y="1036020"/>
            <a:ext cx="457200" cy="441325"/>
          </a:xfrm>
        </p:spPr>
        <p:txBody>
          <a:bodyPr/>
          <a:lstStyle/>
          <a:p>
            <a:fld id="{E573E9F7-B557-4AB6-9D55-C1997339DCB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Ορθογώνιο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Ορθογώνιο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Ορθογώνιο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Ορθογώνιο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Ορθογώνιο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Ορθογώνιο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Θέση ημερομηνίας 1"/>
          <p:cNvSpPr>
            <a:spLocks noGrp="1"/>
          </p:cNvSpPr>
          <p:nvPr>
            <p:ph type="dt" sz="half" idx="10"/>
          </p:nvPr>
        </p:nvSpPr>
        <p:spPr/>
        <p:txBody>
          <a:bodyPr/>
          <a:lstStyle/>
          <a:p>
            <a:fld id="{A9CC4114-2DCA-4790-9A4E-DE6E60B9C36B}" type="datetimeFigureOut">
              <a:rPr lang="el-GR" smtClean="0"/>
              <a:pPr/>
              <a:t>7/2/2017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573E9F7-B557-4AB6-9D55-C1997339DCB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Ορθογώνιο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Ορθογώνιο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Ορθογώνιο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Ορθογώνιο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Τίτλος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8" name="Ορθογώνιο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Ευθεία γραμμή σύνδεσης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Θέση περιεχομένου 19"/>
          <p:cNvSpPr>
            <a:spLocks noGrp="1"/>
          </p:cNvSpPr>
          <p:nvPr>
            <p:ph sz="quarter" idx="1"/>
          </p:nvPr>
        </p:nvSpPr>
        <p:spPr>
          <a:xfrm>
            <a:off x="3124200" y="685800"/>
            <a:ext cx="5638800" cy="5410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Έλλειψη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Έλλειψη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Θέση αριθμού διαφάνειας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573E9F7-B557-4AB6-9D55-C1997339DCB1}" type="slidenum">
              <a:rPr lang="el-GR" smtClean="0"/>
              <a:pPr/>
              <a:t>‹#›</a:t>
            </a:fld>
            <a:endParaRPr lang="el-GR"/>
          </a:p>
        </p:txBody>
      </p:sp>
      <p:sp>
        <p:nvSpPr>
          <p:cNvPr id="21" name="Ορθογώνιο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Θέση ημερομηνίας 4"/>
          <p:cNvSpPr>
            <a:spLocks noGrp="1"/>
          </p:cNvSpPr>
          <p:nvPr>
            <p:ph type="dt" sz="half" idx="10"/>
          </p:nvPr>
        </p:nvSpPr>
        <p:spPr/>
        <p:txBody>
          <a:bodyPr/>
          <a:lstStyle/>
          <a:p>
            <a:fld id="{A9CC4114-2DCA-4790-9A4E-DE6E60B9C36B}" type="datetimeFigureOut">
              <a:rPr lang="el-GR" smtClean="0"/>
              <a:pPr/>
              <a:t>7/2/2017</a:t>
            </a:fld>
            <a:endParaRPr lang="el-GR"/>
          </a:p>
        </p:txBody>
      </p:sp>
      <p:sp>
        <p:nvSpPr>
          <p:cNvPr id="6" name="Θέση υποσέλιδου 5"/>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Ευθεία γραμμή σύνδεσης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Ορθογώνιο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Ορθογώνιο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Ορθογώνιο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Ορθογώνιο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Έλλειψη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Έλλειψη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Θέση αριθμού διαφάνειας 6"/>
          <p:cNvSpPr>
            <a:spLocks noGrp="1"/>
          </p:cNvSpPr>
          <p:nvPr>
            <p:ph type="sldNum" sz="quarter" idx="12"/>
          </p:nvPr>
        </p:nvSpPr>
        <p:spPr>
          <a:xfrm>
            <a:off x="1371600" y="312738"/>
            <a:ext cx="457200" cy="441325"/>
          </a:xfrm>
        </p:spPr>
        <p:txBody>
          <a:bodyPr/>
          <a:lstStyle/>
          <a:p>
            <a:fld id="{E573E9F7-B557-4AB6-9D55-C1997339DCB1}" type="slidenum">
              <a:rPr lang="el-GR" smtClean="0"/>
              <a:pPr/>
              <a:t>‹#›</a:t>
            </a:fld>
            <a:endParaRPr lang="el-GR"/>
          </a:p>
        </p:txBody>
      </p:sp>
      <p:sp>
        <p:nvSpPr>
          <p:cNvPr id="2" name="Τίτλος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22" name="Ορθογώνιο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Θέση ημερομηνίας 4"/>
          <p:cNvSpPr>
            <a:spLocks noGrp="1"/>
          </p:cNvSpPr>
          <p:nvPr>
            <p:ph type="dt" sz="half" idx="10"/>
          </p:nvPr>
        </p:nvSpPr>
        <p:spPr>
          <a:xfrm>
            <a:off x="5788152" y="6404984"/>
            <a:ext cx="3044952" cy="365760"/>
          </a:xfrm>
        </p:spPr>
        <p:txBody>
          <a:bodyPr/>
          <a:lstStyle/>
          <a:p>
            <a:fld id="{A9CC4114-2DCA-4790-9A4E-DE6E60B9C36B}" type="datetimeFigureOut">
              <a:rPr lang="el-GR" smtClean="0"/>
              <a:pPr/>
              <a:t>7/2/2017</a:t>
            </a:fld>
            <a:endParaRPr lang="el-GR"/>
          </a:p>
        </p:txBody>
      </p:sp>
      <p:sp>
        <p:nvSpPr>
          <p:cNvPr id="6" name="Θέση υποσέλιδου 5"/>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Ορθογώνιο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Ορθογώνιο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Ορθογώνιο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Ορθογώνιο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Ορθογώνιο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Θέση ημερομηνίας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9CC4114-2DCA-4790-9A4E-DE6E60B9C36B}" type="datetimeFigureOut">
              <a:rPr lang="el-GR" smtClean="0"/>
              <a:pPr/>
              <a:t>7/2/2017</a:t>
            </a:fld>
            <a:endParaRPr lang="el-GR"/>
          </a:p>
        </p:txBody>
      </p:sp>
      <p:sp>
        <p:nvSpPr>
          <p:cNvPr id="3" name="Θέση υποσέλιδου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Ορθογώνιο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Ευθεία γραμμή σύνδεσης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Έλλειψη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Έλλειψη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Θέση αριθμού διαφάνειας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573E9F7-B557-4AB6-9D55-C1997339DCB1}" type="slidenum">
              <a:rPr lang="el-GR" smtClean="0"/>
              <a:pPr/>
              <a:t>‹#›</a:t>
            </a:fld>
            <a:endParaRPr lang="el-GR"/>
          </a:p>
        </p:txBody>
      </p:sp>
      <p:sp>
        <p:nvSpPr>
          <p:cNvPr id="22" name="Θέση τίτλου 21"/>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228600"/>
            <a:ext cx="8534400" cy="1914516"/>
          </a:xfrm>
        </p:spPr>
        <p:txBody>
          <a:bodyPr>
            <a:normAutofit/>
          </a:bodyPr>
          <a:lstStyle/>
          <a:p>
            <a:r>
              <a:rPr lang="el-GR" sz="2000" dirty="0" smtClean="0">
                <a:solidFill>
                  <a:schemeClr val="tx2"/>
                </a:solidFill>
              </a:rPr>
              <a:t>Κινητή Μονάδα Ψυχικής Υγείας: Η σημασία του «ΣΥΝ-ΠΡΑΤΤΩ» στα πλαίσια της Πρωτοβάθμιας Φροντίδας Υγείας</a:t>
            </a:r>
            <a:br>
              <a:rPr lang="el-GR" sz="2000" dirty="0" smtClean="0">
                <a:solidFill>
                  <a:schemeClr val="tx2"/>
                </a:solidFill>
              </a:rPr>
            </a:br>
            <a:r>
              <a:rPr lang="el-GR" sz="1400" dirty="0" smtClean="0">
                <a:solidFill>
                  <a:schemeClr val="tx2"/>
                </a:solidFill>
              </a:rPr>
              <a:t/>
            </a:r>
            <a:br>
              <a:rPr lang="el-GR" sz="1400" dirty="0" smtClean="0">
                <a:solidFill>
                  <a:schemeClr val="tx2"/>
                </a:solidFill>
              </a:rPr>
            </a:br>
            <a:r>
              <a:rPr lang="el-GR" sz="1400" dirty="0" smtClean="0">
                <a:solidFill>
                  <a:schemeClr val="tx2"/>
                </a:solidFill>
              </a:rPr>
              <a:t/>
            </a:r>
            <a:br>
              <a:rPr lang="el-GR" sz="1400" dirty="0" smtClean="0">
                <a:solidFill>
                  <a:schemeClr val="tx2"/>
                </a:solidFill>
              </a:rPr>
            </a:br>
            <a:r>
              <a:rPr lang="el-GR" sz="1400" dirty="0" smtClean="0">
                <a:solidFill>
                  <a:schemeClr val="tx1"/>
                </a:solidFill>
              </a:rPr>
              <a:t> Α. Καράντζαλη</a:t>
            </a:r>
            <a:r>
              <a:rPr lang="el-GR" sz="1400" baseline="30000" dirty="0" smtClean="0">
                <a:solidFill>
                  <a:schemeClr val="tx1"/>
                </a:solidFill>
              </a:rPr>
              <a:t>1</a:t>
            </a:r>
            <a:r>
              <a:rPr lang="el-GR" sz="1400" dirty="0" smtClean="0">
                <a:solidFill>
                  <a:schemeClr val="tx1"/>
                </a:solidFill>
              </a:rPr>
              <a:t>, Π. Κούκου</a:t>
            </a:r>
            <a:r>
              <a:rPr lang="el-GR" sz="1400" baseline="30000" dirty="0" smtClean="0">
                <a:solidFill>
                  <a:schemeClr val="tx1"/>
                </a:solidFill>
              </a:rPr>
              <a:t>1</a:t>
            </a:r>
            <a:r>
              <a:rPr lang="el-GR" sz="1400" dirty="0" smtClean="0">
                <a:solidFill>
                  <a:schemeClr val="tx1"/>
                </a:solidFill>
              </a:rPr>
              <a:t>, Η. </a:t>
            </a:r>
            <a:r>
              <a:rPr lang="el-GR" sz="1400" dirty="0" err="1" smtClean="0">
                <a:solidFill>
                  <a:schemeClr val="tx1"/>
                </a:solidFill>
              </a:rPr>
              <a:t>Λαζογιώργου</a:t>
            </a:r>
            <a:r>
              <a:rPr lang="el-GR" sz="1400" dirty="0" smtClean="0">
                <a:solidFill>
                  <a:schemeClr val="tx1"/>
                </a:solidFill>
              </a:rPr>
              <a:t> – Κούστα</a:t>
            </a:r>
            <a:r>
              <a:rPr lang="el-GR" sz="1400" baseline="30000" dirty="0" smtClean="0">
                <a:solidFill>
                  <a:schemeClr val="tx1"/>
                </a:solidFill>
              </a:rPr>
              <a:t>1</a:t>
            </a:r>
            <a:r>
              <a:rPr lang="el-GR" sz="1400" dirty="0" smtClean="0">
                <a:solidFill>
                  <a:schemeClr val="tx1"/>
                </a:solidFill>
              </a:rPr>
              <a:t>, Ε. Λαμπροπούλου</a:t>
            </a:r>
            <a:r>
              <a:rPr lang="el-GR" sz="1400" baseline="30000" dirty="0" smtClean="0">
                <a:solidFill>
                  <a:schemeClr val="tx1"/>
                </a:solidFill>
              </a:rPr>
              <a:t>1</a:t>
            </a:r>
            <a:r>
              <a:rPr lang="el-GR" sz="1400" dirty="0" smtClean="0">
                <a:solidFill>
                  <a:schemeClr val="tx1"/>
                </a:solidFill>
              </a:rPr>
              <a:t>,  Μ. Παπασιδέρη</a:t>
            </a:r>
            <a:r>
              <a:rPr lang="el-GR" sz="1400" baseline="30000" dirty="0" smtClean="0">
                <a:solidFill>
                  <a:schemeClr val="tx1"/>
                </a:solidFill>
              </a:rPr>
              <a:t>1</a:t>
            </a:r>
            <a:r>
              <a:rPr lang="el-GR" sz="1400" dirty="0" smtClean="0">
                <a:solidFill>
                  <a:schemeClr val="tx1"/>
                </a:solidFill>
              </a:rPr>
              <a:t/>
            </a:r>
            <a:br>
              <a:rPr lang="el-GR" sz="1400" dirty="0" smtClean="0">
                <a:solidFill>
                  <a:schemeClr val="tx1"/>
                </a:solidFill>
              </a:rPr>
            </a:br>
            <a:r>
              <a:rPr lang="el-GR" sz="1400" baseline="30000" dirty="0" smtClean="0">
                <a:solidFill>
                  <a:schemeClr val="tx1"/>
                </a:solidFill>
              </a:rPr>
              <a:t>1</a:t>
            </a:r>
            <a:r>
              <a:rPr lang="el-GR" sz="1400" dirty="0" smtClean="0">
                <a:solidFill>
                  <a:schemeClr val="tx1"/>
                </a:solidFill>
              </a:rPr>
              <a:t> Εταιρία Κοινωνικής Ψυχιατρικής και Ψυχικής Υγείας</a:t>
            </a:r>
            <a:r>
              <a:rPr lang="el-GR" sz="1400" dirty="0" smtClean="0"/>
              <a:t/>
            </a:r>
            <a:br>
              <a:rPr lang="el-GR" sz="1400" dirty="0" smtClean="0"/>
            </a:br>
            <a:endParaRPr lang="el-GR" sz="1400" dirty="0"/>
          </a:p>
        </p:txBody>
      </p:sp>
      <p:sp>
        <p:nvSpPr>
          <p:cNvPr id="3" name="Θέση περιεχομένου 2"/>
          <p:cNvSpPr>
            <a:spLocks noGrp="1"/>
          </p:cNvSpPr>
          <p:nvPr>
            <p:ph sz="quarter" idx="1"/>
          </p:nvPr>
        </p:nvSpPr>
        <p:spPr>
          <a:xfrm>
            <a:off x="251520" y="1785926"/>
            <a:ext cx="8640960" cy="4595402"/>
          </a:xfrm>
        </p:spPr>
        <p:txBody>
          <a:bodyPr>
            <a:normAutofit fontScale="62500" lnSpcReduction="20000"/>
          </a:bodyPr>
          <a:lstStyle/>
          <a:p>
            <a:pPr marL="0" lvl="0" indent="0" algn="ctr">
              <a:lnSpc>
                <a:spcPct val="170000"/>
              </a:lnSpc>
              <a:buClrTx/>
              <a:buSzTx/>
              <a:buNone/>
            </a:pPr>
            <a:endParaRPr lang="el-GR" sz="1600" dirty="0" smtClean="0">
              <a:solidFill>
                <a:srgbClr val="8CADAE">
                  <a:shade val="75000"/>
                </a:srgbClr>
              </a:solidFill>
            </a:endParaRPr>
          </a:p>
          <a:p>
            <a:pPr marL="0" indent="0" algn="just">
              <a:lnSpc>
                <a:spcPct val="170000"/>
              </a:lnSpc>
              <a:buClrTx/>
              <a:buSzTx/>
              <a:buNone/>
            </a:pPr>
            <a:endParaRPr lang="el-GR" sz="1300" dirty="0" smtClean="0">
              <a:solidFill>
                <a:prstClr val="black"/>
              </a:solidFill>
              <a:ea typeface="Calibri"/>
              <a:cs typeface="Times New Roman"/>
            </a:endParaRPr>
          </a:p>
          <a:p>
            <a:pPr marL="0" lvl="0" indent="0" algn="just">
              <a:lnSpc>
                <a:spcPct val="170000"/>
              </a:lnSpc>
              <a:buClrTx/>
              <a:buSzTx/>
              <a:buNone/>
            </a:pPr>
            <a:r>
              <a:rPr lang="el-GR" sz="1600" dirty="0" smtClean="0">
                <a:solidFill>
                  <a:prstClr val="black"/>
                </a:solidFill>
                <a:ea typeface="Calibri"/>
                <a:cs typeface="Times New Roman"/>
              </a:rPr>
              <a:t>Σκοπός της εργασίας είναι η ανάδειξη της σημασίας της συν-λειτουργίας των φορέων στο επίπεδο της πρωτοβάθμιας φροντίδας υγείας. </a:t>
            </a:r>
          </a:p>
          <a:p>
            <a:pPr marL="0" lvl="0" indent="0" algn="just">
              <a:lnSpc>
                <a:spcPct val="170000"/>
              </a:lnSpc>
              <a:buClrTx/>
              <a:buSzTx/>
              <a:buNone/>
            </a:pPr>
            <a:endParaRPr lang="el-GR" sz="1600" dirty="0" smtClean="0">
              <a:solidFill>
                <a:prstClr val="black"/>
              </a:solidFill>
            </a:endParaRPr>
          </a:p>
          <a:p>
            <a:pPr marL="0" lvl="0" indent="0" algn="just">
              <a:lnSpc>
                <a:spcPct val="170000"/>
              </a:lnSpc>
              <a:buClrTx/>
              <a:buSzTx/>
              <a:buNone/>
            </a:pPr>
            <a:r>
              <a:rPr lang="el-GR" sz="1600" dirty="0" smtClean="0">
                <a:solidFill>
                  <a:prstClr val="black"/>
                </a:solidFill>
              </a:rPr>
              <a:t> Το παράδειγμα της Κινητής Μονάδας Ψυχικής Υγείας (εφεξής Κ.Μ.Ψ.Υ.), στην δικτύωση και συνεργασία με τους πρωτοβάθμιους φορείς υγείας, στον νομό της Φωκίδας και Έβρου (με κάλυψη και σε ένα τμήμα του Νομού Ροδόπης) αποτελεί μια πρωτοτυπία σχεδόν, για τα ελληνικά δεδομένα στον χώρο της Ψυχικής Υγείας. Το μοντέλο της Κινητής Μονάδας υπαίθρου όπως εμπνεύστηκε από τον ιδρυτή καθηγητή κ. </a:t>
            </a:r>
            <a:r>
              <a:rPr lang="el-GR" sz="1600" dirty="0" err="1" smtClean="0">
                <a:solidFill>
                  <a:prstClr val="black"/>
                </a:solidFill>
              </a:rPr>
              <a:t>Σακελλαρόπουλο</a:t>
            </a:r>
            <a:r>
              <a:rPr lang="el-GR" sz="1600" dirty="0" smtClean="0">
                <a:solidFill>
                  <a:prstClr val="black"/>
                </a:solidFill>
              </a:rPr>
              <a:t>, δίνει προτεραιότητα στην εργασία με την κοινότητα και τους φορείς, ως απαραίτητη προϋπόθεση για την επίτευξη του κλινικού έργου.</a:t>
            </a:r>
            <a:r>
              <a:rPr lang="el-GR" sz="1600" dirty="0" smtClean="0">
                <a:solidFill>
                  <a:prstClr val="black"/>
                </a:solidFill>
                <a:ea typeface="Calibri"/>
                <a:cs typeface="Times New Roman"/>
              </a:rPr>
              <a:t> Άλλοτε ανταποκρινόμενη σε αιτήματα φορέων της κοινότητας και άλλοτε  με πρωτοβουλία της ίδιας υλοποιεί δράσεις και εκδηλώσεις με στόχο την ενημέρωση του τοπικού πληθυσμού για θέματα ψυχικής υγείας με στόχο την ενημέρωση της κοινότητας, την ευαισθητοποίηση αλλά και την πρόληψη.  Οι περισσότερες δράσεις διοργανώνονται σε συνεργασία με άλλους φορείς ή συλλόγους (πχ αστυνομία, στρατός, σχολεία, σύλλογος καρκινοπαθών, δήμος, πολιτιστικοί σύλλογοι κλπ).</a:t>
            </a:r>
          </a:p>
          <a:p>
            <a:pPr marL="0" indent="0" algn="just">
              <a:lnSpc>
                <a:spcPct val="170000"/>
              </a:lnSpc>
              <a:buClrTx/>
              <a:buSzTx/>
              <a:buNone/>
            </a:pPr>
            <a:endParaRPr lang="el-GR" sz="1600" dirty="0" smtClean="0">
              <a:solidFill>
                <a:prstClr val="black"/>
              </a:solidFill>
              <a:ea typeface="Calibri"/>
              <a:cs typeface="Times New Roman"/>
            </a:endParaRPr>
          </a:p>
          <a:p>
            <a:pPr marL="0" indent="0" algn="just">
              <a:lnSpc>
                <a:spcPct val="170000"/>
              </a:lnSpc>
              <a:buClrTx/>
              <a:buSzTx/>
              <a:buNone/>
            </a:pPr>
            <a:r>
              <a:rPr lang="el-GR" sz="1600" dirty="0" smtClean="0">
                <a:solidFill>
                  <a:prstClr val="black"/>
                </a:solidFill>
                <a:ea typeface="Calibri"/>
                <a:cs typeface="Times New Roman"/>
              </a:rPr>
              <a:t>Οι </a:t>
            </a:r>
            <a:r>
              <a:rPr lang="el-GR" sz="1600" b="1" dirty="0">
                <a:solidFill>
                  <a:prstClr val="black"/>
                </a:solidFill>
                <a:ea typeface="Calibri"/>
                <a:cs typeface="Times New Roman"/>
              </a:rPr>
              <a:t>Κ.Μ.Ψ.Υ. </a:t>
            </a:r>
            <a:r>
              <a:rPr lang="el-GR" sz="1600" dirty="0">
                <a:solidFill>
                  <a:prstClr val="black"/>
                </a:solidFill>
                <a:ea typeface="Calibri"/>
                <a:cs typeface="Times New Roman"/>
              </a:rPr>
              <a:t>αποτελούν μέρος της πρωτοβάθμιας φροντίδας υγείας, και η λειτουργία τους βασίζεται στην στενή συνεργασία με φορείς όπως τα Κέντρα Υγείας, περιφερειακά ιατρεία, διαγνωστικά κέντρα, ιδιώτες γιατρούς, Εξωτερικά Ιατρεία </a:t>
            </a:r>
            <a:r>
              <a:rPr lang="el-GR" sz="1600" dirty="0" smtClean="0">
                <a:solidFill>
                  <a:prstClr val="black"/>
                </a:solidFill>
                <a:ea typeface="Calibri"/>
                <a:cs typeface="Times New Roman"/>
              </a:rPr>
              <a:t>Νοσοκομείου. Η θετική συνεργασία αποτυπώνεται με την προθυμία των φορέων να συμβάλλουν ποικιλοτρόπως στη λειτουργία των Κ.Μ.Ψ.Υ. </a:t>
            </a:r>
            <a:r>
              <a:rPr lang="el-GR" sz="1600" dirty="0">
                <a:solidFill>
                  <a:prstClr val="black"/>
                </a:solidFill>
                <a:ea typeface="Calibri"/>
                <a:cs typeface="Times New Roman"/>
              </a:rPr>
              <a:t>Π</a:t>
            </a:r>
            <a:r>
              <a:rPr lang="el-GR" sz="1600" dirty="0" smtClean="0">
                <a:solidFill>
                  <a:prstClr val="black"/>
                </a:solidFill>
                <a:ea typeface="Calibri"/>
                <a:cs typeface="Times New Roman"/>
              </a:rPr>
              <a:t>ροσφέρουν </a:t>
            </a:r>
            <a:r>
              <a:rPr lang="el-GR" sz="1600" dirty="0">
                <a:solidFill>
                  <a:prstClr val="black"/>
                </a:solidFill>
                <a:ea typeface="Calibri"/>
                <a:cs typeface="Times New Roman"/>
              </a:rPr>
              <a:t>πρακτική υποστήριξη με διάφορους τρόπους. Παρέχουν δωρεάν χώρο και υλικοτεχνική υποδομή για τη διενέργεια της λειτουργίας των κλιμακίων σε απομακρυσμένες περιοχές. Το προσωπικό των φορέων ΠΦΥ «εντοπίζει» και παραπέμπει περιστατικά που κρίνει ότι χρήζουν ψυχιατρικής παρακολούθησης και</a:t>
            </a:r>
            <a:r>
              <a:rPr lang="el-GR" sz="1600" dirty="0">
                <a:solidFill>
                  <a:srgbClr val="FF0000"/>
                </a:solidFill>
                <a:ea typeface="Calibri"/>
                <a:cs typeface="Times New Roman"/>
              </a:rPr>
              <a:t> </a:t>
            </a:r>
            <a:r>
              <a:rPr lang="el-GR" sz="1600" dirty="0">
                <a:solidFill>
                  <a:prstClr val="black"/>
                </a:solidFill>
                <a:ea typeface="Calibri"/>
                <a:cs typeface="Times New Roman"/>
              </a:rPr>
              <a:t>ενημερώνει ασθενείς για την λειτουργία των </a:t>
            </a:r>
            <a:r>
              <a:rPr lang="el-GR" sz="1600" dirty="0" smtClean="0">
                <a:solidFill>
                  <a:prstClr val="black"/>
                </a:solidFill>
                <a:ea typeface="Calibri"/>
                <a:cs typeface="Times New Roman"/>
              </a:rPr>
              <a:t>Κ.Μ.Ψ.Υ</a:t>
            </a:r>
            <a:r>
              <a:rPr lang="el-GR" sz="1600" dirty="0">
                <a:solidFill>
                  <a:prstClr val="black"/>
                </a:solidFill>
                <a:ea typeface="Calibri"/>
                <a:cs typeface="Times New Roman"/>
              </a:rPr>
              <a:t>. </a:t>
            </a:r>
            <a:endParaRPr lang="el-GR" sz="1600" dirty="0" smtClean="0">
              <a:ea typeface="Calibri"/>
              <a:cs typeface="Times New Roman"/>
            </a:endParaRPr>
          </a:p>
          <a:p>
            <a:pPr marL="0" lvl="0" indent="0" algn="just">
              <a:lnSpc>
                <a:spcPct val="170000"/>
              </a:lnSpc>
              <a:buClrTx/>
              <a:buSzTx/>
              <a:buNone/>
            </a:pPr>
            <a:endParaRPr lang="el-GR" sz="1300" dirty="0">
              <a:solidFill>
                <a:prstClr val="black"/>
              </a:solidFill>
              <a:ea typeface="Calibri"/>
              <a:cs typeface="Times New Roman"/>
            </a:endParaRPr>
          </a:p>
          <a:p>
            <a:pPr marL="0" lvl="0" indent="0">
              <a:lnSpc>
                <a:spcPct val="170000"/>
              </a:lnSpc>
              <a:spcAft>
                <a:spcPts val="800"/>
              </a:spcAft>
              <a:buClrTx/>
              <a:buSzTx/>
              <a:buNone/>
            </a:pPr>
            <a:endParaRPr lang="el-GR" sz="1600" dirty="0">
              <a:solidFill>
                <a:prstClr val="black"/>
              </a:solidFill>
              <a:latin typeface="Calibri"/>
              <a:ea typeface="Calibri"/>
              <a:cs typeface="Times New Roman"/>
            </a:endParaRPr>
          </a:p>
          <a:p>
            <a:pPr marL="0" lvl="0" indent="0">
              <a:buClrTx/>
              <a:buSzTx/>
              <a:buNone/>
            </a:pPr>
            <a:endParaRPr lang="el-GR" sz="3200" dirty="0">
              <a:solidFill>
                <a:prstClr val="black"/>
              </a:solidFill>
              <a:latin typeface="Calibri"/>
            </a:endParaRPr>
          </a:p>
          <a:p>
            <a:endParaRPr lang="el-GR" dirty="0"/>
          </a:p>
        </p:txBody>
      </p:sp>
    </p:spTree>
    <p:extLst>
      <p:ext uri="{BB962C8B-B14F-4D97-AF65-F5344CB8AC3E}">
        <p14:creationId xmlns:p14="http://schemas.microsoft.com/office/powerpoint/2010/main" val="4254297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301752" y="1142984"/>
            <a:ext cx="8503920" cy="5500726"/>
          </a:xfrm>
        </p:spPr>
        <p:txBody>
          <a:bodyPr>
            <a:normAutofit fontScale="92500" lnSpcReduction="20000"/>
          </a:bodyPr>
          <a:lstStyle/>
          <a:p>
            <a:pPr marL="0" indent="0" algn="just">
              <a:lnSpc>
                <a:spcPct val="150000"/>
              </a:lnSpc>
              <a:buNone/>
            </a:pPr>
            <a:endParaRPr lang="el-GR" sz="1100" dirty="0" smtClean="0">
              <a:ea typeface="Calibri"/>
              <a:cs typeface="Times New Roman"/>
            </a:endParaRPr>
          </a:p>
          <a:p>
            <a:pPr marL="0" indent="0" algn="just">
              <a:lnSpc>
                <a:spcPct val="150000"/>
              </a:lnSpc>
              <a:buNone/>
            </a:pPr>
            <a:r>
              <a:rPr lang="el-GR" sz="1100" dirty="0" smtClean="0">
                <a:solidFill>
                  <a:prstClr val="black"/>
                </a:solidFill>
                <a:ea typeface="Calibri"/>
                <a:cs typeface="Times New Roman"/>
              </a:rPr>
              <a:t>Όταν κρίνεται βοηθητικό για την ολιστική φροντίδα του ασθενή υπάρχει άμεση συνεργασία μεταξύ των θεραπευτών των Κ.Μ.Ψ.Υ. και των άλλων θεραπόντων ιατρών και διευκόλυνση στη συνταγογράφηση φαρμακευτικής αγωγής. Τέλος, σε έκτακτες περιπτώσεις το νοσηλευτικό προσωπικό των φορέων ΠΦΥ διενεργεί νοσηλευτικές πράξεις σε ασθενείς των Κ.Μ.Ψ.Υ. Άμεση συνεργασία υπάρχει και με φορείς πρωτοβάθμιας φροντίδας ψυχικής υγείας (Κέντρα Ψυχικής Υγείας, Κινητή Μονάδα Πανεπιστημιακού Γενικού Νοσοκομείου). Για παράδειγμα, συχνά θεραπευτές των δύο φορέων παρακολουθούν διαφορετικά μέλη μιας οικογένειας και συνεργάζονται άμεσα για την  σφαιρική φροντίδα του οικογενειακού αστερισμού.</a:t>
            </a:r>
            <a:endParaRPr lang="el-GR" sz="1100" dirty="0" smtClean="0">
              <a:ea typeface="Calibri"/>
              <a:cs typeface="Times New Roman"/>
            </a:endParaRPr>
          </a:p>
          <a:p>
            <a:pPr marL="0" indent="0" algn="just">
              <a:lnSpc>
                <a:spcPct val="150000"/>
              </a:lnSpc>
              <a:buNone/>
            </a:pPr>
            <a:endParaRPr lang="el-GR" sz="1100" dirty="0" smtClean="0">
              <a:ea typeface="Calibri"/>
              <a:cs typeface="Times New Roman"/>
            </a:endParaRPr>
          </a:p>
          <a:p>
            <a:pPr marL="0" indent="0" algn="just">
              <a:lnSpc>
                <a:spcPct val="150000"/>
              </a:lnSpc>
              <a:buNone/>
            </a:pPr>
            <a:r>
              <a:rPr lang="el-GR" sz="1100" dirty="0" smtClean="0">
                <a:ea typeface="Calibri"/>
                <a:cs typeface="Times New Roman"/>
              </a:rPr>
              <a:t>Το </a:t>
            </a:r>
            <a:r>
              <a:rPr lang="el-GR" sz="1100" dirty="0">
                <a:ea typeface="Calibri"/>
                <a:cs typeface="Times New Roman"/>
              </a:rPr>
              <a:t>ιδεολογικό σημείο αναφοράς στην εργασία με την κοινότητα και τους θεσμούς, είναι ότι η ψυχική υγεία αφορά όλους, ο κάθε ένας πολίτης μπορεί να είναι ‘φορέας’ ευαισθητοποίησης με την κατάλληλη ενημέρωση, και την εγκατάλειψη προκαταλήψεων,  την υιοθέτηση και τον παραδειγματισμό υγιών στάσεων απέναντι στην ψυχική νόσο. Η δουλειά αυτή γίνεται σε ατομικό και ομαδικό επίπεδο με τους θεραπευτές της Κινητής Μονάδας να είναι οι πρεσβευτές της αλλαγής και αυτοί που οφείλουν να δώσουν το παράδειγμα στους άλλους. Η διεπιστημονική ομάδα (ψυχολόγοι, ψυχίατροι, κοινωνικοί λειτουργοί), στην καθημερινότητα ασκεί αυτή την δραστηριότητα  μέσα από μια δυναμική και αμφίδρομη σχέση με την κοινότητα. </a:t>
            </a:r>
            <a:r>
              <a:rPr lang="el-GR" sz="1100" dirty="0" smtClean="0">
                <a:ea typeface="Calibri"/>
                <a:cs typeface="Times New Roman"/>
              </a:rPr>
              <a:t>Οι </a:t>
            </a:r>
            <a:r>
              <a:rPr lang="el-GR" sz="1100" dirty="0">
                <a:ea typeface="Calibri"/>
                <a:cs typeface="Times New Roman"/>
              </a:rPr>
              <a:t>θεραπευτές σε καθημερινή βάση, επισκέπτονται τις κοινότητες, και προσπαθούν να δώσουν το στίγμα της εργασίας, με βασικό εργαλείο την εγκαθίδρυση σχέσεων εμπιστοσύνης με ανθρώπους και φορείς. </a:t>
            </a:r>
            <a:r>
              <a:rPr lang="el-GR" sz="1100" dirty="0" smtClean="0">
                <a:solidFill>
                  <a:prstClr val="black"/>
                </a:solidFill>
                <a:ea typeface="Calibri"/>
                <a:cs typeface="Times New Roman"/>
              </a:rPr>
              <a:t>Επιπλέον</a:t>
            </a:r>
            <a:r>
              <a:rPr lang="el-GR" sz="1100" dirty="0">
                <a:solidFill>
                  <a:prstClr val="black"/>
                </a:solidFill>
                <a:ea typeface="Calibri"/>
                <a:cs typeface="Times New Roman"/>
              </a:rPr>
              <a:t>, </a:t>
            </a:r>
            <a:r>
              <a:rPr lang="el-GR" sz="1100" dirty="0" smtClean="0">
                <a:solidFill>
                  <a:prstClr val="black"/>
                </a:solidFill>
                <a:ea typeface="Calibri"/>
                <a:cs typeface="Times New Roman"/>
              </a:rPr>
              <a:t>με </a:t>
            </a:r>
            <a:r>
              <a:rPr lang="el-GR" sz="1100" dirty="0">
                <a:solidFill>
                  <a:prstClr val="black"/>
                </a:solidFill>
                <a:ea typeface="Calibri"/>
                <a:cs typeface="Times New Roman"/>
              </a:rPr>
              <a:t>τη συστηματική  παρακολούθηση περιστατικών από θεραπευτές  </a:t>
            </a:r>
            <a:r>
              <a:rPr lang="el-GR" sz="1100" dirty="0" smtClean="0">
                <a:solidFill>
                  <a:prstClr val="black"/>
                </a:solidFill>
                <a:ea typeface="Calibri"/>
                <a:cs typeface="Times New Roman"/>
              </a:rPr>
              <a:t>Κ.Μ.Ψ.Υ. </a:t>
            </a:r>
            <a:r>
              <a:rPr lang="el-GR" sz="1100" dirty="0">
                <a:solidFill>
                  <a:prstClr val="black"/>
                </a:solidFill>
                <a:ea typeface="Calibri"/>
                <a:cs typeface="Times New Roman"/>
              </a:rPr>
              <a:t>αποτρέπεται συχνά το ενδεχόμενο υποτροπής και νοσηλείας αλλά και  φροντίζεται ο ασθενής σε συνέχεια μετά την νοσηλεία του  </a:t>
            </a:r>
            <a:r>
              <a:rPr lang="en-US" sz="1100" dirty="0">
                <a:solidFill>
                  <a:prstClr val="black"/>
                </a:solidFill>
                <a:ea typeface="Calibri"/>
                <a:cs typeface="Times New Roman"/>
              </a:rPr>
              <a:t>follow</a:t>
            </a:r>
            <a:r>
              <a:rPr lang="el-GR" sz="1100" dirty="0">
                <a:solidFill>
                  <a:prstClr val="black"/>
                </a:solidFill>
                <a:ea typeface="Calibri"/>
                <a:cs typeface="Times New Roman"/>
              </a:rPr>
              <a:t>-</a:t>
            </a:r>
            <a:r>
              <a:rPr lang="en-US" sz="1100" dirty="0" smtClean="0">
                <a:solidFill>
                  <a:prstClr val="black"/>
                </a:solidFill>
                <a:ea typeface="Calibri"/>
                <a:cs typeface="Times New Roman"/>
              </a:rPr>
              <a:t>up.</a:t>
            </a:r>
            <a:endParaRPr lang="el-GR" sz="1100" dirty="0">
              <a:ea typeface="Calibri"/>
              <a:cs typeface="Times New Roman"/>
            </a:endParaRPr>
          </a:p>
          <a:p>
            <a:pPr marL="0" lvl="0" indent="0" algn="just">
              <a:lnSpc>
                <a:spcPct val="150000"/>
              </a:lnSpc>
              <a:spcAft>
                <a:spcPts val="800"/>
              </a:spcAft>
              <a:buClrTx/>
              <a:buSzTx/>
              <a:buNone/>
            </a:pPr>
            <a:r>
              <a:rPr lang="el-GR" sz="1100" dirty="0">
                <a:solidFill>
                  <a:prstClr val="black"/>
                </a:solidFill>
                <a:ea typeface="Calibri"/>
                <a:cs typeface="Times New Roman"/>
              </a:rPr>
              <a:t>Από την μέχρι τώρα εμπειρία μας μπορούμε να αναδείξουμε την καλή συνεργασία μεταξύ των ειδικών της Κ.Μ.Ψ.Υ και των γιατρών και φορέων με αμοιβαία παραπομπή και στήριξη περιστατικών και περαιτέρω επικοινωνία για την εξέλιξη αυτών. Θα μπορούσαμε ωστόσο να παρατηρήσουμε προς θεώρηση, δυσκολίες που υπάρχουν, αναδυόμενες και από τις δυσχερείς συνθήκες όπως π.χ. σχετικά με τους χώρους, την έλλειψη ιατρικού προσωπικού και </a:t>
            </a:r>
            <a:r>
              <a:rPr lang="el-GR" sz="1100" dirty="0" smtClean="0">
                <a:solidFill>
                  <a:prstClr val="black"/>
                </a:solidFill>
                <a:ea typeface="Calibri"/>
                <a:cs typeface="Times New Roman"/>
              </a:rPr>
              <a:t>μέσων.Ως εκ τούτου, θεωρούμε ότι ανακύπτει η ανάγκη για επικαιροποίηση </a:t>
            </a:r>
            <a:r>
              <a:rPr lang="el-GR" sz="1100" smtClean="0">
                <a:solidFill>
                  <a:prstClr val="black"/>
                </a:solidFill>
                <a:ea typeface="Calibri"/>
                <a:cs typeface="Times New Roman"/>
              </a:rPr>
              <a:t>και επαναπροσδιορισμό </a:t>
            </a:r>
            <a:r>
              <a:rPr lang="el-GR" sz="1100" dirty="0" smtClean="0">
                <a:solidFill>
                  <a:prstClr val="black"/>
                </a:solidFill>
                <a:ea typeface="Calibri"/>
                <a:cs typeface="Times New Roman"/>
              </a:rPr>
              <a:t>του τρόπου επικοινωνίας με τους υπόλοιπους φορείς πρωτοβάθμιας φροντίδας ανάλογα και με τις εκάστοτε συνθήκες.</a:t>
            </a:r>
            <a:endParaRPr lang="el-GR" sz="1100" dirty="0">
              <a:solidFill>
                <a:prstClr val="black"/>
              </a:solidFill>
              <a:ea typeface="Calibri"/>
              <a:cs typeface="Times New Roman"/>
            </a:endParaRPr>
          </a:p>
          <a:p>
            <a:pPr marL="0" lvl="0" indent="0" algn="just">
              <a:lnSpc>
                <a:spcPct val="150000"/>
              </a:lnSpc>
              <a:spcAft>
                <a:spcPts val="800"/>
              </a:spcAft>
              <a:buClrTx/>
              <a:buSzTx/>
              <a:buNone/>
            </a:pPr>
            <a:r>
              <a:rPr lang="el-GR" sz="1100" dirty="0" smtClean="0">
                <a:solidFill>
                  <a:prstClr val="black"/>
                </a:solidFill>
                <a:ea typeface="Calibri"/>
                <a:cs typeface="Times New Roman"/>
              </a:rPr>
              <a:t>Αναδεικνύεται </a:t>
            </a:r>
            <a:r>
              <a:rPr lang="el-GR" sz="1100" dirty="0">
                <a:solidFill>
                  <a:prstClr val="black"/>
                </a:solidFill>
                <a:ea typeface="Calibri"/>
                <a:cs typeface="Times New Roman"/>
              </a:rPr>
              <a:t>ότι η καλή συνεργασία μεταξύ των </a:t>
            </a:r>
            <a:r>
              <a:rPr lang="el-GR" sz="1100" dirty="0" smtClean="0">
                <a:solidFill>
                  <a:prstClr val="black"/>
                </a:solidFill>
                <a:ea typeface="Calibri"/>
                <a:cs typeface="Times New Roman"/>
              </a:rPr>
              <a:t>Κ.Μ.Ψ.Υ. </a:t>
            </a:r>
            <a:r>
              <a:rPr lang="el-GR" sz="1100" dirty="0">
                <a:solidFill>
                  <a:prstClr val="black"/>
                </a:solidFill>
                <a:ea typeface="Calibri"/>
                <a:cs typeface="Times New Roman"/>
              </a:rPr>
              <a:t>και των φορέων ΠΦΥ συμβάλλει στο α) να επιτυγχάνονται πιο αποτελεσματικά οι στόχοι και οι σκοποί τόσο των </a:t>
            </a:r>
            <a:r>
              <a:rPr lang="el-GR" sz="1100" dirty="0" smtClean="0">
                <a:solidFill>
                  <a:prstClr val="black"/>
                </a:solidFill>
                <a:ea typeface="Calibri"/>
                <a:cs typeface="Times New Roman"/>
              </a:rPr>
              <a:t>Κ.Μ.Ψ.Υ. </a:t>
            </a:r>
            <a:r>
              <a:rPr lang="el-GR" sz="1100" dirty="0">
                <a:solidFill>
                  <a:prstClr val="black"/>
                </a:solidFill>
                <a:ea typeface="Calibri"/>
                <a:cs typeface="Times New Roman"/>
              </a:rPr>
              <a:t>όσο και των φορέων ΠΦΥ και β) συντελεί σε βελτίωση του επιπέδου υγείας σφαιρικά (σωματικής και ψυχικής) καθώς και της ποιότητας ζωής των </a:t>
            </a:r>
            <a:r>
              <a:rPr lang="el-GR" sz="1100" dirty="0" smtClean="0">
                <a:solidFill>
                  <a:prstClr val="black"/>
                </a:solidFill>
                <a:ea typeface="Calibri"/>
                <a:cs typeface="Times New Roman"/>
              </a:rPr>
              <a:t>πολιτών. </a:t>
            </a:r>
            <a:endParaRPr lang="el-GR" sz="1100" dirty="0">
              <a:solidFill>
                <a:prstClr val="black"/>
              </a:solidFill>
              <a:ea typeface="Calibri"/>
              <a:cs typeface="Times New Roman"/>
            </a:endParaRPr>
          </a:p>
          <a:p>
            <a:pPr algn="just"/>
            <a:endParaRPr lang="el-GR" sz="2800" dirty="0"/>
          </a:p>
        </p:txBody>
      </p:sp>
      <p:sp>
        <p:nvSpPr>
          <p:cNvPr id="4" name="3 - Ορθογώνιο"/>
          <p:cNvSpPr/>
          <p:nvPr/>
        </p:nvSpPr>
        <p:spPr>
          <a:xfrm>
            <a:off x="642910" y="428604"/>
            <a:ext cx="7715304" cy="646331"/>
          </a:xfrm>
          <a:prstGeom prst="rect">
            <a:avLst/>
          </a:prstGeom>
        </p:spPr>
        <p:txBody>
          <a:bodyPr wrap="square">
            <a:spAutoFit/>
          </a:bodyPr>
          <a:lstStyle/>
          <a:p>
            <a:pPr algn="ctr"/>
            <a:r>
              <a:rPr lang="el-GR" dirty="0" smtClean="0">
                <a:solidFill>
                  <a:schemeClr val="tx2"/>
                </a:solidFill>
              </a:rPr>
              <a:t>Κινητή Μονάδα Ψυχικής Υγείας: Η σημασία του «ΣΥΝ-ΠΡΑΤΤΩ» στα πλαίσια της Πρωτοβάθμιας Φροντίδας Υγείας</a:t>
            </a:r>
            <a:endParaRPr lang="el-GR" dirty="0"/>
          </a:p>
        </p:txBody>
      </p:sp>
    </p:spTree>
    <p:extLst>
      <p:ext uri="{BB962C8B-B14F-4D97-AF65-F5344CB8AC3E}">
        <p14:creationId xmlns:p14="http://schemas.microsoft.com/office/powerpoint/2010/main" val="110709782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139</TotalTime>
  <Words>745</Words>
  <Application>Microsoft Office PowerPoint</Application>
  <PresentationFormat>Προβολή στην οθόνη (4:3)</PresentationFormat>
  <Paragraphs>17</Paragraphs>
  <Slides>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vt:i4>
      </vt:variant>
    </vt:vector>
  </HeadingPairs>
  <TitlesOfParts>
    <vt:vector size="3" baseType="lpstr">
      <vt:lpstr>Δημοτικός</vt:lpstr>
      <vt:lpstr>Κινητή Μονάδα Ψυχικής Υγείας: Η σημασία του «ΣΥΝ-ΠΡΑΤΤΩ» στα πλαίσια της Πρωτοβάθμιας Φροντίδας Υγείας    Α. Καράντζαλη1, Π. Κούκου1, Η. Λαζογιώργου – Κούστα1, Ε. Λαμπροπούλου1,  Μ. Παπασιδέρη1 1 Εταιρία Κοινωνικής Ψυχιατρικής και Ψυχικής Υγείας </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Giota</dc:creator>
  <cp:lastModifiedBy>ekps4</cp:lastModifiedBy>
  <cp:revision>26</cp:revision>
  <dcterms:created xsi:type="dcterms:W3CDTF">2016-12-08T12:28:48Z</dcterms:created>
  <dcterms:modified xsi:type="dcterms:W3CDTF">2017-02-07T08:57:04Z</dcterms:modified>
</cp:coreProperties>
</file>