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8" r:id="rId3"/>
    <p:sldId id="257" r:id="rId4"/>
    <p:sldId id="258" r:id="rId5"/>
    <p:sldId id="259" r:id="rId6"/>
    <p:sldId id="260" r:id="rId7"/>
    <p:sldId id="263" r:id="rId8"/>
    <p:sldId id="262"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Υπότιτλος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p:txBody>
          <a:bodyPr/>
          <a:lstStyle/>
          <a:p>
            <a:fld id="{797A7DE2-0537-45C2-B9AC-9D018B55E619}" type="datetimeFigureOut">
              <a:rPr lang="el-GR" smtClean="0"/>
              <a:t>16/3/2017</a:t>
            </a:fld>
            <a:endParaRPr lang="el-GR"/>
          </a:p>
        </p:txBody>
      </p:sp>
      <p:sp>
        <p:nvSpPr>
          <p:cNvPr id="17" name="Θέση υποσέλιδου 16"/>
          <p:cNvSpPr>
            <a:spLocks noGrp="1"/>
          </p:cNvSpPr>
          <p:nvPr>
            <p:ph type="ftr" sz="quarter" idx="11"/>
          </p:nvPr>
        </p:nvSpPr>
        <p:spPr/>
        <p:txBody>
          <a:bodyPr/>
          <a:lstStyle/>
          <a:p>
            <a:endParaRPr lang="el-GR"/>
          </a:p>
        </p:txBody>
      </p:sp>
      <p:sp>
        <p:nvSpPr>
          <p:cNvPr id="7" name="Ευθεία γραμμή σύνδεσης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Έλλειψη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Έλλειψη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Θέση αριθμού διαφάνειας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75E103F-2A3E-44A0-947B-CAC86146F25C}" type="slidenum">
              <a:rPr lang="el-GR" smtClean="0"/>
              <a:t>‹#›</a:t>
            </a:fld>
            <a:endParaRPr lang="el-GR"/>
          </a:p>
        </p:txBody>
      </p:sp>
      <p:sp>
        <p:nvSpPr>
          <p:cNvPr id="8" name="Τίτλος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797A7DE2-0537-45C2-B9AC-9D018B55E619}" type="datetimeFigureOut">
              <a:rPr lang="el-GR" smtClean="0"/>
              <a:t>16/3/2017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75E103F-2A3E-44A0-947B-CAC86146F25C}"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Ευθεία γραμμή σύνδεσης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Έλλειψη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6915912" y="3009901"/>
            <a:ext cx="457200" cy="441325"/>
          </a:xfrm>
        </p:spPr>
        <p:txBody>
          <a:bodyPr/>
          <a:lstStyle/>
          <a:p>
            <a:fld id="{675E103F-2A3E-44A0-947B-CAC86146F25C}" type="slidenum">
              <a:rPr lang="el-GR" smtClean="0"/>
              <a:t>‹#›</a:t>
            </a:fld>
            <a:endParaRPr lang="el-GR"/>
          </a:p>
        </p:txBody>
      </p:sp>
      <p:sp>
        <p:nvSpPr>
          <p:cNvPr id="3" name="Θέση κατακόρυφου κειμένου 2"/>
          <p:cNvSpPr>
            <a:spLocks noGrp="1"/>
          </p:cNvSpPr>
          <p:nvPr>
            <p:ph type="body" orient="vert" idx="1"/>
          </p:nvPr>
        </p:nvSpPr>
        <p:spPr>
          <a:xfrm>
            <a:off x="304800" y="304800"/>
            <a:ext cx="6553200" cy="5821366"/>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797A7DE2-0537-45C2-B9AC-9D018B55E619}" type="datetimeFigureOut">
              <a:rPr lang="el-GR" smtClean="0"/>
              <a:t>16/3/2017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2" name="Κατακόρυφος τίτλος 1"/>
          <p:cNvSpPr>
            <a:spLocks noGrp="1"/>
          </p:cNvSpPr>
          <p:nvPr>
            <p:ph type="title" orient="vert"/>
          </p:nvPr>
        </p:nvSpPr>
        <p:spPr>
          <a:xfrm>
            <a:off x="7391400" y="304801"/>
            <a:ext cx="1447800" cy="5851525"/>
          </a:xfrm>
        </p:spPr>
        <p:txBody>
          <a:bodyPr vert="eaVert"/>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chemeClr val="accent3">
                    <a:shade val="75000"/>
                  </a:schemeClr>
                </a:solidFill>
              </a:defRPr>
            </a:lvl1pPr>
          </a:lstStyle>
          <a:p>
            <a:r>
              <a:rPr kumimoji="0" lang="el-GR" smtClean="0"/>
              <a:t>Στυλ κύριου τίτλου</a:t>
            </a:r>
            <a:endParaRPr kumimoji="0" lang="en-US"/>
          </a:p>
        </p:txBody>
      </p:sp>
      <p:sp>
        <p:nvSpPr>
          <p:cNvPr id="4" name="Θέση ημερομηνίας 3"/>
          <p:cNvSpPr>
            <a:spLocks noGrp="1"/>
          </p:cNvSpPr>
          <p:nvPr>
            <p:ph type="dt" sz="half" idx="10"/>
          </p:nvPr>
        </p:nvSpPr>
        <p:spPr/>
        <p:txBody>
          <a:bodyPr/>
          <a:lstStyle/>
          <a:p>
            <a:fld id="{797A7DE2-0537-45C2-B9AC-9D018B55E619}" type="datetimeFigureOut">
              <a:rPr lang="el-GR" smtClean="0"/>
              <a:t>16/3/2017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4361688" y="1026372"/>
            <a:ext cx="457200" cy="441325"/>
          </a:xfrm>
        </p:spPr>
        <p:txBody>
          <a:bodyPr/>
          <a:lstStyle/>
          <a:p>
            <a:fld id="{675E103F-2A3E-44A0-947B-CAC86146F25C}" type="slidenum">
              <a:rPr lang="el-GR" smtClean="0"/>
              <a:t>‹#›</a:t>
            </a:fld>
            <a:endParaRPr lang="el-GR"/>
          </a:p>
        </p:txBody>
      </p:sp>
      <p:sp>
        <p:nvSpPr>
          <p:cNvPr id="8" name="Θέση περιεχομένου 7"/>
          <p:cNvSpPr>
            <a:spLocks noGrp="1"/>
          </p:cNvSpPr>
          <p:nvPr>
            <p:ph sz="quarter" idx="1"/>
          </p:nvPr>
        </p:nvSpPr>
        <p:spPr>
          <a:xfrm>
            <a:off x="301752" y="1527048"/>
            <a:ext cx="850392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13" name="Ορθογώνιο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Ορθογώνιο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Θέση υποσέλιδου 4"/>
          <p:cNvSpPr>
            <a:spLocks noGrp="1"/>
          </p:cNvSpPr>
          <p:nvPr>
            <p:ph type="ftr" sz="quarter" idx="11"/>
          </p:nvPr>
        </p:nvSpPr>
        <p:spPr/>
        <p:txBody>
          <a:bodyPr/>
          <a:lstStyle/>
          <a:p>
            <a:endParaRPr lang="el-GR"/>
          </a:p>
        </p:txBody>
      </p:sp>
      <p:sp>
        <p:nvSpPr>
          <p:cNvPr id="4" name="Θέση ημερομηνίας 3"/>
          <p:cNvSpPr>
            <a:spLocks noGrp="1"/>
          </p:cNvSpPr>
          <p:nvPr>
            <p:ph type="dt" sz="half" idx="10"/>
          </p:nvPr>
        </p:nvSpPr>
        <p:spPr/>
        <p:txBody>
          <a:bodyPr/>
          <a:lstStyle/>
          <a:p>
            <a:fld id="{797A7DE2-0537-45C2-B9AC-9D018B55E619}" type="datetimeFigureOut">
              <a:rPr lang="el-GR" smtClean="0"/>
              <a:t>16/3/2017</a:t>
            </a:fld>
            <a:endParaRPr lang="el-GR"/>
          </a:p>
        </p:txBody>
      </p:sp>
      <p:sp>
        <p:nvSpPr>
          <p:cNvPr id="8" name="Ευθεία γραμμή σύνδεσης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Έλλειψη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75E103F-2A3E-44A0-947B-CAC86146F25C}" type="slidenum">
              <a:rPr lang="el-GR" smtClean="0"/>
              <a:t>‹#›</a:t>
            </a:fld>
            <a:endParaRPr lang="el-GR"/>
          </a:p>
        </p:txBody>
      </p:sp>
      <p:sp>
        <p:nvSpPr>
          <p:cNvPr id="2" name="Τίτλος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28600"/>
            <a:ext cx="8534400" cy="758952"/>
          </a:xfrm>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a:xfrm>
            <a:off x="5791200" y="6409944"/>
            <a:ext cx="3044952" cy="365760"/>
          </a:xfrm>
        </p:spPr>
        <p:txBody>
          <a:bodyPr/>
          <a:lstStyle/>
          <a:p>
            <a:fld id="{797A7DE2-0537-45C2-B9AC-9D018B55E619}" type="datetimeFigureOut">
              <a:rPr lang="el-GR" smtClean="0"/>
              <a:t>16/3/2017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75E103F-2A3E-44A0-947B-CAC86146F25C}" type="slidenum">
              <a:rPr lang="el-GR" smtClean="0"/>
              <a:t>‹#›</a:t>
            </a:fld>
            <a:endParaRPr lang="el-GR"/>
          </a:p>
        </p:txBody>
      </p:sp>
      <p:sp>
        <p:nvSpPr>
          <p:cNvPr id="8" name="Ευθεία γραμμή σύνδεσης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Θέση περιεχομένου 9"/>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περιεχομένου 11"/>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Ορθογώνιο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Ορθογώνιο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Ορθογώνιο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Ορθογώνιο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7" name="Θέση ημερομηνίας 6"/>
          <p:cNvSpPr>
            <a:spLocks noGrp="1"/>
          </p:cNvSpPr>
          <p:nvPr>
            <p:ph type="dt" sz="half" idx="10"/>
          </p:nvPr>
        </p:nvSpPr>
        <p:spPr/>
        <p:txBody>
          <a:bodyPr/>
          <a:lstStyle/>
          <a:p>
            <a:fld id="{797A7DE2-0537-45C2-B9AC-9D018B55E619}" type="datetimeFigureOut">
              <a:rPr lang="el-GR" smtClean="0"/>
              <a:t>16/3/2017</a:t>
            </a:fld>
            <a:endParaRPr lang="el-GR"/>
          </a:p>
        </p:txBody>
      </p:sp>
      <p:sp>
        <p:nvSpPr>
          <p:cNvPr id="8" name="Θέση υποσέλιδου 7"/>
          <p:cNvSpPr>
            <a:spLocks noGrp="1"/>
          </p:cNvSpPr>
          <p:nvPr>
            <p:ph type="ftr" sz="quarter" idx="11"/>
          </p:nvPr>
        </p:nvSpPr>
        <p:spPr>
          <a:xfrm>
            <a:off x="304800" y="6409944"/>
            <a:ext cx="3581400" cy="365760"/>
          </a:xfrm>
        </p:spPr>
        <p:txBody>
          <a:bodyPr/>
          <a:lstStyle/>
          <a:p>
            <a:endParaRPr lang="el-GR"/>
          </a:p>
        </p:txBody>
      </p:sp>
      <p:sp>
        <p:nvSpPr>
          <p:cNvPr id="15" name="Ευθεία γραμμή σύνδεσης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Θέση περιεχομένου 23"/>
          <p:cNvSpPr>
            <a:spLocks noGrp="1"/>
          </p:cNvSpPr>
          <p:nvPr>
            <p:ph sz="quarter" idx="2"/>
          </p:nvPr>
        </p:nvSpPr>
        <p:spPr>
          <a:xfrm>
            <a:off x="301752" y="2471383"/>
            <a:ext cx="4041648" cy="3818404"/>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περιεχομένου 25"/>
          <p:cNvSpPr>
            <a:spLocks noGrp="1"/>
          </p:cNvSpPr>
          <p:nvPr>
            <p:ph sz="quarter" idx="4"/>
          </p:nvPr>
        </p:nvSpPr>
        <p:spPr>
          <a:xfrm>
            <a:off x="4800600" y="2471383"/>
            <a:ext cx="4038600" cy="382219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Έλλειψη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Έλλειψη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Θέση αριθμού διαφάνειας 8"/>
          <p:cNvSpPr>
            <a:spLocks noGrp="1"/>
          </p:cNvSpPr>
          <p:nvPr>
            <p:ph type="sldNum" sz="quarter" idx="12"/>
          </p:nvPr>
        </p:nvSpPr>
        <p:spPr>
          <a:xfrm>
            <a:off x="4343400" y="1042416"/>
            <a:ext cx="457200" cy="441325"/>
          </a:xfrm>
        </p:spPr>
        <p:txBody>
          <a:bodyPr/>
          <a:lstStyle>
            <a:lvl1pPr algn="ctr">
              <a:defRPr/>
            </a:lvl1pPr>
          </a:lstStyle>
          <a:p>
            <a:fld id="{675E103F-2A3E-44A0-947B-CAC86146F25C}" type="slidenum">
              <a:rPr lang="el-GR" smtClean="0"/>
              <a:t>‹#›</a:t>
            </a:fld>
            <a:endParaRPr lang="el-GR"/>
          </a:p>
        </p:txBody>
      </p:sp>
      <p:sp>
        <p:nvSpPr>
          <p:cNvPr id="23" name="Τίτλος 22"/>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797A7DE2-0537-45C2-B9AC-9D018B55E619}" type="datetimeFigureOut">
              <a:rPr lang="el-GR" smtClean="0"/>
              <a:t>16/3/2017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a:xfrm>
            <a:off x="4343400" y="1036020"/>
            <a:ext cx="457200" cy="441325"/>
          </a:xfrm>
        </p:spPr>
        <p:txBody>
          <a:bodyPr/>
          <a:lstStyle/>
          <a:p>
            <a:fld id="{675E103F-2A3E-44A0-947B-CAC86146F25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Ορθογώνιο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Ορθογώνιο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Θέση ημερομηνίας 1"/>
          <p:cNvSpPr>
            <a:spLocks noGrp="1"/>
          </p:cNvSpPr>
          <p:nvPr>
            <p:ph type="dt" sz="half" idx="10"/>
          </p:nvPr>
        </p:nvSpPr>
        <p:spPr/>
        <p:txBody>
          <a:bodyPr/>
          <a:lstStyle/>
          <a:p>
            <a:fld id="{797A7DE2-0537-45C2-B9AC-9D018B55E619}" type="datetimeFigureOut">
              <a:rPr lang="el-GR" smtClean="0"/>
              <a:t>16/3/2017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75E103F-2A3E-44A0-947B-CAC86146F25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Ορθογώνιο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Ορθογώνιο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Ορθογώνιο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Ευθεία γραμμή σύνδεσης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Θέση περιεχομένου 19"/>
          <p:cNvSpPr>
            <a:spLocks noGrp="1"/>
          </p:cNvSpPr>
          <p:nvPr>
            <p:ph sz="quarter" idx="1"/>
          </p:nvPr>
        </p:nvSpPr>
        <p:spPr>
          <a:xfrm>
            <a:off x="3124200" y="685800"/>
            <a:ext cx="5638800" cy="5410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Έλλειψη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75E103F-2A3E-44A0-947B-CAC86146F25C}" type="slidenum">
              <a:rPr lang="el-GR" smtClean="0"/>
              <a:t>‹#›</a:t>
            </a:fld>
            <a:endParaRPr lang="el-GR"/>
          </a:p>
        </p:txBody>
      </p:sp>
      <p:sp>
        <p:nvSpPr>
          <p:cNvPr id="21" name="Ορθογώνιο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p:txBody>
          <a:bodyPr/>
          <a:lstStyle/>
          <a:p>
            <a:fld id="{797A7DE2-0537-45C2-B9AC-9D018B55E619}" type="datetimeFigureOut">
              <a:rPr lang="el-GR" smtClean="0"/>
              <a:t>16/3/2017</a:t>
            </a:fld>
            <a:endParaRPr lang="el-GR"/>
          </a:p>
        </p:txBody>
      </p:sp>
      <p:sp>
        <p:nvSpPr>
          <p:cNvPr id="6" name="Θέση υποσέλιδου 5"/>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Ευθεία γραμμή σύνδεσης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Ορθογώνιο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Ορθογώνιο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Έλλειψη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Έλλειψη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p>
            <a:fld id="{675E103F-2A3E-44A0-947B-CAC86146F25C}" type="slidenum">
              <a:rPr lang="el-GR" smtClean="0"/>
              <a:t>‹#›</a:t>
            </a:fld>
            <a:endParaRPr lang="el-GR"/>
          </a:p>
        </p:txBody>
      </p:sp>
      <p:sp>
        <p:nvSpPr>
          <p:cNvPr id="2" name="Τίτλος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22" name="Ορθογώνιο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a:xfrm>
            <a:off x="5788152" y="6404984"/>
            <a:ext cx="3044952" cy="365760"/>
          </a:xfrm>
        </p:spPr>
        <p:txBody>
          <a:bodyPr/>
          <a:lstStyle/>
          <a:p>
            <a:fld id="{797A7DE2-0537-45C2-B9AC-9D018B55E619}" type="datetimeFigureOut">
              <a:rPr lang="el-GR" smtClean="0"/>
              <a:t>16/3/2017</a:t>
            </a:fld>
            <a:endParaRPr lang="el-GR"/>
          </a:p>
        </p:txBody>
      </p:sp>
      <p:sp>
        <p:nvSpPr>
          <p:cNvPr id="6" name="Θέση υποσέλιδου 5"/>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Θέση ημερομηνίας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97A7DE2-0537-45C2-B9AC-9D018B55E619}" type="datetimeFigureOut">
              <a:rPr lang="el-GR" smtClean="0"/>
              <a:t>16/3/2017</a:t>
            </a:fld>
            <a:endParaRPr lang="el-GR"/>
          </a:p>
        </p:txBody>
      </p:sp>
      <p:sp>
        <p:nvSpPr>
          <p:cNvPr id="3" name="Θέση υποσέλιδου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Ορθογώνιο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Ευθεία γραμμή σύνδεσης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Έλλειψη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Θέση αριθμού διαφάνειας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75E103F-2A3E-44A0-947B-CAC86146F25C}" type="slidenum">
              <a:rPr lang="el-GR" smtClean="0"/>
              <a:t>‹#›</a:t>
            </a:fld>
            <a:endParaRPr lang="el-GR"/>
          </a:p>
        </p:txBody>
      </p:sp>
      <p:sp>
        <p:nvSpPr>
          <p:cNvPr id="22" name="Θέση τίτλου 21"/>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fsyn.gr/arthro/nomoshedio-gia-toys-akatalogistoys-drastes-pros-kalytero-i-heirotero" TargetMode="External"/><Relationship Id="rId2" Type="http://schemas.openxmlformats.org/officeDocument/2006/relationships/hyperlink" Target="http://www.efsyn.gr/arthro/nomoshedio-aspida-gia-toys-ehontes-akatalogist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p:txBody>
          <a:bodyPr/>
          <a:lstStyle/>
          <a:p>
            <a:pPr lvl="0">
              <a:lnSpc>
                <a:spcPct val="150000"/>
              </a:lnSpc>
              <a:buClr>
                <a:srgbClr val="D16349"/>
              </a:buClr>
            </a:pPr>
            <a:endParaRPr lang="el-GR" dirty="0" smtClean="0">
              <a:solidFill>
                <a:srgbClr val="646B86"/>
              </a:solidFill>
            </a:endParaRPr>
          </a:p>
          <a:p>
            <a:pPr lvl="0">
              <a:lnSpc>
                <a:spcPct val="150000"/>
              </a:lnSpc>
              <a:buClr>
                <a:srgbClr val="D16349"/>
              </a:buClr>
            </a:pPr>
            <a:endParaRPr lang="el-GR" dirty="0">
              <a:solidFill>
                <a:srgbClr val="646B86"/>
              </a:solidFill>
            </a:endParaRPr>
          </a:p>
          <a:p>
            <a:pPr lvl="0">
              <a:lnSpc>
                <a:spcPct val="150000"/>
              </a:lnSpc>
              <a:buClr>
                <a:srgbClr val="D16349"/>
              </a:buClr>
            </a:pPr>
            <a:r>
              <a:rPr lang="el-GR" sz="1400" dirty="0" smtClean="0">
                <a:solidFill>
                  <a:srgbClr val="646B86"/>
                </a:solidFill>
              </a:rPr>
              <a:t>4</a:t>
            </a:r>
            <a:r>
              <a:rPr lang="el-GR" sz="1400" baseline="30000" dirty="0" smtClean="0">
                <a:solidFill>
                  <a:srgbClr val="646B86"/>
                </a:solidFill>
              </a:rPr>
              <a:t>ος</a:t>
            </a:r>
            <a:r>
              <a:rPr lang="el-GR" sz="1400" dirty="0" smtClean="0">
                <a:solidFill>
                  <a:srgbClr val="646B86"/>
                </a:solidFill>
              </a:rPr>
              <a:t> </a:t>
            </a:r>
            <a:r>
              <a:rPr lang="el-GR" sz="1400" dirty="0">
                <a:solidFill>
                  <a:srgbClr val="646B86"/>
                </a:solidFill>
              </a:rPr>
              <a:t>ΣΤΡΑΤΗΓΙΚΟΣ ΣΤΟΧΟΣ</a:t>
            </a:r>
          </a:p>
          <a:p>
            <a:pPr lvl="0">
              <a:lnSpc>
                <a:spcPct val="150000"/>
              </a:lnSpc>
              <a:buClr>
                <a:srgbClr val="D16349"/>
              </a:buClr>
            </a:pPr>
            <a:r>
              <a:rPr lang="el-GR" sz="1400" dirty="0">
                <a:solidFill>
                  <a:srgbClr val="646B86"/>
                </a:solidFill>
              </a:rPr>
              <a:t>ΔΙΚΑΙΩΜΑΤΑ ΤΩΝ ΨΥΧΙΚΑ ΑΣΘΕΝΩΝ </a:t>
            </a:r>
          </a:p>
          <a:p>
            <a:endParaRPr lang="el-GR" dirty="0"/>
          </a:p>
        </p:txBody>
      </p:sp>
      <p:sp>
        <p:nvSpPr>
          <p:cNvPr id="2" name="Τίτλος 1"/>
          <p:cNvSpPr>
            <a:spLocks noGrp="1"/>
          </p:cNvSpPr>
          <p:nvPr>
            <p:ph type="ctrTitle"/>
          </p:nvPr>
        </p:nvSpPr>
        <p:spPr/>
        <p:txBody>
          <a:bodyPr>
            <a:normAutofit fontScale="90000"/>
          </a:bodyPr>
          <a:lstStyle/>
          <a:p>
            <a:r>
              <a:rPr lang="el-GR" dirty="0" smtClean="0"/>
              <a:t>Φύλαξη ποινικά ακαταλόγιστων δραστών σε δημόσια ψυχιατρικά νοσοκομεία</a:t>
            </a:r>
            <a:endParaRPr lang="el-GR" dirty="0"/>
          </a:p>
        </p:txBody>
      </p:sp>
    </p:spTree>
    <p:extLst>
      <p:ext uri="{BB962C8B-B14F-4D97-AF65-F5344CB8AC3E}">
        <p14:creationId xmlns:p14="http://schemas.microsoft.com/office/powerpoint/2010/main" val="3313062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u="sng" spc="300" dirty="0" smtClean="0"/>
              <a:t>Προτάσεις</a:t>
            </a:r>
            <a:endParaRPr lang="el-GR" u="sng" spc="300" dirty="0"/>
          </a:p>
        </p:txBody>
      </p:sp>
      <p:sp>
        <p:nvSpPr>
          <p:cNvPr id="3" name="Θέση περιεχομένου 2"/>
          <p:cNvSpPr>
            <a:spLocks noGrp="1"/>
          </p:cNvSpPr>
          <p:nvPr>
            <p:ph sz="quarter" idx="1"/>
          </p:nvPr>
        </p:nvSpPr>
        <p:spPr/>
        <p:txBody>
          <a:bodyPr/>
          <a:lstStyle/>
          <a:p>
            <a:r>
              <a:rPr lang="el-GR" dirty="0" smtClean="0"/>
              <a:t>Ο καθορισμός ανώτατου επιτρεπόμενου χρονικού ορίου φύλαξης, το οποίο μπορεί να παρατείνεται με απόφαση του αρμόδιου δικαστηρίου.</a:t>
            </a:r>
          </a:p>
          <a:p>
            <a:r>
              <a:rPr lang="el-GR" dirty="0" smtClean="0"/>
              <a:t>Η δυνατότητα άσκησης ένδικων μέσων κατά της απόφασης του δικαστηρίου.</a:t>
            </a:r>
          </a:p>
          <a:p>
            <a:r>
              <a:rPr lang="el-GR" dirty="0" smtClean="0"/>
              <a:t>Η αυτοπρόσωπη εμφάνιση του ποινικά ακαταλόγιστου σε όλα τα στάδια των διαδικασιών και η αναγνώριση του δικαιώματος του να ζητήσει την άρση του εγκλεισμού.</a:t>
            </a:r>
            <a:endParaRPr lang="el-GR" dirty="0"/>
          </a:p>
        </p:txBody>
      </p:sp>
    </p:spTree>
    <p:extLst>
      <p:ext uri="{BB962C8B-B14F-4D97-AF65-F5344CB8AC3E}">
        <p14:creationId xmlns:p14="http://schemas.microsoft.com/office/powerpoint/2010/main" val="3325299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u="sng" spc="300" dirty="0">
                <a:solidFill>
                  <a:srgbClr val="BEAE98">
                    <a:shade val="75000"/>
                  </a:srgbClr>
                </a:solidFill>
              </a:rPr>
              <a:t>Προτάσεις</a:t>
            </a:r>
            <a:endParaRPr lang="el-GR" u="sng" spc="300" dirty="0"/>
          </a:p>
        </p:txBody>
      </p:sp>
      <p:sp>
        <p:nvSpPr>
          <p:cNvPr id="3" name="Θέση περιεχομένου 2"/>
          <p:cNvSpPr>
            <a:spLocks noGrp="1"/>
          </p:cNvSpPr>
          <p:nvPr>
            <p:ph sz="quarter" idx="1"/>
          </p:nvPr>
        </p:nvSpPr>
        <p:spPr>
          <a:xfrm>
            <a:off x="301752" y="1527048"/>
            <a:ext cx="8503920" cy="4782272"/>
          </a:xfrm>
        </p:spPr>
        <p:txBody>
          <a:bodyPr>
            <a:normAutofit fontScale="77500" lnSpcReduction="20000"/>
          </a:bodyPr>
          <a:lstStyle/>
          <a:p>
            <a:pPr algn="just">
              <a:lnSpc>
                <a:spcPct val="120000"/>
              </a:lnSpc>
            </a:pPr>
            <a:r>
              <a:rPr lang="el-GR" dirty="0" smtClean="0"/>
              <a:t>Η πρόταση του θεραπευτικού έναντι του </a:t>
            </a:r>
            <a:r>
              <a:rPr lang="el-GR" dirty="0" err="1" smtClean="0"/>
              <a:t>φυλακτικού</a:t>
            </a:r>
            <a:r>
              <a:rPr lang="el-GR" dirty="0" smtClean="0"/>
              <a:t> σκοπού του μέτρου και η υποχρέωση του δικαστηρίου πριν τη διαταγή συνέχισης τη φύλαξης ποινικά ακαταλόγιστου δράστη να διατάζει αυτεπάγγελτα τις γνωματεύσεις δύο ψυχιάτρων , οι οποίες θα συνιστούν στοιχεία για την αιτιολόγηση της δικαστικής απόφασης παράτασης της φύλαξης. </a:t>
            </a:r>
          </a:p>
          <a:p>
            <a:pPr marL="0" indent="0" algn="just">
              <a:lnSpc>
                <a:spcPct val="120000"/>
              </a:lnSpc>
              <a:buNone/>
            </a:pPr>
            <a:endParaRPr lang="el-GR" dirty="0" smtClean="0"/>
          </a:p>
          <a:p>
            <a:pPr algn="just">
              <a:lnSpc>
                <a:spcPct val="120000"/>
              </a:lnSpc>
            </a:pPr>
            <a:r>
              <a:rPr lang="el-GR" dirty="0" smtClean="0"/>
              <a:t>Παράλληλα, έχει προταθεί η επεξεργασία ειδικού πλαισίου νοσηλείας των ακαταλόγιστων ατόμων, με συνεργασία των αρμόδιων Υπουργείων Υγείας και Δικαιοσύνης , ώστε να διασφαλίζεται ο θεραπευτικού σκοπός του μέτρου και ο ανάλογος ρόλος του προσωπικού, έτσι ώστε να μην τίθεται πλέον τα ερώτημα από τους θεράποντες ιατρούς  και τους νοσηλευτές «είμαστε φύλακες , σωφρονιστικοί υπάλληλοι ή νοσηλευτές</a:t>
            </a:r>
            <a:r>
              <a:rPr lang="en-US" dirty="0" smtClean="0"/>
              <a:t>;</a:t>
            </a:r>
            <a:r>
              <a:rPr lang="el-GR" dirty="0" smtClean="0"/>
              <a:t>»</a:t>
            </a:r>
            <a:endParaRPr lang="el-GR" dirty="0"/>
          </a:p>
        </p:txBody>
      </p:sp>
    </p:spTree>
    <p:extLst>
      <p:ext uri="{BB962C8B-B14F-4D97-AF65-F5344CB8AC3E}">
        <p14:creationId xmlns:p14="http://schemas.microsoft.com/office/powerpoint/2010/main" val="2708440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b="1" dirty="0" smtClean="0"/>
              <a:t>Νομοσχέδιο για τους ακαταλόγιστους δράστες / 2</a:t>
            </a:r>
            <a:r>
              <a:rPr lang="el-GR" sz="2400" b="1" baseline="30000" dirty="0" smtClean="0"/>
              <a:t>ος</a:t>
            </a:r>
            <a:r>
              <a:rPr lang="el-GR" sz="2400" b="1" dirty="0" smtClean="0"/>
              <a:t> 2017</a:t>
            </a:r>
            <a:endParaRPr lang="el-GR" sz="2400" b="1" dirty="0"/>
          </a:p>
        </p:txBody>
      </p:sp>
      <p:sp>
        <p:nvSpPr>
          <p:cNvPr id="3" name="Θέση περιεχομένου 2"/>
          <p:cNvSpPr>
            <a:spLocks noGrp="1"/>
          </p:cNvSpPr>
          <p:nvPr>
            <p:ph sz="quarter" idx="1"/>
          </p:nvPr>
        </p:nvSpPr>
        <p:spPr/>
        <p:txBody>
          <a:bodyPr/>
          <a:lstStyle/>
          <a:p>
            <a:r>
              <a:rPr lang="en-US" dirty="0" smtClean="0">
                <a:hlinkClick r:id="rId2"/>
              </a:rPr>
              <a:t>http://www.efsyn.gr/arthro/nomoshedio-aspida-gia-toys-ehontes-akatalogisto</a:t>
            </a:r>
            <a:endParaRPr lang="el-GR" dirty="0" smtClean="0"/>
          </a:p>
          <a:p>
            <a:r>
              <a:rPr lang="en-US" dirty="0" smtClean="0">
                <a:hlinkClick r:id="rId3"/>
              </a:rPr>
              <a:t>https://www.efsyn.gr/arthro/nomoshedio-gia-toys-akatalogistoys-drastes-pros-kalytero-i-heirotero</a:t>
            </a:r>
            <a:endParaRPr lang="el-GR" dirty="0"/>
          </a:p>
        </p:txBody>
      </p:sp>
    </p:spTree>
    <p:extLst>
      <p:ext uri="{BB962C8B-B14F-4D97-AF65-F5344CB8AC3E}">
        <p14:creationId xmlns:p14="http://schemas.microsoft.com/office/powerpoint/2010/main" val="132637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Παράδειγμα </a:t>
            </a:r>
            <a:r>
              <a:rPr lang="en-US" dirty="0" smtClean="0"/>
              <a:t>:</a:t>
            </a:r>
            <a:endParaRPr lang="el-GR" dirty="0"/>
          </a:p>
        </p:txBody>
      </p:sp>
      <p:sp>
        <p:nvSpPr>
          <p:cNvPr id="3" name="Θέση περιεχομένου 2"/>
          <p:cNvSpPr>
            <a:spLocks noGrp="1"/>
          </p:cNvSpPr>
          <p:nvPr>
            <p:ph sz="quarter" idx="1"/>
          </p:nvPr>
        </p:nvSpPr>
        <p:spPr/>
        <p:txBody>
          <a:bodyPr/>
          <a:lstStyle/>
          <a:p>
            <a:pPr marL="0" indent="0" algn="ctr">
              <a:buNone/>
            </a:pPr>
            <a:endParaRPr lang="en-US" dirty="0" smtClean="0"/>
          </a:p>
          <a:p>
            <a:pPr marL="0" indent="0" algn="ctr">
              <a:buNone/>
            </a:pPr>
            <a:r>
              <a:rPr lang="el-GR" dirty="0" smtClean="0"/>
              <a:t>Νεαρός 34 ετών από τη Λάρισα , πάσχει από παρανοειδή σχιζοφρένεια. Χθες το μεσημέρι , ξυλοκόπησε μέχρι θανάτου την ηλικιωμένη μητέρα του γιατί πίστευε ότι είναι «απεσταλμένη του Σατανά». </a:t>
            </a:r>
          </a:p>
          <a:p>
            <a:pPr marL="0" indent="0" algn="ctr">
              <a:buNone/>
            </a:pPr>
            <a:r>
              <a:rPr lang="el-GR" dirty="0" smtClean="0"/>
              <a:t>Ποια πιστεύετε ότι θα είναι η πορεία του νεαρού σχιζοφρενή σύμφωνα με το νομικό πλαίσιο </a:t>
            </a:r>
            <a:r>
              <a:rPr lang="en-US" dirty="0" smtClean="0"/>
              <a:t>;</a:t>
            </a:r>
            <a:endParaRPr lang="el-GR" dirty="0"/>
          </a:p>
        </p:txBody>
      </p:sp>
    </p:spTree>
    <p:extLst>
      <p:ext uri="{BB962C8B-B14F-4D97-AF65-F5344CB8AC3E}">
        <p14:creationId xmlns:p14="http://schemas.microsoft.com/office/powerpoint/2010/main" val="417530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dirty="0" smtClean="0"/>
              <a:t>Τι συμβαίνει αν ο δράστης είναι άτομο με προβλήματα ψυχικής υγείας</a:t>
            </a:r>
            <a:r>
              <a:rPr lang="en-US" sz="2400" dirty="0"/>
              <a:t>;</a:t>
            </a:r>
            <a:endParaRPr lang="el-GR" sz="2400" dirty="0"/>
          </a:p>
        </p:txBody>
      </p:sp>
      <p:sp>
        <p:nvSpPr>
          <p:cNvPr id="3" name="Θέση περιεχομένου 2"/>
          <p:cNvSpPr>
            <a:spLocks noGrp="1"/>
          </p:cNvSpPr>
          <p:nvPr>
            <p:ph sz="quarter" idx="1"/>
          </p:nvPr>
        </p:nvSpPr>
        <p:spPr/>
        <p:txBody>
          <a:bodyPr>
            <a:normAutofit fontScale="85000" lnSpcReduction="20000"/>
          </a:bodyPr>
          <a:lstStyle/>
          <a:p>
            <a:pPr algn="just">
              <a:lnSpc>
                <a:spcPct val="160000"/>
              </a:lnSpc>
            </a:pPr>
            <a:r>
              <a:rPr lang="el-GR" dirty="0" smtClean="0"/>
              <a:t>Είτε τα προβλήματα προϋπάρχουν της διάπραξης του αδικήματος είτε όχι θα χρειαστεί να εξεταστεί σε οποιοδήποτε στάδιο της εκδίκασης της υπόθεσης αν τον επηρέασαν και σε ποιο βαθμό τις ενέργειες του.</a:t>
            </a:r>
          </a:p>
          <a:p>
            <a:pPr algn="just">
              <a:lnSpc>
                <a:spcPct val="160000"/>
              </a:lnSpc>
            </a:pPr>
            <a:r>
              <a:rPr lang="el-GR" dirty="0" smtClean="0"/>
              <a:t>Στην περίπτωση που διαπιστωθεί ότι η ψυχική ασθένεια έχει επηρεάσει την ικανότητα του δράστη να αντιληφθεί τον άδικο χαρακτήρα της πράξης ή να ενεργήσει σύμφωνα με την αντίληψη του για το άδικο αυτό. </a:t>
            </a:r>
          </a:p>
          <a:p>
            <a:pPr marL="0" indent="0" algn="just">
              <a:buNone/>
            </a:pPr>
            <a:r>
              <a:rPr lang="el-GR" dirty="0"/>
              <a:t> </a:t>
            </a:r>
          </a:p>
        </p:txBody>
      </p:sp>
    </p:spTree>
    <p:extLst>
      <p:ext uri="{BB962C8B-B14F-4D97-AF65-F5344CB8AC3E}">
        <p14:creationId xmlns:p14="http://schemas.microsoft.com/office/powerpoint/2010/main" val="153489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b="1" dirty="0" smtClean="0"/>
              <a:t>Πότε ο ασθενής δράστης κρίνεται ποινικά ακαταλόγιστος</a:t>
            </a:r>
            <a:r>
              <a:rPr lang="en-US" sz="2400" b="1" dirty="0" smtClean="0"/>
              <a:t>;</a:t>
            </a:r>
            <a:endParaRPr lang="el-GR" sz="2400" b="1" dirty="0"/>
          </a:p>
        </p:txBody>
      </p:sp>
      <p:sp>
        <p:nvSpPr>
          <p:cNvPr id="3" name="Θέση περιεχομένου 2"/>
          <p:cNvSpPr>
            <a:spLocks noGrp="1"/>
          </p:cNvSpPr>
          <p:nvPr>
            <p:ph sz="quarter" idx="1"/>
          </p:nvPr>
        </p:nvSpPr>
        <p:spPr/>
        <p:txBody>
          <a:bodyPr/>
          <a:lstStyle/>
          <a:p>
            <a:pPr algn="just">
              <a:lnSpc>
                <a:spcPct val="150000"/>
              </a:lnSpc>
            </a:pPr>
            <a:r>
              <a:rPr lang="el-GR" dirty="0" smtClean="0"/>
              <a:t>Άρθρο 34ΠΚ « Η πράξη δεν καταλογίζεται στο δράστη αν, όταν τη διέπραξε, λόγω νοσηρής διατάραξης των πνευματικών λειτουργιών ή διατάραξης της συνείδησης , δεν είχε την ικανότητα να αντιληφθεί το άδικο της πράξης του ή να ενεργήσει σύμφωνα με την αντίληψη του για το άδικο αυτό». </a:t>
            </a:r>
            <a:endParaRPr lang="el-GR" dirty="0"/>
          </a:p>
        </p:txBody>
      </p:sp>
    </p:spTree>
    <p:extLst>
      <p:ext uri="{BB962C8B-B14F-4D97-AF65-F5344CB8AC3E}">
        <p14:creationId xmlns:p14="http://schemas.microsoft.com/office/powerpoint/2010/main" val="2575754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dirty="0" smtClean="0"/>
              <a:t>Νοσηρή διατάραξη των πνευματικών λειτουργιών</a:t>
            </a:r>
            <a:endParaRPr lang="el-GR" sz="2800" dirty="0"/>
          </a:p>
        </p:txBody>
      </p:sp>
      <p:sp>
        <p:nvSpPr>
          <p:cNvPr id="3" name="Θέση περιεχομένου 2"/>
          <p:cNvSpPr>
            <a:spLocks noGrp="1"/>
          </p:cNvSpPr>
          <p:nvPr>
            <p:ph sz="quarter" idx="1"/>
          </p:nvPr>
        </p:nvSpPr>
        <p:spPr/>
        <p:txBody>
          <a:bodyPr>
            <a:normAutofit fontScale="92500" lnSpcReduction="10000"/>
          </a:bodyPr>
          <a:lstStyle/>
          <a:p>
            <a:pPr algn="just">
              <a:lnSpc>
                <a:spcPct val="150000"/>
              </a:lnSpc>
            </a:pPr>
            <a:r>
              <a:rPr lang="el-GR" dirty="0" smtClean="0"/>
              <a:t>Νοούνται όλες οι μορφές παραφροσύνης ή φρενοβλάβειας ή </a:t>
            </a:r>
            <a:r>
              <a:rPr lang="el-GR" dirty="0" err="1" smtClean="0"/>
              <a:t>ολιγοφρένειας</a:t>
            </a:r>
            <a:r>
              <a:rPr lang="el-GR" dirty="0" smtClean="0"/>
              <a:t> (ψυχώσεις , ψυχοπάθειες , νευρώσεις), ενώ στην έννοια της διατάραξης της συνείδησης συγκαταλέγονται όλες οι ψυχικές διαταραχές που δεν πηγάζουν από παθολογικά αίτια του εγκεφάλου , αλλά εμφανίζονται σε </a:t>
            </a:r>
            <a:r>
              <a:rPr lang="el-GR" dirty="0" err="1" smtClean="0"/>
              <a:t>κατ΄αρχήν</a:t>
            </a:r>
            <a:r>
              <a:rPr lang="el-GR" dirty="0" smtClean="0"/>
              <a:t> ψυχικώς υγιή άτομα και είναι εξ ορισμού παροδικές (π.χ. μέθη ύπνου, υπνοβασία, πανικός). </a:t>
            </a:r>
            <a:endParaRPr lang="el-GR" dirty="0"/>
          </a:p>
        </p:txBody>
      </p:sp>
    </p:spTree>
    <p:extLst>
      <p:ext uri="{BB962C8B-B14F-4D97-AF65-F5344CB8AC3E}">
        <p14:creationId xmlns:p14="http://schemas.microsoft.com/office/powerpoint/2010/main" val="175486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dirty="0">
                <a:solidFill>
                  <a:srgbClr val="BEAE98">
                    <a:shade val="75000"/>
                  </a:srgbClr>
                </a:solidFill>
              </a:rPr>
              <a:t>Νοσηρή διατάραξη των πνευματικών λειτουργιών</a:t>
            </a:r>
            <a:endParaRPr lang="el-GR" dirty="0"/>
          </a:p>
        </p:txBody>
      </p:sp>
      <p:sp>
        <p:nvSpPr>
          <p:cNvPr id="3" name="Θέση περιεχομένου 2"/>
          <p:cNvSpPr>
            <a:spLocks noGrp="1"/>
          </p:cNvSpPr>
          <p:nvPr>
            <p:ph sz="quarter" idx="1"/>
          </p:nvPr>
        </p:nvSpPr>
        <p:spPr/>
        <p:txBody>
          <a:bodyPr>
            <a:normAutofit/>
          </a:bodyPr>
          <a:lstStyle/>
          <a:p>
            <a:pPr algn="just">
              <a:lnSpc>
                <a:spcPct val="150000"/>
              </a:lnSpc>
            </a:pPr>
            <a:r>
              <a:rPr lang="el-GR" sz="2000" dirty="0" smtClean="0"/>
              <a:t>Για να πεισθεί το δικαστήριο ότι ο δράστης κατά την τέλεση της πράξης δεν μπορούσε να αντιληφθεί τον άδικο χαρακτήρα της ή να ενεργήσει σύμφωνα με την αντίληψη για το άδικο αυτό, διατάσσεται η διενέργεια ψυχιατρικής πραγματογνωμοσύνης από ένα ή περισσότερους ψυχιάτρους. Ο κατηγορούμενος έχει το δικαίωμα να διορίσει κι αυτός ψυχίατρο ως τεχνικό σύμβουλο. Το δικαστήριο εκτιμά ελεύθερα τα πορίσματα των πραγματογνωμόνων και δεν δεσμεύεται στην απόφασή του για το αν ο δράστης πρέπει να κριθεί ακαταλόγιστος ή όχι. Σε κάθε περίπτωση όμως έχει υποχρέωση να αιτιολογήσει την απόφασή του.</a:t>
            </a:r>
            <a:endParaRPr lang="el-GR" sz="2000" dirty="0"/>
          </a:p>
        </p:txBody>
      </p:sp>
    </p:spTree>
    <p:extLst>
      <p:ext uri="{BB962C8B-B14F-4D97-AF65-F5344CB8AC3E}">
        <p14:creationId xmlns:p14="http://schemas.microsoft.com/office/powerpoint/2010/main" val="4067391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idx="1"/>
          </p:nvPr>
        </p:nvSpPr>
        <p:spPr/>
        <p:txBody>
          <a:bodyPr/>
          <a:lstStyle/>
          <a:p>
            <a:pPr algn="ctr"/>
            <a:r>
              <a:rPr lang="el-GR" sz="1800" b="0" dirty="0">
                <a:solidFill>
                  <a:srgbClr val="000000"/>
                </a:solidFill>
              </a:rPr>
              <a:t>Άρθρο 69ΠΚ</a:t>
            </a:r>
            <a:endParaRPr lang="el-GR" sz="2000" dirty="0"/>
          </a:p>
        </p:txBody>
      </p:sp>
      <p:sp>
        <p:nvSpPr>
          <p:cNvPr id="3" name="Θέση κειμένου 2"/>
          <p:cNvSpPr>
            <a:spLocks noGrp="1"/>
          </p:cNvSpPr>
          <p:nvPr>
            <p:ph type="body" sz="half" idx="3"/>
          </p:nvPr>
        </p:nvSpPr>
        <p:spPr/>
        <p:txBody>
          <a:bodyPr/>
          <a:lstStyle/>
          <a:p>
            <a:pPr algn="ctr"/>
            <a:r>
              <a:rPr lang="el-GR" sz="2000" b="0" dirty="0">
                <a:solidFill>
                  <a:srgbClr val="000000"/>
                </a:solidFill>
              </a:rPr>
              <a:t>Μέτρα ασφάλειας</a:t>
            </a:r>
            <a:endParaRPr lang="el-GR" sz="2400" dirty="0"/>
          </a:p>
        </p:txBody>
      </p:sp>
      <p:sp>
        <p:nvSpPr>
          <p:cNvPr id="4" name="Θέση περιεχομένου 3"/>
          <p:cNvSpPr>
            <a:spLocks noGrp="1"/>
          </p:cNvSpPr>
          <p:nvPr>
            <p:ph sz="quarter" idx="2"/>
          </p:nvPr>
        </p:nvSpPr>
        <p:spPr/>
        <p:txBody>
          <a:bodyPr>
            <a:normAutofit fontScale="92500" lnSpcReduction="10000"/>
          </a:bodyPr>
          <a:lstStyle/>
          <a:p>
            <a:pPr lvl="0" algn="just">
              <a:buClr>
                <a:srgbClr val="6F6F74"/>
              </a:buClr>
            </a:pPr>
            <a:r>
              <a:rPr lang="el-GR" sz="2100" dirty="0" smtClean="0">
                <a:solidFill>
                  <a:srgbClr val="000000"/>
                </a:solidFill>
              </a:rPr>
              <a:t>Αν </a:t>
            </a:r>
            <a:r>
              <a:rPr lang="el-GR" sz="2100" dirty="0">
                <a:solidFill>
                  <a:srgbClr val="000000"/>
                </a:solidFill>
              </a:rPr>
              <a:t>κάποιος , λόγω νοσηρής διατάραξης των πνευματικών λειτουργιών (</a:t>
            </a:r>
            <a:r>
              <a:rPr lang="el-GR" sz="2100" dirty="0" err="1">
                <a:solidFill>
                  <a:srgbClr val="000000"/>
                </a:solidFill>
              </a:rPr>
              <a:t>άρθ</a:t>
            </a:r>
            <a:r>
              <a:rPr lang="el-GR" sz="2100" dirty="0">
                <a:solidFill>
                  <a:srgbClr val="000000"/>
                </a:solidFill>
              </a:rPr>
              <a:t> 34) ή κωφαλαλίας (</a:t>
            </a:r>
            <a:r>
              <a:rPr lang="el-GR" sz="2100" dirty="0" err="1">
                <a:solidFill>
                  <a:srgbClr val="000000"/>
                </a:solidFill>
              </a:rPr>
              <a:t>άρθ</a:t>
            </a:r>
            <a:r>
              <a:rPr lang="el-GR" sz="2100" dirty="0">
                <a:solidFill>
                  <a:srgbClr val="000000"/>
                </a:solidFill>
              </a:rPr>
              <a:t> 33 παρ 1), απαλλάχθηκε από την ποινή ή την δίωξη για κακούργημα ή πλημμέλημα για το οποίο ο νόμος απειλεί ποινή ανώτερη από 6 μήνες , το δικαστήριο διατάσσει τη φύλαξή του σε δημόσιο θεραπευτικό κατάστημα εφόσον κρίνει ότι είναι επικίνδυνος για τη δημόσια ασφάλεια».</a:t>
            </a:r>
          </a:p>
        </p:txBody>
      </p:sp>
      <p:sp>
        <p:nvSpPr>
          <p:cNvPr id="5" name="Θέση περιεχομένου 4"/>
          <p:cNvSpPr>
            <a:spLocks noGrp="1"/>
          </p:cNvSpPr>
          <p:nvPr>
            <p:ph sz="quarter" idx="4"/>
          </p:nvPr>
        </p:nvSpPr>
        <p:spPr/>
        <p:txBody>
          <a:bodyPr>
            <a:normAutofit fontScale="85000" lnSpcReduction="20000"/>
          </a:bodyPr>
          <a:lstStyle/>
          <a:p>
            <a:pPr lvl="0" algn="just">
              <a:buClr>
                <a:srgbClr val="6F6F74"/>
              </a:buClr>
            </a:pPr>
            <a:r>
              <a:rPr lang="el-GR" sz="2100" dirty="0" smtClean="0">
                <a:solidFill>
                  <a:srgbClr val="000000"/>
                </a:solidFill>
              </a:rPr>
              <a:t>Είναι </a:t>
            </a:r>
            <a:r>
              <a:rPr lang="el-GR" sz="2100" dirty="0">
                <a:solidFill>
                  <a:srgbClr val="000000"/>
                </a:solidFill>
              </a:rPr>
              <a:t>αναπληρωματικά μέτρα της ποινής που δεν ενέχουν ηθική απαξία για το πρόσωπο του δράστη. Δεν έχει δικαίωμα να ζητήσει έφεση κατά της απόφασης που το επέβαλε, γιατί θεωρείται αθωωτική, δεν είναι δυνατή η απονομή χάρης, δεν έχουν εφαρμογή οι θεσμοί της απόλυσης υπό όρο και των αδειών που χορηγούνται στους κρατούμενους με σκοπό την επανένταξη. Τέλος, το μέτρο φύλαξης έχει αόριστη διάρκεια σε αντίθεση με την ποινή φυλάκισης που επιβάλλεται για συγκεκριμένο χρονικό διάστημα. </a:t>
            </a:r>
            <a:endParaRPr lang="el-GR" sz="2100" u="sng" dirty="0">
              <a:solidFill>
                <a:srgbClr val="000000"/>
              </a:solidFill>
            </a:endParaRPr>
          </a:p>
          <a:p>
            <a:endParaRPr lang="el-GR" dirty="0"/>
          </a:p>
        </p:txBody>
      </p:sp>
      <p:sp>
        <p:nvSpPr>
          <p:cNvPr id="6" name="Τίτλος 5"/>
          <p:cNvSpPr>
            <a:spLocks noGrp="1"/>
          </p:cNvSpPr>
          <p:nvPr>
            <p:ph type="title"/>
          </p:nvPr>
        </p:nvSpPr>
        <p:spPr/>
        <p:txBody>
          <a:bodyPr/>
          <a:lstStyle/>
          <a:p>
            <a:r>
              <a:rPr lang="el-GR" dirty="0">
                <a:solidFill>
                  <a:srgbClr val="BEAE98">
                    <a:shade val="75000"/>
                  </a:srgbClr>
                </a:solidFill>
              </a:rPr>
              <a:t>Φύλαξη ακαταλόγιστων δραστών</a:t>
            </a:r>
            <a:endParaRPr lang="el-GR" dirty="0"/>
          </a:p>
        </p:txBody>
      </p:sp>
    </p:spTree>
    <p:extLst>
      <p:ext uri="{BB962C8B-B14F-4D97-AF65-F5344CB8AC3E}">
        <p14:creationId xmlns:p14="http://schemas.microsoft.com/office/powerpoint/2010/main" val="2780599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Πόσο διαρκεί το μέτρο της φύλαξης σε ΨΝ </a:t>
            </a:r>
            <a:r>
              <a:rPr lang="en-US" dirty="0"/>
              <a:t>;</a:t>
            </a:r>
            <a:endParaRPr lang="el-GR" dirty="0"/>
          </a:p>
        </p:txBody>
      </p:sp>
      <p:sp>
        <p:nvSpPr>
          <p:cNvPr id="3" name="Θέση περιεχομένου 2"/>
          <p:cNvSpPr>
            <a:spLocks noGrp="1"/>
          </p:cNvSpPr>
          <p:nvPr>
            <p:ph sz="quarter" idx="1"/>
          </p:nvPr>
        </p:nvSpPr>
        <p:spPr/>
        <p:txBody>
          <a:bodyPr>
            <a:normAutofit fontScale="92500"/>
          </a:bodyPr>
          <a:lstStyle/>
          <a:p>
            <a:r>
              <a:rPr lang="el-GR" dirty="0" smtClean="0"/>
              <a:t>Άρθρο 70ΠΚ </a:t>
            </a:r>
            <a:r>
              <a:rPr lang="en-US" dirty="0" smtClean="0"/>
              <a:t>:</a:t>
            </a:r>
            <a:r>
              <a:rPr lang="el-GR" dirty="0" smtClean="0"/>
              <a:t> </a:t>
            </a:r>
          </a:p>
          <a:p>
            <a:pPr marL="514350" indent="-514350">
              <a:buFont typeface="+mj-lt"/>
              <a:buAutoNum type="arabicPeriod"/>
            </a:pPr>
            <a:r>
              <a:rPr lang="el-GR" dirty="0" smtClean="0"/>
              <a:t>«Για να εκτελεσθεί η διάταξη της απόφασης που αφορά τη φύλαξη φροντίζει η εισαγγελική αρχή.</a:t>
            </a:r>
          </a:p>
          <a:p>
            <a:pPr marL="514350" indent="-514350">
              <a:buFont typeface="+mj-lt"/>
              <a:buAutoNum type="arabicPeriod"/>
            </a:pPr>
            <a:r>
              <a:rPr lang="el-GR" dirty="0" smtClean="0"/>
              <a:t>Η φύλαξη συνεχίζεται όσο χρόνο το επιβάλλει η δημόσια ασφάλεια.</a:t>
            </a:r>
          </a:p>
          <a:p>
            <a:pPr marL="514350" indent="-514350">
              <a:buFont typeface="+mj-lt"/>
              <a:buAutoNum type="arabicPeriod"/>
            </a:pPr>
            <a:r>
              <a:rPr lang="el-GR" dirty="0" smtClean="0"/>
              <a:t>Κάθε τρία έτη το δικαστήριο των πλημμελειοδικών στην περιφέρεια του οποίου εκτελείται η φύλαξη αποφασίζει αν αυτή πρέπει να εξακολουθήσει. Το ίδιο δικαστήριο μπορεί όμως οποτεδήποτε με αίτηση του εισαγγελέα ή της διεύθυνσης του καταστήματος να διατάξει την απόλυση εκείνου που φυλάσσεται.»</a:t>
            </a:r>
            <a:endParaRPr lang="el-GR" dirty="0"/>
          </a:p>
        </p:txBody>
      </p:sp>
    </p:spTree>
    <p:extLst>
      <p:ext uri="{BB962C8B-B14F-4D97-AF65-F5344CB8AC3E}">
        <p14:creationId xmlns:p14="http://schemas.microsoft.com/office/powerpoint/2010/main" val="1542494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chor="ctr"/>
          <a:lstStyle/>
          <a:p>
            <a:r>
              <a:rPr lang="el-GR" dirty="0" smtClean="0"/>
              <a:t>1.Φύλαξη ή θεραπεία</a:t>
            </a:r>
            <a:r>
              <a:rPr lang="en-US" dirty="0" smtClean="0"/>
              <a:t>;</a:t>
            </a:r>
            <a:endParaRPr lang="el-GR" dirty="0"/>
          </a:p>
        </p:txBody>
      </p:sp>
      <p:sp>
        <p:nvSpPr>
          <p:cNvPr id="3" name="Θέση κειμένου 2"/>
          <p:cNvSpPr>
            <a:spLocks noGrp="1"/>
          </p:cNvSpPr>
          <p:nvPr>
            <p:ph type="body" idx="2"/>
          </p:nvPr>
        </p:nvSpPr>
        <p:spPr/>
        <p:txBody>
          <a:bodyPr anchor="ctr">
            <a:normAutofit/>
          </a:bodyPr>
          <a:lstStyle/>
          <a:p>
            <a:r>
              <a:rPr lang="el-GR" sz="2000" b="1" dirty="0" smtClean="0">
                <a:latin typeface="+mj-lt"/>
              </a:rPr>
              <a:t>2.Καταλογισμός , </a:t>
            </a:r>
          </a:p>
          <a:p>
            <a:r>
              <a:rPr lang="el-GR" sz="2000" b="1" dirty="0" smtClean="0">
                <a:latin typeface="+mj-lt"/>
              </a:rPr>
              <a:t>επικινδυνότητα </a:t>
            </a:r>
          </a:p>
          <a:p>
            <a:r>
              <a:rPr lang="el-GR" sz="2000" b="1" dirty="0" smtClean="0">
                <a:latin typeface="+mj-lt"/>
              </a:rPr>
              <a:t> και ψυχική </a:t>
            </a:r>
          </a:p>
          <a:p>
            <a:r>
              <a:rPr lang="el-GR" sz="2000" b="1" dirty="0" smtClean="0">
                <a:latin typeface="+mj-lt"/>
              </a:rPr>
              <a:t>ασθένεια</a:t>
            </a:r>
            <a:endParaRPr lang="el-GR" sz="2000" b="1" dirty="0">
              <a:latin typeface="+mj-lt"/>
            </a:endParaRPr>
          </a:p>
        </p:txBody>
      </p:sp>
      <p:sp>
        <p:nvSpPr>
          <p:cNvPr id="4" name="Θέση περιεχομένου 3"/>
          <p:cNvSpPr>
            <a:spLocks noGrp="1"/>
          </p:cNvSpPr>
          <p:nvPr>
            <p:ph sz="quarter" idx="1"/>
          </p:nvPr>
        </p:nvSpPr>
        <p:spPr>
          <a:xfrm>
            <a:off x="3563888" y="620688"/>
            <a:ext cx="4608512" cy="5400600"/>
          </a:xfrm>
        </p:spPr>
        <p:txBody>
          <a:bodyPr vert="wordArtVert" anchor="ctr">
            <a:noAutofit/>
          </a:bodyPr>
          <a:lstStyle/>
          <a:p>
            <a:pPr marL="0" indent="0" algn="just">
              <a:lnSpc>
                <a:spcPct val="200000"/>
              </a:lnSpc>
              <a:buNone/>
            </a:pPr>
            <a:r>
              <a:rPr lang="el-GR" sz="2800" b="1" dirty="0" smtClean="0">
                <a:latin typeface="+mj-lt"/>
              </a:rPr>
              <a:t>3.Αόριστη διάρκεια&amp; σεβασμός  θεμελιωδών δικαιωμάτων</a:t>
            </a:r>
            <a:endParaRPr lang="el-GR" sz="2800" b="1" dirty="0">
              <a:latin typeface="+mj-lt"/>
            </a:endParaRPr>
          </a:p>
        </p:txBody>
      </p:sp>
    </p:spTree>
    <p:extLst>
      <p:ext uri="{BB962C8B-B14F-4D97-AF65-F5344CB8AC3E}">
        <p14:creationId xmlns:p14="http://schemas.microsoft.com/office/powerpoint/2010/main" val="146428237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402</TotalTime>
  <Words>803</Words>
  <Application>Microsoft Office PowerPoint</Application>
  <PresentationFormat>Προβολή στην οθόνη (4:3)</PresentationFormat>
  <Paragraphs>46</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Δημοτικός</vt:lpstr>
      <vt:lpstr>Φύλαξη ποινικά ακαταλόγιστων δραστών σε δημόσια ψυχιατρικά νοσοκομεία</vt:lpstr>
      <vt:lpstr>Παράδειγμα :</vt:lpstr>
      <vt:lpstr>Τι συμβαίνει αν ο δράστης είναι άτομο με προβλήματα ψυχικής υγείας;</vt:lpstr>
      <vt:lpstr>Πότε ο ασθενής δράστης κρίνεται ποινικά ακαταλόγιστος;</vt:lpstr>
      <vt:lpstr>Νοσηρή διατάραξη των πνευματικών λειτουργιών</vt:lpstr>
      <vt:lpstr>Νοσηρή διατάραξη των πνευματικών λειτουργιών</vt:lpstr>
      <vt:lpstr>Φύλαξη ακαταλόγιστων δραστών</vt:lpstr>
      <vt:lpstr>Πόσο διαρκεί το μέτρο της φύλαξης σε ΨΝ ;</vt:lpstr>
      <vt:lpstr>1.Φύλαξη ή θεραπεία;</vt:lpstr>
      <vt:lpstr>Προτάσεις</vt:lpstr>
      <vt:lpstr>Προτάσεις</vt:lpstr>
      <vt:lpstr>Νομοσχέδιο για τους ακαταλόγιστους δράστες / 2ος 2017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Giota</dc:creator>
  <cp:lastModifiedBy>Giota</cp:lastModifiedBy>
  <cp:revision>39</cp:revision>
  <dcterms:created xsi:type="dcterms:W3CDTF">2017-02-22T09:37:11Z</dcterms:created>
  <dcterms:modified xsi:type="dcterms:W3CDTF">2017-03-16T07:00:05Z</dcterms:modified>
</cp:coreProperties>
</file>