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6" r:id="rId3"/>
    <p:sldId id="269" r:id="rId4"/>
    <p:sldId id="258" r:id="rId5"/>
    <p:sldId id="257" r:id="rId6"/>
    <p:sldId id="270" r:id="rId7"/>
    <p:sldId id="271" r:id="rId8"/>
    <p:sldId id="272" r:id="rId9"/>
    <p:sldId id="273" r:id="rId10"/>
    <p:sldId id="274" r:id="rId11"/>
    <p:sldId id="275" r:id="rId12"/>
    <p:sldId id="276" r:id="rId13"/>
    <p:sldId id="277"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5172" autoAdjust="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2342CEA3-3058-4D43-AE35-B3DA76CB4003}" type="datetimeFigureOut">
              <a:rPr lang="el-GR" smtClean="0"/>
              <a:pPr/>
              <a:t>17/1/2021</a:t>
            </a:fld>
            <a:endParaRPr lang="el-GR"/>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17/1/2021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17/1/2021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2342CEA3-3058-4D43-AE35-B3DA76CB4003}" type="datetimeFigureOut">
              <a:rPr lang="el-GR" smtClean="0"/>
              <a:pPr/>
              <a:t>17/1/2021</a:t>
            </a:fld>
            <a:endParaRPr lang="el-GR"/>
          </a:p>
        </p:txBody>
      </p:sp>
      <p:sp>
        <p:nvSpPr>
          <p:cNvPr id="5" name="4 - Θέση υποσέλιδου"/>
          <p:cNvSpPr>
            <a:spLocks noGrp="1"/>
          </p:cNvSpPr>
          <p:nvPr>
            <p:ph type="ftr" sz="quarter" idx="11"/>
          </p:nvPr>
        </p:nvSpPr>
        <p:spPr>
          <a:xfrm>
            <a:off x="457200" y="6480969"/>
            <a:ext cx="4260056" cy="300831"/>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 Θέση ημερομηνίας"/>
          <p:cNvSpPr>
            <a:spLocks noGrp="1"/>
          </p:cNvSpPr>
          <p:nvPr>
            <p:ph type="dt" sz="half" idx="10"/>
          </p:nvPr>
        </p:nvSpPr>
        <p:spPr>
          <a:xfrm>
            <a:off x="6955632" y="6477000"/>
            <a:ext cx="2133600" cy="304800"/>
          </a:xfrm>
        </p:spPr>
        <p:txBody>
          <a:bodyPr/>
          <a:lstStyle/>
          <a:p>
            <a:fld id="{2342CEA3-3058-4D43-AE35-B3DA76CB4003}" type="datetimeFigureOut">
              <a:rPr lang="el-GR" smtClean="0"/>
              <a:pPr/>
              <a:t>17/1/2021</a:t>
            </a:fld>
            <a:endParaRPr lang="el-GR"/>
          </a:p>
        </p:txBody>
      </p:sp>
      <p:sp>
        <p:nvSpPr>
          <p:cNvPr id="5" name="4 - Θέση υποσέλιδου"/>
          <p:cNvSpPr>
            <a:spLocks noGrp="1"/>
          </p:cNvSpPr>
          <p:nvPr>
            <p:ph type="ftr" sz="quarter" idx="11"/>
          </p:nvPr>
        </p:nvSpPr>
        <p:spPr>
          <a:xfrm>
            <a:off x="2619376" y="6480969"/>
            <a:ext cx="4260056" cy="300831"/>
          </a:xfrm>
        </p:spPr>
        <p:txBody>
          <a:bodyPr/>
          <a:lstStyle/>
          <a:p>
            <a:endParaRPr lang="el-GR"/>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D3F1D1C4-C2D9-4231-9FB2-B2D9D97AA41D}" type="slidenum">
              <a:rPr lang="el-GR" smtClean="0"/>
              <a:pPr/>
              <a:t>‹#›</a:t>
            </a:fld>
            <a:endParaRPr lang="el-GR"/>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2342CEA3-3058-4D43-AE35-B3DA76CB4003}" type="datetimeFigureOut">
              <a:rPr lang="el-GR" smtClean="0"/>
              <a:pPr/>
              <a:t>17/1/2021</a:t>
            </a:fld>
            <a:endParaRPr lang="el-GR"/>
          </a:p>
        </p:txBody>
      </p:sp>
      <p:sp>
        <p:nvSpPr>
          <p:cNvPr id="6" name="5 - Θέση υποσέλιδου"/>
          <p:cNvSpPr>
            <a:spLocks noGrp="1"/>
          </p:cNvSpPr>
          <p:nvPr>
            <p:ph type="ftr" sz="quarter" idx="11"/>
          </p:nvPr>
        </p:nvSpPr>
        <p:spPr>
          <a:xfrm>
            <a:off x="457200" y="6480969"/>
            <a:ext cx="4260056" cy="301752"/>
          </a:xfrm>
        </p:spPr>
        <p:txBody>
          <a:bodyPr/>
          <a:lstStyle/>
          <a:p>
            <a:endParaRPr lang="el-GR"/>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2342CEA3-3058-4D43-AE35-B3DA76CB4003}" type="datetimeFigureOut">
              <a:rPr lang="el-GR" smtClean="0"/>
              <a:pPr/>
              <a:t>17/1/2021</a:t>
            </a:fld>
            <a:endParaRPr lang="el-GR"/>
          </a:p>
        </p:txBody>
      </p:sp>
      <p:sp>
        <p:nvSpPr>
          <p:cNvPr id="8" name="7 - Θέση υποσέλιδου"/>
          <p:cNvSpPr>
            <a:spLocks noGrp="1"/>
          </p:cNvSpPr>
          <p:nvPr>
            <p:ph type="ftr" sz="quarter" idx="11"/>
          </p:nvPr>
        </p:nvSpPr>
        <p:spPr>
          <a:xfrm>
            <a:off x="457200" y="6480969"/>
            <a:ext cx="4261104" cy="301752"/>
          </a:xfrm>
        </p:spPr>
        <p:txBody>
          <a:bodyPr/>
          <a:lstStyle/>
          <a:p>
            <a:endParaRPr lang="el-GR"/>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17/1/2021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2342CEA3-3058-4D43-AE35-B3DA76CB4003}" type="datetimeFigureOut">
              <a:rPr lang="el-GR" smtClean="0"/>
              <a:pPr/>
              <a:t>17/1/2021</a:t>
            </a:fld>
            <a:endParaRPr lang="el-GR"/>
          </a:p>
        </p:txBody>
      </p:sp>
      <p:sp>
        <p:nvSpPr>
          <p:cNvPr id="3" name="2 - Θέση υποσέλιδου"/>
          <p:cNvSpPr>
            <a:spLocks noGrp="1"/>
          </p:cNvSpPr>
          <p:nvPr>
            <p:ph type="ftr" sz="quarter" idx="11"/>
          </p:nvPr>
        </p:nvSpPr>
        <p:spPr>
          <a:xfrm>
            <a:off x="457200" y="6481890"/>
            <a:ext cx="4260056" cy="300831"/>
          </a:xfrm>
        </p:spPr>
        <p:txBody>
          <a:bodyPr/>
          <a:lstStyle/>
          <a:p>
            <a:endParaRPr lang="el-GR"/>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2342CEA3-3058-4D43-AE35-B3DA76CB4003}" type="datetimeFigureOut">
              <a:rPr lang="el-GR" smtClean="0"/>
              <a:pPr/>
              <a:t>17/1/2021</a:t>
            </a:fld>
            <a:endParaRPr lang="el-GR"/>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2342CEA3-3058-4D43-AE35-B3DA76CB4003}" type="datetimeFigureOut">
              <a:rPr lang="el-GR" smtClean="0"/>
              <a:pPr/>
              <a:t>17/1/2021</a:t>
            </a:fld>
            <a:endParaRPr lang="el-GR"/>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342CEA3-3058-4D43-AE35-B3DA76CB4003}" type="datetimeFigureOut">
              <a:rPr lang="el-GR" smtClean="0"/>
              <a:pPr/>
              <a:t>17/1/2021</a:t>
            </a:fld>
            <a:endParaRPr lang="el-GR"/>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3F1D1C4-C2D9-4231-9FB2-B2D9D97AA4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user\Desktop\3330db44-e7cd-4f84-88aa-f6602b0692ae.jpg"/>
          <p:cNvPicPr>
            <a:picLocks noGrp="1" noChangeAspect="1" noChangeArrowheads="1"/>
          </p:cNvPicPr>
          <p:nvPr>
            <p:ph idx="1"/>
          </p:nvPr>
        </p:nvPicPr>
        <p:blipFill>
          <a:blip r:embed="rId2"/>
          <a:srcRect/>
          <a:stretch>
            <a:fillRect/>
          </a:stretch>
        </p:blipFill>
        <p:spPr bwMode="auto">
          <a:xfrm>
            <a:off x="1214414" y="1071546"/>
            <a:ext cx="3929074" cy="5072098"/>
          </a:xfrm>
          <a:prstGeom prst="rect">
            <a:avLst/>
          </a:prstGeom>
          <a:noFill/>
        </p:spPr>
      </p:pic>
      <p:pic>
        <p:nvPicPr>
          <p:cNvPr id="2050" name="Picture 2" descr="C:\Users\user\Desktop\andre_green.jpg"/>
          <p:cNvPicPr>
            <a:picLocks noChangeAspect="1" noChangeArrowheads="1"/>
          </p:cNvPicPr>
          <p:nvPr/>
        </p:nvPicPr>
        <p:blipFill>
          <a:blip r:embed="rId3"/>
          <a:srcRect/>
          <a:stretch>
            <a:fillRect/>
          </a:stretch>
        </p:blipFill>
        <p:spPr bwMode="auto">
          <a:xfrm>
            <a:off x="5643570" y="3357562"/>
            <a:ext cx="2500330" cy="2722580"/>
          </a:xfrm>
          <a:prstGeom prst="rect">
            <a:avLst/>
          </a:prstGeom>
          <a:noFill/>
        </p:spPr>
      </p:pic>
      <p:sp>
        <p:nvSpPr>
          <p:cNvPr id="6" name="5 - Ορθογώνιο"/>
          <p:cNvSpPr/>
          <p:nvPr/>
        </p:nvSpPr>
        <p:spPr>
          <a:xfrm>
            <a:off x="5429256" y="1142984"/>
            <a:ext cx="2786082" cy="16430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a:t>Η έννοια «όριο»</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C4C297-D26A-4C6E-8E12-40AA3DEF77DD}"/>
              </a:ext>
            </a:extLst>
          </p:cNvPr>
          <p:cNvSpPr>
            <a:spLocks noGrp="1"/>
          </p:cNvSpPr>
          <p:nvPr>
            <p:ph type="title"/>
          </p:nvPr>
        </p:nvSpPr>
        <p:spPr>
          <a:xfrm>
            <a:off x="457200" y="188640"/>
            <a:ext cx="8229600" cy="864096"/>
          </a:xfrm>
        </p:spPr>
        <p:txBody>
          <a:bodyPr>
            <a:normAutofit/>
          </a:bodyPr>
          <a:lstStyle/>
          <a:p>
            <a:pPr algn="ctr"/>
            <a:r>
              <a:rPr lang="el-GR" sz="2800" dirty="0"/>
              <a:t>Το ρεύμα της </a:t>
            </a:r>
            <a:r>
              <a:rPr lang="el-GR" sz="2800" dirty="0" err="1"/>
              <a:t>Κλαϊνικής</a:t>
            </a:r>
            <a:r>
              <a:rPr lang="el-GR" sz="2800" dirty="0"/>
              <a:t> σκέψης</a:t>
            </a:r>
          </a:p>
        </p:txBody>
      </p:sp>
      <p:sp>
        <p:nvSpPr>
          <p:cNvPr id="3" name="TextBox 2">
            <a:extLst>
              <a:ext uri="{FF2B5EF4-FFF2-40B4-BE49-F238E27FC236}">
                <a16:creationId xmlns:a16="http://schemas.microsoft.com/office/drawing/2014/main" id="{AA6E9C41-F575-4247-957D-B7151F55CAB3}"/>
              </a:ext>
            </a:extLst>
          </p:cNvPr>
          <p:cNvSpPr txBox="1"/>
          <p:nvPr/>
        </p:nvSpPr>
        <p:spPr>
          <a:xfrm>
            <a:off x="-396552" y="1052736"/>
            <a:ext cx="9361040" cy="5016758"/>
          </a:xfrm>
          <a:prstGeom prst="rect">
            <a:avLst/>
          </a:prstGeom>
          <a:noFill/>
        </p:spPr>
        <p:txBody>
          <a:bodyPr wrap="square" rtlCol="0">
            <a:spAutoFit/>
          </a:bodyPr>
          <a:lstStyle/>
          <a:p>
            <a:pPr marL="742950" lvl="1" indent="-285750" algn="just">
              <a:buClr>
                <a:schemeClr val="accent1">
                  <a:lumMod val="60000"/>
                  <a:lumOff val="40000"/>
                </a:schemeClr>
              </a:buClr>
              <a:buSzPct val="120000"/>
              <a:buFont typeface="Wingdings" panose="05000000000000000000" pitchFamily="2" charset="2"/>
              <a:buChar char="Ø"/>
            </a:pPr>
            <a:r>
              <a:rPr lang="el-GR" sz="2000" dirty="0"/>
              <a:t>Όσον αφορά στην μελέτη των εργασιών της </a:t>
            </a:r>
            <a:r>
              <a:rPr lang="en-US" sz="2000" dirty="0">
                <a:solidFill>
                  <a:schemeClr val="accent1">
                    <a:lumMod val="60000"/>
                    <a:lumOff val="40000"/>
                  </a:schemeClr>
                </a:solidFill>
              </a:rPr>
              <a:t>Melanai</a:t>
            </a:r>
            <a:r>
              <a:rPr lang="en-US" sz="2000" dirty="0"/>
              <a:t> </a:t>
            </a:r>
            <a:r>
              <a:rPr lang="en-US" sz="2000" dirty="0">
                <a:solidFill>
                  <a:schemeClr val="accent1">
                    <a:lumMod val="60000"/>
                    <a:lumOff val="40000"/>
                  </a:schemeClr>
                </a:solidFill>
              </a:rPr>
              <a:t>Klein</a:t>
            </a:r>
            <a:r>
              <a:rPr lang="el-GR" sz="2000" dirty="0"/>
              <a:t> και των μαθητών της</a:t>
            </a:r>
            <a:r>
              <a:rPr lang="en-US" sz="2000" dirty="0"/>
              <a:t>, </a:t>
            </a:r>
            <a:r>
              <a:rPr lang="el-GR" sz="2000" dirty="0"/>
              <a:t>η σημαντικότερη είναι η υπόθεση της που αφορά στην ύπαρξη σχέσεων αντικείμενου από της αρχή της ζωής.</a:t>
            </a:r>
          </a:p>
          <a:p>
            <a:pPr marL="742950" lvl="1" indent="-285750" algn="just">
              <a:buClr>
                <a:schemeClr val="accent1">
                  <a:lumMod val="60000"/>
                  <a:lumOff val="40000"/>
                </a:schemeClr>
              </a:buClr>
              <a:buSzPct val="120000"/>
              <a:buFont typeface="Wingdings" panose="05000000000000000000" pitchFamily="2" charset="2"/>
              <a:buChar char="Ø"/>
            </a:pPr>
            <a:r>
              <a:rPr lang="el-GR" sz="2000" dirty="0"/>
              <a:t>Ο </a:t>
            </a:r>
            <a:r>
              <a:rPr lang="en-US" sz="2000" dirty="0">
                <a:solidFill>
                  <a:schemeClr val="accent1">
                    <a:lumMod val="60000"/>
                    <a:lumOff val="40000"/>
                  </a:schemeClr>
                </a:solidFill>
              </a:rPr>
              <a:t>W.</a:t>
            </a:r>
            <a:r>
              <a:rPr lang="en-US" sz="2000" dirty="0"/>
              <a:t> </a:t>
            </a:r>
            <a:r>
              <a:rPr lang="en-US" sz="2000" dirty="0">
                <a:solidFill>
                  <a:schemeClr val="accent1">
                    <a:lumMod val="60000"/>
                    <a:lumOff val="40000"/>
                  </a:schemeClr>
                </a:solidFill>
              </a:rPr>
              <a:t>Bion</a:t>
            </a:r>
            <a:r>
              <a:rPr lang="en-US" sz="2000" dirty="0"/>
              <a:t> </a:t>
            </a:r>
            <a:r>
              <a:rPr lang="el-GR" sz="2000" dirty="0"/>
              <a:t>αποτελεί ιδιαιτερότητα στους κόλπους του κλαινικού κινήματος διότι επιχείρησε να προβάλλει τις ιδέες του </a:t>
            </a:r>
            <a:r>
              <a:rPr lang="en-US" sz="2000" dirty="0"/>
              <a:t>trend </a:t>
            </a:r>
            <a:r>
              <a:rPr lang="el-GR" sz="2000" dirty="0"/>
              <a:t>που σχετίζονται με το ψυχικό όργανο και ιδιαίτερα από την άποψη των διαδικασιών σκέψης σε σχέση με τις </a:t>
            </a:r>
            <a:r>
              <a:rPr lang="el-GR" sz="2000" dirty="0" err="1"/>
              <a:t>Κλαϊνικές</a:t>
            </a:r>
            <a:r>
              <a:rPr lang="el-GR" sz="2000" dirty="0"/>
              <a:t> αντιλήψεις για τις σχέσεις αντικειμένου και την προβολική ταύτιση που θεωρείται θεμελιώδης μηχανισμός άμυνας.</a:t>
            </a:r>
          </a:p>
          <a:p>
            <a:pPr marL="742950" lvl="1" indent="-285750" algn="just">
              <a:buClr>
                <a:schemeClr val="accent1">
                  <a:lumMod val="60000"/>
                  <a:lumOff val="40000"/>
                </a:schemeClr>
              </a:buClr>
              <a:buSzPct val="120000"/>
              <a:buFont typeface="Wingdings" panose="05000000000000000000" pitchFamily="2" charset="2"/>
              <a:buChar char="Ø"/>
            </a:pPr>
            <a:r>
              <a:rPr lang="el-GR" sz="2000" dirty="0"/>
              <a:t>Υπογράμμισε την σημασία της ύπαρξης ενός διπλού μίσους α) εκείνου που αφορά στην ταυτόχρονη συνειδητοποίηση της εσωτερικής και εξωτερικής πραγματικότητας β)και την πρόωρη ανάπτυξη που ονόμασε </a:t>
            </a:r>
            <a:r>
              <a:rPr lang="el-GR" sz="2000" dirty="0">
                <a:solidFill>
                  <a:schemeClr val="accent1">
                    <a:lumMod val="60000"/>
                    <a:lumOff val="40000"/>
                  </a:schemeClr>
                </a:solidFill>
              </a:rPr>
              <a:t>επίσπευση.</a:t>
            </a:r>
          </a:p>
          <a:p>
            <a:pPr marL="742950" lvl="1" indent="-285750" algn="just">
              <a:buClr>
                <a:schemeClr val="accent1">
                  <a:lumMod val="60000"/>
                  <a:lumOff val="40000"/>
                </a:schemeClr>
              </a:buClr>
              <a:buSzPct val="120000"/>
              <a:buFont typeface="Wingdings" panose="05000000000000000000" pitchFamily="2" charset="2"/>
              <a:buChar char="Ø"/>
            </a:pPr>
            <a:r>
              <a:rPr lang="el-GR" sz="2000" dirty="0"/>
              <a:t> Οι ευ λόγω ψυχισμοί δεν αμύνονται παλινδρομώντας αλλά προκαταλαμβάνοντας εσπευσμένα τις καταστάσεις, με αποτέλεσμα να βλάπτεται η ανάπτυξη του οργάνου της σκέψης .</a:t>
            </a:r>
          </a:p>
        </p:txBody>
      </p:sp>
    </p:spTree>
    <p:extLst>
      <p:ext uri="{BB962C8B-B14F-4D97-AF65-F5344CB8AC3E}">
        <p14:creationId xmlns:p14="http://schemas.microsoft.com/office/powerpoint/2010/main" val="1789637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AF1AAC-9104-4D85-8B43-54646E638D63}"/>
              </a:ext>
            </a:extLst>
          </p:cNvPr>
          <p:cNvSpPr txBox="1"/>
          <p:nvPr/>
        </p:nvSpPr>
        <p:spPr>
          <a:xfrm>
            <a:off x="323528" y="404664"/>
            <a:ext cx="8496944" cy="5755422"/>
          </a:xfrm>
          <a:prstGeom prst="rect">
            <a:avLst/>
          </a:prstGeom>
          <a:noFill/>
        </p:spPr>
        <p:txBody>
          <a:bodyPr wrap="square" rtlCol="0">
            <a:spAutoFit/>
          </a:bodyPr>
          <a:lstStyle/>
          <a:p>
            <a:pPr algn="ctr"/>
            <a:r>
              <a:rPr lang="el-GR" sz="2000" dirty="0"/>
              <a:t>ΘΕΩΡΗΣΗ ΤΟΥ </a:t>
            </a:r>
            <a:r>
              <a:rPr lang="en-US" sz="2000" dirty="0">
                <a:solidFill>
                  <a:schemeClr val="accent1">
                    <a:lumMod val="60000"/>
                    <a:lumOff val="40000"/>
                  </a:schemeClr>
                </a:solidFill>
              </a:rPr>
              <a:t>BION</a:t>
            </a:r>
            <a:endParaRPr lang="el-GR" sz="2000" dirty="0">
              <a:solidFill>
                <a:schemeClr val="accent1">
                  <a:lumMod val="60000"/>
                  <a:lumOff val="40000"/>
                </a:schemeClr>
              </a:solidFill>
            </a:endParaRPr>
          </a:p>
          <a:p>
            <a:pPr algn="just"/>
            <a:endParaRPr lang="el-GR" dirty="0">
              <a:solidFill>
                <a:schemeClr val="accent1">
                  <a:lumMod val="60000"/>
                  <a:lumOff val="40000"/>
                </a:schemeClr>
              </a:solidFill>
            </a:endParaRPr>
          </a:p>
          <a:p>
            <a:pPr marL="285750" indent="-285750" algn="just">
              <a:buClr>
                <a:schemeClr val="accent1">
                  <a:lumMod val="60000"/>
                  <a:lumOff val="40000"/>
                </a:schemeClr>
              </a:buClr>
              <a:buSzPct val="120000"/>
              <a:buFont typeface="Wingdings" panose="05000000000000000000" pitchFamily="2" charset="2"/>
              <a:buChar char="Ø"/>
            </a:pPr>
            <a:r>
              <a:rPr lang="el-GR" sz="2000" dirty="0"/>
              <a:t>Η γλώσσα συνδέεται με την πρόσβαση στην καταθλιπτική θέση. Αντί να χρησιμοποιούνται οι πηγές της γλώσσας στο ψυχωτικό τμήμα της προσωπικότητας υπάρχει καθήλωση σε </a:t>
            </a:r>
            <a:r>
              <a:rPr lang="el-GR" sz="2000" dirty="0">
                <a:solidFill>
                  <a:schemeClr val="accent1">
                    <a:lumMod val="60000"/>
                    <a:lumOff val="40000"/>
                  </a:schemeClr>
                </a:solidFill>
              </a:rPr>
              <a:t>ιδεογράμματα</a:t>
            </a:r>
            <a:r>
              <a:rPr lang="el-GR" sz="2000" dirty="0"/>
              <a:t> (ονομασία </a:t>
            </a:r>
            <a:r>
              <a:rPr lang="en-US" sz="2000" dirty="0"/>
              <a:t>Bion)</a:t>
            </a:r>
            <a:r>
              <a:rPr lang="el-GR" sz="2000" dirty="0"/>
              <a:t> τα οποία δεν μπορούν να βοηθήσουν τον ασθενή να εξελιχθεί προς την διαδικασία σκέψης που εξαρτώνται από τις λεκτικές αναπαραστάσεις</a:t>
            </a:r>
          </a:p>
          <a:p>
            <a:pPr algn="just">
              <a:buClr>
                <a:schemeClr val="accent1">
                  <a:lumMod val="60000"/>
                  <a:lumOff val="40000"/>
                </a:schemeClr>
              </a:buClr>
              <a:buSzPct val="120000"/>
            </a:pPr>
            <a:endParaRPr lang="el-GR" sz="2000" dirty="0"/>
          </a:p>
          <a:p>
            <a:pPr marL="285750" indent="-285750" algn="just">
              <a:buClr>
                <a:schemeClr val="accent1">
                  <a:lumMod val="60000"/>
                  <a:lumOff val="40000"/>
                </a:schemeClr>
              </a:buClr>
              <a:buSzPct val="120000"/>
              <a:buFont typeface="Wingdings" panose="05000000000000000000" pitchFamily="2" charset="2"/>
              <a:buChar char="Ø"/>
            </a:pPr>
            <a:r>
              <a:rPr lang="el-GR" sz="2000" dirty="0"/>
              <a:t>Τέλος ο </a:t>
            </a:r>
            <a:r>
              <a:rPr lang="en-US" sz="2000" dirty="0"/>
              <a:t>Bion</a:t>
            </a:r>
            <a:r>
              <a:rPr lang="el-GR" sz="2000" dirty="0"/>
              <a:t> έθεσε την αρχή ύπαρξης τριών παραγόντων</a:t>
            </a:r>
          </a:p>
          <a:p>
            <a:pPr algn="just">
              <a:buClr>
                <a:schemeClr val="accent1">
                  <a:lumMod val="60000"/>
                  <a:lumOff val="40000"/>
                </a:schemeClr>
              </a:buClr>
              <a:buSzPct val="120000"/>
            </a:pPr>
            <a:endParaRPr lang="el-GR" dirty="0"/>
          </a:p>
          <a:p>
            <a:pPr marL="285750" indent="-285750">
              <a:buClr>
                <a:schemeClr val="accent1">
                  <a:lumMod val="60000"/>
                  <a:lumOff val="40000"/>
                </a:schemeClr>
              </a:buClr>
              <a:buSzPct val="120000"/>
              <a:buFont typeface="Arial" panose="020B0604020202020204" pitchFamily="34" charset="0"/>
              <a:buChar char="•"/>
            </a:pPr>
            <a:r>
              <a:rPr lang="en-US" sz="2000" dirty="0">
                <a:solidFill>
                  <a:schemeClr val="accent1">
                    <a:lumMod val="60000"/>
                    <a:lumOff val="40000"/>
                  </a:schemeClr>
                </a:solidFill>
              </a:rPr>
              <a:t>L</a:t>
            </a:r>
            <a:r>
              <a:rPr lang="el-GR" sz="2000" dirty="0">
                <a:solidFill>
                  <a:schemeClr val="accent1">
                    <a:lumMod val="60000"/>
                    <a:lumOff val="40000"/>
                  </a:schemeClr>
                </a:solidFill>
              </a:rPr>
              <a:t>  </a:t>
            </a:r>
            <a:r>
              <a:rPr lang="en-US" sz="2000" dirty="0">
                <a:solidFill>
                  <a:schemeClr val="accent1">
                    <a:lumMod val="60000"/>
                    <a:lumOff val="40000"/>
                  </a:schemeClr>
                </a:solidFill>
              </a:rPr>
              <a:t> </a:t>
            </a:r>
            <a:r>
              <a:rPr lang="en-US" sz="2000" dirty="0"/>
              <a:t>(love </a:t>
            </a:r>
            <a:r>
              <a:rPr lang="el-GR" sz="2000" dirty="0"/>
              <a:t>για τον έρωτα)</a:t>
            </a:r>
          </a:p>
          <a:p>
            <a:pPr marL="285750" indent="-285750">
              <a:buClr>
                <a:schemeClr val="accent1">
                  <a:lumMod val="60000"/>
                  <a:lumOff val="40000"/>
                </a:schemeClr>
              </a:buClr>
              <a:buSzPct val="120000"/>
              <a:buFont typeface="Arial" panose="020B0604020202020204" pitchFamily="34" charset="0"/>
              <a:buChar char="•"/>
            </a:pPr>
            <a:r>
              <a:rPr lang="en-US" sz="2000" dirty="0">
                <a:solidFill>
                  <a:schemeClr val="accent1">
                    <a:lumMod val="60000"/>
                    <a:lumOff val="40000"/>
                  </a:schemeClr>
                </a:solidFill>
              </a:rPr>
              <a:t>H</a:t>
            </a:r>
            <a:r>
              <a:rPr lang="en-US" sz="2000" dirty="0"/>
              <a:t> </a:t>
            </a:r>
            <a:r>
              <a:rPr lang="el-GR" sz="2000" dirty="0"/>
              <a:t> </a:t>
            </a:r>
            <a:r>
              <a:rPr lang="en-US" sz="2000" dirty="0"/>
              <a:t>(hate </a:t>
            </a:r>
            <a:r>
              <a:rPr lang="el-GR" sz="2000" dirty="0"/>
              <a:t>το μίσος)</a:t>
            </a:r>
          </a:p>
          <a:p>
            <a:pPr marL="285750" indent="-285750">
              <a:buClr>
                <a:schemeClr val="accent1">
                  <a:lumMod val="60000"/>
                  <a:lumOff val="40000"/>
                </a:schemeClr>
              </a:buClr>
              <a:buSzPct val="120000"/>
              <a:buFont typeface="Arial" panose="020B0604020202020204" pitchFamily="34" charset="0"/>
              <a:buChar char="•"/>
            </a:pPr>
            <a:r>
              <a:rPr lang="el-GR" sz="2000" dirty="0">
                <a:solidFill>
                  <a:schemeClr val="accent1">
                    <a:lumMod val="60000"/>
                    <a:lumOff val="40000"/>
                  </a:schemeClr>
                </a:solidFill>
              </a:rPr>
              <a:t>Κ</a:t>
            </a:r>
            <a:r>
              <a:rPr lang="el-GR" sz="2000" dirty="0"/>
              <a:t>  (</a:t>
            </a:r>
            <a:r>
              <a:rPr lang="en-US" sz="2000" dirty="0"/>
              <a:t>knowledge </a:t>
            </a:r>
            <a:r>
              <a:rPr lang="el-GR" sz="2000" dirty="0"/>
              <a:t>για την γνώση)</a:t>
            </a:r>
          </a:p>
          <a:p>
            <a:pPr marL="285750" indent="-285750" algn="ctr">
              <a:buClr>
                <a:schemeClr val="accent1">
                  <a:lumMod val="60000"/>
                  <a:lumOff val="40000"/>
                </a:schemeClr>
              </a:buClr>
              <a:buSzPct val="120000"/>
              <a:buFont typeface="Arial" panose="020B0604020202020204" pitchFamily="34" charset="0"/>
              <a:buChar char="•"/>
            </a:pPr>
            <a:endParaRPr lang="el-GR" dirty="0"/>
          </a:p>
          <a:p>
            <a:pPr algn="ctr">
              <a:buClr>
                <a:schemeClr val="accent1">
                  <a:lumMod val="60000"/>
                  <a:lumOff val="40000"/>
                </a:schemeClr>
              </a:buClr>
              <a:buSzPct val="120000"/>
            </a:pPr>
            <a:endParaRPr lang="el-GR" dirty="0"/>
          </a:p>
          <a:p>
            <a:pPr algn="ctr">
              <a:buClr>
                <a:schemeClr val="accent1">
                  <a:lumMod val="60000"/>
                  <a:lumOff val="40000"/>
                </a:schemeClr>
              </a:buClr>
              <a:buSzPct val="120000"/>
            </a:pPr>
            <a:r>
              <a:rPr lang="el-GR" dirty="0"/>
              <a:t> </a:t>
            </a:r>
            <a:r>
              <a:rPr lang="el-GR" sz="2000" dirty="0"/>
              <a:t>θεωρώντας τον παράγοντα της γνώσης πρωτογενή έννοια εφάμιλλη σπουδαιότητας με τον έρωτα και το μίσος </a:t>
            </a:r>
          </a:p>
          <a:p>
            <a:pPr>
              <a:buClr>
                <a:schemeClr val="accent1">
                  <a:lumMod val="60000"/>
                  <a:lumOff val="40000"/>
                </a:schemeClr>
              </a:buClr>
              <a:buSzPct val="120000"/>
            </a:pPr>
            <a:endParaRPr lang="el-GR" dirty="0"/>
          </a:p>
        </p:txBody>
      </p:sp>
    </p:spTree>
    <p:extLst>
      <p:ext uri="{BB962C8B-B14F-4D97-AF65-F5344CB8AC3E}">
        <p14:creationId xmlns:p14="http://schemas.microsoft.com/office/powerpoint/2010/main" val="3531735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3C0835-0A91-45B6-A77E-2F81A962A6D6}"/>
              </a:ext>
            </a:extLst>
          </p:cNvPr>
          <p:cNvSpPr>
            <a:spLocks noGrp="1"/>
          </p:cNvSpPr>
          <p:nvPr>
            <p:ph type="title"/>
          </p:nvPr>
        </p:nvSpPr>
        <p:spPr>
          <a:xfrm>
            <a:off x="261864" y="332656"/>
            <a:ext cx="8229600" cy="648072"/>
          </a:xfrm>
        </p:spPr>
        <p:txBody>
          <a:bodyPr>
            <a:normAutofit/>
          </a:bodyPr>
          <a:lstStyle/>
          <a:p>
            <a:pPr algn="ctr"/>
            <a:r>
              <a:rPr lang="el-GR" sz="3200" dirty="0"/>
              <a:t>Το ρεύμα της Βιννικοτιανής σκέψης </a:t>
            </a:r>
          </a:p>
        </p:txBody>
      </p:sp>
      <p:sp>
        <p:nvSpPr>
          <p:cNvPr id="3" name="TextBox 2">
            <a:extLst>
              <a:ext uri="{FF2B5EF4-FFF2-40B4-BE49-F238E27FC236}">
                <a16:creationId xmlns:a16="http://schemas.microsoft.com/office/drawing/2014/main" id="{7B17A549-9637-47F4-A704-0E23E010C715}"/>
              </a:ext>
            </a:extLst>
          </p:cNvPr>
          <p:cNvSpPr txBox="1"/>
          <p:nvPr/>
        </p:nvSpPr>
        <p:spPr>
          <a:xfrm>
            <a:off x="235120" y="980728"/>
            <a:ext cx="8435280" cy="5324535"/>
          </a:xfrm>
          <a:prstGeom prst="rect">
            <a:avLst/>
          </a:prstGeom>
          <a:noFill/>
        </p:spPr>
        <p:txBody>
          <a:bodyPr wrap="square" rtlCol="0">
            <a:spAutoFit/>
          </a:bodyPr>
          <a:lstStyle/>
          <a:p>
            <a:pPr algn="just"/>
            <a:r>
              <a:rPr lang="el-GR" sz="2000" dirty="0"/>
              <a:t>Ο</a:t>
            </a:r>
            <a:r>
              <a:rPr lang="el-GR" sz="2000" dirty="0">
                <a:solidFill>
                  <a:schemeClr val="accent1">
                    <a:lumMod val="60000"/>
                    <a:lumOff val="40000"/>
                  </a:schemeClr>
                </a:solidFill>
              </a:rPr>
              <a:t> </a:t>
            </a:r>
            <a:r>
              <a:rPr lang="en-US" sz="2000" dirty="0">
                <a:solidFill>
                  <a:schemeClr val="accent1">
                    <a:lumMod val="60000"/>
                    <a:lumOff val="40000"/>
                  </a:schemeClr>
                </a:solidFill>
              </a:rPr>
              <a:t>Winnicott </a:t>
            </a:r>
            <a:r>
              <a:rPr lang="el-GR" sz="2000" dirty="0"/>
              <a:t>είναι ι κατεξοχήν αναλυτής των οριακών περιπτώσεων </a:t>
            </a:r>
          </a:p>
          <a:p>
            <a:pPr algn="just"/>
            <a:r>
              <a:rPr lang="el-GR" sz="2000" dirty="0">
                <a:solidFill>
                  <a:schemeClr val="accent1">
                    <a:lumMod val="60000"/>
                    <a:lumOff val="40000"/>
                  </a:schemeClr>
                </a:solidFill>
              </a:rPr>
              <a:t> </a:t>
            </a:r>
            <a:endParaRPr lang="el-GR" sz="2000" dirty="0"/>
          </a:p>
          <a:p>
            <a:pPr marL="285750" indent="-285750" algn="just">
              <a:buClr>
                <a:schemeClr val="accent1">
                  <a:lumMod val="60000"/>
                  <a:lumOff val="40000"/>
                </a:schemeClr>
              </a:buClr>
              <a:buSzPct val="120000"/>
              <a:buFont typeface="Wingdings" panose="05000000000000000000" pitchFamily="2" charset="2"/>
              <a:buChar char="Ø"/>
            </a:pPr>
            <a:r>
              <a:rPr lang="el-GR" sz="2000" dirty="0"/>
              <a:t>Τον ενδιαφέρει να επιστήσει την προσοχή μας όχι τόσο στους εξωτερικούς παράγοντες όσο στην </a:t>
            </a:r>
            <a:r>
              <a:rPr lang="el-GR" sz="2000" dirty="0">
                <a:solidFill>
                  <a:schemeClr val="accent1">
                    <a:lumMod val="60000"/>
                    <a:lumOff val="40000"/>
                  </a:schemeClr>
                </a:solidFill>
              </a:rPr>
              <a:t>αμοιβαία επίδραση </a:t>
            </a:r>
            <a:r>
              <a:rPr lang="el-GR" sz="2000" dirty="0"/>
              <a:t>που ασκείται μεταξύ του μέσα και του έξω.</a:t>
            </a:r>
          </a:p>
          <a:p>
            <a:pPr marL="285750" indent="-285750" algn="just">
              <a:buClr>
                <a:schemeClr val="accent1">
                  <a:lumMod val="60000"/>
                  <a:lumOff val="40000"/>
                </a:schemeClr>
              </a:buClr>
              <a:buSzPct val="120000"/>
              <a:buFont typeface="Wingdings" panose="05000000000000000000" pitchFamily="2" charset="2"/>
              <a:buChar char="Ø"/>
            </a:pPr>
            <a:r>
              <a:rPr lang="el-GR" sz="2000" dirty="0"/>
              <a:t>Την αναγνώριση του ενδιάμεσου χώρου και την αδυναμία του παιδιού σε ορισμένες περιπτώσεις να τον συγκροτήσει.</a:t>
            </a:r>
          </a:p>
          <a:p>
            <a:pPr marL="285750" indent="-285750" algn="just">
              <a:buClr>
                <a:schemeClr val="accent1">
                  <a:lumMod val="60000"/>
                  <a:lumOff val="40000"/>
                </a:schemeClr>
              </a:buClr>
              <a:buSzPct val="120000"/>
              <a:buFont typeface="Wingdings" panose="05000000000000000000" pitchFamily="2" charset="2"/>
              <a:buChar char="Ø"/>
            </a:pPr>
            <a:r>
              <a:rPr lang="el-GR" sz="2000" dirty="0"/>
              <a:t>Επινόησε την κατάλληλη έννοια για την κατανόηση αυτών των ενδιαμέσων δομών, οι οποίες ονομάζονται </a:t>
            </a:r>
            <a:r>
              <a:rPr lang="el-GR" sz="2000" dirty="0">
                <a:solidFill>
                  <a:schemeClr val="accent1">
                    <a:lumMod val="60000"/>
                    <a:lumOff val="40000"/>
                  </a:schemeClr>
                </a:solidFill>
              </a:rPr>
              <a:t>οριακές οργανώσεις</a:t>
            </a:r>
          </a:p>
          <a:p>
            <a:pPr algn="just">
              <a:buClr>
                <a:schemeClr val="accent1">
                  <a:lumMod val="60000"/>
                  <a:lumOff val="40000"/>
                </a:schemeClr>
              </a:buClr>
              <a:buSzPct val="120000"/>
            </a:pPr>
            <a:endParaRPr lang="el-GR" sz="2000" dirty="0">
              <a:solidFill>
                <a:schemeClr val="accent1">
                  <a:lumMod val="60000"/>
                  <a:lumOff val="40000"/>
                </a:schemeClr>
              </a:solidFill>
            </a:endParaRPr>
          </a:p>
          <a:p>
            <a:pPr algn="just">
              <a:buClr>
                <a:schemeClr val="accent1">
                  <a:lumMod val="60000"/>
                  <a:lumOff val="40000"/>
                </a:schemeClr>
              </a:buClr>
              <a:buSzPct val="120000"/>
            </a:pPr>
            <a:r>
              <a:rPr lang="el-GR" sz="2000" dirty="0"/>
              <a:t> Για τις οριακές οργανώσεις μας έδωσε δύο συναφή μοντέλα</a:t>
            </a:r>
          </a:p>
          <a:p>
            <a:pPr algn="just">
              <a:buClr>
                <a:schemeClr val="accent1">
                  <a:lumMod val="60000"/>
                  <a:lumOff val="40000"/>
                </a:schemeClr>
              </a:buClr>
              <a:buSzPct val="120000"/>
            </a:pPr>
            <a:r>
              <a:rPr lang="el-GR" sz="2000" dirty="0"/>
              <a:t> α) του κλινικού πλαισίου</a:t>
            </a:r>
          </a:p>
          <a:p>
            <a:pPr algn="just">
              <a:buClr>
                <a:schemeClr val="accent1">
                  <a:lumMod val="60000"/>
                  <a:lumOff val="40000"/>
                </a:schemeClr>
              </a:buClr>
              <a:buSzPct val="120000"/>
            </a:pPr>
            <a:r>
              <a:rPr lang="el-GR" sz="2000" dirty="0"/>
              <a:t> β) και της ψυχικής λειτουργίας</a:t>
            </a:r>
          </a:p>
          <a:p>
            <a:pPr algn="just">
              <a:buClr>
                <a:schemeClr val="accent1">
                  <a:lumMod val="60000"/>
                  <a:lumOff val="40000"/>
                </a:schemeClr>
              </a:buClr>
              <a:buSzPct val="120000"/>
            </a:pPr>
            <a:endParaRPr lang="el-GR" sz="2000" dirty="0"/>
          </a:p>
          <a:p>
            <a:pPr algn="just">
              <a:buClr>
                <a:schemeClr val="accent1">
                  <a:lumMod val="60000"/>
                  <a:lumOff val="40000"/>
                </a:schemeClr>
              </a:buClr>
              <a:buSzPct val="120000"/>
            </a:pPr>
            <a:r>
              <a:rPr lang="el-GR" sz="2000" dirty="0"/>
              <a:t>Υποστηρίζει ότι με αυτούς τους ασθενείς το πλαίσιο και ο αναλυτής δεν εκπροσωπεί την μητέρα, αλλά </a:t>
            </a:r>
            <a:r>
              <a:rPr lang="el-GR" sz="2000" dirty="0">
                <a:solidFill>
                  <a:schemeClr val="accent1">
                    <a:lumMod val="60000"/>
                    <a:lumOff val="40000"/>
                  </a:schemeClr>
                </a:solidFill>
              </a:rPr>
              <a:t>είναι η μητέρα </a:t>
            </a:r>
          </a:p>
          <a:p>
            <a:pPr algn="just">
              <a:buClr>
                <a:schemeClr val="accent1">
                  <a:lumMod val="60000"/>
                  <a:lumOff val="40000"/>
                </a:schemeClr>
              </a:buClr>
              <a:buSzPct val="120000"/>
            </a:pPr>
            <a:endParaRPr lang="el-GR" sz="2000" dirty="0">
              <a:solidFill>
                <a:schemeClr val="accent1">
                  <a:lumMod val="60000"/>
                  <a:lumOff val="40000"/>
                </a:schemeClr>
              </a:solidFill>
            </a:endParaRPr>
          </a:p>
        </p:txBody>
      </p:sp>
    </p:spTree>
    <p:extLst>
      <p:ext uri="{BB962C8B-B14F-4D97-AF65-F5344CB8AC3E}">
        <p14:creationId xmlns:p14="http://schemas.microsoft.com/office/powerpoint/2010/main" val="1979596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6A999C-0C01-4052-8BB9-5C6A540E57F7}"/>
              </a:ext>
            </a:extLst>
          </p:cNvPr>
          <p:cNvSpPr txBox="1"/>
          <p:nvPr/>
        </p:nvSpPr>
        <p:spPr>
          <a:xfrm>
            <a:off x="251520" y="476672"/>
            <a:ext cx="8640960" cy="4678204"/>
          </a:xfrm>
          <a:prstGeom prst="rect">
            <a:avLst/>
          </a:prstGeom>
          <a:noFill/>
        </p:spPr>
        <p:txBody>
          <a:bodyPr wrap="square" rtlCol="0">
            <a:spAutoFit/>
          </a:bodyPr>
          <a:lstStyle/>
          <a:p>
            <a:pPr algn="just"/>
            <a:endParaRPr lang="el-GR" sz="2000" dirty="0"/>
          </a:p>
          <a:p>
            <a:pPr algn="just"/>
            <a:endParaRPr lang="el-GR" sz="2000" dirty="0"/>
          </a:p>
          <a:p>
            <a:pPr marL="342900" indent="-342900" algn="just">
              <a:buClr>
                <a:schemeClr val="accent1">
                  <a:lumMod val="60000"/>
                  <a:lumOff val="40000"/>
                </a:schemeClr>
              </a:buClr>
              <a:buSzPct val="120000"/>
              <a:buFont typeface="Wingdings" panose="05000000000000000000" pitchFamily="2" charset="2"/>
              <a:buChar char="Ø"/>
            </a:pPr>
            <a:r>
              <a:rPr lang="el-GR" sz="2000" dirty="0"/>
              <a:t>Επίσης κατανόησε πόσο απαραίτητη ήταν η αποδοχή του παραδόξου ως ουσιώδους έννοια για την κατανόηση του ψυχισμού</a:t>
            </a:r>
          </a:p>
          <a:p>
            <a:pPr algn="just"/>
            <a:endParaRPr lang="el-GR" sz="2000" dirty="0"/>
          </a:p>
          <a:p>
            <a:pPr marL="342900" indent="-342900" algn="just">
              <a:buClr>
                <a:schemeClr val="accent1">
                  <a:lumMod val="60000"/>
                  <a:lumOff val="40000"/>
                </a:schemeClr>
              </a:buClr>
              <a:buSzPct val="120000"/>
              <a:buFont typeface="Wingdings" panose="05000000000000000000" pitchFamily="2" charset="2"/>
              <a:buChar char="Ø"/>
            </a:pPr>
            <a:r>
              <a:rPr lang="el-GR" sz="2000" dirty="0"/>
              <a:t>Ο </a:t>
            </a:r>
            <a:r>
              <a:rPr lang="en-US" sz="2000" dirty="0">
                <a:solidFill>
                  <a:schemeClr val="accent1">
                    <a:lumMod val="60000"/>
                    <a:lumOff val="40000"/>
                  </a:schemeClr>
                </a:solidFill>
              </a:rPr>
              <a:t>Winnicott</a:t>
            </a:r>
            <a:r>
              <a:rPr lang="el-GR" sz="2000" dirty="0">
                <a:solidFill>
                  <a:schemeClr val="accent1">
                    <a:lumMod val="60000"/>
                    <a:lumOff val="40000"/>
                  </a:schemeClr>
                </a:solidFill>
              </a:rPr>
              <a:t> </a:t>
            </a:r>
            <a:r>
              <a:rPr lang="el-GR" sz="2000" dirty="0"/>
              <a:t>μέσω αυτού που ονόμασε </a:t>
            </a:r>
            <a:r>
              <a:rPr lang="el-GR" sz="2000" dirty="0">
                <a:solidFill>
                  <a:schemeClr val="accent1">
                    <a:lumMod val="60000"/>
                    <a:lumOff val="40000"/>
                  </a:schemeClr>
                </a:solidFill>
              </a:rPr>
              <a:t>αρνητική πλευρά των σχέσεων </a:t>
            </a:r>
            <a:r>
              <a:rPr lang="el-GR" sz="2000" dirty="0"/>
              <a:t>φωτίζει τα κλινικά χαρακτηριστικά στα οποία κυριαρχεί το αίσθημα κενού της ασημαντότητας και σε ακραίες περιπτώσεις το αίσθημα του να μην είσαι τίποτα – έτσι εδώ η αντιμεταβίβαση καθιστά για τον αναλυτή ένα προνομιούχο εργαλείο καθώς οφείλει να παρατηρεί όχι μόνο αυτό που εκδηλώνεται αλλά και να ανιχνεύει τους δεσμούς που λείπουν που βιώνονται ως χάσματα και αποτελούν για τον ασθενή την  μόνη πραγματικότητα.  </a:t>
            </a:r>
          </a:p>
          <a:p>
            <a:endParaRPr lang="el-GR" dirty="0"/>
          </a:p>
        </p:txBody>
      </p:sp>
    </p:spTree>
    <p:extLst>
      <p:ext uri="{BB962C8B-B14F-4D97-AF65-F5344CB8AC3E}">
        <p14:creationId xmlns:p14="http://schemas.microsoft.com/office/powerpoint/2010/main" val="3439523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954766"/>
          </a:xfrm>
        </p:spPr>
        <p:txBody>
          <a:bodyPr>
            <a:normAutofit lnSpcReduction="10000"/>
          </a:bodyPr>
          <a:lstStyle/>
          <a:p>
            <a:pPr algn="just"/>
            <a:r>
              <a:rPr lang="en-US" sz="2000" dirty="0"/>
              <a:t>Laplance &amp; Pontalis</a:t>
            </a:r>
            <a:r>
              <a:rPr lang="el-GR" sz="2000" dirty="0"/>
              <a:t>: «όρος που υποδηλώνει ψυχοπαθολογικές οντότητες που τοποθετούνται στο όριο ανάμεσα στη νεύρωση και την ψύχωση, ιδιαιτέρως λανθάνουσες σχιζοφρένειες, με φαινομενολογικά νευρωτική σημειολογία» (ψυχοπαθητικές, </a:t>
            </a:r>
            <a:r>
              <a:rPr lang="el-GR" sz="2000" dirty="0" err="1"/>
              <a:t>διαστροφικές</a:t>
            </a:r>
            <a:r>
              <a:rPr lang="el-GR" sz="2000" dirty="0"/>
              <a:t>, </a:t>
            </a:r>
            <a:r>
              <a:rPr lang="el-GR" sz="2000" dirty="0" err="1"/>
              <a:t>παραβατικές</a:t>
            </a:r>
            <a:r>
              <a:rPr lang="el-GR" sz="2000" dirty="0"/>
              <a:t> σοβαρές νευρώσεις — η άμυνα είναι ψυχωσικού τύπου)</a:t>
            </a:r>
          </a:p>
          <a:p>
            <a:pPr algn="just"/>
            <a:r>
              <a:rPr lang="en-US" sz="2000" dirty="0"/>
              <a:t>Moor &amp; Fine </a:t>
            </a:r>
            <a:r>
              <a:rPr lang="el-GR" sz="2000" dirty="0"/>
              <a:t>Γλωσσάριο</a:t>
            </a:r>
          </a:p>
          <a:p>
            <a:pPr algn="just"/>
            <a:r>
              <a:rPr lang="en-US" sz="2000" dirty="0"/>
              <a:t>Rycroft</a:t>
            </a:r>
            <a:r>
              <a:rPr lang="el-GR" sz="2000" dirty="0"/>
              <a:t> Λεξικό της ψυχανάλυσης</a:t>
            </a:r>
          </a:p>
          <a:p>
            <a:pPr algn="just"/>
            <a:endParaRPr lang="el-GR" sz="2000" dirty="0"/>
          </a:p>
          <a:p>
            <a:pPr algn="just"/>
            <a:r>
              <a:rPr lang="el-GR" sz="2000" dirty="0"/>
              <a:t>Σημασία έχει η διάκριση ανάμεσα στο «έχω» ένα όριο και «είμαι» ένα όριο</a:t>
            </a:r>
          </a:p>
          <a:p>
            <a:pPr algn="just"/>
            <a:r>
              <a:rPr lang="el-GR" sz="2000" dirty="0"/>
              <a:t>Το δέρμα . Το περιέχον –δέρμα μας είναι ασυνεχές, δερματικός ιστός διάτρητος</a:t>
            </a:r>
          </a:p>
          <a:p>
            <a:pPr algn="just"/>
            <a:r>
              <a:rPr lang="el-GR" sz="2000" dirty="0"/>
              <a:t>Αρχή ευχαρίστησης - αρχή πραγματικότητας. Οφείλει να πιστοποιήσει την ύπαρξη η μη ύπαρξη αντικειμένου και συνεπώς καθορίζει τα όρια του υποκειμένου</a:t>
            </a:r>
          </a:p>
          <a:p>
            <a:pPr algn="just"/>
            <a:r>
              <a:rPr lang="el-GR" sz="2000" dirty="0"/>
              <a:t>Το να είναι κανείς σύνορο σημαίνει ότι ταυτίζεται με ένα κινούμενο   όριο του οποίου μάλλον υφίσταται παρά διευθύνει τις επιχειρήσεις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ACE25F-8538-4AEC-8D63-76894784F86F}"/>
              </a:ext>
            </a:extLst>
          </p:cNvPr>
          <p:cNvSpPr>
            <a:spLocks noGrp="1"/>
          </p:cNvSpPr>
          <p:nvPr>
            <p:ph type="title"/>
          </p:nvPr>
        </p:nvSpPr>
        <p:spPr>
          <a:xfrm>
            <a:off x="1331640" y="44624"/>
            <a:ext cx="7355160" cy="864096"/>
          </a:xfrm>
        </p:spPr>
        <p:txBody>
          <a:bodyPr/>
          <a:lstStyle/>
          <a:p>
            <a:r>
              <a:rPr lang="el-GR" dirty="0"/>
              <a:t>Η έννοια «όριο» (1976) </a:t>
            </a:r>
          </a:p>
        </p:txBody>
      </p:sp>
      <p:sp>
        <p:nvSpPr>
          <p:cNvPr id="3" name="Θέση περιεχομένου 2">
            <a:extLst>
              <a:ext uri="{FF2B5EF4-FFF2-40B4-BE49-F238E27FC236}">
                <a16:creationId xmlns:a16="http://schemas.microsoft.com/office/drawing/2014/main" id="{E76700B7-DAF4-47AC-BF3C-E1038F3830A7}"/>
              </a:ext>
            </a:extLst>
          </p:cNvPr>
          <p:cNvSpPr>
            <a:spLocks noGrp="1"/>
          </p:cNvSpPr>
          <p:nvPr>
            <p:ph sz="half" idx="1"/>
          </p:nvPr>
        </p:nvSpPr>
        <p:spPr>
          <a:xfrm>
            <a:off x="0" y="908720"/>
            <a:ext cx="8944000" cy="2304256"/>
          </a:xfrm>
        </p:spPr>
        <p:txBody>
          <a:bodyPr>
            <a:normAutofit fontScale="47500" lnSpcReduction="20000"/>
          </a:bodyPr>
          <a:lstStyle/>
          <a:p>
            <a:pPr algn="just"/>
            <a:r>
              <a:rPr lang="el-GR" sz="3800" dirty="0"/>
              <a:t>Οι οριακές περιπτώσεις στην εποχή μας, βρίσκονται στο επίκεντρο των προβλημάτων που μας απασχολούν</a:t>
            </a:r>
            <a:r>
              <a:rPr lang="en-US" sz="3800" dirty="0"/>
              <a:t> (Robert Knight, 1953)</a:t>
            </a:r>
          </a:p>
          <a:p>
            <a:pPr algn="just"/>
            <a:r>
              <a:rPr lang="el-GR" sz="3800" dirty="0"/>
              <a:t>Το ΟΡΙΟ (όρος </a:t>
            </a:r>
            <a:r>
              <a:rPr lang="en-US" sz="3800" dirty="0"/>
              <a:t>borderline)</a:t>
            </a:r>
            <a:r>
              <a:rPr lang="el-GR" sz="3800" dirty="0"/>
              <a:t> χρησιμοποιείται για να χαρακτηρίσει μια κατηγορία ασθενών, είναι σπάνιος όρος, δεν ανήκει στο λεξιλόγιο της ψυχιατρικής</a:t>
            </a:r>
          </a:p>
          <a:p>
            <a:pPr algn="just"/>
            <a:r>
              <a:rPr lang="el-GR" sz="3800" dirty="0"/>
              <a:t>Εκείνο που έχει σημασία είναι  η διάκριση ανάμεσα στο «έχω»  όριο και είμαι ένα «όριο» (είμαι μια οριακή περίπτωση)</a:t>
            </a:r>
          </a:p>
          <a:p>
            <a:pPr marL="64008" indent="0" algn="just">
              <a:buNone/>
            </a:pPr>
            <a:endParaRPr lang="el-GR" sz="3200" dirty="0"/>
          </a:p>
          <a:p>
            <a:pPr marL="64008" indent="0">
              <a:buNone/>
            </a:pPr>
            <a:endParaRPr lang="el-GR" dirty="0"/>
          </a:p>
        </p:txBody>
      </p:sp>
      <p:sp>
        <p:nvSpPr>
          <p:cNvPr id="4" name="Θέση περιεχομένου 3">
            <a:extLst>
              <a:ext uri="{FF2B5EF4-FFF2-40B4-BE49-F238E27FC236}">
                <a16:creationId xmlns:a16="http://schemas.microsoft.com/office/drawing/2014/main" id="{BACBA6C0-46D1-43EF-873D-62043C2D1D40}"/>
              </a:ext>
            </a:extLst>
          </p:cNvPr>
          <p:cNvSpPr>
            <a:spLocks noGrp="1"/>
          </p:cNvSpPr>
          <p:nvPr>
            <p:ph sz="half" idx="2"/>
          </p:nvPr>
        </p:nvSpPr>
        <p:spPr>
          <a:xfrm>
            <a:off x="107504" y="3212976"/>
            <a:ext cx="8944000" cy="3816423"/>
          </a:xfrm>
        </p:spPr>
        <p:txBody>
          <a:bodyPr>
            <a:normAutofit fontScale="47500" lnSpcReduction="20000"/>
          </a:bodyPr>
          <a:lstStyle/>
          <a:p>
            <a:pPr algn="just"/>
            <a:r>
              <a:rPr lang="el-GR" sz="3800" dirty="0"/>
              <a:t>Υπάρχουν δύο αρχές που λειτουργούν ταυτόχρονα</a:t>
            </a:r>
          </a:p>
          <a:p>
            <a:pPr marL="64008" indent="0" algn="just">
              <a:buNone/>
            </a:pPr>
            <a:r>
              <a:rPr lang="el-GR" sz="3800" dirty="0"/>
              <a:t>      </a:t>
            </a:r>
            <a:r>
              <a:rPr lang="el-GR" sz="3800" dirty="0">
                <a:solidFill>
                  <a:schemeClr val="accent1"/>
                </a:solidFill>
              </a:rPr>
              <a:t>1</a:t>
            </a:r>
            <a:r>
              <a:rPr lang="el-GR" sz="3800" dirty="0"/>
              <a:t>. Την αρχή της </a:t>
            </a:r>
            <a:r>
              <a:rPr lang="el-GR" sz="3800" dirty="0">
                <a:solidFill>
                  <a:schemeClr val="accent1">
                    <a:lumMod val="60000"/>
                    <a:lumOff val="40000"/>
                  </a:schemeClr>
                </a:solidFill>
              </a:rPr>
              <a:t>ευχαρίστησης</a:t>
            </a:r>
            <a:r>
              <a:rPr lang="el-GR" sz="3800" dirty="0"/>
              <a:t> – </a:t>
            </a:r>
            <a:r>
              <a:rPr lang="el-GR" sz="3800" dirty="0">
                <a:solidFill>
                  <a:schemeClr val="accent1">
                    <a:lumMod val="60000"/>
                    <a:lumOff val="40000"/>
                  </a:schemeClr>
                </a:solidFill>
              </a:rPr>
              <a:t>δυσαρέσκειας</a:t>
            </a:r>
          </a:p>
          <a:p>
            <a:pPr marL="64008" indent="0" algn="ctr">
              <a:buNone/>
            </a:pPr>
            <a:r>
              <a:rPr lang="el-GR" sz="3800" dirty="0"/>
              <a:t>  </a:t>
            </a:r>
            <a:r>
              <a:rPr lang="el-GR" sz="3800" dirty="0">
                <a:solidFill>
                  <a:schemeClr val="accent1"/>
                </a:solidFill>
              </a:rPr>
              <a:t>2</a:t>
            </a:r>
            <a:r>
              <a:rPr lang="el-GR" sz="3800" dirty="0"/>
              <a:t>. Την αρχή της πραγματικότητας η οποία θα  πιστοποιήσει την ύπαρξη ή </a:t>
            </a:r>
            <a:r>
              <a:rPr lang="en-US" sz="3800" dirty="0"/>
              <a:t>     </a:t>
            </a:r>
            <a:r>
              <a:rPr lang="el-GR" sz="3800" dirty="0"/>
              <a:t>μη του αντικειμένου και συνεπώς καθορίζει τα όρια του υποκειμένου </a:t>
            </a:r>
          </a:p>
          <a:p>
            <a:pPr algn="just"/>
            <a:r>
              <a:rPr lang="el-GR" sz="3800" dirty="0"/>
              <a:t>Οι </a:t>
            </a:r>
            <a:r>
              <a:rPr lang="en-US" sz="3800" dirty="0">
                <a:solidFill>
                  <a:schemeClr val="accent1">
                    <a:lumMod val="60000"/>
                    <a:lumOff val="40000"/>
                  </a:schemeClr>
                </a:solidFill>
              </a:rPr>
              <a:t>Laplance</a:t>
            </a:r>
            <a:r>
              <a:rPr lang="el-GR" sz="3800" dirty="0"/>
              <a:t> και</a:t>
            </a:r>
            <a:r>
              <a:rPr lang="en-US" sz="3800" dirty="0"/>
              <a:t> </a:t>
            </a:r>
            <a:r>
              <a:rPr lang="en-US" sz="3800" dirty="0">
                <a:solidFill>
                  <a:schemeClr val="accent1">
                    <a:lumMod val="60000"/>
                    <a:lumOff val="40000"/>
                  </a:schemeClr>
                </a:solidFill>
              </a:rPr>
              <a:t>Pontalis</a:t>
            </a:r>
            <a:r>
              <a:rPr lang="el-GR" sz="3800" dirty="0"/>
              <a:t> δίνουν τον εξής ορισμό για την οριακή περίπτωση</a:t>
            </a:r>
            <a:r>
              <a:rPr lang="en-US" sz="3800" dirty="0"/>
              <a:t>: </a:t>
            </a:r>
            <a:r>
              <a:rPr lang="el-GR" sz="3800" dirty="0"/>
              <a:t>είναι όρος που χρησιμοποιείται για να υποδηλώσει  ψυχοπαθολογικές οντότητες οι οποίες τοποθετούνται στο όριο ανάμεσα στην νεύρωση και την ψύχωση. Ιδιαιτέρως στις λανθάνουσες σχιζοφρενικές οι οποίες παρουσιάζουν μια φαινομενικά νευρωτική συμπτωματολογία.</a:t>
            </a:r>
          </a:p>
          <a:p>
            <a:pPr algn="just"/>
            <a:r>
              <a:rPr lang="el-GR" sz="3800" dirty="0"/>
              <a:t>Υπεισέρχονται δύο έννοιες</a:t>
            </a:r>
            <a:r>
              <a:rPr lang="en-US" sz="3800" dirty="0"/>
              <a:t>:</a:t>
            </a:r>
            <a:endParaRPr lang="el-GR" sz="3800" dirty="0"/>
          </a:p>
          <a:p>
            <a:pPr marL="64008" indent="0" algn="just">
              <a:buNone/>
            </a:pPr>
            <a:r>
              <a:rPr lang="el-GR" sz="3800" dirty="0">
                <a:solidFill>
                  <a:schemeClr val="accent1">
                    <a:lumMod val="60000"/>
                    <a:lumOff val="40000"/>
                  </a:schemeClr>
                </a:solidFill>
              </a:rPr>
              <a:t>       </a:t>
            </a:r>
            <a:r>
              <a:rPr lang="el-GR" sz="3800" dirty="0">
                <a:solidFill>
                  <a:schemeClr val="accent1"/>
                </a:solidFill>
              </a:rPr>
              <a:t>1</a:t>
            </a:r>
            <a:r>
              <a:rPr lang="el-GR" sz="3800" dirty="0">
                <a:solidFill>
                  <a:schemeClr val="accent1">
                    <a:lumMod val="60000"/>
                    <a:lumOff val="40000"/>
                  </a:schemeClr>
                </a:solidFill>
              </a:rPr>
              <a:t>. Η έννοια της αμυντικής λειτουργίας των νευρωτικών συμπτωμάτων </a:t>
            </a:r>
          </a:p>
          <a:p>
            <a:pPr marL="64008" indent="0" algn="just">
              <a:buNone/>
            </a:pPr>
            <a:r>
              <a:rPr lang="el-GR" sz="3800" dirty="0">
                <a:solidFill>
                  <a:schemeClr val="accent1">
                    <a:lumMod val="60000"/>
                    <a:lumOff val="40000"/>
                  </a:schemeClr>
                </a:solidFill>
              </a:rPr>
              <a:t>       </a:t>
            </a:r>
            <a:r>
              <a:rPr lang="el-GR" sz="3800" dirty="0">
                <a:solidFill>
                  <a:schemeClr val="accent1"/>
                </a:solidFill>
              </a:rPr>
              <a:t>2</a:t>
            </a:r>
            <a:r>
              <a:rPr lang="el-GR" sz="3800" dirty="0">
                <a:solidFill>
                  <a:schemeClr val="accent1">
                    <a:lumMod val="60000"/>
                    <a:lumOff val="40000"/>
                  </a:schemeClr>
                </a:solidFill>
              </a:rPr>
              <a:t>. Η έννοια της σχιζοφρενικής φύσης  των ψυχωτικών συμπτωμάτων</a:t>
            </a:r>
          </a:p>
          <a:p>
            <a:endParaRPr lang="el-GR" dirty="0"/>
          </a:p>
        </p:txBody>
      </p:sp>
      <p:sp>
        <p:nvSpPr>
          <p:cNvPr id="7" name="TextBox 6">
            <a:extLst>
              <a:ext uri="{FF2B5EF4-FFF2-40B4-BE49-F238E27FC236}">
                <a16:creationId xmlns:a16="http://schemas.microsoft.com/office/drawing/2014/main" id="{692E0672-784E-418E-9C52-BE4066674D6F}"/>
              </a:ext>
            </a:extLst>
          </p:cNvPr>
          <p:cNvSpPr txBox="1"/>
          <p:nvPr/>
        </p:nvSpPr>
        <p:spPr>
          <a:xfrm>
            <a:off x="827584" y="2530640"/>
            <a:ext cx="8116416" cy="646331"/>
          </a:xfrm>
          <a:prstGeom prst="rect">
            <a:avLst/>
          </a:prstGeom>
          <a:noFill/>
        </p:spPr>
        <p:txBody>
          <a:bodyPr wrap="square" rtlCol="0">
            <a:spAutoFit/>
          </a:bodyPr>
          <a:lstStyle/>
          <a:p>
            <a:pPr algn="just"/>
            <a:r>
              <a:rPr lang="el-GR" sz="1800" i="1" dirty="0">
                <a:solidFill>
                  <a:schemeClr val="accent1">
                    <a:lumMod val="60000"/>
                    <a:lumOff val="40000"/>
                  </a:schemeClr>
                </a:solidFill>
              </a:rPr>
              <a:t>Με τι άραγε μοιάζουν τα όρια της ψυχής</a:t>
            </a:r>
            <a:r>
              <a:rPr lang="en-US" sz="1800" i="1" dirty="0">
                <a:solidFill>
                  <a:schemeClr val="accent1">
                    <a:lumMod val="60000"/>
                    <a:lumOff val="40000"/>
                  </a:schemeClr>
                </a:solidFill>
              </a:rPr>
              <a:t>;</a:t>
            </a:r>
            <a:endParaRPr lang="el-GR" sz="1800" i="1" dirty="0">
              <a:solidFill>
                <a:schemeClr val="accent1">
                  <a:lumMod val="60000"/>
                  <a:lumOff val="40000"/>
                </a:schemeClr>
              </a:solidFill>
            </a:endParaRPr>
          </a:p>
          <a:p>
            <a:pPr algn="just"/>
            <a:r>
              <a:rPr lang="el-GR" sz="1800" i="1" dirty="0">
                <a:solidFill>
                  <a:schemeClr val="accent1">
                    <a:lumMod val="60000"/>
                    <a:lumOff val="40000"/>
                  </a:schemeClr>
                </a:solidFill>
              </a:rPr>
              <a:t>Ποια είναι η σχέση της ψυχής των ορίων της με τις θύρες του σώματος</a:t>
            </a:r>
            <a:r>
              <a:rPr lang="en-US" sz="1800" i="1" dirty="0">
                <a:solidFill>
                  <a:schemeClr val="accent1">
                    <a:lumMod val="60000"/>
                    <a:lumOff val="40000"/>
                  </a:schemeClr>
                </a:solidFill>
              </a:rPr>
              <a:t>;</a:t>
            </a:r>
            <a:endParaRPr lang="el-GR" sz="1800" i="1" dirty="0">
              <a:solidFill>
                <a:schemeClr val="accent1">
                  <a:lumMod val="60000"/>
                  <a:lumOff val="40000"/>
                </a:schemeClr>
              </a:solidFill>
            </a:endParaRPr>
          </a:p>
        </p:txBody>
      </p:sp>
    </p:spTree>
    <p:extLst>
      <p:ext uri="{BB962C8B-B14F-4D97-AF65-F5344CB8AC3E}">
        <p14:creationId xmlns:p14="http://schemas.microsoft.com/office/powerpoint/2010/main" val="3856039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589870"/>
          </a:xfrm>
        </p:spPr>
        <p:txBody>
          <a:bodyPr/>
          <a:lstStyle/>
          <a:p>
            <a:r>
              <a:rPr lang="en-US" dirty="0"/>
              <a:t>H </a:t>
            </a:r>
            <a:r>
              <a:rPr lang="el-GR" dirty="0"/>
              <a:t>έννοια «όριο»</a:t>
            </a:r>
          </a:p>
        </p:txBody>
      </p:sp>
      <p:sp>
        <p:nvSpPr>
          <p:cNvPr id="3" name="2 - Θέση περιεχομένου"/>
          <p:cNvSpPr>
            <a:spLocks noGrp="1"/>
          </p:cNvSpPr>
          <p:nvPr>
            <p:ph idx="1"/>
          </p:nvPr>
        </p:nvSpPr>
        <p:spPr>
          <a:xfrm>
            <a:off x="457200" y="1928802"/>
            <a:ext cx="8229600" cy="4526006"/>
          </a:xfrm>
        </p:spPr>
        <p:txBody>
          <a:bodyPr>
            <a:normAutofit fontScale="92500" lnSpcReduction="20000"/>
          </a:bodyPr>
          <a:lstStyle/>
          <a:p>
            <a:pPr algn="just"/>
            <a:r>
              <a:rPr lang="el-GR" sz="2400" dirty="0"/>
              <a:t>Πουθενά δεν υπάρχει μια ιδιαίτερα ευκρινής διχοτόμηση, ούτε στο εσωτερικό της </a:t>
            </a:r>
            <a:r>
              <a:rPr lang="el-GR" sz="2400" dirty="0" err="1"/>
              <a:t>ενόρμησης</a:t>
            </a:r>
            <a:r>
              <a:rPr lang="el-GR" sz="2400" dirty="0"/>
              <a:t>, μεταξύ σώματος και ψυχισμού, ούτε στο εσωτερικό του ψυχικού οργάνου, ως προς το χώρο και το χρόνο. </a:t>
            </a:r>
            <a:r>
              <a:rPr lang="el-GR" sz="2400" b="1" i="1" dirty="0"/>
              <a:t>Οφείλουμε να θεωρήσουμε το όριο ένα σύνορο κινητό και κυμαινόμενο, τόσο στην κανονικότητα όσο και στην παθολογία. Αποτελεί ίσως τη βασικότερη έννοια στη σύγχρονη ψυχανάλυση. Δεν πρέπει να διατυπωθεί με όρους απεικονιστικής αναπαράστασης, αλλά με όρους μετατροπής της ενέργειας και της </a:t>
            </a:r>
            <a:r>
              <a:rPr lang="el-GR" sz="2400" b="1" i="1" dirty="0" err="1"/>
              <a:t>συμβολοποίησης</a:t>
            </a:r>
            <a:r>
              <a:rPr lang="el-GR" sz="2400" b="1" i="1" dirty="0"/>
              <a:t> (δύναμη και νόημα).</a:t>
            </a:r>
          </a:p>
          <a:p>
            <a:pPr algn="just"/>
            <a:r>
              <a:rPr lang="el-GR" sz="2400" dirty="0"/>
              <a:t>Μια από τις θεμελιώδεις λειτουργίες της ψυχής είναι να τείνει προς το χωρισμό, προκειμένου να προάγει την </a:t>
            </a:r>
            <a:r>
              <a:rPr lang="el-GR" sz="2400" dirty="0" err="1"/>
              <a:t>ατομικοποίηση</a:t>
            </a:r>
            <a:r>
              <a:rPr lang="el-GR" sz="2400" dirty="0"/>
              <a:t>. Εδώ ακριβώς τοποθετείται το έργο της </a:t>
            </a:r>
            <a:r>
              <a:rPr lang="el-GR" sz="2400" dirty="0" err="1"/>
              <a:t>συμβολοποίησης</a:t>
            </a:r>
            <a:r>
              <a:rPr lang="el-GR" sz="2400" dirty="0"/>
              <a:t>, που απαιτεί τη διχοτόμηση δύο στοιχείων και τον εκ νέου συνδυασμό τους, για να δημιουργηθεί ένα τρίτο στοιχείο</a:t>
            </a:r>
          </a:p>
        </p:txBody>
      </p:sp>
      <p:pic>
        <p:nvPicPr>
          <p:cNvPr id="3074" name="Picture 2" descr="C:\Users\user\Desktop\bpd_rel1.jpg"/>
          <p:cNvPicPr>
            <a:picLocks noChangeAspect="1" noChangeArrowheads="1"/>
          </p:cNvPicPr>
          <p:nvPr/>
        </p:nvPicPr>
        <p:blipFill>
          <a:blip r:embed="rId2" cstate="print"/>
          <a:srcRect/>
          <a:stretch>
            <a:fillRect/>
          </a:stretch>
        </p:blipFill>
        <p:spPr bwMode="auto">
          <a:xfrm>
            <a:off x="5429256" y="357166"/>
            <a:ext cx="3000396" cy="142876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446994"/>
          </a:xfrm>
        </p:spPr>
        <p:txBody>
          <a:bodyPr>
            <a:normAutofit/>
          </a:bodyPr>
          <a:lstStyle/>
          <a:p>
            <a:r>
              <a:rPr lang="el-GR" sz="2400" dirty="0"/>
              <a:t>Εννοιολογικά πλαίσια και μοντέλα για την προσέγγιση των οριακών καταστάσεων</a:t>
            </a:r>
          </a:p>
        </p:txBody>
      </p:sp>
      <p:sp>
        <p:nvSpPr>
          <p:cNvPr id="3" name="2 - Θέση περιεχομένου"/>
          <p:cNvSpPr>
            <a:spLocks noGrp="1"/>
          </p:cNvSpPr>
          <p:nvPr>
            <p:ph idx="1"/>
          </p:nvPr>
        </p:nvSpPr>
        <p:spPr/>
        <p:txBody>
          <a:bodyPr>
            <a:normAutofit fontScale="85000" lnSpcReduction="20000"/>
          </a:bodyPr>
          <a:lstStyle/>
          <a:p>
            <a:r>
              <a:rPr lang="el-GR" dirty="0"/>
              <a:t>1. το ρεύμα της φροϋδικής σκέψης</a:t>
            </a:r>
          </a:p>
          <a:p>
            <a:r>
              <a:rPr lang="en-US" dirty="0"/>
              <a:t>Freud , Bergeret, </a:t>
            </a:r>
            <a:r>
              <a:rPr lang="en-US" dirty="0" err="1"/>
              <a:t>Kernberg</a:t>
            </a:r>
            <a:r>
              <a:rPr lang="el-GR" dirty="0"/>
              <a:t>…………………………………………….</a:t>
            </a:r>
          </a:p>
          <a:p>
            <a:r>
              <a:rPr lang="el-GR" dirty="0"/>
              <a:t>2. το ρεύμα της </a:t>
            </a:r>
            <a:r>
              <a:rPr lang="el-GR" dirty="0" err="1"/>
              <a:t>κλαϊνικής</a:t>
            </a:r>
            <a:r>
              <a:rPr lang="el-GR" dirty="0"/>
              <a:t> σκέψης</a:t>
            </a:r>
            <a:endParaRPr lang="en-US" dirty="0"/>
          </a:p>
          <a:p>
            <a:r>
              <a:rPr lang="en-US" dirty="0"/>
              <a:t>Klein, </a:t>
            </a:r>
            <a:r>
              <a:rPr lang="en-US" dirty="0" err="1"/>
              <a:t>Bion</a:t>
            </a:r>
            <a:r>
              <a:rPr lang="en-US" dirty="0"/>
              <a:t>, </a:t>
            </a:r>
            <a:r>
              <a:rPr lang="el-GR" dirty="0"/>
              <a:t>………………………………………………….</a:t>
            </a:r>
          </a:p>
          <a:p>
            <a:r>
              <a:rPr lang="el-GR" dirty="0"/>
              <a:t>3. το ρεύμα της </a:t>
            </a:r>
            <a:r>
              <a:rPr lang="el-GR" dirty="0" err="1"/>
              <a:t>βιννικοτιανής</a:t>
            </a:r>
            <a:r>
              <a:rPr lang="el-GR" dirty="0"/>
              <a:t> σκέψης</a:t>
            </a:r>
            <a:endParaRPr lang="en-US" dirty="0"/>
          </a:p>
          <a:p>
            <a:r>
              <a:rPr lang="en-US" dirty="0" err="1"/>
              <a:t>Winnicott</a:t>
            </a:r>
            <a:r>
              <a:rPr lang="en-US" dirty="0"/>
              <a:t>, Khan Milner, </a:t>
            </a:r>
            <a:r>
              <a:rPr lang="el-GR" dirty="0"/>
              <a:t>………………………………………..</a:t>
            </a:r>
            <a:endParaRPr lang="en-US" dirty="0"/>
          </a:p>
          <a:p>
            <a:r>
              <a:rPr lang="en-US" dirty="0"/>
              <a:t>4. </a:t>
            </a:r>
            <a:r>
              <a:rPr lang="el-GR" dirty="0"/>
              <a:t>Γαλλικές συνεισφορές</a:t>
            </a:r>
          </a:p>
          <a:p>
            <a:r>
              <a:rPr lang="en-US" dirty="0"/>
              <a:t>Bouvet, </a:t>
            </a:r>
            <a:r>
              <a:rPr lang="en-US" dirty="0" err="1"/>
              <a:t>Lacan</a:t>
            </a:r>
            <a:r>
              <a:rPr lang="el-GR"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4EDE4E-A507-4125-83C8-C6042519F870}"/>
              </a:ext>
            </a:extLst>
          </p:cNvPr>
          <p:cNvSpPr>
            <a:spLocks noGrp="1"/>
          </p:cNvSpPr>
          <p:nvPr>
            <p:ph type="title"/>
          </p:nvPr>
        </p:nvSpPr>
        <p:spPr>
          <a:xfrm>
            <a:off x="-180528" y="0"/>
            <a:ext cx="8579296" cy="1264786"/>
          </a:xfrm>
        </p:spPr>
        <p:txBody>
          <a:bodyPr>
            <a:noAutofit/>
          </a:bodyPr>
          <a:lstStyle/>
          <a:p>
            <a:pPr algn="ctr"/>
            <a:r>
              <a:rPr lang="el-GR" sz="2800" dirty="0"/>
              <a:t>ΤΑ ΤΡΙΑ ΡΕΥΜΑΤΑ ΣΚΕΨΗΣ που αφορούν την προσέγγιση των οριακών  καταστάσεων</a:t>
            </a:r>
          </a:p>
        </p:txBody>
      </p:sp>
      <p:sp>
        <p:nvSpPr>
          <p:cNvPr id="3" name="Θέση περιεχομένου 2">
            <a:extLst>
              <a:ext uri="{FF2B5EF4-FFF2-40B4-BE49-F238E27FC236}">
                <a16:creationId xmlns:a16="http://schemas.microsoft.com/office/drawing/2014/main" id="{E972CC4E-715C-414F-9A87-C393DD8FED0B}"/>
              </a:ext>
            </a:extLst>
          </p:cNvPr>
          <p:cNvSpPr>
            <a:spLocks noGrp="1"/>
          </p:cNvSpPr>
          <p:nvPr>
            <p:ph idx="1"/>
          </p:nvPr>
        </p:nvSpPr>
        <p:spPr>
          <a:xfrm>
            <a:off x="25832" y="1052736"/>
            <a:ext cx="5112568" cy="1264786"/>
          </a:xfrm>
        </p:spPr>
        <p:txBody>
          <a:bodyPr>
            <a:normAutofit fontScale="92500"/>
          </a:bodyPr>
          <a:lstStyle/>
          <a:p>
            <a:pPr marL="578358" indent="-514350">
              <a:buFont typeface="+mj-lt"/>
              <a:buAutoNum type="arabicPeriod"/>
            </a:pPr>
            <a:r>
              <a:rPr lang="el-GR" sz="2400" dirty="0"/>
              <a:t>Το ρεύμα της Φροϋδικής σκέψης</a:t>
            </a:r>
          </a:p>
          <a:p>
            <a:pPr marL="578358" indent="-514350">
              <a:buFont typeface="+mj-lt"/>
              <a:buAutoNum type="arabicPeriod"/>
            </a:pPr>
            <a:r>
              <a:rPr lang="el-GR" sz="2400" dirty="0"/>
              <a:t>Της </a:t>
            </a:r>
            <a:r>
              <a:rPr lang="el-GR" sz="2400" dirty="0" err="1"/>
              <a:t>Κλαϊνικής</a:t>
            </a:r>
            <a:r>
              <a:rPr lang="el-GR" sz="2400" dirty="0"/>
              <a:t> σκέψης</a:t>
            </a:r>
          </a:p>
          <a:p>
            <a:pPr marL="578358" indent="-514350">
              <a:buFont typeface="+mj-lt"/>
              <a:buAutoNum type="arabicPeriod"/>
            </a:pPr>
            <a:r>
              <a:rPr lang="el-GR" sz="2400" dirty="0"/>
              <a:t>Της Βιννικοτιανής σκέψης</a:t>
            </a:r>
          </a:p>
          <a:p>
            <a:pPr marL="64008" indent="0">
              <a:buNone/>
            </a:pPr>
            <a:endParaRPr lang="el-GR" dirty="0"/>
          </a:p>
          <a:p>
            <a:pPr marL="64008" indent="0">
              <a:buNone/>
            </a:pPr>
            <a:endParaRPr lang="el-GR" dirty="0"/>
          </a:p>
        </p:txBody>
      </p:sp>
      <p:sp>
        <p:nvSpPr>
          <p:cNvPr id="6" name="TextBox 5">
            <a:extLst>
              <a:ext uri="{FF2B5EF4-FFF2-40B4-BE49-F238E27FC236}">
                <a16:creationId xmlns:a16="http://schemas.microsoft.com/office/drawing/2014/main" id="{33A08AD2-BC51-409D-9E4C-0D96B7AFB73B}"/>
              </a:ext>
            </a:extLst>
          </p:cNvPr>
          <p:cNvSpPr txBox="1"/>
          <p:nvPr/>
        </p:nvSpPr>
        <p:spPr>
          <a:xfrm>
            <a:off x="215516" y="2204864"/>
            <a:ext cx="8712968" cy="5324535"/>
          </a:xfrm>
          <a:prstGeom prst="rect">
            <a:avLst/>
          </a:prstGeom>
          <a:noFill/>
        </p:spPr>
        <p:txBody>
          <a:bodyPr wrap="square" rtlCol="0">
            <a:spAutoFit/>
          </a:bodyPr>
          <a:lstStyle/>
          <a:p>
            <a:pPr algn="ctr"/>
            <a:r>
              <a:rPr lang="el-GR" sz="2800" dirty="0">
                <a:solidFill>
                  <a:schemeClr val="accent1"/>
                </a:solidFill>
              </a:rPr>
              <a:t>Το ρεύμα της Φροϋδικής σκέψης</a:t>
            </a:r>
          </a:p>
          <a:p>
            <a:pPr algn="ctr"/>
            <a:endParaRPr lang="el-GR" sz="2000" dirty="0">
              <a:solidFill>
                <a:schemeClr val="accent1">
                  <a:lumMod val="60000"/>
                  <a:lumOff val="40000"/>
                </a:schemeClr>
              </a:solidFill>
            </a:endParaRPr>
          </a:p>
          <a:p>
            <a:pPr algn="just"/>
            <a:r>
              <a:rPr lang="el-GR" sz="2000" dirty="0"/>
              <a:t>Ο </a:t>
            </a:r>
            <a:r>
              <a:rPr lang="en-US" sz="2000" dirty="0">
                <a:solidFill>
                  <a:schemeClr val="accent1">
                    <a:lumMod val="60000"/>
                    <a:lumOff val="40000"/>
                  </a:schemeClr>
                </a:solidFill>
              </a:rPr>
              <a:t>Freud</a:t>
            </a:r>
            <a:r>
              <a:rPr lang="en-US" sz="2000" dirty="0"/>
              <a:t> </a:t>
            </a:r>
            <a:r>
              <a:rPr lang="el-GR" sz="2000" dirty="0"/>
              <a:t>αναφέρει ότι - η </a:t>
            </a:r>
            <a:r>
              <a:rPr lang="el-GR" sz="2000" dirty="0">
                <a:solidFill>
                  <a:schemeClr val="accent1">
                    <a:lumMod val="60000"/>
                    <a:lumOff val="40000"/>
                  </a:schemeClr>
                </a:solidFill>
              </a:rPr>
              <a:t>νεύρωση</a:t>
            </a:r>
            <a:r>
              <a:rPr lang="el-GR" sz="2000" dirty="0"/>
              <a:t> δεν απαρνείται την πραγματικότητα, επιθυμεί μόνο να μην γνωρίζει τίποτα για αυτήν – η </a:t>
            </a:r>
            <a:r>
              <a:rPr lang="el-GR" sz="2000" dirty="0">
                <a:solidFill>
                  <a:schemeClr val="accent1">
                    <a:lumMod val="60000"/>
                    <a:lumOff val="40000"/>
                  </a:schemeClr>
                </a:solidFill>
              </a:rPr>
              <a:t>ψύχωση</a:t>
            </a:r>
            <a:r>
              <a:rPr lang="el-GR" sz="2000" dirty="0"/>
              <a:t> την απαρνείται και προσπαθεί να την αντικαταστήσει</a:t>
            </a:r>
          </a:p>
          <a:p>
            <a:pPr algn="just"/>
            <a:r>
              <a:rPr lang="el-GR" sz="2000" dirty="0"/>
              <a:t>Η ανάπλαση της πραγματικότητας στην ψύχωση αφορά στα ψυχικά κατάλοιπα των προηγούμενων</a:t>
            </a:r>
            <a:r>
              <a:rPr lang="en-US" sz="2000" dirty="0"/>
              <a:t> </a:t>
            </a:r>
            <a:r>
              <a:rPr lang="el-GR" sz="2000" dirty="0"/>
              <a:t>με αυτήν σχέσεων, δηλαδή στα </a:t>
            </a:r>
            <a:r>
              <a:rPr lang="el-GR" sz="2000" dirty="0">
                <a:solidFill>
                  <a:schemeClr val="accent1">
                    <a:lumMod val="60000"/>
                    <a:lumOff val="40000"/>
                  </a:schemeClr>
                </a:solidFill>
              </a:rPr>
              <a:t>μνημονικά</a:t>
            </a:r>
            <a:r>
              <a:rPr lang="el-GR" sz="2000" dirty="0"/>
              <a:t> </a:t>
            </a:r>
            <a:r>
              <a:rPr lang="el-GR" sz="2000" dirty="0">
                <a:solidFill>
                  <a:schemeClr val="accent1">
                    <a:lumMod val="60000"/>
                    <a:lumOff val="40000"/>
                  </a:schemeClr>
                </a:solidFill>
              </a:rPr>
              <a:t>ίχνη, στις αναπαραστάσεις </a:t>
            </a:r>
            <a:r>
              <a:rPr lang="el-GR" sz="2000" dirty="0"/>
              <a:t>και στις </a:t>
            </a:r>
            <a:r>
              <a:rPr lang="el-GR" sz="2000" dirty="0">
                <a:solidFill>
                  <a:schemeClr val="accent1">
                    <a:lumMod val="40000"/>
                    <a:lumOff val="60000"/>
                  </a:schemeClr>
                </a:solidFill>
              </a:rPr>
              <a:t>κρίσεις </a:t>
            </a:r>
            <a:r>
              <a:rPr lang="el-GR" sz="2000" dirty="0"/>
              <a:t>που έως εκείνη την στιγμή έχει αποκομίσει κανείς</a:t>
            </a:r>
            <a:r>
              <a:rPr lang="el-GR" sz="2000" dirty="0">
                <a:solidFill>
                  <a:schemeClr val="accent1">
                    <a:lumMod val="40000"/>
                    <a:lumOff val="60000"/>
                  </a:schemeClr>
                </a:solidFill>
              </a:rPr>
              <a:t> </a:t>
            </a:r>
            <a:r>
              <a:rPr lang="el-GR" sz="2000" dirty="0"/>
              <a:t>από την πραγματικότητα και μέσω των οποίων εκείνη αναπαριστάτε στον ψυχισμό</a:t>
            </a:r>
          </a:p>
          <a:p>
            <a:pPr algn="just"/>
            <a:endParaRPr lang="el-GR" dirty="0"/>
          </a:p>
          <a:p>
            <a:pPr marL="285750" indent="-285750" algn="just">
              <a:buClr>
                <a:schemeClr val="accent1">
                  <a:lumMod val="60000"/>
                  <a:lumOff val="40000"/>
                </a:schemeClr>
              </a:buClr>
              <a:buSzPct val="115000"/>
              <a:buFont typeface="Wingdings" panose="05000000000000000000" pitchFamily="2" charset="2"/>
              <a:buChar char="Ø"/>
            </a:pPr>
            <a:r>
              <a:rPr lang="el-GR" sz="2000" dirty="0"/>
              <a:t>Αυτό αποδεικνύει ότι δεν μπορούμε πλέον τον θεμελιώδη ρόλο που παίζουν στην ψύχωση  α) η γνωσιακή ζωή, β) η ικανότητα του εγώ στην διαχείριση των ενορμήσεων, των ιδεών και των κρίσεων   </a:t>
            </a:r>
          </a:p>
          <a:p>
            <a:pPr marL="285750" indent="-285750" algn="just">
              <a:buClr>
                <a:schemeClr val="accent1">
                  <a:lumMod val="60000"/>
                  <a:lumOff val="40000"/>
                </a:schemeClr>
              </a:buClr>
              <a:buFont typeface="Wingdings" panose="05000000000000000000" pitchFamily="2" charset="2"/>
              <a:buChar char="Ø"/>
            </a:pPr>
            <a:endParaRPr lang="el-GR" dirty="0"/>
          </a:p>
          <a:p>
            <a:pPr marL="342900" indent="-342900" algn="just">
              <a:buClr>
                <a:schemeClr val="accent1">
                  <a:lumMod val="60000"/>
                  <a:lumOff val="40000"/>
                </a:schemeClr>
              </a:buClr>
              <a:buSzPct val="110000"/>
              <a:buFont typeface="Courier New" panose="02070309020205020404" pitchFamily="49" charset="0"/>
              <a:buChar char="o"/>
            </a:pPr>
            <a:endParaRPr lang="el-GR" dirty="0"/>
          </a:p>
          <a:p>
            <a:pPr marL="285750" indent="-285750" algn="just">
              <a:buFont typeface="Arial" panose="020B0604020202020204" pitchFamily="34" charset="0"/>
              <a:buChar char="•"/>
            </a:pPr>
            <a:endParaRPr lang="el-GR" dirty="0">
              <a:solidFill>
                <a:schemeClr val="accent1">
                  <a:lumMod val="40000"/>
                  <a:lumOff val="60000"/>
                </a:schemeClr>
              </a:solidFill>
            </a:endParaRPr>
          </a:p>
        </p:txBody>
      </p:sp>
    </p:spTree>
    <p:extLst>
      <p:ext uri="{BB962C8B-B14F-4D97-AF65-F5344CB8AC3E}">
        <p14:creationId xmlns:p14="http://schemas.microsoft.com/office/powerpoint/2010/main" val="1389607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E3BB25-9B4D-4207-9CE9-7E734D0F9805}"/>
              </a:ext>
            </a:extLst>
          </p:cNvPr>
          <p:cNvSpPr txBox="1"/>
          <p:nvPr/>
        </p:nvSpPr>
        <p:spPr>
          <a:xfrm>
            <a:off x="107504" y="332656"/>
            <a:ext cx="8712968" cy="5970865"/>
          </a:xfrm>
          <a:prstGeom prst="rect">
            <a:avLst/>
          </a:prstGeom>
          <a:noFill/>
        </p:spPr>
        <p:txBody>
          <a:bodyPr wrap="square" rtlCol="0">
            <a:spAutoFit/>
          </a:bodyPr>
          <a:lstStyle/>
          <a:p>
            <a:pPr algn="just"/>
            <a:r>
              <a:rPr lang="el-GR" sz="2000" dirty="0"/>
              <a:t>Αναφέρεται επίσης, ότι ο νέος φαντασιωτικός εξωτερικός κόσμος της ψύχωσης θέλει να πάρει την θέση της εξωτερικής πραγματικότητας  - αντίθετα ο κόσμος της νεύρωσης αρέσκεται να στηρίζεται όπως συμβαίνει με το παιχνίδι του παιδιού, σε ένα απόσπασμα της πραγματικότητας διαφορετικό από εκείνο έναντι του οποίου πρέπει να αμυνθεί – του αποδίδει μια ιδιαίτερη σημασία και ένα μυστικό νόημα που ονομάζουμε συμβολικό, όρος που πλέον δεν είναι κατάλληλος </a:t>
            </a:r>
          </a:p>
          <a:p>
            <a:pPr algn="ctr"/>
            <a:r>
              <a:rPr lang="el-GR" dirty="0">
                <a:solidFill>
                  <a:schemeClr val="accent1">
                    <a:lumMod val="60000"/>
                    <a:lumOff val="40000"/>
                  </a:schemeClr>
                </a:solidFill>
              </a:rPr>
              <a:t> </a:t>
            </a:r>
            <a:r>
              <a:rPr lang="el-GR" sz="2400" dirty="0">
                <a:solidFill>
                  <a:schemeClr val="accent1">
                    <a:lumMod val="60000"/>
                    <a:lumOff val="40000"/>
                  </a:schemeClr>
                </a:solidFill>
                <a:sym typeface="Symbol" panose="05050102010706020507" pitchFamily="18" charset="2"/>
              </a:rPr>
              <a:t></a:t>
            </a:r>
            <a:endParaRPr lang="el-GR" sz="2400" dirty="0">
              <a:solidFill>
                <a:schemeClr val="accent1">
                  <a:lumMod val="60000"/>
                  <a:lumOff val="40000"/>
                </a:schemeClr>
              </a:solidFill>
            </a:endParaRPr>
          </a:p>
          <a:p>
            <a:pPr algn="just"/>
            <a:r>
              <a:rPr lang="el-GR" sz="2000" dirty="0"/>
              <a:t>Συνεπώς τόσο για την νεύρωση όσο και για την ψύχωση το ερώτημα που τίθενται δεν είναι μόνο εκείνο που αφορά στην απώλεια τη πραγματικότητας αλλά και εκείνο που αφορά σε ένα υποκατάστατο της πραγματικότητας.</a:t>
            </a:r>
          </a:p>
          <a:p>
            <a:pPr algn="just"/>
            <a:endParaRPr lang="el-GR" dirty="0"/>
          </a:p>
          <a:p>
            <a:pPr marL="285750" indent="-285750" algn="just">
              <a:buClr>
                <a:schemeClr val="accent1">
                  <a:lumMod val="60000"/>
                  <a:lumOff val="40000"/>
                </a:schemeClr>
              </a:buClr>
              <a:buSzPct val="120000"/>
              <a:buFont typeface="Wingdings" panose="05000000000000000000" pitchFamily="2" charset="2"/>
              <a:buChar char="Ø"/>
            </a:pPr>
            <a:r>
              <a:rPr lang="el-GR" sz="2000" dirty="0"/>
              <a:t>Στο ρεύμα της φροϋδικής σκέψης αναφέρεται επίσης ότι η εσωτερική πραγματικότητα περιλαμβάνει το ασυνείδητο απωθημένο – τη μόνη αληθινή  ψυχική πραγματικότητα, δηλαδή ένα σύστημα ανεστραμμένης αντίθεσης των συναισθημάτων </a:t>
            </a:r>
            <a:r>
              <a:rPr lang="el-GR" sz="2000" dirty="0">
                <a:solidFill>
                  <a:schemeClr val="accent1">
                    <a:lumMod val="60000"/>
                    <a:lumOff val="40000"/>
                  </a:schemeClr>
                </a:solidFill>
              </a:rPr>
              <a:t>ευχαρίστηση</a:t>
            </a:r>
            <a:r>
              <a:rPr lang="el-GR" sz="2000" dirty="0"/>
              <a:t> – </a:t>
            </a:r>
            <a:r>
              <a:rPr lang="el-GR" sz="2000" dirty="0">
                <a:solidFill>
                  <a:schemeClr val="accent1">
                    <a:lumMod val="60000"/>
                    <a:lumOff val="40000"/>
                  </a:schemeClr>
                </a:solidFill>
              </a:rPr>
              <a:t>δυσαρέσκεια </a:t>
            </a:r>
            <a:r>
              <a:rPr lang="el-GR" sz="2000" dirty="0"/>
              <a:t>και ένα σύστημα </a:t>
            </a:r>
            <a:r>
              <a:rPr lang="el-GR" sz="2000" u="sng" dirty="0"/>
              <a:t>κρίσης</a:t>
            </a:r>
            <a:r>
              <a:rPr lang="el-GR" sz="2000" dirty="0"/>
              <a:t>  οπού το «όχι» είναι αδιανόητο. Από τα παραπάνω προκύπτει</a:t>
            </a:r>
          </a:p>
        </p:txBody>
      </p:sp>
    </p:spTree>
    <p:extLst>
      <p:ext uri="{BB962C8B-B14F-4D97-AF65-F5344CB8AC3E}">
        <p14:creationId xmlns:p14="http://schemas.microsoft.com/office/powerpoint/2010/main" val="603887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2DD355-5304-4516-A4FA-EE9F8A9798CE}"/>
              </a:ext>
            </a:extLst>
          </p:cNvPr>
          <p:cNvSpPr txBox="1"/>
          <p:nvPr/>
        </p:nvSpPr>
        <p:spPr>
          <a:xfrm>
            <a:off x="251520" y="188640"/>
            <a:ext cx="8640960" cy="7294305"/>
          </a:xfrm>
          <a:prstGeom prst="rect">
            <a:avLst/>
          </a:prstGeom>
          <a:noFill/>
        </p:spPr>
        <p:txBody>
          <a:bodyPr wrap="square" rtlCol="0">
            <a:spAutoFit/>
          </a:bodyPr>
          <a:lstStyle/>
          <a:p>
            <a:pPr marL="285750" indent="-285750" algn="just">
              <a:buClr>
                <a:schemeClr val="accent1">
                  <a:lumMod val="60000"/>
                  <a:lumOff val="40000"/>
                </a:schemeClr>
              </a:buClr>
              <a:buSzPct val="120000"/>
              <a:buFont typeface="Wingdings" panose="05000000000000000000" pitchFamily="2" charset="2"/>
              <a:buChar char="Ø"/>
            </a:pPr>
            <a:r>
              <a:rPr lang="el-GR" sz="2000" dirty="0"/>
              <a:t>Μια σύγκρουση μεταξύ συνειδητού και του ασυνειδήτου και κατά συνέπεια μεταξύ του ασυνειδήτου και του εξωτερικού κόσμου. Μπορούμε να υποθέσουμε ότι το ασυνείδητο αντιστοιχεί υπό μια έννοια με το άγνωστο του εξωτερικού χώρου.</a:t>
            </a:r>
          </a:p>
          <a:p>
            <a:pPr algn="just">
              <a:buClr>
                <a:schemeClr val="accent1">
                  <a:lumMod val="60000"/>
                  <a:lumOff val="40000"/>
                </a:schemeClr>
              </a:buClr>
              <a:buSzPct val="120000"/>
            </a:pPr>
            <a:endParaRPr lang="el-GR" dirty="0"/>
          </a:p>
          <a:p>
            <a:pPr marL="285750" indent="-285750" algn="just">
              <a:buClr>
                <a:schemeClr val="accent1">
                  <a:lumMod val="60000"/>
                  <a:lumOff val="40000"/>
                </a:schemeClr>
              </a:buClr>
              <a:buSzPct val="120000"/>
              <a:buFont typeface="Wingdings" panose="05000000000000000000" pitchFamily="2" charset="2"/>
              <a:buChar char="Ø"/>
            </a:pPr>
            <a:r>
              <a:rPr lang="el-GR" sz="2000" dirty="0"/>
              <a:t>Ο </a:t>
            </a:r>
            <a:r>
              <a:rPr lang="en-US" sz="2000" dirty="0"/>
              <a:t>Jean Bergeret (1974) </a:t>
            </a:r>
            <a:r>
              <a:rPr lang="el-GR" sz="2000" dirty="0"/>
              <a:t>περιγράφει δύο αποδιοργανωτικούς τραυματισμούς</a:t>
            </a:r>
          </a:p>
          <a:p>
            <a:pPr algn="just">
              <a:buClr>
                <a:schemeClr val="accent1">
                  <a:lumMod val="60000"/>
                  <a:lumOff val="40000"/>
                </a:schemeClr>
              </a:buClr>
              <a:buSzPct val="120000"/>
            </a:pPr>
            <a:endParaRPr lang="el-GR" dirty="0">
              <a:sym typeface="Symbol" panose="05050102010706020507" pitchFamily="18" charset="2"/>
            </a:endParaRPr>
          </a:p>
          <a:p>
            <a:pPr algn="just">
              <a:buClr>
                <a:schemeClr val="accent1">
                  <a:lumMod val="60000"/>
                  <a:lumOff val="40000"/>
                </a:schemeClr>
              </a:buClr>
              <a:buSzPct val="120000"/>
            </a:pPr>
            <a:r>
              <a:rPr lang="el-GR" dirty="0">
                <a:solidFill>
                  <a:schemeClr val="accent1">
                    <a:lumMod val="60000"/>
                    <a:lumOff val="40000"/>
                  </a:schemeClr>
                </a:solidFill>
                <a:sym typeface="Symbol" panose="05050102010706020507" pitchFamily="18" charset="2"/>
              </a:rPr>
              <a:t> </a:t>
            </a:r>
            <a:r>
              <a:rPr lang="el-GR" sz="2000" dirty="0">
                <a:solidFill>
                  <a:schemeClr val="accent1">
                    <a:lumMod val="60000"/>
                    <a:lumOff val="40000"/>
                  </a:schemeClr>
                </a:solidFill>
                <a:sym typeface="Symbol" panose="05050102010706020507" pitchFamily="18" charset="2"/>
              </a:rPr>
              <a:t>1</a:t>
            </a:r>
            <a:r>
              <a:rPr lang="el-GR" sz="2000" baseline="30000" dirty="0">
                <a:solidFill>
                  <a:schemeClr val="accent1">
                    <a:lumMod val="60000"/>
                    <a:lumOff val="40000"/>
                  </a:schemeClr>
                </a:solidFill>
              </a:rPr>
              <a:t>ος</a:t>
            </a:r>
            <a:r>
              <a:rPr lang="el-GR" sz="2000" baseline="30000" dirty="0">
                <a:solidFill>
                  <a:schemeClr val="accent1">
                    <a:lumMod val="60000"/>
                    <a:lumOff val="40000"/>
                  </a:schemeClr>
                </a:solidFill>
                <a:sym typeface="Symbol" panose="05050102010706020507" pitchFamily="18" charset="2"/>
              </a:rPr>
              <a:t> </a:t>
            </a:r>
            <a:r>
              <a:rPr lang="el-GR" sz="2000" dirty="0"/>
              <a:t>Παρεμβαίνει πρώιμα και συνοδεύεται από σοβαρές αποστερήσεις  και από την απειλή απώλειας του αντικειμένου που οδηγεί σε μια πρώιμη ψευδό-λανθάνουσα περίοδο. Ο </a:t>
            </a:r>
            <a:r>
              <a:rPr lang="en-US" sz="2000" dirty="0"/>
              <a:t>Bergeret</a:t>
            </a:r>
            <a:r>
              <a:rPr lang="el-GR" sz="2000" dirty="0"/>
              <a:t> το ονομάζει «κοινό κορμό των οριακών περιπτώσεων», δηλαδή εγκαθιδρύεται μια προσωρινή οργάνωση . </a:t>
            </a:r>
          </a:p>
          <a:p>
            <a:pPr algn="just">
              <a:buClr>
                <a:schemeClr val="accent1">
                  <a:lumMod val="60000"/>
                  <a:lumOff val="40000"/>
                </a:schemeClr>
              </a:buClr>
              <a:buSzPct val="120000"/>
            </a:pPr>
            <a:r>
              <a:rPr lang="el-GR" sz="2000" dirty="0">
                <a:solidFill>
                  <a:schemeClr val="accent1">
                    <a:lumMod val="60000"/>
                    <a:lumOff val="40000"/>
                  </a:schemeClr>
                </a:solidFill>
              </a:rPr>
              <a:t>2</a:t>
            </a:r>
            <a:r>
              <a:rPr lang="el-GR" sz="2000" baseline="30000" dirty="0">
                <a:solidFill>
                  <a:schemeClr val="accent1">
                    <a:lumMod val="60000"/>
                    <a:lumOff val="40000"/>
                  </a:schemeClr>
                </a:solidFill>
              </a:rPr>
              <a:t>ος</a:t>
            </a:r>
            <a:r>
              <a:rPr lang="en-US" sz="2000" dirty="0">
                <a:solidFill>
                  <a:schemeClr val="accent1">
                    <a:lumMod val="60000"/>
                    <a:lumOff val="40000"/>
                  </a:schemeClr>
                </a:solidFill>
              </a:rPr>
              <a:t> </a:t>
            </a:r>
            <a:r>
              <a:rPr lang="el-GR" sz="2000" dirty="0"/>
              <a:t>θα μεσολαβήσει στο τέλος της εφηβείας όταν αυτή προεκτείνεται πέρα του συνηθισμένου και θα καταστρέψει την προσωρινή μη δομημένη οργάνωση</a:t>
            </a:r>
          </a:p>
          <a:p>
            <a:pPr algn="just">
              <a:buClr>
                <a:schemeClr val="accent1">
                  <a:lumMod val="60000"/>
                  <a:lumOff val="40000"/>
                </a:schemeClr>
              </a:buClr>
              <a:buSzPct val="120000"/>
            </a:pPr>
            <a:endParaRPr lang="el-GR" dirty="0"/>
          </a:p>
          <a:p>
            <a:pPr algn="just">
              <a:buClr>
                <a:schemeClr val="accent1">
                  <a:lumMod val="60000"/>
                  <a:lumOff val="40000"/>
                </a:schemeClr>
              </a:buClr>
              <a:buSzPct val="120000"/>
            </a:pPr>
            <a:r>
              <a:rPr lang="el-GR" sz="2000" dirty="0"/>
              <a:t>Οι καταστάσεις οξέος άγχους αποδιοργανώνουν το εγώ προς τρεις κατευθύνσεις α)</a:t>
            </a:r>
            <a:r>
              <a:rPr lang="el-GR" sz="2000" dirty="0">
                <a:solidFill>
                  <a:schemeClr val="accent1">
                    <a:lumMod val="60000"/>
                    <a:lumOff val="40000"/>
                  </a:schemeClr>
                </a:solidFill>
              </a:rPr>
              <a:t>νεύρωση</a:t>
            </a:r>
            <a:r>
              <a:rPr lang="el-GR" sz="2000" dirty="0"/>
              <a:t> β) </a:t>
            </a:r>
            <a:r>
              <a:rPr lang="el-GR" sz="2000" dirty="0">
                <a:solidFill>
                  <a:schemeClr val="accent1">
                    <a:lumMod val="60000"/>
                    <a:lumOff val="40000"/>
                  </a:schemeClr>
                </a:solidFill>
              </a:rPr>
              <a:t>ψύχωση</a:t>
            </a:r>
            <a:r>
              <a:rPr lang="el-GR" sz="2000" dirty="0"/>
              <a:t> γ) </a:t>
            </a:r>
            <a:r>
              <a:rPr lang="el-GR" sz="2000" dirty="0">
                <a:solidFill>
                  <a:schemeClr val="accent1">
                    <a:lumMod val="60000"/>
                    <a:lumOff val="40000"/>
                  </a:schemeClr>
                </a:solidFill>
              </a:rPr>
              <a:t>ψυχοσωματική</a:t>
            </a:r>
            <a:r>
              <a:rPr lang="el-GR" sz="2000" dirty="0"/>
              <a:t> </a:t>
            </a:r>
            <a:r>
              <a:rPr lang="el-GR" sz="2000" dirty="0">
                <a:solidFill>
                  <a:schemeClr val="accent1">
                    <a:lumMod val="60000"/>
                    <a:lumOff val="40000"/>
                  </a:schemeClr>
                </a:solidFill>
              </a:rPr>
              <a:t>παλινδρόμηση</a:t>
            </a:r>
            <a:r>
              <a:rPr lang="el-GR" sz="2000" dirty="0"/>
              <a:t>. Έτσι το εγώ θα ανακαλύψει άλλους τρόπους διαπραγμάτευσης , τη </a:t>
            </a:r>
            <a:r>
              <a:rPr lang="el-GR" sz="2000" dirty="0">
                <a:solidFill>
                  <a:schemeClr val="accent1">
                    <a:lumMod val="60000"/>
                    <a:lumOff val="40000"/>
                  </a:schemeClr>
                </a:solidFill>
              </a:rPr>
              <a:t>διατροφή</a:t>
            </a:r>
            <a:r>
              <a:rPr lang="el-GR" sz="2000" dirty="0"/>
              <a:t> και τις </a:t>
            </a:r>
            <a:r>
              <a:rPr lang="el-GR" sz="2000" dirty="0">
                <a:solidFill>
                  <a:schemeClr val="accent1">
                    <a:lumMod val="60000"/>
                    <a:lumOff val="40000"/>
                  </a:schemeClr>
                </a:solidFill>
              </a:rPr>
              <a:t>διαταραχές του χαρακτήρα</a:t>
            </a:r>
            <a:r>
              <a:rPr lang="el-GR" sz="2000" dirty="0"/>
              <a:t>.</a:t>
            </a:r>
          </a:p>
          <a:p>
            <a:pPr algn="ctr">
              <a:buClr>
                <a:schemeClr val="accent1">
                  <a:lumMod val="60000"/>
                  <a:lumOff val="40000"/>
                </a:schemeClr>
              </a:buClr>
              <a:buSzPct val="120000"/>
            </a:pPr>
            <a:endParaRPr lang="el-GR" dirty="0"/>
          </a:p>
          <a:p>
            <a:endParaRPr lang="el-GR" dirty="0"/>
          </a:p>
          <a:p>
            <a:endParaRPr lang="el-GR" dirty="0"/>
          </a:p>
        </p:txBody>
      </p:sp>
    </p:spTree>
    <p:extLst>
      <p:ext uri="{BB962C8B-B14F-4D97-AF65-F5344CB8AC3E}">
        <p14:creationId xmlns:p14="http://schemas.microsoft.com/office/powerpoint/2010/main" val="3898221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82BCE9-DE00-4DB9-9A6A-6DB0279E570A}"/>
              </a:ext>
            </a:extLst>
          </p:cNvPr>
          <p:cNvSpPr txBox="1"/>
          <p:nvPr/>
        </p:nvSpPr>
        <p:spPr>
          <a:xfrm>
            <a:off x="107504" y="620688"/>
            <a:ext cx="8712968" cy="4708981"/>
          </a:xfrm>
          <a:prstGeom prst="rect">
            <a:avLst/>
          </a:prstGeom>
          <a:noFill/>
        </p:spPr>
        <p:txBody>
          <a:bodyPr wrap="square" rtlCol="0">
            <a:spAutoFit/>
          </a:bodyPr>
          <a:lstStyle/>
          <a:p>
            <a:pPr algn="just"/>
            <a:r>
              <a:rPr lang="el-GR" sz="2000" dirty="0"/>
              <a:t>Ο </a:t>
            </a:r>
            <a:r>
              <a:rPr lang="en-US" sz="2000" dirty="0">
                <a:solidFill>
                  <a:schemeClr val="accent1">
                    <a:lumMod val="60000"/>
                    <a:lumOff val="40000"/>
                  </a:schemeClr>
                </a:solidFill>
              </a:rPr>
              <a:t>Otto</a:t>
            </a:r>
            <a:r>
              <a:rPr lang="en-US" sz="2000" dirty="0"/>
              <a:t> </a:t>
            </a:r>
            <a:r>
              <a:rPr lang="en-US" sz="2000" dirty="0" err="1">
                <a:solidFill>
                  <a:schemeClr val="accent1">
                    <a:lumMod val="60000"/>
                    <a:lumOff val="40000"/>
                  </a:schemeClr>
                </a:solidFill>
              </a:rPr>
              <a:t>Kernberg</a:t>
            </a:r>
            <a:r>
              <a:rPr lang="en-US" sz="2000" dirty="0"/>
              <a:t> (1975) </a:t>
            </a:r>
            <a:r>
              <a:rPr lang="el-GR" sz="2000" dirty="0"/>
              <a:t>θέτει μια διάκριση ανάμεσα α) στις χωρίς χαρακτήρα εκδηλώσεις την αδυναμία του  εγώ</a:t>
            </a:r>
          </a:p>
          <a:p>
            <a:pPr algn="just"/>
            <a:r>
              <a:rPr lang="el-GR" sz="2000" dirty="0"/>
              <a:t> β) στην μετατόπιση προς την πρωτογενή διαδικασία της σκέψης «το σημαντικότερο δομικό και απομονωμένο δείκτη της οριακής προσωπικότητας»</a:t>
            </a:r>
          </a:p>
          <a:p>
            <a:pPr algn="just"/>
            <a:r>
              <a:rPr lang="el-GR" sz="2000" dirty="0"/>
              <a:t>γ) στις ειδικές αμυντικές διεργασίες στο επίπεδο της οργάνωσης της οριακής προσωπικότητας τις οποίες θεωρεί από την άποψη εσωτερικεύμενων σχέσεων αντικειμένων. Επιμένει στη σημασία της διχοτόμησης ανάμεσα στα </a:t>
            </a:r>
            <a:r>
              <a:rPr lang="el-GR" sz="2000" dirty="0">
                <a:solidFill>
                  <a:schemeClr val="accent1">
                    <a:lumMod val="60000"/>
                    <a:lumOff val="40000"/>
                  </a:schemeClr>
                </a:solidFill>
              </a:rPr>
              <a:t>καλά</a:t>
            </a:r>
            <a:r>
              <a:rPr lang="el-GR" sz="2000" dirty="0"/>
              <a:t> και </a:t>
            </a:r>
            <a:r>
              <a:rPr lang="el-GR" sz="2000" dirty="0">
                <a:solidFill>
                  <a:schemeClr val="accent1">
                    <a:lumMod val="60000"/>
                    <a:lumOff val="40000"/>
                  </a:schemeClr>
                </a:solidFill>
              </a:rPr>
              <a:t>κακά</a:t>
            </a:r>
            <a:r>
              <a:rPr lang="el-GR" sz="2000" dirty="0"/>
              <a:t> αντικείμενα και στις </a:t>
            </a:r>
            <a:r>
              <a:rPr lang="el-GR" sz="2000" dirty="0">
                <a:solidFill>
                  <a:schemeClr val="accent1">
                    <a:lumMod val="60000"/>
                    <a:lumOff val="40000"/>
                  </a:schemeClr>
                </a:solidFill>
              </a:rPr>
              <a:t>αναπαραστάσεις</a:t>
            </a:r>
            <a:r>
              <a:rPr lang="el-GR" sz="2000" dirty="0"/>
              <a:t> του εαυτού.</a:t>
            </a:r>
          </a:p>
          <a:p>
            <a:pPr algn="just"/>
            <a:r>
              <a:rPr lang="el-GR" sz="2000" dirty="0"/>
              <a:t>«το σημαντικότερο χάσμα στην ανάπτυξη είναι η αδυναμία σύνθεσης των ενδοβόλων και των θετικών ή αρνητικών ταυτίσεων»</a:t>
            </a:r>
          </a:p>
          <a:p>
            <a:pPr algn="just"/>
            <a:r>
              <a:rPr lang="el-GR" sz="2000" dirty="0"/>
              <a:t>Ο </a:t>
            </a:r>
            <a:r>
              <a:rPr lang="en-US" sz="2000" dirty="0" err="1">
                <a:solidFill>
                  <a:schemeClr val="accent1">
                    <a:lumMod val="60000"/>
                    <a:lumOff val="40000"/>
                  </a:schemeClr>
                </a:solidFill>
              </a:rPr>
              <a:t>Kernberg</a:t>
            </a:r>
            <a:r>
              <a:rPr lang="el-GR" sz="2000" dirty="0">
                <a:solidFill>
                  <a:schemeClr val="accent1">
                    <a:lumMod val="60000"/>
                    <a:lumOff val="40000"/>
                  </a:schemeClr>
                </a:solidFill>
              </a:rPr>
              <a:t> </a:t>
            </a:r>
            <a:r>
              <a:rPr lang="el-GR" sz="2000" dirty="0"/>
              <a:t>υπογραμμίζει επίσης τη σημασία των στοματικών καθηλώσεων και ότι η προ γενετήσια επιθετικότητα οδηγεί σε μια πρόωρη ανάπτυξη οιδιπόδειων τάσεων.  </a:t>
            </a:r>
          </a:p>
        </p:txBody>
      </p:sp>
    </p:spTree>
    <p:extLst>
      <p:ext uri="{BB962C8B-B14F-4D97-AF65-F5344CB8AC3E}">
        <p14:creationId xmlns:p14="http://schemas.microsoft.com/office/powerpoint/2010/main" val="29063616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2074</TotalTime>
  <Words>1551</Words>
  <Application>Microsoft Office PowerPoint</Application>
  <PresentationFormat>Προβολή στην οθόνη (4:3)</PresentationFormat>
  <Paragraphs>98</Paragraphs>
  <Slides>13</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13</vt:i4>
      </vt:variant>
    </vt:vector>
  </HeadingPairs>
  <TitlesOfParts>
    <vt:vector size="20" baseType="lpstr">
      <vt:lpstr>Arial</vt:lpstr>
      <vt:lpstr>Century Gothic</vt:lpstr>
      <vt:lpstr>Courier New</vt:lpstr>
      <vt:lpstr>Verdana</vt:lpstr>
      <vt:lpstr>Wingdings</vt:lpstr>
      <vt:lpstr>Wingdings 2</vt:lpstr>
      <vt:lpstr>Ζωντάνια</vt:lpstr>
      <vt:lpstr>Παρουσίαση του PowerPoint</vt:lpstr>
      <vt:lpstr>Παρουσίαση του PowerPoint</vt:lpstr>
      <vt:lpstr>Η έννοια «όριο» (1976) </vt:lpstr>
      <vt:lpstr>H έννοια «όριο»</vt:lpstr>
      <vt:lpstr>Εννοιολογικά πλαίσια και μοντέλα για την προσέγγιση των οριακών καταστάσεων</vt:lpstr>
      <vt:lpstr>ΤΑ ΤΡΙΑ ΡΕΥΜΑΤΑ ΣΚΕΨΗΣ που αφορούν την προσέγγιση των οριακών  καταστάσεων</vt:lpstr>
      <vt:lpstr>Παρουσίαση του PowerPoint</vt:lpstr>
      <vt:lpstr>Παρουσίαση του PowerPoint</vt:lpstr>
      <vt:lpstr>Παρουσίαση του PowerPoint</vt:lpstr>
      <vt:lpstr>Το ρεύμα της Κλαϊνικής σκέψης</vt:lpstr>
      <vt:lpstr>Παρουσίαση του PowerPoint</vt:lpstr>
      <vt:lpstr>Το ρεύμα της Βιννικοτιανής σκέψης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Καταθλιπτικές καταστάσεις και αντικείμενο </dc:title>
  <dc:creator>user</dc:creator>
  <cp:lastModifiedBy>heleni k.</cp:lastModifiedBy>
  <cp:revision>85</cp:revision>
  <dcterms:created xsi:type="dcterms:W3CDTF">2020-11-05T10:48:23Z</dcterms:created>
  <dcterms:modified xsi:type="dcterms:W3CDTF">2021-01-17T16:20:47Z</dcterms:modified>
</cp:coreProperties>
</file>